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6"/>
  </p:notesMasterIdLst>
  <p:sldIdLst>
    <p:sldId id="340" r:id="rId2"/>
    <p:sldId id="265" r:id="rId3"/>
    <p:sldId id="341" r:id="rId4"/>
    <p:sldId id="342" r:id="rId5"/>
    <p:sldId id="343" r:id="rId6"/>
    <p:sldId id="344" r:id="rId7"/>
    <p:sldId id="345" r:id="rId8"/>
    <p:sldId id="346" r:id="rId9"/>
    <p:sldId id="347" r:id="rId10"/>
    <p:sldId id="348" r:id="rId11"/>
    <p:sldId id="349" r:id="rId12"/>
    <p:sldId id="350" r:id="rId13"/>
    <p:sldId id="369" r:id="rId14"/>
    <p:sldId id="370" r:id="rId15"/>
    <p:sldId id="351" r:id="rId16"/>
    <p:sldId id="352" r:id="rId17"/>
    <p:sldId id="353" r:id="rId18"/>
    <p:sldId id="354" r:id="rId19"/>
    <p:sldId id="355" r:id="rId20"/>
    <p:sldId id="359" r:id="rId21"/>
    <p:sldId id="356" r:id="rId22"/>
    <p:sldId id="357" r:id="rId23"/>
    <p:sldId id="358" r:id="rId24"/>
    <p:sldId id="360" r:id="rId25"/>
    <p:sldId id="361" r:id="rId26"/>
    <p:sldId id="362" r:id="rId27"/>
    <p:sldId id="363" r:id="rId28"/>
    <p:sldId id="364" r:id="rId29"/>
    <p:sldId id="365" r:id="rId30"/>
    <p:sldId id="366" r:id="rId31"/>
    <p:sldId id="367" r:id="rId32"/>
    <p:sldId id="368" r:id="rId33"/>
    <p:sldId id="371" r:id="rId34"/>
    <p:sldId id="372" r:id="rId35"/>
    <p:sldId id="373" r:id="rId36"/>
    <p:sldId id="374" r:id="rId37"/>
    <p:sldId id="375" r:id="rId38"/>
    <p:sldId id="377" r:id="rId39"/>
    <p:sldId id="376" r:id="rId40"/>
    <p:sldId id="378" r:id="rId41"/>
    <p:sldId id="379" r:id="rId42"/>
    <p:sldId id="380" r:id="rId43"/>
    <p:sldId id="381" r:id="rId44"/>
    <p:sldId id="382" r:id="rId45"/>
    <p:sldId id="383" r:id="rId46"/>
    <p:sldId id="384" r:id="rId47"/>
    <p:sldId id="385" r:id="rId48"/>
    <p:sldId id="386" r:id="rId49"/>
    <p:sldId id="387" r:id="rId50"/>
    <p:sldId id="388" r:id="rId51"/>
    <p:sldId id="389" r:id="rId52"/>
    <p:sldId id="390" r:id="rId53"/>
    <p:sldId id="391" r:id="rId54"/>
    <p:sldId id="392" r:id="rId55"/>
    <p:sldId id="393" r:id="rId56"/>
    <p:sldId id="394" r:id="rId57"/>
    <p:sldId id="395" r:id="rId58"/>
    <p:sldId id="396" r:id="rId59"/>
    <p:sldId id="397" r:id="rId60"/>
    <p:sldId id="398" r:id="rId61"/>
    <p:sldId id="405" r:id="rId62"/>
    <p:sldId id="406" r:id="rId63"/>
    <p:sldId id="399" r:id="rId64"/>
    <p:sldId id="400" r:id="rId65"/>
    <p:sldId id="401" r:id="rId66"/>
    <p:sldId id="402" r:id="rId67"/>
    <p:sldId id="403" r:id="rId68"/>
    <p:sldId id="404" r:id="rId69"/>
    <p:sldId id="407" r:id="rId70"/>
    <p:sldId id="408" r:id="rId71"/>
    <p:sldId id="409" r:id="rId72"/>
    <p:sldId id="410" r:id="rId73"/>
    <p:sldId id="411" r:id="rId74"/>
    <p:sldId id="412" r:id="rId75"/>
    <p:sldId id="413" r:id="rId76"/>
    <p:sldId id="414" r:id="rId77"/>
    <p:sldId id="415" r:id="rId78"/>
    <p:sldId id="421" r:id="rId79"/>
    <p:sldId id="422" r:id="rId80"/>
    <p:sldId id="418" r:id="rId81"/>
    <p:sldId id="419" r:id="rId82"/>
    <p:sldId id="420" r:id="rId83"/>
    <p:sldId id="416" r:id="rId84"/>
    <p:sldId id="417"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E1FF"/>
    <a:srgbClr val="FFCCFF"/>
    <a:srgbClr val="FFFFFF"/>
    <a:srgbClr val="EEEEE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422" y="-4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05CB9C-1BFF-479E-91FE-024EFD8505E6}" type="datetimeFigureOut">
              <a:rPr lang="en-IN" smtClean="0"/>
              <a:pPr/>
              <a:t>25-09-2020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7DF273-4C30-4FCD-850B-F7C8E6201509}" type="slidenum">
              <a:rPr lang="en-IN" smtClean="0"/>
              <a:pPr/>
              <a:t>‹#›</a:t>
            </a:fld>
            <a:endParaRPr lang="en-IN"/>
          </a:p>
        </p:txBody>
      </p:sp>
    </p:spTree>
    <p:extLst>
      <p:ext uri="{BB962C8B-B14F-4D97-AF65-F5344CB8AC3E}">
        <p14:creationId xmlns:p14="http://schemas.microsoft.com/office/powerpoint/2010/main" xmlns="" val="2969761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B36D204-7983-4A18-933A-085BF049A490}" type="datetimeFigureOut">
              <a:rPr lang="en-IN" smtClean="0"/>
              <a:pPr/>
              <a:t>25-09-2020</a:t>
            </a:fld>
            <a:endParaRPr lang="en-IN"/>
          </a:p>
        </p:txBody>
      </p:sp>
      <p:sp>
        <p:nvSpPr>
          <p:cNvPr id="8" name="Slide Number Placeholder 7"/>
          <p:cNvSpPr>
            <a:spLocks noGrp="1"/>
          </p:cNvSpPr>
          <p:nvPr>
            <p:ph type="sldNum" sz="quarter" idx="11"/>
          </p:nvPr>
        </p:nvSpPr>
        <p:spPr/>
        <p:txBody>
          <a:bodyPr/>
          <a:lstStyle/>
          <a:p>
            <a:fld id="{62373B8F-448C-4BE7-8768-185BAC8186B4}"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6D204-7983-4A18-933A-085BF049A490}" type="datetimeFigureOut">
              <a:rPr lang="en-IN" smtClean="0"/>
              <a:pPr/>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73B8F-448C-4BE7-8768-185BAC8186B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6D204-7983-4A18-933A-085BF049A490}" type="datetimeFigureOut">
              <a:rPr lang="en-IN" smtClean="0"/>
              <a:pPr/>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73B8F-448C-4BE7-8768-185BAC8186B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B36D204-7983-4A18-933A-085BF049A490}" type="datetimeFigureOut">
              <a:rPr lang="en-IN" smtClean="0"/>
              <a:pPr/>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73B8F-448C-4BE7-8768-185BAC8186B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36D204-7983-4A18-933A-085BF049A490}" type="datetimeFigureOut">
              <a:rPr lang="en-IN" smtClean="0"/>
              <a:pPr/>
              <a:t>25-09-2020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73B8F-448C-4BE7-8768-185BAC8186B4}" type="slidenum">
              <a:rPr lang="en-IN" smtClean="0"/>
              <a:pPr/>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BB36D204-7983-4A18-933A-085BF049A490}" type="datetimeFigureOut">
              <a:rPr lang="en-IN" smtClean="0"/>
              <a:pPr/>
              <a:t>25-09-2020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373B8F-448C-4BE7-8768-185BAC8186B4}" type="slidenum">
              <a:rPr lang="en-IN" smtClean="0"/>
              <a:pPr/>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B36D204-7983-4A18-933A-085BF049A490}" type="datetimeFigureOut">
              <a:rPr lang="en-IN" smtClean="0"/>
              <a:pPr/>
              <a:t>25-09-2020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373B8F-448C-4BE7-8768-185BAC8186B4}" type="slidenum">
              <a:rPr lang="en-IN" smtClean="0"/>
              <a:pPr/>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36D204-7983-4A18-933A-085BF049A490}" type="datetimeFigureOut">
              <a:rPr lang="en-IN" smtClean="0"/>
              <a:pPr/>
              <a:t>25-09-2020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373B8F-448C-4BE7-8768-185BAC8186B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6D204-7983-4A18-933A-085BF049A490}" type="datetimeFigureOut">
              <a:rPr lang="en-IN" smtClean="0"/>
              <a:pPr/>
              <a:t>25-09-2020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373B8F-448C-4BE7-8768-185BAC8186B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36D204-7983-4A18-933A-085BF049A490}" type="datetimeFigureOut">
              <a:rPr lang="en-IN" smtClean="0"/>
              <a:pPr/>
              <a:t>25-09-2020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373B8F-448C-4BE7-8768-185BAC8186B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36D204-7983-4A18-933A-085BF049A490}" type="datetimeFigureOut">
              <a:rPr lang="en-IN" smtClean="0"/>
              <a:pPr/>
              <a:t>25-09-2020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373B8F-448C-4BE7-8768-185BAC8186B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B36D204-7983-4A18-933A-085BF049A490}" type="datetimeFigureOut">
              <a:rPr lang="en-IN" smtClean="0"/>
              <a:pPr/>
              <a:t>25-09-2020</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62373B8F-448C-4BE7-8768-185BAC8186B4}" type="slidenum">
              <a:rPr lang="en-IN" smtClean="0"/>
              <a:pPr/>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Transducers get smarter and wireless - powering and enabling I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9" name="AutoShape 5" descr="Technology - VeCrear Technologi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0" name="Picture 6"/>
          <p:cNvPicPr>
            <a:picLocks noChangeAspect="1" noChangeArrowheads="1"/>
          </p:cNvPicPr>
          <p:nvPr/>
        </p:nvPicPr>
        <p:blipFill>
          <a:blip r:embed="rId2" cstate="print"/>
          <a:srcRect/>
          <a:stretch>
            <a:fillRect/>
          </a:stretch>
        </p:blipFill>
        <p:spPr bwMode="auto">
          <a:xfrm>
            <a:off x="4823" y="764704"/>
            <a:ext cx="9148879" cy="6093296"/>
          </a:xfrm>
          <a:prstGeom prst="rect">
            <a:avLst/>
          </a:prstGeom>
          <a:noFill/>
          <a:ln w="9525">
            <a:noFill/>
            <a:miter lim="800000"/>
            <a:headEnd/>
            <a:tailEnd/>
          </a:ln>
        </p:spPr>
      </p:pic>
      <p:sp>
        <p:nvSpPr>
          <p:cNvPr id="8" name="TextBox 7"/>
          <p:cNvSpPr txBox="1"/>
          <p:nvPr/>
        </p:nvSpPr>
        <p:spPr>
          <a:xfrm>
            <a:off x="1475657" y="179348"/>
            <a:ext cx="6336703"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IN" sz="2400" b="1" dirty="0" smtClean="0"/>
              <a:t>15ECC18 – SENSORS AND ACTUATORS</a:t>
            </a:r>
            <a:endParaRPr lang="en-IN"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72816"/>
            <a:ext cx="9036496" cy="286232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342900" indent="-342900" algn="just">
              <a:buFont typeface="Wingdings" pitchFamily="2" charset="2"/>
              <a:buChar char="Ø"/>
            </a:pPr>
            <a:r>
              <a:rPr lang="en-US" dirty="0" smtClean="0"/>
              <a:t>The </a:t>
            </a:r>
            <a:r>
              <a:rPr lang="en-US" b="1" dirty="0" smtClean="0"/>
              <a:t>higher</a:t>
            </a:r>
            <a:r>
              <a:rPr lang="en-US" dirty="0" smtClean="0"/>
              <a:t> the </a:t>
            </a:r>
            <a:r>
              <a:rPr lang="en-US" b="1" dirty="0" smtClean="0"/>
              <a:t>frequency</a:t>
            </a:r>
            <a:r>
              <a:rPr lang="en-US" dirty="0" smtClean="0"/>
              <a:t> (the shorter the wavelength), the </a:t>
            </a:r>
            <a:r>
              <a:rPr lang="en-US" b="1" dirty="0" smtClean="0"/>
              <a:t>higher</a:t>
            </a:r>
            <a:r>
              <a:rPr lang="en-US" dirty="0" smtClean="0"/>
              <a:t> the </a:t>
            </a:r>
            <a:r>
              <a:rPr lang="en-US" b="1" dirty="0" smtClean="0"/>
              <a:t>photon</a:t>
            </a:r>
            <a:r>
              <a:rPr lang="en-US" dirty="0" smtClean="0"/>
              <a:t> </a:t>
            </a:r>
            <a:r>
              <a:rPr lang="en-US" b="1" dirty="0" smtClean="0"/>
              <a:t>energy</a:t>
            </a:r>
            <a:r>
              <a:rPr lang="en-US" dirty="0" smtClean="0"/>
              <a:t>. </a:t>
            </a:r>
          </a:p>
          <a:p>
            <a:pPr marL="342900" indent="-342900" algn="just">
              <a:buFont typeface="Wingdings" pitchFamily="2" charset="2"/>
              <a:buChar char="Ø"/>
            </a:pPr>
            <a:r>
              <a:rPr lang="en-US" dirty="0" smtClean="0"/>
              <a:t>In the  quantum mode, energy is imparted to materials by </a:t>
            </a:r>
            <a:r>
              <a:rPr lang="en-US" b="1" dirty="0" smtClean="0"/>
              <a:t>elastic</a:t>
            </a:r>
            <a:r>
              <a:rPr lang="en-US" dirty="0" smtClean="0"/>
              <a:t> </a:t>
            </a:r>
            <a:r>
              <a:rPr lang="en-US" b="1" dirty="0" smtClean="0"/>
              <a:t>collision</a:t>
            </a:r>
            <a:r>
              <a:rPr lang="en-US" dirty="0" smtClean="0"/>
              <a:t> of photons and electrons. </a:t>
            </a:r>
          </a:p>
          <a:p>
            <a:pPr marL="342900" indent="-342900" algn="just">
              <a:buFont typeface="Wingdings" pitchFamily="2" charset="2"/>
              <a:buChar char="Ø"/>
            </a:pPr>
            <a:r>
              <a:rPr lang="en-US" dirty="0" smtClean="0"/>
              <a:t>The electrons acquire energy and this energy allows the electron to release itself from the surface of the material by overcoming the </a:t>
            </a:r>
            <a:r>
              <a:rPr lang="en-US" b="1" dirty="0" smtClean="0"/>
              <a:t>work function </a:t>
            </a:r>
            <a:r>
              <a:rPr lang="en-US" dirty="0" smtClean="0"/>
              <a:t>of the substance. Any excess energy imparts the electron </a:t>
            </a:r>
            <a:r>
              <a:rPr lang="en-US" b="1" dirty="0" smtClean="0"/>
              <a:t>kinetic</a:t>
            </a:r>
            <a:r>
              <a:rPr lang="en-US" dirty="0" smtClean="0"/>
              <a:t> </a:t>
            </a:r>
            <a:r>
              <a:rPr lang="en-US" b="1" dirty="0" smtClean="0"/>
              <a:t>energy</a:t>
            </a:r>
            <a:r>
              <a:rPr lang="en-US" dirty="0" smtClean="0"/>
              <a:t>. </a:t>
            </a:r>
          </a:p>
          <a:p>
            <a:pPr marL="342900" indent="-342900" algn="just">
              <a:buFont typeface="Wingdings" pitchFamily="2" charset="2"/>
              <a:buChar char="Ø"/>
            </a:pPr>
            <a:r>
              <a:rPr lang="en-US" dirty="0" smtClean="0"/>
              <a:t>This theory was first postulated by </a:t>
            </a:r>
            <a:r>
              <a:rPr lang="en-US" b="1" dirty="0" smtClean="0"/>
              <a:t>Albert</a:t>
            </a:r>
            <a:r>
              <a:rPr lang="en-US" dirty="0" smtClean="0"/>
              <a:t> </a:t>
            </a:r>
            <a:r>
              <a:rPr lang="en-US" b="1" dirty="0" smtClean="0"/>
              <a:t>Einstein</a:t>
            </a:r>
            <a:r>
              <a:rPr lang="en-US" dirty="0" smtClean="0"/>
              <a:t> in his photon theory, which he used to explain the photoelectric effect in </a:t>
            </a:r>
            <a:r>
              <a:rPr lang="en-US" b="1" dirty="0" smtClean="0"/>
              <a:t>1905</a:t>
            </a:r>
            <a:r>
              <a:rPr lang="en-US" dirty="0" smtClean="0"/>
              <a:t> (and for which he received the Nobel Prize). This is expressed as</a:t>
            </a:r>
            <a:endParaRPr lang="en-US" dirty="0"/>
          </a:p>
        </p:txBody>
      </p:sp>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EFFECTS OF OPTICAL RADIATION </a:t>
            </a:r>
            <a:endParaRPr lang="en-IN" sz="2000" b="1" dirty="0"/>
          </a:p>
        </p:txBody>
      </p:sp>
      <p:sp>
        <p:nvSpPr>
          <p:cNvPr id="6" name="Rectangle 5"/>
          <p:cNvSpPr/>
          <p:nvPr/>
        </p:nvSpPr>
        <p:spPr>
          <a:xfrm>
            <a:off x="0" y="836712"/>
            <a:ext cx="2843808" cy="646331"/>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Quantum Effects </a:t>
            </a:r>
          </a:p>
          <a:p>
            <a:r>
              <a:rPr lang="en-US" b="1" i="1" dirty="0" smtClean="0">
                <a:solidFill>
                  <a:srgbClr val="FFFF00"/>
                </a:solidFill>
              </a:rPr>
              <a:t>1. The Photoelectric Effect</a:t>
            </a:r>
            <a:r>
              <a:rPr lang="en-US" b="1" dirty="0" smtClean="0">
                <a:solidFill>
                  <a:srgbClr val="FFFF00"/>
                </a:solidFill>
              </a:rPr>
              <a:t> </a:t>
            </a:r>
            <a:endParaRPr lang="en-US" b="1" dirty="0">
              <a:solidFill>
                <a:srgbClr val="FFFF00"/>
              </a:solidFill>
            </a:endParaRPr>
          </a:p>
        </p:txBody>
      </p:sp>
      <p:pic>
        <p:nvPicPr>
          <p:cNvPr id="2050" name="Picture 2"/>
          <p:cNvPicPr>
            <a:picLocks noChangeAspect="1" noChangeArrowheads="1"/>
          </p:cNvPicPr>
          <p:nvPr/>
        </p:nvPicPr>
        <p:blipFill>
          <a:blip r:embed="rId2" cstate="print"/>
          <a:srcRect/>
          <a:stretch>
            <a:fillRect/>
          </a:stretch>
        </p:blipFill>
        <p:spPr bwMode="auto">
          <a:xfrm>
            <a:off x="3203848" y="4725144"/>
            <a:ext cx="1771650" cy="542925"/>
          </a:xfrm>
          <a:prstGeom prst="rect">
            <a:avLst/>
          </a:prstGeom>
          <a:noFill/>
          <a:ln w="9525">
            <a:solidFill>
              <a:srgbClr val="00B050"/>
            </a:solid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0" y="5314950"/>
            <a:ext cx="9144000" cy="154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555776" y="1198959"/>
            <a:ext cx="5581650" cy="5686425"/>
          </a:xfrm>
          <a:prstGeom prst="rect">
            <a:avLst/>
          </a:prstGeom>
          <a:noFill/>
          <a:ln w="9525">
            <a:solidFill>
              <a:srgbClr val="FF0000"/>
            </a:solidFill>
            <a:miter lim="800000"/>
            <a:headEnd/>
            <a:tailEnd/>
          </a:ln>
        </p:spPr>
      </p:pic>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EFFECTS OF OPTICAL RADIATION </a:t>
            </a:r>
            <a:endParaRPr lang="en-IN" sz="2000" b="1" dirty="0"/>
          </a:p>
        </p:txBody>
      </p:sp>
      <p:sp>
        <p:nvSpPr>
          <p:cNvPr id="6" name="Rectangle 5"/>
          <p:cNvSpPr/>
          <p:nvPr/>
        </p:nvSpPr>
        <p:spPr>
          <a:xfrm>
            <a:off x="0" y="476672"/>
            <a:ext cx="2843808" cy="646331"/>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Quantum Effects </a:t>
            </a:r>
          </a:p>
          <a:p>
            <a:r>
              <a:rPr lang="en-US" b="1" i="1" dirty="0" smtClean="0">
                <a:solidFill>
                  <a:srgbClr val="FFFF00"/>
                </a:solidFill>
              </a:rPr>
              <a:t>1. The Photoelectric Effect</a:t>
            </a:r>
            <a:r>
              <a:rPr lang="en-US" b="1" dirty="0" smtClean="0">
                <a:solidFill>
                  <a:srgbClr val="FFFF00"/>
                </a:solidFill>
              </a:rPr>
              <a:t> </a:t>
            </a:r>
            <a:endParaRPr lang="en-US" b="1" dirty="0">
              <a:solidFill>
                <a:srgbClr val="FFFF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EFFECTS OF OPTICAL RADIATION </a:t>
            </a:r>
            <a:endParaRPr lang="en-IN" sz="2000" b="1" dirty="0"/>
          </a:p>
        </p:txBody>
      </p:sp>
      <p:sp>
        <p:nvSpPr>
          <p:cNvPr id="5" name="Rectangle 4"/>
          <p:cNvSpPr/>
          <p:nvPr/>
        </p:nvSpPr>
        <p:spPr>
          <a:xfrm>
            <a:off x="0" y="476672"/>
            <a:ext cx="2843808" cy="646331"/>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Quantum Effects </a:t>
            </a:r>
          </a:p>
          <a:p>
            <a:r>
              <a:rPr lang="en-US" b="1" i="1" dirty="0" smtClean="0">
                <a:solidFill>
                  <a:srgbClr val="FFFF00"/>
                </a:solidFill>
              </a:rPr>
              <a:t>1. The Photoelectric Effect</a:t>
            </a:r>
            <a:r>
              <a:rPr lang="en-US" b="1" dirty="0" smtClean="0">
                <a:solidFill>
                  <a:srgbClr val="FFFF00"/>
                </a:solidFill>
              </a:rPr>
              <a:t> </a:t>
            </a:r>
            <a:endParaRPr lang="en-US" b="1" dirty="0">
              <a:solidFill>
                <a:srgbClr val="FFFF00"/>
              </a:solidFill>
            </a:endParaRPr>
          </a:p>
        </p:txBody>
      </p:sp>
      <p:sp>
        <p:nvSpPr>
          <p:cNvPr id="6" name="Rectangle 5"/>
          <p:cNvSpPr/>
          <p:nvPr/>
        </p:nvSpPr>
        <p:spPr>
          <a:xfrm>
            <a:off x="0" y="1196752"/>
            <a:ext cx="9144000"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342900" indent="-342900" algn="just">
              <a:buFont typeface="Wingdings" pitchFamily="2" charset="2"/>
              <a:buChar char="Ø"/>
            </a:pPr>
            <a:r>
              <a:rPr lang="en-US" dirty="0" smtClean="0"/>
              <a:t>A photon with energy higher than the work function will, in principle, release an electron and impart a kinetic energy. </a:t>
            </a:r>
          </a:p>
          <a:p>
            <a:pPr marL="342900" indent="-342900" algn="just">
              <a:buFont typeface="Wingdings" pitchFamily="2" charset="2"/>
              <a:buChar char="Ø"/>
            </a:pPr>
            <a:r>
              <a:rPr lang="en-US" dirty="0" smtClean="0">
                <a:solidFill>
                  <a:srgbClr val="FF0000"/>
                </a:solidFill>
              </a:rPr>
              <a:t>But does in fact each photon release an electron? </a:t>
            </a:r>
          </a:p>
          <a:p>
            <a:pPr marL="342900" indent="-342900" algn="just">
              <a:buFont typeface="Wingdings" pitchFamily="2" charset="2"/>
              <a:buChar char="Ø"/>
            </a:pPr>
            <a:r>
              <a:rPr lang="en-US" dirty="0" smtClean="0"/>
              <a:t>That depends on the </a:t>
            </a:r>
            <a:r>
              <a:rPr lang="en-US" b="1" dirty="0" smtClean="0"/>
              <a:t>quantum efficiency </a:t>
            </a:r>
            <a:r>
              <a:rPr lang="en-US" dirty="0" smtClean="0"/>
              <a:t>of the process. Quantum efficiency is the ratio of the </a:t>
            </a:r>
            <a:r>
              <a:rPr lang="en-US" b="1" dirty="0" smtClean="0"/>
              <a:t>number of electrons released (</a:t>
            </a:r>
            <a:r>
              <a:rPr lang="en-US" b="1" i="1" dirty="0" smtClean="0"/>
              <a:t>N</a:t>
            </a:r>
            <a:r>
              <a:rPr lang="en-US" b="1" baseline="-25000" dirty="0" smtClean="0"/>
              <a:t>e</a:t>
            </a:r>
            <a:r>
              <a:rPr lang="en-US" b="1" dirty="0" smtClean="0"/>
              <a:t>) to number of photons absorbed (</a:t>
            </a:r>
            <a:r>
              <a:rPr lang="en-US" b="1" i="1" dirty="0" err="1" smtClean="0"/>
              <a:t>N</a:t>
            </a:r>
            <a:r>
              <a:rPr lang="en-US" b="1" baseline="-25000" dirty="0" err="1" smtClean="0"/>
              <a:t>ph</a:t>
            </a:r>
            <a:r>
              <a:rPr lang="en-US" b="1" dirty="0" smtClean="0"/>
              <a:t>)</a:t>
            </a:r>
            <a:r>
              <a:rPr lang="en-US" dirty="0" smtClean="0"/>
              <a:t>  </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3779912" y="2780928"/>
            <a:ext cx="1152525" cy="857250"/>
          </a:xfrm>
          <a:prstGeom prst="rect">
            <a:avLst/>
          </a:prstGeom>
          <a:noFill/>
          <a:ln w="9525">
            <a:solidFill>
              <a:srgbClr val="00B050"/>
            </a:solidFill>
            <a:miter lim="800000"/>
            <a:headEnd/>
            <a:tailEnd/>
          </a:ln>
        </p:spPr>
      </p:pic>
      <p:sp>
        <p:nvSpPr>
          <p:cNvPr id="8" name="Rectangle 7"/>
          <p:cNvSpPr/>
          <p:nvPr/>
        </p:nvSpPr>
        <p:spPr>
          <a:xfrm>
            <a:off x="0" y="3807038"/>
            <a:ext cx="9144000"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gn="just">
              <a:buFont typeface="Wingdings" pitchFamily="2" charset="2"/>
              <a:buChar char="Ø"/>
            </a:pPr>
            <a:r>
              <a:rPr lang="en-US" dirty="0" smtClean="0"/>
              <a:t>Clearly, for electrons to be released, the photon energy must be higher than the work</a:t>
            </a:r>
            <a:br>
              <a:rPr lang="en-US" dirty="0" smtClean="0"/>
            </a:br>
            <a:r>
              <a:rPr lang="en-US" dirty="0" smtClean="0"/>
              <a:t>function of the material. Since this energy depends on </a:t>
            </a:r>
            <a:r>
              <a:rPr lang="en-US" b="1" dirty="0" smtClean="0"/>
              <a:t>frequency</a:t>
            </a:r>
            <a:r>
              <a:rPr lang="en-US" dirty="0" smtClean="0"/>
              <a:t> alone, the frequency at which the photon energy equals the work function is called a </a:t>
            </a:r>
            <a:r>
              <a:rPr lang="en-US" b="1" dirty="0" smtClean="0"/>
              <a:t>cutoff frequency</a:t>
            </a:r>
            <a:r>
              <a:rPr lang="en-US" dirty="0" smtClean="0"/>
              <a:t>. </a:t>
            </a:r>
          </a:p>
          <a:p>
            <a:pPr marL="342900" indent="-342900" algn="just">
              <a:buFont typeface="Wingdings" pitchFamily="2" charset="2"/>
              <a:buChar char="Ø"/>
            </a:pPr>
            <a:r>
              <a:rPr lang="en-US" b="1" dirty="0" smtClean="0"/>
              <a:t>Below</a:t>
            </a:r>
            <a:r>
              <a:rPr lang="en-US" dirty="0" smtClean="0"/>
              <a:t> it quantum effects do not exist (except for tunneling effects) and only thermal effects are observed. </a:t>
            </a:r>
            <a:r>
              <a:rPr lang="en-US" b="1" dirty="0" smtClean="0"/>
              <a:t>Above</a:t>
            </a:r>
            <a:r>
              <a:rPr lang="en-US" dirty="0" smtClean="0"/>
              <a:t> it, thermal and quantum effects are present. </a:t>
            </a:r>
          </a:p>
          <a:p>
            <a:pPr marL="342900" indent="-342900" algn="just">
              <a:buFont typeface="Wingdings" pitchFamily="2" charset="2"/>
              <a:buChar char="Ø"/>
            </a:pPr>
            <a:r>
              <a:rPr lang="en-US" dirty="0" smtClean="0"/>
              <a:t>For this reason, </a:t>
            </a:r>
            <a:r>
              <a:rPr lang="en-US" b="1" dirty="0" smtClean="0"/>
              <a:t>low-frequency radiation </a:t>
            </a:r>
            <a:r>
              <a:rPr lang="en-US" dirty="0" smtClean="0"/>
              <a:t>(IR in particular) can only give rise to thermal effects, whereas at </a:t>
            </a:r>
            <a:r>
              <a:rPr lang="en-US" b="1" dirty="0" smtClean="0"/>
              <a:t>high frequencies</a:t>
            </a:r>
            <a:r>
              <a:rPr lang="en-US" dirty="0" smtClean="0"/>
              <a:t> (UV radiation and above) the quantum effect dominates.</a:t>
            </a:r>
          </a:p>
          <a:p>
            <a:pPr marL="342900" indent="-342900" algn="just">
              <a:buFont typeface="Wingdings" pitchFamily="2" charset="2"/>
              <a:buChar char="Ø"/>
            </a:pPr>
            <a:r>
              <a:rPr lang="en-US" dirty="0" smtClean="0"/>
              <a:t>In all of these methods, surface electrons are released.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8029" y="1528916"/>
            <a:ext cx="8877300" cy="1981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EFFECTS OF OPTICAL RADIATION </a:t>
            </a:r>
            <a:endParaRPr lang="en-IN" sz="2000" b="1" dirty="0"/>
          </a:p>
        </p:txBody>
      </p:sp>
      <p:sp>
        <p:nvSpPr>
          <p:cNvPr id="6" name="Rectangle 5"/>
          <p:cNvSpPr/>
          <p:nvPr/>
        </p:nvSpPr>
        <p:spPr>
          <a:xfrm>
            <a:off x="0" y="476672"/>
            <a:ext cx="2843808" cy="646331"/>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Quantum Effects </a:t>
            </a:r>
          </a:p>
          <a:p>
            <a:r>
              <a:rPr lang="en-US" b="1" i="1" dirty="0" smtClean="0">
                <a:solidFill>
                  <a:srgbClr val="FFFF00"/>
                </a:solidFill>
              </a:rPr>
              <a:t>1. The Photoelectric Effect</a:t>
            </a:r>
            <a:r>
              <a:rPr lang="en-US" b="1" dirty="0" smtClean="0">
                <a:solidFill>
                  <a:srgbClr val="FFFF00"/>
                </a:solidFill>
              </a:rPr>
              <a:t> </a:t>
            </a:r>
            <a:endParaRPr lang="en-US" b="1" dirty="0">
              <a:solidFill>
                <a:srgbClr val="FFFF00"/>
              </a:solidFill>
            </a:endParaRPr>
          </a:p>
        </p:txBody>
      </p:sp>
    </p:spTree>
    <p:extLst>
      <p:ext uri="{BB962C8B-B14F-4D97-AF65-F5344CB8AC3E}">
        <p14:creationId xmlns:p14="http://schemas.microsoft.com/office/powerpoint/2010/main" xmlns="" val="1715895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268760"/>
            <a:ext cx="9042554" cy="50497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EFFECTS OF OPTICAL RADIATION </a:t>
            </a:r>
            <a:endParaRPr lang="en-IN" sz="2000" b="1" dirty="0"/>
          </a:p>
        </p:txBody>
      </p:sp>
      <p:sp>
        <p:nvSpPr>
          <p:cNvPr id="6" name="Rectangle 5"/>
          <p:cNvSpPr/>
          <p:nvPr/>
        </p:nvSpPr>
        <p:spPr>
          <a:xfrm>
            <a:off x="0" y="476672"/>
            <a:ext cx="2843808" cy="646331"/>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Quantum Effects </a:t>
            </a:r>
          </a:p>
          <a:p>
            <a:r>
              <a:rPr lang="en-US" b="1" i="1" dirty="0" smtClean="0">
                <a:solidFill>
                  <a:srgbClr val="FFFF00"/>
                </a:solidFill>
              </a:rPr>
              <a:t>1. The Photoelectric Effect</a:t>
            </a:r>
            <a:r>
              <a:rPr lang="en-US" b="1" dirty="0" smtClean="0">
                <a:solidFill>
                  <a:srgbClr val="FFFF00"/>
                </a:solidFill>
              </a:rPr>
              <a:t> </a:t>
            </a:r>
            <a:endParaRPr lang="en-US" b="1" dirty="0">
              <a:solidFill>
                <a:srgbClr val="FFFF00"/>
              </a:solidFill>
            </a:endParaRPr>
          </a:p>
        </p:txBody>
      </p:sp>
    </p:spTree>
    <p:extLst>
      <p:ext uri="{BB962C8B-B14F-4D97-AF65-F5344CB8AC3E}">
        <p14:creationId xmlns:p14="http://schemas.microsoft.com/office/powerpoint/2010/main" xmlns="" val="1046443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EFFECTS OF OPTICAL RADIATION </a:t>
            </a:r>
            <a:endParaRPr lang="en-IN" sz="2000" b="1" dirty="0"/>
          </a:p>
        </p:txBody>
      </p:sp>
      <p:sp>
        <p:nvSpPr>
          <p:cNvPr id="6" name="Rectangle 5"/>
          <p:cNvSpPr/>
          <p:nvPr/>
        </p:nvSpPr>
        <p:spPr>
          <a:xfrm>
            <a:off x="-1" y="476672"/>
            <a:ext cx="5436097" cy="646331"/>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Quantum Effects </a:t>
            </a:r>
          </a:p>
          <a:p>
            <a:r>
              <a:rPr lang="en-US" b="1" i="1" dirty="0">
                <a:solidFill>
                  <a:srgbClr val="FFFF00"/>
                </a:solidFill>
              </a:rPr>
              <a:t>2</a:t>
            </a:r>
            <a:r>
              <a:rPr lang="en-US" b="1" i="1" dirty="0" smtClean="0">
                <a:solidFill>
                  <a:srgbClr val="FFFF00"/>
                </a:solidFill>
              </a:rPr>
              <a:t>. </a:t>
            </a:r>
            <a:r>
              <a:rPr lang="en-US" b="1" i="1" dirty="0">
                <a:solidFill>
                  <a:srgbClr val="FFFF00"/>
                </a:solidFill>
              </a:rPr>
              <a:t>Quantum Effects: The </a:t>
            </a:r>
            <a:r>
              <a:rPr lang="en-US" b="1" i="1" dirty="0" err="1">
                <a:solidFill>
                  <a:srgbClr val="FFFF00"/>
                </a:solidFill>
              </a:rPr>
              <a:t>Photoconducting</a:t>
            </a:r>
            <a:r>
              <a:rPr lang="en-US" b="1" i="1" dirty="0">
                <a:solidFill>
                  <a:srgbClr val="FFFF00"/>
                </a:solidFill>
              </a:rPr>
              <a:t> Effect</a:t>
            </a:r>
            <a:r>
              <a:rPr lang="en-US" b="1" dirty="0">
                <a:solidFill>
                  <a:srgbClr val="FFFF00"/>
                </a:solidFill>
              </a:rPr>
              <a:t> </a:t>
            </a:r>
            <a:endParaRPr lang="en-IN" b="1" dirty="0">
              <a:solidFill>
                <a:srgbClr val="FFFF00"/>
              </a:solidFill>
            </a:endParaRPr>
          </a:p>
        </p:txBody>
      </p:sp>
      <p:sp>
        <p:nvSpPr>
          <p:cNvPr id="7" name="Rectangle 6"/>
          <p:cNvSpPr/>
          <p:nvPr/>
        </p:nvSpPr>
        <p:spPr>
          <a:xfrm>
            <a:off x="-1" y="1264692"/>
            <a:ext cx="9144001" cy="2585323"/>
          </a:xfrm>
          <a:prstGeom prst="rect">
            <a:avLst/>
          </a:prstGeom>
          <a:solidFill>
            <a:schemeClr val="accent5">
              <a:lumMod val="20000"/>
              <a:lumOff val="80000"/>
            </a:schemeClr>
          </a:solidFill>
          <a:ln>
            <a:solidFill>
              <a:schemeClr val="accent1"/>
            </a:solidFill>
          </a:ln>
        </p:spPr>
        <p:txBody>
          <a:bodyPr wrap="square">
            <a:spAutoFit/>
          </a:bodyPr>
          <a:lstStyle/>
          <a:p>
            <a:pPr marL="342900" indent="-342900" algn="just">
              <a:buFont typeface="Wingdings" pitchFamily="2" charset="2"/>
              <a:buChar char="Ø"/>
            </a:pPr>
            <a:r>
              <a:rPr lang="en-US" dirty="0"/>
              <a:t>Many modern sensors are based on </a:t>
            </a:r>
            <a:r>
              <a:rPr lang="en-US" b="1" dirty="0"/>
              <a:t>quantum effects in the solid state</a:t>
            </a:r>
            <a:r>
              <a:rPr lang="en-US" dirty="0"/>
              <a:t>, and </a:t>
            </a:r>
            <a:r>
              <a:rPr lang="en-US" dirty="0" smtClean="0"/>
              <a:t>particularly in </a:t>
            </a:r>
            <a:r>
              <a:rPr lang="en-US" dirty="0"/>
              <a:t>semiconductors. Although some electrons may still leave the surface based on </a:t>
            </a:r>
            <a:r>
              <a:rPr lang="en-US" dirty="0" smtClean="0"/>
              <a:t>the photoelectric </a:t>
            </a:r>
            <a:r>
              <a:rPr lang="en-US" dirty="0"/>
              <a:t>effect, when a semiconductor material is subjected to </a:t>
            </a:r>
            <a:r>
              <a:rPr lang="en-US" b="1" dirty="0"/>
              <a:t>photons they </a:t>
            </a:r>
            <a:r>
              <a:rPr lang="en-US" b="1" dirty="0" smtClean="0"/>
              <a:t>can transfer </a:t>
            </a:r>
            <a:r>
              <a:rPr lang="en-US" b="1" dirty="0"/>
              <a:t>the energy to electrons</a:t>
            </a:r>
            <a:r>
              <a:rPr lang="en-US" dirty="0"/>
              <a:t>. </a:t>
            </a:r>
            <a:endParaRPr lang="en-US" dirty="0" smtClean="0"/>
          </a:p>
          <a:p>
            <a:pPr marL="342900" indent="-342900" algn="just">
              <a:buFont typeface="Wingdings" pitchFamily="2" charset="2"/>
              <a:buChar char="Ø"/>
            </a:pPr>
            <a:r>
              <a:rPr lang="en-US" dirty="0" smtClean="0"/>
              <a:t>If </a:t>
            </a:r>
            <a:r>
              <a:rPr lang="en-US" dirty="0"/>
              <a:t>this energy is sufficiently high, the </a:t>
            </a:r>
            <a:r>
              <a:rPr lang="en-US" b="1" dirty="0"/>
              <a:t>electrons </a:t>
            </a:r>
            <a:r>
              <a:rPr lang="en-US" b="1" dirty="0" smtClean="0"/>
              <a:t>become mobile</a:t>
            </a:r>
            <a:r>
              <a:rPr lang="en-US" dirty="0"/>
              <a:t>, resulting in an increase in the conductivity of the material and, as a result, in </a:t>
            </a:r>
            <a:r>
              <a:rPr lang="en-US" dirty="0" smtClean="0"/>
              <a:t>an increase </a:t>
            </a:r>
            <a:r>
              <a:rPr lang="en-US" dirty="0"/>
              <a:t>in current through the material. </a:t>
            </a:r>
            <a:endParaRPr lang="en-US" dirty="0" smtClean="0"/>
          </a:p>
          <a:p>
            <a:pPr marL="342900" indent="-342900" algn="just">
              <a:buFont typeface="Wingdings" pitchFamily="2" charset="2"/>
              <a:buChar char="Ø"/>
            </a:pPr>
            <a:r>
              <a:rPr lang="en-US" dirty="0" smtClean="0"/>
              <a:t>This </a:t>
            </a:r>
            <a:r>
              <a:rPr lang="en-US" dirty="0"/>
              <a:t>current or its effects become a measure </a:t>
            </a:r>
            <a:r>
              <a:rPr lang="en-US" dirty="0" smtClean="0"/>
              <a:t>of </a:t>
            </a:r>
            <a:r>
              <a:rPr lang="en-US" b="1" dirty="0" smtClean="0"/>
              <a:t>the </a:t>
            </a:r>
            <a:r>
              <a:rPr lang="en-US" b="1" dirty="0"/>
              <a:t>radiation intensity </a:t>
            </a:r>
            <a:r>
              <a:rPr lang="en-US" dirty="0"/>
              <a:t>(visible light, UV radiation, and, to a lesser extent, IR </a:t>
            </a:r>
            <a:r>
              <a:rPr lang="en-US" dirty="0" smtClean="0"/>
              <a:t>radiation) that </a:t>
            </a:r>
            <a:r>
              <a:rPr lang="en-US" dirty="0"/>
              <a:t>strikes the material. </a:t>
            </a:r>
            <a:endParaRPr lang="en-IN" dirty="0"/>
          </a:p>
        </p:txBody>
      </p:sp>
      <p:sp>
        <p:nvSpPr>
          <p:cNvPr id="8" name="Rectangle 7"/>
          <p:cNvSpPr/>
          <p:nvPr/>
        </p:nvSpPr>
        <p:spPr>
          <a:xfrm>
            <a:off x="845838" y="3923764"/>
            <a:ext cx="7452321" cy="369332"/>
          </a:xfrm>
          <a:prstGeom prst="rect">
            <a:avLst/>
          </a:prstGeom>
        </p:spPr>
        <p:txBody>
          <a:bodyPr wrap="square">
            <a:spAutoFit/>
          </a:bodyPr>
          <a:lstStyle/>
          <a:p>
            <a:r>
              <a:rPr lang="en-US" dirty="0"/>
              <a:t>The model for this effect is shown </a:t>
            </a:r>
            <a:r>
              <a:rPr lang="en-US" dirty="0" smtClean="0"/>
              <a:t>in </a:t>
            </a:r>
            <a:r>
              <a:rPr lang="en-US" b="1" dirty="0" smtClean="0"/>
              <a:t>Figure </a:t>
            </a:r>
            <a:r>
              <a:rPr lang="en-US" b="1" dirty="0"/>
              <a:t>4.2a</a:t>
            </a:r>
            <a:r>
              <a:rPr lang="en-US" dirty="0"/>
              <a:t>. </a:t>
            </a:r>
            <a:endParaRPr lang="en-IN" dirty="0"/>
          </a:p>
        </p:txBody>
      </p:sp>
    </p:spTree>
    <p:extLst>
      <p:ext uri="{BB962C8B-B14F-4D97-AF65-F5344CB8AC3E}">
        <p14:creationId xmlns:p14="http://schemas.microsoft.com/office/powerpoint/2010/main" xmlns="" val="4194850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495425"/>
            <a:ext cx="9166947" cy="3517751"/>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EFFECTS OF OPTICAL RADIATION </a:t>
            </a:r>
            <a:endParaRPr lang="en-IN" sz="2000" b="1" dirty="0"/>
          </a:p>
        </p:txBody>
      </p:sp>
      <p:sp>
        <p:nvSpPr>
          <p:cNvPr id="6" name="Rectangle 5"/>
          <p:cNvSpPr/>
          <p:nvPr/>
        </p:nvSpPr>
        <p:spPr>
          <a:xfrm>
            <a:off x="-1" y="476672"/>
            <a:ext cx="5436097" cy="646331"/>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Quantum Effects </a:t>
            </a:r>
          </a:p>
          <a:p>
            <a:r>
              <a:rPr lang="en-US" b="1" i="1" dirty="0">
                <a:solidFill>
                  <a:srgbClr val="FFFF00"/>
                </a:solidFill>
              </a:rPr>
              <a:t>2</a:t>
            </a:r>
            <a:r>
              <a:rPr lang="en-US" b="1" i="1" dirty="0" smtClean="0">
                <a:solidFill>
                  <a:srgbClr val="FFFF00"/>
                </a:solidFill>
              </a:rPr>
              <a:t>. </a:t>
            </a:r>
            <a:r>
              <a:rPr lang="en-US" b="1" i="1" dirty="0">
                <a:solidFill>
                  <a:srgbClr val="FFFF00"/>
                </a:solidFill>
              </a:rPr>
              <a:t>Quantum Effects: The </a:t>
            </a:r>
            <a:r>
              <a:rPr lang="en-US" b="1" i="1" dirty="0" err="1">
                <a:solidFill>
                  <a:srgbClr val="FFFF00"/>
                </a:solidFill>
              </a:rPr>
              <a:t>Photoconducting</a:t>
            </a:r>
            <a:r>
              <a:rPr lang="en-US" b="1" i="1" dirty="0">
                <a:solidFill>
                  <a:srgbClr val="FFFF00"/>
                </a:solidFill>
              </a:rPr>
              <a:t> Effect</a:t>
            </a:r>
            <a:r>
              <a:rPr lang="en-US" b="1" dirty="0">
                <a:solidFill>
                  <a:srgbClr val="FFFF00"/>
                </a:solidFill>
              </a:rPr>
              <a:t> </a:t>
            </a:r>
            <a:endParaRPr lang="en-IN" b="1" dirty="0">
              <a:solidFill>
                <a:srgbClr val="FFFF00"/>
              </a:solidFill>
            </a:endParaRPr>
          </a:p>
        </p:txBody>
      </p:sp>
    </p:spTree>
    <p:extLst>
      <p:ext uri="{BB962C8B-B14F-4D97-AF65-F5344CB8AC3E}">
        <p14:creationId xmlns:p14="http://schemas.microsoft.com/office/powerpoint/2010/main" xmlns="" val="5649057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144000" cy="3693319"/>
          </a:xfrm>
          <a:prstGeom prst="rect">
            <a:avLst/>
          </a:prstGeom>
          <a:solidFill>
            <a:schemeClr val="accent3">
              <a:lumMod val="40000"/>
              <a:lumOff val="60000"/>
            </a:schemeClr>
          </a:solidFill>
          <a:ln>
            <a:solidFill>
              <a:schemeClr val="accent1"/>
            </a:solidFill>
          </a:ln>
        </p:spPr>
        <p:txBody>
          <a:bodyPr wrap="square">
            <a:spAutoFit/>
          </a:bodyPr>
          <a:lstStyle/>
          <a:p>
            <a:pPr marL="342900" indent="-342900" algn="just">
              <a:buFont typeface="Wingdings" pitchFamily="2" charset="2"/>
              <a:buChar char="Ø"/>
            </a:pPr>
            <a:r>
              <a:rPr lang="en-US" dirty="0" smtClean="0"/>
              <a:t>Electrons are </a:t>
            </a:r>
            <a:r>
              <a:rPr lang="en-US" dirty="0"/>
              <a:t>normally in the </a:t>
            </a:r>
            <a:r>
              <a:rPr lang="en-US" b="1" dirty="0"/>
              <a:t>valence band</a:t>
            </a:r>
            <a:r>
              <a:rPr lang="en-US" dirty="0"/>
              <a:t>—they are bound to lattice sites within the crystal (i.e</a:t>
            </a:r>
            <a:r>
              <a:rPr lang="en-US" dirty="0" smtClean="0"/>
              <a:t>., bound </a:t>
            </a:r>
            <a:r>
              <a:rPr lang="en-US" dirty="0"/>
              <a:t>to the atoms that make up the crystal) and have specific densities and </a:t>
            </a:r>
            <a:r>
              <a:rPr lang="en-US" b="1" dirty="0"/>
              <a:t>momentum</a:t>
            </a:r>
            <a:r>
              <a:rPr lang="en-US" dirty="0"/>
              <a:t>. </a:t>
            </a:r>
            <a:endParaRPr lang="en-US" dirty="0" smtClean="0"/>
          </a:p>
          <a:p>
            <a:pPr marL="342900" indent="-342900" algn="just">
              <a:buFont typeface="Wingdings" pitchFamily="2" charset="2"/>
              <a:buChar char="Ø"/>
            </a:pPr>
            <a:r>
              <a:rPr lang="en-US" dirty="0" err="1" smtClean="0"/>
              <a:t>Valent</a:t>
            </a:r>
            <a:r>
              <a:rPr lang="en-US" dirty="0" smtClean="0"/>
              <a:t> </a:t>
            </a:r>
            <a:r>
              <a:rPr lang="en-US" dirty="0"/>
              <a:t>electrons are those that are bound to an individual atom. Covalent </a:t>
            </a:r>
            <a:r>
              <a:rPr lang="en-US" dirty="0" smtClean="0"/>
              <a:t>electrons are </a:t>
            </a:r>
            <a:r>
              <a:rPr lang="en-US" dirty="0"/>
              <a:t>also bound, but are shared between two neighboring atoms in the crystal. </a:t>
            </a:r>
            <a:endParaRPr lang="en-US" dirty="0" smtClean="0"/>
          </a:p>
          <a:p>
            <a:pPr marL="342900" indent="-342900" algn="just">
              <a:buFont typeface="Wingdings" pitchFamily="2" charset="2"/>
              <a:buChar char="Ø"/>
            </a:pPr>
            <a:r>
              <a:rPr lang="en-US" b="1" dirty="0" smtClean="0"/>
              <a:t>An electron </a:t>
            </a:r>
            <a:r>
              <a:rPr lang="en-US" b="1" dirty="0"/>
              <a:t>can only move into the conduction band if its energy is larger than the </a:t>
            </a:r>
            <a:r>
              <a:rPr lang="en-US" b="1" dirty="0" smtClean="0"/>
              <a:t>energy gap </a:t>
            </a:r>
            <a:r>
              <a:rPr lang="en-US" dirty="0"/>
              <a:t>(</a:t>
            </a:r>
            <a:r>
              <a:rPr lang="en-US" dirty="0" err="1"/>
              <a:t>bandgap</a:t>
            </a:r>
            <a:r>
              <a:rPr lang="en-US" dirty="0"/>
              <a:t> energy, </a:t>
            </a:r>
            <a:r>
              <a:rPr lang="en-US" i="1" dirty="0" err="1"/>
              <a:t>W</a:t>
            </a:r>
            <a:r>
              <a:rPr lang="en-US" baseline="-25000" dirty="0" err="1"/>
              <a:t>bg</a:t>
            </a:r>
            <a:r>
              <a:rPr lang="en-US" dirty="0"/>
              <a:t>) specific to the material and if the momentum of the site </a:t>
            </a:r>
            <a:r>
              <a:rPr lang="en-US" dirty="0" smtClean="0"/>
              <a:t>in the </a:t>
            </a:r>
            <a:r>
              <a:rPr lang="en-US" dirty="0"/>
              <a:t>conducting band is the same as the momentum of the electron in the valence </a:t>
            </a:r>
            <a:r>
              <a:rPr lang="en-US" dirty="0" smtClean="0"/>
              <a:t>band (law </a:t>
            </a:r>
            <a:r>
              <a:rPr lang="en-US" dirty="0"/>
              <a:t>of conservation of momentum). </a:t>
            </a:r>
            <a:endParaRPr lang="en-US" dirty="0" smtClean="0"/>
          </a:p>
          <a:p>
            <a:pPr marL="342900" indent="-342900" algn="just">
              <a:buFont typeface="Wingdings" pitchFamily="2" charset="2"/>
              <a:buChar char="Ø"/>
            </a:pPr>
            <a:r>
              <a:rPr lang="en-US" b="1" dirty="0" smtClean="0"/>
              <a:t>This </a:t>
            </a:r>
            <a:r>
              <a:rPr lang="en-US" b="1" dirty="0"/>
              <a:t>energy may be supplied thermally</a:t>
            </a:r>
            <a:r>
              <a:rPr lang="en-US" dirty="0"/>
              <a:t>, but </a:t>
            </a:r>
            <a:r>
              <a:rPr lang="en-US" dirty="0" smtClean="0"/>
              <a:t>here we </a:t>
            </a:r>
            <a:r>
              <a:rPr lang="en-US" dirty="0"/>
              <a:t>are interested in energy absorbed from photons. If the radiation is of </a:t>
            </a:r>
            <a:r>
              <a:rPr lang="en-US" dirty="0" smtClean="0"/>
              <a:t>sufficiently </a:t>
            </a:r>
            <a:r>
              <a:rPr lang="en-US" b="1" dirty="0" smtClean="0"/>
              <a:t>high </a:t>
            </a:r>
            <a:r>
              <a:rPr lang="en-US" b="1" dirty="0"/>
              <a:t>frequency </a:t>
            </a:r>
            <a:r>
              <a:rPr lang="en-US" dirty="0"/>
              <a:t>(sufficiently energetic photons), valence or covalence electrons may </a:t>
            </a:r>
            <a:r>
              <a:rPr lang="en-US" dirty="0" smtClean="0"/>
              <a:t>be released </a:t>
            </a:r>
            <a:r>
              <a:rPr lang="en-US" dirty="0"/>
              <a:t>from their sites and moved across the </a:t>
            </a:r>
            <a:r>
              <a:rPr lang="en-US" dirty="0" err="1"/>
              <a:t>bandgap</a:t>
            </a:r>
            <a:r>
              <a:rPr lang="en-US" dirty="0"/>
              <a:t> into the conduction </a:t>
            </a:r>
            <a:r>
              <a:rPr lang="en-US" dirty="0" smtClean="0"/>
              <a:t>band.</a:t>
            </a:r>
            <a:endParaRPr lang="en-IN" dirty="0"/>
          </a:p>
        </p:txBody>
      </p:sp>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EFFECTS OF OPTICAL RADIATION </a:t>
            </a:r>
            <a:endParaRPr lang="en-IN" sz="2000" b="1" dirty="0"/>
          </a:p>
        </p:txBody>
      </p:sp>
      <p:sp>
        <p:nvSpPr>
          <p:cNvPr id="6" name="Rectangle 5"/>
          <p:cNvSpPr/>
          <p:nvPr/>
        </p:nvSpPr>
        <p:spPr>
          <a:xfrm>
            <a:off x="-1" y="476672"/>
            <a:ext cx="5436097" cy="646331"/>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Quantum Effects </a:t>
            </a:r>
          </a:p>
          <a:p>
            <a:r>
              <a:rPr lang="en-US" b="1" i="1" dirty="0">
                <a:solidFill>
                  <a:srgbClr val="FFFF00"/>
                </a:solidFill>
              </a:rPr>
              <a:t>2</a:t>
            </a:r>
            <a:r>
              <a:rPr lang="en-US" b="1" i="1" dirty="0" smtClean="0">
                <a:solidFill>
                  <a:srgbClr val="FFFF00"/>
                </a:solidFill>
              </a:rPr>
              <a:t>. </a:t>
            </a:r>
            <a:r>
              <a:rPr lang="en-US" b="1" i="1" dirty="0">
                <a:solidFill>
                  <a:srgbClr val="FFFF00"/>
                </a:solidFill>
              </a:rPr>
              <a:t>Quantum Effects: The </a:t>
            </a:r>
            <a:r>
              <a:rPr lang="en-US" b="1" i="1" dirty="0" err="1">
                <a:solidFill>
                  <a:srgbClr val="FFFF00"/>
                </a:solidFill>
              </a:rPr>
              <a:t>Photoconducting</a:t>
            </a:r>
            <a:r>
              <a:rPr lang="en-US" b="1" i="1" dirty="0">
                <a:solidFill>
                  <a:srgbClr val="FFFF00"/>
                </a:solidFill>
              </a:rPr>
              <a:t> Effect</a:t>
            </a:r>
            <a:r>
              <a:rPr lang="en-US" b="1" dirty="0">
                <a:solidFill>
                  <a:srgbClr val="FFFF00"/>
                </a:solidFill>
              </a:rPr>
              <a:t> </a:t>
            </a:r>
            <a:endParaRPr lang="en-IN" b="1" dirty="0">
              <a:solidFill>
                <a:srgbClr val="FFFF00"/>
              </a:solidFill>
            </a:endParaRPr>
          </a:p>
        </p:txBody>
      </p:sp>
    </p:spTree>
    <p:extLst>
      <p:ext uri="{BB962C8B-B14F-4D97-AF65-F5344CB8AC3E}">
        <p14:creationId xmlns:p14="http://schemas.microsoft.com/office/powerpoint/2010/main" xmlns="" val="981076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709" y="1196752"/>
            <a:ext cx="6858000" cy="369332"/>
          </a:xfrm>
          <a:prstGeom prst="rect">
            <a:avLst/>
          </a:prstGeom>
        </p:spPr>
        <p:txBody>
          <a:bodyPr wrap="square">
            <a:spAutoFit/>
          </a:bodyPr>
          <a:lstStyle/>
          <a:p>
            <a:r>
              <a:rPr lang="en-US" dirty="0"/>
              <a:t>There are two mechanisms for this transition to occur </a:t>
            </a:r>
            <a:endParaRPr lang="en-IN" dirty="0"/>
          </a:p>
        </p:txBody>
      </p:sp>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EFFECTS OF OPTICAL RADIATION </a:t>
            </a:r>
            <a:endParaRPr lang="en-IN" sz="2000" b="1" dirty="0"/>
          </a:p>
        </p:txBody>
      </p:sp>
      <p:sp>
        <p:nvSpPr>
          <p:cNvPr id="6" name="Rectangle 5"/>
          <p:cNvSpPr/>
          <p:nvPr/>
        </p:nvSpPr>
        <p:spPr>
          <a:xfrm>
            <a:off x="-1" y="476672"/>
            <a:ext cx="5436097" cy="646331"/>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Quantum Effects </a:t>
            </a:r>
          </a:p>
          <a:p>
            <a:r>
              <a:rPr lang="en-US" b="1" i="1" dirty="0">
                <a:solidFill>
                  <a:srgbClr val="FFFF00"/>
                </a:solidFill>
              </a:rPr>
              <a:t>2</a:t>
            </a:r>
            <a:r>
              <a:rPr lang="en-US" b="1" i="1" dirty="0" smtClean="0">
                <a:solidFill>
                  <a:srgbClr val="FFFF00"/>
                </a:solidFill>
              </a:rPr>
              <a:t>. </a:t>
            </a:r>
            <a:r>
              <a:rPr lang="en-US" b="1" i="1" dirty="0">
                <a:solidFill>
                  <a:srgbClr val="FFFF00"/>
                </a:solidFill>
              </a:rPr>
              <a:t>Quantum Effects: The </a:t>
            </a:r>
            <a:r>
              <a:rPr lang="en-US" b="1" i="1" dirty="0" err="1">
                <a:solidFill>
                  <a:srgbClr val="FFFF00"/>
                </a:solidFill>
              </a:rPr>
              <a:t>Photoconducting</a:t>
            </a:r>
            <a:r>
              <a:rPr lang="en-US" b="1" i="1" dirty="0">
                <a:solidFill>
                  <a:srgbClr val="FFFF00"/>
                </a:solidFill>
              </a:rPr>
              <a:t> Effect</a:t>
            </a:r>
            <a:r>
              <a:rPr lang="en-US" b="1" dirty="0">
                <a:solidFill>
                  <a:srgbClr val="FFFF00"/>
                </a:solidFill>
              </a:rPr>
              <a:t> </a:t>
            </a:r>
            <a:endParaRPr lang="en-IN" b="1" dirty="0">
              <a:solidFill>
                <a:srgbClr val="FFFF00"/>
              </a:solidFill>
            </a:endParaRPr>
          </a:p>
        </p:txBody>
      </p:sp>
      <p:sp>
        <p:nvSpPr>
          <p:cNvPr id="7" name="Rectangle 6"/>
          <p:cNvSpPr/>
          <p:nvPr/>
        </p:nvSpPr>
        <p:spPr>
          <a:xfrm>
            <a:off x="252026" y="1587639"/>
            <a:ext cx="8712461" cy="1200329"/>
          </a:xfrm>
          <a:prstGeom prst="rect">
            <a:avLst/>
          </a:prstGeom>
          <a:solidFill>
            <a:schemeClr val="accent3">
              <a:lumMod val="40000"/>
              <a:lumOff val="60000"/>
            </a:schemeClr>
          </a:solidFill>
          <a:ln>
            <a:solidFill>
              <a:schemeClr val="accent1"/>
            </a:solidFill>
          </a:ln>
        </p:spPr>
        <p:txBody>
          <a:bodyPr wrap="square">
            <a:spAutoFit/>
          </a:bodyPr>
          <a:lstStyle/>
          <a:p>
            <a:pPr marL="285750" indent="-285750">
              <a:buFont typeface="Wingdings" pitchFamily="2" charset="2"/>
              <a:buChar char="v"/>
            </a:pPr>
            <a:r>
              <a:rPr lang="en-US" dirty="0"/>
              <a:t>In </a:t>
            </a:r>
            <a:r>
              <a:rPr lang="en-US" b="1" dirty="0"/>
              <a:t>direct </a:t>
            </a:r>
            <a:r>
              <a:rPr lang="en-US" b="1" dirty="0" err="1"/>
              <a:t>bandgap</a:t>
            </a:r>
            <a:r>
              <a:rPr lang="en-US" b="1" dirty="0"/>
              <a:t> </a:t>
            </a:r>
            <a:r>
              <a:rPr lang="en-US" b="1" dirty="0" smtClean="0"/>
              <a:t>materials</a:t>
            </a:r>
            <a:r>
              <a:rPr lang="en-US" dirty="0" smtClean="0"/>
              <a:t>, the </a:t>
            </a:r>
            <a:r>
              <a:rPr lang="en-US" dirty="0"/>
              <a:t>momentum in the top of the valence band and in the bottom of the conduction </a:t>
            </a:r>
            <a:r>
              <a:rPr lang="en-US" dirty="0" smtClean="0"/>
              <a:t>band are </a:t>
            </a:r>
            <a:r>
              <a:rPr lang="en-US" dirty="0"/>
              <a:t>the same and an electron can transit without the need for a change in </a:t>
            </a:r>
            <a:r>
              <a:rPr lang="en-US" dirty="0" smtClean="0"/>
              <a:t>momentum, provided </a:t>
            </a:r>
            <a:r>
              <a:rPr lang="en-US" dirty="0"/>
              <a:t>it acquires sufficient energy from the photon interaction. </a:t>
            </a:r>
            <a:endParaRPr lang="en-IN" dirty="0"/>
          </a:p>
        </p:txBody>
      </p:sp>
      <p:sp>
        <p:nvSpPr>
          <p:cNvPr id="8" name="Rectangle 7"/>
          <p:cNvSpPr/>
          <p:nvPr/>
        </p:nvSpPr>
        <p:spPr>
          <a:xfrm>
            <a:off x="107504" y="2996952"/>
            <a:ext cx="8856983" cy="2585323"/>
          </a:xfrm>
          <a:prstGeom prst="rect">
            <a:avLst/>
          </a:prstGeom>
          <a:solidFill>
            <a:schemeClr val="accent5">
              <a:lumMod val="40000"/>
              <a:lumOff val="60000"/>
            </a:schemeClr>
          </a:solidFill>
          <a:ln>
            <a:solidFill>
              <a:schemeClr val="accent1"/>
            </a:solidFill>
          </a:ln>
        </p:spPr>
        <p:txBody>
          <a:bodyPr wrap="square">
            <a:spAutoFit/>
          </a:bodyPr>
          <a:lstStyle/>
          <a:p>
            <a:pPr marL="285750" indent="-285750" algn="just">
              <a:buFont typeface="Wingdings" pitchFamily="2" charset="2"/>
              <a:buChar char="v"/>
            </a:pPr>
            <a:r>
              <a:rPr lang="en-US" dirty="0"/>
              <a:t>In </a:t>
            </a:r>
            <a:r>
              <a:rPr lang="en-US" b="1" dirty="0"/>
              <a:t>indirect </a:t>
            </a:r>
            <a:r>
              <a:rPr lang="en-US" b="1" dirty="0" err="1" smtClean="0"/>
              <a:t>bandgap</a:t>
            </a:r>
            <a:r>
              <a:rPr lang="en-US" b="1" dirty="0" smtClean="0"/>
              <a:t> </a:t>
            </a:r>
            <a:r>
              <a:rPr lang="en-US" dirty="0" smtClean="0"/>
              <a:t>materials</a:t>
            </a:r>
            <a:r>
              <a:rPr lang="en-US" dirty="0"/>
              <a:t>, the electron must interact with the crystal lattice to either gain or </a:t>
            </a:r>
            <a:r>
              <a:rPr lang="en-US" dirty="0" smtClean="0"/>
              <a:t>lose momentum </a:t>
            </a:r>
            <a:r>
              <a:rPr lang="en-US" dirty="0"/>
              <a:t>before it can occupy a site in the conduction band. </a:t>
            </a:r>
            <a:endParaRPr lang="en-US" dirty="0" smtClean="0"/>
          </a:p>
          <a:p>
            <a:pPr marL="285750" indent="-285750" algn="just">
              <a:buFont typeface="Wingdings" pitchFamily="2" charset="2"/>
              <a:buChar char="v"/>
            </a:pPr>
            <a:r>
              <a:rPr lang="en-US" dirty="0" smtClean="0"/>
              <a:t>This </a:t>
            </a:r>
            <a:r>
              <a:rPr lang="en-US" dirty="0"/>
              <a:t>process is characterized by a </a:t>
            </a:r>
            <a:r>
              <a:rPr lang="en-US" b="1" dirty="0"/>
              <a:t>lattice vibration </a:t>
            </a:r>
            <a:r>
              <a:rPr lang="en-US" dirty="0"/>
              <a:t>called a phonon and is a less efficient process than that </a:t>
            </a:r>
            <a:r>
              <a:rPr lang="en-US" dirty="0" smtClean="0"/>
              <a:t>in direct </a:t>
            </a:r>
            <a:r>
              <a:rPr lang="en-US" dirty="0" err="1"/>
              <a:t>bandgap</a:t>
            </a:r>
            <a:r>
              <a:rPr lang="en-US" dirty="0"/>
              <a:t> materials. </a:t>
            </a:r>
            <a:endParaRPr lang="en-US" dirty="0" smtClean="0"/>
          </a:p>
          <a:p>
            <a:pPr marL="285750" indent="-285750" algn="just">
              <a:buFont typeface="Wingdings" pitchFamily="2" charset="2"/>
              <a:buChar char="v"/>
            </a:pPr>
            <a:r>
              <a:rPr lang="en-US" dirty="0" smtClean="0"/>
              <a:t>When </a:t>
            </a:r>
            <a:r>
              <a:rPr lang="en-US" dirty="0"/>
              <a:t>in the conduction band, electrons are </a:t>
            </a:r>
            <a:r>
              <a:rPr lang="en-US" b="1" dirty="0"/>
              <a:t>mobile and free </a:t>
            </a:r>
            <a:r>
              <a:rPr lang="en-US" b="1" dirty="0" smtClean="0"/>
              <a:t>to move </a:t>
            </a:r>
            <a:r>
              <a:rPr lang="en-US" b="1" dirty="0"/>
              <a:t>as a current</a:t>
            </a:r>
            <a:r>
              <a:rPr lang="en-US" dirty="0"/>
              <a:t>. </a:t>
            </a:r>
            <a:endParaRPr lang="en-US" dirty="0" smtClean="0"/>
          </a:p>
          <a:p>
            <a:pPr marL="285750" indent="-285750" algn="just">
              <a:buFont typeface="Wingdings" pitchFamily="2" charset="2"/>
              <a:buChar char="v"/>
            </a:pPr>
            <a:r>
              <a:rPr lang="en-US" dirty="0" smtClean="0"/>
              <a:t>When </a:t>
            </a:r>
            <a:r>
              <a:rPr lang="en-US" dirty="0"/>
              <a:t>electrons leave their sites, they leave behind a ‘‘</a:t>
            </a:r>
            <a:r>
              <a:rPr lang="en-US" b="1" dirty="0">
                <a:solidFill>
                  <a:srgbClr val="FF0000"/>
                </a:solidFill>
              </a:rPr>
              <a:t>hole</a:t>
            </a:r>
            <a:r>
              <a:rPr lang="en-US" dirty="0"/>
              <a:t>,’’ which </a:t>
            </a:r>
            <a:r>
              <a:rPr lang="en-US" dirty="0" smtClean="0"/>
              <a:t>is simply </a:t>
            </a:r>
            <a:r>
              <a:rPr lang="en-US" dirty="0"/>
              <a:t>a positive charge carrier. This hole may be taken by a neighboring electron </a:t>
            </a:r>
            <a:r>
              <a:rPr lang="en-US" dirty="0" smtClean="0"/>
              <a:t>with little </a:t>
            </a:r>
            <a:r>
              <a:rPr lang="en-US" dirty="0"/>
              <a:t>additional energy and therefore, in semiconductors, the current is due to the net concentrations of electrons and holes. </a:t>
            </a:r>
            <a:endParaRPr lang="en-IN" dirty="0"/>
          </a:p>
        </p:txBody>
      </p:sp>
    </p:spTree>
    <p:extLst>
      <p:ext uri="{BB962C8B-B14F-4D97-AF65-F5344CB8AC3E}">
        <p14:creationId xmlns:p14="http://schemas.microsoft.com/office/powerpoint/2010/main" xmlns="" val="3872089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EFFECTS OF OPTICAL RADIATION </a:t>
            </a:r>
            <a:endParaRPr lang="en-IN" sz="2000" b="1" dirty="0"/>
          </a:p>
        </p:txBody>
      </p:sp>
      <p:sp>
        <p:nvSpPr>
          <p:cNvPr id="5" name="Rectangle 4"/>
          <p:cNvSpPr/>
          <p:nvPr/>
        </p:nvSpPr>
        <p:spPr>
          <a:xfrm>
            <a:off x="-1" y="476672"/>
            <a:ext cx="5436097" cy="646331"/>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Quantum Effects </a:t>
            </a:r>
          </a:p>
          <a:p>
            <a:r>
              <a:rPr lang="en-US" b="1" i="1" dirty="0">
                <a:solidFill>
                  <a:srgbClr val="FFFF00"/>
                </a:solidFill>
              </a:rPr>
              <a:t>2</a:t>
            </a:r>
            <a:r>
              <a:rPr lang="en-US" b="1" i="1" dirty="0" smtClean="0">
                <a:solidFill>
                  <a:srgbClr val="FFFF00"/>
                </a:solidFill>
              </a:rPr>
              <a:t>. </a:t>
            </a:r>
            <a:r>
              <a:rPr lang="en-US" b="1" i="1" dirty="0">
                <a:solidFill>
                  <a:srgbClr val="FFFF00"/>
                </a:solidFill>
              </a:rPr>
              <a:t>Quantum Effects: The </a:t>
            </a:r>
            <a:r>
              <a:rPr lang="en-US" b="1" i="1" dirty="0" err="1">
                <a:solidFill>
                  <a:srgbClr val="FFFF00"/>
                </a:solidFill>
              </a:rPr>
              <a:t>Photoconducting</a:t>
            </a:r>
            <a:r>
              <a:rPr lang="en-US" b="1" i="1" dirty="0">
                <a:solidFill>
                  <a:srgbClr val="FFFF00"/>
                </a:solidFill>
              </a:rPr>
              <a:t> Effect</a:t>
            </a:r>
            <a:r>
              <a:rPr lang="en-US" b="1" dirty="0">
                <a:solidFill>
                  <a:srgbClr val="FFFF00"/>
                </a:solidFill>
              </a:rPr>
              <a:t> </a:t>
            </a:r>
            <a:endParaRPr lang="en-IN" b="1" dirty="0">
              <a:solidFill>
                <a:srgbClr val="FFFF00"/>
              </a:solidFill>
            </a:endParaRPr>
          </a:p>
        </p:txBody>
      </p:sp>
      <p:sp>
        <p:nvSpPr>
          <p:cNvPr id="6" name="Rectangle 5"/>
          <p:cNvSpPr/>
          <p:nvPr/>
        </p:nvSpPr>
        <p:spPr>
          <a:xfrm>
            <a:off x="126128" y="1196752"/>
            <a:ext cx="9017871" cy="1200329"/>
          </a:xfrm>
          <a:prstGeom prst="rect">
            <a:avLst/>
          </a:prstGeom>
          <a:solidFill>
            <a:schemeClr val="accent3">
              <a:lumMod val="20000"/>
              <a:lumOff val="80000"/>
            </a:schemeClr>
          </a:solidFill>
          <a:ln>
            <a:solidFill>
              <a:schemeClr val="accent1"/>
            </a:solidFill>
          </a:ln>
        </p:spPr>
        <p:txBody>
          <a:bodyPr wrap="square">
            <a:spAutoFit/>
          </a:bodyPr>
          <a:lstStyle/>
          <a:p>
            <a:pPr marL="285750" indent="-285750" algn="just">
              <a:buFont typeface="Arial" pitchFamily="34" charset="0"/>
              <a:buChar char="•"/>
            </a:pPr>
            <a:r>
              <a:rPr lang="en-US" dirty="0"/>
              <a:t>The release of electrons is manifested as a change in the concentration of electrons in the conduction band and of holes in the valence band. </a:t>
            </a:r>
            <a:endParaRPr lang="en-US" dirty="0" smtClean="0"/>
          </a:p>
          <a:p>
            <a:pPr marL="285750" indent="-285750" algn="just">
              <a:buFont typeface="Arial" pitchFamily="34" charset="0"/>
              <a:buChar char="•"/>
            </a:pPr>
            <a:r>
              <a:rPr lang="en-US" dirty="0" smtClean="0"/>
              <a:t>The conductivity </a:t>
            </a:r>
            <a:r>
              <a:rPr lang="en-US" dirty="0"/>
              <a:t>of the </a:t>
            </a:r>
            <a:r>
              <a:rPr lang="en-US" dirty="0" smtClean="0"/>
              <a:t>medium </a:t>
            </a:r>
            <a:r>
              <a:rPr lang="en-US" dirty="0"/>
              <a:t>is due to the concentrations of both carriers and </a:t>
            </a:r>
            <a:r>
              <a:rPr lang="en-US" dirty="0" smtClean="0"/>
              <a:t>their </a:t>
            </a:r>
            <a:r>
              <a:rPr lang="en-US" dirty="0" err="1" smtClean="0"/>
              <a:t>mobilities</a:t>
            </a:r>
            <a:r>
              <a:rPr lang="en-US" dirty="0"/>
              <a:t>: </a:t>
            </a:r>
            <a:endParaRPr lang="en-IN"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95736" y="2489076"/>
            <a:ext cx="4467225" cy="7239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 y="3429000"/>
            <a:ext cx="9144001" cy="157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le 6"/>
          <p:cNvSpPr/>
          <p:nvPr/>
        </p:nvSpPr>
        <p:spPr>
          <a:xfrm>
            <a:off x="539553" y="5362249"/>
            <a:ext cx="8208910" cy="92333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just"/>
            <a:r>
              <a:rPr lang="en-US" dirty="0"/>
              <a:t>Therefore </a:t>
            </a:r>
            <a:r>
              <a:rPr lang="en-US" b="1" dirty="0">
                <a:solidFill>
                  <a:srgbClr val="FFFF00"/>
                </a:solidFill>
              </a:rPr>
              <a:t>semiconductors</a:t>
            </a:r>
            <a:r>
              <a:rPr lang="en-US" dirty="0">
                <a:solidFill>
                  <a:srgbClr val="FFFF00"/>
                </a:solidFill>
              </a:rPr>
              <a:t> </a:t>
            </a:r>
            <a:r>
              <a:rPr lang="en-US" dirty="0" smtClean="0"/>
              <a:t>are the </a:t>
            </a:r>
            <a:r>
              <a:rPr lang="en-US" dirty="0"/>
              <a:t>obvious choice for sensors based on the </a:t>
            </a:r>
            <a:r>
              <a:rPr lang="en-US" dirty="0" err="1"/>
              <a:t>photoconducting</a:t>
            </a:r>
            <a:r>
              <a:rPr lang="en-US" dirty="0"/>
              <a:t> effect, whereas </a:t>
            </a:r>
            <a:r>
              <a:rPr lang="en-US" b="1" dirty="0" smtClean="0">
                <a:solidFill>
                  <a:srgbClr val="FFFF00"/>
                </a:solidFill>
              </a:rPr>
              <a:t>conductors</a:t>
            </a:r>
            <a:r>
              <a:rPr lang="en-US" dirty="0" smtClean="0">
                <a:solidFill>
                  <a:srgbClr val="FFFF00"/>
                </a:solidFill>
              </a:rPr>
              <a:t> </a:t>
            </a:r>
            <a:r>
              <a:rPr lang="en-US" dirty="0" smtClean="0"/>
              <a:t>will </a:t>
            </a:r>
            <a:r>
              <a:rPr lang="en-US" dirty="0"/>
              <a:t>most often be used in sensors based on the photoelectric effect. </a:t>
            </a:r>
            <a:endParaRPr lang="en-IN" dirty="0"/>
          </a:p>
        </p:txBody>
      </p:sp>
    </p:spTree>
    <p:extLst>
      <p:ext uri="{BB962C8B-B14F-4D97-AF65-F5344CB8AC3E}">
        <p14:creationId xmlns:p14="http://schemas.microsoft.com/office/powerpoint/2010/main" xmlns="" val="36400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9592" y="36700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UNIT II </a:t>
            </a:r>
            <a:r>
              <a:rPr lang="en-IN" sz="2000" b="1" dirty="0" smtClean="0"/>
              <a:t>– </a:t>
            </a:r>
            <a:r>
              <a:rPr lang="en-US" sz="2000" b="1" dirty="0" smtClean="0">
                <a:latin typeface="Times New Roman" pitchFamily="18" charset="0"/>
                <a:cs typeface="Times New Roman" pitchFamily="18" charset="0"/>
              </a:rPr>
              <a:t>OPTICAL SENSORS AND ACTUATORS</a:t>
            </a:r>
            <a:r>
              <a:rPr lang="en-US" sz="2000" b="1" dirty="0" smtClean="0"/>
              <a:t> </a:t>
            </a:r>
            <a:endParaRPr lang="en-IN" sz="2000" b="1" dirty="0"/>
          </a:p>
        </p:txBody>
      </p:sp>
      <p:sp>
        <p:nvSpPr>
          <p:cNvPr id="7" name="Rectangle 6"/>
          <p:cNvSpPr/>
          <p:nvPr/>
        </p:nvSpPr>
        <p:spPr>
          <a:xfrm>
            <a:off x="611560" y="1340768"/>
            <a:ext cx="7992888" cy="4524315"/>
          </a:xfrm>
          <a:prstGeom prst="rect">
            <a:avLst/>
          </a:prstGeom>
        </p:spPr>
        <p:txBody>
          <a:bodyPr wrap="square">
            <a:spAutoFit/>
          </a:bodyPr>
          <a:lstStyle/>
          <a:p>
            <a:pPr marL="465138" indent="-465138" algn="just">
              <a:buFont typeface="Wingdings" pitchFamily="2" charset="2"/>
              <a:buChar char="Ø"/>
            </a:pP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Optical Units and materials </a:t>
            </a:r>
          </a:p>
          <a:p>
            <a:pPr marL="465138" indent="-465138" algn="just">
              <a:buFont typeface="Wingdings" pitchFamily="2" charset="2"/>
              <a:buChar char="Ø"/>
            </a:pP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Effects of Optical Radiation </a:t>
            </a:r>
          </a:p>
          <a:p>
            <a:pPr marL="465138" indent="-465138" algn="just">
              <a:buFont typeface="Wingdings" pitchFamily="2" charset="2"/>
              <a:buChar char="Ø"/>
            </a:pP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Quantum-Based Optical Sensors </a:t>
            </a:r>
          </a:p>
          <a:p>
            <a:pPr marL="465138" indent="-465138" algn="just">
              <a:buFont typeface="Wingdings" pitchFamily="2" charset="2"/>
              <a:buChar char="Ø"/>
            </a:pP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Photoelectric Sensors </a:t>
            </a:r>
          </a:p>
          <a:p>
            <a:pPr marL="465138" indent="-465138" algn="just">
              <a:buFont typeface="Wingdings" pitchFamily="2" charset="2"/>
              <a:buChar char="Ø"/>
            </a:pP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Coupled Charge (CCD) Sensors and Detectors </a:t>
            </a:r>
          </a:p>
          <a:p>
            <a:pPr marL="465138" indent="-465138" algn="just">
              <a:buFont typeface="Wingdings" pitchFamily="2" charset="2"/>
              <a:buChar char="Ø"/>
            </a:pP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Thermal-Based Optical Sensors </a:t>
            </a:r>
          </a:p>
          <a:p>
            <a:pPr marL="465138" indent="-465138" algn="just">
              <a:buFont typeface="Wingdings" pitchFamily="2" charset="2"/>
              <a:buChar char="Ø"/>
            </a:pP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Active Far Infrared (AFIR) Sensors and</a:t>
            </a:r>
          </a:p>
          <a:p>
            <a:pPr marL="465138" indent="-465138" algn="just">
              <a:buFont typeface="Wingdings" pitchFamily="2" charset="2"/>
              <a:buChar char="Ø"/>
            </a:pP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Optical Actuators.</a:t>
            </a:r>
            <a:endPar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extLst>
      <p:ext uri="{BB962C8B-B14F-4D97-AF65-F5344CB8AC3E}">
        <p14:creationId xmlns:p14="http://schemas.microsoft.com/office/powerpoint/2010/main" xmlns="" val="3083851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37409" y="1340768"/>
            <a:ext cx="7200900" cy="510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EFFECTS OF OPTICAL RADIATION </a:t>
            </a:r>
            <a:endParaRPr lang="en-IN" sz="2000" b="1" dirty="0"/>
          </a:p>
        </p:txBody>
      </p:sp>
      <p:sp>
        <p:nvSpPr>
          <p:cNvPr id="6" name="Rectangle 5"/>
          <p:cNvSpPr/>
          <p:nvPr/>
        </p:nvSpPr>
        <p:spPr>
          <a:xfrm>
            <a:off x="-1" y="476672"/>
            <a:ext cx="5436097" cy="646331"/>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Quantum Effects </a:t>
            </a:r>
          </a:p>
          <a:p>
            <a:r>
              <a:rPr lang="en-US" b="1" i="1" dirty="0">
                <a:solidFill>
                  <a:srgbClr val="FFFF00"/>
                </a:solidFill>
              </a:rPr>
              <a:t>2</a:t>
            </a:r>
            <a:r>
              <a:rPr lang="en-US" b="1" i="1" dirty="0" smtClean="0">
                <a:solidFill>
                  <a:srgbClr val="FFFF00"/>
                </a:solidFill>
              </a:rPr>
              <a:t>. </a:t>
            </a:r>
            <a:r>
              <a:rPr lang="en-US" b="1" i="1" dirty="0">
                <a:solidFill>
                  <a:srgbClr val="FFFF00"/>
                </a:solidFill>
              </a:rPr>
              <a:t>Quantum Effects: The </a:t>
            </a:r>
            <a:r>
              <a:rPr lang="en-US" b="1" i="1" dirty="0" err="1">
                <a:solidFill>
                  <a:srgbClr val="FFFF00"/>
                </a:solidFill>
              </a:rPr>
              <a:t>Photoconducting</a:t>
            </a:r>
            <a:r>
              <a:rPr lang="en-US" b="1" i="1" dirty="0">
                <a:solidFill>
                  <a:srgbClr val="FFFF00"/>
                </a:solidFill>
              </a:rPr>
              <a:t> Effect</a:t>
            </a:r>
            <a:r>
              <a:rPr lang="en-US" b="1" dirty="0">
                <a:solidFill>
                  <a:srgbClr val="FFFF00"/>
                </a:solidFill>
              </a:rPr>
              <a:t> </a:t>
            </a:r>
            <a:endParaRPr lang="en-IN" b="1" dirty="0">
              <a:solidFill>
                <a:srgbClr val="FFFF00"/>
              </a:solidFill>
            </a:endParaRPr>
          </a:p>
        </p:txBody>
      </p:sp>
    </p:spTree>
    <p:extLst>
      <p:ext uri="{BB962C8B-B14F-4D97-AF65-F5344CB8AC3E}">
        <p14:creationId xmlns:p14="http://schemas.microsoft.com/office/powerpoint/2010/main" xmlns="" val="15618324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EFFECTS OF OPTICAL RADIATION </a:t>
            </a:r>
            <a:endParaRPr lang="en-IN" sz="2000" b="1" dirty="0"/>
          </a:p>
        </p:txBody>
      </p:sp>
      <p:sp>
        <p:nvSpPr>
          <p:cNvPr id="5" name="Rectangle 4"/>
          <p:cNvSpPr/>
          <p:nvPr/>
        </p:nvSpPr>
        <p:spPr>
          <a:xfrm>
            <a:off x="-1" y="476672"/>
            <a:ext cx="5436097" cy="646331"/>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Quantum Effects </a:t>
            </a:r>
          </a:p>
          <a:p>
            <a:r>
              <a:rPr lang="en-US" b="1" i="1" dirty="0">
                <a:solidFill>
                  <a:srgbClr val="FFFF00"/>
                </a:solidFill>
              </a:rPr>
              <a:t>2</a:t>
            </a:r>
            <a:r>
              <a:rPr lang="en-US" b="1" i="1" dirty="0" smtClean="0">
                <a:solidFill>
                  <a:srgbClr val="FFFF00"/>
                </a:solidFill>
              </a:rPr>
              <a:t>. </a:t>
            </a:r>
            <a:r>
              <a:rPr lang="en-US" b="1" i="1" dirty="0">
                <a:solidFill>
                  <a:srgbClr val="FFFF00"/>
                </a:solidFill>
              </a:rPr>
              <a:t>Quantum Effects: The </a:t>
            </a:r>
            <a:r>
              <a:rPr lang="en-US" b="1" i="1" dirty="0" err="1">
                <a:solidFill>
                  <a:srgbClr val="FFFF00"/>
                </a:solidFill>
              </a:rPr>
              <a:t>Photoconducting</a:t>
            </a:r>
            <a:r>
              <a:rPr lang="en-US" b="1" i="1" dirty="0">
                <a:solidFill>
                  <a:srgbClr val="FFFF00"/>
                </a:solidFill>
              </a:rPr>
              <a:t> Effect</a:t>
            </a:r>
            <a:r>
              <a:rPr lang="en-US" b="1" dirty="0">
                <a:solidFill>
                  <a:srgbClr val="FFFF00"/>
                </a:solidFill>
              </a:rPr>
              <a:t> </a:t>
            </a:r>
            <a:endParaRPr lang="en-IN" b="1" dirty="0">
              <a:solidFill>
                <a:srgbClr val="FFFF00"/>
              </a:solidFill>
            </a:endParaRPr>
          </a:p>
        </p:txBody>
      </p:sp>
      <p:sp>
        <p:nvSpPr>
          <p:cNvPr id="6" name="Rectangle 5"/>
          <p:cNvSpPr/>
          <p:nvPr/>
        </p:nvSpPr>
        <p:spPr>
          <a:xfrm>
            <a:off x="0" y="1264692"/>
            <a:ext cx="9144000" cy="2585323"/>
          </a:xfrm>
          <a:prstGeom prst="rect">
            <a:avLst/>
          </a:prstGeom>
          <a:solidFill>
            <a:schemeClr val="accent5">
              <a:lumMod val="20000"/>
              <a:lumOff val="80000"/>
            </a:schemeClr>
          </a:solidFill>
          <a:ln>
            <a:solidFill>
              <a:schemeClr val="accent1"/>
            </a:solidFill>
          </a:ln>
        </p:spPr>
        <p:txBody>
          <a:bodyPr wrap="square">
            <a:spAutoFit/>
          </a:bodyPr>
          <a:lstStyle/>
          <a:p>
            <a:pPr marL="285750" indent="-285750" algn="just">
              <a:buFont typeface="Wingdings" pitchFamily="2" charset="2"/>
              <a:buChar char="Ø"/>
            </a:pPr>
            <a:r>
              <a:rPr lang="en-US" dirty="0"/>
              <a:t>From </a:t>
            </a:r>
            <a:r>
              <a:rPr lang="en-US" b="1" dirty="0"/>
              <a:t>Table 4.3</a:t>
            </a:r>
            <a:r>
              <a:rPr lang="en-US" dirty="0"/>
              <a:t>, it is clear that some </a:t>
            </a:r>
            <a:r>
              <a:rPr lang="en-US" b="1" dirty="0"/>
              <a:t>semiconductors are better suited for </a:t>
            </a:r>
            <a:r>
              <a:rPr lang="en-US" b="1" dirty="0" smtClean="0"/>
              <a:t>low frequency </a:t>
            </a:r>
            <a:r>
              <a:rPr lang="en-US" b="1" dirty="0"/>
              <a:t>radiation</a:t>
            </a:r>
            <a:r>
              <a:rPr lang="en-US" dirty="0"/>
              <a:t> whereas others are better at </a:t>
            </a:r>
            <a:r>
              <a:rPr lang="en-US" b="1" dirty="0"/>
              <a:t>high-frequency </a:t>
            </a:r>
            <a:r>
              <a:rPr lang="en-US" dirty="0"/>
              <a:t>radiation. </a:t>
            </a:r>
            <a:endParaRPr lang="en-US" dirty="0" smtClean="0"/>
          </a:p>
          <a:p>
            <a:pPr marL="285750" indent="-285750" algn="just">
              <a:buFont typeface="Wingdings" pitchFamily="2" charset="2"/>
              <a:buChar char="Ø"/>
            </a:pPr>
            <a:r>
              <a:rPr lang="en-US" dirty="0" smtClean="0"/>
              <a:t>The lower the </a:t>
            </a:r>
            <a:r>
              <a:rPr lang="en-US" dirty="0" err="1" smtClean="0"/>
              <a:t>bandgap</a:t>
            </a:r>
            <a:r>
              <a:rPr lang="en-US" dirty="0"/>
              <a:t>, the more effective the semiconductor will be at detection at low </a:t>
            </a:r>
            <a:r>
              <a:rPr lang="en-US" dirty="0" smtClean="0"/>
              <a:t>frequencies (long </a:t>
            </a:r>
            <a:r>
              <a:rPr lang="en-US" dirty="0"/>
              <a:t>wavelength, hence lower photon energies). </a:t>
            </a:r>
            <a:endParaRPr lang="en-US" dirty="0" smtClean="0"/>
          </a:p>
          <a:p>
            <a:pPr marL="285750" indent="-285750" algn="just">
              <a:buFont typeface="Wingdings" pitchFamily="2" charset="2"/>
              <a:buChar char="Ø"/>
            </a:pPr>
            <a:r>
              <a:rPr lang="en-US" dirty="0" smtClean="0"/>
              <a:t>The </a:t>
            </a:r>
            <a:r>
              <a:rPr lang="en-US" dirty="0"/>
              <a:t>longest wavelength </a:t>
            </a:r>
            <a:r>
              <a:rPr lang="en-US" dirty="0" smtClean="0"/>
              <a:t>specified for the </a:t>
            </a:r>
            <a:r>
              <a:rPr lang="en-US" dirty="0"/>
              <a:t>material is called the </a:t>
            </a:r>
            <a:r>
              <a:rPr lang="en-US" b="1" dirty="0"/>
              <a:t>maximum useful wavelength</a:t>
            </a:r>
            <a:r>
              <a:rPr lang="en-US" dirty="0"/>
              <a:t>, above which the </a:t>
            </a:r>
            <a:r>
              <a:rPr lang="en-US" dirty="0" smtClean="0"/>
              <a:t>effect is negligible</a:t>
            </a:r>
            <a:r>
              <a:rPr lang="en-US" dirty="0"/>
              <a:t>. </a:t>
            </a:r>
            <a:endParaRPr lang="en-US" dirty="0" smtClean="0"/>
          </a:p>
          <a:p>
            <a:pPr marL="285750" indent="-285750" algn="just">
              <a:buFont typeface="Wingdings" pitchFamily="2" charset="2"/>
              <a:buChar char="Ø"/>
            </a:pPr>
            <a:r>
              <a:rPr lang="en-US" dirty="0" smtClean="0"/>
              <a:t>For </a:t>
            </a:r>
            <a:r>
              <a:rPr lang="en-US" dirty="0"/>
              <a:t>example, </a:t>
            </a:r>
            <a:r>
              <a:rPr lang="en-US" b="1" dirty="0" err="1"/>
              <a:t>InSb</a:t>
            </a:r>
            <a:r>
              <a:rPr lang="en-US" dirty="0"/>
              <a:t> (indium antimony) has a </a:t>
            </a:r>
            <a:r>
              <a:rPr lang="en-US" b="1" dirty="0"/>
              <a:t>maximum</a:t>
            </a:r>
            <a:r>
              <a:rPr lang="en-US" dirty="0"/>
              <a:t> wavelength of </a:t>
            </a:r>
            <a:r>
              <a:rPr lang="en-US" b="1" dirty="0"/>
              <a:t>5.5 </a:t>
            </a:r>
            <a:r>
              <a:rPr lang="el-GR" b="1" dirty="0" smtClean="0"/>
              <a:t>μ</a:t>
            </a:r>
            <a:r>
              <a:rPr lang="en-US" b="1" dirty="0" smtClean="0"/>
              <a:t>m</a:t>
            </a:r>
            <a:r>
              <a:rPr lang="en-US" dirty="0" smtClean="0"/>
              <a:t> </a:t>
            </a:r>
            <a:r>
              <a:rPr lang="en-US" dirty="0"/>
              <a:t>making it useful in the near IR range. Its </a:t>
            </a:r>
            <a:r>
              <a:rPr lang="en-US" dirty="0" err="1"/>
              <a:t>bandgap</a:t>
            </a:r>
            <a:r>
              <a:rPr lang="en-US" dirty="0"/>
              <a:t> is very low, which also makes it </a:t>
            </a:r>
            <a:r>
              <a:rPr lang="en-US" dirty="0" smtClean="0"/>
              <a:t>very sensitive</a:t>
            </a:r>
            <a:r>
              <a:rPr lang="en-US" dirty="0"/>
              <a:t>. </a:t>
            </a:r>
            <a:endParaRPr lang="en-IN" dirty="0"/>
          </a:p>
        </p:txBody>
      </p:sp>
      <p:sp>
        <p:nvSpPr>
          <p:cNvPr id="7" name="Rectangle 6"/>
          <p:cNvSpPr/>
          <p:nvPr/>
        </p:nvSpPr>
        <p:spPr>
          <a:xfrm>
            <a:off x="0" y="4089846"/>
            <a:ext cx="9036495" cy="92333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285750" indent="-285750" algn="just">
              <a:buFont typeface="Wingdings" pitchFamily="2" charset="2"/>
              <a:buChar char="Ø"/>
            </a:pPr>
            <a:r>
              <a:rPr lang="en-US" dirty="0" smtClean="0"/>
              <a:t>It </a:t>
            </a:r>
            <a:r>
              <a:rPr lang="en-US" dirty="0"/>
              <a:t>is often necessary to </a:t>
            </a:r>
            <a:r>
              <a:rPr lang="en-US" b="1" dirty="0">
                <a:solidFill>
                  <a:srgbClr val="FFFF00"/>
                </a:solidFill>
              </a:rPr>
              <a:t>cool these </a:t>
            </a:r>
            <a:r>
              <a:rPr lang="en-US" b="1" dirty="0" smtClean="0">
                <a:solidFill>
                  <a:srgbClr val="FFFF00"/>
                </a:solidFill>
              </a:rPr>
              <a:t>long-wavelength sensors </a:t>
            </a:r>
            <a:r>
              <a:rPr lang="en-US" dirty="0"/>
              <a:t>to make them useful by reducing the thermal noise. The third column </a:t>
            </a:r>
            <a:r>
              <a:rPr lang="en-US" dirty="0" smtClean="0"/>
              <a:t>in </a:t>
            </a:r>
            <a:r>
              <a:rPr lang="en-US" b="1" dirty="0" smtClean="0"/>
              <a:t>Table </a:t>
            </a:r>
            <a:r>
              <a:rPr lang="en-US" b="1" dirty="0"/>
              <a:t>4.3 </a:t>
            </a:r>
            <a:r>
              <a:rPr lang="en-US" dirty="0"/>
              <a:t>shows the </a:t>
            </a:r>
            <a:r>
              <a:rPr lang="en-US" b="1" dirty="0">
                <a:solidFill>
                  <a:srgbClr val="FFFF00"/>
                </a:solidFill>
              </a:rPr>
              <a:t>(highest) working temperature of the material</a:t>
            </a:r>
            <a:r>
              <a:rPr lang="en-US" dirty="0"/>
              <a:t>. </a:t>
            </a:r>
            <a:endParaRPr lang="en-IN" dirty="0"/>
          </a:p>
        </p:txBody>
      </p:sp>
    </p:spTree>
    <p:extLst>
      <p:ext uri="{BB962C8B-B14F-4D97-AF65-F5344CB8AC3E}">
        <p14:creationId xmlns:p14="http://schemas.microsoft.com/office/powerpoint/2010/main" xmlns="" val="2598736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EFFECTS OF OPTICAL RADIATION </a:t>
            </a:r>
            <a:endParaRPr lang="en-IN" sz="2000" b="1" dirty="0"/>
          </a:p>
        </p:txBody>
      </p:sp>
      <p:sp>
        <p:nvSpPr>
          <p:cNvPr id="5" name="Rectangle 4"/>
          <p:cNvSpPr/>
          <p:nvPr/>
        </p:nvSpPr>
        <p:spPr>
          <a:xfrm>
            <a:off x="-1" y="476672"/>
            <a:ext cx="2555777" cy="646331"/>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Quantum Effects </a:t>
            </a:r>
          </a:p>
          <a:p>
            <a:r>
              <a:rPr lang="en-US" b="1" i="1" dirty="0" smtClean="0">
                <a:solidFill>
                  <a:srgbClr val="FFFF00"/>
                </a:solidFill>
              </a:rPr>
              <a:t>3. </a:t>
            </a:r>
            <a:r>
              <a:rPr lang="en-IN" b="1" i="1" dirty="0">
                <a:solidFill>
                  <a:srgbClr val="FFFF00"/>
                </a:solidFill>
              </a:rPr>
              <a:t>Spectral Sensitivity</a:t>
            </a:r>
            <a:r>
              <a:rPr lang="en-IN" b="1" dirty="0">
                <a:solidFill>
                  <a:srgbClr val="FFFF00"/>
                </a:solidFill>
              </a:rPr>
              <a:t> </a:t>
            </a:r>
          </a:p>
        </p:txBody>
      </p:sp>
      <p:sp>
        <p:nvSpPr>
          <p:cNvPr id="6" name="Rectangle 5"/>
          <p:cNvSpPr/>
          <p:nvPr/>
        </p:nvSpPr>
        <p:spPr>
          <a:xfrm>
            <a:off x="0" y="1268760"/>
            <a:ext cx="9144000" cy="2862322"/>
          </a:xfrm>
          <a:prstGeom prst="rect">
            <a:avLst/>
          </a:prstGeom>
          <a:solidFill>
            <a:srgbClr val="FFE1FF"/>
          </a:solidFill>
          <a:ln>
            <a:solidFill>
              <a:schemeClr val="accent1"/>
            </a:solidFill>
          </a:ln>
        </p:spPr>
        <p:txBody>
          <a:bodyPr wrap="square">
            <a:spAutoFit/>
          </a:bodyPr>
          <a:lstStyle/>
          <a:p>
            <a:pPr marL="285750" indent="-285750" algn="just">
              <a:buFont typeface="Wingdings" pitchFamily="2" charset="2"/>
              <a:buChar char="Ø"/>
            </a:pPr>
            <a:r>
              <a:rPr lang="en-US" dirty="0"/>
              <a:t>Each semiconducting material has a range of the spectrum in which it is </a:t>
            </a:r>
            <a:r>
              <a:rPr lang="en-US" b="1" dirty="0"/>
              <a:t>sensitive</a:t>
            </a:r>
            <a:r>
              <a:rPr lang="en-US" dirty="0"/>
              <a:t>, </a:t>
            </a:r>
            <a:r>
              <a:rPr lang="en-US" dirty="0" smtClean="0"/>
              <a:t>given as </a:t>
            </a:r>
            <a:r>
              <a:rPr lang="en-US" dirty="0"/>
              <a:t>a function of frequency or wavelength. </a:t>
            </a:r>
            <a:endParaRPr lang="en-US" dirty="0" smtClean="0"/>
          </a:p>
          <a:p>
            <a:pPr marL="285750" indent="-285750" algn="just">
              <a:buFont typeface="Wingdings" pitchFamily="2" charset="2"/>
              <a:buChar char="Ø"/>
            </a:pPr>
            <a:endParaRPr lang="en-US" dirty="0" smtClean="0"/>
          </a:p>
          <a:p>
            <a:pPr marL="285750" indent="-285750" algn="just">
              <a:buFont typeface="Wingdings" pitchFamily="2" charset="2"/>
              <a:buChar char="Ø"/>
            </a:pPr>
            <a:r>
              <a:rPr lang="en-US" dirty="0" smtClean="0"/>
              <a:t>The </a:t>
            </a:r>
            <a:r>
              <a:rPr lang="en-US" b="1" dirty="0"/>
              <a:t>upper range </a:t>
            </a:r>
            <a:r>
              <a:rPr lang="en-US" dirty="0"/>
              <a:t>(longest wavelength </a:t>
            </a:r>
            <a:r>
              <a:rPr lang="en-US" dirty="0" smtClean="0"/>
              <a:t>or minimum </a:t>
            </a:r>
            <a:r>
              <a:rPr lang="en-US" dirty="0"/>
              <a:t>energy) is defined by the </a:t>
            </a:r>
            <a:r>
              <a:rPr lang="en-US" dirty="0" err="1"/>
              <a:t>bandgap</a:t>
            </a:r>
            <a:r>
              <a:rPr lang="en-US" dirty="0"/>
              <a:t> </a:t>
            </a:r>
            <a:r>
              <a:rPr lang="en-US" dirty="0" smtClean="0"/>
              <a:t> Above the </a:t>
            </a:r>
            <a:r>
              <a:rPr lang="en-US" dirty="0" err="1" smtClean="0"/>
              <a:t>bandgap</a:t>
            </a:r>
            <a:r>
              <a:rPr lang="en-US" dirty="0"/>
              <a:t>, the </a:t>
            </a:r>
            <a:r>
              <a:rPr lang="en-US" dirty="0" smtClean="0"/>
              <a:t>response of </a:t>
            </a:r>
            <a:r>
              <a:rPr lang="en-US" dirty="0"/>
              <a:t>a </a:t>
            </a:r>
            <a:r>
              <a:rPr lang="en-US" dirty="0" smtClean="0"/>
              <a:t>material </a:t>
            </a:r>
            <a:r>
              <a:rPr lang="en-US" b="1" dirty="0" smtClean="0"/>
              <a:t>increases</a:t>
            </a:r>
            <a:r>
              <a:rPr lang="en-US" dirty="0" smtClean="0"/>
              <a:t> </a:t>
            </a:r>
            <a:r>
              <a:rPr lang="en-US" dirty="0"/>
              <a:t>steadily to a maximum and </a:t>
            </a:r>
            <a:r>
              <a:rPr lang="en-US" dirty="0" smtClean="0"/>
              <a:t>then </a:t>
            </a:r>
            <a:r>
              <a:rPr lang="en-US" b="1" dirty="0" smtClean="0"/>
              <a:t>decreases. </a:t>
            </a:r>
          </a:p>
          <a:p>
            <a:pPr marL="285750" indent="-285750" algn="just">
              <a:buFont typeface="Wingdings" pitchFamily="2" charset="2"/>
              <a:buChar char="Ø"/>
            </a:pPr>
            <a:endParaRPr lang="en-US" dirty="0"/>
          </a:p>
          <a:p>
            <a:pPr marL="285750" indent="-285750" algn="just">
              <a:buFont typeface="Wingdings" pitchFamily="2" charset="2"/>
              <a:buChar char="Ø"/>
            </a:pPr>
            <a:r>
              <a:rPr lang="en-US" dirty="0" smtClean="0"/>
              <a:t>The </a:t>
            </a:r>
            <a:r>
              <a:rPr lang="en-US" dirty="0"/>
              <a:t>reason for the increase </a:t>
            </a:r>
            <a:r>
              <a:rPr lang="en-US" dirty="0" smtClean="0"/>
              <a:t>and decrease </a:t>
            </a:r>
            <a:r>
              <a:rPr lang="en-US" dirty="0"/>
              <a:t>in response is that </a:t>
            </a:r>
            <a:r>
              <a:rPr lang="en-US" b="1" dirty="0"/>
              <a:t>electron density </a:t>
            </a:r>
            <a:r>
              <a:rPr lang="en-US" dirty="0"/>
              <a:t>and momentum are highest in the middle </a:t>
            </a:r>
            <a:r>
              <a:rPr lang="en-US" dirty="0" smtClean="0"/>
              <a:t>of the </a:t>
            </a:r>
            <a:r>
              <a:rPr lang="en-US" dirty="0"/>
              <a:t>valence band and taper off to zero at its boundaries. </a:t>
            </a:r>
            <a:endParaRPr lang="en-IN"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04899" y="4347106"/>
            <a:ext cx="5734201" cy="2538278"/>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le 6"/>
          <p:cNvSpPr/>
          <p:nvPr/>
        </p:nvSpPr>
        <p:spPr>
          <a:xfrm>
            <a:off x="2686572" y="4359503"/>
            <a:ext cx="4572000" cy="369332"/>
          </a:xfrm>
          <a:prstGeom prst="rect">
            <a:avLst/>
          </a:prstGeom>
          <a:ln>
            <a:solidFill>
              <a:schemeClr val="accent3">
                <a:lumMod val="20000"/>
                <a:lumOff val="80000"/>
              </a:schemeClr>
            </a:solidFill>
          </a:ln>
        </p:spPr>
        <p:txBody>
          <a:bodyPr>
            <a:spAutoFit/>
          </a:bodyPr>
          <a:lstStyle/>
          <a:p>
            <a:r>
              <a:rPr lang="en-US" b="1" dirty="0"/>
              <a:t>Spectral </a:t>
            </a:r>
            <a:r>
              <a:rPr lang="en-US" b="1" dirty="0" smtClean="0"/>
              <a:t>sensitivity of </a:t>
            </a:r>
            <a:r>
              <a:rPr lang="en-US" b="1" dirty="0"/>
              <a:t>a </a:t>
            </a:r>
            <a:r>
              <a:rPr lang="en-US" b="1" dirty="0" smtClean="0"/>
              <a:t>semiconductor </a:t>
            </a:r>
            <a:endParaRPr lang="en-IN" b="1" dirty="0"/>
          </a:p>
        </p:txBody>
      </p:sp>
    </p:spTree>
    <p:extLst>
      <p:ext uri="{BB962C8B-B14F-4D97-AF65-F5344CB8AC3E}">
        <p14:creationId xmlns:p14="http://schemas.microsoft.com/office/powerpoint/2010/main" xmlns="" val="37128762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EFFECTS OF OPTICAL RADIATION </a:t>
            </a:r>
            <a:endParaRPr lang="en-IN" sz="2000" b="1" dirty="0"/>
          </a:p>
        </p:txBody>
      </p:sp>
      <p:sp>
        <p:nvSpPr>
          <p:cNvPr id="5" name="Rectangle 4"/>
          <p:cNvSpPr/>
          <p:nvPr/>
        </p:nvSpPr>
        <p:spPr>
          <a:xfrm>
            <a:off x="-1" y="476672"/>
            <a:ext cx="2555777" cy="646331"/>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Quantum Effects </a:t>
            </a:r>
          </a:p>
          <a:p>
            <a:r>
              <a:rPr lang="en-US" b="1" i="1" dirty="0" smtClean="0">
                <a:solidFill>
                  <a:srgbClr val="FFFF00"/>
                </a:solidFill>
              </a:rPr>
              <a:t>4. </a:t>
            </a:r>
            <a:r>
              <a:rPr lang="en-IN" b="1" i="1" dirty="0" smtClean="0">
                <a:solidFill>
                  <a:srgbClr val="FFFF00"/>
                </a:solidFill>
              </a:rPr>
              <a:t>Tunnelling Effect</a:t>
            </a:r>
            <a:r>
              <a:rPr lang="en-IN" b="1" dirty="0" smtClean="0">
                <a:solidFill>
                  <a:srgbClr val="FFFF00"/>
                </a:solidFill>
              </a:rPr>
              <a:t> </a:t>
            </a:r>
            <a:endParaRPr lang="en-IN" b="1" dirty="0">
              <a:solidFill>
                <a:srgbClr val="FFFF00"/>
              </a:solidFill>
            </a:endParaRPr>
          </a:p>
        </p:txBody>
      </p:sp>
      <p:sp>
        <p:nvSpPr>
          <p:cNvPr id="6" name="Rectangle 5"/>
          <p:cNvSpPr/>
          <p:nvPr/>
        </p:nvSpPr>
        <p:spPr>
          <a:xfrm>
            <a:off x="251520" y="2136339"/>
            <a:ext cx="8784976" cy="255454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lgn="just">
              <a:buFont typeface="Wingdings" pitchFamily="2" charset="2"/>
              <a:buChar char="Ø"/>
            </a:pPr>
            <a:r>
              <a:rPr lang="en-US" sz="2000" dirty="0"/>
              <a:t>Another important quantum effect is the </a:t>
            </a:r>
            <a:r>
              <a:rPr lang="en-US" sz="2000" b="1" dirty="0"/>
              <a:t>tunneling effect </a:t>
            </a:r>
            <a:r>
              <a:rPr lang="en-US" sz="2000" dirty="0"/>
              <a:t>in semiconductor devices. </a:t>
            </a:r>
            <a:r>
              <a:rPr lang="en-US" sz="2000" dirty="0" smtClean="0"/>
              <a:t>A simple </a:t>
            </a:r>
            <a:r>
              <a:rPr lang="en-US" sz="2000" dirty="0"/>
              <a:t>explanation of this curious effect is that although carriers may not have </a:t>
            </a:r>
            <a:r>
              <a:rPr lang="en-US" sz="2000" dirty="0" smtClean="0"/>
              <a:t>sufficient energy </a:t>
            </a:r>
            <a:r>
              <a:rPr lang="en-US" sz="2000" dirty="0"/>
              <a:t>to go ‘‘</a:t>
            </a:r>
            <a:r>
              <a:rPr lang="en-US" sz="2000" b="1" dirty="0"/>
              <a:t>over</a:t>
            </a:r>
            <a:r>
              <a:rPr lang="en-US" sz="2000" dirty="0"/>
              <a:t>’’ the gap, they can tunnel ‘‘</a:t>
            </a:r>
            <a:r>
              <a:rPr lang="en-US" sz="2000" b="1" dirty="0"/>
              <a:t>through</a:t>
            </a:r>
            <a:r>
              <a:rPr lang="en-US" sz="2000" dirty="0"/>
              <a:t>’’ the gap. </a:t>
            </a:r>
            <a:r>
              <a:rPr lang="en-US" sz="2000" dirty="0" smtClean="0"/>
              <a:t> </a:t>
            </a:r>
          </a:p>
          <a:p>
            <a:pPr marL="285750" indent="-285750" algn="just">
              <a:buFont typeface="Wingdings" pitchFamily="2" charset="2"/>
              <a:buChar char="Ø"/>
            </a:pPr>
            <a:r>
              <a:rPr lang="en-US" sz="2000" dirty="0" smtClean="0"/>
              <a:t>The </a:t>
            </a:r>
            <a:r>
              <a:rPr lang="en-US" sz="2000" dirty="0"/>
              <a:t>tunneling </a:t>
            </a:r>
            <a:r>
              <a:rPr lang="en-US" sz="2000" dirty="0" smtClean="0"/>
              <a:t>effect explains </a:t>
            </a:r>
            <a:r>
              <a:rPr lang="en-US" sz="2000" dirty="0"/>
              <a:t>behavior on the microscopic level that cannot be explained through </a:t>
            </a:r>
            <a:r>
              <a:rPr lang="en-US" sz="2000" dirty="0" smtClean="0"/>
              <a:t>classical physics. </a:t>
            </a:r>
          </a:p>
          <a:p>
            <a:pPr marL="285750" indent="-285750" algn="just">
              <a:buFont typeface="Wingdings" pitchFamily="2" charset="2"/>
              <a:buChar char="Ø"/>
            </a:pPr>
            <a:r>
              <a:rPr lang="en-US" sz="2000" dirty="0" smtClean="0"/>
              <a:t>Semiconductor </a:t>
            </a:r>
            <a:r>
              <a:rPr lang="en-US" sz="2000" dirty="0"/>
              <a:t>devices based on this effect, particularly </a:t>
            </a:r>
            <a:r>
              <a:rPr lang="en-US" sz="2000" b="1" dirty="0"/>
              <a:t>tunnel diodes</a:t>
            </a:r>
            <a:r>
              <a:rPr lang="en-US" sz="2000" dirty="0"/>
              <a:t>, are common, and </a:t>
            </a:r>
            <a:r>
              <a:rPr lang="en-US" sz="2000" dirty="0" smtClean="0"/>
              <a:t>the effect </a:t>
            </a:r>
            <a:r>
              <a:rPr lang="en-US" sz="2000" dirty="0"/>
              <a:t>is used extensively in optical sensors. </a:t>
            </a:r>
            <a:endParaRPr lang="en-IN" sz="2000" dirty="0"/>
          </a:p>
        </p:txBody>
      </p:sp>
    </p:spTree>
    <p:extLst>
      <p:ext uri="{BB962C8B-B14F-4D97-AF65-F5344CB8AC3E}">
        <p14:creationId xmlns:p14="http://schemas.microsoft.com/office/powerpoint/2010/main" xmlns="" val="40233747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TextBox 5"/>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7" name="Rectangle 6"/>
          <p:cNvSpPr/>
          <p:nvPr/>
        </p:nvSpPr>
        <p:spPr>
          <a:xfrm>
            <a:off x="-1" y="476672"/>
            <a:ext cx="2555777"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Sensors</a:t>
            </a:r>
            <a:endParaRPr lang="en-IN" b="1" dirty="0">
              <a:solidFill>
                <a:srgbClr val="FFFF00"/>
              </a:solidFill>
            </a:endParaRPr>
          </a:p>
        </p:txBody>
      </p:sp>
      <p:sp>
        <p:nvSpPr>
          <p:cNvPr id="8" name="Rectangle 7"/>
          <p:cNvSpPr/>
          <p:nvPr/>
        </p:nvSpPr>
        <p:spPr>
          <a:xfrm>
            <a:off x="269776" y="1772816"/>
            <a:ext cx="8604448" cy="378565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342900" indent="-342900" algn="just">
              <a:lnSpc>
                <a:spcPct val="150000"/>
              </a:lnSpc>
              <a:buFont typeface="Wingdings" pitchFamily="2" charset="2"/>
              <a:buChar char="Ø"/>
            </a:pPr>
            <a:r>
              <a:rPr lang="en-US" sz="2000" dirty="0" smtClean="0"/>
              <a:t>Optical sensors are divided into two broad classes: </a:t>
            </a:r>
          </a:p>
          <a:p>
            <a:pPr marL="800100" lvl="1" indent="-342900" algn="just">
              <a:lnSpc>
                <a:spcPct val="150000"/>
              </a:lnSpc>
              <a:buFont typeface="Wingdings" pitchFamily="2" charset="2"/>
              <a:buChar char="ü"/>
            </a:pPr>
            <a:r>
              <a:rPr lang="en-US" sz="2000" b="1" dirty="0" smtClean="0">
                <a:solidFill>
                  <a:srgbClr val="FF0000"/>
                </a:solidFill>
              </a:rPr>
              <a:t>quantum</a:t>
            </a:r>
            <a:r>
              <a:rPr lang="en-US" sz="2000" b="1" dirty="0" smtClean="0"/>
              <a:t> </a:t>
            </a:r>
            <a:r>
              <a:rPr lang="en-US" sz="2000" b="1" dirty="0" smtClean="0">
                <a:solidFill>
                  <a:srgbClr val="FF0000"/>
                </a:solidFill>
              </a:rPr>
              <a:t>sensors</a:t>
            </a:r>
            <a:r>
              <a:rPr lang="en-US" sz="2000" b="1" dirty="0" smtClean="0"/>
              <a:t> </a:t>
            </a:r>
            <a:r>
              <a:rPr lang="en-US" sz="2000" dirty="0" smtClean="0"/>
              <a:t>(or detectors) and </a:t>
            </a:r>
            <a:r>
              <a:rPr lang="en-US" sz="2000" b="1" dirty="0" smtClean="0">
                <a:solidFill>
                  <a:srgbClr val="FF0000"/>
                </a:solidFill>
              </a:rPr>
              <a:t>thermal</a:t>
            </a:r>
            <a:r>
              <a:rPr lang="en-US" sz="2000" b="1" dirty="0" smtClean="0"/>
              <a:t> </a:t>
            </a:r>
            <a:r>
              <a:rPr lang="en-US" sz="2000" b="1" dirty="0" smtClean="0">
                <a:solidFill>
                  <a:srgbClr val="FF0000"/>
                </a:solidFill>
              </a:rPr>
              <a:t>sensors</a:t>
            </a:r>
            <a:r>
              <a:rPr lang="en-US" sz="2000" b="1" dirty="0" smtClean="0"/>
              <a:t> </a:t>
            </a:r>
            <a:r>
              <a:rPr lang="en-US" sz="2000" dirty="0" smtClean="0"/>
              <a:t>(or detectors). </a:t>
            </a:r>
          </a:p>
          <a:p>
            <a:pPr marL="342900" indent="-342900" algn="just">
              <a:lnSpc>
                <a:spcPct val="150000"/>
              </a:lnSpc>
              <a:buFont typeface="Wingdings" pitchFamily="2" charset="2"/>
              <a:buChar char="Ø"/>
            </a:pPr>
            <a:r>
              <a:rPr lang="en-US" sz="2000" dirty="0" smtClean="0"/>
              <a:t>A </a:t>
            </a:r>
            <a:r>
              <a:rPr lang="en-US" sz="2000" b="1" dirty="0" smtClean="0"/>
              <a:t>quantum optical </a:t>
            </a:r>
            <a:r>
              <a:rPr lang="en-US" sz="2000" dirty="0" smtClean="0"/>
              <a:t>sensor is any sensor based on the quantum effects that include </a:t>
            </a:r>
            <a:r>
              <a:rPr lang="en-US" sz="2000" b="1" dirty="0" smtClean="0"/>
              <a:t>photoelectric and photoconductive </a:t>
            </a:r>
            <a:r>
              <a:rPr lang="en-US" sz="2000" dirty="0" smtClean="0"/>
              <a:t>sensors as well as photodiodes and phototransistors  </a:t>
            </a:r>
          </a:p>
          <a:p>
            <a:pPr marL="342900" indent="-342900" algn="just">
              <a:lnSpc>
                <a:spcPct val="150000"/>
              </a:lnSpc>
              <a:buFont typeface="Wingdings" pitchFamily="2" charset="2"/>
              <a:buChar char="Ø"/>
            </a:pPr>
            <a:r>
              <a:rPr lang="en-US" sz="2000" b="1" dirty="0" smtClean="0"/>
              <a:t>Thermal optical </a:t>
            </a:r>
            <a:r>
              <a:rPr lang="en-US" sz="2000" dirty="0" smtClean="0"/>
              <a:t>sensors are mostly encountered in the IR region  and come in many variations, including </a:t>
            </a:r>
            <a:r>
              <a:rPr lang="en-US" sz="2000" b="1" dirty="0" smtClean="0"/>
              <a:t>passive infrared (PIR) </a:t>
            </a:r>
            <a:r>
              <a:rPr lang="en-US" sz="2000" dirty="0" smtClean="0"/>
              <a:t>sensors, </a:t>
            </a:r>
            <a:r>
              <a:rPr lang="en-US" sz="2000" b="1" dirty="0" smtClean="0"/>
              <a:t>active far infrared (AFIR) </a:t>
            </a:r>
            <a:r>
              <a:rPr lang="en-US" sz="2000" dirty="0" smtClean="0"/>
              <a:t>sensor </a:t>
            </a:r>
            <a:r>
              <a:rPr lang="en-US" sz="2000" dirty="0" err="1" smtClean="0"/>
              <a:t>bolometers</a:t>
            </a:r>
            <a:r>
              <a:rPr lang="en-US" sz="2000" dirty="0" smtClean="0"/>
              <a:t>, and others </a:t>
            </a: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7" name="Rectangle 6"/>
          <p:cNvSpPr/>
          <p:nvPr/>
        </p:nvSpPr>
        <p:spPr>
          <a:xfrm>
            <a:off x="-1" y="476672"/>
            <a:ext cx="3851921"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err="1" smtClean="0"/>
              <a:t>Photoconducting</a:t>
            </a:r>
            <a:r>
              <a:rPr lang="en-US" b="1" dirty="0" smtClean="0"/>
              <a:t> Sensors </a:t>
            </a:r>
            <a:endParaRPr lang="en-IN" b="1" dirty="0">
              <a:solidFill>
                <a:srgbClr val="FFFF00"/>
              </a:solidFill>
            </a:endParaRPr>
          </a:p>
        </p:txBody>
      </p:sp>
      <p:sp>
        <p:nvSpPr>
          <p:cNvPr id="8" name="Rectangle 7"/>
          <p:cNvSpPr/>
          <p:nvPr/>
        </p:nvSpPr>
        <p:spPr>
          <a:xfrm>
            <a:off x="0" y="1203717"/>
            <a:ext cx="9144000" cy="286232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342900" indent="-342900" algn="just">
              <a:buFont typeface="Wingdings" pitchFamily="2" charset="2"/>
              <a:buChar char="Ø"/>
            </a:pPr>
            <a:r>
              <a:rPr lang="en-US" b="1" dirty="0" err="1" smtClean="0"/>
              <a:t>Photoconducting</a:t>
            </a:r>
            <a:r>
              <a:rPr lang="en-US" b="1" dirty="0" smtClean="0"/>
              <a:t> sensors, </a:t>
            </a:r>
            <a:r>
              <a:rPr lang="en-US" dirty="0" smtClean="0"/>
              <a:t>or as they are sometimes called, </a:t>
            </a:r>
            <a:r>
              <a:rPr lang="en-US" b="1" dirty="0" err="1" smtClean="0"/>
              <a:t>photoresistive</a:t>
            </a:r>
            <a:r>
              <a:rPr lang="en-US" b="1" dirty="0" smtClean="0"/>
              <a:t> sensors </a:t>
            </a:r>
            <a:r>
              <a:rPr lang="en-US" dirty="0" smtClean="0"/>
              <a:t>or</a:t>
            </a:r>
            <a:br>
              <a:rPr lang="en-US" dirty="0" smtClean="0"/>
            </a:br>
            <a:r>
              <a:rPr lang="en-US" b="1" dirty="0" err="1" smtClean="0"/>
              <a:t>photoresistive</a:t>
            </a:r>
            <a:r>
              <a:rPr lang="en-US" b="1" dirty="0" smtClean="0"/>
              <a:t> cells</a:t>
            </a:r>
            <a:r>
              <a:rPr lang="en-US" dirty="0" smtClean="0"/>
              <a:t>, are possibly the simplest optical sensors. </a:t>
            </a:r>
          </a:p>
          <a:p>
            <a:pPr marL="342900" indent="-342900" algn="just">
              <a:buFont typeface="Wingdings" pitchFamily="2" charset="2"/>
              <a:buChar char="Ø"/>
            </a:pPr>
            <a:r>
              <a:rPr lang="en-US" dirty="0" smtClean="0"/>
              <a:t>They are made from a semiconducting material connected to two conducting electrodes and are exposed to light through a transparent window. A schematic view of the sensor is shown in </a:t>
            </a:r>
            <a:r>
              <a:rPr lang="en-US" b="1" dirty="0" smtClean="0"/>
              <a:t>Figure 4.4a</a:t>
            </a:r>
            <a:r>
              <a:rPr lang="en-US" dirty="0" smtClean="0"/>
              <a:t>. </a:t>
            </a:r>
          </a:p>
          <a:p>
            <a:pPr marL="342900" indent="-342900" algn="just">
              <a:buFont typeface="Wingdings" pitchFamily="2" charset="2"/>
              <a:buChar char="Ø"/>
            </a:pPr>
            <a:r>
              <a:rPr lang="en-US" dirty="0" smtClean="0"/>
              <a:t>Materials used for these sensors are cadmium sulfide (</a:t>
            </a:r>
            <a:r>
              <a:rPr lang="en-US" b="1" dirty="0" err="1" smtClean="0"/>
              <a:t>CdS</a:t>
            </a:r>
            <a:r>
              <a:rPr lang="en-US" dirty="0" smtClean="0"/>
              <a:t>), cadmium </a:t>
            </a:r>
            <a:r>
              <a:rPr lang="en-US" dirty="0" err="1" smtClean="0"/>
              <a:t>selenide</a:t>
            </a:r>
            <a:r>
              <a:rPr lang="en-US" dirty="0" smtClean="0"/>
              <a:t> (</a:t>
            </a:r>
            <a:r>
              <a:rPr lang="en-US" b="1" dirty="0" err="1" smtClean="0"/>
              <a:t>CdSe</a:t>
            </a:r>
            <a:r>
              <a:rPr lang="en-US" dirty="0" smtClean="0"/>
              <a:t>), lead sulfide (</a:t>
            </a:r>
            <a:r>
              <a:rPr lang="en-US" b="1" dirty="0" err="1" smtClean="0"/>
              <a:t>PbS</a:t>
            </a:r>
            <a:r>
              <a:rPr lang="en-US" dirty="0" smtClean="0"/>
              <a:t>), indium </a:t>
            </a:r>
            <a:r>
              <a:rPr lang="en-US" dirty="0" err="1" smtClean="0"/>
              <a:t>antimonide</a:t>
            </a:r>
            <a:r>
              <a:rPr lang="en-US" dirty="0" smtClean="0"/>
              <a:t> (</a:t>
            </a:r>
            <a:r>
              <a:rPr lang="en-US" b="1" dirty="0" err="1" smtClean="0"/>
              <a:t>InSb</a:t>
            </a:r>
            <a:r>
              <a:rPr lang="en-US" dirty="0" smtClean="0"/>
              <a:t>), and others, depending on the range of wavelengths for which the sensor is designed to operate and other requisite properties of the sensor. </a:t>
            </a:r>
          </a:p>
          <a:p>
            <a:pPr marL="342900" indent="-342900" algn="just">
              <a:buFont typeface="Wingdings" pitchFamily="2" charset="2"/>
              <a:buChar char="Ø"/>
            </a:pPr>
            <a:r>
              <a:rPr lang="en-US" b="1" dirty="0" err="1" smtClean="0"/>
              <a:t>CdS</a:t>
            </a:r>
            <a:r>
              <a:rPr lang="en-US" dirty="0" smtClean="0"/>
              <a:t> is the most common material.</a:t>
            </a:r>
            <a:endParaRPr lang="en-US" dirty="0"/>
          </a:p>
        </p:txBody>
      </p:sp>
      <p:pic>
        <p:nvPicPr>
          <p:cNvPr id="36866" name="Picture 2"/>
          <p:cNvPicPr>
            <a:picLocks noChangeAspect="1" noChangeArrowheads="1"/>
          </p:cNvPicPr>
          <p:nvPr/>
        </p:nvPicPr>
        <p:blipFill>
          <a:blip r:embed="rId2" cstate="print"/>
          <a:srcRect/>
          <a:stretch>
            <a:fillRect/>
          </a:stretch>
        </p:blipFill>
        <p:spPr bwMode="auto">
          <a:xfrm>
            <a:off x="323528" y="4149080"/>
            <a:ext cx="6553200" cy="2647950"/>
          </a:xfrm>
          <a:prstGeom prst="rect">
            <a:avLst/>
          </a:prstGeom>
          <a:noFill/>
          <a:ln w="9525">
            <a:solidFill>
              <a:srgbClr val="FF0000"/>
            </a:solidFill>
            <a:miter lim="800000"/>
            <a:headEnd/>
            <a:tailEnd/>
          </a:ln>
        </p:spPr>
      </p:pic>
      <p:sp>
        <p:nvSpPr>
          <p:cNvPr id="10" name="Rectangle 9"/>
          <p:cNvSpPr/>
          <p:nvPr/>
        </p:nvSpPr>
        <p:spPr>
          <a:xfrm>
            <a:off x="6948264" y="4365104"/>
            <a:ext cx="2664296" cy="2308324"/>
          </a:xfrm>
          <a:prstGeom prst="rect">
            <a:avLst/>
          </a:prstGeom>
        </p:spPr>
        <p:txBody>
          <a:bodyPr wrap="square">
            <a:spAutoFit/>
          </a:bodyPr>
          <a:lstStyle/>
          <a:p>
            <a:r>
              <a:rPr lang="en-US" b="1" dirty="0"/>
              <a:t>Figure 4.4a </a:t>
            </a:r>
            <a:endParaRPr lang="en-US" b="1" dirty="0" smtClean="0"/>
          </a:p>
          <a:p>
            <a:r>
              <a:rPr lang="en-US" b="1" dirty="0" smtClean="0"/>
              <a:t>Structure of a</a:t>
            </a:r>
            <a:br>
              <a:rPr lang="en-US" b="1" dirty="0" smtClean="0"/>
            </a:br>
            <a:r>
              <a:rPr lang="en-US" b="1" dirty="0" smtClean="0"/>
              <a:t>photoconductive</a:t>
            </a:r>
            <a:br>
              <a:rPr lang="en-US" b="1" dirty="0" smtClean="0"/>
            </a:br>
            <a:r>
              <a:rPr lang="en-US" b="1" dirty="0" smtClean="0"/>
              <a:t>sensor. (a) Simple</a:t>
            </a:r>
            <a:br>
              <a:rPr lang="en-US" b="1" dirty="0" smtClean="0"/>
            </a:br>
            <a:r>
              <a:rPr lang="en-US" b="1" dirty="0" smtClean="0"/>
              <a:t>electrodes.</a:t>
            </a:r>
            <a:br>
              <a:rPr lang="en-US" b="1" dirty="0" smtClean="0"/>
            </a:br>
            <a:r>
              <a:rPr lang="en-US" b="1" dirty="0" smtClean="0"/>
              <a:t>(b) Schematic of a</a:t>
            </a:r>
            <a:br>
              <a:rPr lang="en-US" b="1" dirty="0" smtClean="0"/>
            </a:br>
            <a:r>
              <a:rPr lang="en-US" b="1" dirty="0" smtClean="0"/>
              <a:t>sensor showing the</a:t>
            </a:r>
            <a:br>
              <a:rPr lang="en-US" b="1" dirty="0" smtClean="0"/>
            </a:br>
            <a:r>
              <a:rPr lang="en-US" b="1" dirty="0" smtClean="0"/>
              <a:t>connections </a:t>
            </a:r>
            <a:endParaRPr 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5" name="Rectangle 4"/>
          <p:cNvSpPr/>
          <p:nvPr/>
        </p:nvSpPr>
        <p:spPr>
          <a:xfrm>
            <a:off x="-1" y="476672"/>
            <a:ext cx="3851921"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err="1" smtClean="0"/>
              <a:t>Photoconducting</a:t>
            </a:r>
            <a:r>
              <a:rPr lang="en-US" b="1" dirty="0" smtClean="0"/>
              <a:t> Sensors </a:t>
            </a:r>
            <a:endParaRPr lang="en-IN" b="1" dirty="0">
              <a:solidFill>
                <a:srgbClr val="FFFF00"/>
              </a:solidFill>
            </a:endParaRPr>
          </a:p>
        </p:txBody>
      </p:sp>
      <p:sp>
        <p:nvSpPr>
          <p:cNvPr id="6" name="Rectangle 5"/>
          <p:cNvSpPr/>
          <p:nvPr/>
        </p:nvSpPr>
        <p:spPr>
          <a:xfrm>
            <a:off x="0" y="948690"/>
            <a:ext cx="9144000" cy="286232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342900" indent="-342900" algn="just">
              <a:buFont typeface="Wingdings" pitchFamily="2" charset="2"/>
              <a:buChar char="Ø"/>
            </a:pPr>
            <a:r>
              <a:rPr lang="en-US" dirty="0" smtClean="0"/>
              <a:t>In terms of </a:t>
            </a:r>
            <a:r>
              <a:rPr lang="en-US" b="1" dirty="0" smtClean="0">
                <a:solidFill>
                  <a:srgbClr val="FF0000"/>
                </a:solidFill>
              </a:rPr>
              <a:t>construction</a:t>
            </a:r>
            <a:r>
              <a:rPr lang="en-US" dirty="0" smtClean="0"/>
              <a:t>, the electrodes are typically set on top of the photoconductive layer, which in turn is placed on top of a substrate layer. </a:t>
            </a:r>
          </a:p>
          <a:p>
            <a:pPr marL="342900" indent="-342900" algn="just">
              <a:buFont typeface="Wingdings" pitchFamily="2" charset="2"/>
              <a:buChar char="Ø"/>
            </a:pPr>
            <a:r>
              <a:rPr lang="en-US" dirty="0" smtClean="0"/>
              <a:t>The electrodes may be very simple (</a:t>
            </a:r>
            <a:r>
              <a:rPr lang="en-US" b="1" dirty="0" smtClean="0"/>
              <a:t>Figure 4.4a</a:t>
            </a:r>
            <a:r>
              <a:rPr lang="en-US" dirty="0" smtClean="0"/>
              <a:t>) or may resemble a </a:t>
            </a:r>
            <a:r>
              <a:rPr lang="en-US" b="1" dirty="0" smtClean="0">
                <a:solidFill>
                  <a:srgbClr val="00B050"/>
                </a:solidFill>
              </a:rPr>
              <a:t>meandering or </a:t>
            </a:r>
            <a:r>
              <a:rPr lang="en-US" b="1" dirty="0" err="1" smtClean="0">
                <a:solidFill>
                  <a:srgbClr val="00B050"/>
                </a:solidFill>
              </a:rPr>
              <a:t>comblike</a:t>
            </a:r>
            <a:r>
              <a:rPr lang="en-US" dirty="0" smtClean="0"/>
              <a:t> shape (</a:t>
            </a:r>
            <a:r>
              <a:rPr lang="en-US" b="1" dirty="0" smtClean="0"/>
              <a:t>Figure 4.4b</a:t>
            </a:r>
            <a:r>
              <a:rPr lang="en-US" dirty="0" smtClean="0"/>
              <a:t>), depending on requirements. </a:t>
            </a:r>
          </a:p>
          <a:p>
            <a:pPr marL="342900" indent="-342900" algn="just">
              <a:buFont typeface="Wingdings" pitchFamily="2" charset="2"/>
              <a:buChar char="Ø"/>
            </a:pPr>
            <a:r>
              <a:rPr lang="en-US" dirty="0" smtClean="0"/>
              <a:t>In either case, the area exposed between the electrodes is the sensitive area. </a:t>
            </a:r>
          </a:p>
          <a:p>
            <a:pPr marL="342900" indent="-342900" algn="just">
              <a:buFont typeface="Wingdings" pitchFamily="2" charset="2"/>
              <a:buChar char="Ø"/>
            </a:pPr>
            <a:r>
              <a:rPr lang="en-US" b="1" dirty="0" smtClean="0"/>
              <a:t>Figure 4.5 </a:t>
            </a:r>
            <a:r>
              <a:rPr lang="en-US" dirty="0" smtClean="0"/>
              <a:t>shows a few sensors of various sizes and construction. </a:t>
            </a:r>
          </a:p>
          <a:p>
            <a:pPr marL="342900" indent="-342900" algn="just">
              <a:buFont typeface="Wingdings" pitchFamily="2" charset="2"/>
              <a:buChar char="Ø"/>
            </a:pPr>
            <a:r>
              <a:rPr lang="en-US" dirty="0" smtClean="0"/>
              <a:t>The </a:t>
            </a:r>
            <a:r>
              <a:rPr lang="en-US" b="1" dirty="0" smtClean="0"/>
              <a:t>photoconductor is an active sensor</a:t>
            </a:r>
            <a:r>
              <a:rPr lang="en-US" dirty="0" smtClean="0"/>
              <a:t> that must be connected to a source. </a:t>
            </a:r>
          </a:p>
          <a:p>
            <a:pPr marL="342900" indent="-342900" algn="just">
              <a:buFont typeface="Wingdings" pitchFamily="2" charset="2"/>
              <a:buChar char="Ø"/>
            </a:pPr>
            <a:r>
              <a:rPr lang="en-US" dirty="0" smtClean="0">
                <a:solidFill>
                  <a:srgbClr val="FF00FF"/>
                </a:solidFill>
              </a:rPr>
              <a:t>The </a:t>
            </a:r>
            <a:r>
              <a:rPr lang="en-US" b="1" dirty="0" smtClean="0">
                <a:solidFill>
                  <a:srgbClr val="FF00FF"/>
                </a:solidFill>
              </a:rPr>
              <a:t>current through or the voltage</a:t>
            </a:r>
            <a:r>
              <a:rPr lang="en-US" dirty="0" smtClean="0">
                <a:solidFill>
                  <a:srgbClr val="FF00FF"/>
                </a:solidFill>
              </a:rPr>
              <a:t> on the sensors is taken as the </a:t>
            </a:r>
            <a:r>
              <a:rPr lang="en-US" b="1" dirty="0" smtClean="0">
                <a:solidFill>
                  <a:srgbClr val="FF00FF"/>
                </a:solidFill>
              </a:rPr>
              <a:t>output</a:t>
            </a:r>
            <a:r>
              <a:rPr lang="en-US" dirty="0" smtClean="0">
                <a:solidFill>
                  <a:srgbClr val="FF00FF"/>
                </a:solidFill>
              </a:rPr>
              <a:t>, but what changes with light intensity is the conductivity of the semiconductor and hence its resistance . </a:t>
            </a:r>
            <a:endParaRPr lang="en-US" dirty="0">
              <a:solidFill>
                <a:srgbClr val="FF00FF"/>
              </a:solidFill>
            </a:endParaRPr>
          </a:p>
        </p:txBody>
      </p:sp>
      <p:pic>
        <p:nvPicPr>
          <p:cNvPr id="37890" name="Picture 2"/>
          <p:cNvPicPr>
            <a:picLocks noChangeAspect="1" noChangeArrowheads="1"/>
          </p:cNvPicPr>
          <p:nvPr/>
        </p:nvPicPr>
        <p:blipFill>
          <a:blip r:embed="rId2" cstate="print"/>
          <a:srcRect/>
          <a:stretch>
            <a:fillRect/>
          </a:stretch>
        </p:blipFill>
        <p:spPr bwMode="auto">
          <a:xfrm>
            <a:off x="390525" y="4058369"/>
            <a:ext cx="8362950" cy="2466975"/>
          </a:xfrm>
          <a:prstGeom prst="rect">
            <a:avLst/>
          </a:prstGeom>
          <a:noFill/>
          <a:ln w="9525">
            <a:solidFill>
              <a:srgbClr val="0070C0"/>
            </a:solid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5" name="Rectangle 4"/>
          <p:cNvSpPr/>
          <p:nvPr/>
        </p:nvSpPr>
        <p:spPr>
          <a:xfrm>
            <a:off x="-1" y="476672"/>
            <a:ext cx="3851921"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err="1" smtClean="0"/>
              <a:t>Photoconducting</a:t>
            </a:r>
            <a:r>
              <a:rPr lang="en-US" b="1" dirty="0" smtClean="0"/>
              <a:t> Sensors </a:t>
            </a:r>
            <a:endParaRPr lang="en-IN" b="1" dirty="0">
              <a:solidFill>
                <a:srgbClr val="FFFF00"/>
              </a:solidFill>
            </a:endParaRPr>
          </a:p>
        </p:txBody>
      </p:sp>
      <p:sp>
        <p:nvSpPr>
          <p:cNvPr id="6" name="Rectangle 5"/>
          <p:cNvSpPr/>
          <p:nvPr/>
        </p:nvSpPr>
        <p:spPr>
          <a:xfrm>
            <a:off x="-36512" y="1124744"/>
            <a:ext cx="8892480" cy="286232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342900" indent="-342900" algn="just">
              <a:buFont typeface="Wingdings" pitchFamily="2" charset="2"/>
              <a:buChar char="Ø"/>
            </a:pPr>
            <a:r>
              <a:rPr lang="en-US" dirty="0" smtClean="0"/>
              <a:t>The </a:t>
            </a:r>
            <a:r>
              <a:rPr lang="en-US" b="1" dirty="0" smtClean="0">
                <a:solidFill>
                  <a:srgbClr val="FF00FF"/>
                </a:solidFill>
              </a:rPr>
              <a:t>conductivity</a:t>
            </a:r>
            <a:r>
              <a:rPr lang="en-US" dirty="0" smtClean="0">
                <a:solidFill>
                  <a:srgbClr val="FF00FF"/>
                </a:solidFill>
              </a:rPr>
              <a:t> </a:t>
            </a:r>
            <a:r>
              <a:rPr lang="en-US" dirty="0" smtClean="0"/>
              <a:t>of the device, given in </a:t>
            </a:r>
            <a:r>
              <a:rPr lang="en-US" b="1" dirty="0" smtClean="0"/>
              <a:t>Equation (4.4)</a:t>
            </a:r>
            <a:r>
              <a:rPr lang="en-US" dirty="0" smtClean="0"/>
              <a:t>, results from the charge of</a:t>
            </a:r>
            <a:br>
              <a:rPr lang="en-US" dirty="0" smtClean="0"/>
            </a:br>
            <a:r>
              <a:rPr lang="en-US" dirty="0" smtClean="0"/>
              <a:t>electrons </a:t>
            </a:r>
            <a:r>
              <a:rPr lang="en-US" i="1" dirty="0" smtClean="0"/>
              <a:t>e</a:t>
            </a:r>
            <a:r>
              <a:rPr lang="en-US" dirty="0" smtClean="0"/>
              <a:t>, the </a:t>
            </a:r>
            <a:r>
              <a:rPr lang="en-US" dirty="0" err="1" smtClean="0"/>
              <a:t>mobilities</a:t>
            </a:r>
            <a:r>
              <a:rPr lang="en-US" dirty="0" smtClean="0"/>
              <a:t> of electrons and holes (</a:t>
            </a:r>
            <a:r>
              <a:rPr lang="el-GR" dirty="0" smtClean="0"/>
              <a:t>μ</a:t>
            </a:r>
            <a:r>
              <a:rPr lang="en-US" i="1" dirty="0" smtClean="0"/>
              <a:t>e </a:t>
            </a:r>
            <a:r>
              <a:rPr lang="en-US" dirty="0" smtClean="0"/>
              <a:t>and </a:t>
            </a:r>
            <a:r>
              <a:rPr lang="el-GR" dirty="0" smtClean="0"/>
              <a:t>μ</a:t>
            </a:r>
            <a:r>
              <a:rPr lang="en-US" i="1" dirty="0" smtClean="0"/>
              <a:t>p</a:t>
            </a:r>
            <a:r>
              <a:rPr lang="en-US" dirty="0" smtClean="0"/>
              <a:t>), and the concentrations of electrons </a:t>
            </a:r>
            <a:r>
              <a:rPr lang="en-US" i="1" dirty="0" smtClean="0"/>
              <a:t>n </a:t>
            </a:r>
            <a:r>
              <a:rPr lang="en-US" dirty="0" smtClean="0"/>
              <a:t>and holes </a:t>
            </a:r>
            <a:r>
              <a:rPr lang="en-US" i="1" dirty="0" smtClean="0"/>
              <a:t>p </a:t>
            </a:r>
            <a:r>
              <a:rPr lang="en-US" dirty="0" smtClean="0"/>
              <a:t>from whatever source. </a:t>
            </a:r>
          </a:p>
          <a:p>
            <a:pPr marL="342900" indent="-342900" algn="just">
              <a:buFont typeface="Wingdings" pitchFamily="2" charset="2"/>
              <a:buChar char="Ø"/>
            </a:pPr>
            <a:r>
              <a:rPr lang="en-US" dirty="0" smtClean="0"/>
              <a:t>In the absence of light, the material exhibits what is called </a:t>
            </a:r>
            <a:r>
              <a:rPr lang="en-US" b="1" dirty="0" smtClean="0">
                <a:solidFill>
                  <a:srgbClr val="FF0000"/>
                </a:solidFill>
              </a:rPr>
              <a:t>dark conductivity</a:t>
            </a:r>
            <a:r>
              <a:rPr lang="en-US" dirty="0" smtClean="0"/>
              <a:t>, which in turn results in a </a:t>
            </a:r>
            <a:r>
              <a:rPr lang="en-US" b="1" dirty="0" smtClean="0">
                <a:solidFill>
                  <a:srgbClr val="FF00FF"/>
                </a:solidFill>
              </a:rPr>
              <a:t>dark current</a:t>
            </a:r>
            <a:r>
              <a:rPr lang="en-US" dirty="0" smtClean="0"/>
              <a:t>. Depending on the construction and materials, the resistance of the device may be very high (a few </a:t>
            </a:r>
            <a:r>
              <a:rPr lang="en-US" dirty="0" err="1" smtClean="0"/>
              <a:t>megaohms</a:t>
            </a:r>
            <a:r>
              <a:rPr lang="en-US" dirty="0" smtClean="0"/>
              <a:t>) or may be in the range of a few kilo-ohms. </a:t>
            </a:r>
          </a:p>
          <a:p>
            <a:pPr marL="342900" indent="-342900" algn="just">
              <a:buFont typeface="Wingdings" pitchFamily="2" charset="2"/>
              <a:buChar char="Ø"/>
            </a:pPr>
            <a:r>
              <a:rPr lang="en-US" dirty="0" smtClean="0"/>
              <a:t>When the sensor is illuminated, its </a:t>
            </a:r>
            <a:r>
              <a:rPr lang="en-US" b="1" dirty="0" smtClean="0">
                <a:solidFill>
                  <a:srgbClr val="FF00FF"/>
                </a:solidFill>
              </a:rPr>
              <a:t>conductivity changes </a:t>
            </a:r>
            <a:r>
              <a:rPr lang="en-US" dirty="0" smtClean="0"/>
              <a:t>(the conductivity increases and hence the resistance decreases) depending on the change in </a:t>
            </a:r>
            <a:r>
              <a:rPr lang="en-US" b="1" dirty="0" smtClean="0">
                <a:solidFill>
                  <a:srgbClr val="FFFF00"/>
                </a:solidFill>
              </a:rPr>
              <a:t>carrier concentrations</a:t>
            </a:r>
            <a:r>
              <a:rPr lang="en-US" b="1" dirty="0" smtClean="0"/>
              <a:t> </a:t>
            </a:r>
            <a:r>
              <a:rPr lang="en-US" dirty="0" smtClean="0"/>
              <a:t>(excess carrier concentrations). This change in conductivity is, </a:t>
            </a:r>
            <a:endParaRPr lang="en-US" dirty="0"/>
          </a:p>
        </p:txBody>
      </p:sp>
      <p:pic>
        <p:nvPicPr>
          <p:cNvPr id="38916" name="Picture 4"/>
          <p:cNvPicPr>
            <a:picLocks noChangeAspect="1" noChangeArrowheads="1"/>
          </p:cNvPicPr>
          <p:nvPr/>
        </p:nvPicPr>
        <p:blipFill>
          <a:blip r:embed="rId2" cstate="print"/>
          <a:srcRect/>
          <a:stretch>
            <a:fillRect/>
          </a:stretch>
        </p:blipFill>
        <p:spPr bwMode="auto">
          <a:xfrm>
            <a:off x="0" y="4725144"/>
            <a:ext cx="9144000" cy="260195"/>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03648" y="4080824"/>
            <a:ext cx="6562725" cy="552450"/>
          </a:xfrm>
          <a:prstGeom prst="rect">
            <a:avLst/>
          </a:prstGeom>
          <a:noFill/>
          <a:ln w="9525">
            <a:solidFill>
              <a:srgbClr val="0070C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5" name="Rectangle 4"/>
          <p:cNvSpPr/>
          <p:nvPr/>
        </p:nvSpPr>
        <p:spPr>
          <a:xfrm>
            <a:off x="-1" y="476672"/>
            <a:ext cx="3851921"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err="1" smtClean="0"/>
              <a:t>Photoconducting</a:t>
            </a:r>
            <a:r>
              <a:rPr lang="en-US" b="1" dirty="0" smtClean="0"/>
              <a:t> Sensors </a:t>
            </a:r>
            <a:endParaRPr lang="en-IN" b="1" dirty="0">
              <a:solidFill>
                <a:srgbClr val="FFFF00"/>
              </a:solidFill>
            </a:endParaRPr>
          </a:p>
        </p:txBody>
      </p:sp>
      <p:sp>
        <p:nvSpPr>
          <p:cNvPr id="6" name="Rectangle 5"/>
          <p:cNvSpPr/>
          <p:nvPr/>
        </p:nvSpPr>
        <p:spPr>
          <a:xfrm>
            <a:off x="149178" y="1196752"/>
            <a:ext cx="8964488" cy="2031325"/>
          </a:xfrm>
          <a:prstGeom prst="rect">
            <a:avLst/>
          </a:prstGeom>
          <a:solidFill>
            <a:srgbClr val="FFC000"/>
          </a:solidFill>
          <a:ln>
            <a:solidFill>
              <a:schemeClr val="accent1"/>
            </a:solidFill>
          </a:ln>
        </p:spPr>
        <p:txBody>
          <a:bodyPr wrap="square">
            <a:spAutoFit/>
          </a:bodyPr>
          <a:lstStyle/>
          <a:p>
            <a:pPr marL="285750" indent="-285750" algn="just">
              <a:buFont typeface="Wingdings" pitchFamily="2" charset="2"/>
              <a:buChar char="Ø"/>
            </a:pPr>
            <a:r>
              <a:rPr lang="en-US" dirty="0"/>
              <a:t>The carriers are generated by the radiation at a certain </a:t>
            </a:r>
            <a:r>
              <a:rPr lang="en-US" b="1" dirty="0">
                <a:solidFill>
                  <a:srgbClr val="FF0000"/>
                </a:solidFill>
              </a:rPr>
              <a:t>generation rate</a:t>
            </a:r>
            <a:r>
              <a:rPr lang="en-US" dirty="0"/>
              <a:t> (the number </a:t>
            </a:r>
            <a:r>
              <a:rPr lang="en-US" dirty="0" smtClean="0"/>
              <a:t>of electrons </a:t>
            </a:r>
            <a:r>
              <a:rPr lang="en-US" dirty="0"/>
              <a:t>or holes per second per unit volume), but they also </a:t>
            </a:r>
            <a:r>
              <a:rPr lang="en-US" b="1" dirty="0">
                <a:solidFill>
                  <a:srgbClr val="FF0000"/>
                </a:solidFill>
              </a:rPr>
              <a:t>recombine</a:t>
            </a:r>
            <a:r>
              <a:rPr lang="en-US" dirty="0">
                <a:solidFill>
                  <a:srgbClr val="FF0000"/>
                </a:solidFill>
              </a:rPr>
              <a:t> </a:t>
            </a:r>
            <a:r>
              <a:rPr lang="en-US" dirty="0"/>
              <a:t>at a set recombination rate. </a:t>
            </a:r>
            <a:endParaRPr lang="en-US" dirty="0" smtClean="0"/>
          </a:p>
          <a:p>
            <a:pPr marL="285750" indent="-285750" algn="just">
              <a:buFont typeface="Wingdings" pitchFamily="2" charset="2"/>
              <a:buChar char="Ø"/>
            </a:pPr>
            <a:r>
              <a:rPr lang="en-US" dirty="0" smtClean="0"/>
              <a:t>The </a:t>
            </a:r>
            <a:r>
              <a:rPr lang="en-US" b="1" dirty="0">
                <a:solidFill>
                  <a:srgbClr val="FFFFFF"/>
                </a:solidFill>
              </a:rPr>
              <a:t>generation and recombination </a:t>
            </a:r>
            <a:r>
              <a:rPr lang="en-US" dirty="0"/>
              <a:t>rates depend on a variety of </a:t>
            </a:r>
            <a:r>
              <a:rPr lang="en-US" dirty="0" smtClean="0"/>
              <a:t>properties, including </a:t>
            </a:r>
            <a:r>
              <a:rPr lang="en-US" dirty="0"/>
              <a:t>the absorption coefficient of the material, dimensions, incident power </a:t>
            </a:r>
            <a:r>
              <a:rPr lang="en-US" dirty="0" smtClean="0"/>
              <a:t>density (of </a:t>
            </a:r>
            <a:r>
              <a:rPr lang="en-US" dirty="0"/>
              <a:t>the radiation) wavelength, and the carrier </a:t>
            </a:r>
            <a:r>
              <a:rPr lang="en-US" dirty="0" smtClean="0"/>
              <a:t>lifetime.</a:t>
            </a:r>
          </a:p>
          <a:p>
            <a:pPr marL="285750" indent="-285750" algn="just">
              <a:buFont typeface="Wingdings" pitchFamily="2" charset="2"/>
              <a:buChar char="Ø"/>
            </a:pPr>
            <a:r>
              <a:rPr lang="en-US" dirty="0" smtClean="0"/>
              <a:t>Under this condition, the change in </a:t>
            </a:r>
            <a:r>
              <a:rPr lang="en-US" b="1" dirty="0" smtClean="0">
                <a:solidFill>
                  <a:srgbClr val="FFFFFF"/>
                </a:solidFill>
              </a:rPr>
              <a:t>conductivity</a:t>
            </a:r>
            <a:r>
              <a:rPr lang="en-US" dirty="0" smtClean="0"/>
              <a:t> may be written as </a:t>
            </a:r>
            <a:endParaRPr lang="en-IN"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69109" y="3430711"/>
            <a:ext cx="6524625" cy="428625"/>
          </a:xfrm>
          <a:prstGeom prst="rect">
            <a:avLst/>
          </a:prstGeom>
          <a:noFill/>
          <a:ln w="9525">
            <a:solidFill>
              <a:srgbClr val="FFFF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25959" y="4005064"/>
            <a:ext cx="7163574" cy="4977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le 6"/>
          <p:cNvSpPr/>
          <p:nvPr/>
        </p:nvSpPr>
        <p:spPr>
          <a:xfrm>
            <a:off x="222633" y="4577060"/>
            <a:ext cx="8817576" cy="1754326"/>
          </a:xfrm>
          <a:prstGeom prst="rect">
            <a:avLst/>
          </a:prstGeom>
          <a:solidFill>
            <a:schemeClr val="accent5">
              <a:lumMod val="40000"/>
              <a:lumOff val="60000"/>
            </a:schemeClr>
          </a:solidFill>
          <a:ln>
            <a:solidFill>
              <a:srgbClr val="0070C0"/>
            </a:solidFill>
          </a:ln>
        </p:spPr>
        <p:txBody>
          <a:bodyPr wrap="square">
            <a:spAutoFit/>
          </a:bodyPr>
          <a:lstStyle/>
          <a:p>
            <a:pPr marL="285750" indent="-285750" algn="just">
              <a:buFont typeface="Wingdings" pitchFamily="2" charset="2"/>
              <a:buChar char="v"/>
            </a:pPr>
            <a:r>
              <a:rPr lang="en-US" dirty="0"/>
              <a:t>Although carrier generation is in pairs, if the </a:t>
            </a:r>
            <a:r>
              <a:rPr lang="en-US" b="1" dirty="0">
                <a:solidFill>
                  <a:srgbClr val="FF0000"/>
                </a:solidFill>
              </a:rPr>
              <a:t>preexisting carrier density of</a:t>
            </a:r>
            <a:br>
              <a:rPr lang="en-US" b="1" dirty="0">
                <a:solidFill>
                  <a:srgbClr val="FF0000"/>
                </a:solidFill>
              </a:rPr>
            </a:br>
            <a:r>
              <a:rPr lang="en-US" b="1" dirty="0">
                <a:solidFill>
                  <a:srgbClr val="FF0000"/>
                </a:solidFill>
              </a:rPr>
              <a:t>one type</a:t>
            </a:r>
            <a:r>
              <a:rPr lang="en-US" dirty="0"/>
              <a:t> dominates, the excess carrier density of the second type will be negligible </a:t>
            </a:r>
            <a:r>
              <a:rPr lang="en-US" dirty="0" smtClean="0"/>
              <a:t>with respect </a:t>
            </a:r>
            <a:r>
              <a:rPr lang="en-US" dirty="0"/>
              <a:t>to the density of the dominant carrier. </a:t>
            </a:r>
            <a:endParaRPr lang="en-US" dirty="0" smtClean="0"/>
          </a:p>
          <a:p>
            <a:pPr marL="285750" indent="-285750" algn="just">
              <a:buFont typeface="Wingdings" pitchFamily="2" charset="2"/>
              <a:buChar char="v"/>
            </a:pPr>
            <a:r>
              <a:rPr lang="en-US" dirty="0" smtClean="0"/>
              <a:t>If </a:t>
            </a:r>
            <a:r>
              <a:rPr lang="en-US" dirty="0"/>
              <a:t>electrons dominate, the material is </a:t>
            </a:r>
            <a:r>
              <a:rPr lang="en-US" dirty="0" smtClean="0"/>
              <a:t>said to </a:t>
            </a:r>
            <a:r>
              <a:rPr lang="en-US" dirty="0"/>
              <a:t>be an </a:t>
            </a:r>
            <a:r>
              <a:rPr lang="en-US" b="1" i="1" dirty="0"/>
              <a:t>n</a:t>
            </a:r>
            <a:r>
              <a:rPr lang="en-US" b="1" dirty="0"/>
              <a:t>-type semiconductor</a:t>
            </a:r>
            <a:r>
              <a:rPr lang="en-US" dirty="0"/>
              <a:t>, whereas if the dominant carriers are holes, the semiconductor is said to be </a:t>
            </a:r>
            <a:r>
              <a:rPr lang="en-US" b="1" i="1" dirty="0" smtClean="0"/>
              <a:t>p</a:t>
            </a:r>
            <a:r>
              <a:rPr lang="en-US" b="1" dirty="0" smtClean="0"/>
              <a:t>-type </a:t>
            </a:r>
            <a:r>
              <a:rPr lang="en-US" b="1" dirty="0"/>
              <a:t>semiconductor</a:t>
            </a:r>
            <a:r>
              <a:rPr lang="en-US" dirty="0" smtClean="0"/>
              <a:t>. </a:t>
            </a:r>
            <a:endParaRPr lang="en-IN" dirty="0"/>
          </a:p>
        </p:txBody>
      </p:sp>
    </p:spTree>
    <p:extLst>
      <p:ext uri="{BB962C8B-B14F-4D97-AF65-F5344CB8AC3E}">
        <p14:creationId xmlns:p14="http://schemas.microsoft.com/office/powerpoint/2010/main" xmlns="" val="579657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124744"/>
            <a:ext cx="9144000" cy="646331"/>
          </a:xfrm>
          <a:prstGeom prst="rect">
            <a:avLst/>
          </a:prstGeom>
          <a:solidFill>
            <a:schemeClr val="accent3">
              <a:lumMod val="40000"/>
              <a:lumOff val="60000"/>
            </a:schemeClr>
          </a:solidFill>
          <a:ln>
            <a:solidFill>
              <a:srgbClr val="00B050"/>
            </a:solidFill>
          </a:ln>
        </p:spPr>
        <p:txBody>
          <a:bodyPr wrap="square">
            <a:spAutoFit/>
          </a:bodyPr>
          <a:lstStyle/>
          <a:p>
            <a:pPr marL="285750" indent="-285750" algn="just">
              <a:buFont typeface="Arial" pitchFamily="34" charset="0"/>
              <a:buChar char="•"/>
            </a:pPr>
            <a:r>
              <a:rPr lang="en-US" dirty="0"/>
              <a:t>An important property of a </a:t>
            </a:r>
            <a:r>
              <a:rPr lang="en-US" dirty="0" err="1"/>
              <a:t>photoresistor</a:t>
            </a:r>
            <a:r>
              <a:rPr lang="en-US" dirty="0"/>
              <a:t> is its </a:t>
            </a:r>
            <a:r>
              <a:rPr lang="en-US" b="1" dirty="0">
                <a:solidFill>
                  <a:srgbClr val="0070C0"/>
                </a:solidFill>
              </a:rPr>
              <a:t>sensitivity to </a:t>
            </a:r>
            <a:r>
              <a:rPr lang="en-US" b="1" dirty="0" smtClean="0">
                <a:solidFill>
                  <a:srgbClr val="0070C0"/>
                </a:solidFill>
              </a:rPr>
              <a:t>radiation</a:t>
            </a:r>
            <a:r>
              <a:rPr lang="en-US" dirty="0" smtClean="0"/>
              <a:t>. </a:t>
            </a:r>
            <a:r>
              <a:rPr lang="en-US" dirty="0"/>
              <a:t>Sensitivity, also called gain, is given </a:t>
            </a:r>
            <a:r>
              <a:rPr lang="en-US" dirty="0" smtClean="0"/>
              <a:t>as</a:t>
            </a:r>
            <a:endParaRPr lang="en-IN" dirty="0"/>
          </a:p>
        </p:txBody>
      </p:sp>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6" name="Rectangle 5"/>
          <p:cNvSpPr/>
          <p:nvPr/>
        </p:nvSpPr>
        <p:spPr>
          <a:xfrm>
            <a:off x="-1" y="476672"/>
            <a:ext cx="3851921"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err="1" smtClean="0"/>
              <a:t>Photoconducting</a:t>
            </a:r>
            <a:r>
              <a:rPr lang="en-US" b="1" dirty="0" smtClean="0"/>
              <a:t> Sensors </a:t>
            </a:r>
            <a:endParaRPr lang="en-IN" b="1" dirty="0">
              <a:solidFill>
                <a:srgbClr val="FFFF00"/>
              </a:solidFill>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17022" y="1915091"/>
            <a:ext cx="5763290" cy="721821"/>
          </a:xfrm>
          <a:prstGeom prst="rect">
            <a:avLst/>
          </a:prstGeom>
          <a:noFill/>
          <a:ln w="9525">
            <a:solidFill>
              <a:srgbClr val="00B05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35696" y="2780928"/>
            <a:ext cx="7248525" cy="41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le 6"/>
          <p:cNvSpPr/>
          <p:nvPr/>
        </p:nvSpPr>
        <p:spPr>
          <a:xfrm>
            <a:off x="225161" y="3419001"/>
            <a:ext cx="8523302" cy="2031325"/>
          </a:xfrm>
          <a:prstGeom prst="rect">
            <a:avLst/>
          </a:prstGeom>
          <a:solidFill>
            <a:schemeClr val="accent5">
              <a:lumMod val="20000"/>
              <a:lumOff val="80000"/>
            </a:schemeClr>
          </a:solidFill>
          <a:ln>
            <a:solidFill>
              <a:srgbClr val="00B050"/>
            </a:solidFill>
          </a:ln>
        </p:spPr>
        <p:txBody>
          <a:bodyPr wrap="square">
            <a:spAutoFit/>
          </a:bodyPr>
          <a:lstStyle/>
          <a:p>
            <a:pPr marL="285750" indent="-285750" algn="just">
              <a:buFont typeface="Wingdings" pitchFamily="2" charset="2"/>
              <a:buChar char="Ø"/>
            </a:pPr>
            <a:r>
              <a:rPr lang="en-US" dirty="0"/>
              <a:t>Sensitivity gives the ratio of </a:t>
            </a:r>
            <a:r>
              <a:rPr lang="en-US" b="1" dirty="0">
                <a:solidFill>
                  <a:srgbClr val="0070C0"/>
                </a:solidFill>
              </a:rPr>
              <a:t>carriers generated per photon of the</a:t>
            </a:r>
            <a:br>
              <a:rPr lang="en-US" b="1" dirty="0">
                <a:solidFill>
                  <a:srgbClr val="0070C0"/>
                </a:solidFill>
              </a:rPr>
            </a:br>
            <a:r>
              <a:rPr lang="en-US" b="1" dirty="0">
                <a:solidFill>
                  <a:srgbClr val="0070C0"/>
                </a:solidFill>
              </a:rPr>
              <a:t>input radiation. </a:t>
            </a:r>
            <a:endParaRPr lang="en-US" b="1" dirty="0" smtClean="0">
              <a:solidFill>
                <a:srgbClr val="0070C0"/>
              </a:solidFill>
            </a:endParaRPr>
          </a:p>
          <a:p>
            <a:pPr marL="285750" indent="-285750" algn="just">
              <a:buFont typeface="Wingdings" pitchFamily="2" charset="2"/>
              <a:buChar char="Ø"/>
            </a:pPr>
            <a:r>
              <a:rPr lang="en-US" dirty="0" smtClean="0"/>
              <a:t>To </a:t>
            </a:r>
            <a:r>
              <a:rPr lang="en-US" dirty="0"/>
              <a:t>increase sensitivity, one should select materials with </a:t>
            </a:r>
            <a:r>
              <a:rPr lang="en-US" b="1" dirty="0">
                <a:solidFill>
                  <a:srgbClr val="0070C0"/>
                </a:solidFill>
              </a:rPr>
              <a:t>high </a:t>
            </a:r>
            <a:r>
              <a:rPr lang="en-US" b="1" dirty="0" smtClean="0">
                <a:solidFill>
                  <a:srgbClr val="0070C0"/>
                </a:solidFill>
              </a:rPr>
              <a:t>carrier lifetimes</a:t>
            </a:r>
            <a:r>
              <a:rPr lang="en-US" dirty="0"/>
              <a:t>, but one must also keep the length of the </a:t>
            </a:r>
            <a:r>
              <a:rPr lang="en-US" dirty="0" err="1"/>
              <a:t>photoresistor</a:t>
            </a:r>
            <a:r>
              <a:rPr lang="en-US" dirty="0"/>
              <a:t> as small as possible</a:t>
            </a:r>
            <a:r>
              <a:rPr lang="en-US" dirty="0" smtClean="0"/>
              <a:t>.</a:t>
            </a:r>
          </a:p>
          <a:p>
            <a:pPr marL="285750" indent="-285750" algn="just">
              <a:buFont typeface="Wingdings" pitchFamily="2" charset="2"/>
              <a:buChar char="Ø"/>
            </a:pPr>
            <a:r>
              <a:rPr lang="en-US" dirty="0" smtClean="0"/>
              <a:t> It can be </a:t>
            </a:r>
            <a:r>
              <a:rPr lang="en-US" dirty="0"/>
              <a:t>achieved through the meander </a:t>
            </a:r>
            <a:r>
              <a:rPr lang="en-US" dirty="0" smtClean="0"/>
              <a:t>construction. The </a:t>
            </a:r>
            <a:r>
              <a:rPr lang="en-US" dirty="0"/>
              <a:t>meander shape ensures the distance between two electrodes </a:t>
            </a:r>
            <a:r>
              <a:rPr lang="en-US" dirty="0" smtClean="0"/>
              <a:t>is reduced </a:t>
            </a:r>
            <a:r>
              <a:rPr lang="en-US" dirty="0"/>
              <a:t>for a given exposure area. It also reduces the resistance of the sensor </a:t>
            </a:r>
            <a:r>
              <a:rPr lang="en-US" dirty="0" smtClean="0"/>
              <a:t>that, </a:t>
            </a:r>
            <a:endParaRPr lang="en-IN" dirty="0"/>
          </a:p>
        </p:txBody>
      </p:sp>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778007" y="5733256"/>
            <a:ext cx="5629275" cy="676275"/>
          </a:xfrm>
          <a:prstGeom prst="rect">
            <a:avLst/>
          </a:prstGeom>
          <a:noFill/>
          <a:ln w="9525">
            <a:solidFill>
              <a:srgbClr val="00B05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592933" y="6525344"/>
            <a:ext cx="5734050" cy="219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8489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INTRODUCTION</a:t>
            </a:r>
            <a:endParaRPr lang="en-IN" sz="2000" b="1" dirty="0"/>
          </a:p>
        </p:txBody>
      </p:sp>
      <p:sp>
        <p:nvSpPr>
          <p:cNvPr id="5" name="Rectangle 4"/>
          <p:cNvSpPr/>
          <p:nvPr/>
        </p:nvSpPr>
        <p:spPr>
          <a:xfrm>
            <a:off x="251520" y="908720"/>
            <a:ext cx="8280920" cy="4708981"/>
          </a:xfrm>
          <a:prstGeom prst="rect">
            <a:avLst/>
          </a:prstGeom>
          <a:solidFill>
            <a:srgbClr val="FFCCFF"/>
          </a:solidFill>
          <a:ln>
            <a:solidFill>
              <a:schemeClr val="accent5"/>
            </a:solidFill>
          </a:ln>
        </p:spPr>
        <p:txBody>
          <a:bodyPr wrap="square">
            <a:spAutoFit/>
          </a:bodyPr>
          <a:lstStyle/>
          <a:p>
            <a:pPr marL="342900" indent="-342900" algn="just">
              <a:buFont typeface="Wingdings" pitchFamily="2" charset="2"/>
              <a:buChar char="Ø"/>
            </a:pPr>
            <a:r>
              <a:rPr lang="en-US" sz="2000" dirty="0" smtClean="0">
                <a:latin typeface="Times New Roman" pitchFamily="18" charset="0"/>
                <a:cs typeface="Times New Roman" pitchFamily="18" charset="0"/>
              </a:rPr>
              <a:t>Optics is the science of light and light is an electromagnetic radiation that manifests itself either as an </a:t>
            </a:r>
            <a:r>
              <a:rPr lang="en-US" sz="2000" b="1" dirty="0" smtClean="0">
                <a:latin typeface="Times New Roman" pitchFamily="18" charset="0"/>
                <a:cs typeface="Times New Roman" pitchFamily="18" charset="0"/>
              </a:rPr>
              <a:t>electromagnetic wave or as photons </a:t>
            </a:r>
            <a:r>
              <a:rPr lang="en-US" sz="2000" dirty="0" smtClean="0">
                <a:latin typeface="Times New Roman" pitchFamily="18" charset="0"/>
                <a:cs typeface="Times New Roman" pitchFamily="18" charset="0"/>
              </a:rPr>
              <a:t>(particles with quanta of energy.</a:t>
            </a:r>
          </a:p>
          <a:p>
            <a:pPr marL="342900" indent="-342900" algn="just">
              <a:buFont typeface="Wingdings" pitchFamily="2" charset="2"/>
              <a:buChar char="Ø"/>
            </a:pPr>
            <a:endParaRPr lang="en-US" sz="2000" dirty="0" smtClean="0">
              <a:latin typeface="Times New Roman" pitchFamily="18" charset="0"/>
              <a:cs typeface="Times New Roman" pitchFamily="18" charset="0"/>
            </a:endParaRPr>
          </a:p>
          <a:p>
            <a:pPr marL="342900" indent="-342900" algn="just">
              <a:buFont typeface="Wingdings" pitchFamily="2" charset="2"/>
              <a:buChar char="Ø"/>
            </a:pPr>
            <a:r>
              <a:rPr lang="en-US" sz="2000" dirty="0" smtClean="0">
                <a:latin typeface="Times New Roman" pitchFamily="18" charset="0"/>
                <a:cs typeface="Times New Roman" pitchFamily="18" charset="0"/>
              </a:rPr>
              <a:t>The visible spectrum of electromagnetic radiation as perceived by the </a:t>
            </a:r>
            <a:r>
              <a:rPr lang="en-US" sz="2000" b="1" dirty="0" smtClean="0">
                <a:latin typeface="Times New Roman" pitchFamily="18" charset="0"/>
                <a:cs typeface="Times New Roman" pitchFamily="18" charset="0"/>
              </a:rPr>
              <a:t>human eye   both below and above this spectrum </a:t>
            </a:r>
            <a:r>
              <a:rPr lang="en-US" sz="2000" dirty="0" smtClean="0">
                <a:latin typeface="Times New Roman" pitchFamily="18" charset="0"/>
                <a:cs typeface="Times New Roman" pitchFamily="18" charset="0"/>
              </a:rPr>
              <a:t>the behavior of radiation is similar, the term light is normally extended to include a much wider spectrum that includes </a:t>
            </a:r>
            <a:r>
              <a:rPr lang="en-US" sz="2000" b="1" dirty="0" smtClean="0">
                <a:latin typeface="Times New Roman" pitchFamily="18" charset="0"/>
                <a:cs typeface="Times New Roman" pitchFamily="18" charset="0"/>
              </a:rPr>
              <a:t>infrared (IR) radiation </a:t>
            </a:r>
            <a:r>
              <a:rPr lang="en-US" sz="2000" dirty="0" smtClean="0">
                <a:latin typeface="Times New Roman" pitchFamily="18" charset="0"/>
                <a:cs typeface="Times New Roman" pitchFamily="18" charset="0"/>
              </a:rPr>
              <a:t>(below the frequency of visible light or ‘‘below red’’) and </a:t>
            </a:r>
            <a:r>
              <a:rPr lang="en-US" sz="2000" b="1" dirty="0" smtClean="0">
                <a:latin typeface="Times New Roman" pitchFamily="18" charset="0"/>
                <a:cs typeface="Times New Roman" pitchFamily="18" charset="0"/>
              </a:rPr>
              <a:t>ultraviolet (UV) radiation </a:t>
            </a:r>
            <a:r>
              <a:rPr lang="en-US" sz="2000" dirty="0" smtClean="0">
                <a:latin typeface="Times New Roman" pitchFamily="18" charset="0"/>
                <a:cs typeface="Times New Roman" pitchFamily="18" charset="0"/>
              </a:rPr>
              <a:t>(above the visible range or ‘‘above violet’’).</a:t>
            </a:r>
          </a:p>
          <a:p>
            <a:pPr marL="342900" indent="-342900" algn="just">
              <a:buFont typeface="Wingdings" pitchFamily="2" charset="2"/>
              <a:buChar char="Ø"/>
            </a:pPr>
            <a:endParaRPr lang="en-US" sz="2000" smtClean="0">
              <a:latin typeface="Times New Roman" pitchFamily="18" charset="0"/>
              <a:cs typeface="Times New Roman" pitchFamily="18" charset="0"/>
            </a:endParaRPr>
          </a:p>
          <a:p>
            <a:pPr marL="342900" indent="-342900" algn="just">
              <a:buFont typeface="Wingdings" pitchFamily="2" charset="2"/>
              <a:buChar char="Ø"/>
            </a:pPr>
            <a:r>
              <a:rPr lang="en-US" sz="2000" smtClean="0">
                <a:latin typeface="Times New Roman" pitchFamily="18" charset="0"/>
                <a:cs typeface="Times New Roman" pitchFamily="18" charset="0"/>
              </a:rPr>
              <a:t>In </a:t>
            </a:r>
            <a:r>
              <a:rPr lang="en-US" sz="2000" dirty="0" smtClean="0">
                <a:latin typeface="Times New Roman" pitchFamily="18" charset="0"/>
                <a:cs typeface="Times New Roman" pitchFamily="18" charset="0"/>
              </a:rPr>
              <a:t>characterizing light it is more common to use wavelength, defined as the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distance in meters the light wave propagates in one cycle or </a:t>
            </a:r>
            <a:r>
              <a:rPr lang="el-GR" sz="2000" b="1" dirty="0" smtClean="0">
                <a:latin typeface="Times New Roman" pitchFamily="18" charset="0"/>
                <a:cs typeface="Times New Roman" pitchFamily="18" charset="0"/>
              </a:rPr>
              <a:t>λ</a:t>
            </a:r>
            <a:r>
              <a:rPr lang="en-US" sz="2000" b="1" dirty="0" smtClean="0">
                <a:latin typeface="Times New Roman" pitchFamily="18" charset="0"/>
                <a:cs typeface="Times New Roman" pitchFamily="18" charset="0"/>
              </a:rPr>
              <a:t>= </a:t>
            </a:r>
            <a:r>
              <a:rPr lang="en-US" sz="2000" b="1" i="1" dirty="0" smtClean="0">
                <a:latin typeface="Times New Roman" pitchFamily="18" charset="0"/>
                <a:cs typeface="Times New Roman" pitchFamily="18" charset="0"/>
              </a:rPr>
              <a:t>c</a:t>
            </a:r>
            <a:r>
              <a:rPr lang="en-US" sz="2000" b="1" dirty="0" smtClean="0">
                <a:latin typeface="Times New Roman" pitchFamily="18" charset="0"/>
                <a:cs typeface="Times New Roman" pitchFamily="18" charset="0"/>
              </a:rPr>
              <a:t>/</a:t>
            </a:r>
            <a:r>
              <a:rPr lang="en-US" sz="2000" b="1" i="1" dirty="0" smtClean="0">
                <a:latin typeface="Times New Roman" pitchFamily="18" charset="0"/>
                <a:cs typeface="Times New Roman" pitchFamily="18" charset="0"/>
              </a:rPr>
              <a:t>f</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where </a:t>
            </a:r>
            <a:r>
              <a:rPr lang="en-US" sz="2000" i="1" dirty="0" smtClean="0">
                <a:latin typeface="Times New Roman" pitchFamily="18" charset="0"/>
                <a:cs typeface="Times New Roman" pitchFamily="18" charset="0"/>
              </a:rPr>
              <a:t>c </a:t>
            </a:r>
            <a:r>
              <a:rPr lang="en-US" sz="2000" dirty="0" smtClean="0">
                <a:latin typeface="Times New Roman" pitchFamily="18" charset="0"/>
                <a:cs typeface="Times New Roman" pitchFamily="18" charset="0"/>
              </a:rPr>
              <a:t>is the speed of light and </a:t>
            </a:r>
            <a:r>
              <a:rPr lang="en-US" sz="2000" i="1" dirty="0" smtClean="0">
                <a:latin typeface="Times New Roman" pitchFamily="18" charset="0"/>
                <a:cs typeface="Times New Roman" pitchFamily="18" charset="0"/>
              </a:rPr>
              <a:t>f </a:t>
            </a:r>
            <a:r>
              <a:rPr lang="en-US" sz="2000" dirty="0" smtClean="0">
                <a:latin typeface="Times New Roman" pitchFamily="18" charset="0"/>
                <a:cs typeface="Times New Roman" pitchFamily="18" charset="0"/>
              </a:rPr>
              <a:t>is its frequency. The range of wavelengths in the visible light region is between </a:t>
            </a:r>
            <a:r>
              <a:rPr lang="en-US" sz="2000" b="1" dirty="0" smtClean="0">
                <a:latin typeface="Times New Roman" pitchFamily="18" charset="0"/>
                <a:cs typeface="Times New Roman" pitchFamily="18" charset="0"/>
              </a:rPr>
              <a:t>700 nm (deep red) and 400 nm (violet).  </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82" y="1124744"/>
            <a:ext cx="9031314" cy="923330"/>
          </a:xfrm>
          <a:prstGeom prst="rect">
            <a:avLst/>
          </a:prstGeom>
          <a:solidFill>
            <a:schemeClr val="accent5">
              <a:lumMod val="20000"/>
              <a:lumOff val="80000"/>
            </a:schemeClr>
          </a:solidFill>
          <a:ln>
            <a:solidFill>
              <a:srgbClr val="FFFF00"/>
            </a:solidFill>
          </a:ln>
        </p:spPr>
        <p:txBody>
          <a:bodyPr wrap="square">
            <a:spAutoFit/>
          </a:bodyPr>
          <a:lstStyle/>
          <a:p>
            <a:pPr marL="285750" indent="-285750" algn="just">
              <a:buFont typeface="Wingdings" pitchFamily="2" charset="2"/>
              <a:buChar char="Ø"/>
            </a:pPr>
            <a:r>
              <a:rPr lang="en-US" dirty="0"/>
              <a:t>The </a:t>
            </a:r>
            <a:r>
              <a:rPr lang="en-US" b="1" dirty="0"/>
              <a:t>excess carrier density </a:t>
            </a:r>
            <a:r>
              <a:rPr lang="en-US" dirty="0"/>
              <a:t>depends on the power </a:t>
            </a:r>
            <a:r>
              <a:rPr lang="en-US" b="1" dirty="0">
                <a:solidFill>
                  <a:srgbClr val="FF00FF"/>
                </a:solidFill>
              </a:rPr>
              <a:t>absorbed by the photoconductor</a:t>
            </a:r>
            <a:r>
              <a:rPr lang="en-US" dirty="0"/>
              <a:t>. Since the photons have an energy </a:t>
            </a:r>
            <a:r>
              <a:rPr lang="en-US" b="1" i="1" dirty="0" err="1">
                <a:solidFill>
                  <a:srgbClr val="FF00FF"/>
                </a:solidFill>
              </a:rPr>
              <a:t>hf</a:t>
            </a:r>
            <a:r>
              <a:rPr lang="en-US" dirty="0"/>
              <a:t>, we can write the total number of excess </a:t>
            </a:r>
            <a:r>
              <a:rPr lang="en-US" dirty="0" smtClean="0"/>
              <a:t>carrier pairs </a:t>
            </a:r>
            <a:r>
              <a:rPr lang="en-US" dirty="0"/>
              <a:t>released per unit time </a:t>
            </a:r>
            <a:r>
              <a:rPr lang="en-US" dirty="0" smtClean="0"/>
              <a:t>as,</a:t>
            </a:r>
            <a:endParaRPr lang="en-IN" dirty="0"/>
          </a:p>
        </p:txBody>
      </p:sp>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6" name="Rectangle 5"/>
          <p:cNvSpPr/>
          <p:nvPr/>
        </p:nvSpPr>
        <p:spPr>
          <a:xfrm>
            <a:off x="-1" y="476672"/>
            <a:ext cx="3851921"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err="1" smtClean="0"/>
              <a:t>Photoconducting</a:t>
            </a:r>
            <a:r>
              <a:rPr lang="en-US" b="1" dirty="0" smtClean="0"/>
              <a:t> Sensors </a:t>
            </a:r>
            <a:endParaRPr lang="en-IN" b="1" dirty="0">
              <a:solidFill>
                <a:srgbClr val="FFFF00"/>
              </a:solidFill>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88520" y="2358476"/>
            <a:ext cx="6391275" cy="742950"/>
          </a:xfrm>
          <a:prstGeom prst="rect">
            <a:avLst/>
          </a:prstGeom>
          <a:noFill/>
          <a:ln w="9525">
            <a:solidFill>
              <a:srgbClr val="00B05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27784" y="3193948"/>
            <a:ext cx="4038600" cy="257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le 6"/>
          <p:cNvSpPr/>
          <p:nvPr/>
        </p:nvSpPr>
        <p:spPr>
          <a:xfrm>
            <a:off x="107504" y="4365104"/>
            <a:ext cx="8640959" cy="923330"/>
          </a:xfrm>
          <a:prstGeom prst="rect">
            <a:avLst/>
          </a:prstGeom>
          <a:solidFill>
            <a:schemeClr val="accent3">
              <a:lumMod val="40000"/>
              <a:lumOff val="60000"/>
            </a:schemeClr>
          </a:solidFill>
          <a:ln>
            <a:solidFill>
              <a:srgbClr val="00B050"/>
            </a:solidFill>
          </a:ln>
        </p:spPr>
        <p:txBody>
          <a:bodyPr wrap="square">
            <a:spAutoFit/>
          </a:bodyPr>
          <a:lstStyle/>
          <a:p>
            <a:pPr marL="285750" indent="-285750" algn="just">
              <a:buFont typeface="Wingdings" pitchFamily="2" charset="2"/>
              <a:buChar char="Ø"/>
            </a:pPr>
            <a:r>
              <a:rPr lang="en-US" dirty="0"/>
              <a:t>Assuming </a:t>
            </a:r>
            <a:r>
              <a:rPr lang="en-US" b="1" dirty="0">
                <a:solidFill>
                  <a:srgbClr val="00B050"/>
                </a:solidFill>
              </a:rPr>
              <a:t>carrier generation is uniform throughout the volume of the photoconductor </a:t>
            </a:r>
            <a:r>
              <a:rPr lang="en-US" dirty="0"/>
              <a:t>(an assumption only valid for thin photoconductors), we can calculate the </a:t>
            </a:r>
            <a:r>
              <a:rPr lang="en-US" dirty="0" smtClean="0"/>
              <a:t>rate at </a:t>
            </a:r>
            <a:r>
              <a:rPr lang="en-US" dirty="0"/>
              <a:t>which carriers are generated per unit volume per second</a:t>
            </a:r>
            <a:r>
              <a:rPr lang="en-US" dirty="0" smtClean="0"/>
              <a:t>:</a:t>
            </a:r>
            <a:endParaRPr lang="en-IN" dirty="0"/>
          </a:p>
        </p:txBody>
      </p:sp>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404552" y="5576466"/>
            <a:ext cx="6838950" cy="866775"/>
          </a:xfrm>
          <a:prstGeom prst="rect">
            <a:avLst/>
          </a:prstGeom>
          <a:noFill/>
          <a:ln w="9525">
            <a:solidFill>
              <a:srgbClr val="FFFF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ectangle 7"/>
          <p:cNvSpPr/>
          <p:nvPr/>
        </p:nvSpPr>
        <p:spPr>
          <a:xfrm>
            <a:off x="2483768" y="3451123"/>
            <a:ext cx="6660232" cy="646331"/>
          </a:xfrm>
          <a:prstGeom prst="rect">
            <a:avLst/>
          </a:prstGeom>
        </p:spPr>
        <p:txBody>
          <a:bodyPr wrap="square">
            <a:spAutoFit/>
          </a:bodyPr>
          <a:lstStyle/>
          <a:p>
            <a:pPr marL="285750" indent="-285750">
              <a:buFont typeface="Arial" pitchFamily="34" charset="0"/>
              <a:buChar char="•"/>
            </a:pPr>
            <a:r>
              <a:rPr lang="en-IN" dirty="0"/>
              <a:t>power density </a:t>
            </a:r>
            <a:r>
              <a:rPr lang="en-IN" i="1" dirty="0"/>
              <a:t>P</a:t>
            </a:r>
            <a:r>
              <a:rPr lang="en-IN" dirty="0"/>
              <a:t> </a:t>
            </a:r>
            <a:endParaRPr lang="en-IN" dirty="0" smtClean="0"/>
          </a:p>
          <a:p>
            <a:pPr marL="285750" indent="-285750">
              <a:buFont typeface="Arial" pitchFamily="34" charset="0"/>
              <a:buChar char="•"/>
            </a:pPr>
            <a:r>
              <a:rPr lang="en-US" dirty="0" smtClean="0"/>
              <a:t>a </a:t>
            </a:r>
            <a:r>
              <a:rPr lang="en-US" dirty="0"/>
              <a:t>fraction </a:t>
            </a:r>
            <a:r>
              <a:rPr lang="en-US" i="1" dirty="0"/>
              <a:t>T </a:t>
            </a:r>
            <a:r>
              <a:rPr lang="en-US" dirty="0"/>
              <a:t>of this power penetrates </a:t>
            </a:r>
            <a:r>
              <a:rPr lang="en-US" dirty="0" smtClean="0"/>
              <a:t>into the </a:t>
            </a:r>
            <a:r>
              <a:rPr lang="en-US" dirty="0"/>
              <a:t>photoconductor </a:t>
            </a:r>
            <a:endParaRPr lang="en-IN" dirty="0"/>
          </a:p>
        </p:txBody>
      </p:sp>
    </p:spTree>
    <p:extLst>
      <p:ext uri="{BB962C8B-B14F-4D97-AF65-F5344CB8AC3E}">
        <p14:creationId xmlns:p14="http://schemas.microsoft.com/office/powerpoint/2010/main" xmlns="" val="3428187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0043" y="1103338"/>
            <a:ext cx="8906451" cy="923330"/>
          </a:xfrm>
          <a:prstGeom prst="rect">
            <a:avLst/>
          </a:prstGeom>
          <a:solidFill>
            <a:schemeClr val="accent3">
              <a:lumMod val="20000"/>
              <a:lumOff val="80000"/>
            </a:schemeClr>
          </a:solidFill>
          <a:ln>
            <a:solidFill>
              <a:srgbClr val="00B050"/>
            </a:solidFill>
          </a:ln>
        </p:spPr>
        <p:txBody>
          <a:bodyPr wrap="square">
            <a:spAutoFit/>
          </a:bodyPr>
          <a:lstStyle/>
          <a:p>
            <a:pPr marL="285750" indent="-285750" algn="just">
              <a:buFont typeface="Wingdings" pitchFamily="2" charset="2"/>
              <a:buChar char="v"/>
            </a:pPr>
            <a:r>
              <a:rPr lang="en-US" dirty="0"/>
              <a:t>As mentioned before, </a:t>
            </a:r>
            <a:r>
              <a:rPr lang="en-US" b="1" dirty="0">
                <a:solidFill>
                  <a:srgbClr val="00B050"/>
                </a:solidFill>
              </a:rPr>
              <a:t>the recombination rate influences the net excess carrier density.</a:t>
            </a:r>
            <a:r>
              <a:rPr lang="en-US" dirty="0"/>
              <a:t> The carrier density (concentration) is then obtained by multiplying the rate </a:t>
            </a:r>
            <a:r>
              <a:rPr lang="en-US" dirty="0" smtClean="0"/>
              <a:t>of generation </a:t>
            </a:r>
            <a:r>
              <a:rPr lang="en-US" dirty="0"/>
              <a:t>by the lifetime of the carriers, t: </a:t>
            </a:r>
            <a:endParaRPr lang="en-IN" dirty="0"/>
          </a:p>
        </p:txBody>
      </p:sp>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6" name="Rectangle 5"/>
          <p:cNvSpPr/>
          <p:nvPr/>
        </p:nvSpPr>
        <p:spPr>
          <a:xfrm>
            <a:off x="-1" y="476672"/>
            <a:ext cx="3851921"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err="1" smtClean="0"/>
              <a:t>Photoconducting</a:t>
            </a:r>
            <a:r>
              <a:rPr lang="en-US" b="1" dirty="0" smtClean="0"/>
              <a:t> Sensors </a:t>
            </a:r>
            <a:endParaRPr lang="en-IN" b="1" dirty="0">
              <a:solidFill>
                <a:srgbClr val="FFFF00"/>
              </a:solidFill>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57313" y="2352368"/>
            <a:ext cx="6429375" cy="7620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le 6"/>
          <p:cNvSpPr/>
          <p:nvPr/>
        </p:nvSpPr>
        <p:spPr>
          <a:xfrm>
            <a:off x="165638" y="3284984"/>
            <a:ext cx="8870857" cy="3139321"/>
          </a:xfrm>
          <a:prstGeom prst="rect">
            <a:avLst/>
          </a:prstGeom>
          <a:solidFill>
            <a:srgbClr val="FFE1FF"/>
          </a:solidFill>
          <a:ln>
            <a:solidFill>
              <a:schemeClr val="accent3"/>
            </a:solidFill>
          </a:ln>
        </p:spPr>
        <p:txBody>
          <a:bodyPr wrap="square">
            <a:spAutoFit/>
          </a:bodyPr>
          <a:lstStyle/>
          <a:p>
            <a:pPr marL="285750" indent="-285750" algn="just">
              <a:buFont typeface="Wingdings" pitchFamily="2" charset="2"/>
              <a:buChar char="Ø"/>
            </a:pPr>
            <a:r>
              <a:rPr lang="en-US" dirty="0"/>
              <a:t>Some of the various terms in </a:t>
            </a:r>
            <a:r>
              <a:rPr lang="en-US" b="1" dirty="0"/>
              <a:t>Equation (4.11) </a:t>
            </a:r>
            <a:r>
              <a:rPr lang="en-US" dirty="0"/>
              <a:t>are not necessarily constant with</a:t>
            </a:r>
            <a:br>
              <a:rPr lang="en-US" dirty="0"/>
            </a:br>
            <a:r>
              <a:rPr lang="en-US" dirty="0"/>
              <a:t>concentrations and some may only be estimates as well as being temperature </a:t>
            </a:r>
            <a:r>
              <a:rPr lang="en-US" dirty="0" smtClean="0"/>
              <a:t>dependent. </a:t>
            </a:r>
          </a:p>
          <a:p>
            <a:pPr marL="285750" indent="-285750" algn="just">
              <a:buFont typeface="Wingdings" pitchFamily="2" charset="2"/>
              <a:buChar char="Ø"/>
            </a:pPr>
            <a:r>
              <a:rPr lang="en-US" dirty="0" smtClean="0"/>
              <a:t>However</a:t>
            </a:r>
            <a:r>
              <a:rPr lang="en-US" dirty="0"/>
              <a:t>, the equation shows the link between </a:t>
            </a:r>
            <a:r>
              <a:rPr lang="en-US" b="1" dirty="0"/>
              <a:t>light intensity </a:t>
            </a:r>
            <a:r>
              <a:rPr lang="en-US" dirty="0"/>
              <a:t>and</a:t>
            </a:r>
            <a:r>
              <a:rPr lang="en-US" b="1" dirty="0"/>
              <a:t> excess carrier concentration</a:t>
            </a:r>
            <a:r>
              <a:rPr lang="en-US" dirty="0"/>
              <a:t> and hence the dependence of conductivity on light intensity. </a:t>
            </a:r>
            <a:endParaRPr lang="en-US" dirty="0" smtClean="0"/>
          </a:p>
          <a:p>
            <a:pPr marL="285750" indent="-285750" algn="just">
              <a:buFont typeface="Wingdings" pitchFamily="2" charset="2"/>
              <a:buChar char="Ø"/>
            </a:pPr>
            <a:r>
              <a:rPr lang="en-US" dirty="0"/>
              <a:t>Other parameters to consider are the response time of the sensor, its </a:t>
            </a:r>
            <a:r>
              <a:rPr lang="en-US" dirty="0" smtClean="0"/>
              <a:t>dark resistance the </a:t>
            </a:r>
            <a:r>
              <a:rPr lang="en-US" dirty="0"/>
              <a:t>range of resistance for the span of the sensor, and </a:t>
            </a:r>
            <a:r>
              <a:rPr lang="en-US" dirty="0" smtClean="0"/>
              <a:t>the spectral response </a:t>
            </a:r>
            <a:r>
              <a:rPr lang="en-US" dirty="0"/>
              <a:t>of the </a:t>
            </a:r>
            <a:r>
              <a:rPr lang="en-US" dirty="0" smtClean="0"/>
              <a:t>sensor. </a:t>
            </a:r>
          </a:p>
          <a:p>
            <a:pPr marL="285750" indent="-285750" algn="just">
              <a:buFont typeface="Wingdings" pitchFamily="2" charset="2"/>
              <a:buChar char="Ø"/>
            </a:pPr>
            <a:r>
              <a:rPr lang="en-US" b="1" dirty="0" smtClean="0">
                <a:solidFill>
                  <a:srgbClr val="FF0000"/>
                </a:solidFill>
              </a:rPr>
              <a:t>Noise</a:t>
            </a:r>
            <a:r>
              <a:rPr lang="en-US" dirty="0" smtClean="0">
                <a:solidFill>
                  <a:srgbClr val="FF0000"/>
                </a:solidFill>
              </a:rPr>
              <a:t> </a:t>
            </a:r>
            <a:r>
              <a:rPr lang="en-US" dirty="0"/>
              <a:t>in </a:t>
            </a:r>
            <a:r>
              <a:rPr lang="en-US" dirty="0" err="1"/>
              <a:t>photoconducting</a:t>
            </a:r>
            <a:r>
              <a:rPr lang="en-US" dirty="0"/>
              <a:t> sensors is another important factor. Much of the noise is</a:t>
            </a:r>
            <a:br>
              <a:rPr lang="en-US" dirty="0"/>
            </a:br>
            <a:r>
              <a:rPr lang="en-US" dirty="0"/>
              <a:t>thermally induced and becomes worse at </a:t>
            </a:r>
            <a:r>
              <a:rPr lang="en-US" b="1" dirty="0">
                <a:solidFill>
                  <a:srgbClr val="FF0000"/>
                </a:solidFill>
              </a:rPr>
              <a:t>longer</a:t>
            </a:r>
            <a:r>
              <a:rPr lang="en-US" dirty="0">
                <a:solidFill>
                  <a:srgbClr val="FF0000"/>
                </a:solidFill>
              </a:rPr>
              <a:t> </a:t>
            </a:r>
            <a:r>
              <a:rPr lang="en-US" b="1" dirty="0">
                <a:solidFill>
                  <a:srgbClr val="FF0000"/>
                </a:solidFill>
              </a:rPr>
              <a:t>wavelengths</a:t>
            </a:r>
            <a:r>
              <a:rPr lang="en-US" dirty="0"/>
              <a:t>. Hence many </a:t>
            </a:r>
            <a:r>
              <a:rPr lang="en-US" dirty="0" smtClean="0"/>
              <a:t>IR sensors must </a:t>
            </a:r>
            <a:r>
              <a:rPr lang="en-US" dirty="0"/>
              <a:t>be cooled for proper operation</a:t>
            </a:r>
            <a:r>
              <a:rPr lang="en-US" dirty="0" smtClean="0"/>
              <a:t>.</a:t>
            </a:r>
            <a:endParaRPr lang="en-IN" dirty="0"/>
          </a:p>
        </p:txBody>
      </p:sp>
    </p:spTree>
    <p:extLst>
      <p:ext uri="{BB962C8B-B14F-4D97-AF65-F5344CB8AC3E}">
        <p14:creationId xmlns:p14="http://schemas.microsoft.com/office/powerpoint/2010/main" xmlns="" val="229485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6" name="Rectangle 5"/>
          <p:cNvSpPr/>
          <p:nvPr/>
        </p:nvSpPr>
        <p:spPr>
          <a:xfrm>
            <a:off x="-1" y="476672"/>
            <a:ext cx="3851921"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err="1" smtClean="0"/>
              <a:t>Photoconducting</a:t>
            </a:r>
            <a:r>
              <a:rPr lang="en-US" b="1" dirty="0" smtClean="0"/>
              <a:t> Sensors </a:t>
            </a:r>
            <a:endParaRPr lang="en-IN" b="1" dirty="0">
              <a:solidFill>
                <a:srgbClr val="FFFF00"/>
              </a:solidFill>
            </a:endParaRPr>
          </a:p>
        </p:txBody>
      </p:sp>
      <p:sp>
        <p:nvSpPr>
          <p:cNvPr id="7" name="Rectangle 6"/>
          <p:cNvSpPr/>
          <p:nvPr/>
        </p:nvSpPr>
        <p:spPr>
          <a:xfrm>
            <a:off x="323528" y="1412776"/>
            <a:ext cx="8712968" cy="2400657"/>
          </a:xfrm>
          <a:prstGeom prst="rect">
            <a:avLst/>
          </a:prstGeom>
          <a:solidFill>
            <a:srgbClr val="FFE1FF"/>
          </a:solidFill>
          <a:ln>
            <a:solidFill>
              <a:schemeClr val="accent3"/>
            </a:solidFill>
          </a:ln>
        </p:spPr>
        <p:txBody>
          <a:bodyPr wrap="square">
            <a:spAutoFit/>
          </a:bodyPr>
          <a:lstStyle/>
          <a:p>
            <a:pPr marL="285750" indent="-285750" algn="just">
              <a:lnSpc>
                <a:spcPct val="150000"/>
              </a:lnSpc>
              <a:buFont typeface="Wingdings" pitchFamily="2" charset="2"/>
              <a:buChar char="v"/>
            </a:pPr>
            <a:r>
              <a:rPr lang="en-US" sz="2000" dirty="0"/>
              <a:t>From a sensor production point of view, </a:t>
            </a:r>
            <a:r>
              <a:rPr lang="en-US" sz="2000" dirty="0" err="1"/>
              <a:t>photoresistive</a:t>
            </a:r>
            <a:r>
              <a:rPr lang="en-US" sz="2000" dirty="0"/>
              <a:t> sensors are made either </a:t>
            </a:r>
            <a:r>
              <a:rPr lang="en-US" sz="2000" dirty="0" smtClean="0"/>
              <a:t>as a </a:t>
            </a:r>
            <a:r>
              <a:rPr lang="en-US" sz="2000" dirty="0"/>
              <a:t>single crystal semiconductor, by deposition of the material on a substrate, or </a:t>
            </a:r>
            <a:r>
              <a:rPr lang="en-US" sz="2000" dirty="0" smtClean="0"/>
              <a:t>by sintering. </a:t>
            </a:r>
          </a:p>
          <a:p>
            <a:pPr marL="285750" indent="-285750" algn="just">
              <a:lnSpc>
                <a:spcPct val="150000"/>
              </a:lnSpc>
              <a:buFont typeface="Wingdings" pitchFamily="2" charset="2"/>
              <a:buChar char="v"/>
            </a:pPr>
            <a:r>
              <a:rPr lang="en-US" sz="2000" dirty="0" smtClean="0"/>
              <a:t>Usually sensors </a:t>
            </a:r>
            <a:r>
              <a:rPr lang="en-US" sz="2000" dirty="0"/>
              <a:t>made by deposition are the least expensive, whereas single crystal sensors </a:t>
            </a:r>
            <a:r>
              <a:rPr lang="en-US" sz="2000" dirty="0" smtClean="0"/>
              <a:t>are the </a:t>
            </a:r>
            <a:r>
              <a:rPr lang="en-US" sz="2000" dirty="0"/>
              <a:t>most expensive, but with better properties. </a:t>
            </a:r>
            <a:endParaRPr lang="en-IN" sz="2000" dirty="0"/>
          </a:p>
        </p:txBody>
      </p:sp>
      <p:sp>
        <p:nvSpPr>
          <p:cNvPr id="8" name="Rectangle 7"/>
          <p:cNvSpPr/>
          <p:nvPr/>
        </p:nvSpPr>
        <p:spPr>
          <a:xfrm>
            <a:off x="349577" y="4221088"/>
            <a:ext cx="8398886"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b="1" u="sng" dirty="0" smtClean="0">
                <a:solidFill>
                  <a:srgbClr val="FF00FF"/>
                </a:solidFill>
              </a:rPr>
              <a:t>Special Sensors</a:t>
            </a:r>
          </a:p>
          <a:p>
            <a:pPr marL="285750" indent="-285750" algn="just">
              <a:buFont typeface="Arial" pitchFamily="34" charset="0"/>
              <a:buChar char="•"/>
            </a:pPr>
            <a:r>
              <a:rPr lang="en-US" b="1" dirty="0" smtClean="0">
                <a:solidFill>
                  <a:schemeClr val="tx1"/>
                </a:solidFill>
              </a:rPr>
              <a:t>The </a:t>
            </a:r>
            <a:r>
              <a:rPr lang="en-US" b="1" dirty="0">
                <a:solidFill>
                  <a:schemeClr val="tx1"/>
                </a:solidFill>
              </a:rPr>
              <a:t>most common materials for inexpensive sensors are </a:t>
            </a:r>
            <a:r>
              <a:rPr lang="en-US" b="1" dirty="0" err="1">
                <a:solidFill>
                  <a:schemeClr val="tx1"/>
                </a:solidFill>
              </a:rPr>
              <a:t>CdS</a:t>
            </a:r>
            <a:r>
              <a:rPr lang="en-US" b="1" dirty="0">
                <a:solidFill>
                  <a:schemeClr val="tx1"/>
                </a:solidFill>
              </a:rPr>
              <a:t> and </a:t>
            </a:r>
            <a:r>
              <a:rPr lang="en-US" b="1" dirty="0" err="1" smtClean="0">
                <a:solidFill>
                  <a:schemeClr val="tx1"/>
                </a:solidFill>
              </a:rPr>
              <a:t>CdSe</a:t>
            </a:r>
            <a:r>
              <a:rPr lang="en-US" b="1" dirty="0" smtClean="0">
                <a:solidFill>
                  <a:schemeClr val="tx1"/>
                </a:solidFill>
              </a:rPr>
              <a:t>.</a:t>
            </a:r>
          </a:p>
          <a:p>
            <a:pPr marL="285750" indent="-285750" algn="just">
              <a:buFont typeface="Arial" pitchFamily="34" charset="0"/>
              <a:buChar char="•"/>
            </a:pPr>
            <a:r>
              <a:rPr lang="en-US" b="1" dirty="0" err="1">
                <a:solidFill>
                  <a:schemeClr val="tx1"/>
                </a:solidFill>
              </a:rPr>
              <a:t>CdS</a:t>
            </a:r>
            <a:r>
              <a:rPr lang="en-US" b="1" dirty="0">
                <a:solidFill>
                  <a:schemeClr val="tx1"/>
                </a:solidFill>
              </a:rPr>
              <a:t> and </a:t>
            </a:r>
            <a:r>
              <a:rPr lang="en-US" b="1" dirty="0" err="1">
                <a:solidFill>
                  <a:schemeClr val="tx1"/>
                </a:solidFill>
              </a:rPr>
              <a:t>CdSe</a:t>
            </a:r>
            <a:r>
              <a:rPr lang="en-US" b="1" dirty="0">
                <a:solidFill>
                  <a:schemeClr val="tx1"/>
                </a:solidFill>
              </a:rPr>
              <a:t> can also be sintered. </a:t>
            </a:r>
            <a:endParaRPr lang="en-US" b="1" dirty="0" smtClean="0">
              <a:solidFill>
                <a:schemeClr val="tx1"/>
              </a:solidFill>
            </a:endParaRPr>
          </a:p>
          <a:p>
            <a:pPr marL="285750" indent="-285750" algn="just">
              <a:buFont typeface="Arial" pitchFamily="34" charset="0"/>
              <a:buChar char="•"/>
            </a:pPr>
            <a:r>
              <a:rPr lang="en-US" b="1" dirty="0" err="1" smtClean="0">
                <a:solidFill>
                  <a:schemeClr val="tx1"/>
                </a:solidFill>
              </a:rPr>
              <a:t>CdS</a:t>
            </a:r>
            <a:r>
              <a:rPr lang="en-US" b="1" dirty="0" smtClean="0">
                <a:solidFill>
                  <a:schemeClr val="tx1"/>
                </a:solidFill>
              </a:rPr>
              <a:t> </a:t>
            </a:r>
            <a:r>
              <a:rPr lang="en-US" b="1" dirty="0">
                <a:solidFill>
                  <a:schemeClr val="tx1"/>
                </a:solidFill>
              </a:rPr>
              <a:t>tends to respond better </a:t>
            </a:r>
            <a:r>
              <a:rPr lang="en-US" b="1" dirty="0" smtClean="0">
                <a:solidFill>
                  <a:schemeClr val="tx1"/>
                </a:solidFill>
              </a:rPr>
              <a:t>at shorter </a:t>
            </a:r>
            <a:r>
              <a:rPr lang="en-US" b="1" dirty="0">
                <a:solidFill>
                  <a:schemeClr val="tx1"/>
                </a:solidFill>
              </a:rPr>
              <a:t>wavelengths (violet) while </a:t>
            </a:r>
            <a:r>
              <a:rPr lang="en-US" b="1" dirty="0" err="1">
                <a:solidFill>
                  <a:schemeClr val="tx1"/>
                </a:solidFill>
              </a:rPr>
              <a:t>CdSe</a:t>
            </a:r>
            <a:r>
              <a:rPr lang="en-US" b="1" dirty="0">
                <a:solidFill>
                  <a:schemeClr val="tx1"/>
                </a:solidFill>
              </a:rPr>
              <a:t> responds better at longer wavelengths (</a:t>
            </a:r>
            <a:r>
              <a:rPr lang="en-US" b="1" dirty="0" smtClean="0">
                <a:solidFill>
                  <a:schemeClr val="tx1"/>
                </a:solidFill>
              </a:rPr>
              <a:t>red) </a:t>
            </a:r>
          </a:p>
          <a:p>
            <a:pPr marL="285750" indent="-285750" algn="just">
              <a:buFont typeface="Arial" pitchFamily="34" charset="0"/>
              <a:buChar char="•"/>
            </a:pPr>
            <a:r>
              <a:rPr lang="en-US" b="1" dirty="0" smtClean="0">
                <a:solidFill>
                  <a:schemeClr val="tx1"/>
                </a:solidFill>
              </a:rPr>
              <a:t>Single </a:t>
            </a:r>
            <a:r>
              <a:rPr lang="en-US" b="1" dirty="0">
                <a:solidFill>
                  <a:schemeClr val="tx1"/>
                </a:solidFill>
              </a:rPr>
              <a:t>crystal sensors are </a:t>
            </a:r>
            <a:r>
              <a:rPr lang="en-US" b="1" dirty="0" smtClean="0">
                <a:solidFill>
                  <a:schemeClr val="tx1"/>
                </a:solidFill>
              </a:rPr>
              <a:t>those made </a:t>
            </a:r>
            <a:r>
              <a:rPr lang="en-US" b="1" dirty="0">
                <a:solidFill>
                  <a:schemeClr val="tx1"/>
                </a:solidFill>
              </a:rPr>
              <a:t>from indium </a:t>
            </a:r>
            <a:r>
              <a:rPr lang="en-US" b="1" dirty="0" err="1">
                <a:solidFill>
                  <a:schemeClr val="tx1"/>
                </a:solidFill>
              </a:rPr>
              <a:t>antimonide</a:t>
            </a:r>
            <a:r>
              <a:rPr lang="en-US" b="1" dirty="0">
                <a:solidFill>
                  <a:schemeClr val="tx1"/>
                </a:solidFill>
              </a:rPr>
              <a:t> (</a:t>
            </a:r>
            <a:r>
              <a:rPr lang="en-US" b="1" dirty="0" err="1">
                <a:solidFill>
                  <a:schemeClr val="tx1"/>
                </a:solidFill>
              </a:rPr>
              <a:t>InSb</a:t>
            </a:r>
            <a:r>
              <a:rPr lang="en-US" b="1" dirty="0">
                <a:solidFill>
                  <a:schemeClr val="tx1"/>
                </a:solidFill>
              </a:rPr>
              <a:t>) </a:t>
            </a:r>
            <a:endParaRPr lang="en-US" b="1" dirty="0" smtClean="0">
              <a:solidFill>
                <a:schemeClr val="tx1"/>
              </a:solidFill>
            </a:endParaRPr>
          </a:p>
          <a:p>
            <a:pPr marL="285750" indent="-285750" algn="just">
              <a:buFont typeface="Arial" pitchFamily="34" charset="0"/>
              <a:buChar char="•"/>
            </a:pPr>
            <a:r>
              <a:rPr lang="en-US" b="1" dirty="0" smtClean="0">
                <a:solidFill>
                  <a:schemeClr val="tx1"/>
                </a:solidFill>
              </a:rPr>
              <a:t>In </a:t>
            </a:r>
            <a:r>
              <a:rPr lang="en-US" b="1" dirty="0">
                <a:solidFill>
                  <a:schemeClr val="tx1"/>
                </a:solidFill>
              </a:rPr>
              <a:t>the far IR, mercury cadmium telluride (</a:t>
            </a:r>
            <a:r>
              <a:rPr lang="en-US" b="1" dirty="0" err="1">
                <a:solidFill>
                  <a:schemeClr val="tx1"/>
                </a:solidFill>
              </a:rPr>
              <a:t>HgCdTe</a:t>
            </a:r>
            <a:r>
              <a:rPr lang="en-US" b="1" dirty="0">
                <a:solidFill>
                  <a:schemeClr val="tx1"/>
                </a:solidFill>
              </a:rPr>
              <a:t>) </a:t>
            </a:r>
            <a:r>
              <a:rPr lang="en-US" b="1" dirty="0" smtClean="0">
                <a:solidFill>
                  <a:schemeClr val="tx1"/>
                </a:solidFill>
              </a:rPr>
              <a:t>and germanium </a:t>
            </a:r>
            <a:r>
              <a:rPr lang="en-US" b="1" dirty="0" err="1">
                <a:solidFill>
                  <a:schemeClr val="tx1"/>
                </a:solidFill>
              </a:rPr>
              <a:t>boronide</a:t>
            </a:r>
            <a:r>
              <a:rPr lang="en-US" b="1" dirty="0">
                <a:solidFill>
                  <a:schemeClr val="tx1"/>
                </a:solidFill>
              </a:rPr>
              <a:t> (</a:t>
            </a:r>
            <a:r>
              <a:rPr lang="en-US" b="1" dirty="0" err="1">
                <a:solidFill>
                  <a:schemeClr val="tx1"/>
                </a:solidFill>
              </a:rPr>
              <a:t>GeB</a:t>
            </a:r>
            <a:r>
              <a:rPr lang="en-US" b="1" dirty="0">
                <a:solidFill>
                  <a:schemeClr val="tx1"/>
                </a:solidFill>
              </a:rPr>
              <a:t>) materials may be </a:t>
            </a:r>
            <a:r>
              <a:rPr lang="en-US" b="1" dirty="0" smtClean="0">
                <a:solidFill>
                  <a:schemeClr val="tx1"/>
                </a:solidFill>
              </a:rPr>
              <a:t>used.</a:t>
            </a:r>
            <a:endParaRPr lang="en-IN" b="1" dirty="0">
              <a:solidFill>
                <a:schemeClr val="tx1"/>
              </a:solidFill>
            </a:endParaRPr>
          </a:p>
        </p:txBody>
      </p:sp>
    </p:spTree>
    <p:extLst>
      <p:ext uri="{BB962C8B-B14F-4D97-AF65-F5344CB8AC3E}">
        <p14:creationId xmlns:p14="http://schemas.microsoft.com/office/powerpoint/2010/main" xmlns="" val="3885802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9933" y="1619250"/>
            <a:ext cx="8762547" cy="375396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TextBox 5"/>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7" name="Rectangle 6"/>
          <p:cNvSpPr/>
          <p:nvPr/>
        </p:nvSpPr>
        <p:spPr>
          <a:xfrm>
            <a:off x="-1" y="476672"/>
            <a:ext cx="3851921"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err="1" smtClean="0"/>
              <a:t>Photoconducting</a:t>
            </a:r>
            <a:r>
              <a:rPr lang="en-US" b="1" dirty="0" smtClean="0"/>
              <a:t> Sensors </a:t>
            </a:r>
            <a:endParaRPr lang="en-IN" b="1" dirty="0">
              <a:solidFill>
                <a:srgbClr val="FFFF00"/>
              </a:solidFill>
            </a:endParaRPr>
          </a:p>
        </p:txBody>
      </p:sp>
    </p:spTree>
    <p:extLst>
      <p:ext uri="{BB962C8B-B14F-4D97-AF65-F5344CB8AC3E}">
        <p14:creationId xmlns:p14="http://schemas.microsoft.com/office/powerpoint/2010/main" xmlns="" val="454005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8534" y="1340768"/>
            <a:ext cx="8096250" cy="5105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6" name="Rectangle 5"/>
          <p:cNvSpPr/>
          <p:nvPr/>
        </p:nvSpPr>
        <p:spPr>
          <a:xfrm>
            <a:off x="-1" y="476672"/>
            <a:ext cx="3851921"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err="1" smtClean="0"/>
              <a:t>Photoconducting</a:t>
            </a:r>
            <a:r>
              <a:rPr lang="en-US" b="1" dirty="0" smtClean="0"/>
              <a:t> Sensors </a:t>
            </a:r>
            <a:endParaRPr lang="en-IN" b="1" dirty="0">
              <a:solidFill>
                <a:srgbClr val="FFFF00"/>
              </a:solidFill>
            </a:endParaRPr>
          </a:p>
        </p:txBody>
      </p:sp>
    </p:spTree>
    <p:extLst>
      <p:ext uri="{BB962C8B-B14F-4D97-AF65-F5344CB8AC3E}">
        <p14:creationId xmlns:p14="http://schemas.microsoft.com/office/powerpoint/2010/main" xmlns="" val="187019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1917" y="1328738"/>
            <a:ext cx="8557169" cy="44765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6" name="Rectangle 5"/>
          <p:cNvSpPr/>
          <p:nvPr/>
        </p:nvSpPr>
        <p:spPr>
          <a:xfrm>
            <a:off x="-1" y="476672"/>
            <a:ext cx="3851921"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err="1" smtClean="0"/>
              <a:t>Photoconducting</a:t>
            </a:r>
            <a:r>
              <a:rPr lang="en-US" b="1" dirty="0" smtClean="0"/>
              <a:t> Sensors </a:t>
            </a:r>
            <a:endParaRPr lang="en-IN" b="1" dirty="0">
              <a:solidFill>
                <a:srgbClr val="FFFF00"/>
              </a:solidFill>
            </a:endParaRPr>
          </a:p>
        </p:txBody>
      </p:sp>
    </p:spTree>
    <p:extLst>
      <p:ext uri="{BB962C8B-B14F-4D97-AF65-F5344CB8AC3E}">
        <p14:creationId xmlns:p14="http://schemas.microsoft.com/office/powerpoint/2010/main" xmlns="" val="19879374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5" name="Rectangle 4"/>
          <p:cNvSpPr/>
          <p:nvPr/>
        </p:nvSpPr>
        <p:spPr>
          <a:xfrm>
            <a:off x="-1" y="476672"/>
            <a:ext cx="1763689"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b="1" dirty="0" smtClean="0"/>
              <a:t>Photodiodes</a:t>
            </a:r>
            <a:endParaRPr lang="en-IN" b="1" dirty="0">
              <a:solidFill>
                <a:srgbClr val="FFFF00"/>
              </a:solidFill>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4297" y="1842253"/>
            <a:ext cx="7934325" cy="27527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55049" y="4581525"/>
            <a:ext cx="2219325" cy="22764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844161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52736"/>
            <a:ext cx="9144000" cy="923330"/>
          </a:xfrm>
          <a:prstGeom prst="rect">
            <a:avLst/>
          </a:prstGeom>
          <a:solidFill>
            <a:schemeClr val="accent3">
              <a:lumMod val="40000"/>
              <a:lumOff val="60000"/>
            </a:schemeClr>
          </a:solidFill>
          <a:ln>
            <a:solidFill>
              <a:srgbClr val="00B050"/>
            </a:solidFill>
          </a:ln>
        </p:spPr>
        <p:txBody>
          <a:bodyPr wrap="square">
            <a:spAutoFit/>
          </a:bodyPr>
          <a:lstStyle/>
          <a:p>
            <a:pPr marL="342900" indent="-342900" algn="just">
              <a:buFont typeface="Wingdings" pitchFamily="2" charset="2"/>
              <a:buChar char="Ø"/>
            </a:pPr>
            <a:r>
              <a:rPr lang="en-US" dirty="0"/>
              <a:t>the junction of a semiconducting diode is exposed to light radiation, the generation </a:t>
            </a:r>
            <a:r>
              <a:rPr lang="en-US" dirty="0" smtClean="0"/>
              <a:t>of excess </a:t>
            </a:r>
            <a:r>
              <a:rPr lang="en-US" dirty="0"/>
              <a:t>carriers due to photons adds to the existing charges in the conduction band exactly in the same fashion as for a pure semiconductor. </a:t>
            </a:r>
            <a:endParaRPr lang="en-IN" dirty="0"/>
          </a:p>
        </p:txBody>
      </p:sp>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6" name="Rectangle 5"/>
          <p:cNvSpPr/>
          <p:nvPr/>
        </p:nvSpPr>
        <p:spPr>
          <a:xfrm>
            <a:off x="-1" y="476672"/>
            <a:ext cx="1763689"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b="1" dirty="0" smtClean="0"/>
              <a:t>Photodiodes</a:t>
            </a:r>
            <a:endParaRPr lang="en-IN" b="1" dirty="0">
              <a:solidFill>
                <a:srgbClr val="FFFF00"/>
              </a:solidFill>
            </a:endParaRPr>
          </a:p>
        </p:txBody>
      </p:sp>
      <p:sp>
        <p:nvSpPr>
          <p:cNvPr id="7" name="Rectangle 6"/>
          <p:cNvSpPr/>
          <p:nvPr/>
        </p:nvSpPr>
        <p:spPr>
          <a:xfrm>
            <a:off x="-1" y="2237001"/>
            <a:ext cx="9144001" cy="3139321"/>
          </a:xfrm>
          <a:prstGeom prst="rect">
            <a:avLst/>
          </a:prstGeom>
          <a:solidFill>
            <a:schemeClr val="accent5">
              <a:lumMod val="40000"/>
              <a:lumOff val="60000"/>
            </a:schemeClr>
          </a:solidFill>
          <a:ln>
            <a:solidFill>
              <a:srgbClr val="FF00FF"/>
            </a:solidFill>
          </a:ln>
        </p:spPr>
        <p:txBody>
          <a:bodyPr wrap="square">
            <a:spAutoFit/>
          </a:bodyPr>
          <a:lstStyle/>
          <a:p>
            <a:pPr marL="285750" indent="-285750" algn="just">
              <a:buFont typeface="Wingdings" pitchFamily="2" charset="2"/>
              <a:buChar char="Ø"/>
            </a:pPr>
            <a:r>
              <a:rPr lang="en-US" dirty="0"/>
              <a:t>The diode itself may be reverse biased (</a:t>
            </a:r>
            <a:r>
              <a:rPr lang="en-US" b="1" dirty="0"/>
              <a:t>Figure 4.6a</a:t>
            </a:r>
            <a:r>
              <a:rPr lang="en-US" dirty="0"/>
              <a:t>), forward biased (</a:t>
            </a:r>
            <a:r>
              <a:rPr lang="en-US" b="1" dirty="0"/>
              <a:t>Figure 4.6b</a:t>
            </a:r>
            <a:r>
              <a:rPr lang="en-US" dirty="0"/>
              <a:t>), or unbiased (</a:t>
            </a:r>
            <a:r>
              <a:rPr lang="en-US" b="1" dirty="0"/>
              <a:t>Figure 4.6c</a:t>
            </a:r>
            <a:r>
              <a:rPr lang="en-US" dirty="0"/>
              <a:t>). </a:t>
            </a:r>
            <a:r>
              <a:rPr lang="en-US" b="1" dirty="0"/>
              <a:t>Figure 4.6d </a:t>
            </a:r>
            <a:r>
              <a:rPr lang="en-US" dirty="0"/>
              <a:t>shows the current–voltage (</a:t>
            </a:r>
            <a:r>
              <a:rPr lang="en-US" i="1" dirty="0"/>
              <a:t>I</a:t>
            </a:r>
            <a:r>
              <a:rPr lang="en-US" dirty="0"/>
              <a:t>-</a:t>
            </a:r>
            <a:r>
              <a:rPr lang="en-US" i="1" dirty="0"/>
              <a:t>V</a:t>
            </a:r>
            <a:r>
              <a:rPr lang="en-US" dirty="0"/>
              <a:t>) characteristics of the diode. </a:t>
            </a:r>
            <a:endParaRPr lang="en-US" dirty="0" smtClean="0"/>
          </a:p>
          <a:p>
            <a:pPr marL="285750" indent="-285750" algn="just">
              <a:buFont typeface="Wingdings" pitchFamily="2" charset="2"/>
              <a:buChar char="Ø"/>
            </a:pPr>
            <a:r>
              <a:rPr lang="en-US" dirty="0" smtClean="0"/>
              <a:t>Of </a:t>
            </a:r>
            <a:r>
              <a:rPr lang="en-US" dirty="0"/>
              <a:t>the three configurations in </a:t>
            </a:r>
            <a:r>
              <a:rPr lang="en-US" b="1" dirty="0"/>
              <a:t>Figure 4.6</a:t>
            </a:r>
            <a:r>
              <a:rPr lang="en-US" dirty="0"/>
              <a:t>, the forward-biased mode is not useful as a </a:t>
            </a:r>
            <a:r>
              <a:rPr lang="en-US" dirty="0" err="1"/>
              <a:t>photosensor</a:t>
            </a:r>
            <a:r>
              <a:rPr lang="en-US" dirty="0"/>
              <a:t> because in this mode the normal current (not due to photons) is large in comparison to the current generated by photons. </a:t>
            </a:r>
            <a:endParaRPr lang="en-US" dirty="0" smtClean="0"/>
          </a:p>
          <a:p>
            <a:pPr marL="285750" indent="-285750" algn="just">
              <a:buFont typeface="Wingdings" pitchFamily="2" charset="2"/>
              <a:buChar char="Ø"/>
            </a:pPr>
            <a:r>
              <a:rPr lang="en-US" dirty="0" smtClean="0"/>
              <a:t>In </a:t>
            </a:r>
            <a:r>
              <a:rPr lang="en-US" dirty="0"/>
              <a:t>the reverse-biased mode, the diode carries a minute current (i.e., a ‘‘dark’’ current) and the increase in current due to photons is large in comparison. In this mode the diode operates in a manner similar to the </a:t>
            </a:r>
            <a:r>
              <a:rPr lang="en-US" dirty="0" err="1"/>
              <a:t>photoconducting</a:t>
            </a:r>
            <a:r>
              <a:rPr lang="en-US" dirty="0"/>
              <a:t> sensor and is therefore called the </a:t>
            </a:r>
            <a:r>
              <a:rPr lang="en-US" b="1" dirty="0" err="1"/>
              <a:t>photoconducting</a:t>
            </a:r>
            <a:r>
              <a:rPr lang="en-US" b="1" dirty="0"/>
              <a:t> mode </a:t>
            </a:r>
            <a:r>
              <a:rPr lang="en-US" dirty="0"/>
              <a:t>of the diode. If the diode is not biased it operates as a sensor in the </a:t>
            </a:r>
            <a:r>
              <a:rPr lang="en-US" b="1" dirty="0"/>
              <a:t>photovoltaic mode </a:t>
            </a:r>
            <a:r>
              <a:rPr lang="en-US" dirty="0"/>
              <a:t>(</a:t>
            </a:r>
            <a:r>
              <a:rPr lang="en-US" b="1" dirty="0"/>
              <a:t>Figure 4.6c</a:t>
            </a:r>
            <a:r>
              <a:rPr lang="en-US" dirty="0"/>
              <a:t>) </a:t>
            </a:r>
            <a:endParaRPr lang="en-IN" dirty="0"/>
          </a:p>
        </p:txBody>
      </p:sp>
    </p:spTree>
    <p:extLst>
      <p:ext uri="{BB962C8B-B14F-4D97-AF65-F5344CB8AC3E}">
        <p14:creationId xmlns:p14="http://schemas.microsoft.com/office/powerpoint/2010/main" xmlns="" val="322423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295" y="1772816"/>
            <a:ext cx="7696200" cy="24003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172"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91782" y="4293096"/>
            <a:ext cx="2257425" cy="24098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TextBox 6"/>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8" name="Rectangle 7"/>
          <p:cNvSpPr/>
          <p:nvPr/>
        </p:nvSpPr>
        <p:spPr>
          <a:xfrm>
            <a:off x="-1" y="476672"/>
            <a:ext cx="1763689"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b="1" dirty="0" smtClean="0"/>
              <a:t>Photodiodes</a:t>
            </a:r>
            <a:endParaRPr lang="en-IN" b="1" dirty="0">
              <a:solidFill>
                <a:srgbClr val="FFFF00"/>
              </a:solidFill>
            </a:endParaRPr>
          </a:p>
        </p:txBody>
      </p:sp>
    </p:spTree>
    <p:extLst>
      <p:ext uri="{BB962C8B-B14F-4D97-AF65-F5344CB8AC3E}">
        <p14:creationId xmlns:p14="http://schemas.microsoft.com/office/powerpoint/2010/main" xmlns="" val="3843910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19" y="1268760"/>
            <a:ext cx="9144000" cy="313932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lgn="just">
              <a:buFont typeface="Wingdings" pitchFamily="2" charset="2"/>
              <a:buChar char="Ø"/>
            </a:pPr>
            <a:r>
              <a:rPr lang="en-US" dirty="0"/>
              <a:t>The equivalent circuit of a diode in the photoconductive mode (</a:t>
            </a:r>
            <a:r>
              <a:rPr lang="en-US" b="1" dirty="0"/>
              <a:t>Figure 4.6b</a:t>
            </a:r>
            <a:r>
              <a:rPr lang="en-US" dirty="0"/>
              <a:t>) is</a:t>
            </a:r>
            <a:br>
              <a:rPr lang="en-US" dirty="0"/>
            </a:br>
            <a:r>
              <a:rPr lang="en-US" dirty="0"/>
              <a:t>shown in </a:t>
            </a:r>
            <a:r>
              <a:rPr lang="en-US" b="1" dirty="0"/>
              <a:t>Figure 4.7a</a:t>
            </a:r>
            <a:r>
              <a:rPr lang="en-US" dirty="0"/>
              <a:t>. </a:t>
            </a:r>
            <a:endParaRPr lang="en-US" dirty="0" smtClean="0"/>
          </a:p>
          <a:p>
            <a:pPr marL="285750" indent="-285750" algn="just">
              <a:buFont typeface="Wingdings" pitchFamily="2" charset="2"/>
              <a:buChar char="Ø"/>
            </a:pPr>
            <a:r>
              <a:rPr lang="en-US" dirty="0" smtClean="0"/>
              <a:t>In </a:t>
            </a:r>
            <a:r>
              <a:rPr lang="en-US" dirty="0"/>
              <a:t>addition to the current that would exist in the ideal diode (</a:t>
            </a:r>
            <a:r>
              <a:rPr lang="en-US" i="1" dirty="0" smtClean="0"/>
              <a:t>Id</a:t>
            </a:r>
            <a:r>
              <a:rPr lang="en-US" dirty="0" smtClean="0"/>
              <a:t>) there </a:t>
            </a:r>
            <a:r>
              <a:rPr lang="en-US" dirty="0"/>
              <a:t>is also a leakage current (</a:t>
            </a:r>
            <a:r>
              <a:rPr lang="en-US" i="1" dirty="0"/>
              <a:t>I</a:t>
            </a:r>
            <a:r>
              <a:rPr lang="en-US" baseline="-25000" dirty="0"/>
              <a:t>0</a:t>
            </a:r>
            <a:r>
              <a:rPr lang="en-US" dirty="0"/>
              <a:t>) defined by the ‘‘dark’’ resistance </a:t>
            </a:r>
            <a:r>
              <a:rPr lang="en-US" i="1" dirty="0"/>
              <a:t>R</a:t>
            </a:r>
            <a:r>
              <a:rPr lang="en-US" baseline="-25000" dirty="0"/>
              <a:t>0</a:t>
            </a:r>
            <a:r>
              <a:rPr lang="en-US" dirty="0"/>
              <a:t> and a </a:t>
            </a:r>
            <a:r>
              <a:rPr lang="en-US" dirty="0" smtClean="0"/>
              <a:t>current through </a:t>
            </a:r>
            <a:r>
              <a:rPr lang="en-US" dirty="0"/>
              <a:t>the capacitance (</a:t>
            </a:r>
            <a:r>
              <a:rPr lang="en-US" i="1" dirty="0" err="1"/>
              <a:t>I</a:t>
            </a:r>
            <a:r>
              <a:rPr lang="en-US" i="1" baseline="-25000" dirty="0" err="1"/>
              <a:t>c</a:t>
            </a:r>
            <a:r>
              <a:rPr lang="en-US" dirty="0"/>
              <a:t>) of the junction. </a:t>
            </a:r>
            <a:endParaRPr lang="en-US" dirty="0" smtClean="0"/>
          </a:p>
          <a:p>
            <a:pPr marL="285750" indent="-285750" algn="just">
              <a:buFont typeface="Wingdings" pitchFamily="2" charset="2"/>
              <a:buChar char="Ø"/>
            </a:pPr>
            <a:r>
              <a:rPr lang="en-US" dirty="0" smtClean="0"/>
              <a:t>The </a:t>
            </a:r>
            <a:r>
              <a:rPr lang="en-US" dirty="0"/>
              <a:t>series resistance </a:t>
            </a:r>
            <a:r>
              <a:rPr lang="en-US" i="1" dirty="0" err="1"/>
              <a:t>R</a:t>
            </a:r>
            <a:r>
              <a:rPr lang="en-US" i="1" baseline="-25000" dirty="0" err="1"/>
              <a:t>s</a:t>
            </a:r>
            <a:r>
              <a:rPr lang="en-US" i="1" dirty="0"/>
              <a:t> </a:t>
            </a:r>
            <a:r>
              <a:rPr lang="en-US" dirty="0"/>
              <a:t>is due to </a:t>
            </a:r>
            <a:r>
              <a:rPr lang="en-US" dirty="0" smtClean="0"/>
              <a:t>conductors connecting </a:t>
            </a:r>
            <a:r>
              <a:rPr lang="en-US" dirty="0"/>
              <a:t>the diode. The photons release electrons from the valence band either on </a:t>
            </a:r>
            <a:r>
              <a:rPr lang="en-US" dirty="0" smtClean="0"/>
              <a:t>the </a:t>
            </a:r>
            <a:r>
              <a:rPr lang="en-US" i="1" dirty="0" smtClean="0"/>
              <a:t>p </a:t>
            </a:r>
            <a:r>
              <a:rPr lang="en-US" dirty="0"/>
              <a:t>or </a:t>
            </a:r>
            <a:r>
              <a:rPr lang="en-US" i="1" dirty="0"/>
              <a:t>n </a:t>
            </a:r>
            <a:r>
              <a:rPr lang="en-US" dirty="0"/>
              <a:t>side of the junction. </a:t>
            </a:r>
            <a:endParaRPr lang="en-US" dirty="0" smtClean="0"/>
          </a:p>
          <a:p>
            <a:pPr marL="285750" indent="-285750" algn="just">
              <a:buFont typeface="Wingdings" pitchFamily="2" charset="2"/>
              <a:buChar char="Ø"/>
            </a:pPr>
            <a:r>
              <a:rPr lang="en-US" dirty="0" smtClean="0"/>
              <a:t>These </a:t>
            </a:r>
            <a:r>
              <a:rPr lang="en-US" dirty="0"/>
              <a:t>electrons and the resulting holes flow toward </a:t>
            </a:r>
            <a:r>
              <a:rPr lang="en-US" dirty="0" smtClean="0"/>
              <a:t>the respective </a:t>
            </a:r>
            <a:r>
              <a:rPr lang="en-US" dirty="0"/>
              <a:t>polarities (electrons toward the positive pole, holes toward the negative </a:t>
            </a:r>
            <a:r>
              <a:rPr lang="en-US" dirty="0" smtClean="0"/>
              <a:t>pole) generating </a:t>
            </a:r>
            <a:r>
              <a:rPr lang="en-US" dirty="0"/>
              <a:t>a current, which in the absence of a bias current in the diode constitutes </a:t>
            </a:r>
            <a:r>
              <a:rPr lang="en-US" dirty="0" smtClean="0"/>
              <a:t>the only </a:t>
            </a:r>
            <a:r>
              <a:rPr lang="en-US" dirty="0"/>
              <a:t>current (the diode is reverse biased). </a:t>
            </a:r>
            <a:endParaRPr lang="en-IN" dirty="0"/>
          </a:p>
        </p:txBody>
      </p:sp>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6" name="Rectangle 5"/>
          <p:cNvSpPr/>
          <p:nvPr/>
        </p:nvSpPr>
        <p:spPr>
          <a:xfrm>
            <a:off x="-1" y="476672"/>
            <a:ext cx="1763689"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b="1" dirty="0" smtClean="0"/>
              <a:t>Photodiodes</a:t>
            </a:r>
            <a:endParaRPr lang="en-IN" b="1" dirty="0">
              <a:solidFill>
                <a:srgbClr val="FFFF00"/>
              </a:solidFill>
            </a:endParaRPr>
          </a:p>
        </p:txBody>
      </p:sp>
      <p:sp>
        <p:nvSpPr>
          <p:cNvPr id="7" name="Rectangle 6"/>
          <p:cNvSpPr/>
          <p:nvPr/>
        </p:nvSpPr>
        <p:spPr>
          <a:xfrm>
            <a:off x="6019" y="4699010"/>
            <a:ext cx="9143999" cy="1754326"/>
          </a:xfrm>
          <a:prstGeom prst="rect">
            <a:avLst/>
          </a:prstGeom>
          <a:ln>
            <a:solidFill>
              <a:srgbClr val="FF00FF"/>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lgn="just">
              <a:buFont typeface="Wingdings" pitchFamily="2" charset="2"/>
              <a:buChar char="Ø"/>
            </a:pPr>
            <a:r>
              <a:rPr lang="en-US" dirty="0"/>
              <a:t>In practice there will be a small </a:t>
            </a:r>
            <a:r>
              <a:rPr lang="en-US" dirty="0" smtClean="0"/>
              <a:t>leakage current</a:t>
            </a:r>
            <a:r>
              <a:rPr lang="en-US" dirty="0"/>
              <a:t>, shown in the equivalent circuit as </a:t>
            </a:r>
            <a:r>
              <a:rPr lang="en-US" i="1" dirty="0"/>
              <a:t>I</a:t>
            </a:r>
            <a:r>
              <a:rPr lang="en-US" baseline="-25000" dirty="0"/>
              <a:t>0</a:t>
            </a:r>
            <a:r>
              <a:rPr lang="en-US" dirty="0"/>
              <a:t>. </a:t>
            </a:r>
            <a:r>
              <a:rPr lang="en-US" b="1" dirty="0">
                <a:solidFill>
                  <a:srgbClr val="FF0000"/>
                </a:solidFill>
              </a:rPr>
              <a:t>The attraction of electrons by the </a:t>
            </a:r>
            <a:r>
              <a:rPr lang="en-US" b="1" dirty="0" smtClean="0">
                <a:solidFill>
                  <a:srgbClr val="FF0000"/>
                </a:solidFill>
              </a:rPr>
              <a:t>positive pole </a:t>
            </a:r>
            <a:r>
              <a:rPr lang="en-US" b="1" dirty="0">
                <a:solidFill>
                  <a:srgbClr val="FF0000"/>
                </a:solidFill>
              </a:rPr>
              <a:t>will tend to accelerate them and in the process they can collide with other </a:t>
            </a:r>
            <a:r>
              <a:rPr lang="en-US" b="1" dirty="0" smtClean="0">
                <a:solidFill>
                  <a:srgbClr val="FF0000"/>
                </a:solidFill>
              </a:rPr>
              <a:t>electrons and </a:t>
            </a:r>
            <a:r>
              <a:rPr lang="en-US" b="1" dirty="0">
                <a:solidFill>
                  <a:srgbClr val="FF0000"/>
                </a:solidFill>
              </a:rPr>
              <a:t>release them across the </a:t>
            </a:r>
            <a:r>
              <a:rPr lang="en-US" b="1" dirty="0" err="1">
                <a:solidFill>
                  <a:srgbClr val="FF0000"/>
                </a:solidFill>
              </a:rPr>
              <a:t>bandgap</a:t>
            </a:r>
            <a:r>
              <a:rPr lang="en-US" b="1" dirty="0">
                <a:solidFill>
                  <a:srgbClr val="FF0000"/>
                </a:solidFill>
              </a:rPr>
              <a:t>, especially if the reverse voltage across the diode </a:t>
            </a:r>
            <a:r>
              <a:rPr lang="en-US" b="1" dirty="0" smtClean="0">
                <a:solidFill>
                  <a:srgbClr val="FF0000"/>
                </a:solidFill>
              </a:rPr>
              <a:t>is high</a:t>
            </a:r>
            <a:r>
              <a:rPr lang="en-US" b="1" dirty="0">
                <a:solidFill>
                  <a:srgbClr val="FF0000"/>
                </a:solidFill>
              </a:rPr>
              <a:t>. </a:t>
            </a:r>
            <a:endParaRPr lang="en-US" b="1" dirty="0" smtClean="0">
              <a:solidFill>
                <a:srgbClr val="FF0000"/>
              </a:solidFill>
            </a:endParaRPr>
          </a:p>
          <a:p>
            <a:pPr marL="285750" indent="-285750" algn="just">
              <a:buFont typeface="Wingdings" pitchFamily="2" charset="2"/>
              <a:buChar char="Ø"/>
            </a:pPr>
            <a:r>
              <a:rPr lang="en-US" dirty="0" smtClean="0"/>
              <a:t>This </a:t>
            </a:r>
            <a:r>
              <a:rPr lang="en-US" dirty="0"/>
              <a:t>is called an </a:t>
            </a:r>
            <a:r>
              <a:rPr lang="en-US" b="1" dirty="0">
                <a:solidFill>
                  <a:srgbClr val="FF00FF"/>
                </a:solidFill>
              </a:rPr>
              <a:t>avalanche effect</a:t>
            </a:r>
            <a:r>
              <a:rPr lang="en-US" b="1" dirty="0"/>
              <a:t> </a:t>
            </a:r>
            <a:r>
              <a:rPr lang="en-US" dirty="0"/>
              <a:t>and results in multiplication of the </a:t>
            </a:r>
            <a:r>
              <a:rPr lang="en-US" dirty="0" smtClean="0"/>
              <a:t>carriers available</a:t>
            </a:r>
            <a:r>
              <a:rPr lang="en-US" dirty="0"/>
              <a:t>. Sensors that operate in this mode are called </a:t>
            </a:r>
            <a:r>
              <a:rPr lang="en-US" b="1" dirty="0">
                <a:solidFill>
                  <a:srgbClr val="FF00FF"/>
                </a:solidFill>
              </a:rPr>
              <a:t>photomultiplier sensors</a:t>
            </a:r>
            <a:r>
              <a:rPr lang="en-US" dirty="0">
                <a:solidFill>
                  <a:srgbClr val="FF00FF"/>
                </a:solidFill>
              </a:rPr>
              <a:t>. </a:t>
            </a:r>
            <a:endParaRPr lang="en-IN" dirty="0">
              <a:solidFill>
                <a:srgbClr val="FF00FF"/>
              </a:solidFill>
            </a:endParaRPr>
          </a:p>
        </p:txBody>
      </p:sp>
    </p:spTree>
    <p:extLst>
      <p:ext uri="{BB962C8B-B14F-4D97-AF65-F5344CB8AC3E}">
        <p14:creationId xmlns:p14="http://schemas.microsoft.com/office/powerpoint/2010/main" xmlns="" val="2948610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5496" y="836712"/>
            <a:ext cx="8993681" cy="2502274"/>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INTRODUCTION</a:t>
            </a:r>
            <a:endParaRPr lang="en-IN" sz="2000" b="1" dirty="0"/>
          </a:p>
        </p:txBody>
      </p:sp>
      <p:sp>
        <p:nvSpPr>
          <p:cNvPr id="6" name="Rectangle 5"/>
          <p:cNvSpPr/>
          <p:nvPr/>
        </p:nvSpPr>
        <p:spPr>
          <a:xfrm>
            <a:off x="0" y="3690898"/>
            <a:ext cx="9144000" cy="1754326"/>
          </a:xfrm>
          <a:prstGeom prst="rect">
            <a:avLst/>
          </a:prstGeom>
          <a:solidFill>
            <a:schemeClr val="accent5">
              <a:lumMod val="20000"/>
              <a:lumOff val="80000"/>
            </a:schemeClr>
          </a:solidFill>
          <a:ln>
            <a:solidFill>
              <a:schemeClr val="accent5"/>
            </a:solidFill>
          </a:ln>
        </p:spPr>
        <p:txBody>
          <a:bodyPr wrap="square">
            <a:spAutoFit/>
          </a:bodyPr>
          <a:lstStyle/>
          <a:p>
            <a:pPr marL="342900" indent="-342900" algn="just">
              <a:buFont typeface="Wingdings" pitchFamily="2" charset="2"/>
              <a:buChar char="Ø"/>
            </a:pPr>
            <a:r>
              <a:rPr lang="en-US" dirty="0" smtClean="0"/>
              <a:t>Optical sensors are those sensors that detect electromagnetic radiation in what is</a:t>
            </a:r>
            <a:br>
              <a:rPr lang="en-US" dirty="0" smtClean="0"/>
            </a:br>
            <a:r>
              <a:rPr lang="en-US" dirty="0" smtClean="0"/>
              <a:t>generally understood as the broad optical range—from far IR to UV. </a:t>
            </a:r>
          </a:p>
          <a:p>
            <a:pPr marL="342900" indent="-342900" algn="just">
              <a:buFont typeface="Wingdings" pitchFamily="2" charset="2"/>
              <a:buChar char="Ø"/>
            </a:pPr>
            <a:r>
              <a:rPr lang="en-US" dirty="0" smtClean="0"/>
              <a:t>The sensing methods may rely on direct methods of transduction from light to electrical quantities such as in photovoltaic or </a:t>
            </a:r>
            <a:r>
              <a:rPr lang="en-US" dirty="0" err="1" smtClean="0"/>
              <a:t>photoconducting</a:t>
            </a:r>
            <a:r>
              <a:rPr lang="en-US" dirty="0" smtClean="0"/>
              <a:t> sensors or indirect methods such a conversion first into temperature variation and then into electrical quantities such as in passive IR (PIR) sensors and </a:t>
            </a:r>
            <a:r>
              <a:rPr lang="en-US" dirty="0" err="1" smtClean="0"/>
              <a:t>bolometers</a:t>
            </a:r>
            <a:r>
              <a:rPr lang="en-US" dirty="0" smtClean="0"/>
              <a:t>.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600" y="1179811"/>
            <a:ext cx="6696744" cy="1409107"/>
          </a:xfrm>
          <a:prstGeom prst="rect">
            <a:avLst/>
          </a:prstGeom>
          <a:ln w="9525">
            <a:solidFill>
              <a:srgbClr val="00B05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6" name="Rectangle 5"/>
          <p:cNvSpPr/>
          <p:nvPr/>
        </p:nvSpPr>
        <p:spPr>
          <a:xfrm>
            <a:off x="-1" y="476672"/>
            <a:ext cx="1763689"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b="1" dirty="0" smtClean="0"/>
              <a:t>Photodiodes</a:t>
            </a:r>
            <a:endParaRPr lang="en-IN" b="1" dirty="0">
              <a:solidFill>
                <a:srgbClr val="FFFF00"/>
              </a:solidFill>
            </a:endParaRPr>
          </a:p>
        </p:txBody>
      </p:sp>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 y="2757488"/>
            <a:ext cx="9144000" cy="129578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19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 y="4296164"/>
            <a:ext cx="9058275" cy="1247775"/>
          </a:xfrm>
          <a:prstGeom prst="rect">
            <a:avLst/>
          </a:prstGeom>
          <a:ln w="9525">
            <a:solidFill>
              <a:srgbClr val="FF00FF"/>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pic>
        <p:nvPicPr>
          <p:cNvPr id="8197"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839178" y="5642680"/>
            <a:ext cx="7210425" cy="11811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241734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47364" y="1412776"/>
            <a:ext cx="7553325" cy="628650"/>
          </a:xfrm>
          <a:prstGeom prst="rect">
            <a:avLst/>
          </a:prstGeom>
          <a:ln>
            <a:solidFill>
              <a:srgbClr val="00B050"/>
            </a:solid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6" name="Rectangle 5"/>
          <p:cNvSpPr/>
          <p:nvPr/>
        </p:nvSpPr>
        <p:spPr>
          <a:xfrm>
            <a:off x="-1" y="476672"/>
            <a:ext cx="1763689"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b="1" dirty="0" smtClean="0"/>
              <a:t>Photodiodes</a:t>
            </a:r>
            <a:endParaRPr lang="en-IN" b="1" dirty="0">
              <a:solidFill>
                <a:srgbClr val="FFFF00"/>
              </a:solidFill>
            </a:endParaRPr>
          </a:p>
        </p:txBody>
      </p:sp>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2662239"/>
            <a:ext cx="8964488" cy="144040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220"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80813" y="4483397"/>
            <a:ext cx="5686425" cy="771525"/>
          </a:xfrm>
          <a:prstGeom prst="roundRect">
            <a:avLst>
              <a:gd name="adj" fmla="val 4167"/>
            </a:avLst>
          </a:prstGeom>
          <a:solidFill>
            <a:srgbClr val="FFFFFF"/>
          </a:solidFill>
          <a:ln w="9525">
            <a:solidFill>
              <a:srgbClr val="FF0000"/>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51023" y="5805264"/>
            <a:ext cx="8413465" cy="768474"/>
          </a:xfrm>
          <a:prstGeom prst="rect">
            <a:avLst/>
          </a:prstGeom>
          <a:ln w="9525">
            <a:solidFill>
              <a:srgbClr val="FF000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23131057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5" name="Rectangle 4"/>
          <p:cNvSpPr/>
          <p:nvPr/>
        </p:nvSpPr>
        <p:spPr>
          <a:xfrm>
            <a:off x="-1" y="476672"/>
            <a:ext cx="1763689"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b="1" dirty="0" smtClean="0"/>
              <a:t>Photodiodes</a:t>
            </a:r>
            <a:endParaRPr lang="en-IN" b="1" dirty="0">
              <a:solidFill>
                <a:srgbClr val="FFFF00"/>
              </a:solidFill>
            </a:endParaRP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6697" y="1556792"/>
            <a:ext cx="9036496" cy="2327860"/>
          </a:xfrm>
          <a:prstGeom prst="rect">
            <a:avLst/>
          </a:prstGeom>
          <a:ln w="9525">
            <a:solidFill>
              <a:srgbClr val="00B05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Lst>
        </p:spPr>
      </p:pic>
      <p:sp>
        <p:nvSpPr>
          <p:cNvPr id="6" name="Rectangle 5"/>
          <p:cNvSpPr/>
          <p:nvPr/>
        </p:nvSpPr>
        <p:spPr>
          <a:xfrm>
            <a:off x="881842" y="5013176"/>
            <a:ext cx="7290557" cy="646331"/>
          </a:xfrm>
          <a:prstGeom prst="rect">
            <a:avLst/>
          </a:prstGeom>
        </p:spPr>
        <p:txBody>
          <a:bodyPr wrap="square">
            <a:spAutoFit/>
          </a:bodyPr>
          <a:lstStyle/>
          <a:p>
            <a:r>
              <a:rPr lang="en-US" b="1" dirty="0">
                <a:solidFill>
                  <a:srgbClr val="FF0000"/>
                </a:solidFill>
              </a:rPr>
              <a:t>Any diode can serve as a photodiode, provided that the </a:t>
            </a:r>
            <a:r>
              <a:rPr lang="en-US" b="1" i="1" dirty="0">
                <a:solidFill>
                  <a:srgbClr val="FF0000"/>
                </a:solidFill>
              </a:rPr>
              <a:t>n </a:t>
            </a:r>
            <a:r>
              <a:rPr lang="en-US" b="1" dirty="0">
                <a:solidFill>
                  <a:srgbClr val="FF0000"/>
                </a:solidFill>
              </a:rPr>
              <a:t>region, </a:t>
            </a:r>
            <a:r>
              <a:rPr lang="en-US" b="1" i="1" dirty="0">
                <a:solidFill>
                  <a:srgbClr val="FF0000"/>
                </a:solidFill>
              </a:rPr>
              <a:t>p </a:t>
            </a:r>
            <a:r>
              <a:rPr lang="en-US" b="1" dirty="0">
                <a:solidFill>
                  <a:srgbClr val="FF0000"/>
                </a:solidFill>
              </a:rPr>
              <a:t>region, or </a:t>
            </a:r>
            <a:r>
              <a:rPr lang="en-US" b="1" i="1" dirty="0" smtClean="0">
                <a:solidFill>
                  <a:srgbClr val="FF0000"/>
                </a:solidFill>
              </a:rPr>
              <a:t>p-n </a:t>
            </a:r>
            <a:r>
              <a:rPr lang="en-US" b="1" dirty="0" smtClean="0">
                <a:solidFill>
                  <a:srgbClr val="FF0000"/>
                </a:solidFill>
              </a:rPr>
              <a:t>junction </a:t>
            </a:r>
            <a:r>
              <a:rPr lang="en-US" b="1" dirty="0">
                <a:solidFill>
                  <a:srgbClr val="FF0000"/>
                </a:solidFill>
              </a:rPr>
              <a:t>are exposed to radiation. </a:t>
            </a:r>
            <a:endParaRPr lang="en-IN" b="1" dirty="0">
              <a:solidFill>
                <a:srgbClr val="FF0000"/>
              </a:solidFill>
            </a:endParaRPr>
          </a:p>
        </p:txBody>
      </p:sp>
    </p:spTree>
    <p:extLst>
      <p:ext uri="{BB962C8B-B14F-4D97-AF65-F5344CB8AC3E}">
        <p14:creationId xmlns:p14="http://schemas.microsoft.com/office/powerpoint/2010/main" xmlns="" val="2347776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7" name="Rectangle 6"/>
          <p:cNvSpPr/>
          <p:nvPr/>
        </p:nvSpPr>
        <p:spPr>
          <a:xfrm>
            <a:off x="-1" y="476672"/>
            <a:ext cx="1763689"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b="1" dirty="0" smtClean="0"/>
              <a:t>Photodiodes</a:t>
            </a:r>
            <a:endParaRPr lang="en-IN" b="1" dirty="0">
              <a:solidFill>
                <a:srgbClr val="FFFF00"/>
              </a:solidFill>
            </a:endParaRPr>
          </a:p>
        </p:txBody>
      </p:sp>
      <p:sp>
        <p:nvSpPr>
          <p:cNvPr id="8" name="Rectangle 7"/>
          <p:cNvSpPr/>
          <p:nvPr/>
        </p:nvSpPr>
        <p:spPr>
          <a:xfrm>
            <a:off x="-2" y="1052736"/>
            <a:ext cx="9144001"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lgn="just">
              <a:buFont typeface="Wingdings" pitchFamily="2" charset="2"/>
              <a:buChar char="Ø"/>
            </a:pPr>
            <a:r>
              <a:rPr lang="en-US" dirty="0"/>
              <a:t>Taking as </a:t>
            </a:r>
            <a:r>
              <a:rPr lang="en-US" dirty="0" smtClean="0"/>
              <a:t>an example </a:t>
            </a:r>
            <a:r>
              <a:rPr lang="en-US" dirty="0"/>
              <a:t>the planar diffusion type of diode shown in </a:t>
            </a:r>
            <a:r>
              <a:rPr lang="en-US" b="1" dirty="0"/>
              <a:t>Figure 4.8</a:t>
            </a:r>
            <a:r>
              <a:rPr lang="en-US" dirty="0"/>
              <a:t>, it consists of </a:t>
            </a:r>
            <a:r>
              <a:rPr lang="en-US" i="1" dirty="0"/>
              <a:t>p </a:t>
            </a:r>
            <a:r>
              <a:rPr lang="en-US" dirty="0"/>
              <a:t>and </a:t>
            </a:r>
            <a:r>
              <a:rPr lang="en-US" i="1" dirty="0" smtClean="0"/>
              <a:t>n </a:t>
            </a:r>
            <a:r>
              <a:rPr lang="en-US" dirty="0" smtClean="0"/>
              <a:t>layers </a:t>
            </a:r>
            <a:r>
              <a:rPr lang="en-US" dirty="0"/>
              <a:t>and two contacts. The region immediately below the </a:t>
            </a:r>
            <a:r>
              <a:rPr lang="en-US" i="1" dirty="0"/>
              <a:t>p </a:t>
            </a:r>
            <a:r>
              <a:rPr lang="en-US" dirty="0"/>
              <a:t>layer is the </a:t>
            </a:r>
            <a:r>
              <a:rPr lang="en-US" dirty="0" smtClean="0"/>
              <a:t>so-called depletion </a:t>
            </a:r>
            <a:r>
              <a:rPr lang="en-US" dirty="0"/>
              <a:t>region, which is characterized by an almost total absence of carriers. This </a:t>
            </a:r>
            <a:r>
              <a:rPr lang="en-US" dirty="0" smtClean="0"/>
              <a:t>is essentially </a:t>
            </a:r>
            <a:r>
              <a:rPr lang="en-US" dirty="0"/>
              <a:t>a regular diode. To increase dark resistance (lower dark current), the </a:t>
            </a:r>
            <a:r>
              <a:rPr lang="en-US" i="1" dirty="0"/>
              <a:t>p </a:t>
            </a:r>
            <a:r>
              <a:rPr lang="en-US" dirty="0" smtClean="0"/>
              <a:t>layer may </a:t>
            </a:r>
            <a:r>
              <a:rPr lang="en-US" dirty="0"/>
              <a:t>be covered with a thin layer of silicon dioxide (SiO2) (</a:t>
            </a:r>
            <a:r>
              <a:rPr lang="en-US" b="1" dirty="0"/>
              <a:t>Figure 4.8a</a:t>
            </a:r>
            <a:r>
              <a:rPr lang="en-US" dirty="0"/>
              <a:t>). </a:t>
            </a:r>
            <a:r>
              <a:rPr lang="en-US" dirty="0" smtClean="0"/>
              <a:t> </a:t>
            </a:r>
            <a:endParaRPr lang="en-IN" dirty="0"/>
          </a:p>
        </p:txBody>
      </p:sp>
      <p:sp>
        <p:nvSpPr>
          <p:cNvPr id="9" name="Rectangle 8"/>
          <p:cNvSpPr/>
          <p:nvPr/>
        </p:nvSpPr>
        <p:spPr>
          <a:xfrm>
            <a:off x="-3" y="2924944"/>
            <a:ext cx="9144001"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285750" indent="-285750" algn="just">
              <a:buFont typeface="Wingdings" pitchFamily="2" charset="2"/>
              <a:buChar char="Ø"/>
            </a:pPr>
            <a:r>
              <a:rPr lang="en-US" dirty="0"/>
              <a:t>The addition </a:t>
            </a:r>
            <a:r>
              <a:rPr lang="en-US" dirty="0" smtClean="0"/>
              <a:t>of an </a:t>
            </a:r>
            <a:r>
              <a:rPr lang="en-US" dirty="0"/>
              <a:t>intrinsic layer of the semiconductor between the </a:t>
            </a:r>
            <a:r>
              <a:rPr lang="en-US" i="1" dirty="0"/>
              <a:t>p </a:t>
            </a:r>
            <a:r>
              <a:rPr lang="en-US" dirty="0"/>
              <a:t>and </a:t>
            </a:r>
            <a:r>
              <a:rPr lang="en-US" i="1" dirty="0"/>
              <a:t>n </a:t>
            </a:r>
            <a:r>
              <a:rPr lang="en-US" dirty="0"/>
              <a:t>layers produces the </a:t>
            </a:r>
            <a:r>
              <a:rPr lang="en-US" dirty="0" smtClean="0"/>
              <a:t>so-called PIN </a:t>
            </a:r>
            <a:r>
              <a:rPr lang="en-US" dirty="0"/>
              <a:t>photodiode, which, because of the high resistance of the intrinsic layer, has lower dark current and lower junction capacitance (and hence </a:t>
            </a:r>
            <a:r>
              <a:rPr lang="en-US" dirty="0" smtClean="0"/>
              <a:t>better </a:t>
            </a:r>
            <a:r>
              <a:rPr lang="en-US" dirty="0"/>
              <a:t>time response</a:t>
            </a:r>
            <a:r>
              <a:rPr lang="en-US" dirty="0" smtClean="0"/>
              <a:t>) (</a:t>
            </a:r>
            <a:r>
              <a:rPr lang="en-US" b="1" dirty="0"/>
              <a:t>Figure 4.8b</a:t>
            </a:r>
            <a:r>
              <a:rPr lang="en-US" dirty="0"/>
              <a:t>). </a:t>
            </a:r>
            <a:endParaRPr lang="en-IN" dirty="0"/>
          </a:p>
        </p:txBody>
      </p:sp>
      <p:sp>
        <p:nvSpPr>
          <p:cNvPr id="10" name="Rectangle 9"/>
          <p:cNvSpPr/>
          <p:nvPr/>
        </p:nvSpPr>
        <p:spPr>
          <a:xfrm>
            <a:off x="-4" y="4213429"/>
            <a:ext cx="9144001"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lgn="just">
              <a:buFont typeface="Wingdings" pitchFamily="2" charset="2"/>
              <a:buChar char="Ø"/>
            </a:pPr>
            <a:r>
              <a:rPr lang="en-US" dirty="0" smtClean="0"/>
              <a:t>The exact opposite is true in the </a:t>
            </a:r>
            <a:r>
              <a:rPr lang="en-US" i="1" dirty="0" err="1" smtClean="0"/>
              <a:t>pnn</a:t>
            </a:r>
            <a:r>
              <a:rPr lang="en-US" i="1" dirty="0" smtClean="0"/>
              <a:t> </a:t>
            </a:r>
            <a:r>
              <a:rPr lang="en-US" dirty="0" smtClean="0"/>
              <a:t>þ construction in which a thin, highly conductive layer is placed at the bottom of the diode. This reduces the resistance of the diode and improves low-wavelength sensitivity (</a:t>
            </a:r>
            <a:r>
              <a:rPr lang="en-US" b="1" dirty="0" smtClean="0"/>
              <a:t>Figure 4.8c</a:t>
            </a:r>
            <a:r>
              <a:rPr lang="en-US" dirty="0" smtClean="0"/>
              <a:t>).  </a:t>
            </a:r>
            <a:endParaRPr lang="en-IN" dirty="0"/>
          </a:p>
        </p:txBody>
      </p:sp>
      <p:sp>
        <p:nvSpPr>
          <p:cNvPr id="11" name="Rectangle 10"/>
          <p:cNvSpPr/>
          <p:nvPr/>
        </p:nvSpPr>
        <p:spPr>
          <a:xfrm>
            <a:off x="-9997" y="5213277"/>
            <a:ext cx="9153993"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285750" indent="-285750" algn="just">
              <a:buFont typeface="Wingdings" pitchFamily="2" charset="2"/>
              <a:buChar char="Ø"/>
            </a:pPr>
            <a:r>
              <a:rPr lang="en-US" dirty="0"/>
              <a:t>Another way </a:t>
            </a:r>
            <a:r>
              <a:rPr lang="en-US" dirty="0" smtClean="0"/>
              <a:t>of altering </a:t>
            </a:r>
            <a:r>
              <a:rPr lang="en-US" dirty="0"/>
              <a:t>the response of a diode is through the use of a </a:t>
            </a:r>
            <a:r>
              <a:rPr lang="en-US" dirty="0" err="1"/>
              <a:t>Schottky</a:t>
            </a:r>
            <a:r>
              <a:rPr lang="en-US" dirty="0"/>
              <a:t> junction. In this </a:t>
            </a:r>
            <a:r>
              <a:rPr lang="en-US" dirty="0" smtClean="0"/>
              <a:t>diode, the </a:t>
            </a:r>
            <a:r>
              <a:rPr lang="en-US" dirty="0"/>
              <a:t>junction is formed by use of a thin layer of sputtered conducting material (gold) </a:t>
            </a:r>
            <a:r>
              <a:rPr lang="en-US" dirty="0" smtClean="0"/>
              <a:t>on an </a:t>
            </a:r>
            <a:r>
              <a:rPr lang="en-US" i="1" dirty="0"/>
              <a:t>n </a:t>
            </a:r>
            <a:r>
              <a:rPr lang="en-US" dirty="0"/>
              <a:t>layer (the </a:t>
            </a:r>
            <a:r>
              <a:rPr lang="en-US" dirty="0" err="1"/>
              <a:t>Schottky</a:t>
            </a:r>
            <a:r>
              <a:rPr lang="en-US" dirty="0"/>
              <a:t> junction is a metal–semiconductor junction) (</a:t>
            </a:r>
            <a:r>
              <a:rPr lang="en-US" b="1" dirty="0"/>
              <a:t>Figure 4.8d</a:t>
            </a:r>
            <a:r>
              <a:rPr lang="en-US" dirty="0"/>
              <a:t>). </a:t>
            </a:r>
            <a:r>
              <a:rPr lang="en-US" dirty="0" smtClean="0"/>
              <a:t>This produces </a:t>
            </a:r>
            <a:r>
              <a:rPr lang="en-US" dirty="0"/>
              <a:t>a diode with a very thin outer layer (metal) above the </a:t>
            </a:r>
            <a:r>
              <a:rPr lang="en-US" i="1" dirty="0"/>
              <a:t>n </a:t>
            </a:r>
            <a:r>
              <a:rPr lang="en-US" dirty="0"/>
              <a:t>layer, improving </a:t>
            </a:r>
            <a:r>
              <a:rPr lang="en-US" dirty="0" smtClean="0"/>
              <a:t>its long </a:t>
            </a:r>
            <a:r>
              <a:rPr lang="en-US" dirty="0"/>
              <a:t>wavelength (IR) response. </a:t>
            </a:r>
            <a:endParaRPr lang="en-IN" dirty="0"/>
          </a:p>
        </p:txBody>
      </p:sp>
    </p:spTree>
    <p:extLst>
      <p:ext uri="{BB962C8B-B14F-4D97-AF65-F5344CB8AC3E}">
        <p14:creationId xmlns:p14="http://schemas.microsoft.com/office/powerpoint/2010/main" xmlns="" val="3100691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28343"/>
            <a:ext cx="9144000" cy="2031325"/>
          </a:xfrm>
          <a:prstGeom prst="rect">
            <a:avLst/>
          </a:prstGeom>
          <a:solidFill>
            <a:srgbClr val="FFE1FF"/>
          </a:solidFill>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just">
              <a:buFont typeface="Wingdings" pitchFamily="2" charset="2"/>
              <a:buChar char="ü"/>
            </a:pPr>
            <a:r>
              <a:rPr lang="en-US" dirty="0" smtClean="0"/>
              <a:t>A </a:t>
            </a:r>
            <a:r>
              <a:rPr lang="en-US" dirty="0"/>
              <a:t>diode with high reverse bias </a:t>
            </a:r>
            <a:r>
              <a:rPr lang="en-US" dirty="0" smtClean="0"/>
              <a:t>may operate </a:t>
            </a:r>
            <a:r>
              <a:rPr lang="en-US" dirty="0"/>
              <a:t>in avalanche mode, increasing the current and providing a gain or </a:t>
            </a:r>
            <a:r>
              <a:rPr lang="en-US" dirty="0" smtClean="0"/>
              <a:t>amplification (</a:t>
            </a:r>
            <a:r>
              <a:rPr lang="en-US" b="1" dirty="0" smtClean="0"/>
              <a:t>photomultiplier </a:t>
            </a:r>
            <a:r>
              <a:rPr lang="en-US" b="1" dirty="0"/>
              <a:t>diode</a:t>
            </a:r>
            <a:r>
              <a:rPr lang="en-US" dirty="0"/>
              <a:t>). </a:t>
            </a:r>
            <a:endParaRPr lang="en-US" dirty="0" smtClean="0"/>
          </a:p>
          <a:p>
            <a:pPr marL="285750" indent="-285750" algn="just">
              <a:buFont typeface="Wingdings" pitchFamily="2" charset="2"/>
              <a:buChar char="ü"/>
            </a:pPr>
            <a:r>
              <a:rPr lang="en-US" dirty="0" smtClean="0"/>
              <a:t>The </a:t>
            </a:r>
            <a:r>
              <a:rPr lang="en-US" dirty="0"/>
              <a:t>main requirement needed to obtain avalanche is </a:t>
            </a:r>
            <a:r>
              <a:rPr lang="en-US" dirty="0" smtClean="0"/>
              <a:t>the establishment </a:t>
            </a:r>
            <a:r>
              <a:rPr lang="en-US" dirty="0"/>
              <a:t>of a high reverse electric field across the junction (on the order of 107 </a:t>
            </a:r>
            <a:r>
              <a:rPr lang="en-US" dirty="0" smtClean="0"/>
              <a:t>V/m or </a:t>
            </a:r>
            <a:r>
              <a:rPr lang="en-US" dirty="0"/>
              <a:t>higher) to provide sufficient acceleration of electrons. </a:t>
            </a:r>
            <a:endParaRPr lang="en-US" dirty="0" smtClean="0"/>
          </a:p>
          <a:p>
            <a:pPr marL="285750" indent="-285750" algn="just">
              <a:buFont typeface="Wingdings" pitchFamily="2" charset="2"/>
              <a:buChar char="ü"/>
            </a:pPr>
            <a:r>
              <a:rPr lang="en-US" b="1" dirty="0" smtClean="0">
                <a:solidFill>
                  <a:srgbClr val="FF0000"/>
                </a:solidFill>
              </a:rPr>
              <a:t>In </a:t>
            </a:r>
            <a:r>
              <a:rPr lang="en-US" b="1" dirty="0">
                <a:solidFill>
                  <a:srgbClr val="FF0000"/>
                </a:solidFill>
              </a:rPr>
              <a:t>addition, low noise </a:t>
            </a:r>
            <a:r>
              <a:rPr lang="en-US" b="1" dirty="0" smtClean="0">
                <a:solidFill>
                  <a:srgbClr val="FF0000"/>
                </a:solidFill>
              </a:rPr>
              <a:t>is essential</a:t>
            </a:r>
            <a:r>
              <a:rPr lang="en-US" b="1" dirty="0">
                <a:solidFill>
                  <a:srgbClr val="FF0000"/>
                </a:solidFill>
              </a:rPr>
              <a:t>. Avalanche photodiodes are available for high-sensitivity, low light </a:t>
            </a:r>
            <a:r>
              <a:rPr lang="en-US" b="1" dirty="0" smtClean="0">
                <a:solidFill>
                  <a:srgbClr val="FF0000"/>
                </a:solidFill>
              </a:rPr>
              <a:t>level applications</a:t>
            </a:r>
            <a:r>
              <a:rPr lang="en-US" b="1" dirty="0">
                <a:solidFill>
                  <a:srgbClr val="FF0000"/>
                </a:solidFill>
              </a:rPr>
              <a:t>. </a:t>
            </a:r>
            <a:endParaRPr lang="en-IN" b="1" dirty="0">
              <a:solidFill>
                <a:srgbClr val="FF0000"/>
              </a:solidFill>
            </a:endParaRPr>
          </a:p>
        </p:txBody>
      </p:sp>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6" name="Rectangle 5"/>
          <p:cNvSpPr/>
          <p:nvPr/>
        </p:nvSpPr>
        <p:spPr>
          <a:xfrm>
            <a:off x="-1" y="476672"/>
            <a:ext cx="1763689"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b="1" dirty="0" smtClean="0"/>
              <a:t>Photodiodes</a:t>
            </a:r>
            <a:endParaRPr lang="en-IN" b="1" dirty="0">
              <a:solidFill>
                <a:srgbClr val="FFFF00"/>
              </a:solidFill>
            </a:endParaRPr>
          </a:p>
        </p:txBody>
      </p:sp>
      <p:pic>
        <p:nvPicPr>
          <p:cNvPr id="11266"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4457"/>
          <a:stretch/>
        </p:blipFill>
        <p:spPr bwMode="auto">
          <a:xfrm>
            <a:off x="1358169" y="3573016"/>
            <a:ext cx="6931715" cy="30243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201696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5" name="Rectangle 4"/>
          <p:cNvSpPr/>
          <p:nvPr/>
        </p:nvSpPr>
        <p:spPr>
          <a:xfrm>
            <a:off x="-1" y="476672"/>
            <a:ext cx="2627785"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Photovoltaic  </a:t>
            </a:r>
            <a:r>
              <a:rPr lang="en-IN" b="1" dirty="0" smtClean="0"/>
              <a:t>diodes</a:t>
            </a:r>
            <a:endParaRPr lang="en-IN" b="1" dirty="0">
              <a:solidFill>
                <a:srgbClr val="FFFF00"/>
              </a:solidFill>
            </a:endParaRPr>
          </a:p>
        </p:txBody>
      </p:sp>
      <p:pic>
        <p:nvPicPr>
          <p:cNvPr id="1027" name="Picture 3"/>
          <p:cNvPicPr>
            <a:picLocks noChangeAspect="1" noChangeArrowheads="1"/>
          </p:cNvPicPr>
          <p:nvPr/>
        </p:nvPicPr>
        <p:blipFill>
          <a:blip r:embed="rId2" cstate="print"/>
          <a:srcRect/>
          <a:stretch>
            <a:fillRect/>
          </a:stretch>
        </p:blipFill>
        <p:spPr bwMode="auto">
          <a:xfrm>
            <a:off x="2257425" y="1844824"/>
            <a:ext cx="4629150" cy="2590800"/>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971600" y="4566027"/>
            <a:ext cx="7488832" cy="646331"/>
          </a:xfrm>
          <a:prstGeom prst="rect">
            <a:avLst/>
          </a:prstGeom>
        </p:spPr>
        <p:txBody>
          <a:bodyPr wrap="square">
            <a:spAutoFit/>
          </a:bodyPr>
          <a:lstStyle/>
          <a:p>
            <a:pPr algn="ctr"/>
            <a:r>
              <a:rPr lang="en-US" b="1" dirty="0" smtClean="0"/>
              <a:t>Photodiode connected in the photovoltaic mode—equivalent circuit. The diode is unbiased </a:t>
            </a:r>
            <a:endParaRPr lang="en-US" b="1" dirty="0"/>
          </a:p>
        </p:txBody>
      </p:sp>
      <p:sp>
        <p:nvSpPr>
          <p:cNvPr id="9" name="Rectangle 8"/>
          <p:cNvSpPr/>
          <p:nvPr/>
        </p:nvSpPr>
        <p:spPr>
          <a:xfrm>
            <a:off x="107504" y="1331476"/>
            <a:ext cx="5886400" cy="369332"/>
          </a:xfrm>
          <a:prstGeom prst="rect">
            <a:avLst/>
          </a:prstGeom>
        </p:spPr>
        <p:txBody>
          <a:bodyPr wrap="square">
            <a:spAutoFit/>
          </a:bodyPr>
          <a:lstStyle/>
          <a:p>
            <a:r>
              <a:rPr lang="en-US" dirty="0" smtClean="0"/>
              <a:t>Photodiodes may also operate in photovoltaic mode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96752"/>
            <a:ext cx="9144000" cy="3139321"/>
          </a:xfrm>
          <a:prstGeom prst="rect">
            <a:avLst/>
          </a:prstGeom>
          <a:solidFill>
            <a:srgbClr val="FFCCFF"/>
          </a:solidFill>
          <a:ln>
            <a:solidFill>
              <a:schemeClr val="accent1"/>
            </a:solidFill>
          </a:ln>
        </p:spPr>
        <p:txBody>
          <a:bodyPr wrap="square">
            <a:spAutoFit/>
          </a:bodyPr>
          <a:lstStyle/>
          <a:p>
            <a:pPr marL="342900" indent="-342900" algn="just">
              <a:buFont typeface="Wingdings" pitchFamily="2" charset="2"/>
              <a:buChar char="Ø"/>
            </a:pPr>
            <a:r>
              <a:rPr lang="en-US" dirty="0" smtClean="0"/>
              <a:t>In this mode the diode is viewed as a generator and requires </a:t>
            </a:r>
            <a:r>
              <a:rPr lang="en-US" b="1" dirty="0" smtClean="0"/>
              <a:t>no biasing</a:t>
            </a:r>
            <a:r>
              <a:rPr lang="en-US" dirty="0" smtClean="0"/>
              <a:t>. The best known structure for photovoltaic diodes is the </a:t>
            </a:r>
            <a:r>
              <a:rPr lang="en-US" b="1" dirty="0" smtClean="0"/>
              <a:t>solar cell</a:t>
            </a:r>
            <a:r>
              <a:rPr lang="en-US" dirty="0" smtClean="0"/>
              <a:t>, which is a photodiode with a particularly large exposed area. </a:t>
            </a:r>
          </a:p>
          <a:p>
            <a:pPr marL="342900" indent="-342900" algn="just">
              <a:buFont typeface="Wingdings" pitchFamily="2" charset="2"/>
              <a:buChar char="Ø"/>
            </a:pPr>
            <a:r>
              <a:rPr lang="en-US" dirty="0" smtClean="0"/>
              <a:t>All photodiodes can operate in this mode, but as a rule, the larger the surface area, the </a:t>
            </a:r>
            <a:r>
              <a:rPr lang="en-US" b="1" dirty="0" smtClean="0"/>
              <a:t>larger the junction capacitance</a:t>
            </a:r>
            <a:r>
              <a:rPr lang="en-US" dirty="0" smtClean="0"/>
              <a:t>. This capacitance is the main reason for the reduced time response of photovoltaic cells. </a:t>
            </a:r>
          </a:p>
          <a:p>
            <a:pPr marL="342900" indent="-342900" algn="just">
              <a:buFont typeface="Wingdings" pitchFamily="2" charset="2"/>
              <a:buChar char="Ø"/>
            </a:pPr>
            <a:r>
              <a:rPr lang="en-US" dirty="0" smtClean="0"/>
              <a:t>In most other respects photodiodes operating in photovoltaic mode have the same properties as photodiodes operating in </a:t>
            </a:r>
            <a:r>
              <a:rPr lang="en-US" dirty="0" err="1" smtClean="0"/>
              <a:t>photoconducting</a:t>
            </a:r>
            <a:r>
              <a:rPr lang="en-US" dirty="0" smtClean="0"/>
              <a:t> mode. There are differences as well. </a:t>
            </a:r>
          </a:p>
          <a:p>
            <a:pPr marL="342900" indent="-342900" algn="just">
              <a:buFont typeface="Wingdings" pitchFamily="2" charset="2"/>
              <a:buChar char="Ø"/>
            </a:pPr>
            <a:r>
              <a:rPr lang="en-US" dirty="0" smtClean="0"/>
              <a:t>For example, the avalanche effect cannot exist in this mode since there is no bias. </a:t>
            </a:r>
            <a:r>
              <a:rPr lang="en-US" b="1" dirty="0" smtClean="0"/>
              <a:t>Figure 4.11 </a:t>
            </a:r>
            <a:r>
              <a:rPr lang="en-US" dirty="0" smtClean="0"/>
              <a:t>shows the equivalent circuit for a photovoltaic cell. </a:t>
            </a:r>
            <a:endParaRPr lang="en-US" dirty="0"/>
          </a:p>
        </p:txBody>
      </p:sp>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6" name="Rectangle 5"/>
          <p:cNvSpPr/>
          <p:nvPr/>
        </p:nvSpPr>
        <p:spPr>
          <a:xfrm>
            <a:off x="-1" y="476672"/>
            <a:ext cx="2627785"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Photovoltaic  </a:t>
            </a:r>
            <a:r>
              <a:rPr lang="en-IN" b="1" dirty="0" smtClean="0"/>
              <a:t>diodes</a:t>
            </a:r>
            <a:endParaRPr lang="en-IN" b="1" dirty="0">
              <a:solidFill>
                <a:srgbClr val="FFFF00"/>
              </a:solidFill>
            </a:endParaRPr>
          </a:p>
        </p:txBody>
      </p:sp>
      <p:sp>
        <p:nvSpPr>
          <p:cNvPr id="7" name="Rectangle 6"/>
          <p:cNvSpPr/>
          <p:nvPr/>
        </p:nvSpPr>
        <p:spPr>
          <a:xfrm>
            <a:off x="0" y="4581128"/>
            <a:ext cx="9144000" cy="1200329"/>
          </a:xfrm>
          <a:prstGeom prst="rect">
            <a:avLst/>
          </a:prstGeom>
          <a:solidFill>
            <a:schemeClr val="accent3">
              <a:lumMod val="20000"/>
              <a:lumOff val="80000"/>
            </a:schemeClr>
          </a:solidFill>
          <a:ln>
            <a:solidFill>
              <a:schemeClr val="accent1"/>
            </a:solidFill>
          </a:ln>
        </p:spPr>
        <p:txBody>
          <a:bodyPr wrap="square">
            <a:spAutoFit/>
          </a:bodyPr>
          <a:lstStyle/>
          <a:p>
            <a:pPr marL="342900" indent="-342900" algn="just">
              <a:buFont typeface="Wingdings" pitchFamily="2" charset="2"/>
              <a:buChar char="Ø"/>
            </a:pPr>
            <a:r>
              <a:rPr lang="en-US" dirty="0" smtClean="0"/>
              <a:t>Although typically used in photovoltaic arrays for solar power generation as well as smaller arrays used to power small appliances (such as calculators), the photovoltaic diode also makes an exceedingly simple light sensor that needs little more than a voltmeter to </a:t>
            </a:r>
            <a:r>
              <a:rPr lang="en-US" b="1" dirty="0" smtClean="0"/>
              <a:t>measure</a:t>
            </a:r>
            <a:r>
              <a:rPr lang="en-US" dirty="0" smtClean="0"/>
              <a:t> light power density or light intensity. </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36712"/>
            <a:ext cx="9144000" cy="1200329"/>
          </a:xfrm>
          <a:prstGeom prst="rect">
            <a:avLst/>
          </a:prstGeom>
          <a:solidFill>
            <a:schemeClr val="accent3">
              <a:lumMod val="20000"/>
              <a:lumOff val="80000"/>
            </a:schemeClr>
          </a:solidFill>
          <a:ln>
            <a:solidFill>
              <a:schemeClr val="accent1"/>
            </a:solidFill>
          </a:ln>
        </p:spPr>
        <p:txBody>
          <a:bodyPr wrap="square">
            <a:spAutoFit/>
          </a:bodyPr>
          <a:lstStyle/>
          <a:p>
            <a:pPr marL="342900" indent="-342900" algn="just">
              <a:buFont typeface="Wingdings" pitchFamily="2" charset="2"/>
              <a:buChar char="Ø"/>
            </a:pPr>
            <a:r>
              <a:rPr lang="en-US" dirty="0" smtClean="0"/>
              <a:t>Although the photovoltaic diode operates without a bias, under normal operation a voltage develops across the junction and the total current is described by </a:t>
            </a:r>
            <a:r>
              <a:rPr lang="en-US" b="1" dirty="0" smtClean="0"/>
              <a:t>Equation (4.14)</a:t>
            </a:r>
            <a:r>
              <a:rPr lang="en-US" dirty="0" smtClean="0"/>
              <a:t>, where the first term is the normal diode current and the second is the photocurrent. </a:t>
            </a:r>
            <a:endParaRPr lang="en-US" dirty="0"/>
          </a:p>
        </p:txBody>
      </p:sp>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6" name="Rectangle 5"/>
          <p:cNvSpPr/>
          <p:nvPr/>
        </p:nvSpPr>
        <p:spPr>
          <a:xfrm>
            <a:off x="-1" y="476672"/>
            <a:ext cx="2627785"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Photovoltaic  </a:t>
            </a:r>
            <a:r>
              <a:rPr lang="en-IN" b="1" dirty="0" smtClean="0"/>
              <a:t>diodes</a:t>
            </a:r>
            <a:endParaRPr lang="en-IN" b="1" dirty="0">
              <a:solidFill>
                <a:srgbClr val="FFFF00"/>
              </a:solidFill>
            </a:endParaRPr>
          </a:p>
        </p:txBody>
      </p:sp>
      <p:sp>
        <p:nvSpPr>
          <p:cNvPr id="7" name="Rectangle 6"/>
          <p:cNvSpPr/>
          <p:nvPr/>
        </p:nvSpPr>
        <p:spPr>
          <a:xfrm>
            <a:off x="0" y="2348880"/>
            <a:ext cx="9144000" cy="923330"/>
          </a:xfrm>
          <a:prstGeom prst="rect">
            <a:avLst/>
          </a:prstGeom>
          <a:solidFill>
            <a:schemeClr val="accent3">
              <a:lumMod val="40000"/>
              <a:lumOff val="60000"/>
            </a:schemeClr>
          </a:solidFill>
          <a:ln>
            <a:solidFill>
              <a:schemeClr val="accent1"/>
            </a:solidFill>
          </a:ln>
        </p:spPr>
        <p:txBody>
          <a:bodyPr wrap="square">
            <a:spAutoFit/>
          </a:bodyPr>
          <a:lstStyle/>
          <a:p>
            <a:pPr marL="342900" indent="-342900" algn="just">
              <a:buFont typeface="Wingdings" pitchFamily="2" charset="2"/>
              <a:buChar char="Ø"/>
            </a:pPr>
            <a:r>
              <a:rPr lang="en-US" dirty="0" smtClean="0"/>
              <a:t>There are two important points in the operation of the diode. The first is the </a:t>
            </a:r>
            <a:r>
              <a:rPr lang="en-US" b="1" dirty="0" smtClean="0"/>
              <a:t>short-circuit current. </a:t>
            </a:r>
            <a:r>
              <a:rPr lang="en-US" dirty="0" smtClean="0"/>
              <a:t>If the diode is short-circuited, the voltage across the diode is zero and the only current that may exist is the </a:t>
            </a:r>
            <a:r>
              <a:rPr lang="en-US" b="1" dirty="0" smtClean="0"/>
              <a:t>photocurrent</a:t>
            </a:r>
            <a:r>
              <a:rPr lang="en-US" dirty="0" smtClean="0"/>
              <a:t>. Thus </a:t>
            </a:r>
            <a:endParaRPr lang="en-US" dirty="0"/>
          </a:p>
        </p:txBody>
      </p:sp>
      <p:sp>
        <p:nvSpPr>
          <p:cNvPr id="8" name="Rectangle 7"/>
          <p:cNvSpPr/>
          <p:nvPr/>
        </p:nvSpPr>
        <p:spPr>
          <a:xfrm>
            <a:off x="0" y="4050938"/>
            <a:ext cx="9144000" cy="923330"/>
          </a:xfrm>
          <a:prstGeom prst="rect">
            <a:avLst/>
          </a:prstGeom>
          <a:solidFill>
            <a:schemeClr val="accent5">
              <a:lumMod val="40000"/>
              <a:lumOff val="60000"/>
            </a:schemeClr>
          </a:solidFill>
          <a:ln>
            <a:solidFill>
              <a:schemeClr val="accent1"/>
            </a:solidFill>
          </a:ln>
        </p:spPr>
        <p:txBody>
          <a:bodyPr wrap="square">
            <a:spAutoFit/>
          </a:bodyPr>
          <a:lstStyle/>
          <a:p>
            <a:pPr marL="342900" indent="-342900" algn="just">
              <a:buFont typeface="Wingdings" pitchFamily="2" charset="2"/>
              <a:buChar char="Ø"/>
            </a:pPr>
            <a:r>
              <a:rPr lang="en-US" dirty="0" smtClean="0"/>
              <a:t>The second term is the </a:t>
            </a:r>
            <a:r>
              <a:rPr lang="en-US" b="1" dirty="0" smtClean="0"/>
              <a:t>open circuit voltage</a:t>
            </a:r>
            <a:r>
              <a:rPr lang="en-US" dirty="0" smtClean="0"/>
              <a:t>, characterized by the fact that the normal diode current equals the </a:t>
            </a:r>
            <a:r>
              <a:rPr lang="en-US" b="1" dirty="0" smtClean="0"/>
              <a:t>photocurrent</a:t>
            </a:r>
            <a:r>
              <a:rPr lang="en-US" dirty="0" smtClean="0"/>
              <a:t>. The open circuit voltage, </a:t>
            </a:r>
            <a:r>
              <a:rPr lang="en-US" i="1" dirty="0" smtClean="0"/>
              <a:t>Voc</a:t>
            </a:r>
            <a:r>
              <a:rPr lang="en-US" dirty="0" smtClean="0"/>
              <a:t>, can then be evaluated from this balance </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081338" y="3366889"/>
            <a:ext cx="2981325" cy="638175"/>
          </a:xfrm>
          <a:prstGeom prst="rect">
            <a:avLst/>
          </a:prstGeom>
          <a:noFill/>
          <a:ln w="9525">
            <a:solidFill>
              <a:schemeClr val="accent1"/>
            </a:solid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411760" y="5056981"/>
            <a:ext cx="3676650" cy="676275"/>
          </a:xfrm>
          <a:prstGeom prst="rect">
            <a:avLst/>
          </a:prstGeom>
          <a:noFill/>
          <a:ln w="9525">
            <a:solidFill>
              <a:schemeClr val="accent1"/>
            </a:solidFill>
            <a:miter lim="800000"/>
            <a:headEnd/>
            <a:tailEnd/>
          </a:ln>
        </p:spPr>
      </p:pic>
      <p:sp>
        <p:nvSpPr>
          <p:cNvPr id="11" name="Rectangle 10"/>
          <p:cNvSpPr/>
          <p:nvPr/>
        </p:nvSpPr>
        <p:spPr>
          <a:xfrm>
            <a:off x="0" y="5901079"/>
            <a:ext cx="9144000" cy="646331"/>
          </a:xfrm>
          <a:prstGeom prst="rect">
            <a:avLst/>
          </a:prstGeom>
          <a:solidFill>
            <a:srgbClr val="FFE1FF"/>
          </a:solidFill>
          <a:ln>
            <a:solidFill>
              <a:schemeClr val="accent1"/>
            </a:solidFill>
          </a:ln>
        </p:spPr>
        <p:txBody>
          <a:bodyPr wrap="square">
            <a:spAutoFit/>
          </a:bodyPr>
          <a:lstStyle/>
          <a:p>
            <a:pPr marL="342900" indent="-342900" algn="just">
              <a:buFont typeface="Wingdings" pitchFamily="2" charset="2"/>
              <a:buChar char="Ø"/>
            </a:pPr>
            <a:r>
              <a:rPr lang="en-US" dirty="0" smtClean="0"/>
              <a:t>Clearly </a:t>
            </a:r>
            <a:r>
              <a:rPr lang="en-US" i="1" dirty="0" smtClean="0"/>
              <a:t>Voc </a:t>
            </a:r>
            <a:r>
              <a:rPr lang="en-US" dirty="0" smtClean="0"/>
              <a:t>is equal to the built-in potential or potential barrier, which depends on the </a:t>
            </a:r>
            <a:r>
              <a:rPr lang="en-US" b="1" dirty="0" smtClean="0"/>
              <a:t>material, doping, and, through carrier concentration, temperature. </a:t>
            </a:r>
            <a:endParaRPr lang="en-US" b="1" dirty="0"/>
          </a:p>
        </p:txBody>
      </p:sp>
      <p:pic>
        <p:nvPicPr>
          <p:cNvPr id="1027" name="Picture 3"/>
          <p:cNvPicPr>
            <a:picLocks noChangeAspect="1" noChangeArrowheads="1"/>
          </p:cNvPicPr>
          <p:nvPr/>
        </p:nvPicPr>
        <p:blipFill>
          <a:blip r:embed="rId4" cstate="print"/>
          <a:srcRect/>
          <a:stretch>
            <a:fillRect/>
          </a:stretch>
        </p:blipFill>
        <p:spPr bwMode="auto">
          <a:xfrm>
            <a:off x="2411760" y="1772816"/>
            <a:ext cx="5295900" cy="48577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5" name="Rectangle 4"/>
          <p:cNvSpPr/>
          <p:nvPr/>
        </p:nvSpPr>
        <p:spPr>
          <a:xfrm>
            <a:off x="-1" y="476672"/>
            <a:ext cx="2627785"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Phototransistors </a:t>
            </a:r>
            <a:endParaRPr lang="en-IN" b="1" dirty="0">
              <a:solidFill>
                <a:srgbClr val="FFFF00"/>
              </a:solidFill>
            </a:endParaRPr>
          </a:p>
        </p:txBody>
      </p:sp>
      <p:pic>
        <p:nvPicPr>
          <p:cNvPr id="3075" name="Picture 3"/>
          <p:cNvPicPr>
            <a:picLocks noChangeAspect="1" noChangeArrowheads="1"/>
          </p:cNvPicPr>
          <p:nvPr/>
        </p:nvPicPr>
        <p:blipFill>
          <a:blip r:embed="rId2" cstate="print"/>
          <a:srcRect/>
          <a:stretch>
            <a:fillRect/>
          </a:stretch>
        </p:blipFill>
        <p:spPr bwMode="auto">
          <a:xfrm>
            <a:off x="319088" y="1628800"/>
            <a:ext cx="8505825" cy="3171825"/>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1979712" y="5103674"/>
            <a:ext cx="5328592" cy="147732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US" b="1" dirty="0" smtClean="0"/>
              <a:t>FIGURE 4.15  An </a:t>
            </a:r>
            <a:r>
              <a:rPr lang="en-US" b="1" i="1" dirty="0" err="1" smtClean="0"/>
              <a:t>npn</a:t>
            </a:r>
            <a:r>
              <a:rPr lang="en-US" b="1" i="1" dirty="0" smtClean="0"/>
              <a:t> </a:t>
            </a:r>
            <a:r>
              <a:rPr lang="en-US" b="1" dirty="0" smtClean="0"/>
              <a:t>phototransistor. </a:t>
            </a:r>
          </a:p>
          <a:p>
            <a:pPr marL="342900" indent="-342900" algn="ctr">
              <a:buAutoNum type="alphaLcParenBoth"/>
            </a:pPr>
            <a:r>
              <a:rPr lang="en-US" b="1" dirty="0" smtClean="0"/>
              <a:t>Schematic structure and junctions. </a:t>
            </a:r>
          </a:p>
          <a:p>
            <a:pPr marL="342900" indent="-342900" algn="ctr">
              <a:buAutoNum type="alphaLcParenBoth"/>
            </a:pPr>
            <a:r>
              <a:rPr lang="en-US" b="1" dirty="0" smtClean="0"/>
              <a:t>The circuit schematic. </a:t>
            </a:r>
          </a:p>
          <a:p>
            <a:pPr marL="342900" indent="-342900" algn="ctr">
              <a:buAutoNum type="alphaLcParenBoth"/>
            </a:pPr>
            <a:r>
              <a:rPr lang="en-US" b="1" dirty="0" smtClean="0"/>
              <a:t>The two junctions form diodes as shown.</a:t>
            </a:r>
          </a:p>
          <a:p>
            <a:pPr marL="342900" indent="-342900" algn="ctr">
              <a:buAutoNum type="alphaLcParenBoth"/>
            </a:pPr>
            <a:r>
              <a:rPr lang="en-US" b="1" dirty="0" smtClean="0"/>
              <a:t>The biasing of a phototransistor </a:t>
            </a:r>
            <a:endParaRPr lang="en-US"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36712"/>
            <a:ext cx="9144000" cy="1754326"/>
          </a:xfrm>
          <a:prstGeom prst="rect">
            <a:avLst/>
          </a:prstGeom>
          <a:solidFill>
            <a:srgbClr val="FFE1FF"/>
          </a:solidFill>
          <a:ln>
            <a:solidFill>
              <a:srgbClr val="FF0000"/>
            </a:solidFill>
          </a:ln>
        </p:spPr>
        <p:txBody>
          <a:bodyPr wrap="square">
            <a:spAutoFit/>
          </a:bodyPr>
          <a:lstStyle/>
          <a:p>
            <a:pPr marL="342900" indent="-342900" algn="just">
              <a:buFont typeface="Wingdings" pitchFamily="2" charset="2"/>
              <a:buChar char="Ø"/>
            </a:pPr>
            <a:r>
              <a:rPr lang="en-US" dirty="0" smtClean="0"/>
              <a:t>The phototransistor can be viewed as </a:t>
            </a:r>
            <a:r>
              <a:rPr lang="en-US" b="1" dirty="0" smtClean="0"/>
              <a:t>two diodes connected back to back</a:t>
            </a:r>
            <a:r>
              <a:rPr lang="en-US" dirty="0" smtClean="0"/>
              <a:t>, as shown in </a:t>
            </a:r>
            <a:r>
              <a:rPr lang="en-US" b="1" dirty="0" smtClean="0"/>
              <a:t>Figure 4.15 </a:t>
            </a:r>
            <a:r>
              <a:rPr lang="en-US" dirty="0" smtClean="0"/>
              <a:t>for an </a:t>
            </a:r>
            <a:r>
              <a:rPr lang="en-US" i="1" dirty="0" err="1" smtClean="0"/>
              <a:t>npn</a:t>
            </a:r>
            <a:r>
              <a:rPr lang="en-US" i="1" dirty="0" smtClean="0"/>
              <a:t> </a:t>
            </a:r>
            <a:r>
              <a:rPr lang="en-US" dirty="0" smtClean="0"/>
              <a:t>transistor. With the bias shown, the upper diode (the collector– base junction) is reverse biased while the lower (base–emitter) junction is forward biased. </a:t>
            </a:r>
          </a:p>
          <a:p>
            <a:pPr marL="342900" indent="-342900" algn="just">
              <a:buFont typeface="Wingdings" pitchFamily="2" charset="2"/>
              <a:buChar char="Ø"/>
            </a:pPr>
            <a:r>
              <a:rPr lang="en-US" dirty="0" smtClean="0"/>
              <a:t>In a regular transistor, a current </a:t>
            </a:r>
            <a:r>
              <a:rPr lang="en-US" b="1" i="1" dirty="0" err="1" smtClean="0"/>
              <a:t>I</a:t>
            </a:r>
            <a:r>
              <a:rPr lang="en-US" b="1" i="1" baseline="-25000" dirty="0" err="1" smtClean="0"/>
              <a:t>b</a:t>
            </a:r>
            <a:r>
              <a:rPr lang="en-US" b="1" i="1" dirty="0" smtClean="0"/>
              <a:t> </a:t>
            </a:r>
            <a:r>
              <a:rPr lang="en-US" b="1" dirty="0" smtClean="0"/>
              <a:t>injected into the base is amplified </a:t>
            </a:r>
            <a:r>
              <a:rPr lang="en-US" dirty="0" smtClean="0"/>
              <a:t>using the following simple relation: </a:t>
            </a:r>
            <a:endParaRPr lang="en-US" dirty="0"/>
          </a:p>
        </p:txBody>
      </p:sp>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6" name="Rectangle 5"/>
          <p:cNvSpPr/>
          <p:nvPr/>
        </p:nvSpPr>
        <p:spPr>
          <a:xfrm>
            <a:off x="-1" y="404664"/>
            <a:ext cx="2627785"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Phototransistors </a:t>
            </a:r>
            <a:endParaRPr lang="en-IN" b="1" dirty="0">
              <a:solidFill>
                <a:srgbClr val="FFFF00"/>
              </a:solidFill>
            </a:endParaRPr>
          </a:p>
        </p:txBody>
      </p:sp>
      <p:pic>
        <p:nvPicPr>
          <p:cNvPr id="4098" name="Picture 2"/>
          <p:cNvPicPr>
            <a:picLocks noChangeAspect="1" noChangeArrowheads="1"/>
          </p:cNvPicPr>
          <p:nvPr/>
        </p:nvPicPr>
        <p:blipFill>
          <a:blip r:embed="rId2" cstate="print"/>
          <a:srcRect/>
          <a:stretch>
            <a:fillRect/>
          </a:stretch>
        </p:blipFill>
        <p:spPr bwMode="auto">
          <a:xfrm>
            <a:off x="2987824" y="2670051"/>
            <a:ext cx="1695450" cy="542925"/>
          </a:xfrm>
          <a:prstGeom prst="rect">
            <a:avLst/>
          </a:prstGeom>
          <a:noFill/>
          <a:ln w="9525">
            <a:solidFill>
              <a:srgbClr val="FF0000"/>
            </a:solid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0" y="3262926"/>
            <a:ext cx="9165069" cy="598122"/>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2818631" y="4077072"/>
            <a:ext cx="2257425" cy="523875"/>
          </a:xfrm>
          <a:prstGeom prst="rect">
            <a:avLst/>
          </a:prstGeom>
          <a:noFill/>
          <a:ln w="9525">
            <a:solidFill>
              <a:srgbClr val="FF0000"/>
            </a:solidFill>
            <a:miter lim="800000"/>
            <a:headEnd/>
            <a:tailEnd/>
          </a:ln>
        </p:spPr>
      </p:pic>
      <p:sp>
        <p:nvSpPr>
          <p:cNvPr id="10" name="Rectangle 9"/>
          <p:cNvSpPr/>
          <p:nvPr/>
        </p:nvSpPr>
        <p:spPr>
          <a:xfrm>
            <a:off x="107504" y="3861048"/>
            <a:ext cx="2592288" cy="369332"/>
          </a:xfrm>
          <a:prstGeom prst="rect">
            <a:avLst/>
          </a:prstGeom>
        </p:spPr>
        <p:txBody>
          <a:bodyPr wrap="square">
            <a:spAutoFit/>
          </a:bodyPr>
          <a:lstStyle/>
          <a:p>
            <a:r>
              <a:rPr lang="en-US" dirty="0" smtClean="0"/>
              <a:t>The emitter current </a:t>
            </a:r>
            <a:r>
              <a:rPr lang="en-US" i="1" dirty="0" err="1" smtClean="0"/>
              <a:t>Ie</a:t>
            </a:r>
            <a:r>
              <a:rPr lang="en-US" i="1" dirty="0" smtClean="0"/>
              <a:t> </a:t>
            </a:r>
            <a:r>
              <a:rPr lang="en-US" dirty="0" smtClean="0"/>
              <a:t>is </a:t>
            </a:r>
            <a:endParaRPr lang="en-US" dirty="0"/>
          </a:p>
        </p:txBody>
      </p:sp>
      <p:sp>
        <p:nvSpPr>
          <p:cNvPr id="11" name="Rectangle 10"/>
          <p:cNvSpPr/>
          <p:nvPr/>
        </p:nvSpPr>
        <p:spPr>
          <a:xfrm>
            <a:off x="0" y="4734341"/>
            <a:ext cx="9144000" cy="1477328"/>
          </a:xfrm>
          <a:prstGeom prst="rect">
            <a:avLst/>
          </a:prstGeom>
          <a:solidFill>
            <a:schemeClr val="accent3">
              <a:lumMod val="40000"/>
              <a:lumOff val="60000"/>
            </a:schemeClr>
          </a:solidFill>
          <a:ln>
            <a:solidFill>
              <a:srgbClr val="FF0000"/>
            </a:solidFill>
          </a:ln>
        </p:spPr>
        <p:txBody>
          <a:bodyPr wrap="square">
            <a:spAutoFit/>
          </a:bodyPr>
          <a:lstStyle/>
          <a:p>
            <a:pPr marL="342900" indent="-342900" algn="just">
              <a:buFont typeface="Wingdings" pitchFamily="2" charset="2"/>
              <a:buChar char="Ø"/>
            </a:pPr>
            <a:r>
              <a:rPr lang="en-US" dirty="0" smtClean="0"/>
              <a:t>The relations above apply to any transistor. </a:t>
            </a:r>
            <a:r>
              <a:rPr lang="en-US" b="1" dirty="0" smtClean="0"/>
              <a:t>When a transistor is made into a phototransistor, its base connection is usually eliminated and a provision is made for the radiation to reach the collector–base junction. </a:t>
            </a:r>
            <a:r>
              <a:rPr lang="en-US" dirty="0" smtClean="0"/>
              <a:t>The device operates as a regular transistor with its base current supplied by the photon interaction with the collector–base junction (which is reverse biased).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OPTICAL UNITS </a:t>
            </a:r>
            <a:endParaRPr lang="en-IN" sz="2000" b="1" dirty="0"/>
          </a:p>
        </p:txBody>
      </p:sp>
      <p:pic>
        <p:nvPicPr>
          <p:cNvPr id="2050" name="Picture 2"/>
          <p:cNvPicPr>
            <a:picLocks noChangeAspect="1" noChangeArrowheads="1"/>
          </p:cNvPicPr>
          <p:nvPr/>
        </p:nvPicPr>
        <p:blipFill>
          <a:blip r:embed="rId2" cstate="print"/>
          <a:srcRect/>
          <a:stretch>
            <a:fillRect/>
          </a:stretch>
        </p:blipFill>
        <p:spPr bwMode="auto">
          <a:xfrm>
            <a:off x="357188" y="980728"/>
            <a:ext cx="8429625" cy="10953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90525" y="2348880"/>
            <a:ext cx="8362950" cy="1114425"/>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328613" y="3819103"/>
            <a:ext cx="8486775" cy="2562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5" name="Rectangle 4"/>
          <p:cNvSpPr/>
          <p:nvPr/>
        </p:nvSpPr>
        <p:spPr>
          <a:xfrm>
            <a:off x="-1" y="467380"/>
            <a:ext cx="2627785"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Phototransistors </a:t>
            </a:r>
            <a:endParaRPr lang="en-IN" b="1" dirty="0">
              <a:solidFill>
                <a:srgbClr val="FFFF00"/>
              </a:solidFill>
            </a:endParaRPr>
          </a:p>
        </p:txBody>
      </p:sp>
      <p:sp>
        <p:nvSpPr>
          <p:cNvPr id="6" name="Rectangle 5"/>
          <p:cNvSpPr/>
          <p:nvPr/>
        </p:nvSpPr>
        <p:spPr>
          <a:xfrm>
            <a:off x="0" y="1052736"/>
            <a:ext cx="9144000" cy="923330"/>
          </a:xfrm>
          <a:prstGeom prst="rect">
            <a:avLst/>
          </a:prstGeom>
          <a:solidFill>
            <a:schemeClr val="accent3">
              <a:lumMod val="40000"/>
              <a:lumOff val="60000"/>
            </a:schemeClr>
          </a:solidFill>
          <a:ln>
            <a:solidFill>
              <a:srgbClr val="00B050"/>
            </a:solidFill>
          </a:ln>
        </p:spPr>
        <p:txBody>
          <a:bodyPr wrap="square">
            <a:spAutoFit/>
          </a:bodyPr>
          <a:lstStyle/>
          <a:p>
            <a:pPr marL="342900" indent="-342900" algn="just">
              <a:buFont typeface="Arial" pitchFamily="34" charset="0"/>
              <a:buChar char="•"/>
            </a:pPr>
            <a:r>
              <a:rPr lang="en-US" dirty="0" smtClean="0"/>
              <a:t>Under </a:t>
            </a:r>
            <a:r>
              <a:rPr lang="en-US" b="1" dirty="0" smtClean="0"/>
              <a:t>dark conditions</a:t>
            </a:r>
            <a:r>
              <a:rPr lang="en-US" dirty="0" smtClean="0"/>
              <a:t>, the collector current is </a:t>
            </a:r>
            <a:r>
              <a:rPr lang="en-US" b="1" dirty="0" smtClean="0"/>
              <a:t>small </a:t>
            </a:r>
            <a:r>
              <a:rPr lang="en-US" dirty="0" smtClean="0"/>
              <a:t>and is almost entirely due to leakage currents, designated here as </a:t>
            </a:r>
            <a:r>
              <a:rPr lang="en-US" i="1" dirty="0" smtClean="0"/>
              <a:t>I</a:t>
            </a:r>
            <a:r>
              <a:rPr lang="en-US" baseline="-25000" dirty="0" smtClean="0"/>
              <a:t>0</a:t>
            </a:r>
            <a:r>
              <a:rPr lang="en-US" dirty="0" smtClean="0"/>
              <a:t>. This causes a dark current in the collector and emitter as, </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555776" y="2204864"/>
            <a:ext cx="3333750" cy="342900"/>
          </a:xfrm>
          <a:prstGeom prst="rect">
            <a:avLst/>
          </a:prstGeom>
          <a:noFill/>
          <a:ln w="9525">
            <a:solidFill>
              <a:srgbClr val="00B050"/>
            </a:solid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3348038" y="3520430"/>
            <a:ext cx="2447925" cy="628650"/>
          </a:xfrm>
          <a:prstGeom prst="rect">
            <a:avLst/>
          </a:prstGeom>
          <a:noFill/>
          <a:ln w="9525">
            <a:solidFill>
              <a:srgbClr val="00B050"/>
            </a:solid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1428750" y="4653136"/>
            <a:ext cx="6286500" cy="723900"/>
          </a:xfrm>
          <a:prstGeom prst="rect">
            <a:avLst/>
          </a:prstGeom>
          <a:noFill/>
          <a:ln w="9525">
            <a:solidFill>
              <a:srgbClr val="00B050"/>
            </a:solidFill>
            <a:miter lim="800000"/>
            <a:headEnd/>
            <a:tailEnd/>
          </a:ln>
        </p:spPr>
      </p:pic>
      <p:sp>
        <p:nvSpPr>
          <p:cNvPr id="10" name="Rectangle 9"/>
          <p:cNvSpPr/>
          <p:nvPr/>
        </p:nvSpPr>
        <p:spPr>
          <a:xfrm>
            <a:off x="0" y="2708920"/>
            <a:ext cx="9144000" cy="646331"/>
          </a:xfrm>
          <a:prstGeom prst="rect">
            <a:avLst/>
          </a:prstGeom>
          <a:solidFill>
            <a:schemeClr val="accent5">
              <a:lumMod val="40000"/>
              <a:lumOff val="60000"/>
            </a:schemeClr>
          </a:solidFill>
          <a:ln>
            <a:solidFill>
              <a:srgbClr val="00B050"/>
            </a:solidFill>
          </a:ln>
        </p:spPr>
        <p:txBody>
          <a:bodyPr wrap="square">
            <a:spAutoFit/>
          </a:bodyPr>
          <a:lstStyle/>
          <a:p>
            <a:pPr marL="342900" indent="-342900" algn="just">
              <a:buFont typeface="Arial" pitchFamily="34" charset="0"/>
              <a:buChar char="•"/>
            </a:pPr>
            <a:r>
              <a:rPr lang="en-US" dirty="0" smtClean="0"/>
              <a:t>When the junction is </a:t>
            </a:r>
            <a:r>
              <a:rPr lang="en-US" b="1" dirty="0" smtClean="0"/>
              <a:t>illuminated</a:t>
            </a:r>
            <a:r>
              <a:rPr lang="en-US" dirty="0" smtClean="0"/>
              <a:t>, the diode current is the </a:t>
            </a:r>
            <a:r>
              <a:rPr lang="en-US" b="1" dirty="0" smtClean="0"/>
              <a:t>current due to photons</a:t>
            </a:r>
            <a:br>
              <a:rPr lang="en-US" b="1" dirty="0" smtClean="0"/>
            </a:br>
            <a:r>
              <a:rPr lang="en-US" dirty="0" smtClean="0"/>
              <a:t>obtained</a:t>
            </a:r>
            <a:endParaRPr lang="en-US" dirty="0"/>
          </a:p>
        </p:txBody>
      </p:sp>
      <p:sp>
        <p:nvSpPr>
          <p:cNvPr id="11" name="Rectangle 10"/>
          <p:cNvSpPr/>
          <p:nvPr/>
        </p:nvSpPr>
        <p:spPr>
          <a:xfrm>
            <a:off x="0" y="4211796"/>
            <a:ext cx="4572000" cy="369332"/>
          </a:xfrm>
          <a:prstGeom prst="rect">
            <a:avLst/>
          </a:prstGeom>
        </p:spPr>
        <p:txBody>
          <a:bodyPr>
            <a:spAutoFit/>
          </a:bodyPr>
          <a:lstStyle/>
          <a:p>
            <a:r>
              <a:rPr lang="en-US" dirty="0" smtClean="0"/>
              <a:t>The collector and emitter currents are then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24744"/>
            <a:ext cx="9144000" cy="1754326"/>
          </a:xfrm>
          <a:prstGeom prst="rect">
            <a:avLst/>
          </a:prstGeom>
          <a:solidFill>
            <a:schemeClr val="accent5">
              <a:lumMod val="40000"/>
              <a:lumOff val="60000"/>
            </a:schemeClr>
          </a:solidFill>
          <a:ln>
            <a:solidFill>
              <a:srgbClr val="00B050"/>
            </a:solidFill>
          </a:ln>
        </p:spPr>
        <p:txBody>
          <a:bodyPr wrap="square">
            <a:spAutoFit/>
          </a:bodyPr>
          <a:lstStyle/>
          <a:p>
            <a:pPr marL="342900" indent="-342900" algn="just">
              <a:buFont typeface="Wingdings" pitchFamily="2" charset="2"/>
              <a:buChar char="Ø"/>
            </a:pPr>
            <a:r>
              <a:rPr lang="en-US" dirty="0" smtClean="0"/>
              <a:t>Clearly then the operation of the phototransistor is </a:t>
            </a:r>
            <a:r>
              <a:rPr lang="en-US" b="1" dirty="0" smtClean="0"/>
              <a:t>identical to </a:t>
            </a:r>
            <a:r>
              <a:rPr lang="en-US" dirty="0" smtClean="0"/>
              <a:t>that of the photodiode except for the </a:t>
            </a:r>
            <a:r>
              <a:rPr lang="en-US" b="1" dirty="0" smtClean="0"/>
              <a:t>amplification, </a:t>
            </a:r>
            <a:r>
              <a:rPr lang="el-GR" b="1" dirty="0" smtClean="0"/>
              <a:t>β</a:t>
            </a:r>
            <a:r>
              <a:rPr lang="en-US" dirty="0" smtClean="0"/>
              <a:t>, provided by the transistor structure. Since </a:t>
            </a:r>
            <a:r>
              <a:rPr lang="el-GR" dirty="0" smtClean="0"/>
              <a:t>β</a:t>
            </a:r>
            <a:r>
              <a:rPr lang="en-US" dirty="0" smtClean="0"/>
              <a:t>, for even the simplest transistors, is on the order of 100 (and can be much higher), and the </a:t>
            </a:r>
            <a:r>
              <a:rPr lang="en-US" b="1" dirty="0" smtClean="0"/>
              <a:t>amplification is linear </a:t>
            </a:r>
            <a:r>
              <a:rPr lang="en-US" dirty="0" smtClean="0"/>
              <a:t>in most of the operation range (see </a:t>
            </a:r>
            <a:r>
              <a:rPr lang="en-US" b="1" dirty="0" smtClean="0"/>
              <a:t>Figure 4.16</a:t>
            </a:r>
            <a:r>
              <a:rPr lang="en-US" dirty="0" smtClean="0"/>
              <a:t>), the phototransistor is a very useful device and is commonly used for </a:t>
            </a:r>
            <a:r>
              <a:rPr lang="en-US" b="1" dirty="0" smtClean="0"/>
              <a:t>detection and sensing. </a:t>
            </a:r>
            <a:endParaRPr lang="en-US" b="1" dirty="0"/>
          </a:p>
        </p:txBody>
      </p:sp>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6" name="Rectangle 5"/>
          <p:cNvSpPr/>
          <p:nvPr/>
        </p:nvSpPr>
        <p:spPr>
          <a:xfrm>
            <a:off x="-1" y="467380"/>
            <a:ext cx="2627785"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Phototransistors </a:t>
            </a:r>
            <a:endParaRPr lang="en-IN" b="1" dirty="0">
              <a:solidFill>
                <a:srgbClr val="FFFF00"/>
              </a:solidFill>
            </a:endParaRPr>
          </a:p>
        </p:txBody>
      </p:sp>
      <p:pic>
        <p:nvPicPr>
          <p:cNvPr id="6146" name="Picture 2"/>
          <p:cNvPicPr>
            <a:picLocks noChangeAspect="1" noChangeArrowheads="1"/>
          </p:cNvPicPr>
          <p:nvPr/>
        </p:nvPicPr>
        <p:blipFill>
          <a:blip r:embed="rId2" cstate="print"/>
          <a:srcRect/>
          <a:stretch>
            <a:fillRect/>
          </a:stretch>
        </p:blipFill>
        <p:spPr bwMode="auto">
          <a:xfrm>
            <a:off x="35496" y="3147789"/>
            <a:ext cx="4467225" cy="2657475"/>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4572000" y="3247816"/>
            <a:ext cx="4572000" cy="1477328"/>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r>
              <a:rPr lang="en-US" b="1" dirty="0" smtClean="0"/>
              <a:t>FIGURE 4.16 </a:t>
            </a:r>
            <a:endParaRPr lang="en-US" dirty="0" smtClean="0"/>
          </a:p>
          <a:p>
            <a:pPr algn="just"/>
            <a:r>
              <a:rPr lang="en-US" b="1" dirty="0" smtClean="0"/>
              <a:t>The </a:t>
            </a:r>
            <a:r>
              <a:rPr lang="en-US" b="1" i="1" dirty="0" smtClean="0"/>
              <a:t>I-V </a:t>
            </a:r>
            <a:r>
              <a:rPr lang="en-US" b="1" dirty="0" smtClean="0"/>
              <a:t>characteristics of a transistor as a function of base current. In a phototransistor the base current is supplied by photon interaction. </a:t>
            </a:r>
            <a:endParaRPr lang="en-US"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71922"/>
            <a:ext cx="9144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342900" indent="-342900" algn="just">
              <a:buFont typeface="Wingdings" pitchFamily="2" charset="2"/>
              <a:buChar char="Ø"/>
            </a:pPr>
            <a:r>
              <a:rPr lang="en-US" dirty="0" smtClean="0"/>
              <a:t>A </a:t>
            </a:r>
            <a:r>
              <a:rPr lang="en-US" b="1" dirty="0" smtClean="0"/>
              <a:t>simple lens </a:t>
            </a:r>
            <a:r>
              <a:rPr lang="en-US" dirty="0" smtClean="0"/>
              <a:t>is also provided to </a:t>
            </a:r>
            <a:r>
              <a:rPr lang="en-US" b="1" dirty="0" smtClean="0"/>
              <a:t>concentrate the light </a:t>
            </a:r>
            <a:r>
              <a:rPr lang="en-US" dirty="0" smtClean="0"/>
              <a:t>on the junction, which for transistors is very small. A phototransistor equipped with a lens is shown in </a:t>
            </a:r>
            <a:r>
              <a:rPr lang="en-US" b="1" dirty="0" smtClean="0"/>
              <a:t>Figure.</a:t>
            </a:r>
            <a:endParaRPr lang="en-US" dirty="0"/>
          </a:p>
        </p:txBody>
      </p:sp>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6" name="Rectangle 5"/>
          <p:cNvSpPr/>
          <p:nvPr/>
        </p:nvSpPr>
        <p:spPr>
          <a:xfrm>
            <a:off x="-1" y="467380"/>
            <a:ext cx="2627785"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Phototransistors </a:t>
            </a:r>
            <a:endParaRPr lang="en-IN" b="1" dirty="0">
              <a:solidFill>
                <a:srgbClr val="FFFF00"/>
              </a:solidFill>
            </a:endParaRPr>
          </a:p>
        </p:txBody>
      </p:sp>
      <p:sp>
        <p:nvSpPr>
          <p:cNvPr id="7" name="Rectangle 6"/>
          <p:cNvSpPr/>
          <p:nvPr/>
        </p:nvSpPr>
        <p:spPr>
          <a:xfrm>
            <a:off x="0" y="5229200"/>
            <a:ext cx="9144000"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342900" indent="-342900" algn="just">
              <a:buFont typeface="Wingdings" pitchFamily="2" charset="2"/>
              <a:buChar char="Ø"/>
            </a:pPr>
            <a:r>
              <a:rPr lang="en-US" b="1" dirty="0" err="1" smtClean="0">
                <a:solidFill>
                  <a:srgbClr val="00B050"/>
                </a:solidFill>
              </a:rPr>
              <a:t>Photoconducting</a:t>
            </a:r>
            <a:r>
              <a:rPr lang="en-US" b="1" dirty="0" smtClean="0">
                <a:solidFill>
                  <a:srgbClr val="00B050"/>
                </a:solidFill>
              </a:rPr>
              <a:t> sensors, photodiodes, and phototransistors can sense and measure directly the radiation power they absorb. </a:t>
            </a:r>
          </a:p>
          <a:p>
            <a:pPr marL="342900" indent="-342900" algn="just">
              <a:buFont typeface="Wingdings" pitchFamily="2" charset="2"/>
              <a:buChar char="Ø"/>
            </a:pPr>
            <a:r>
              <a:rPr lang="en-US" dirty="0" smtClean="0"/>
              <a:t>As such, they can be employed to sense position, distance, and dimensions, temperature, and color variations, in counting events, for quality control, and much more. </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2411760" y="1980034"/>
            <a:ext cx="4133850" cy="3105150"/>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6660232" y="2708920"/>
            <a:ext cx="2483768" cy="646331"/>
          </a:xfrm>
          <a:prstGeom prst="rect">
            <a:avLst/>
          </a:prstGeom>
        </p:spPr>
        <p:txBody>
          <a:bodyPr wrap="square">
            <a:spAutoFit/>
          </a:bodyPr>
          <a:lstStyle/>
          <a:p>
            <a:r>
              <a:rPr lang="en-US" b="1" dirty="0" smtClean="0"/>
              <a:t>Phototransistors equipped with lenses </a:t>
            </a:r>
            <a:endParaRPr lang="en-US"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5" name="Rectangle 4"/>
          <p:cNvSpPr/>
          <p:nvPr/>
        </p:nvSpPr>
        <p:spPr>
          <a:xfrm>
            <a:off x="-1" y="467380"/>
            <a:ext cx="3491881"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PHOTOELECTRIC SENSOR </a:t>
            </a:r>
            <a:endParaRPr lang="en-IN" b="1" dirty="0">
              <a:solidFill>
                <a:srgbClr val="FFFF00"/>
              </a:solidFill>
            </a:endParaRPr>
          </a:p>
        </p:txBody>
      </p:sp>
      <p:sp>
        <p:nvSpPr>
          <p:cNvPr id="6" name="Rectangle 5"/>
          <p:cNvSpPr/>
          <p:nvPr/>
        </p:nvSpPr>
        <p:spPr>
          <a:xfrm>
            <a:off x="0" y="1028343"/>
            <a:ext cx="9144000" cy="286232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342900" indent="-342900" algn="just">
              <a:buFont typeface="Wingdings" pitchFamily="2" charset="2"/>
              <a:buChar char="Ø"/>
            </a:pPr>
            <a:r>
              <a:rPr lang="en-US" sz="2000" dirty="0" smtClean="0"/>
              <a:t>The photoelectric effect relies on photons with energy </a:t>
            </a:r>
            <a:r>
              <a:rPr lang="en-US" sz="2000" b="1" i="1" dirty="0" err="1" smtClean="0"/>
              <a:t>hf</a:t>
            </a:r>
            <a:r>
              <a:rPr lang="en-US" sz="2000" b="1" i="1" dirty="0" smtClean="0"/>
              <a:t> </a:t>
            </a:r>
            <a:r>
              <a:rPr lang="en-US" sz="2000" b="1" dirty="0" smtClean="0"/>
              <a:t>impinging </a:t>
            </a:r>
            <a:r>
              <a:rPr lang="en-US" sz="2000" dirty="0" smtClean="0"/>
              <a:t>on the surface of a material. </a:t>
            </a:r>
          </a:p>
          <a:p>
            <a:pPr marL="342900" indent="-342900" algn="just">
              <a:buFont typeface="Wingdings" pitchFamily="2" charset="2"/>
              <a:buChar char="Ø"/>
            </a:pPr>
            <a:r>
              <a:rPr lang="en-US" sz="2000" dirty="0" smtClean="0"/>
              <a:t>The radiation is absorbed by giving this energy to electrons and these are emitted from the surface, provided the energy of the photon is higher than the </a:t>
            </a:r>
            <a:r>
              <a:rPr lang="en-US" sz="2000" b="1" dirty="0" smtClean="0"/>
              <a:t>work function of the material</a:t>
            </a:r>
            <a:r>
              <a:rPr lang="en-US" sz="2000" dirty="0" smtClean="0"/>
              <a:t>. </a:t>
            </a:r>
          </a:p>
          <a:p>
            <a:pPr marL="342900" indent="-342900" algn="just">
              <a:buFont typeface="Wingdings" pitchFamily="2" charset="2"/>
              <a:buChar char="Ø"/>
            </a:pPr>
            <a:r>
              <a:rPr lang="en-US" sz="2000" dirty="0" smtClean="0"/>
              <a:t>One can say that the collision between the photon and electron releases the electron if the energy exchanged is sufficiently high. </a:t>
            </a:r>
          </a:p>
          <a:p>
            <a:pPr marL="342900" indent="-342900" algn="just">
              <a:buFont typeface="Wingdings" pitchFamily="2" charset="2"/>
              <a:buChar char="Ø"/>
            </a:pPr>
            <a:r>
              <a:rPr lang="en-US" sz="2000" dirty="0" smtClean="0"/>
              <a:t>This effect has been applied directly to the development of </a:t>
            </a:r>
            <a:r>
              <a:rPr lang="en-US" sz="2000" b="1" dirty="0" smtClean="0"/>
              <a:t>photoelectric sensors </a:t>
            </a:r>
            <a:endParaRPr lang="en-US" sz="20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5" name="Rectangle 4"/>
          <p:cNvSpPr/>
          <p:nvPr/>
        </p:nvSpPr>
        <p:spPr>
          <a:xfrm>
            <a:off x="-1" y="467380"/>
            <a:ext cx="3491881"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PHOTOELECTRIC SENSOR </a:t>
            </a:r>
            <a:endParaRPr lang="en-IN" b="1" dirty="0">
              <a:solidFill>
                <a:srgbClr val="FFFF00"/>
              </a:solidFill>
            </a:endParaRPr>
          </a:p>
        </p:txBody>
      </p:sp>
      <p:pic>
        <p:nvPicPr>
          <p:cNvPr id="1026" name="Picture 2"/>
          <p:cNvPicPr>
            <a:picLocks noChangeAspect="1" noChangeArrowheads="1"/>
          </p:cNvPicPr>
          <p:nvPr/>
        </p:nvPicPr>
        <p:blipFill>
          <a:blip r:embed="rId2" cstate="print"/>
          <a:srcRect/>
          <a:stretch>
            <a:fillRect/>
          </a:stretch>
        </p:blipFill>
        <p:spPr bwMode="auto">
          <a:xfrm>
            <a:off x="1475657" y="1632440"/>
            <a:ext cx="5263282" cy="3053860"/>
          </a:xfrm>
          <a:prstGeom prst="rect">
            <a:avLst/>
          </a:prstGeom>
          <a:ln>
            <a:solidFill>
              <a:srgbClr val="00B050"/>
            </a:solidFill>
          </a:ln>
          <a:effectLst>
            <a:outerShdw blurRad="292100" dist="139700" dir="2700000" algn="tl" rotWithShape="0">
              <a:srgbClr val="333333">
                <a:alpha val="65000"/>
              </a:srgbClr>
            </a:outerShdw>
          </a:effectLst>
        </p:spPr>
      </p:pic>
      <p:sp>
        <p:nvSpPr>
          <p:cNvPr id="7" name="Rectangle 6"/>
          <p:cNvSpPr/>
          <p:nvPr/>
        </p:nvSpPr>
        <p:spPr>
          <a:xfrm>
            <a:off x="1835696" y="4797152"/>
            <a:ext cx="4572000" cy="369332"/>
          </a:xfrm>
          <a:prstGeom prst="rect">
            <a:avLst/>
          </a:prstGeom>
        </p:spPr>
        <p:txBody>
          <a:bodyPr>
            <a:spAutoFit/>
          </a:bodyPr>
          <a:lstStyle/>
          <a:p>
            <a:pPr algn="ctr"/>
            <a:r>
              <a:rPr lang="en-US" b="1" dirty="0" smtClean="0"/>
              <a:t>Photoelectric sensor and biasing circuit </a:t>
            </a:r>
            <a:endParaRPr lang="en-US"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36712"/>
            <a:ext cx="9144000" cy="618630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342900" indent="-342900" algn="just">
              <a:buFont typeface="Wingdings" pitchFamily="2" charset="2"/>
              <a:buChar char="Ø"/>
            </a:pPr>
            <a:r>
              <a:rPr lang="en-US" dirty="0" smtClean="0"/>
              <a:t>The </a:t>
            </a:r>
            <a:r>
              <a:rPr lang="en-US" b="1" dirty="0" smtClean="0"/>
              <a:t>photocathode</a:t>
            </a:r>
            <a:r>
              <a:rPr lang="en-US" dirty="0" smtClean="0"/>
              <a:t> is made of a material with relatively </a:t>
            </a:r>
            <a:r>
              <a:rPr lang="en-US" b="1" dirty="0" smtClean="0"/>
              <a:t>low work function </a:t>
            </a:r>
            <a:r>
              <a:rPr lang="en-US" dirty="0" smtClean="0"/>
              <a:t>to allow efficient emission of electrons. These electrons are then accelerated toward the </a:t>
            </a:r>
            <a:r>
              <a:rPr lang="en-US" b="1" dirty="0" err="1" smtClean="0"/>
              <a:t>photoanode</a:t>
            </a:r>
            <a:r>
              <a:rPr lang="en-US" dirty="0" smtClean="0"/>
              <a:t> because of the potential difference between the anode and cathode. The </a:t>
            </a:r>
            <a:r>
              <a:rPr lang="en-US" b="1" dirty="0" smtClean="0"/>
              <a:t>current</a:t>
            </a:r>
            <a:r>
              <a:rPr lang="en-US" dirty="0" smtClean="0"/>
              <a:t> in the circuit is then proportional to </a:t>
            </a:r>
            <a:r>
              <a:rPr lang="en-US" b="1" dirty="0" smtClean="0"/>
              <a:t>radiation intensity</a:t>
            </a:r>
            <a:r>
              <a:rPr lang="en-US" dirty="0" smtClean="0"/>
              <a:t>. </a:t>
            </a:r>
          </a:p>
          <a:p>
            <a:pPr marL="342900" indent="-342900" algn="just">
              <a:buFont typeface="Wingdings" pitchFamily="2" charset="2"/>
              <a:buChar char="Ø"/>
            </a:pPr>
            <a:r>
              <a:rPr lang="en-US" dirty="0" smtClean="0"/>
              <a:t>The number of emitted electrons per photon is the quantum efficiency of the sensor and depends to a large extent on the material used for the photocathode. </a:t>
            </a:r>
          </a:p>
          <a:p>
            <a:pPr marL="342900" indent="-342900" algn="just">
              <a:buFont typeface="Wingdings" pitchFamily="2" charset="2"/>
              <a:buChar char="Ø"/>
            </a:pPr>
            <a:r>
              <a:rPr lang="en-US" dirty="0" smtClean="0"/>
              <a:t>More often, </a:t>
            </a:r>
            <a:r>
              <a:rPr lang="en-US" b="1" dirty="0" smtClean="0"/>
              <a:t>cesium-based materials </a:t>
            </a:r>
            <a:r>
              <a:rPr lang="en-US" dirty="0" smtClean="0"/>
              <a:t>are used because they have low work functions and fairly wide spectrum responses down to about </a:t>
            </a:r>
            <a:r>
              <a:rPr lang="en-US" b="1" dirty="0" smtClean="0"/>
              <a:t>1000 nm </a:t>
            </a:r>
            <a:r>
              <a:rPr lang="en-US" dirty="0" smtClean="0"/>
              <a:t>(well into the IR region). Their response extends into the </a:t>
            </a:r>
            <a:r>
              <a:rPr lang="en-US" b="1" dirty="0" smtClean="0"/>
              <a:t>UV region </a:t>
            </a:r>
            <a:r>
              <a:rPr lang="en-US" dirty="0" smtClean="0"/>
              <a:t>as well. </a:t>
            </a:r>
          </a:p>
          <a:p>
            <a:pPr marL="342900" indent="-342900" algn="just">
              <a:buFont typeface="Wingdings" pitchFamily="2" charset="2"/>
              <a:buChar char="Ø"/>
            </a:pPr>
            <a:r>
              <a:rPr lang="en-US" dirty="0" smtClean="0"/>
              <a:t>In older devices, </a:t>
            </a:r>
            <a:r>
              <a:rPr lang="en-US" b="1" dirty="0" smtClean="0"/>
              <a:t>highly resistant cathodes </a:t>
            </a:r>
            <a:r>
              <a:rPr lang="en-US" dirty="0" smtClean="0"/>
              <a:t>were made of a </a:t>
            </a:r>
            <a:r>
              <a:rPr lang="en-US" b="1" dirty="0" smtClean="0"/>
              <a:t>metal</a:t>
            </a:r>
            <a:r>
              <a:rPr lang="en-US" dirty="0" smtClean="0"/>
              <a:t> such as tantalum or chromium and coated with alkali compounds (lithium, potassium, sodium, or cesium). </a:t>
            </a:r>
          </a:p>
          <a:p>
            <a:pPr marL="342900" indent="-342900" algn="just">
              <a:buFont typeface="Wingdings" pitchFamily="2" charset="2"/>
              <a:buChar char="Ø"/>
            </a:pPr>
            <a:r>
              <a:rPr lang="en-US" dirty="0" smtClean="0"/>
              <a:t>The electrodes are housed in an </a:t>
            </a:r>
            <a:r>
              <a:rPr lang="en-US" b="1" dirty="0" smtClean="0"/>
              <a:t>evacuated tube </a:t>
            </a:r>
            <a:r>
              <a:rPr lang="en-US" dirty="0" smtClean="0"/>
              <a:t>or in </a:t>
            </a:r>
            <a:r>
              <a:rPr lang="en-US" b="1" dirty="0" smtClean="0"/>
              <a:t>a tube with a noble gas </a:t>
            </a:r>
            <a:r>
              <a:rPr lang="en-US" dirty="0" smtClean="0"/>
              <a:t>(argon) at low pressure. The presence of gas increases the gain of the sensor by internal collisions between emitted electrons and the atoms of the gas through </a:t>
            </a:r>
            <a:r>
              <a:rPr lang="en-US" b="1" dirty="0" smtClean="0"/>
              <a:t>ionization of the gas. </a:t>
            </a:r>
          </a:p>
          <a:p>
            <a:pPr marL="342900" indent="-342900" algn="just">
              <a:buFont typeface="Wingdings" pitchFamily="2" charset="2"/>
              <a:buChar char="Ø"/>
            </a:pPr>
            <a:r>
              <a:rPr lang="en-US" dirty="0" smtClean="0"/>
              <a:t>Newer devices use so-called </a:t>
            </a:r>
            <a:r>
              <a:rPr lang="en-US" b="1" dirty="0" smtClean="0"/>
              <a:t>negative electron affinity (</a:t>
            </a:r>
            <a:r>
              <a:rPr lang="en-US" dirty="0" smtClean="0"/>
              <a:t>NEA) surfaces. These are constructed by evaporation of</a:t>
            </a:r>
            <a:r>
              <a:rPr lang="en-US" b="1" dirty="0" smtClean="0"/>
              <a:t> cesium or cesium oxide </a:t>
            </a:r>
            <a:r>
              <a:rPr lang="en-US" dirty="0" smtClean="0"/>
              <a:t>onto a semiconductor’s surface. </a:t>
            </a:r>
          </a:p>
          <a:p>
            <a:pPr marL="342900" indent="-342900" algn="just">
              <a:buFont typeface="Wingdings" pitchFamily="2" charset="2"/>
              <a:buChar char="Ø"/>
            </a:pPr>
            <a:r>
              <a:rPr lang="en-US" dirty="0" smtClean="0"/>
              <a:t>Classical photoelectric sensors require relatively high voltages for operation to supply useful sensing currents. </a:t>
            </a:r>
            <a:endParaRPr lang="en-US" smtClean="0"/>
          </a:p>
          <a:p>
            <a:pPr marL="342900" indent="-342900" algn="just">
              <a:buFont typeface="Wingdings" pitchFamily="2" charset="2"/>
              <a:buChar char="Ø"/>
            </a:pPr>
            <a:r>
              <a:rPr lang="en-US" smtClean="0"/>
              <a:t>Negative </a:t>
            </a:r>
            <a:r>
              <a:rPr lang="en-US" dirty="0" smtClean="0"/>
              <a:t>electron </a:t>
            </a:r>
            <a:r>
              <a:rPr lang="en-US" dirty="0" err="1" smtClean="0"/>
              <a:t>afirity</a:t>
            </a:r>
            <a:r>
              <a:rPr lang="en-US" dirty="0" smtClean="0"/>
              <a:t> devices operate at much lower potentials </a:t>
            </a:r>
            <a:endParaRPr lang="en-US" dirty="0"/>
          </a:p>
        </p:txBody>
      </p:sp>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6" name="Rectangle 5"/>
          <p:cNvSpPr/>
          <p:nvPr/>
        </p:nvSpPr>
        <p:spPr>
          <a:xfrm>
            <a:off x="-1" y="404664"/>
            <a:ext cx="3491881"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PHOTOELECTRIC SENSOR </a:t>
            </a:r>
            <a:endParaRPr lang="en-IN" b="1" dirty="0">
              <a:solidFill>
                <a:srgbClr val="FFFF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6" name="Rectangle 5"/>
          <p:cNvSpPr/>
          <p:nvPr/>
        </p:nvSpPr>
        <p:spPr>
          <a:xfrm>
            <a:off x="-1" y="467380"/>
            <a:ext cx="2195737"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b="1" dirty="0"/>
              <a:t>Photomultipliers </a:t>
            </a:r>
            <a:endParaRPr lang="en-IN" b="1" dirty="0">
              <a:solidFill>
                <a:srgbClr val="FFFF00"/>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643064"/>
            <a:ext cx="9144000" cy="33551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91723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124744"/>
            <a:ext cx="9144000"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285750" indent="-285750" algn="just">
              <a:buFont typeface="Wingdings" pitchFamily="2" charset="2"/>
              <a:buChar char="Ø"/>
            </a:pPr>
            <a:r>
              <a:rPr lang="en-US" dirty="0"/>
              <a:t>Photomultipliers are a development of the classical photoelectric sensor. Whereas in a</a:t>
            </a:r>
            <a:br>
              <a:rPr lang="en-US" dirty="0"/>
            </a:br>
            <a:r>
              <a:rPr lang="en-US" dirty="0"/>
              <a:t>photoelectric sensor the current is low (the number of electrons emitted is small),</a:t>
            </a:r>
            <a:br>
              <a:rPr lang="en-US" dirty="0"/>
            </a:br>
            <a:r>
              <a:rPr lang="en-US" dirty="0"/>
              <a:t>photomultipliers, as their names imply, </a:t>
            </a:r>
            <a:r>
              <a:rPr lang="en-US" b="1" dirty="0">
                <a:solidFill>
                  <a:srgbClr val="00B050"/>
                </a:solidFill>
              </a:rPr>
              <a:t>multiply the available current</a:t>
            </a:r>
            <a:r>
              <a:rPr lang="en-US" dirty="0"/>
              <a:t>, resulting in</a:t>
            </a:r>
            <a:br>
              <a:rPr lang="en-US" dirty="0"/>
            </a:br>
            <a:r>
              <a:rPr lang="en-US" dirty="0"/>
              <a:t>sensors that are considerably more sensitive than the simple photoelectric cell. The</a:t>
            </a:r>
            <a:br>
              <a:rPr lang="en-US" dirty="0"/>
            </a:br>
            <a:r>
              <a:rPr lang="en-US" dirty="0"/>
              <a:t>construction is shown schematically in </a:t>
            </a:r>
            <a:r>
              <a:rPr lang="en-US" b="1" dirty="0"/>
              <a:t>Figure 4.20</a:t>
            </a:r>
            <a:r>
              <a:rPr lang="en-US" dirty="0"/>
              <a:t>. </a:t>
            </a:r>
            <a:endParaRPr lang="en-IN" dirty="0"/>
          </a:p>
        </p:txBody>
      </p:sp>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6" name="Rectangle 5"/>
          <p:cNvSpPr/>
          <p:nvPr/>
        </p:nvSpPr>
        <p:spPr>
          <a:xfrm>
            <a:off x="-1" y="467380"/>
            <a:ext cx="2195737"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b="1" dirty="0"/>
              <a:t>Photomultipliers </a:t>
            </a:r>
            <a:endParaRPr lang="en-IN" b="1" dirty="0">
              <a:solidFill>
                <a:srgbClr val="FFFF00"/>
              </a:solidFill>
            </a:endParaRPr>
          </a:p>
        </p:txBody>
      </p:sp>
      <p:sp>
        <p:nvSpPr>
          <p:cNvPr id="7" name="Rectangle 6"/>
          <p:cNvSpPr/>
          <p:nvPr/>
        </p:nvSpPr>
        <p:spPr>
          <a:xfrm>
            <a:off x="-1" y="3003917"/>
            <a:ext cx="9144000"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lgn="just">
              <a:buFont typeface="Wingdings" pitchFamily="2" charset="2"/>
              <a:buChar char="Ø"/>
            </a:pPr>
            <a:r>
              <a:rPr lang="en-US" dirty="0"/>
              <a:t>It consists of an </a:t>
            </a:r>
            <a:r>
              <a:rPr lang="en-US" b="1" dirty="0">
                <a:solidFill>
                  <a:srgbClr val="FF0000"/>
                </a:solidFill>
              </a:rPr>
              <a:t>evacuated tube </a:t>
            </a:r>
            <a:r>
              <a:rPr lang="en-US" dirty="0"/>
              <a:t>(</a:t>
            </a:r>
            <a:r>
              <a:rPr lang="en-US" dirty="0" smtClean="0"/>
              <a:t>or a </a:t>
            </a:r>
            <a:r>
              <a:rPr lang="en-US" dirty="0"/>
              <a:t>low-pressure gas-filled tube) made of metal, glass, or </a:t>
            </a:r>
            <a:r>
              <a:rPr lang="en-US" b="1" dirty="0">
                <a:solidFill>
                  <a:srgbClr val="FF0000"/>
                </a:solidFill>
              </a:rPr>
              <a:t>metal-coated glass </a:t>
            </a:r>
            <a:r>
              <a:rPr lang="en-US" dirty="0"/>
              <a:t>with </a:t>
            </a:r>
            <a:r>
              <a:rPr lang="en-US" dirty="0" smtClean="0"/>
              <a:t>a window </a:t>
            </a:r>
            <a:r>
              <a:rPr lang="en-US" dirty="0"/>
              <a:t>for the incoming radiation. The photocathode and </a:t>
            </a:r>
            <a:r>
              <a:rPr lang="en-US" b="1" dirty="0" err="1">
                <a:solidFill>
                  <a:srgbClr val="FF0000"/>
                </a:solidFill>
              </a:rPr>
              <a:t>photoanode</a:t>
            </a:r>
            <a:r>
              <a:rPr lang="en-US" dirty="0">
                <a:solidFill>
                  <a:srgbClr val="FF0000"/>
                </a:solidFill>
              </a:rPr>
              <a:t> </a:t>
            </a:r>
            <a:r>
              <a:rPr lang="en-US" dirty="0"/>
              <a:t>of the </a:t>
            </a:r>
            <a:r>
              <a:rPr lang="en-US" dirty="0" smtClean="0"/>
              <a:t>basic photoelectric </a:t>
            </a:r>
            <a:r>
              <a:rPr lang="en-US" dirty="0"/>
              <a:t>cell are maintained, but now there is a sequence of intermediate electrodes, as shown in </a:t>
            </a:r>
            <a:r>
              <a:rPr lang="en-US" b="1" dirty="0"/>
              <a:t>Figure 4.20a</a:t>
            </a:r>
            <a:r>
              <a:rPr lang="en-US" dirty="0"/>
              <a:t>. </a:t>
            </a:r>
            <a:endParaRPr lang="en-US" dirty="0" smtClean="0"/>
          </a:p>
          <a:p>
            <a:pPr marL="285750" indent="-285750" algn="just">
              <a:buFont typeface="Wingdings" pitchFamily="2" charset="2"/>
              <a:buChar char="Ø"/>
            </a:pPr>
            <a:r>
              <a:rPr lang="en-US" dirty="0" smtClean="0"/>
              <a:t>The </a:t>
            </a:r>
            <a:r>
              <a:rPr lang="en-US" dirty="0"/>
              <a:t>intermediate electrodes are called </a:t>
            </a:r>
            <a:r>
              <a:rPr lang="en-US" b="1" dirty="0"/>
              <a:t>dynodes </a:t>
            </a:r>
            <a:r>
              <a:rPr lang="en-US" dirty="0" smtClean="0"/>
              <a:t>are made </a:t>
            </a:r>
            <a:r>
              <a:rPr lang="en-US" dirty="0"/>
              <a:t>of materials with low work functions, such as </a:t>
            </a:r>
            <a:r>
              <a:rPr lang="en-US" dirty="0">
                <a:solidFill>
                  <a:srgbClr val="FF0000"/>
                </a:solidFill>
              </a:rPr>
              <a:t>beryllium</a:t>
            </a:r>
            <a:r>
              <a:rPr lang="en-US" dirty="0"/>
              <a:t> </a:t>
            </a:r>
            <a:r>
              <a:rPr lang="en-US" dirty="0">
                <a:solidFill>
                  <a:srgbClr val="FF0000"/>
                </a:solidFill>
              </a:rPr>
              <a:t>copper</a:t>
            </a:r>
            <a:r>
              <a:rPr lang="en-US" dirty="0"/>
              <a:t> (</a:t>
            </a:r>
            <a:r>
              <a:rPr lang="en-US" dirty="0" err="1"/>
              <a:t>BeCu</a:t>
            </a:r>
            <a:r>
              <a:rPr lang="en-US" dirty="0"/>
              <a:t>), and </a:t>
            </a:r>
            <a:r>
              <a:rPr lang="en-US" dirty="0" smtClean="0"/>
              <a:t>are placed </a:t>
            </a:r>
            <a:r>
              <a:rPr lang="en-US" dirty="0"/>
              <a:t>at potential differences with respect to preceding dynodes, as shown </a:t>
            </a:r>
            <a:r>
              <a:rPr lang="en-US" dirty="0" smtClean="0"/>
              <a:t>in </a:t>
            </a:r>
            <a:r>
              <a:rPr lang="en-US" b="1" dirty="0" smtClean="0"/>
              <a:t>Figure </a:t>
            </a:r>
            <a:r>
              <a:rPr lang="en-US" b="1" dirty="0"/>
              <a:t>4.20b</a:t>
            </a:r>
            <a:r>
              <a:rPr lang="en-US" dirty="0"/>
              <a:t>. </a:t>
            </a:r>
            <a:endParaRPr lang="en-IN" dirty="0"/>
          </a:p>
        </p:txBody>
      </p:sp>
    </p:spTree>
    <p:extLst>
      <p:ext uri="{BB962C8B-B14F-4D97-AF65-F5344CB8AC3E}">
        <p14:creationId xmlns:p14="http://schemas.microsoft.com/office/powerpoint/2010/main" xmlns="" val="2898467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5" name="Rectangle 4"/>
          <p:cNvSpPr/>
          <p:nvPr/>
        </p:nvSpPr>
        <p:spPr>
          <a:xfrm>
            <a:off x="-1" y="467380"/>
            <a:ext cx="3491881"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b="1" dirty="0" smtClean="0"/>
              <a:t>Photomultipliers - Operation</a:t>
            </a:r>
            <a:endParaRPr lang="en-IN" b="1" dirty="0">
              <a:solidFill>
                <a:srgbClr val="FFFF00"/>
              </a:solidFill>
            </a:endParaRPr>
          </a:p>
        </p:txBody>
      </p:sp>
      <p:sp>
        <p:nvSpPr>
          <p:cNvPr id="6" name="Rectangle 5"/>
          <p:cNvSpPr/>
          <p:nvPr/>
        </p:nvSpPr>
        <p:spPr>
          <a:xfrm>
            <a:off x="0" y="1192684"/>
            <a:ext cx="9144000" cy="258532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n-US" dirty="0"/>
              <a:t>The operation is as follows: </a:t>
            </a:r>
            <a:endParaRPr lang="en-US" dirty="0" smtClean="0"/>
          </a:p>
          <a:p>
            <a:pPr marL="285750" indent="-285750" algn="just">
              <a:buFont typeface="Wingdings" pitchFamily="2" charset="2"/>
              <a:buChar char="Ø"/>
            </a:pPr>
            <a:r>
              <a:rPr lang="en-US" dirty="0" smtClean="0"/>
              <a:t>The </a:t>
            </a:r>
            <a:r>
              <a:rPr lang="en-US" b="1" dirty="0">
                <a:solidFill>
                  <a:srgbClr val="FF00FF"/>
                </a:solidFill>
              </a:rPr>
              <a:t>incident </a:t>
            </a:r>
            <a:r>
              <a:rPr lang="en-US" b="1" dirty="0" smtClean="0">
                <a:solidFill>
                  <a:srgbClr val="FF00FF"/>
                </a:solidFill>
              </a:rPr>
              <a:t>radiation </a:t>
            </a:r>
            <a:r>
              <a:rPr lang="en-US" b="1" dirty="0">
                <a:solidFill>
                  <a:srgbClr val="FF00FF"/>
                </a:solidFill>
              </a:rPr>
              <a:t>impinges </a:t>
            </a:r>
            <a:r>
              <a:rPr lang="en-US" dirty="0"/>
              <a:t>on </a:t>
            </a:r>
            <a:r>
              <a:rPr lang="en-US" dirty="0" smtClean="0"/>
              <a:t>the cathode </a:t>
            </a:r>
            <a:r>
              <a:rPr lang="en-US" dirty="0"/>
              <a:t>and releases a number of electrons, say, </a:t>
            </a:r>
            <a:r>
              <a:rPr lang="en-US" i="1" dirty="0"/>
              <a:t>n</a:t>
            </a:r>
            <a:r>
              <a:rPr lang="en-US" dirty="0"/>
              <a:t>. These are accelerated toward </a:t>
            </a:r>
            <a:r>
              <a:rPr lang="en-US" dirty="0" smtClean="0"/>
              <a:t>the first </a:t>
            </a:r>
            <a:r>
              <a:rPr lang="en-US" dirty="0"/>
              <a:t>dynode by the potential difference, </a:t>
            </a:r>
            <a:r>
              <a:rPr lang="en-US" b="1" i="1" dirty="0">
                <a:solidFill>
                  <a:srgbClr val="FF00FF"/>
                </a:solidFill>
              </a:rPr>
              <a:t>V</a:t>
            </a:r>
            <a:r>
              <a:rPr lang="en-US" b="1" baseline="-25000" dirty="0">
                <a:solidFill>
                  <a:srgbClr val="FF00FF"/>
                </a:solidFill>
              </a:rPr>
              <a:t>1</a:t>
            </a:r>
            <a:r>
              <a:rPr lang="en-US" dirty="0"/>
              <a:t>. </a:t>
            </a:r>
            <a:endParaRPr lang="en-US" dirty="0" smtClean="0"/>
          </a:p>
          <a:p>
            <a:pPr marL="285750" indent="-285750" algn="just">
              <a:buFont typeface="Wingdings" pitchFamily="2" charset="2"/>
              <a:buChar char="Ø"/>
            </a:pPr>
            <a:r>
              <a:rPr lang="en-US" dirty="0" smtClean="0"/>
              <a:t>These </a:t>
            </a:r>
            <a:r>
              <a:rPr lang="en-US" dirty="0"/>
              <a:t>electrons now have sufficient </a:t>
            </a:r>
            <a:r>
              <a:rPr lang="en-US" dirty="0" smtClean="0"/>
              <a:t>energy to </a:t>
            </a:r>
            <a:r>
              <a:rPr lang="en-US" dirty="0"/>
              <a:t>release, say, </a:t>
            </a:r>
            <a:r>
              <a:rPr lang="en-US" b="1" i="1" dirty="0">
                <a:solidFill>
                  <a:srgbClr val="FF00FF"/>
                </a:solidFill>
              </a:rPr>
              <a:t>n</a:t>
            </a:r>
            <a:r>
              <a:rPr lang="en-US" b="1" baseline="-25000" dirty="0">
                <a:solidFill>
                  <a:srgbClr val="FF00FF"/>
                </a:solidFill>
              </a:rPr>
              <a:t>1</a:t>
            </a:r>
            <a:r>
              <a:rPr lang="en-US" dirty="0"/>
              <a:t> electrons for each impinging electron. The number of </a:t>
            </a:r>
            <a:r>
              <a:rPr lang="en-US" dirty="0" smtClean="0"/>
              <a:t>electrons emitted </a:t>
            </a:r>
            <a:r>
              <a:rPr lang="en-US" dirty="0"/>
              <a:t>from the first dynode is </a:t>
            </a:r>
            <a:r>
              <a:rPr lang="en-US" b="1" i="1" dirty="0" smtClean="0">
                <a:solidFill>
                  <a:srgbClr val="FF00FF"/>
                </a:solidFill>
              </a:rPr>
              <a:t>n </a:t>
            </a:r>
            <a:r>
              <a:rPr lang="en-US" b="1" dirty="0" smtClean="0">
                <a:solidFill>
                  <a:srgbClr val="FF00FF"/>
                </a:solidFill>
              </a:rPr>
              <a:t>× </a:t>
            </a:r>
            <a:r>
              <a:rPr lang="en-US" b="1" i="1" dirty="0" smtClean="0">
                <a:solidFill>
                  <a:srgbClr val="FF00FF"/>
                </a:solidFill>
              </a:rPr>
              <a:t>n</a:t>
            </a:r>
            <a:r>
              <a:rPr lang="en-US" b="1" baseline="-25000" dirty="0" smtClean="0">
                <a:solidFill>
                  <a:srgbClr val="FF00FF"/>
                </a:solidFill>
              </a:rPr>
              <a:t>1</a:t>
            </a:r>
            <a:r>
              <a:rPr lang="en-US" dirty="0"/>
              <a:t>. </a:t>
            </a:r>
            <a:endParaRPr lang="en-US" dirty="0" smtClean="0"/>
          </a:p>
          <a:p>
            <a:pPr marL="285750" indent="-285750" algn="just">
              <a:buFont typeface="Wingdings" pitchFamily="2" charset="2"/>
              <a:buChar char="Ø"/>
            </a:pPr>
            <a:r>
              <a:rPr lang="en-US" dirty="0" smtClean="0"/>
              <a:t>These </a:t>
            </a:r>
            <a:r>
              <a:rPr lang="en-US" dirty="0"/>
              <a:t>are again accelerated toward the </a:t>
            </a:r>
            <a:r>
              <a:rPr lang="en-US" dirty="0" smtClean="0"/>
              <a:t>second dynode</a:t>
            </a:r>
            <a:r>
              <a:rPr lang="en-US" dirty="0"/>
              <a:t>, and so on, until they finally reach the </a:t>
            </a:r>
            <a:r>
              <a:rPr lang="en-US" b="1" dirty="0" err="1">
                <a:solidFill>
                  <a:srgbClr val="FF00FF"/>
                </a:solidFill>
              </a:rPr>
              <a:t>photoanode</a:t>
            </a:r>
            <a:r>
              <a:rPr lang="en-US" dirty="0"/>
              <a:t>. </a:t>
            </a:r>
            <a:endParaRPr lang="en-US" dirty="0" smtClean="0"/>
          </a:p>
          <a:p>
            <a:pPr marL="285750" indent="-285750" algn="just">
              <a:buFont typeface="Wingdings" pitchFamily="2" charset="2"/>
              <a:buChar char="Ø"/>
            </a:pPr>
            <a:r>
              <a:rPr lang="en-US" b="1" dirty="0" smtClean="0">
                <a:solidFill>
                  <a:srgbClr val="00B050"/>
                </a:solidFill>
              </a:rPr>
              <a:t>The </a:t>
            </a:r>
            <a:r>
              <a:rPr lang="en-US" b="1" dirty="0">
                <a:solidFill>
                  <a:srgbClr val="00B050"/>
                </a:solidFill>
              </a:rPr>
              <a:t>multiplication effect </a:t>
            </a:r>
            <a:r>
              <a:rPr lang="en-US" b="1" dirty="0" smtClean="0">
                <a:solidFill>
                  <a:srgbClr val="00B050"/>
                </a:solidFill>
              </a:rPr>
              <a:t>at each </a:t>
            </a:r>
            <a:r>
              <a:rPr lang="en-US" b="1" dirty="0">
                <a:solidFill>
                  <a:srgbClr val="00B050"/>
                </a:solidFill>
              </a:rPr>
              <a:t>dynode results in a very large number of electrons reaching the </a:t>
            </a:r>
            <a:r>
              <a:rPr lang="en-US" b="1" dirty="0" err="1">
                <a:solidFill>
                  <a:srgbClr val="00B050"/>
                </a:solidFill>
              </a:rPr>
              <a:t>photoanode</a:t>
            </a:r>
            <a:r>
              <a:rPr lang="en-US" b="1" dirty="0">
                <a:solidFill>
                  <a:srgbClr val="00B050"/>
                </a:solidFill>
              </a:rPr>
              <a:t> </a:t>
            </a:r>
            <a:r>
              <a:rPr lang="en-US" b="1" dirty="0" smtClean="0">
                <a:solidFill>
                  <a:srgbClr val="00B050"/>
                </a:solidFill>
              </a:rPr>
              <a:t>for each </a:t>
            </a:r>
            <a:r>
              <a:rPr lang="en-US" b="1" dirty="0">
                <a:solidFill>
                  <a:srgbClr val="00B050"/>
                </a:solidFill>
              </a:rPr>
              <a:t>photon impinging on the cathode</a:t>
            </a:r>
            <a:r>
              <a:rPr lang="en-US" dirty="0"/>
              <a:t>. </a:t>
            </a:r>
            <a:endParaRPr lang="en-IN" dirty="0"/>
          </a:p>
        </p:txBody>
      </p:sp>
      <p:sp>
        <p:nvSpPr>
          <p:cNvPr id="7" name="Rectangle 6"/>
          <p:cNvSpPr/>
          <p:nvPr/>
        </p:nvSpPr>
        <p:spPr>
          <a:xfrm>
            <a:off x="17318" y="4159045"/>
            <a:ext cx="9126681" cy="646331"/>
          </a:xfrm>
          <a:prstGeom prst="rect">
            <a:avLst/>
          </a:prstGeom>
        </p:spPr>
        <p:txBody>
          <a:bodyPr wrap="square">
            <a:spAutoFit/>
          </a:bodyPr>
          <a:lstStyle/>
          <a:p>
            <a:r>
              <a:rPr lang="en-US" dirty="0"/>
              <a:t>Assuming there are </a:t>
            </a:r>
            <a:r>
              <a:rPr lang="en-US" i="1" dirty="0"/>
              <a:t>k </a:t>
            </a:r>
            <a:r>
              <a:rPr lang="en-US" dirty="0"/>
              <a:t>dynodes (10–14 is </a:t>
            </a:r>
            <a:r>
              <a:rPr lang="en-US" dirty="0" smtClean="0"/>
              <a:t>not unusual</a:t>
            </a:r>
            <a:r>
              <a:rPr lang="en-US" dirty="0"/>
              <a:t>) and </a:t>
            </a:r>
            <a:r>
              <a:rPr lang="en-US" i="1" dirty="0"/>
              <a:t>n </a:t>
            </a:r>
            <a:r>
              <a:rPr lang="en-US" dirty="0"/>
              <a:t>is the average number of electrons emitted per dynode (</a:t>
            </a:r>
            <a:r>
              <a:rPr lang="en-US" dirty="0" smtClean="0"/>
              <a:t>secondary electrons</a:t>
            </a:r>
            <a:r>
              <a:rPr lang="en-US" dirty="0"/>
              <a:t>), the gain may be written as </a:t>
            </a:r>
            <a:endParaRPr lang="en-IN"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85295" y="4836343"/>
            <a:ext cx="1990725" cy="762000"/>
          </a:xfrm>
          <a:prstGeom prst="rect">
            <a:avLst/>
          </a:prstGeom>
          <a:noFill/>
          <a:ln w="9525">
            <a:solidFill>
              <a:srgbClr val="00B0F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ectangle 7"/>
          <p:cNvSpPr/>
          <p:nvPr/>
        </p:nvSpPr>
        <p:spPr>
          <a:xfrm>
            <a:off x="539552" y="5746030"/>
            <a:ext cx="6984776" cy="923330"/>
          </a:xfrm>
          <a:prstGeom prst="rect">
            <a:avLst/>
          </a:prstGeom>
        </p:spPr>
        <p:txBody>
          <a:bodyPr wrap="square">
            <a:spAutoFit/>
          </a:bodyPr>
          <a:lstStyle/>
          <a:p>
            <a:pPr algn="just"/>
            <a:r>
              <a:rPr lang="en-US" b="1" dirty="0" smtClean="0">
                <a:solidFill>
                  <a:srgbClr val="00B050"/>
                </a:solidFill>
              </a:rPr>
              <a:t>This </a:t>
            </a:r>
            <a:r>
              <a:rPr lang="en-US" b="1" dirty="0">
                <a:solidFill>
                  <a:srgbClr val="00B050"/>
                </a:solidFill>
              </a:rPr>
              <a:t>gain is the current amplification of the photomultiplier and depends on </a:t>
            </a:r>
            <a:r>
              <a:rPr lang="en-US" b="1" dirty="0" smtClean="0">
                <a:solidFill>
                  <a:srgbClr val="00B050"/>
                </a:solidFill>
              </a:rPr>
              <a:t>the construction</a:t>
            </a:r>
            <a:r>
              <a:rPr lang="en-US" b="1" dirty="0">
                <a:solidFill>
                  <a:srgbClr val="00B050"/>
                </a:solidFill>
              </a:rPr>
              <a:t>, the number of dynodes, and the accelerating </a:t>
            </a:r>
            <a:r>
              <a:rPr lang="en-US" b="1" dirty="0" err="1">
                <a:solidFill>
                  <a:srgbClr val="00B050"/>
                </a:solidFill>
              </a:rPr>
              <a:t>interelectrode</a:t>
            </a:r>
            <a:r>
              <a:rPr lang="en-US" b="1" dirty="0">
                <a:solidFill>
                  <a:srgbClr val="00B050"/>
                </a:solidFill>
              </a:rPr>
              <a:t> voltages. </a:t>
            </a:r>
            <a:endParaRPr lang="en-IN" b="1" dirty="0">
              <a:solidFill>
                <a:srgbClr val="00B050"/>
              </a:solidFill>
            </a:endParaRPr>
          </a:p>
        </p:txBody>
      </p:sp>
    </p:spTree>
    <p:extLst>
      <p:ext uri="{BB962C8B-B14F-4D97-AF65-F5344CB8AC3E}">
        <p14:creationId xmlns:p14="http://schemas.microsoft.com/office/powerpoint/2010/main" xmlns="" val="4097617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5" name="Rectangle 4"/>
          <p:cNvSpPr/>
          <p:nvPr/>
        </p:nvSpPr>
        <p:spPr>
          <a:xfrm>
            <a:off x="-1" y="467380"/>
            <a:ext cx="5220073"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b="1" dirty="0" smtClean="0"/>
              <a:t>Photomultipliers - Maximum Performance </a:t>
            </a:r>
            <a:endParaRPr lang="en-IN" b="1" dirty="0">
              <a:solidFill>
                <a:srgbClr val="FFFF00"/>
              </a:solidFill>
            </a:endParaRPr>
          </a:p>
        </p:txBody>
      </p:sp>
      <p:sp>
        <p:nvSpPr>
          <p:cNvPr id="6" name="Rectangle 5"/>
          <p:cNvSpPr/>
          <p:nvPr/>
        </p:nvSpPr>
        <p:spPr>
          <a:xfrm>
            <a:off x="0" y="1166843"/>
            <a:ext cx="9144000"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lgn="just">
              <a:buFont typeface="Wingdings" pitchFamily="2" charset="2"/>
              <a:buChar char="Ø"/>
            </a:pPr>
            <a:r>
              <a:rPr lang="en-US" dirty="0" smtClean="0"/>
              <a:t>First, electrons </a:t>
            </a:r>
            <a:r>
              <a:rPr lang="en-US" dirty="0"/>
              <a:t>must be </a:t>
            </a:r>
            <a:r>
              <a:rPr lang="en-US" dirty="0" smtClean="0"/>
              <a:t>‘‘</a:t>
            </a:r>
            <a:r>
              <a:rPr lang="en-US" b="1" dirty="0" smtClean="0"/>
              <a:t>forced</a:t>
            </a:r>
            <a:r>
              <a:rPr lang="en-US" dirty="0" smtClean="0"/>
              <a:t>’’ </a:t>
            </a:r>
            <a:r>
              <a:rPr lang="en-US" dirty="0"/>
              <a:t>to transit between electrodes at about the same time to </a:t>
            </a:r>
            <a:r>
              <a:rPr lang="en-US" dirty="0" smtClean="0"/>
              <a:t>avoid distortions </a:t>
            </a:r>
            <a:r>
              <a:rPr lang="en-US" dirty="0"/>
              <a:t>in the signal. </a:t>
            </a:r>
            <a:endParaRPr lang="en-US" dirty="0" smtClean="0"/>
          </a:p>
          <a:p>
            <a:pPr marL="285750" indent="-285750" algn="just">
              <a:buFont typeface="Wingdings" pitchFamily="2" charset="2"/>
              <a:buChar char="Ø"/>
            </a:pPr>
            <a:r>
              <a:rPr lang="en-US" dirty="0" smtClean="0"/>
              <a:t>To </a:t>
            </a:r>
            <a:r>
              <a:rPr lang="en-US" dirty="0"/>
              <a:t>do so the dynodes are often shaped as </a:t>
            </a:r>
            <a:r>
              <a:rPr lang="en-US" b="1" dirty="0"/>
              <a:t>curved surfaces </a:t>
            </a:r>
            <a:r>
              <a:rPr lang="en-US" dirty="0" smtClean="0"/>
              <a:t>that also </a:t>
            </a:r>
            <a:r>
              <a:rPr lang="en-US" dirty="0"/>
              <a:t>guide the electrons toward the next dynode. </a:t>
            </a:r>
            <a:endParaRPr lang="en-US" dirty="0" smtClean="0"/>
          </a:p>
          <a:p>
            <a:pPr marL="285750" indent="-285750" algn="just">
              <a:buFont typeface="Wingdings" pitchFamily="2" charset="2"/>
              <a:buChar char="Ø"/>
            </a:pPr>
            <a:r>
              <a:rPr lang="en-US" b="1" dirty="0" smtClean="0"/>
              <a:t>Additional </a:t>
            </a:r>
            <a:r>
              <a:rPr lang="en-US" b="1" dirty="0"/>
              <a:t>grids and slats</a:t>
            </a:r>
            <a:r>
              <a:rPr lang="en-US" dirty="0"/>
              <a:t> are added </a:t>
            </a:r>
            <a:r>
              <a:rPr lang="en-US" dirty="0" smtClean="0"/>
              <a:t>for the </a:t>
            </a:r>
            <a:r>
              <a:rPr lang="en-US" dirty="0"/>
              <a:t>same purpose, to decrease transit time and </a:t>
            </a:r>
            <a:r>
              <a:rPr lang="en-US" b="1" dirty="0"/>
              <a:t>improve quality of the signal</a:t>
            </a:r>
            <a:r>
              <a:rPr lang="en-US" dirty="0"/>
              <a:t>, </a:t>
            </a:r>
            <a:r>
              <a:rPr lang="en-US" dirty="0" smtClean="0"/>
              <a:t>especially when </a:t>
            </a:r>
            <a:r>
              <a:rPr lang="en-US" dirty="0"/>
              <a:t>the photomultiplier is used for </a:t>
            </a:r>
            <a:r>
              <a:rPr lang="en-US" b="1" dirty="0" smtClean="0"/>
              <a:t>imaging</a:t>
            </a:r>
            <a:r>
              <a:rPr lang="en-US" dirty="0" smtClean="0"/>
              <a:t>.</a:t>
            </a:r>
          </a:p>
          <a:p>
            <a:pPr marL="285750" indent="-285750" algn="just">
              <a:buFont typeface="Wingdings" pitchFamily="2" charset="2"/>
              <a:buChar char="Ø"/>
            </a:pPr>
            <a:r>
              <a:rPr lang="en-US" dirty="0" smtClean="0"/>
              <a:t>Because of the multiplying </a:t>
            </a:r>
            <a:r>
              <a:rPr lang="en-US" dirty="0"/>
              <a:t>effect, noise is particularly important in photomultipliers. </a:t>
            </a:r>
            <a:endParaRPr lang="en-IN" dirty="0"/>
          </a:p>
        </p:txBody>
      </p:sp>
      <p:sp>
        <p:nvSpPr>
          <p:cNvPr id="7" name="Rectangle 6"/>
          <p:cNvSpPr/>
          <p:nvPr/>
        </p:nvSpPr>
        <p:spPr>
          <a:xfrm>
            <a:off x="-32276" y="3744072"/>
            <a:ext cx="6548491" cy="369332"/>
          </a:xfrm>
          <a:prstGeom prst="rect">
            <a:avLst/>
          </a:prstGeom>
        </p:spPr>
        <p:txBody>
          <a:bodyPr wrap="square">
            <a:spAutoFit/>
          </a:bodyPr>
          <a:lstStyle/>
          <a:p>
            <a:r>
              <a:rPr lang="en-US" dirty="0"/>
              <a:t>The dark current in a photomultiplier is given as </a:t>
            </a:r>
            <a:endParaRPr lang="en-IN"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53027" y="4113404"/>
            <a:ext cx="2466975" cy="600075"/>
          </a:xfrm>
          <a:prstGeom prst="rect">
            <a:avLst/>
          </a:prstGeom>
          <a:noFill/>
          <a:ln w="9525">
            <a:solidFill>
              <a:srgbClr val="00B0F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6588" y="4869160"/>
            <a:ext cx="8594875" cy="8640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37642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9026" y="402146"/>
            <a:ext cx="9044508" cy="4322998"/>
          </a:xfrm>
          <a:prstGeom prst="rect">
            <a:avLst/>
          </a:prstGeom>
          <a:noFill/>
          <a:ln w="9525">
            <a:noFill/>
            <a:miter lim="800000"/>
            <a:headEnd/>
            <a:tailEnd/>
          </a:ln>
        </p:spPr>
      </p:pic>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OPTICAL UNITS </a:t>
            </a:r>
            <a:endParaRPr lang="en-IN" sz="2000" b="1" dirty="0"/>
          </a:p>
        </p:txBody>
      </p:sp>
      <p:pic>
        <p:nvPicPr>
          <p:cNvPr id="3075" name="Picture 3"/>
          <p:cNvPicPr>
            <a:picLocks noChangeAspect="1" noChangeArrowheads="1"/>
          </p:cNvPicPr>
          <p:nvPr/>
        </p:nvPicPr>
        <p:blipFill>
          <a:blip r:embed="rId3" cstate="print"/>
          <a:srcRect/>
          <a:stretch>
            <a:fillRect/>
          </a:stretch>
        </p:blipFill>
        <p:spPr bwMode="auto">
          <a:xfrm>
            <a:off x="-21522" y="4365104"/>
            <a:ext cx="9180512" cy="24392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6" name="Rectangle 5"/>
          <p:cNvSpPr/>
          <p:nvPr/>
        </p:nvSpPr>
        <p:spPr>
          <a:xfrm>
            <a:off x="-1" y="433692"/>
            <a:ext cx="5220073"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b="1" dirty="0" smtClean="0"/>
              <a:t>Photomultipliers - Performance considerations</a:t>
            </a:r>
            <a:endParaRPr lang="en-IN" b="1" dirty="0">
              <a:solidFill>
                <a:srgbClr val="FFFF00"/>
              </a:solidFill>
            </a:endParaRPr>
          </a:p>
        </p:txBody>
      </p:sp>
      <p:sp>
        <p:nvSpPr>
          <p:cNvPr id="7" name="Rectangle 6"/>
          <p:cNvSpPr/>
          <p:nvPr/>
        </p:nvSpPr>
        <p:spPr>
          <a:xfrm>
            <a:off x="0" y="836712"/>
            <a:ext cx="9144000" cy="203132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lgn="just">
              <a:buFont typeface="Wingdings" pitchFamily="2" charset="2"/>
              <a:buChar char="Ø"/>
            </a:pPr>
            <a:r>
              <a:rPr lang="en-US" dirty="0" smtClean="0"/>
              <a:t>Because of the multiplying </a:t>
            </a:r>
            <a:r>
              <a:rPr lang="en-US" dirty="0"/>
              <a:t>effect, </a:t>
            </a:r>
            <a:r>
              <a:rPr lang="en-US" b="1" dirty="0">
                <a:solidFill>
                  <a:srgbClr val="FF0000"/>
                </a:solidFill>
              </a:rPr>
              <a:t>noise</a:t>
            </a:r>
            <a:r>
              <a:rPr lang="en-US" dirty="0"/>
              <a:t> is particularly important in photomultipliers</a:t>
            </a:r>
            <a:r>
              <a:rPr lang="en-US" dirty="0" smtClean="0"/>
              <a:t>.</a:t>
            </a:r>
          </a:p>
          <a:p>
            <a:pPr marL="285750" indent="-285750" algn="just">
              <a:buFont typeface="Wingdings" pitchFamily="2" charset="2"/>
              <a:buChar char="Ø"/>
            </a:pPr>
            <a:r>
              <a:rPr lang="en-US" dirty="0"/>
              <a:t>the shot noise due </a:t>
            </a:r>
            <a:r>
              <a:rPr lang="en-US" dirty="0" smtClean="0"/>
              <a:t>to fluctuations </a:t>
            </a:r>
            <a:r>
              <a:rPr lang="en-US" dirty="0"/>
              <a:t>in the current of discrete electrons and multiplication noise due to the statistical spread of electrons limits the sensitivity of the device. </a:t>
            </a:r>
            <a:endParaRPr lang="en-IN" dirty="0"/>
          </a:p>
          <a:p>
            <a:pPr marL="285750" indent="-285750" algn="just">
              <a:buFont typeface="Wingdings" pitchFamily="2" charset="2"/>
              <a:buChar char="Ø"/>
            </a:pPr>
            <a:r>
              <a:rPr lang="en-US" dirty="0"/>
              <a:t>P</a:t>
            </a:r>
            <a:r>
              <a:rPr lang="en-US" dirty="0" smtClean="0"/>
              <a:t>hotomultipliers </a:t>
            </a:r>
            <a:r>
              <a:rPr lang="en-US" dirty="0"/>
              <a:t>is </a:t>
            </a:r>
            <a:r>
              <a:rPr lang="en-US" dirty="0" smtClean="0"/>
              <a:t>susceptibility </a:t>
            </a:r>
            <a:r>
              <a:rPr lang="en-US" dirty="0"/>
              <a:t>to </a:t>
            </a:r>
            <a:r>
              <a:rPr lang="en-US" b="1" dirty="0">
                <a:solidFill>
                  <a:srgbClr val="FF0000"/>
                </a:solidFill>
              </a:rPr>
              <a:t>magnetic fields</a:t>
            </a:r>
            <a:r>
              <a:rPr lang="en-US" dirty="0"/>
              <a:t>. Since magnetic fields apply a</a:t>
            </a:r>
            <a:br>
              <a:rPr lang="en-US" dirty="0"/>
            </a:br>
            <a:r>
              <a:rPr lang="en-US" dirty="0"/>
              <a:t>force on moving electrons, they can force electrons out of their normal paths </a:t>
            </a:r>
            <a:r>
              <a:rPr lang="en-US" dirty="0" smtClean="0"/>
              <a:t>reducing their </a:t>
            </a:r>
            <a:r>
              <a:rPr lang="en-US" dirty="0"/>
              <a:t>gain and, more critically, distorting the </a:t>
            </a:r>
            <a:r>
              <a:rPr lang="en-US" dirty="0" smtClean="0"/>
              <a:t>signal. </a:t>
            </a:r>
            <a:endParaRPr lang="en-IN" dirty="0"/>
          </a:p>
        </p:txBody>
      </p:sp>
      <p:sp>
        <p:nvSpPr>
          <p:cNvPr id="8" name="Rectangle 7"/>
          <p:cNvSpPr/>
          <p:nvPr/>
        </p:nvSpPr>
        <p:spPr>
          <a:xfrm>
            <a:off x="-1" y="2924944"/>
            <a:ext cx="5380025" cy="3970318"/>
          </a:xfrm>
          <a:prstGeom prst="rect">
            <a:avLst/>
          </a:prstGeom>
          <a:solidFill>
            <a:srgbClr val="FFE1FF"/>
          </a:solidFill>
          <a:ln>
            <a:solidFill>
              <a:srgbClr val="00B0F0"/>
            </a:solidFill>
          </a:ln>
        </p:spPr>
        <p:txBody>
          <a:bodyPr wrap="square">
            <a:spAutoFit/>
          </a:bodyPr>
          <a:lstStyle/>
          <a:p>
            <a:pPr algn="just"/>
            <a:r>
              <a:rPr lang="en-US" b="1" u="sng" dirty="0" smtClean="0">
                <a:solidFill>
                  <a:srgbClr val="00B0F0"/>
                </a:solidFill>
              </a:rPr>
              <a:t>Applications</a:t>
            </a:r>
            <a:endParaRPr lang="en-IN" b="1" u="sng" dirty="0" smtClean="0">
              <a:solidFill>
                <a:srgbClr val="00B0F0"/>
              </a:solidFill>
            </a:endParaRPr>
          </a:p>
          <a:p>
            <a:pPr marL="285750" indent="-285750" algn="just">
              <a:buFont typeface="Wingdings" pitchFamily="2" charset="2"/>
              <a:buChar char="ü"/>
            </a:pPr>
            <a:r>
              <a:rPr lang="en-IN" dirty="0" smtClean="0"/>
              <a:t>With </a:t>
            </a:r>
            <a:r>
              <a:rPr lang="en-IN" dirty="0"/>
              <a:t>proper construction </a:t>
            </a:r>
            <a:r>
              <a:rPr lang="en-IN" dirty="0" smtClean="0"/>
              <a:t>a</a:t>
            </a:r>
            <a:r>
              <a:rPr lang="en-US" dirty="0"/>
              <a:t>n exceedingly sensitive device can be made. These sensors </a:t>
            </a:r>
            <a:r>
              <a:rPr lang="en-US" dirty="0" smtClean="0"/>
              <a:t>are therefore </a:t>
            </a:r>
            <a:r>
              <a:rPr lang="en-US" dirty="0"/>
              <a:t>used for </a:t>
            </a:r>
            <a:r>
              <a:rPr lang="en-US" b="1" dirty="0"/>
              <a:t>very low light </a:t>
            </a:r>
            <a:r>
              <a:rPr lang="en-US" dirty="0"/>
              <a:t>applications, such as in night vision systems. </a:t>
            </a:r>
            <a:r>
              <a:rPr lang="en-US" dirty="0" smtClean="0"/>
              <a:t>For example</a:t>
            </a:r>
            <a:r>
              <a:rPr lang="en-US" dirty="0"/>
              <a:t>, a photomultiplier sensor may be placed at the focal point of </a:t>
            </a:r>
            <a:r>
              <a:rPr lang="en-US" b="1" dirty="0"/>
              <a:t>a telescope </a:t>
            </a:r>
            <a:r>
              <a:rPr lang="en-US" dirty="0"/>
              <a:t>to </a:t>
            </a:r>
            <a:r>
              <a:rPr lang="en-US" dirty="0" smtClean="0"/>
              <a:t>view extremely </a:t>
            </a:r>
            <a:r>
              <a:rPr lang="en-US" dirty="0"/>
              <a:t>faint objects in space</a:t>
            </a:r>
            <a:r>
              <a:rPr lang="en-US" dirty="0" smtClean="0"/>
              <a:t>. </a:t>
            </a:r>
          </a:p>
          <a:p>
            <a:pPr marL="285750" indent="-285750" algn="just">
              <a:buFont typeface="Wingdings" pitchFamily="2" charset="2"/>
              <a:buChar char="ü"/>
            </a:pPr>
            <a:r>
              <a:rPr lang="en-US" dirty="0" smtClean="0"/>
              <a:t>Photomultipliers </a:t>
            </a:r>
            <a:r>
              <a:rPr lang="en-US" dirty="0"/>
              <a:t>are part of a broader class of devices called </a:t>
            </a:r>
            <a:r>
              <a:rPr lang="en-US" b="1" dirty="0"/>
              <a:t>image intensifiers </a:t>
            </a:r>
            <a:r>
              <a:rPr lang="en-US" dirty="0" smtClean="0"/>
              <a:t>that use </a:t>
            </a:r>
            <a:r>
              <a:rPr lang="en-US" dirty="0"/>
              <a:t>various methods </a:t>
            </a:r>
            <a:r>
              <a:rPr lang="en-US" dirty="0" smtClean="0"/>
              <a:t>to </a:t>
            </a:r>
            <a:r>
              <a:rPr lang="en-US" dirty="0"/>
              <a:t>increase the </a:t>
            </a:r>
            <a:r>
              <a:rPr lang="en-US" dirty="0" smtClean="0"/>
              <a:t>current due </a:t>
            </a:r>
            <a:r>
              <a:rPr lang="en-US" dirty="0"/>
              <a:t>to radiation. Because their output is sometimes the image itself, they are </a:t>
            </a:r>
            <a:r>
              <a:rPr lang="en-US" dirty="0" smtClean="0"/>
              <a:t>sometimes called </a:t>
            </a:r>
            <a:r>
              <a:rPr lang="en-US" dirty="0"/>
              <a:t>light-to-light detectors. </a:t>
            </a:r>
            <a:endParaRPr lang="en-IN"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5400000">
            <a:off x="5362565" y="3843976"/>
            <a:ext cx="3816424" cy="21223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49598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6512" y="2492897"/>
            <a:ext cx="9180512" cy="1694704"/>
          </a:xfrm>
          <a:prstGeom prst="rect">
            <a:avLst/>
          </a:prstGeom>
          <a:noFill/>
          <a:ln w="9525">
            <a:noFill/>
            <a:miter lim="800000"/>
            <a:headEnd/>
            <a:tailEnd/>
          </a:ln>
        </p:spPr>
      </p:pic>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6" name="Rectangle 5"/>
          <p:cNvSpPr/>
          <p:nvPr/>
        </p:nvSpPr>
        <p:spPr>
          <a:xfrm>
            <a:off x="-1" y="433692"/>
            <a:ext cx="5220073"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b="1" dirty="0" smtClean="0"/>
              <a:t>Photomultipliers - </a:t>
            </a:r>
            <a:r>
              <a:rPr lang="ta-IN" b="1" dirty="0" smtClean="0"/>
              <a:t>Problem</a:t>
            </a:r>
            <a:endParaRPr lang="en-IN" b="1" dirty="0">
              <a:solidFill>
                <a:srgbClr val="FFFF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1266199"/>
            <a:ext cx="9143999" cy="4325604"/>
          </a:xfrm>
          <a:prstGeom prst="rect">
            <a:avLst/>
          </a:prstGeom>
          <a:noFill/>
          <a:ln w="9525">
            <a:noFill/>
            <a:miter lim="800000"/>
            <a:headEnd/>
            <a:tailEnd/>
          </a:ln>
        </p:spPr>
      </p:pic>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QUANTUM-BASED OPTICAL SENSORS </a:t>
            </a:r>
            <a:endParaRPr lang="en-IN" sz="2000" b="1" dirty="0"/>
          </a:p>
        </p:txBody>
      </p:sp>
      <p:sp>
        <p:nvSpPr>
          <p:cNvPr id="6" name="Rectangle 5"/>
          <p:cNvSpPr/>
          <p:nvPr/>
        </p:nvSpPr>
        <p:spPr>
          <a:xfrm>
            <a:off x="-1" y="433692"/>
            <a:ext cx="5220073"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b="1" dirty="0" smtClean="0"/>
              <a:t>Photomultipliers - </a:t>
            </a:r>
            <a:r>
              <a:rPr lang="ta-IN" b="1" dirty="0" smtClean="0"/>
              <a:t>Problem</a:t>
            </a:r>
            <a:endParaRPr lang="en-IN" b="1" dirty="0">
              <a:solidFill>
                <a:srgbClr val="FFFF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a:t>COUPLED CHARGE (CCD) SENSORS </a:t>
            </a:r>
            <a:r>
              <a:rPr lang="en-US" sz="2000" b="1" dirty="0" smtClean="0"/>
              <a:t>AND DETECTORS </a:t>
            </a:r>
            <a:endParaRPr lang="en-IN" sz="2000" b="1" dirty="0"/>
          </a:p>
        </p:txBody>
      </p:sp>
      <p:sp>
        <p:nvSpPr>
          <p:cNvPr id="5" name="Rectangle 4"/>
          <p:cNvSpPr/>
          <p:nvPr/>
        </p:nvSpPr>
        <p:spPr>
          <a:xfrm>
            <a:off x="-58060" y="429046"/>
            <a:ext cx="5220073"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b="1" dirty="0" smtClean="0"/>
              <a:t>Charge coupled devices (CCD)  Cell</a:t>
            </a:r>
          </a:p>
        </p:txBody>
      </p:sp>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745" y="1916832"/>
            <a:ext cx="9202060" cy="31549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698419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80728"/>
            <a:ext cx="91440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285750" indent="-285750" algn="just">
              <a:buFont typeface="Wingdings" pitchFamily="2" charset="2"/>
              <a:buChar char="Ø"/>
            </a:pPr>
            <a:r>
              <a:rPr lang="en-US" dirty="0"/>
              <a:t>Charge coupled devices (CCD) are typically made of a </a:t>
            </a:r>
            <a:r>
              <a:rPr lang="en-US" b="1" dirty="0"/>
              <a:t>conducting substrate </a:t>
            </a:r>
            <a:r>
              <a:rPr lang="en-US" dirty="0"/>
              <a:t>on which </a:t>
            </a:r>
            <a:r>
              <a:rPr lang="en-US" dirty="0" smtClean="0"/>
              <a:t>a </a:t>
            </a:r>
            <a:r>
              <a:rPr lang="en-US" b="1" i="1" dirty="0" smtClean="0">
                <a:solidFill>
                  <a:srgbClr val="00B0F0"/>
                </a:solidFill>
              </a:rPr>
              <a:t>p</a:t>
            </a:r>
            <a:r>
              <a:rPr lang="en-US" b="1" dirty="0" smtClean="0">
                <a:solidFill>
                  <a:srgbClr val="00B0F0"/>
                </a:solidFill>
              </a:rPr>
              <a:t>- </a:t>
            </a:r>
            <a:r>
              <a:rPr lang="en-US" b="1" dirty="0">
                <a:solidFill>
                  <a:srgbClr val="00B0F0"/>
                </a:solidFill>
              </a:rPr>
              <a:t>or </a:t>
            </a:r>
            <a:r>
              <a:rPr lang="en-US" b="1" dirty="0" smtClean="0">
                <a:solidFill>
                  <a:srgbClr val="00B0F0"/>
                </a:solidFill>
              </a:rPr>
              <a:t>–</a:t>
            </a:r>
            <a:r>
              <a:rPr lang="en-US" b="1" i="1" dirty="0" smtClean="0">
                <a:solidFill>
                  <a:srgbClr val="00B0F0"/>
                </a:solidFill>
              </a:rPr>
              <a:t>n </a:t>
            </a:r>
            <a:r>
              <a:rPr lang="en-US" b="1" dirty="0" smtClean="0">
                <a:solidFill>
                  <a:srgbClr val="00B0F0"/>
                </a:solidFill>
              </a:rPr>
              <a:t>type</a:t>
            </a:r>
            <a:r>
              <a:rPr lang="en-US" dirty="0" smtClean="0"/>
              <a:t> </a:t>
            </a:r>
            <a:r>
              <a:rPr lang="en-US" dirty="0"/>
              <a:t>semiconductor layer is deposited. Above it lies a thin insulating layer </a:t>
            </a:r>
            <a:r>
              <a:rPr lang="en-US" dirty="0" smtClean="0"/>
              <a:t>made of </a:t>
            </a:r>
            <a:r>
              <a:rPr lang="en-US" b="1" dirty="0">
                <a:solidFill>
                  <a:srgbClr val="FF00FF"/>
                </a:solidFill>
              </a:rPr>
              <a:t>silicon dioxide to insulate the silicon</a:t>
            </a:r>
            <a:r>
              <a:rPr lang="en-US" dirty="0"/>
              <a:t> from a transparent conducting layer above it, </a:t>
            </a:r>
            <a:r>
              <a:rPr lang="en-US" dirty="0" smtClean="0"/>
              <a:t>as shown </a:t>
            </a:r>
            <a:r>
              <a:rPr lang="en-US" dirty="0"/>
              <a:t>in </a:t>
            </a:r>
            <a:r>
              <a:rPr lang="en-US" b="1" dirty="0"/>
              <a:t>Figure 4.22a</a:t>
            </a:r>
            <a:r>
              <a:rPr lang="en-US" dirty="0"/>
              <a:t>. </a:t>
            </a:r>
            <a:endParaRPr lang="en-IN" dirty="0"/>
          </a:p>
        </p:txBody>
      </p:sp>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a:t>COUPLED CHARGE (CCD) SENSORS </a:t>
            </a:r>
            <a:r>
              <a:rPr lang="en-US" sz="2000" b="1" dirty="0" smtClean="0"/>
              <a:t>AND DETECTORS </a:t>
            </a:r>
            <a:endParaRPr lang="en-IN" sz="2000" b="1" dirty="0"/>
          </a:p>
        </p:txBody>
      </p:sp>
      <p:sp>
        <p:nvSpPr>
          <p:cNvPr id="6" name="Rectangle 5"/>
          <p:cNvSpPr/>
          <p:nvPr/>
        </p:nvSpPr>
        <p:spPr>
          <a:xfrm>
            <a:off x="-58060" y="429046"/>
            <a:ext cx="5220073"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b="1" dirty="0" smtClean="0"/>
              <a:t>Charge coupled devices (CCD)  Operation</a:t>
            </a:r>
          </a:p>
        </p:txBody>
      </p:sp>
      <p:sp>
        <p:nvSpPr>
          <p:cNvPr id="7" name="Rectangle 6"/>
          <p:cNvSpPr/>
          <p:nvPr/>
        </p:nvSpPr>
        <p:spPr>
          <a:xfrm>
            <a:off x="0" y="2344812"/>
            <a:ext cx="9144000" cy="286232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lgn="just">
              <a:buFont typeface="Wingdings" pitchFamily="2" charset="2"/>
              <a:buChar char="Ø"/>
            </a:pPr>
            <a:r>
              <a:rPr lang="en-US" dirty="0"/>
              <a:t>The conductor (also called a gate) and the substrate form a </a:t>
            </a:r>
            <a:r>
              <a:rPr lang="en-US" b="1" dirty="0">
                <a:solidFill>
                  <a:srgbClr val="FF00FF"/>
                </a:solidFill>
              </a:rPr>
              <a:t>capacitor</a:t>
            </a:r>
            <a:r>
              <a:rPr lang="en-US" dirty="0"/>
              <a:t>. </a:t>
            </a:r>
            <a:endParaRPr lang="en-US" dirty="0" smtClean="0"/>
          </a:p>
          <a:p>
            <a:pPr marL="285750" indent="-285750" algn="just">
              <a:buFont typeface="Wingdings" pitchFamily="2" charset="2"/>
              <a:buChar char="Ø"/>
            </a:pPr>
            <a:r>
              <a:rPr lang="en-US" dirty="0" smtClean="0"/>
              <a:t>The </a:t>
            </a:r>
            <a:r>
              <a:rPr lang="en-US" dirty="0"/>
              <a:t>gate is biased positively with respect to the substrate (for </a:t>
            </a:r>
            <a:r>
              <a:rPr lang="en-US" dirty="0" smtClean="0"/>
              <a:t>an </a:t>
            </a:r>
            <a:r>
              <a:rPr lang="en-US" i="1" dirty="0" smtClean="0"/>
              <a:t>n</a:t>
            </a:r>
            <a:r>
              <a:rPr lang="en-US" dirty="0" smtClean="0"/>
              <a:t>-type </a:t>
            </a:r>
            <a:r>
              <a:rPr lang="en-US" dirty="0"/>
              <a:t>semiconductor). This bias causes a </a:t>
            </a:r>
            <a:r>
              <a:rPr lang="en-US" b="1" dirty="0">
                <a:solidFill>
                  <a:srgbClr val="00B050"/>
                </a:solidFill>
              </a:rPr>
              <a:t>depletion region</a:t>
            </a:r>
            <a:r>
              <a:rPr lang="en-US" dirty="0"/>
              <a:t> in the semiconductor </a:t>
            </a:r>
            <a:r>
              <a:rPr lang="en-US" dirty="0" smtClean="0"/>
              <a:t>and, together </a:t>
            </a:r>
            <a:r>
              <a:rPr lang="en-US" dirty="0"/>
              <a:t>with the silicon dioxide layer, makes this structure a very high </a:t>
            </a:r>
            <a:r>
              <a:rPr lang="en-US" dirty="0" smtClean="0"/>
              <a:t>resistance device</a:t>
            </a:r>
            <a:r>
              <a:rPr lang="en-US" dirty="0"/>
              <a:t>. </a:t>
            </a:r>
            <a:endParaRPr lang="en-US" dirty="0" smtClean="0"/>
          </a:p>
          <a:p>
            <a:pPr marL="285750" indent="-285750" algn="just">
              <a:buFont typeface="Wingdings" pitchFamily="2" charset="2"/>
              <a:buChar char="Ø"/>
            </a:pPr>
            <a:r>
              <a:rPr lang="en-US" dirty="0" smtClean="0"/>
              <a:t>When </a:t>
            </a:r>
            <a:r>
              <a:rPr lang="en-US" dirty="0"/>
              <a:t>optical </a:t>
            </a:r>
            <a:r>
              <a:rPr lang="en-US" b="1" dirty="0">
                <a:solidFill>
                  <a:srgbClr val="00B050"/>
                </a:solidFill>
              </a:rPr>
              <a:t>radiation impinges </a:t>
            </a:r>
            <a:r>
              <a:rPr lang="en-US" dirty="0"/>
              <a:t>on the device it penetrates through the gate and oxide layer to release electrons in the depletion layer. </a:t>
            </a:r>
            <a:endParaRPr lang="en-US" dirty="0" smtClean="0"/>
          </a:p>
          <a:p>
            <a:pPr marL="285750" indent="-285750" algn="just">
              <a:buFont typeface="Wingdings" pitchFamily="2" charset="2"/>
              <a:buChar char="Ø"/>
            </a:pPr>
            <a:r>
              <a:rPr lang="en-US" b="1" dirty="0" smtClean="0">
                <a:solidFill>
                  <a:srgbClr val="00B050"/>
                </a:solidFill>
              </a:rPr>
              <a:t>The </a:t>
            </a:r>
            <a:r>
              <a:rPr lang="en-US" b="1" dirty="0">
                <a:solidFill>
                  <a:srgbClr val="00B050"/>
                </a:solidFill>
              </a:rPr>
              <a:t>charge density </a:t>
            </a:r>
            <a:r>
              <a:rPr lang="en-US" dirty="0"/>
              <a:t>released </a:t>
            </a:r>
            <a:r>
              <a:rPr lang="en-US" dirty="0" smtClean="0"/>
              <a:t>is proportional </a:t>
            </a:r>
            <a:r>
              <a:rPr lang="en-US" dirty="0"/>
              <a:t>to the incident radiation intensity. These charges are attracted toward </a:t>
            </a:r>
            <a:r>
              <a:rPr lang="en-US" dirty="0" smtClean="0"/>
              <a:t>the gate </a:t>
            </a:r>
            <a:r>
              <a:rPr lang="en-US" dirty="0"/>
              <a:t>but cannot flow through the oxide layer and are trapped there. </a:t>
            </a:r>
            <a:endParaRPr lang="en-IN" dirty="0"/>
          </a:p>
        </p:txBody>
      </p:sp>
    </p:spTree>
    <p:extLst>
      <p:ext uri="{BB962C8B-B14F-4D97-AF65-F5344CB8AC3E}">
        <p14:creationId xmlns:p14="http://schemas.microsoft.com/office/powerpoint/2010/main" xmlns="" val="18517056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24744"/>
            <a:ext cx="9151190" cy="2308324"/>
          </a:xfrm>
          <a:prstGeom prst="rect">
            <a:avLst/>
          </a:prstGeom>
          <a:solidFill>
            <a:srgbClr val="FFE1FF"/>
          </a:solidFill>
          <a:ln>
            <a:solidFill>
              <a:srgbClr val="00B0F0"/>
            </a:solidFill>
          </a:ln>
        </p:spPr>
        <p:txBody>
          <a:bodyPr wrap="square">
            <a:spAutoFit/>
          </a:bodyPr>
          <a:lstStyle/>
          <a:p>
            <a:pPr marL="285750" indent="-285750" algn="just">
              <a:buFont typeface="Wingdings" pitchFamily="2" charset="2"/>
              <a:buChar char="Ø"/>
            </a:pPr>
            <a:r>
              <a:rPr lang="en-US" dirty="0"/>
              <a:t>There are a </a:t>
            </a:r>
            <a:r>
              <a:rPr lang="en-US" dirty="0" smtClean="0"/>
              <a:t>number of </a:t>
            </a:r>
            <a:r>
              <a:rPr lang="en-US" dirty="0"/>
              <a:t>methods to </a:t>
            </a:r>
            <a:r>
              <a:rPr lang="en-US" b="1" dirty="0">
                <a:solidFill>
                  <a:srgbClr val="00B050"/>
                </a:solidFill>
              </a:rPr>
              <a:t>measure the charge </a:t>
            </a:r>
            <a:r>
              <a:rPr lang="en-US" dirty="0"/>
              <a:t>(and hence the radiation intensity that produced it). </a:t>
            </a:r>
            <a:endParaRPr lang="en-US" dirty="0" smtClean="0"/>
          </a:p>
          <a:p>
            <a:pPr marL="285750" indent="-285750" algn="just">
              <a:buFont typeface="Wingdings" pitchFamily="2" charset="2"/>
              <a:buChar char="Ø"/>
            </a:pPr>
            <a:r>
              <a:rPr lang="en-US" dirty="0" smtClean="0"/>
              <a:t>In its </a:t>
            </a:r>
            <a:r>
              <a:rPr lang="en-US" dirty="0"/>
              <a:t>simplest form, one can reverse bias the MOS device to </a:t>
            </a:r>
            <a:r>
              <a:rPr lang="en-US" b="1" dirty="0">
                <a:solidFill>
                  <a:srgbClr val="FF0000"/>
                </a:solidFill>
              </a:rPr>
              <a:t>discharge</a:t>
            </a:r>
            <a:r>
              <a:rPr lang="en-US" dirty="0">
                <a:solidFill>
                  <a:srgbClr val="FF0000"/>
                </a:solidFill>
              </a:rPr>
              <a:t> </a:t>
            </a:r>
            <a:r>
              <a:rPr lang="en-US" dirty="0"/>
              <a:t>the </a:t>
            </a:r>
            <a:r>
              <a:rPr lang="en-US" b="1" dirty="0" smtClean="0">
                <a:solidFill>
                  <a:srgbClr val="FF0000"/>
                </a:solidFill>
              </a:rPr>
              <a:t>electrons</a:t>
            </a:r>
            <a:r>
              <a:rPr lang="en-US" dirty="0" smtClean="0"/>
              <a:t> through </a:t>
            </a:r>
            <a:r>
              <a:rPr lang="en-US" dirty="0"/>
              <a:t>a resistor, as shown in </a:t>
            </a:r>
            <a:r>
              <a:rPr lang="en-US" b="1" dirty="0"/>
              <a:t>Figure 4.22b</a:t>
            </a:r>
            <a:r>
              <a:rPr lang="en-US" dirty="0"/>
              <a:t>. The current through the resistor is a </a:t>
            </a:r>
            <a:r>
              <a:rPr lang="en-US" dirty="0" smtClean="0"/>
              <a:t>direct measure </a:t>
            </a:r>
            <a:r>
              <a:rPr lang="en-US" dirty="0"/>
              <a:t>of the light intensity on the device. However, the main value of CCDs is </a:t>
            </a:r>
            <a:r>
              <a:rPr lang="en-US" dirty="0" smtClean="0"/>
              <a:t>in building </a:t>
            </a:r>
            <a:r>
              <a:rPr lang="en-US" dirty="0"/>
              <a:t>one-dimensional (linear array) or two-dimensional arrays of MOS devices </a:t>
            </a:r>
            <a:r>
              <a:rPr lang="en-US" dirty="0" smtClean="0"/>
              <a:t>for the </a:t>
            </a:r>
            <a:r>
              <a:rPr lang="en-US" dirty="0"/>
              <a:t>purpose of imaging. In such cases it is not possible to use the method </a:t>
            </a:r>
            <a:r>
              <a:rPr lang="en-US" dirty="0" smtClean="0"/>
              <a:t>in </a:t>
            </a:r>
            <a:r>
              <a:rPr lang="en-US" b="1" dirty="0" smtClean="0"/>
              <a:t>Figure </a:t>
            </a:r>
            <a:r>
              <a:rPr lang="en-US" b="1" dirty="0"/>
              <a:t>4.22b </a:t>
            </a:r>
            <a:r>
              <a:rPr lang="en-US" dirty="0"/>
              <a:t>directly. </a:t>
            </a:r>
            <a:endParaRPr lang="en-IN" dirty="0"/>
          </a:p>
        </p:txBody>
      </p:sp>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a:t>COUPLED CHARGE (CCD) SENSORS </a:t>
            </a:r>
            <a:r>
              <a:rPr lang="en-US" sz="2000" b="1" dirty="0" smtClean="0"/>
              <a:t>AND DETECTORS </a:t>
            </a:r>
            <a:endParaRPr lang="en-IN" sz="2000" b="1" dirty="0"/>
          </a:p>
        </p:txBody>
      </p:sp>
      <p:sp>
        <p:nvSpPr>
          <p:cNvPr id="6" name="Rectangle 5"/>
          <p:cNvSpPr/>
          <p:nvPr/>
        </p:nvSpPr>
        <p:spPr>
          <a:xfrm>
            <a:off x="-58060" y="429046"/>
            <a:ext cx="5220073"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b="1" dirty="0" smtClean="0"/>
              <a:t>Charge coupled devices (CCD)  Measurement</a:t>
            </a:r>
          </a:p>
        </p:txBody>
      </p:sp>
      <p:sp>
        <p:nvSpPr>
          <p:cNvPr id="7" name="Rectangle 6"/>
          <p:cNvSpPr/>
          <p:nvPr/>
        </p:nvSpPr>
        <p:spPr>
          <a:xfrm>
            <a:off x="0" y="3917955"/>
            <a:ext cx="9151190" cy="203132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lgn="just">
              <a:buFont typeface="Wingdings" pitchFamily="2" charset="2"/>
              <a:buChar char="Ø"/>
            </a:pPr>
            <a:r>
              <a:rPr lang="en-US" dirty="0"/>
              <a:t>Rather, the basic method is to move the charges of each cell </a:t>
            </a:r>
            <a:r>
              <a:rPr lang="en-US" dirty="0" smtClean="0"/>
              <a:t>to the </a:t>
            </a:r>
            <a:r>
              <a:rPr lang="en-US" dirty="0"/>
              <a:t>next in a kind of </a:t>
            </a:r>
            <a:r>
              <a:rPr lang="en-US" dirty="0">
                <a:solidFill>
                  <a:srgbClr val="FF0000"/>
                </a:solidFill>
              </a:rPr>
              <a:t>‘‘musical chairs’’ </a:t>
            </a:r>
            <a:r>
              <a:rPr lang="en-US" dirty="0"/>
              <a:t>sequence by manipulating gate voltages</a:t>
            </a:r>
            <a:r>
              <a:rPr lang="en-US" dirty="0" smtClean="0"/>
              <a:t>.</a:t>
            </a:r>
          </a:p>
          <a:p>
            <a:pPr marL="285750" indent="-285750" algn="just">
              <a:buFont typeface="Wingdings" pitchFamily="2" charset="2"/>
              <a:buChar char="Ø"/>
            </a:pPr>
            <a:r>
              <a:rPr lang="en-US" dirty="0" smtClean="0"/>
              <a:t> </a:t>
            </a:r>
            <a:r>
              <a:rPr lang="en-US" dirty="0"/>
              <a:t>In </a:t>
            </a:r>
            <a:r>
              <a:rPr lang="en-US" dirty="0" smtClean="0"/>
              <a:t>this method </a:t>
            </a:r>
            <a:r>
              <a:rPr lang="en-US" dirty="0"/>
              <a:t>the </a:t>
            </a:r>
            <a:r>
              <a:rPr lang="en-US" b="1" dirty="0">
                <a:solidFill>
                  <a:srgbClr val="00B0F0"/>
                </a:solidFill>
              </a:rPr>
              <a:t>transfer is one cell per step and the current</a:t>
            </a:r>
            <a:r>
              <a:rPr lang="en-US" dirty="0"/>
              <a:t> in the resistor for each </a:t>
            </a:r>
            <a:r>
              <a:rPr lang="en-US" dirty="0" smtClean="0"/>
              <a:t>step corresponds </a:t>
            </a:r>
            <a:r>
              <a:rPr lang="en-US" dirty="0"/>
              <a:t>to a particular cell. This is shown in </a:t>
            </a:r>
            <a:r>
              <a:rPr lang="en-US" b="1" dirty="0"/>
              <a:t>Figure 4.23a </a:t>
            </a:r>
            <a:r>
              <a:rPr lang="en-US" dirty="0"/>
              <a:t>for one row in the </a:t>
            </a:r>
            <a:r>
              <a:rPr lang="en-US" dirty="0" smtClean="0"/>
              <a:t>two dimensional </a:t>
            </a:r>
            <a:r>
              <a:rPr lang="en-US" dirty="0"/>
              <a:t>array. </a:t>
            </a:r>
            <a:endParaRPr lang="en-US" dirty="0" smtClean="0"/>
          </a:p>
          <a:p>
            <a:pPr marL="285750" indent="-285750" algn="just">
              <a:buFont typeface="Wingdings" pitchFamily="2" charset="2"/>
              <a:buChar char="Ø"/>
            </a:pPr>
            <a:r>
              <a:rPr lang="en-US" dirty="0" smtClean="0"/>
              <a:t>At </a:t>
            </a:r>
            <a:r>
              <a:rPr lang="en-US" dirty="0"/>
              <a:t>the end of this scan</a:t>
            </a:r>
            <a:r>
              <a:rPr lang="en-US" dirty="0">
                <a:solidFill>
                  <a:schemeClr val="tx1"/>
                </a:solidFill>
              </a:rPr>
              <a:t>,</a:t>
            </a:r>
            <a:r>
              <a:rPr lang="en-US" b="1" dirty="0">
                <a:solidFill>
                  <a:srgbClr val="00B0F0"/>
                </a:solidFill>
              </a:rPr>
              <a:t> the array can be scanned again to read a </a:t>
            </a:r>
            <a:r>
              <a:rPr lang="en-US" b="1" dirty="0" smtClean="0">
                <a:solidFill>
                  <a:srgbClr val="00B0F0"/>
                </a:solidFill>
              </a:rPr>
              <a:t>new image</a:t>
            </a:r>
            <a:r>
              <a:rPr lang="en-US" dirty="0"/>
              <a:t>. The scan for a two-dimensional array is shown schematically in </a:t>
            </a:r>
            <a:r>
              <a:rPr lang="en-US" b="1" dirty="0"/>
              <a:t>Figure </a:t>
            </a:r>
            <a:r>
              <a:rPr lang="en-US" b="1" dirty="0" smtClean="0"/>
              <a:t>4.23b.</a:t>
            </a:r>
            <a:r>
              <a:rPr lang="en-US" dirty="0" smtClean="0"/>
              <a:t> </a:t>
            </a:r>
            <a:endParaRPr lang="en-IN" dirty="0"/>
          </a:p>
        </p:txBody>
      </p:sp>
    </p:spTree>
    <p:extLst>
      <p:ext uri="{BB962C8B-B14F-4D97-AF65-F5344CB8AC3E}">
        <p14:creationId xmlns:p14="http://schemas.microsoft.com/office/powerpoint/2010/main" xmlns="" val="34409698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1886226"/>
            <a:ext cx="9144000" cy="38551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a:t>COUPLED CHARGE (CCD) SENSORS </a:t>
            </a:r>
            <a:r>
              <a:rPr lang="en-US" sz="2000" b="1" dirty="0" smtClean="0"/>
              <a:t>AND DETECTORS </a:t>
            </a:r>
            <a:endParaRPr lang="en-IN" sz="2000" b="1" dirty="0"/>
          </a:p>
        </p:txBody>
      </p:sp>
      <p:sp>
        <p:nvSpPr>
          <p:cNvPr id="7" name="Rectangle 6"/>
          <p:cNvSpPr/>
          <p:nvPr/>
        </p:nvSpPr>
        <p:spPr>
          <a:xfrm>
            <a:off x="-58060" y="429046"/>
            <a:ext cx="5220073"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b="1" dirty="0" smtClean="0"/>
              <a:t>Charge coupled devices (CCD)  Measurement</a:t>
            </a:r>
          </a:p>
        </p:txBody>
      </p:sp>
    </p:spTree>
    <p:extLst>
      <p:ext uri="{BB962C8B-B14F-4D97-AF65-F5344CB8AC3E}">
        <p14:creationId xmlns:p14="http://schemas.microsoft.com/office/powerpoint/2010/main" xmlns="" val="34024211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15816" y="4509120"/>
            <a:ext cx="3810000" cy="2390775"/>
          </a:xfrm>
          <a:prstGeom prst="rect">
            <a:avLst/>
          </a:prstGeom>
          <a:ln w="9525">
            <a:solidFill>
              <a:srgbClr val="00B05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0" y="826834"/>
            <a:ext cx="9144000"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lgn="just">
              <a:buFont typeface="Wingdings" pitchFamily="2" charset="2"/>
              <a:buChar char="Ø"/>
            </a:pPr>
            <a:r>
              <a:rPr lang="en-US" dirty="0"/>
              <a:t>The data are moved vertically one row at a time, that is, all cells move their data </a:t>
            </a:r>
            <a:r>
              <a:rPr lang="en-US" dirty="0" smtClean="0"/>
              <a:t>one row </a:t>
            </a:r>
            <a:r>
              <a:rPr lang="en-US" dirty="0"/>
              <a:t>lower, whereas the lowest row moves it into a </a:t>
            </a:r>
            <a:r>
              <a:rPr lang="en-US" b="1" dirty="0">
                <a:solidFill>
                  <a:srgbClr val="0070C0"/>
                </a:solidFill>
              </a:rPr>
              <a:t>shift resister</a:t>
            </a:r>
            <a:r>
              <a:rPr lang="en-US" dirty="0"/>
              <a:t>. The scan stops and </a:t>
            </a:r>
            <a:r>
              <a:rPr lang="en-US" dirty="0" smtClean="0"/>
              <a:t>the shift </a:t>
            </a:r>
            <a:r>
              <a:rPr lang="en-US" dirty="0"/>
              <a:t>register is moved to the right to obtain the signal for one row (similar to that </a:t>
            </a:r>
            <a:r>
              <a:rPr lang="en-US" dirty="0" smtClean="0"/>
              <a:t>in </a:t>
            </a:r>
            <a:r>
              <a:rPr lang="en-US" b="1" dirty="0" smtClean="0"/>
              <a:t>Figure </a:t>
            </a:r>
            <a:r>
              <a:rPr lang="en-US" b="1" dirty="0"/>
              <a:t>4.23a</a:t>
            </a:r>
            <a:r>
              <a:rPr lang="en-US" dirty="0"/>
              <a:t>). Then the next row is shifted until the whole array has been scanned. </a:t>
            </a:r>
            <a:endParaRPr lang="en-US" dirty="0" smtClean="0"/>
          </a:p>
          <a:p>
            <a:pPr marL="285750" indent="-285750" algn="just">
              <a:buFont typeface="Wingdings" pitchFamily="2" charset="2"/>
              <a:buChar char="Ø"/>
            </a:pPr>
            <a:r>
              <a:rPr lang="en-US" dirty="0" smtClean="0"/>
              <a:t>In practice</a:t>
            </a:r>
            <a:r>
              <a:rPr lang="en-US" dirty="0"/>
              <a:t>, each cell is equipped with three electrodes, each covering one-third of </a:t>
            </a:r>
            <a:r>
              <a:rPr lang="en-US" dirty="0" smtClean="0"/>
              <a:t>the cell </a:t>
            </a:r>
            <a:r>
              <a:rPr lang="en-US" dirty="0"/>
              <a:t>and the time step described above is made of three pulses or phases. </a:t>
            </a:r>
            <a:endParaRPr lang="en-US" dirty="0" smtClean="0"/>
          </a:p>
          <a:p>
            <a:pPr marL="285750" indent="-285750" algn="just">
              <a:buFont typeface="Wingdings" pitchFamily="2" charset="2"/>
              <a:buChar char="Ø"/>
            </a:pPr>
            <a:r>
              <a:rPr lang="en-US" dirty="0" smtClean="0"/>
              <a:t>All first electrodes </a:t>
            </a:r>
            <a:r>
              <a:rPr lang="en-US" dirty="0"/>
              <a:t>in a row are connected to each other, all second electrodes in a row form a </a:t>
            </a:r>
            <a:r>
              <a:rPr lang="en-US" dirty="0" smtClean="0"/>
              <a:t>second </a:t>
            </a:r>
            <a:r>
              <a:rPr lang="en-US" dirty="0"/>
              <a:t>phase, and all third electrodes in a row form the third phase. </a:t>
            </a:r>
            <a:r>
              <a:rPr lang="en-US" b="1" dirty="0">
                <a:solidFill>
                  <a:srgbClr val="FF00FF"/>
                </a:solidFill>
              </a:rPr>
              <a:t>The phases </a:t>
            </a:r>
            <a:r>
              <a:rPr lang="en-US" b="1" dirty="0" smtClean="0">
                <a:solidFill>
                  <a:srgbClr val="FF00FF"/>
                </a:solidFill>
              </a:rPr>
              <a:t>are powered </a:t>
            </a:r>
            <a:r>
              <a:rPr lang="en-US" b="1" dirty="0">
                <a:solidFill>
                  <a:srgbClr val="FF00FF"/>
                </a:solidFill>
              </a:rPr>
              <a:t>in sequence, moving all charge in each row downward one-third of the </a:t>
            </a:r>
            <a:r>
              <a:rPr lang="en-US" b="1" dirty="0" smtClean="0">
                <a:solidFill>
                  <a:srgbClr val="FF00FF"/>
                </a:solidFill>
              </a:rPr>
              <a:t>cell.</a:t>
            </a:r>
            <a:r>
              <a:rPr lang="en-US" dirty="0" smtClean="0"/>
              <a:t> </a:t>
            </a:r>
          </a:p>
          <a:p>
            <a:pPr marL="285750" indent="-285750" algn="just">
              <a:buFont typeface="Wingdings" pitchFamily="2" charset="2"/>
              <a:buChar char="Ø"/>
            </a:pPr>
            <a:r>
              <a:rPr lang="en-US" dirty="0" smtClean="0"/>
              <a:t>The signal obtained </a:t>
            </a:r>
            <a:r>
              <a:rPr lang="en-US" dirty="0"/>
              <a:t>is typically </a:t>
            </a:r>
            <a:r>
              <a:rPr lang="en-US" b="1" dirty="0"/>
              <a:t>amplified and </a:t>
            </a:r>
            <a:r>
              <a:rPr lang="en-US" b="1" dirty="0" smtClean="0"/>
              <a:t>digitized </a:t>
            </a:r>
            <a:r>
              <a:rPr lang="en-US" dirty="0" smtClean="0"/>
              <a:t>and </a:t>
            </a:r>
            <a:r>
              <a:rPr lang="en-US" dirty="0"/>
              <a:t>used to produce the image </a:t>
            </a:r>
            <a:r>
              <a:rPr lang="en-US" dirty="0" smtClean="0"/>
              <a:t>signal, which </a:t>
            </a:r>
            <a:r>
              <a:rPr lang="en-US" dirty="0"/>
              <a:t>can then be displayed on a display array such as a TV screen or a liquid </a:t>
            </a:r>
            <a:r>
              <a:rPr lang="en-US" dirty="0" smtClean="0"/>
              <a:t>crystal display</a:t>
            </a:r>
            <a:r>
              <a:rPr lang="en-US" dirty="0"/>
              <a:t>. </a:t>
            </a:r>
            <a:endParaRPr lang="en-IN" dirty="0"/>
          </a:p>
        </p:txBody>
      </p:sp>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a:t>COUPLED CHARGE (CCD) SENSORS </a:t>
            </a:r>
            <a:r>
              <a:rPr lang="en-US" sz="2000" b="1" dirty="0" smtClean="0"/>
              <a:t>AND DETECTORS </a:t>
            </a:r>
            <a:endParaRPr lang="en-IN" sz="2000" b="1" dirty="0"/>
          </a:p>
        </p:txBody>
      </p:sp>
      <p:sp>
        <p:nvSpPr>
          <p:cNvPr id="6" name="Rectangle 5"/>
          <p:cNvSpPr/>
          <p:nvPr/>
        </p:nvSpPr>
        <p:spPr>
          <a:xfrm>
            <a:off x="-58060" y="429046"/>
            <a:ext cx="5220073"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b="1" dirty="0" smtClean="0"/>
              <a:t>Charge coupled devices (CCD)  Measurement</a:t>
            </a:r>
          </a:p>
        </p:txBody>
      </p:sp>
    </p:spTree>
    <p:extLst>
      <p:ext uri="{BB962C8B-B14F-4D97-AF65-F5344CB8AC3E}">
        <p14:creationId xmlns:p14="http://schemas.microsoft.com/office/powerpoint/2010/main" xmlns="" val="20158597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THERMAL-BASED OPTICAL SENSORS </a:t>
            </a:r>
            <a:endParaRPr lang="en-IN" sz="2000" b="1" dirty="0"/>
          </a:p>
        </p:txBody>
      </p:sp>
      <p:sp>
        <p:nvSpPr>
          <p:cNvPr id="5" name="Rectangle 4"/>
          <p:cNvSpPr/>
          <p:nvPr/>
        </p:nvSpPr>
        <p:spPr>
          <a:xfrm>
            <a:off x="35496" y="429046"/>
            <a:ext cx="1677732"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ta-IN" b="1" dirty="0" smtClean="0"/>
              <a:t>Introduction</a:t>
            </a:r>
            <a:endParaRPr lang="en-IN" b="1" dirty="0" smtClean="0"/>
          </a:p>
        </p:txBody>
      </p:sp>
      <p:sp>
        <p:nvSpPr>
          <p:cNvPr id="6" name="Rectangle 5"/>
          <p:cNvSpPr/>
          <p:nvPr/>
        </p:nvSpPr>
        <p:spPr>
          <a:xfrm>
            <a:off x="0" y="1268760"/>
            <a:ext cx="9144000" cy="1477328"/>
          </a:xfrm>
          <a:prstGeom prst="rect">
            <a:avLst/>
          </a:prstGeom>
          <a:solidFill>
            <a:schemeClr val="accent5">
              <a:lumMod val="40000"/>
              <a:lumOff val="60000"/>
            </a:schemeClr>
          </a:solidFill>
          <a:ln>
            <a:solidFill>
              <a:srgbClr val="FF0000"/>
            </a:solidFill>
          </a:ln>
        </p:spPr>
        <p:txBody>
          <a:bodyPr wrap="square">
            <a:spAutoFit/>
          </a:bodyPr>
          <a:lstStyle/>
          <a:p>
            <a:pPr marL="342900" indent="-342900" algn="just">
              <a:buFont typeface="Wingdings" pitchFamily="2" charset="2"/>
              <a:buChar char="Ø"/>
            </a:pPr>
            <a:r>
              <a:rPr lang="en-US" dirty="0" smtClean="0"/>
              <a:t>The thermal effects of radiation, that is, conversion of radiation into heat, are</a:t>
            </a:r>
            <a:r>
              <a:rPr lang="ta-IN" dirty="0" smtClean="0"/>
              <a:t> </a:t>
            </a:r>
            <a:r>
              <a:rPr lang="en-US" dirty="0" smtClean="0"/>
              <a:t>most pronounced at lower frequencies (longer wavelengths) and are therefore most</a:t>
            </a:r>
            <a:r>
              <a:rPr lang="ta-IN" dirty="0" smtClean="0"/>
              <a:t> </a:t>
            </a:r>
            <a:r>
              <a:rPr lang="en-US" dirty="0" smtClean="0"/>
              <a:t>useful in the IR portion of the spectrum</a:t>
            </a:r>
            <a:r>
              <a:rPr lang="ta-IN" dirty="0" smtClean="0"/>
              <a:t>. </a:t>
            </a:r>
          </a:p>
          <a:p>
            <a:pPr marL="342900" indent="-342900" algn="just">
              <a:buFont typeface="Wingdings" pitchFamily="2" charset="2"/>
              <a:buChar char="Ø"/>
            </a:pPr>
            <a:r>
              <a:rPr lang="ta-IN" dirty="0" smtClean="0"/>
              <a:t>A</a:t>
            </a:r>
            <a:r>
              <a:rPr lang="en-US" dirty="0" err="1" smtClean="0"/>
              <a:t>lmost</a:t>
            </a:r>
            <a:r>
              <a:rPr lang="en-US" dirty="0" smtClean="0"/>
              <a:t> any temperature sensor may be used to measure radiation as</a:t>
            </a:r>
            <a:r>
              <a:rPr lang="ta-IN" dirty="0" smtClean="0"/>
              <a:t> </a:t>
            </a:r>
            <a:r>
              <a:rPr lang="en-US" dirty="0" smtClean="0"/>
              <a:t>long as a mechanism can be found to transform radiation into heat. </a:t>
            </a:r>
            <a:endParaRPr lang="en-US" dirty="0"/>
          </a:p>
        </p:txBody>
      </p:sp>
      <p:sp>
        <p:nvSpPr>
          <p:cNvPr id="7" name="Rectangle 6"/>
          <p:cNvSpPr/>
          <p:nvPr/>
        </p:nvSpPr>
        <p:spPr>
          <a:xfrm>
            <a:off x="0" y="3042826"/>
            <a:ext cx="9144000" cy="2031325"/>
          </a:xfrm>
          <a:prstGeom prst="rect">
            <a:avLst/>
          </a:prstGeom>
          <a:solidFill>
            <a:srgbClr val="FFCCFF"/>
          </a:solidFill>
          <a:ln>
            <a:solidFill>
              <a:srgbClr val="FF0000"/>
            </a:solidFill>
          </a:ln>
        </p:spPr>
        <p:txBody>
          <a:bodyPr wrap="square">
            <a:spAutoFit/>
          </a:bodyPr>
          <a:lstStyle/>
          <a:p>
            <a:pPr marL="342900" indent="-342900" algn="just">
              <a:buFont typeface="Wingdings" pitchFamily="2" charset="2"/>
              <a:buChar char="Ø"/>
            </a:pPr>
            <a:r>
              <a:rPr lang="en-US" dirty="0" smtClean="0"/>
              <a:t>In general, thermal radiation sensors are divided into two classes: </a:t>
            </a:r>
            <a:r>
              <a:rPr lang="en-US" b="1" dirty="0" smtClean="0"/>
              <a:t>PIR and AFIR.</a:t>
            </a:r>
            <a:endParaRPr lang="ta-IN" b="1" dirty="0" smtClean="0"/>
          </a:p>
          <a:p>
            <a:pPr marL="342900" indent="-342900" algn="just">
              <a:buFont typeface="Wingdings" pitchFamily="2" charset="2"/>
              <a:buChar char="Ø"/>
            </a:pPr>
            <a:r>
              <a:rPr lang="en-US" dirty="0" smtClean="0"/>
              <a:t>In</a:t>
            </a:r>
            <a:r>
              <a:rPr lang="ta-IN" dirty="0" smtClean="0"/>
              <a:t> </a:t>
            </a:r>
            <a:r>
              <a:rPr lang="en-US" b="1" dirty="0" smtClean="0"/>
              <a:t>a passive sensor</a:t>
            </a:r>
            <a:r>
              <a:rPr lang="en-US" dirty="0" smtClean="0"/>
              <a:t>, radiation is absorbed and converted to heat. The temperature increase</a:t>
            </a:r>
            <a:r>
              <a:rPr lang="ta-IN" dirty="0" smtClean="0"/>
              <a:t> </a:t>
            </a:r>
            <a:r>
              <a:rPr lang="en-US" dirty="0" smtClean="0"/>
              <a:t>is measured by a sensing element to yield an indication of the </a:t>
            </a:r>
            <a:r>
              <a:rPr lang="en-US" dirty="0" err="1" smtClean="0"/>
              <a:t>radiative</a:t>
            </a:r>
            <a:r>
              <a:rPr lang="en-US" dirty="0" smtClean="0"/>
              <a:t> power. </a:t>
            </a:r>
            <a:endParaRPr lang="ta-IN" dirty="0" smtClean="0"/>
          </a:p>
          <a:p>
            <a:pPr marL="342900" indent="-342900" algn="just">
              <a:buFont typeface="Wingdings" pitchFamily="2" charset="2"/>
              <a:buChar char="Ø"/>
            </a:pPr>
            <a:r>
              <a:rPr lang="en-US" dirty="0" smtClean="0"/>
              <a:t>In an</a:t>
            </a:r>
            <a:r>
              <a:rPr lang="ta-IN" dirty="0" smtClean="0"/>
              <a:t> </a:t>
            </a:r>
            <a:r>
              <a:rPr lang="en-US" b="1" dirty="0" smtClean="0"/>
              <a:t>active sensor</a:t>
            </a:r>
            <a:r>
              <a:rPr lang="en-US" dirty="0" smtClean="0"/>
              <a:t>, the device is heated from a power source and the variations in this power</a:t>
            </a:r>
            <a:r>
              <a:rPr lang="ta-IN" dirty="0" smtClean="0"/>
              <a:t> </a:t>
            </a:r>
            <a:r>
              <a:rPr lang="en-US" dirty="0" smtClean="0"/>
              <a:t>due to radiation (e.g., the current needed to keep the temperature of the device constant)</a:t>
            </a:r>
            <a:r>
              <a:rPr lang="ta-IN" dirty="0" smtClean="0"/>
              <a:t> </a:t>
            </a:r>
            <a:r>
              <a:rPr lang="en-US" dirty="0" smtClean="0"/>
              <a:t>give an indication of the radiation</a:t>
            </a:r>
            <a:r>
              <a:rPr lang="ta-IN" dirty="0" smtClean="0"/>
              <a:t>.</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THERMAL-BASED OPTICAL SENSORS </a:t>
            </a:r>
            <a:endParaRPr lang="en-IN" sz="2000" b="1" dirty="0"/>
          </a:p>
        </p:txBody>
      </p:sp>
      <p:sp>
        <p:nvSpPr>
          <p:cNvPr id="5" name="Rectangle 4"/>
          <p:cNvSpPr/>
          <p:nvPr/>
        </p:nvSpPr>
        <p:spPr>
          <a:xfrm>
            <a:off x="35496" y="467380"/>
            <a:ext cx="2376264"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Passive IR Sensors </a:t>
            </a:r>
            <a:endParaRPr lang="en-IN" b="1" dirty="0" smtClean="0"/>
          </a:p>
        </p:txBody>
      </p:sp>
      <p:sp>
        <p:nvSpPr>
          <p:cNvPr id="6" name="Rectangle 5"/>
          <p:cNvSpPr/>
          <p:nvPr/>
        </p:nvSpPr>
        <p:spPr>
          <a:xfrm>
            <a:off x="0" y="1196752"/>
            <a:ext cx="9144000" cy="5355312"/>
          </a:xfrm>
          <a:prstGeom prst="rect">
            <a:avLst/>
          </a:prstGeom>
          <a:solidFill>
            <a:schemeClr val="accent1">
              <a:lumMod val="20000"/>
              <a:lumOff val="80000"/>
            </a:schemeClr>
          </a:solidFill>
          <a:ln>
            <a:solidFill>
              <a:srgbClr val="FF0000"/>
            </a:solidFill>
          </a:ln>
        </p:spPr>
        <p:txBody>
          <a:bodyPr wrap="square">
            <a:spAutoFit/>
          </a:bodyPr>
          <a:lstStyle/>
          <a:p>
            <a:pPr marL="342900" indent="-342900" algn="just"/>
            <a:r>
              <a:rPr lang="en-US" dirty="0" smtClean="0"/>
              <a:t>A PIR sensor has two basic components: </a:t>
            </a:r>
            <a:endParaRPr lang="ta-IN" dirty="0" smtClean="0"/>
          </a:p>
          <a:p>
            <a:pPr marL="342900" indent="-342900" algn="just">
              <a:buFont typeface="Wingdings" pitchFamily="2" charset="2"/>
              <a:buChar char="Ø"/>
            </a:pPr>
            <a:r>
              <a:rPr lang="ta-IN" dirty="0" smtClean="0"/>
              <a:t>A</a:t>
            </a:r>
            <a:r>
              <a:rPr lang="en-US" dirty="0" smtClean="0"/>
              <a:t>n </a:t>
            </a:r>
            <a:r>
              <a:rPr lang="en-US" b="1" dirty="0" smtClean="0">
                <a:solidFill>
                  <a:srgbClr val="FF0000"/>
                </a:solidFill>
              </a:rPr>
              <a:t>absorption</a:t>
            </a:r>
            <a:r>
              <a:rPr lang="en-US" dirty="0" smtClean="0"/>
              <a:t> section that converts radiation</a:t>
            </a:r>
            <a:r>
              <a:rPr lang="ta-IN" dirty="0" smtClean="0"/>
              <a:t> </a:t>
            </a:r>
            <a:r>
              <a:rPr lang="en-US" dirty="0" smtClean="0"/>
              <a:t>into heat and a proper temperature sensor that </a:t>
            </a:r>
            <a:r>
              <a:rPr lang="en-US" b="1" dirty="0" smtClean="0">
                <a:solidFill>
                  <a:srgbClr val="FF0000"/>
                </a:solidFill>
              </a:rPr>
              <a:t>converts heat into an electrical signal</a:t>
            </a:r>
            <a:r>
              <a:rPr lang="en-US" dirty="0" smtClean="0"/>
              <a:t>.</a:t>
            </a:r>
            <a:r>
              <a:rPr lang="ta-IN" dirty="0" smtClean="0"/>
              <a:t> </a:t>
            </a:r>
          </a:p>
          <a:p>
            <a:pPr marL="342900" indent="-342900" algn="just">
              <a:buFont typeface="Wingdings" pitchFamily="2" charset="2"/>
              <a:buChar char="Ø"/>
            </a:pPr>
            <a:r>
              <a:rPr lang="ta-IN" dirty="0" smtClean="0"/>
              <a:t>T</a:t>
            </a:r>
            <a:r>
              <a:rPr lang="en-US" dirty="0" smtClean="0"/>
              <a:t>he absorption section of the sensor must be able to both</a:t>
            </a:r>
            <a:r>
              <a:rPr lang="ta-IN" dirty="0" smtClean="0"/>
              <a:t> </a:t>
            </a:r>
            <a:r>
              <a:rPr lang="en-US" b="1" dirty="0" smtClean="0">
                <a:solidFill>
                  <a:srgbClr val="00B050"/>
                </a:solidFill>
              </a:rPr>
              <a:t>absorb as much of the incoming radiated power</a:t>
            </a:r>
            <a:r>
              <a:rPr lang="en-US" dirty="0" smtClean="0"/>
              <a:t> at the sensor’s surface as possible while</a:t>
            </a:r>
            <a:r>
              <a:rPr lang="ta-IN" dirty="0" smtClean="0"/>
              <a:t> </a:t>
            </a:r>
            <a:r>
              <a:rPr lang="en-US" dirty="0" smtClean="0"/>
              <a:t>at the same time quickly respond to changes in radiated power density. </a:t>
            </a:r>
            <a:endParaRPr lang="ta-IN" dirty="0" smtClean="0"/>
          </a:p>
          <a:p>
            <a:pPr marL="342900" indent="-342900" algn="just">
              <a:buFont typeface="Wingdings" pitchFamily="2" charset="2"/>
              <a:buChar char="Ø"/>
            </a:pPr>
            <a:r>
              <a:rPr lang="en-US" dirty="0" smtClean="0"/>
              <a:t>Typically the</a:t>
            </a:r>
            <a:r>
              <a:rPr lang="ta-IN" dirty="0" smtClean="0"/>
              <a:t> </a:t>
            </a:r>
            <a:r>
              <a:rPr lang="en-US" b="1" dirty="0" smtClean="0">
                <a:solidFill>
                  <a:srgbClr val="002060"/>
                </a:solidFill>
              </a:rPr>
              <a:t>absorber is made of a metal of good heat conductivity </a:t>
            </a:r>
            <a:r>
              <a:rPr lang="en-US" dirty="0" smtClean="0"/>
              <a:t>(gold is a common choice in high</a:t>
            </a:r>
            <a:r>
              <a:rPr lang="ta-IN" dirty="0" smtClean="0"/>
              <a:t> </a:t>
            </a:r>
            <a:r>
              <a:rPr lang="en-US" dirty="0" smtClean="0"/>
              <a:t>quality sensors) that is often blackened to increase absorption. </a:t>
            </a:r>
            <a:endParaRPr lang="ta-IN" dirty="0" smtClean="0"/>
          </a:p>
          <a:p>
            <a:pPr marL="342900" indent="-342900" algn="just">
              <a:buFont typeface="Wingdings" pitchFamily="2" charset="2"/>
              <a:buChar char="Ø"/>
            </a:pPr>
            <a:r>
              <a:rPr lang="en-US" dirty="0" smtClean="0"/>
              <a:t>The volume of the</a:t>
            </a:r>
            <a:r>
              <a:rPr lang="ta-IN" dirty="0" smtClean="0"/>
              <a:t> </a:t>
            </a:r>
            <a:r>
              <a:rPr lang="en-US" dirty="0" smtClean="0"/>
              <a:t>absorber is kept small to improve response (quick heating/cooling) to changes in</a:t>
            </a:r>
            <a:r>
              <a:rPr lang="ta-IN" dirty="0" smtClean="0"/>
              <a:t> </a:t>
            </a:r>
            <a:r>
              <a:rPr lang="en-US" dirty="0" smtClean="0"/>
              <a:t>radiation and hence keep the response time reasonable. </a:t>
            </a:r>
            <a:endParaRPr lang="ta-IN" dirty="0" smtClean="0"/>
          </a:p>
          <a:p>
            <a:pPr marL="342900" indent="-342900" algn="just">
              <a:buFont typeface="Wingdings" pitchFamily="2" charset="2"/>
              <a:buChar char="Ø"/>
            </a:pPr>
            <a:r>
              <a:rPr lang="en-US" dirty="0" smtClean="0"/>
              <a:t>Typically the absorber and the</a:t>
            </a:r>
            <a:r>
              <a:rPr lang="ta-IN" dirty="0" smtClean="0"/>
              <a:t> </a:t>
            </a:r>
            <a:r>
              <a:rPr lang="en-US" dirty="0" smtClean="0"/>
              <a:t>sensor are </a:t>
            </a:r>
            <a:r>
              <a:rPr lang="en-US" b="1" dirty="0" smtClean="0">
                <a:solidFill>
                  <a:srgbClr val="FF00FF"/>
                </a:solidFill>
              </a:rPr>
              <a:t>encapsulated or placed in a gas-filled or evacuated hermetic chamber to avoid</a:t>
            </a:r>
            <a:r>
              <a:rPr lang="ta-IN" b="1" dirty="0" smtClean="0">
                <a:solidFill>
                  <a:srgbClr val="FF00FF"/>
                </a:solidFill>
              </a:rPr>
              <a:t> </a:t>
            </a:r>
            <a:r>
              <a:rPr lang="en-US" b="1" dirty="0" smtClean="0">
                <a:solidFill>
                  <a:srgbClr val="FF00FF"/>
                </a:solidFill>
              </a:rPr>
              <a:t>variations in sensing signals </a:t>
            </a:r>
            <a:r>
              <a:rPr lang="en-US" dirty="0" smtClean="0"/>
              <a:t>due to the cooling effects of air motion. </a:t>
            </a:r>
            <a:endParaRPr lang="ta-IN" dirty="0" smtClean="0"/>
          </a:p>
          <a:p>
            <a:pPr marL="342900" indent="-342900" algn="just">
              <a:buFont typeface="Wingdings" pitchFamily="2" charset="2"/>
              <a:buChar char="Ø"/>
            </a:pPr>
            <a:r>
              <a:rPr lang="en-US" dirty="0" smtClean="0"/>
              <a:t>The absorber is</a:t>
            </a:r>
            <a:r>
              <a:rPr lang="ta-IN" dirty="0" smtClean="0"/>
              <a:t> </a:t>
            </a:r>
            <a:r>
              <a:rPr lang="en-US" dirty="0" smtClean="0"/>
              <a:t>located behind a transparent (to IR radiation) window, often made of silicon, but other</a:t>
            </a:r>
            <a:r>
              <a:rPr lang="ta-IN" dirty="0" smtClean="0"/>
              <a:t> </a:t>
            </a:r>
            <a:r>
              <a:rPr lang="en-US" dirty="0" smtClean="0"/>
              <a:t>materials may be used (germanium, zinc </a:t>
            </a:r>
            <a:r>
              <a:rPr lang="en-US" dirty="0" err="1" smtClean="0"/>
              <a:t>selenide</a:t>
            </a:r>
            <a:r>
              <a:rPr lang="en-US" dirty="0" smtClean="0"/>
              <a:t>, etc.). The choice of the sensor</a:t>
            </a:r>
            <a:r>
              <a:rPr lang="ta-IN" dirty="0" smtClean="0"/>
              <a:t> </a:t>
            </a:r>
            <a:r>
              <a:rPr lang="en-US" dirty="0" smtClean="0"/>
              <a:t>materials and structure dictates to a large extent the sensitivity, spectral response, and</a:t>
            </a:r>
            <a:r>
              <a:rPr lang="ta-IN" dirty="0" smtClean="0"/>
              <a:t> </a:t>
            </a:r>
            <a:r>
              <a:rPr lang="en-US" dirty="0" smtClean="0"/>
              <a:t>physical construction of the device </a:t>
            </a:r>
            <a:r>
              <a:rPr lang="ta-IN"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MATERIALS</a:t>
            </a:r>
            <a:endParaRPr lang="en-IN" sz="2000" b="1" dirty="0"/>
          </a:p>
        </p:txBody>
      </p:sp>
      <p:sp>
        <p:nvSpPr>
          <p:cNvPr id="5" name="Rectangle 4"/>
          <p:cNvSpPr/>
          <p:nvPr/>
        </p:nvSpPr>
        <p:spPr>
          <a:xfrm>
            <a:off x="0" y="889844"/>
            <a:ext cx="9144000" cy="440120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342900" indent="-342900" algn="just">
              <a:buFont typeface="Wingdings" pitchFamily="2" charset="2"/>
              <a:buChar char="Ø"/>
            </a:pPr>
            <a:r>
              <a:rPr lang="en-US" sz="2000" dirty="0" smtClean="0"/>
              <a:t>Many of the properties of materials are not specific to a single element, but rather belong to a </a:t>
            </a:r>
            <a:r>
              <a:rPr lang="en-US" sz="2000" b="1" dirty="0" smtClean="0"/>
              <a:t>group</a:t>
            </a:r>
            <a:r>
              <a:rPr lang="en-US" sz="2000" dirty="0" smtClean="0"/>
              <a:t> (often a column in the table of elements), and one can expect that if an element in a specific column is used for a given purpose, other elements from the same column may have similar properties and be equally useful. </a:t>
            </a:r>
          </a:p>
          <a:p>
            <a:pPr marL="342900" indent="-342900" algn="just">
              <a:buFont typeface="Wingdings" pitchFamily="2" charset="2"/>
              <a:buChar char="Ø"/>
            </a:pPr>
            <a:r>
              <a:rPr lang="en-US" sz="2000" dirty="0" smtClean="0"/>
              <a:t>For example, if potassium (alkali column I) is useful in the production of cathodes for photoelectric cells, then lithium, sodium, rubidium, and cesium should also be useful. But there are clear limits. </a:t>
            </a:r>
          </a:p>
          <a:p>
            <a:pPr marL="342900" indent="-342900" algn="just">
              <a:buFont typeface="Wingdings" pitchFamily="2" charset="2"/>
              <a:buChar char="Ø"/>
            </a:pPr>
            <a:r>
              <a:rPr lang="en-US" sz="2000" dirty="0" smtClean="0"/>
              <a:t>The elements in the </a:t>
            </a:r>
            <a:r>
              <a:rPr lang="en-US" sz="2000" b="1" dirty="0" smtClean="0"/>
              <a:t>VIII column—nickel, palladium, and platinum </a:t>
            </a:r>
            <a:r>
              <a:rPr lang="en-US" sz="2000" dirty="0" smtClean="0"/>
              <a:t>are</a:t>
            </a:r>
            <a:br>
              <a:rPr lang="en-US" sz="2000" dirty="0" smtClean="0"/>
            </a:br>
            <a:r>
              <a:rPr lang="en-US" sz="2000" dirty="0" smtClean="0"/>
              <a:t>used for various types of thermocouples together with elements from the </a:t>
            </a:r>
            <a:r>
              <a:rPr lang="en-US" sz="2000" b="1" dirty="0" smtClean="0"/>
              <a:t>I-B and II-B columns</a:t>
            </a:r>
            <a:r>
              <a:rPr lang="en-US" sz="2000" dirty="0" smtClean="0"/>
              <a:t>. </a:t>
            </a:r>
          </a:p>
          <a:p>
            <a:pPr marL="342900" indent="-342900" algn="just">
              <a:buFont typeface="Wingdings" pitchFamily="2" charset="2"/>
              <a:buChar char="Ø"/>
            </a:pPr>
            <a:r>
              <a:rPr lang="en-US" sz="2000" dirty="0" smtClean="0"/>
              <a:t>We shall refer to the periodic table often, but will also refer to many simple or complex compounds with specific properties that have been found to be useful in sensors and actuators. </a:t>
            </a:r>
            <a:endParaRPr lang="en-US" sz="20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THERMAL-BASED OPTICAL SENSORS </a:t>
            </a:r>
            <a:endParaRPr lang="en-IN" sz="2000" b="1" dirty="0"/>
          </a:p>
        </p:txBody>
      </p:sp>
      <p:sp>
        <p:nvSpPr>
          <p:cNvPr id="5" name="Rectangle 4"/>
          <p:cNvSpPr/>
          <p:nvPr/>
        </p:nvSpPr>
        <p:spPr>
          <a:xfrm>
            <a:off x="35496" y="467380"/>
            <a:ext cx="4536504"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Passive IR Sensors </a:t>
            </a:r>
            <a:r>
              <a:rPr lang="ta-IN" b="1" dirty="0" smtClean="0"/>
              <a:t> - </a:t>
            </a:r>
            <a:r>
              <a:rPr lang="en-US" b="1" i="1" dirty="0" smtClean="0"/>
              <a:t>Thermopile PIR</a:t>
            </a:r>
            <a:r>
              <a:rPr lang="en-US" b="1" dirty="0" smtClean="0"/>
              <a:t> </a:t>
            </a:r>
            <a:endParaRPr lang="en-IN" b="1" dirty="0" smtClean="0"/>
          </a:p>
        </p:txBody>
      </p:sp>
      <p:pic>
        <p:nvPicPr>
          <p:cNvPr id="3074" name="Picture 2"/>
          <p:cNvPicPr>
            <a:picLocks noChangeAspect="1" noChangeArrowheads="1"/>
          </p:cNvPicPr>
          <p:nvPr/>
        </p:nvPicPr>
        <p:blipFill>
          <a:blip r:embed="rId2" cstate="print"/>
          <a:srcRect/>
          <a:stretch>
            <a:fillRect/>
          </a:stretch>
        </p:blipFill>
        <p:spPr bwMode="auto">
          <a:xfrm>
            <a:off x="35496" y="993911"/>
            <a:ext cx="6480720" cy="5027377"/>
          </a:xfrm>
          <a:prstGeom prst="rect">
            <a:avLst/>
          </a:prstGeom>
          <a:noFill/>
          <a:ln w="9525">
            <a:noFill/>
            <a:miter lim="800000"/>
            <a:headEnd/>
            <a:tailEnd/>
          </a:ln>
        </p:spPr>
      </p:pic>
      <p:sp>
        <p:nvSpPr>
          <p:cNvPr id="7" name="Rectangle 6"/>
          <p:cNvSpPr/>
          <p:nvPr/>
        </p:nvSpPr>
        <p:spPr>
          <a:xfrm>
            <a:off x="6372200" y="1844824"/>
            <a:ext cx="2771800" cy="3139321"/>
          </a:xfrm>
          <a:prstGeom prst="rect">
            <a:avLst/>
          </a:prstGeom>
          <a:solidFill>
            <a:schemeClr val="accent1">
              <a:lumMod val="20000"/>
              <a:lumOff val="80000"/>
            </a:schemeClr>
          </a:solidFill>
          <a:ln>
            <a:solidFill>
              <a:srgbClr val="FF0000"/>
            </a:solidFill>
          </a:ln>
        </p:spPr>
        <p:txBody>
          <a:bodyPr wrap="square">
            <a:spAutoFit/>
          </a:bodyPr>
          <a:lstStyle/>
          <a:p>
            <a:r>
              <a:rPr lang="en-US" b="1" dirty="0" smtClean="0"/>
              <a:t>The</a:t>
            </a:r>
            <a:r>
              <a:rPr lang="ta-IN" b="1" dirty="0" smtClean="0"/>
              <a:t> </a:t>
            </a:r>
            <a:r>
              <a:rPr lang="en-US" b="1" dirty="0" smtClean="0"/>
              <a:t>structure of a PIR</a:t>
            </a:r>
            <a:br>
              <a:rPr lang="en-US" b="1" dirty="0" smtClean="0"/>
            </a:br>
            <a:r>
              <a:rPr lang="en-US" b="1" dirty="0" smtClean="0"/>
              <a:t>sensor showing the</a:t>
            </a:r>
            <a:r>
              <a:rPr lang="ta-IN" b="1" dirty="0" smtClean="0"/>
              <a:t> </a:t>
            </a:r>
            <a:r>
              <a:rPr lang="en-US" b="1" dirty="0" smtClean="0"/>
              <a:t>thermopile used to</a:t>
            </a:r>
            <a:br>
              <a:rPr lang="en-US" b="1" dirty="0" smtClean="0"/>
            </a:br>
            <a:r>
              <a:rPr lang="en-US" b="1" dirty="0" smtClean="0"/>
              <a:t>sense temperature</a:t>
            </a:r>
            <a:br>
              <a:rPr lang="en-US" b="1" dirty="0" smtClean="0"/>
            </a:br>
            <a:r>
              <a:rPr lang="en-US" b="1" dirty="0" smtClean="0"/>
              <a:t>(under an IR</a:t>
            </a:r>
            <a:r>
              <a:rPr lang="ta-IN" b="1" dirty="0" smtClean="0"/>
              <a:t> </a:t>
            </a:r>
            <a:r>
              <a:rPr lang="en-US" b="1" dirty="0" smtClean="0"/>
              <a:t>absorber). </a:t>
            </a:r>
            <a:endParaRPr lang="ta-IN" b="1" dirty="0" smtClean="0"/>
          </a:p>
          <a:p>
            <a:endParaRPr lang="ta-IN" b="1" dirty="0" smtClean="0"/>
          </a:p>
          <a:p>
            <a:r>
              <a:rPr lang="en-US" b="1" dirty="0" smtClean="0"/>
              <a:t>A</a:t>
            </a:r>
            <a:r>
              <a:rPr lang="ta-IN" b="1" dirty="0" smtClean="0"/>
              <a:t> </a:t>
            </a:r>
            <a:r>
              <a:rPr lang="en-US" b="1" dirty="0" smtClean="0"/>
              <a:t>temperature sensor</a:t>
            </a:r>
            <a:br>
              <a:rPr lang="en-US" b="1" dirty="0" smtClean="0"/>
            </a:br>
            <a:r>
              <a:rPr lang="en-US" b="1" dirty="0" smtClean="0"/>
              <a:t>monitors the</a:t>
            </a:r>
            <a:r>
              <a:rPr lang="ta-IN" b="1" dirty="0" smtClean="0"/>
              <a:t> </a:t>
            </a:r>
            <a:r>
              <a:rPr lang="en-US" b="1" dirty="0" smtClean="0"/>
              <a:t>temperature of the</a:t>
            </a:r>
            <a:br>
              <a:rPr lang="en-US" b="1" dirty="0" smtClean="0"/>
            </a:br>
            <a:r>
              <a:rPr lang="en-US" b="1" dirty="0" smtClean="0"/>
              <a:t>cold junctions. </a:t>
            </a:r>
            <a:br>
              <a:rPr lang="en-US" b="1" dirty="0" smtClean="0"/>
            </a:br>
            <a:endParaRPr lang="en-US"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24744"/>
            <a:ext cx="9144000" cy="1477328"/>
          </a:xfrm>
          <a:prstGeom prst="rect">
            <a:avLst/>
          </a:prstGeom>
          <a:solidFill>
            <a:schemeClr val="accent3">
              <a:lumMod val="20000"/>
              <a:lumOff val="80000"/>
            </a:schemeClr>
          </a:solidFill>
          <a:ln>
            <a:solidFill>
              <a:srgbClr val="FF0000"/>
            </a:solidFill>
          </a:ln>
        </p:spPr>
        <p:txBody>
          <a:bodyPr wrap="square">
            <a:spAutoFit/>
          </a:bodyPr>
          <a:lstStyle/>
          <a:p>
            <a:pPr marL="342900" indent="-342900" algn="just">
              <a:buFont typeface="Wingdings" pitchFamily="2" charset="2"/>
              <a:buChar char="Ø"/>
            </a:pPr>
            <a:r>
              <a:rPr lang="en-US" dirty="0" smtClean="0"/>
              <a:t>In this type of device, sensing is done by a thermopile. A thermopile is made of a</a:t>
            </a:r>
            <a:r>
              <a:rPr lang="ta-IN" dirty="0" smtClean="0"/>
              <a:t> </a:t>
            </a:r>
            <a:r>
              <a:rPr lang="en-US" b="1" dirty="0" smtClean="0">
                <a:solidFill>
                  <a:srgbClr val="FF0000"/>
                </a:solidFill>
              </a:rPr>
              <a:t>number of thermocouples connected in series electrically but in parallel thermally </a:t>
            </a:r>
            <a:r>
              <a:rPr lang="en-US" dirty="0" smtClean="0"/>
              <a:t>(i.e.,</a:t>
            </a:r>
            <a:r>
              <a:rPr lang="ta-IN" dirty="0" smtClean="0"/>
              <a:t> </a:t>
            </a:r>
            <a:r>
              <a:rPr lang="en-US" dirty="0" smtClean="0"/>
              <a:t>they are exposed to identical thermal conditions). Based on the thermoelectric effect, a</a:t>
            </a:r>
            <a:r>
              <a:rPr lang="ta-IN" dirty="0" smtClean="0"/>
              <a:t> </a:t>
            </a:r>
            <a:r>
              <a:rPr lang="en-US" dirty="0" smtClean="0"/>
              <a:t>thermocouple generates a small potential across a junction made of two different</a:t>
            </a:r>
            <a:r>
              <a:rPr lang="ta-IN" dirty="0" smtClean="0"/>
              <a:t> </a:t>
            </a:r>
            <a:r>
              <a:rPr lang="en-US" dirty="0" smtClean="0"/>
              <a:t>materials. </a:t>
            </a:r>
            <a:endParaRPr lang="en-US" dirty="0"/>
          </a:p>
        </p:txBody>
      </p:sp>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THERMAL-BASED OPTICAL SENSORS </a:t>
            </a:r>
            <a:endParaRPr lang="en-IN" sz="2000" b="1" dirty="0"/>
          </a:p>
        </p:txBody>
      </p:sp>
      <p:sp>
        <p:nvSpPr>
          <p:cNvPr id="6" name="Rectangle 5"/>
          <p:cNvSpPr/>
          <p:nvPr/>
        </p:nvSpPr>
        <p:spPr>
          <a:xfrm>
            <a:off x="35496" y="467380"/>
            <a:ext cx="4536504"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Passive IR Sensors </a:t>
            </a:r>
            <a:r>
              <a:rPr lang="ta-IN" b="1" dirty="0" smtClean="0"/>
              <a:t> - </a:t>
            </a:r>
            <a:r>
              <a:rPr lang="en-US" b="1" i="1" dirty="0" smtClean="0"/>
              <a:t>Thermopile PIR</a:t>
            </a:r>
            <a:r>
              <a:rPr lang="en-US" b="1" dirty="0" smtClean="0"/>
              <a:t> </a:t>
            </a:r>
            <a:endParaRPr lang="en-IN" b="1" dirty="0" smtClean="0"/>
          </a:p>
        </p:txBody>
      </p:sp>
      <p:sp>
        <p:nvSpPr>
          <p:cNvPr id="7" name="Rectangle 6"/>
          <p:cNvSpPr/>
          <p:nvPr/>
        </p:nvSpPr>
        <p:spPr>
          <a:xfrm>
            <a:off x="0" y="2671752"/>
            <a:ext cx="9144000" cy="1477328"/>
          </a:xfrm>
          <a:prstGeom prst="rect">
            <a:avLst/>
          </a:prstGeom>
          <a:solidFill>
            <a:schemeClr val="accent5">
              <a:lumMod val="20000"/>
              <a:lumOff val="80000"/>
            </a:schemeClr>
          </a:solidFill>
          <a:ln>
            <a:solidFill>
              <a:srgbClr val="00B050"/>
            </a:solidFill>
          </a:ln>
        </p:spPr>
        <p:txBody>
          <a:bodyPr wrap="square">
            <a:spAutoFit/>
          </a:bodyPr>
          <a:lstStyle/>
          <a:p>
            <a:pPr marL="342900" indent="-342900" algn="just">
              <a:buFont typeface="Wingdings" pitchFamily="2" charset="2"/>
              <a:buChar char="Ø"/>
            </a:pPr>
            <a:r>
              <a:rPr lang="en-US" dirty="0" smtClean="0"/>
              <a:t>All </a:t>
            </a:r>
            <a:r>
              <a:rPr lang="en-US" b="1" dirty="0" smtClean="0">
                <a:solidFill>
                  <a:srgbClr val="FF00FF"/>
                </a:solidFill>
              </a:rPr>
              <a:t>‘‘cold’’ junctions </a:t>
            </a:r>
            <a:r>
              <a:rPr lang="en-US" dirty="0" smtClean="0"/>
              <a:t>are held at a known (measured) lower temperature,</a:t>
            </a:r>
            <a:r>
              <a:rPr lang="ta-IN" dirty="0" smtClean="0"/>
              <a:t> </a:t>
            </a:r>
            <a:r>
              <a:rPr lang="en-US" dirty="0" smtClean="0"/>
              <a:t>while all </a:t>
            </a:r>
            <a:r>
              <a:rPr lang="en-US" b="1" dirty="0" smtClean="0">
                <a:solidFill>
                  <a:srgbClr val="FF00FF"/>
                </a:solidFill>
              </a:rPr>
              <a:t>‘‘hot’’ junctions </a:t>
            </a:r>
            <a:r>
              <a:rPr lang="en-US" dirty="0" smtClean="0"/>
              <a:t>are held at the sensing temperature. In practical construction</a:t>
            </a:r>
            <a:r>
              <a:rPr lang="ta-IN" dirty="0" smtClean="0"/>
              <a:t> </a:t>
            </a:r>
            <a:r>
              <a:rPr lang="en-US" dirty="0" smtClean="0"/>
              <a:t>the cold junctions are placed on a relatively large frame that has a high thermal capacity</a:t>
            </a:r>
            <a:r>
              <a:rPr lang="ta-IN" dirty="0" smtClean="0"/>
              <a:t> </a:t>
            </a:r>
            <a:r>
              <a:rPr lang="en-US" dirty="0" smtClean="0"/>
              <a:t>and hence the temperature will fluctuate slowly while the hot junctions are in contact</a:t>
            </a:r>
            <a:r>
              <a:rPr lang="ta-IN" dirty="0" smtClean="0"/>
              <a:t> </a:t>
            </a:r>
            <a:r>
              <a:rPr lang="en-US" dirty="0" smtClean="0"/>
              <a:t>with the absorber, which is small and has a low heat capacity</a:t>
            </a:r>
            <a:r>
              <a:rPr lang="ta-IN" dirty="0" smtClean="0"/>
              <a:t>.</a:t>
            </a:r>
            <a:endParaRPr lang="en-US" dirty="0"/>
          </a:p>
        </p:txBody>
      </p:sp>
      <p:sp>
        <p:nvSpPr>
          <p:cNvPr id="8" name="Rectangle 7"/>
          <p:cNvSpPr/>
          <p:nvPr/>
        </p:nvSpPr>
        <p:spPr>
          <a:xfrm>
            <a:off x="0" y="4201056"/>
            <a:ext cx="9144000" cy="2308324"/>
          </a:xfrm>
          <a:prstGeom prst="rect">
            <a:avLst/>
          </a:prstGeom>
          <a:solidFill>
            <a:schemeClr val="accent6">
              <a:lumMod val="20000"/>
              <a:lumOff val="80000"/>
            </a:schemeClr>
          </a:solidFill>
          <a:ln>
            <a:solidFill>
              <a:srgbClr val="00B0F0"/>
            </a:solidFill>
          </a:ln>
        </p:spPr>
        <p:txBody>
          <a:bodyPr wrap="square">
            <a:spAutoFit/>
          </a:bodyPr>
          <a:lstStyle/>
          <a:p>
            <a:pPr marL="342900" indent="-342900" algn="just">
              <a:buFont typeface="Wingdings" pitchFamily="2" charset="2"/>
              <a:buChar char="Ø"/>
            </a:pPr>
            <a:r>
              <a:rPr lang="en-US" dirty="0" smtClean="0"/>
              <a:t>Although any pair of materials may be used, in most PIRs </a:t>
            </a:r>
            <a:r>
              <a:rPr lang="en-US" b="1" dirty="0" smtClean="0">
                <a:solidFill>
                  <a:srgbClr val="0070C0"/>
                </a:solidFill>
              </a:rPr>
              <a:t>crystalline or polycrystalline silicon and aluminum </a:t>
            </a:r>
            <a:r>
              <a:rPr lang="en-US" dirty="0" smtClean="0"/>
              <a:t>are used because silicon has a very high</a:t>
            </a:r>
            <a:r>
              <a:rPr lang="ta-IN" dirty="0" smtClean="0"/>
              <a:t> </a:t>
            </a:r>
            <a:r>
              <a:rPr lang="en-US" dirty="0" smtClean="0"/>
              <a:t>thermoelectric coefficient and is compatible with other components of the sensor,</a:t>
            </a:r>
            <a:r>
              <a:rPr lang="ta-IN" dirty="0" smtClean="0"/>
              <a:t> </a:t>
            </a:r>
            <a:r>
              <a:rPr lang="en-US" dirty="0" smtClean="0"/>
              <a:t>whereas aluminum has a low temperature coefficient and can be easily deposited on</a:t>
            </a:r>
            <a:r>
              <a:rPr lang="ta-IN" dirty="0" smtClean="0"/>
              <a:t> </a:t>
            </a:r>
            <a:r>
              <a:rPr lang="en-US" dirty="0" smtClean="0"/>
              <a:t>silicon surfaces. </a:t>
            </a:r>
            <a:endParaRPr lang="ta-IN" dirty="0" smtClean="0"/>
          </a:p>
          <a:p>
            <a:pPr marL="342900" indent="-342900" algn="just">
              <a:buFont typeface="Wingdings" pitchFamily="2" charset="2"/>
              <a:buChar char="Ø"/>
            </a:pPr>
            <a:r>
              <a:rPr lang="en-US" dirty="0" smtClean="0"/>
              <a:t>Other materials used (mostly in the past) are bismuth and antimony.</a:t>
            </a:r>
            <a:r>
              <a:rPr lang="ta-IN" dirty="0" smtClean="0"/>
              <a:t> </a:t>
            </a:r>
            <a:r>
              <a:rPr lang="en-US" dirty="0" smtClean="0"/>
              <a:t>The output of the thermocouple is the difference between the </a:t>
            </a:r>
            <a:r>
              <a:rPr lang="en-US" b="1" dirty="0" err="1" smtClean="0">
                <a:solidFill>
                  <a:srgbClr val="FF0000"/>
                </a:solidFill>
              </a:rPr>
              <a:t>Seebeck</a:t>
            </a:r>
            <a:r>
              <a:rPr lang="en-US" b="1" dirty="0" smtClean="0">
                <a:solidFill>
                  <a:srgbClr val="FF0000"/>
                </a:solidFill>
              </a:rPr>
              <a:t> coefficients </a:t>
            </a:r>
            <a:r>
              <a:rPr lang="en-US" dirty="0" smtClean="0"/>
              <a:t>of</a:t>
            </a:r>
            <a:r>
              <a:rPr lang="ta-IN" dirty="0" smtClean="0"/>
              <a:t> </a:t>
            </a:r>
            <a:r>
              <a:rPr lang="en-US" dirty="0" smtClean="0"/>
              <a:t>silicon and aluminum</a:t>
            </a:r>
            <a:r>
              <a:rPr lang="ta-IN" dirty="0" smtClean="0"/>
              <a:t>.</a:t>
            </a:r>
            <a:endParaRPr lang="en-US" dirty="0"/>
          </a:p>
        </p:txBody>
      </p:sp>
      <p:sp>
        <p:nvSpPr>
          <p:cNvPr id="9" name="Rectangle 8"/>
          <p:cNvSpPr/>
          <p:nvPr/>
        </p:nvSpPr>
        <p:spPr>
          <a:xfrm>
            <a:off x="0" y="6525344"/>
            <a:ext cx="9144000" cy="369332"/>
          </a:xfrm>
          <a:prstGeom prst="rect">
            <a:avLst/>
          </a:prstGeom>
        </p:spPr>
        <p:txBody>
          <a:bodyPr wrap="square">
            <a:spAutoFit/>
          </a:bodyPr>
          <a:lstStyle/>
          <a:p>
            <a:pPr marL="342900" indent="-342900" algn="ctr">
              <a:buFont typeface="Wingdings" pitchFamily="2" charset="2"/>
              <a:buChar char="ü"/>
            </a:pPr>
            <a:r>
              <a:rPr lang="en-US" b="1" dirty="0" smtClean="0">
                <a:solidFill>
                  <a:srgbClr val="00B050"/>
                </a:solidFill>
              </a:rPr>
              <a:t>One of the most common applications of PIR sensors is in motion detection </a:t>
            </a:r>
            <a:r>
              <a:rPr lang="ta-IN" b="1" dirty="0" smtClean="0">
                <a:solidFill>
                  <a:srgbClr val="00B050"/>
                </a:solidFill>
              </a:rPr>
              <a:t>.</a:t>
            </a:r>
            <a:endParaRPr lang="en-US" b="1" dirty="0">
              <a:solidFill>
                <a:srgbClr val="00B05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THERMAL-BASED OPTICAL SENSORS </a:t>
            </a:r>
            <a:endParaRPr lang="en-IN" sz="2000" b="1" dirty="0"/>
          </a:p>
        </p:txBody>
      </p:sp>
      <p:sp>
        <p:nvSpPr>
          <p:cNvPr id="5" name="Rectangle 4"/>
          <p:cNvSpPr/>
          <p:nvPr/>
        </p:nvSpPr>
        <p:spPr>
          <a:xfrm>
            <a:off x="35496" y="467380"/>
            <a:ext cx="4896544"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Passive IR Sensors </a:t>
            </a:r>
            <a:r>
              <a:rPr lang="ta-IN" b="1" dirty="0" smtClean="0"/>
              <a:t> - </a:t>
            </a:r>
            <a:r>
              <a:rPr lang="en-US" b="1" i="1" dirty="0" err="1" smtClean="0"/>
              <a:t>Pyroelectric</a:t>
            </a:r>
            <a:r>
              <a:rPr lang="en-US" b="1" i="1" dirty="0" smtClean="0"/>
              <a:t> Sensors</a:t>
            </a:r>
            <a:r>
              <a:rPr lang="en-US" b="1" dirty="0" smtClean="0"/>
              <a:t> </a:t>
            </a:r>
            <a:endParaRPr lang="en-IN" b="1" dirty="0" smtClean="0"/>
          </a:p>
        </p:txBody>
      </p:sp>
      <p:sp>
        <p:nvSpPr>
          <p:cNvPr id="6" name="Rectangle 5"/>
          <p:cNvSpPr/>
          <p:nvPr/>
        </p:nvSpPr>
        <p:spPr>
          <a:xfrm>
            <a:off x="0" y="1052736"/>
            <a:ext cx="91440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342900" indent="-342900" algn="just">
              <a:buFont typeface="Wingdings" pitchFamily="2" charset="2"/>
              <a:buChar char="ü"/>
            </a:pPr>
            <a:r>
              <a:rPr lang="en-US" dirty="0" smtClean="0"/>
              <a:t>The </a:t>
            </a:r>
            <a:r>
              <a:rPr lang="en-US" dirty="0" err="1" smtClean="0"/>
              <a:t>pyroelectric</a:t>
            </a:r>
            <a:r>
              <a:rPr lang="en-US" dirty="0" smtClean="0"/>
              <a:t> effect is an electric charge generated in response to heat flow through</a:t>
            </a:r>
            <a:r>
              <a:rPr lang="ta-IN" dirty="0" smtClean="0"/>
              <a:t> </a:t>
            </a:r>
            <a:r>
              <a:rPr lang="en-US" dirty="0" smtClean="0"/>
              <a:t>the body of a crystal. The charge is proportional to the change in temperature and hence</a:t>
            </a:r>
            <a:r>
              <a:rPr lang="ta-IN" dirty="0" smtClean="0"/>
              <a:t> </a:t>
            </a:r>
            <a:r>
              <a:rPr lang="en-US" dirty="0" smtClean="0"/>
              <a:t>the effect may be viewed as heat flow sensing rather than temperature sensing. </a:t>
            </a:r>
            <a:endParaRPr lang="en-US" dirty="0"/>
          </a:p>
        </p:txBody>
      </p:sp>
      <p:sp>
        <p:nvSpPr>
          <p:cNvPr id="7" name="Rectangle 6"/>
          <p:cNvSpPr/>
          <p:nvPr/>
        </p:nvSpPr>
        <p:spPr>
          <a:xfrm>
            <a:off x="0" y="2348880"/>
            <a:ext cx="91440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342900" indent="-342900" algn="just">
              <a:buFont typeface="Wingdings" pitchFamily="2" charset="2"/>
              <a:buChar char="ü"/>
            </a:pPr>
            <a:r>
              <a:rPr lang="en-US" dirty="0" err="1" smtClean="0"/>
              <a:t>Pyroelectricity</a:t>
            </a:r>
            <a:r>
              <a:rPr lang="ta-IN" dirty="0" smtClean="0"/>
              <a:t> </a:t>
            </a:r>
            <a:r>
              <a:rPr lang="en-US" dirty="0" smtClean="0"/>
              <a:t>was formally named in 1824 by David Brewster, but its existence in tourmaline crystals</a:t>
            </a:r>
            <a:r>
              <a:rPr lang="ta-IN" dirty="0" smtClean="0"/>
              <a:t> </a:t>
            </a:r>
            <a:r>
              <a:rPr lang="en-US" dirty="0" smtClean="0"/>
              <a:t>was described in 1717 by Louis </a:t>
            </a:r>
            <a:r>
              <a:rPr lang="en-US" dirty="0" err="1" smtClean="0"/>
              <a:t>Lemery</a:t>
            </a:r>
            <a:r>
              <a:rPr lang="en-US" dirty="0" smtClean="0"/>
              <a:t>. </a:t>
            </a:r>
            <a:r>
              <a:rPr lang="ta-IN" dirty="0" smtClean="0"/>
              <a:t> </a:t>
            </a:r>
            <a:endParaRPr lang="en-US" dirty="0"/>
          </a:p>
        </p:txBody>
      </p:sp>
      <p:sp>
        <p:nvSpPr>
          <p:cNvPr id="8" name="Rectangle 7"/>
          <p:cNvSpPr/>
          <p:nvPr/>
        </p:nvSpPr>
        <p:spPr>
          <a:xfrm>
            <a:off x="0" y="3284984"/>
            <a:ext cx="9144000"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gn="just">
              <a:buFont typeface="Wingdings" pitchFamily="2" charset="2"/>
              <a:buChar char="ü"/>
            </a:pPr>
            <a:r>
              <a:rPr lang="ta-IN" dirty="0" smtClean="0"/>
              <a:t>P</a:t>
            </a:r>
            <a:r>
              <a:rPr lang="en-US" dirty="0" err="1" smtClean="0"/>
              <a:t>yroelectric</a:t>
            </a:r>
            <a:r>
              <a:rPr lang="en-US" dirty="0" smtClean="0"/>
              <a:t> </a:t>
            </a:r>
            <a:r>
              <a:rPr lang="en-US" dirty="0" err="1" smtClean="0"/>
              <a:t>sensorswere</a:t>
            </a:r>
            <a:r>
              <a:rPr lang="en-US" dirty="0" smtClean="0"/>
              <a:t> made of Rochelle salt (potassium sodium </a:t>
            </a:r>
            <a:r>
              <a:rPr lang="en-US" dirty="0" err="1" smtClean="0"/>
              <a:t>tartrate</a:t>
            </a:r>
            <a:r>
              <a:rPr lang="en-US" dirty="0" smtClean="0"/>
              <a:t> [KHC4H4O6]). </a:t>
            </a:r>
            <a:endParaRPr lang="ta-IN" dirty="0" smtClean="0"/>
          </a:p>
          <a:p>
            <a:pPr marL="342900" indent="-342900" algn="just">
              <a:buFont typeface="Wingdings" pitchFamily="2" charset="2"/>
              <a:buChar char="ü"/>
            </a:pPr>
            <a:r>
              <a:rPr lang="en-US" dirty="0" smtClean="0"/>
              <a:t>Currently there</a:t>
            </a:r>
            <a:r>
              <a:rPr lang="ta-IN" dirty="0" smtClean="0"/>
              <a:t> </a:t>
            </a:r>
            <a:r>
              <a:rPr lang="en-US" dirty="0" smtClean="0"/>
              <a:t>are many other materials used for this purpose, including barium </a:t>
            </a:r>
            <a:r>
              <a:rPr lang="en-US" dirty="0" err="1" smtClean="0"/>
              <a:t>titanate</a:t>
            </a:r>
            <a:r>
              <a:rPr lang="en-US" dirty="0" smtClean="0"/>
              <a:t> oxide</a:t>
            </a:r>
            <a:r>
              <a:rPr lang="ta-IN" dirty="0" smtClean="0"/>
              <a:t> </a:t>
            </a:r>
            <a:r>
              <a:rPr lang="en-US" dirty="0" smtClean="0"/>
              <a:t>(BaTiO3), lead </a:t>
            </a:r>
            <a:r>
              <a:rPr lang="en-US" dirty="0" err="1" smtClean="0"/>
              <a:t>titanate</a:t>
            </a:r>
            <a:r>
              <a:rPr lang="en-US" dirty="0" smtClean="0"/>
              <a:t> oxide (PbTiO3), as well as lead zirconium </a:t>
            </a:r>
            <a:r>
              <a:rPr lang="en-US" dirty="0" err="1" smtClean="0"/>
              <a:t>titanate</a:t>
            </a:r>
            <a:r>
              <a:rPr lang="en-US" dirty="0" smtClean="0"/>
              <a:t> (PZT) materials (PbZrO3), polyvinyl fluoride (PVF), and </a:t>
            </a:r>
            <a:r>
              <a:rPr lang="en-US" dirty="0" err="1" smtClean="0"/>
              <a:t>polyvinylidene</a:t>
            </a:r>
            <a:r>
              <a:rPr lang="en-US" dirty="0" smtClean="0"/>
              <a:t> fluoride (PVDF). </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ACTIVE FAR INFRARED (AFIR) SENSORS </a:t>
            </a:r>
            <a:endParaRPr lang="en-IN" sz="2000" b="1" dirty="0"/>
          </a:p>
        </p:txBody>
      </p:sp>
      <p:sp>
        <p:nvSpPr>
          <p:cNvPr id="6" name="Rectangle 5"/>
          <p:cNvSpPr/>
          <p:nvPr/>
        </p:nvSpPr>
        <p:spPr>
          <a:xfrm>
            <a:off x="0" y="594554"/>
            <a:ext cx="9144000" cy="1754326"/>
          </a:xfrm>
          <a:prstGeom prst="rect">
            <a:avLst/>
          </a:prstGeom>
          <a:solidFill>
            <a:schemeClr val="accent3">
              <a:lumMod val="40000"/>
              <a:lumOff val="60000"/>
            </a:schemeClr>
          </a:solidFill>
          <a:ln>
            <a:solidFill>
              <a:schemeClr val="accent1"/>
            </a:solidFill>
          </a:ln>
        </p:spPr>
        <p:txBody>
          <a:bodyPr wrap="square">
            <a:spAutoFit/>
          </a:bodyPr>
          <a:lstStyle/>
          <a:p>
            <a:pPr marL="342900" indent="-342900" algn="just">
              <a:buFont typeface="Wingdings" pitchFamily="2" charset="2"/>
              <a:buChar char="Ø"/>
            </a:pPr>
            <a:r>
              <a:rPr lang="en-US" dirty="0" smtClean="0"/>
              <a:t>In its simplest form an active infrared (AFIR) sensor can be thought of as a power </a:t>
            </a:r>
            <a:r>
              <a:rPr lang="en-US" dirty="0" smtClean="0"/>
              <a:t>source that </a:t>
            </a:r>
            <a:r>
              <a:rPr lang="en-US" dirty="0" smtClean="0"/>
              <a:t>heats the sensing element to a temperature above ambient and keeps its </a:t>
            </a:r>
            <a:r>
              <a:rPr lang="en-US" dirty="0" smtClean="0"/>
              <a:t>temperature constant</a:t>
            </a:r>
            <a:r>
              <a:rPr lang="en-US" dirty="0" smtClean="0"/>
              <a:t>. </a:t>
            </a:r>
            <a:endParaRPr lang="en-US" dirty="0" smtClean="0"/>
          </a:p>
          <a:p>
            <a:pPr marL="342900" indent="-342900" algn="just">
              <a:buFont typeface="Wingdings" pitchFamily="2" charset="2"/>
              <a:buChar char="Ø"/>
            </a:pPr>
            <a:r>
              <a:rPr lang="en-US" dirty="0" smtClean="0"/>
              <a:t>When </a:t>
            </a:r>
            <a:r>
              <a:rPr lang="en-US" dirty="0" smtClean="0"/>
              <a:t>used to sense radiation, additional </a:t>
            </a:r>
            <a:r>
              <a:rPr lang="en-US" b="1" dirty="0" smtClean="0">
                <a:solidFill>
                  <a:srgbClr val="00B050"/>
                </a:solidFill>
              </a:rPr>
              <a:t>heat is provided to the </a:t>
            </a:r>
            <a:r>
              <a:rPr lang="en-US" b="1" dirty="0" smtClean="0">
                <a:solidFill>
                  <a:srgbClr val="00B050"/>
                </a:solidFill>
              </a:rPr>
              <a:t>sensors through </a:t>
            </a:r>
            <a:r>
              <a:rPr lang="en-US" b="1" dirty="0" smtClean="0">
                <a:solidFill>
                  <a:srgbClr val="00B050"/>
                </a:solidFill>
              </a:rPr>
              <a:t>this radiation. </a:t>
            </a:r>
            <a:r>
              <a:rPr lang="en-US" dirty="0" smtClean="0"/>
              <a:t>The power necessary to keep the temperature constant is </a:t>
            </a:r>
            <a:r>
              <a:rPr lang="en-US" dirty="0" smtClean="0"/>
              <a:t>now reduced </a:t>
            </a:r>
            <a:r>
              <a:rPr lang="en-US" dirty="0" smtClean="0"/>
              <a:t>and the difference in power is a measure of the radiation power. </a:t>
            </a:r>
            <a:endParaRPr lang="en-US" dirty="0"/>
          </a:p>
        </p:txBody>
      </p:sp>
      <p:sp>
        <p:nvSpPr>
          <p:cNvPr id="7" name="Rectangle 6"/>
          <p:cNvSpPr/>
          <p:nvPr/>
        </p:nvSpPr>
        <p:spPr>
          <a:xfrm>
            <a:off x="0" y="2444695"/>
            <a:ext cx="9144000" cy="1200329"/>
          </a:xfrm>
          <a:prstGeom prst="rect">
            <a:avLst/>
          </a:prstGeom>
          <a:solidFill>
            <a:srgbClr val="FFE1FF"/>
          </a:solidFill>
          <a:ln>
            <a:solidFill>
              <a:schemeClr val="accent1"/>
            </a:solidFill>
          </a:ln>
        </p:spPr>
        <p:txBody>
          <a:bodyPr wrap="square">
            <a:spAutoFit/>
          </a:bodyPr>
          <a:lstStyle/>
          <a:p>
            <a:pPr marL="342900" indent="-342900" algn="just">
              <a:buFont typeface="Wingdings" pitchFamily="2" charset="2"/>
              <a:buChar char="Ø"/>
            </a:pPr>
            <a:r>
              <a:rPr lang="en-US" dirty="0" smtClean="0"/>
              <a:t>Assuming that the temperature of the </a:t>
            </a:r>
            <a:r>
              <a:rPr lang="en-US" dirty="0" smtClean="0"/>
              <a:t>sensing element </a:t>
            </a:r>
            <a:r>
              <a:rPr lang="en-US" dirty="0" smtClean="0"/>
              <a:t>is constant, the AFIR sensor can be viewed as being time independent. </a:t>
            </a:r>
            <a:endParaRPr lang="en-US" dirty="0" smtClean="0"/>
          </a:p>
          <a:p>
            <a:pPr marL="342900" indent="-342900" algn="just">
              <a:buFont typeface="Wingdings" pitchFamily="2" charset="2"/>
              <a:buChar char="Ø"/>
            </a:pPr>
            <a:r>
              <a:rPr lang="en-US" dirty="0" smtClean="0"/>
              <a:t>Under these </a:t>
            </a:r>
            <a:r>
              <a:rPr lang="en-US" dirty="0" smtClean="0"/>
              <a:t>conditions the power supplied to the sensor through an electric circuit that heats </a:t>
            </a:r>
            <a:r>
              <a:rPr lang="en-US" dirty="0" smtClean="0"/>
              <a:t>it up </a:t>
            </a:r>
            <a:r>
              <a:rPr lang="en-US" dirty="0" smtClean="0"/>
              <a:t>to a constant temperature </a:t>
            </a:r>
            <a:r>
              <a:rPr lang="en-US" i="1" dirty="0" smtClean="0"/>
              <a:t>Ts </a:t>
            </a:r>
            <a:r>
              <a:rPr lang="en-US" dirty="0" smtClean="0"/>
              <a:t>is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476625" y="3960862"/>
            <a:ext cx="2190750" cy="476250"/>
          </a:xfrm>
          <a:prstGeom prst="rect">
            <a:avLst/>
          </a:prstGeom>
          <a:ln>
            <a:solidFill>
              <a:schemeClr val="accent1"/>
            </a:solidFill>
          </a:ln>
          <a:effectLst>
            <a:outerShdw blurRad="292100" dist="139700" dir="2700000" algn="tl" rotWithShape="0">
              <a:srgbClr val="333333">
                <a:alpha val="65000"/>
              </a:srgbClr>
            </a:outerShdw>
          </a:effectLst>
        </p:spPr>
      </p:pic>
      <p:pic>
        <p:nvPicPr>
          <p:cNvPr id="1027" name="Picture 3"/>
          <p:cNvPicPr>
            <a:picLocks noChangeAspect="1" noChangeArrowheads="1"/>
          </p:cNvPicPr>
          <p:nvPr/>
        </p:nvPicPr>
        <p:blipFill>
          <a:blip r:embed="rId3" cstate="print"/>
          <a:srcRect/>
          <a:stretch>
            <a:fillRect/>
          </a:stretch>
        </p:blipFill>
        <p:spPr bwMode="auto">
          <a:xfrm>
            <a:off x="0" y="4869160"/>
            <a:ext cx="9144000" cy="933450"/>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ACTIVE FAR INFRARED (AFIR) SENSORS </a:t>
            </a:r>
            <a:endParaRPr lang="en-IN" sz="2000" b="1" dirty="0"/>
          </a:p>
        </p:txBody>
      </p:sp>
      <p:pic>
        <p:nvPicPr>
          <p:cNvPr id="2050" name="Picture 2"/>
          <p:cNvPicPr>
            <a:picLocks noChangeAspect="1" noChangeArrowheads="1"/>
          </p:cNvPicPr>
          <p:nvPr/>
        </p:nvPicPr>
        <p:blipFill>
          <a:blip r:embed="rId2" cstate="print"/>
          <a:srcRect/>
          <a:stretch>
            <a:fillRect/>
          </a:stretch>
        </p:blipFill>
        <p:spPr bwMode="auto">
          <a:xfrm>
            <a:off x="1617687" y="620688"/>
            <a:ext cx="5762625" cy="990600"/>
          </a:xfrm>
          <a:prstGeom prst="rect">
            <a:avLst/>
          </a:prstGeom>
          <a:ln>
            <a:solidFill>
              <a:schemeClr val="accent1"/>
            </a:solidFill>
          </a:ln>
          <a:effectLst>
            <a:outerShdw blurRad="292100" dist="139700" dir="2700000" algn="tl" rotWithShape="0">
              <a:srgbClr val="333333">
                <a:alpha val="65000"/>
              </a:srgbClr>
            </a:outerShdw>
          </a:effectLst>
        </p:spPr>
      </p:pic>
      <p:pic>
        <p:nvPicPr>
          <p:cNvPr id="2051" name="Picture 3"/>
          <p:cNvPicPr>
            <a:picLocks noChangeAspect="1" noChangeArrowheads="1"/>
          </p:cNvPicPr>
          <p:nvPr/>
        </p:nvPicPr>
        <p:blipFill>
          <a:blip r:embed="rId3" cstate="print"/>
          <a:srcRect/>
          <a:stretch>
            <a:fillRect/>
          </a:stretch>
        </p:blipFill>
        <p:spPr bwMode="auto">
          <a:xfrm>
            <a:off x="0" y="1844824"/>
            <a:ext cx="9144000" cy="904875"/>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1062038" y="2780928"/>
            <a:ext cx="7019925" cy="1724025"/>
          </a:xfrm>
          <a:prstGeom prst="rect">
            <a:avLst/>
          </a:prstGeom>
          <a:ln>
            <a:solidFill>
              <a:srgbClr val="FF0000"/>
            </a:solidFill>
          </a:ln>
          <a:effectLst>
            <a:outerShdw blurRad="292100" dist="139700" dir="2700000" algn="tl" rotWithShape="0">
              <a:srgbClr val="333333">
                <a:alpha val="65000"/>
              </a:srgbClr>
            </a:outerShdw>
          </a:effectLst>
        </p:spPr>
      </p:pic>
      <p:pic>
        <p:nvPicPr>
          <p:cNvPr id="2053" name="Picture 5"/>
          <p:cNvPicPr>
            <a:picLocks noChangeAspect="1" noChangeArrowheads="1"/>
          </p:cNvPicPr>
          <p:nvPr/>
        </p:nvPicPr>
        <p:blipFill>
          <a:blip r:embed="rId5" cstate="print"/>
          <a:srcRect/>
          <a:stretch>
            <a:fillRect/>
          </a:stretch>
        </p:blipFill>
        <p:spPr bwMode="auto">
          <a:xfrm>
            <a:off x="2650554" y="4653136"/>
            <a:ext cx="6457950" cy="304800"/>
          </a:xfrm>
          <a:prstGeom prst="rect">
            <a:avLst/>
          </a:prstGeom>
          <a:noFill/>
          <a:ln w="9525">
            <a:noFill/>
            <a:miter lim="800000"/>
            <a:headEnd/>
            <a:tailEnd/>
          </a:ln>
        </p:spPr>
      </p:pic>
      <p:sp>
        <p:nvSpPr>
          <p:cNvPr id="9" name="Rectangle 8"/>
          <p:cNvSpPr/>
          <p:nvPr/>
        </p:nvSpPr>
        <p:spPr>
          <a:xfrm>
            <a:off x="0" y="5301208"/>
            <a:ext cx="9144000"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gn="just">
              <a:buFont typeface="Wingdings" pitchFamily="2" charset="2"/>
              <a:buChar char="ü"/>
            </a:pPr>
            <a:r>
              <a:rPr lang="en-US" dirty="0" smtClean="0"/>
              <a:t>Although AFIR devices are much more complex than </a:t>
            </a:r>
            <a:r>
              <a:rPr lang="en-US" dirty="0" smtClean="0"/>
              <a:t>simple </a:t>
            </a:r>
            <a:r>
              <a:rPr lang="en-US" dirty="0" smtClean="0"/>
              <a:t>PIRs, including </a:t>
            </a:r>
            <a:r>
              <a:rPr lang="en-US" dirty="0" smtClean="0"/>
              <a:t> </a:t>
            </a:r>
            <a:r>
              <a:rPr lang="en-US" dirty="0" err="1" smtClean="0"/>
              <a:t>olometers</a:t>
            </a:r>
            <a:r>
              <a:rPr lang="en-US" dirty="0" smtClean="0"/>
              <a:t>, they have the advantage of a much </a:t>
            </a:r>
            <a:r>
              <a:rPr lang="en-US" b="1" dirty="0" smtClean="0">
                <a:solidFill>
                  <a:srgbClr val="FF00FF"/>
                </a:solidFill>
              </a:rPr>
              <a:t>higher sensitivity </a:t>
            </a:r>
            <a:r>
              <a:rPr lang="en-US" dirty="0" smtClean="0"/>
              <a:t>and an independence </a:t>
            </a:r>
            <a:r>
              <a:rPr lang="en-US" dirty="0" smtClean="0"/>
              <a:t>from t</a:t>
            </a:r>
            <a:r>
              <a:rPr lang="en-US" b="1" dirty="0" smtClean="0">
                <a:solidFill>
                  <a:srgbClr val="FF00FF"/>
                </a:solidFill>
              </a:rPr>
              <a:t>hermal </a:t>
            </a:r>
            <a:r>
              <a:rPr lang="en-US" b="1" dirty="0" smtClean="0">
                <a:solidFill>
                  <a:srgbClr val="FF00FF"/>
                </a:solidFill>
              </a:rPr>
              <a:t>noise </a:t>
            </a:r>
            <a:r>
              <a:rPr lang="en-US" dirty="0" smtClean="0"/>
              <a:t>that other IR sensors do not possess. </a:t>
            </a:r>
            <a:endParaRPr lang="en-US" dirty="0" smtClean="0"/>
          </a:p>
          <a:p>
            <a:pPr marL="342900" indent="-342900" algn="just">
              <a:buFont typeface="Wingdings" pitchFamily="2" charset="2"/>
              <a:buChar char="ü"/>
            </a:pPr>
            <a:r>
              <a:rPr lang="en-US" dirty="0" smtClean="0"/>
              <a:t>Hence </a:t>
            </a:r>
            <a:r>
              <a:rPr lang="en-US" dirty="0" smtClean="0"/>
              <a:t>AFIR devices are used </a:t>
            </a:r>
            <a:r>
              <a:rPr lang="en-US" dirty="0" smtClean="0"/>
              <a:t>for </a:t>
            </a:r>
            <a:r>
              <a:rPr lang="en-US" b="1" dirty="0" smtClean="0">
                <a:solidFill>
                  <a:srgbClr val="FF00FF"/>
                </a:solidFill>
              </a:rPr>
              <a:t>low-contrast </a:t>
            </a:r>
            <a:r>
              <a:rPr lang="en-US" b="1" dirty="0" smtClean="0">
                <a:solidFill>
                  <a:srgbClr val="FF00FF"/>
                </a:solidFill>
              </a:rPr>
              <a:t>radiation measurements </a:t>
            </a:r>
            <a:r>
              <a:rPr lang="en-US" dirty="0" smtClean="0"/>
              <a:t>where PIRs are not suitable. </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OPTICAL ACTUATORS </a:t>
            </a:r>
            <a:endParaRPr lang="en-IN" sz="2000" b="1" dirty="0"/>
          </a:p>
        </p:txBody>
      </p:sp>
      <p:sp>
        <p:nvSpPr>
          <p:cNvPr id="5" name="Rectangle 4"/>
          <p:cNvSpPr/>
          <p:nvPr/>
        </p:nvSpPr>
        <p:spPr>
          <a:xfrm>
            <a:off x="0" y="476672"/>
            <a:ext cx="9144000" cy="215443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342900" indent="-342900" algn="just">
              <a:buFont typeface="Wingdings" pitchFamily="2" charset="2"/>
              <a:buChar char="v"/>
            </a:pPr>
            <a:r>
              <a:rPr lang="en-US" dirty="0" smtClean="0"/>
              <a:t>There </a:t>
            </a:r>
            <a:r>
              <a:rPr lang="en-US" dirty="0" smtClean="0"/>
              <a:t>are </a:t>
            </a:r>
            <a:r>
              <a:rPr lang="en-US" dirty="0" smtClean="0"/>
              <a:t>many optical </a:t>
            </a:r>
            <a:r>
              <a:rPr lang="en-US" dirty="0" smtClean="0"/>
              <a:t>actuators and they are quite common. </a:t>
            </a:r>
            <a:endParaRPr lang="en-US" dirty="0" smtClean="0"/>
          </a:p>
          <a:p>
            <a:pPr marL="342900" indent="-342900" algn="just">
              <a:buFont typeface="Wingdings" pitchFamily="2" charset="2"/>
              <a:buChar char="v"/>
            </a:pPr>
            <a:r>
              <a:rPr lang="en-US" dirty="0" smtClean="0"/>
              <a:t>The </a:t>
            </a:r>
            <a:r>
              <a:rPr lang="en-US" dirty="0" smtClean="0"/>
              <a:t>use of a laser beam to perform </a:t>
            </a:r>
            <a:r>
              <a:rPr lang="en-US" b="1" dirty="0" smtClean="0"/>
              <a:t>eye surgery</a:t>
            </a:r>
            <a:r>
              <a:rPr lang="en-US" b="1" dirty="0" smtClean="0"/>
              <a:t>, to machine a material, or to record data in a magneto-optical hard drive</a:t>
            </a:r>
            <a:r>
              <a:rPr lang="en-US" dirty="0" smtClean="0"/>
              <a:t> </a:t>
            </a:r>
            <a:r>
              <a:rPr lang="en-US" dirty="0" smtClean="0"/>
              <a:t>are some </a:t>
            </a:r>
            <a:r>
              <a:rPr lang="en-US" dirty="0" smtClean="0"/>
              <a:t>examples. </a:t>
            </a:r>
            <a:endParaRPr lang="en-US" dirty="0" smtClean="0"/>
          </a:p>
          <a:p>
            <a:pPr marL="342900" indent="-342900" algn="just">
              <a:buFont typeface="Wingdings" pitchFamily="2" charset="2"/>
              <a:buChar char="v"/>
            </a:pPr>
            <a:r>
              <a:rPr lang="en-US" sz="2000" dirty="0" smtClean="0">
                <a:solidFill>
                  <a:srgbClr val="00B050"/>
                </a:solidFill>
              </a:rPr>
              <a:t>Others </a:t>
            </a:r>
            <a:r>
              <a:rPr lang="en-US" sz="2000" dirty="0" smtClean="0">
                <a:solidFill>
                  <a:srgbClr val="00B050"/>
                </a:solidFill>
              </a:rPr>
              <a:t>are transmission of data on an optical fiber, transmission of </a:t>
            </a:r>
            <a:r>
              <a:rPr lang="en-US" sz="2000" dirty="0" smtClean="0">
                <a:solidFill>
                  <a:srgbClr val="00B050"/>
                </a:solidFill>
              </a:rPr>
              <a:t>a command </a:t>
            </a:r>
            <a:r>
              <a:rPr lang="en-US" sz="2000" dirty="0" smtClean="0">
                <a:solidFill>
                  <a:srgbClr val="00B050"/>
                </a:solidFill>
              </a:rPr>
              <a:t>using an IR remote control device, use of an LED or laser to </a:t>
            </a:r>
            <a:r>
              <a:rPr lang="en-US" sz="2000" dirty="0" smtClean="0">
                <a:solidFill>
                  <a:srgbClr val="00B050"/>
                </a:solidFill>
              </a:rPr>
              <a:t>illuminate a </a:t>
            </a:r>
            <a:r>
              <a:rPr lang="en-US" sz="2000" dirty="0" smtClean="0">
                <a:solidFill>
                  <a:srgbClr val="00B050"/>
                </a:solidFill>
              </a:rPr>
              <a:t>CD to read the data, scanning of an IPC code in a supermarket, or even turning on </a:t>
            </a:r>
            <a:r>
              <a:rPr lang="en-US" sz="2000" dirty="0" smtClean="0">
                <a:solidFill>
                  <a:srgbClr val="00B050"/>
                </a:solidFill>
              </a:rPr>
              <a:t>a light </a:t>
            </a:r>
            <a:r>
              <a:rPr lang="en-US" sz="2000" dirty="0" smtClean="0">
                <a:solidFill>
                  <a:srgbClr val="00B050"/>
                </a:solidFill>
              </a:rPr>
              <a:t>in a room. </a:t>
            </a:r>
            <a:endParaRPr lang="en-US" sz="2000" dirty="0">
              <a:solidFill>
                <a:srgbClr val="00B050"/>
              </a:solidFill>
            </a:endParaRPr>
          </a:p>
        </p:txBody>
      </p:sp>
      <p:sp>
        <p:nvSpPr>
          <p:cNvPr id="6" name="Rectangle 5"/>
          <p:cNvSpPr/>
          <p:nvPr/>
        </p:nvSpPr>
        <p:spPr>
          <a:xfrm>
            <a:off x="0" y="2769890"/>
            <a:ext cx="9144000" cy="35394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lgn="just">
              <a:buFont typeface="Wingdings" pitchFamily="2" charset="2"/>
              <a:buChar char="ü"/>
            </a:pPr>
            <a:r>
              <a:rPr lang="en-US" sz="1600" dirty="0" smtClean="0"/>
              <a:t>Optical actuation can be low or high power. In an optical link such as in optical fiber</a:t>
            </a:r>
            <a:br>
              <a:rPr lang="en-US" sz="1600" dirty="0" smtClean="0"/>
            </a:br>
            <a:r>
              <a:rPr lang="en-US" sz="1600" dirty="0" smtClean="0"/>
              <a:t>communication or in an optical </a:t>
            </a:r>
            <a:r>
              <a:rPr lang="en-US" sz="1600" dirty="0" smtClean="0"/>
              <a:t>isolator, </a:t>
            </a:r>
            <a:r>
              <a:rPr lang="en-US" sz="1600" dirty="0" smtClean="0"/>
              <a:t>the </a:t>
            </a:r>
            <a:r>
              <a:rPr lang="en-US" sz="1600" dirty="0" smtClean="0"/>
              <a:t>transmitting element </a:t>
            </a:r>
            <a:r>
              <a:rPr lang="en-US" sz="1600" dirty="0" smtClean="0"/>
              <a:t>(the actuator) is a low-power LED in the IR or visible range (</a:t>
            </a:r>
            <a:r>
              <a:rPr lang="en-US" sz="1600" b="1" dirty="0" smtClean="0"/>
              <a:t>Figure 4.28</a:t>
            </a:r>
            <a:r>
              <a:rPr lang="en-US" sz="1600" dirty="0" smtClean="0"/>
              <a:t>). </a:t>
            </a:r>
            <a:r>
              <a:rPr lang="en-US" sz="1600" dirty="0" smtClean="0"/>
              <a:t>The power </a:t>
            </a:r>
            <a:r>
              <a:rPr lang="en-US" sz="1600" dirty="0" smtClean="0"/>
              <a:t>produced by the LED may only be a few </a:t>
            </a:r>
            <a:r>
              <a:rPr lang="en-US" sz="1600" dirty="0" err="1" smtClean="0"/>
              <a:t>milliwatts</a:t>
            </a:r>
            <a:r>
              <a:rPr lang="en-US" sz="1600" dirty="0" smtClean="0"/>
              <a:t>.</a:t>
            </a:r>
          </a:p>
          <a:p>
            <a:pPr marL="342900" indent="-342900" algn="just">
              <a:buFont typeface="Wingdings" pitchFamily="2" charset="2"/>
              <a:buChar char="ü"/>
            </a:pPr>
            <a:r>
              <a:rPr lang="en-US" sz="1600" dirty="0" smtClean="0"/>
              <a:t>On </a:t>
            </a:r>
            <a:r>
              <a:rPr lang="en-US" sz="1600" dirty="0" smtClean="0"/>
              <a:t>the other hand, </a:t>
            </a:r>
            <a:r>
              <a:rPr lang="en-US" sz="1600" dirty="0" smtClean="0"/>
              <a:t>industrial lasers</a:t>
            </a:r>
            <a:r>
              <a:rPr lang="en-US" sz="1600" dirty="0" smtClean="0"/>
              <a:t>, such as carbon dioxide (CO2) lasers (in which CO2 gas is excited and produces </a:t>
            </a:r>
            <a:r>
              <a:rPr lang="en-US" sz="1600" dirty="0" smtClean="0"/>
              <a:t>a beam </a:t>
            </a:r>
            <a:r>
              <a:rPr lang="en-US" sz="1600" dirty="0" smtClean="0"/>
              <a:t>in the IR region around 100 mm), can produce hundreds of kilowatts of </a:t>
            </a:r>
            <a:r>
              <a:rPr lang="en-US" sz="1600" dirty="0" smtClean="0"/>
              <a:t>useful power </a:t>
            </a:r>
            <a:r>
              <a:rPr lang="en-US" sz="1600" dirty="0" smtClean="0"/>
              <a:t>for a variety of industrial processing purposes, including machining, </a:t>
            </a:r>
            <a:r>
              <a:rPr lang="en-US" sz="1600" dirty="0" smtClean="0"/>
              <a:t>surface treatment</a:t>
            </a:r>
            <a:r>
              <a:rPr lang="en-US" sz="1600" dirty="0" smtClean="0"/>
              <a:t>, and welding. </a:t>
            </a:r>
            <a:endParaRPr lang="en-US" sz="1600" dirty="0" smtClean="0"/>
          </a:p>
          <a:p>
            <a:pPr marL="342900" indent="-342900" algn="just">
              <a:buFont typeface="Wingdings" pitchFamily="2" charset="2"/>
              <a:buChar char="ü"/>
            </a:pPr>
            <a:r>
              <a:rPr lang="en-US" sz="1600" dirty="0" smtClean="0"/>
              <a:t>In </a:t>
            </a:r>
            <a:r>
              <a:rPr lang="en-US" sz="1600" dirty="0" smtClean="0"/>
              <a:t>between are lasers, mostly CO2 lasers of moderate </a:t>
            </a:r>
            <a:r>
              <a:rPr lang="en-US" sz="1600" dirty="0" smtClean="0"/>
              <a:t>power (a </a:t>
            </a:r>
            <a:r>
              <a:rPr lang="en-US" sz="1600" dirty="0" smtClean="0"/>
              <a:t>few watts to a few hundred watts) used for medical applications, including </a:t>
            </a:r>
            <a:r>
              <a:rPr lang="en-US" sz="1600" dirty="0" smtClean="0"/>
              <a:t>surgery, skin </a:t>
            </a:r>
            <a:r>
              <a:rPr lang="en-US" sz="1600" dirty="0" smtClean="0"/>
              <a:t>ablation, and suturing. </a:t>
            </a:r>
            <a:endParaRPr lang="en-US" sz="1600" dirty="0" smtClean="0"/>
          </a:p>
          <a:p>
            <a:pPr marL="342900" indent="-342900" algn="just">
              <a:buFont typeface="Wingdings" pitchFamily="2" charset="2"/>
              <a:buChar char="ü"/>
            </a:pPr>
            <a:r>
              <a:rPr lang="en-US" sz="1600" dirty="0" smtClean="0"/>
              <a:t>Other </a:t>
            </a:r>
            <a:r>
              <a:rPr lang="en-US" sz="1600" dirty="0" smtClean="0"/>
              <a:t>applications are for range finding, particularly in </a:t>
            </a:r>
            <a:r>
              <a:rPr lang="en-US" sz="1600" dirty="0" smtClean="0"/>
              <a:t>the military</a:t>
            </a:r>
            <a:r>
              <a:rPr lang="en-US" sz="1600" dirty="0" smtClean="0"/>
              <a:t>, and for speed detection and measurement. Laser actuation is also used for </a:t>
            </a:r>
            <a:r>
              <a:rPr lang="en-US" sz="1600" dirty="0" smtClean="0"/>
              <a:t>the production </a:t>
            </a:r>
            <a:r>
              <a:rPr lang="en-US" sz="1600" dirty="0" smtClean="0"/>
              <a:t>of electronic components, for trimming of devices, and even for recording </a:t>
            </a:r>
            <a:r>
              <a:rPr lang="en-US" sz="1600" dirty="0" smtClean="0"/>
              <a:t>of data </a:t>
            </a:r>
            <a:r>
              <a:rPr lang="en-US" sz="1600" dirty="0" smtClean="0"/>
              <a:t>on CD-ROMs, where they actually scribe the surface with the pattern </a:t>
            </a:r>
            <a:r>
              <a:rPr lang="en-US" sz="1600" dirty="0" smtClean="0"/>
              <a:t>representing the </a:t>
            </a:r>
            <a:r>
              <a:rPr lang="en-US" sz="1600" dirty="0" smtClean="0"/>
              <a:t>data. </a:t>
            </a:r>
            <a:r>
              <a:rPr lang="en-US" sz="1600" dirty="0" smtClean="0"/>
              <a:t> </a:t>
            </a:r>
            <a:endParaRPr lang="en-US" sz="16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OPTICAL ACTUATORS </a:t>
            </a:r>
            <a:endParaRPr lang="en-IN" sz="2000" b="1" dirty="0"/>
          </a:p>
        </p:txBody>
      </p:sp>
      <p:pic>
        <p:nvPicPr>
          <p:cNvPr id="1026" name="Picture 2"/>
          <p:cNvPicPr>
            <a:picLocks noChangeAspect="1" noChangeArrowheads="1"/>
          </p:cNvPicPr>
          <p:nvPr/>
        </p:nvPicPr>
        <p:blipFill>
          <a:blip r:embed="rId2" cstate="print"/>
          <a:srcRect/>
          <a:stretch>
            <a:fillRect/>
          </a:stretch>
        </p:blipFill>
        <p:spPr bwMode="auto">
          <a:xfrm>
            <a:off x="1" y="3356992"/>
            <a:ext cx="9144000" cy="3362325"/>
          </a:xfrm>
          <a:prstGeom prst="rect">
            <a:avLst/>
          </a:prstGeom>
          <a:ln>
            <a:noFill/>
          </a:ln>
          <a:effectLst>
            <a:outerShdw blurRad="292100" dist="139700" dir="2700000" algn="tl" rotWithShape="0">
              <a:srgbClr val="333333">
                <a:alpha val="65000"/>
              </a:srgbClr>
            </a:outerShdw>
          </a:effectLst>
        </p:spPr>
      </p:pic>
      <p:pic>
        <p:nvPicPr>
          <p:cNvPr id="1027" name="Picture 3"/>
          <p:cNvPicPr>
            <a:picLocks noChangeAspect="1" noChangeArrowheads="1"/>
          </p:cNvPicPr>
          <p:nvPr/>
        </p:nvPicPr>
        <p:blipFill>
          <a:blip r:embed="rId3" cstate="print"/>
          <a:srcRect/>
          <a:stretch>
            <a:fillRect/>
          </a:stretch>
        </p:blipFill>
        <p:spPr bwMode="auto">
          <a:xfrm>
            <a:off x="212601" y="1340768"/>
            <a:ext cx="4143375" cy="1352550"/>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4572000" y="1268760"/>
            <a:ext cx="4572000" cy="1477328"/>
          </a:xfrm>
          <a:prstGeom prst="rect">
            <a:avLst/>
          </a:prstGeom>
        </p:spPr>
        <p:txBody>
          <a:bodyPr>
            <a:spAutoFit/>
          </a:bodyPr>
          <a:lstStyle/>
          <a:p>
            <a:r>
              <a:rPr lang="en-US" b="1" dirty="0" smtClean="0">
                <a:solidFill>
                  <a:srgbClr val="00B050"/>
                </a:solidFill>
              </a:rPr>
              <a:t>FIGURE 4.28</a:t>
            </a:r>
            <a:r>
              <a:rPr lang="en-US" b="1" dirty="0" smtClean="0"/>
              <a:t> </a:t>
            </a:r>
          </a:p>
          <a:p>
            <a:r>
              <a:rPr lang="en-US" b="1" dirty="0" smtClean="0"/>
              <a:t>An </a:t>
            </a:r>
            <a:r>
              <a:rPr lang="en-US" b="1" dirty="0" smtClean="0"/>
              <a:t>optical link. </a:t>
            </a:r>
            <a:endParaRPr lang="en-US" b="1" dirty="0" smtClean="0"/>
          </a:p>
          <a:p>
            <a:r>
              <a:rPr lang="en-US" b="1" dirty="0" smtClean="0"/>
              <a:t>The </a:t>
            </a:r>
            <a:r>
              <a:rPr lang="en-US" b="1" dirty="0" smtClean="0"/>
              <a:t>fluctuations in the light intensity of the LED represent </a:t>
            </a:r>
            <a:r>
              <a:rPr lang="en-US" b="1" dirty="0" smtClean="0"/>
              <a:t>the data </a:t>
            </a:r>
            <a:r>
              <a:rPr lang="en-US" b="1" dirty="0" smtClean="0"/>
              <a:t>transmitted along the optical fiber </a:t>
            </a:r>
            <a:endParaRPr lang="en-US" b="1"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OPTICAL ACTUATORS </a:t>
            </a:r>
            <a:endParaRPr lang="en-IN" sz="2000" b="1" dirty="0"/>
          </a:p>
        </p:txBody>
      </p:sp>
      <p:sp>
        <p:nvSpPr>
          <p:cNvPr id="5" name="Rectangle 4"/>
          <p:cNvSpPr/>
          <p:nvPr/>
        </p:nvSpPr>
        <p:spPr>
          <a:xfrm>
            <a:off x="0" y="476672"/>
            <a:ext cx="9144000" cy="397031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342900" indent="-342900" algn="just">
              <a:buFont typeface="Wingdings" pitchFamily="2" charset="2"/>
              <a:buChar char="v"/>
            </a:pPr>
            <a:r>
              <a:rPr lang="en-US" dirty="0" smtClean="0"/>
              <a:t>First, </a:t>
            </a:r>
            <a:r>
              <a:rPr lang="en-US" b="1" dirty="0" smtClean="0"/>
              <a:t>a laser </a:t>
            </a:r>
            <a:r>
              <a:rPr lang="en-US" b="1" dirty="0" smtClean="0"/>
              <a:t>beam, focused to a small point, </a:t>
            </a:r>
            <a:r>
              <a:rPr lang="en-US" dirty="0" smtClean="0"/>
              <a:t>can heat the surface of the disk to a high temperature in a few nanoseconds. </a:t>
            </a:r>
            <a:endParaRPr lang="en-US" dirty="0" smtClean="0"/>
          </a:p>
          <a:p>
            <a:pPr marL="342900" indent="-342900" algn="just">
              <a:buFont typeface="Wingdings" pitchFamily="2" charset="2"/>
              <a:buChar char="v"/>
            </a:pPr>
            <a:r>
              <a:rPr lang="en-US" dirty="0" smtClean="0"/>
              <a:t>Second</a:t>
            </a:r>
            <a:r>
              <a:rPr lang="en-US" dirty="0" smtClean="0"/>
              <a:t>, when a ferromagnetic material such as </a:t>
            </a:r>
            <a:r>
              <a:rPr lang="en-US" b="1" dirty="0" smtClean="0"/>
              <a:t>iron or </a:t>
            </a:r>
            <a:r>
              <a:rPr lang="en-US" b="1" dirty="0" smtClean="0"/>
              <a:t>its oxides </a:t>
            </a:r>
            <a:r>
              <a:rPr lang="en-US" dirty="0" smtClean="0"/>
              <a:t>is heated above a certain temperature (about </a:t>
            </a:r>
            <a:r>
              <a:rPr lang="en-US" dirty="0" smtClean="0"/>
              <a:t>650</a:t>
            </a:r>
            <a:r>
              <a:rPr lang="en-US" dirty="0" smtClean="0">
                <a:latin typeface="Univers 57 Condensed"/>
              </a:rPr>
              <a:t>°</a:t>
            </a:r>
            <a:r>
              <a:rPr lang="en-US" dirty="0" smtClean="0"/>
              <a:t>C</a:t>
            </a:r>
            <a:r>
              <a:rPr lang="en-US" dirty="0" smtClean="0"/>
              <a:t>), the material loses </a:t>
            </a:r>
            <a:r>
              <a:rPr lang="en-US" dirty="0" smtClean="0"/>
              <a:t>its </a:t>
            </a:r>
            <a:r>
              <a:rPr lang="en-US" dirty="0" smtClean="0"/>
              <a:t>magnetic properties. This temperature is called the </a:t>
            </a:r>
            <a:r>
              <a:rPr lang="en-US" b="1" dirty="0" smtClean="0"/>
              <a:t>Curie temperature </a:t>
            </a:r>
            <a:r>
              <a:rPr lang="en-US" dirty="0" smtClean="0"/>
              <a:t>and is characteristic of the particular material used as the recording medium (mostly </a:t>
            </a:r>
            <a:r>
              <a:rPr lang="en-US" dirty="0" smtClean="0"/>
              <a:t>Fe2O3</a:t>
            </a:r>
            <a:r>
              <a:rPr lang="en-US" dirty="0" smtClean="0"/>
              <a:t>). </a:t>
            </a:r>
            <a:r>
              <a:rPr lang="en-US" dirty="0" smtClean="0"/>
              <a:t>When cooled</a:t>
            </a:r>
            <a:r>
              <a:rPr lang="en-US" dirty="0" smtClean="0"/>
              <a:t>, the material becomes magnetized with the field supplied </a:t>
            </a:r>
            <a:r>
              <a:rPr lang="en-US" dirty="0" smtClean="0"/>
              <a:t>by the </a:t>
            </a:r>
            <a:r>
              <a:rPr lang="en-US" dirty="0" smtClean="0"/>
              <a:t>recording head</a:t>
            </a:r>
            <a:r>
              <a:rPr lang="en-US" dirty="0" smtClean="0"/>
              <a:t>.</a:t>
            </a:r>
          </a:p>
          <a:p>
            <a:pPr marL="342900" indent="-342900" algn="just">
              <a:buFont typeface="Wingdings" pitchFamily="2" charset="2"/>
              <a:buChar char="v"/>
            </a:pPr>
            <a:r>
              <a:rPr lang="en-US" b="1" dirty="0" smtClean="0">
                <a:solidFill>
                  <a:srgbClr val="0070C0"/>
                </a:solidFill>
              </a:rPr>
              <a:t>To </a:t>
            </a:r>
            <a:r>
              <a:rPr lang="en-US" b="1" dirty="0" smtClean="0">
                <a:solidFill>
                  <a:srgbClr val="0070C0"/>
                </a:solidFill>
              </a:rPr>
              <a:t>record data,</a:t>
            </a:r>
            <a:r>
              <a:rPr lang="en-US" dirty="0" smtClean="0">
                <a:solidFill>
                  <a:srgbClr val="0070C0"/>
                </a:solidFill>
              </a:rPr>
              <a:t> </a:t>
            </a:r>
            <a:r>
              <a:rPr lang="en-US" dirty="0" smtClean="0"/>
              <a:t>the laser is turned on to heat the point above the Curie temperature </a:t>
            </a:r>
            <a:r>
              <a:rPr lang="en-US" dirty="0" smtClean="0"/>
              <a:t>and the </a:t>
            </a:r>
            <a:r>
              <a:rPr lang="en-US" dirty="0" smtClean="0"/>
              <a:t>datum that needs to be recorded at that point is supplied in the form of a </a:t>
            </a:r>
            <a:r>
              <a:rPr lang="en-US" dirty="0" smtClean="0"/>
              <a:t>low intensity </a:t>
            </a:r>
            <a:r>
              <a:rPr lang="en-US" dirty="0" smtClean="0"/>
              <a:t>magnetic field by a magnetic recording head. </a:t>
            </a:r>
            <a:endParaRPr lang="en-US" dirty="0" smtClean="0"/>
          </a:p>
          <a:p>
            <a:pPr marL="342900" indent="-342900" algn="just">
              <a:buFont typeface="Wingdings" pitchFamily="2" charset="2"/>
              <a:buChar char="v"/>
            </a:pPr>
            <a:r>
              <a:rPr lang="en-US" dirty="0" smtClean="0"/>
              <a:t>The </a:t>
            </a:r>
            <a:r>
              <a:rPr lang="en-US" dirty="0" smtClean="0"/>
              <a:t>beam is then switched </a:t>
            </a:r>
            <a:r>
              <a:rPr lang="en-US" dirty="0" smtClean="0"/>
              <a:t>off and </a:t>
            </a:r>
            <a:r>
              <a:rPr lang="en-US" dirty="0" smtClean="0"/>
              <a:t>the spot cools below the Curie temperature in the presence of the </a:t>
            </a:r>
            <a:r>
              <a:rPr lang="en-US" dirty="0" smtClean="0"/>
              <a:t>magnetic field, retaining </a:t>
            </a:r>
            <a:r>
              <a:rPr lang="en-US" dirty="0" smtClean="0"/>
              <a:t>the data permanently. </a:t>
            </a:r>
            <a:endParaRPr lang="en-US" dirty="0" smtClean="0"/>
          </a:p>
          <a:p>
            <a:pPr marL="342900" indent="-342900" algn="just">
              <a:buFont typeface="Wingdings" pitchFamily="2" charset="2"/>
              <a:buChar char="v"/>
            </a:pPr>
            <a:r>
              <a:rPr lang="en-US" b="1" dirty="0" smtClean="0">
                <a:solidFill>
                  <a:srgbClr val="0070C0"/>
                </a:solidFill>
              </a:rPr>
              <a:t>Erasure </a:t>
            </a:r>
            <a:r>
              <a:rPr lang="en-US" b="1" dirty="0" smtClean="0">
                <a:solidFill>
                  <a:srgbClr val="0070C0"/>
                </a:solidFill>
              </a:rPr>
              <a:t>of data </a:t>
            </a:r>
            <a:r>
              <a:rPr lang="en-US" dirty="0" smtClean="0"/>
              <a:t>is done by heating the spot and cooling </a:t>
            </a:r>
            <a:r>
              <a:rPr lang="en-US" dirty="0" smtClean="0"/>
              <a:t>it off </a:t>
            </a:r>
            <a:r>
              <a:rPr lang="en-US" dirty="0" smtClean="0"/>
              <a:t>without a magnetic field. The data are read using the magnetic recording head alone </a:t>
            </a:r>
            <a:endParaRPr lang="en-US" dirty="0"/>
          </a:p>
        </p:txBody>
      </p:sp>
      <p:sp>
        <p:nvSpPr>
          <p:cNvPr id="6" name="Rectangle 5"/>
          <p:cNvSpPr/>
          <p:nvPr/>
        </p:nvSpPr>
        <p:spPr>
          <a:xfrm>
            <a:off x="0" y="5157192"/>
            <a:ext cx="91440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342900" indent="-342900" algn="just">
              <a:buFont typeface="Wingdings" pitchFamily="2" charset="2"/>
              <a:buChar char="v"/>
            </a:pPr>
            <a:r>
              <a:rPr lang="en-US" dirty="0" smtClean="0"/>
              <a:t>The </a:t>
            </a:r>
            <a:r>
              <a:rPr lang="en-US" b="1" dirty="0" smtClean="0">
                <a:solidFill>
                  <a:srgbClr val="FF0000"/>
                </a:solidFill>
              </a:rPr>
              <a:t>advantage</a:t>
            </a:r>
            <a:r>
              <a:rPr lang="en-US" dirty="0" smtClean="0"/>
              <a:t> of this method is that the data density is much higher than purely magnetic recording, which requires larger magnetic fields that in turn extend over </a:t>
            </a:r>
            <a:r>
              <a:rPr lang="en-US" dirty="0" smtClean="0"/>
              <a:t>larger surfaces </a:t>
            </a:r>
            <a:r>
              <a:rPr lang="en-US" dirty="0" smtClean="0"/>
              <a:t>and hence is only practical at lower data densities. </a:t>
            </a:r>
            <a:r>
              <a:rPr lang="en-US" dirty="0" smtClean="0"/>
              <a:t> </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7435" y="2492896"/>
            <a:ext cx="9091069" cy="1726679"/>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 y="1201049"/>
            <a:ext cx="9143999" cy="445590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EFFECTS OF OPTICAL RADIATION </a:t>
            </a:r>
            <a:endParaRPr lang="en-IN" sz="2000" b="1" dirty="0"/>
          </a:p>
        </p:txBody>
      </p:sp>
      <p:sp>
        <p:nvSpPr>
          <p:cNvPr id="6" name="Rectangle 5"/>
          <p:cNvSpPr/>
          <p:nvPr/>
        </p:nvSpPr>
        <p:spPr>
          <a:xfrm>
            <a:off x="0" y="836712"/>
            <a:ext cx="2627784"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Thermal Effects </a:t>
            </a:r>
            <a:endParaRPr lang="en-US" b="1" dirty="0"/>
          </a:p>
        </p:txBody>
      </p:sp>
      <p:sp>
        <p:nvSpPr>
          <p:cNvPr id="7" name="Rectangle 6"/>
          <p:cNvSpPr/>
          <p:nvPr/>
        </p:nvSpPr>
        <p:spPr>
          <a:xfrm>
            <a:off x="0" y="1443841"/>
            <a:ext cx="9144000" cy="258532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342900" indent="-342900" algn="just">
              <a:buFont typeface="Wingdings" pitchFamily="2" charset="2"/>
              <a:buChar char="Ø"/>
            </a:pPr>
            <a:r>
              <a:rPr lang="en-US" dirty="0" smtClean="0"/>
              <a:t>The interaction of light (radiation) with matter results in absorption of energy in two</a:t>
            </a:r>
            <a:br>
              <a:rPr lang="en-US" dirty="0" smtClean="0"/>
            </a:br>
            <a:r>
              <a:rPr lang="en-US" dirty="0" smtClean="0"/>
              <a:t>distinct ways. </a:t>
            </a:r>
            <a:r>
              <a:rPr lang="en-US" b="1" dirty="0" smtClean="0"/>
              <a:t>One is thermal </a:t>
            </a:r>
            <a:r>
              <a:rPr lang="en-US" dirty="0" smtClean="0"/>
              <a:t>and is usually viewed as absorption of electromagnetic</a:t>
            </a:r>
            <a:br>
              <a:rPr lang="en-US" dirty="0" smtClean="0"/>
            </a:br>
            <a:r>
              <a:rPr lang="en-US" dirty="0" smtClean="0"/>
              <a:t>waves. </a:t>
            </a:r>
          </a:p>
          <a:p>
            <a:pPr marL="342900" indent="-342900" algn="just">
              <a:buFont typeface="Wingdings" pitchFamily="2" charset="2"/>
              <a:buChar char="Ø"/>
            </a:pPr>
            <a:r>
              <a:rPr lang="en-US" dirty="0" smtClean="0"/>
              <a:t>The</a:t>
            </a:r>
            <a:r>
              <a:rPr lang="en-US" b="1" dirty="0" smtClean="0"/>
              <a:t> other is a quantum effect.</a:t>
            </a:r>
            <a:r>
              <a:rPr lang="en-US" dirty="0" smtClean="0"/>
              <a:t> The thermal effect is based on electromagnetic</a:t>
            </a:r>
            <a:br>
              <a:rPr lang="en-US" dirty="0" smtClean="0"/>
            </a:br>
            <a:r>
              <a:rPr lang="en-US" dirty="0" smtClean="0"/>
              <a:t>energy absorbed by the medium and converted into heat through the increased motion of atoms. This heat is sensed and translated into a measure of the incident radiation.  </a:t>
            </a:r>
          </a:p>
          <a:p>
            <a:pPr marL="342900" indent="-342900" algn="just">
              <a:buFont typeface="Wingdings" pitchFamily="2" charset="2"/>
              <a:buChar char="Ø"/>
            </a:pPr>
            <a:r>
              <a:rPr lang="en-US" b="1" dirty="0" smtClean="0">
                <a:solidFill>
                  <a:srgbClr val="FF0000"/>
                </a:solidFill>
              </a:rPr>
              <a:t>The electrons gain kinetic energy and may be released given sufficient energy and, of course, that this interaction can be used for sensing. </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 y="1414836"/>
            <a:ext cx="9148670" cy="4030388"/>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0" y="1243814"/>
            <a:ext cx="9143999" cy="437037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0" y="98846"/>
            <a:ext cx="9144000" cy="666030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 y="1484784"/>
            <a:ext cx="9144000" cy="2981356"/>
            <a:chOff x="1" y="2564904"/>
            <a:chExt cx="9144000" cy="2981356"/>
          </a:xfrm>
        </p:grpSpPr>
        <p:pic>
          <p:nvPicPr>
            <p:cNvPr id="2051" name="Picture 3"/>
            <p:cNvPicPr>
              <a:picLocks noChangeAspect="1" noChangeArrowheads="1"/>
            </p:cNvPicPr>
            <p:nvPr/>
          </p:nvPicPr>
          <p:blipFill>
            <a:blip r:embed="rId2" cstate="print"/>
            <a:srcRect/>
            <a:stretch>
              <a:fillRect/>
            </a:stretch>
          </p:blipFill>
          <p:spPr bwMode="auto">
            <a:xfrm>
              <a:off x="1" y="4106100"/>
              <a:ext cx="9144000" cy="1440160"/>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6868" y="2564904"/>
              <a:ext cx="9137132" cy="1729491"/>
            </a:xfrm>
            <a:prstGeom prst="rect">
              <a:avLst/>
            </a:prstGeom>
            <a:noFill/>
            <a:ln w="9525">
              <a:noFill/>
              <a:miter lim="800000"/>
              <a:headEnd/>
              <a:tailEnd/>
            </a:ln>
          </p:spPr>
        </p:pic>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51521" y="44624"/>
            <a:ext cx="8723870" cy="679343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27384"/>
            <a:ext cx="7848871"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b="1" dirty="0" smtClean="0"/>
              <a:t>EFFECTS OF OPTICAL RADIATION </a:t>
            </a:r>
            <a:endParaRPr lang="en-IN" sz="2000" b="1" dirty="0"/>
          </a:p>
        </p:txBody>
      </p:sp>
      <p:sp>
        <p:nvSpPr>
          <p:cNvPr id="5" name="Rectangle 4"/>
          <p:cNvSpPr/>
          <p:nvPr/>
        </p:nvSpPr>
        <p:spPr>
          <a:xfrm>
            <a:off x="0" y="836712"/>
            <a:ext cx="2843808" cy="646331"/>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smtClean="0"/>
              <a:t>Quantum Effects </a:t>
            </a:r>
          </a:p>
          <a:p>
            <a:r>
              <a:rPr lang="en-US" b="1" i="1" dirty="0" smtClean="0">
                <a:solidFill>
                  <a:srgbClr val="FFFF00"/>
                </a:solidFill>
              </a:rPr>
              <a:t>1. The Photoelectric Effect</a:t>
            </a:r>
            <a:r>
              <a:rPr lang="en-US" b="1" dirty="0" smtClean="0">
                <a:solidFill>
                  <a:srgbClr val="FFFF00"/>
                </a:solidFill>
              </a:rPr>
              <a:t> </a:t>
            </a:r>
            <a:endParaRPr lang="en-US" b="1" dirty="0">
              <a:solidFill>
                <a:srgbClr val="FFFF00"/>
              </a:solidFill>
            </a:endParaRPr>
          </a:p>
        </p:txBody>
      </p:sp>
      <p:sp>
        <p:nvSpPr>
          <p:cNvPr id="6" name="Rectangle 5"/>
          <p:cNvSpPr/>
          <p:nvPr/>
        </p:nvSpPr>
        <p:spPr>
          <a:xfrm>
            <a:off x="35496" y="1772816"/>
            <a:ext cx="889248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342900" indent="-342900" algn="just">
              <a:buFont typeface="Wingdings" pitchFamily="2" charset="2"/>
              <a:buChar char="Ø"/>
            </a:pPr>
            <a:r>
              <a:rPr lang="en-US" dirty="0" smtClean="0"/>
              <a:t>The second effect is a </a:t>
            </a:r>
            <a:r>
              <a:rPr lang="en-US" b="1" dirty="0" smtClean="0"/>
              <a:t>quantum effect </a:t>
            </a:r>
            <a:r>
              <a:rPr lang="en-US" dirty="0" smtClean="0"/>
              <a:t>and is governed by photons, the particle-like manifestation of </a:t>
            </a:r>
            <a:r>
              <a:rPr lang="en-US" b="1" dirty="0" smtClean="0"/>
              <a:t>radiation</a:t>
            </a:r>
            <a:r>
              <a:rPr lang="en-US" dirty="0" smtClean="0"/>
              <a:t>. In this representation of light, and in general radiation,  energy travels in bundles (photons) whose energy is given by Plank’s equation  </a:t>
            </a:r>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3347864" y="3077716"/>
            <a:ext cx="923925" cy="495300"/>
          </a:xfrm>
          <a:prstGeom prst="rect">
            <a:avLst/>
          </a:prstGeom>
          <a:noFill/>
          <a:ln w="9525">
            <a:solidFill>
              <a:srgbClr val="00B050"/>
            </a:solid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0" y="3698354"/>
            <a:ext cx="9144000" cy="66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2552</TotalTime>
  <Words>6761</Words>
  <Application>Microsoft Office PowerPoint</Application>
  <PresentationFormat>On-screen Show (4:3)</PresentationFormat>
  <Paragraphs>410</Paragraphs>
  <Slides>84</Slides>
  <Notes>0</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Executive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2375</cp:revision>
  <dcterms:created xsi:type="dcterms:W3CDTF">2020-08-04T04:00:54Z</dcterms:created>
  <dcterms:modified xsi:type="dcterms:W3CDTF">2020-09-25T00:48:13Z</dcterms:modified>
</cp:coreProperties>
</file>