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57" r:id="rId7"/>
    <p:sldId id="258" r:id="rId8"/>
    <p:sldId id="29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6" r:id="rId38"/>
    <p:sldId id="288" r:id="rId39"/>
    <p:sldId id="289" r:id="rId40"/>
    <p:sldId id="290" r:id="rId41"/>
    <p:sldId id="291" r:id="rId42"/>
    <p:sldId id="292" r:id="rId43"/>
    <p:sldId id="298" r:id="rId44"/>
  </p:sldIdLst>
  <p:sldSz cx="13716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42" y="-96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6BAC-4582-455F-ABC9-9EC9753FDD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4304-ABD5-4DA6-8F16-29F283DD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arajvlsi/WinSPICE" TargetMode="External"/><Relationship Id="rId2" Type="http://schemas.openxmlformats.org/officeDocument/2006/relationships/hyperlink" Target="https://www.u-cursos.cl/usuario/9553d43f5ccbf1cca06cc02562b4005e/mi_blog/r/CMOS_Circuit_Design__Layout__and_Simulation__3rd_Edi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mosedu.com/cmos1/winspice/winspice.pdf" TargetMode="External"/><Relationship Id="rId4" Type="http://schemas.openxmlformats.org/officeDocument/2006/relationships/hyperlink" Target="http://www.winspi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2819431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Transfer Function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438400"/>
            <a:ext cx="2807697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.TF V(Vout,0) Vin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400800"/>
            <a:ext cx="8915400" cy="1332226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transfer_function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6.666667e-01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output_impedance_at_v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(vout,0) = 6.666667e+02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vin#input_impedance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3.000000e+03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1371600"/>
            <a:ext cx="6858000" cy="4493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*#print all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.TF 	V(Vout,0) 	Vin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Vin	Vin	0	DC	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R1	Vin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R2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2k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4468" y="1779393"/>
            <a:ext cx="1966634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DC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73" y="1600200"/>
            <a:ext cx="7194627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553200" y="3962400"/>
            <a:ext cx="6858000" cy="4533102"/>
          </a:xfrm>
          <a:prstGeom prst="rect">
            <a:avLst/>
          </a:prstGeom>
        </p:spPr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i-FI" b="1" dirty="0">
                <a:latin typeface="Times New Roman" pitchFamily="18" charset="0"/>
                <a:cs typeface="Times New Roman" pitchFamily="18" charset="0"/>
              </a:rPr>
              <a:t>dc Vin 0 1 1m</a:t>
            </a: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fi-FI" dirty="0">
                <a:latin typeface="Times New Roman" pitchFamily="18" charset="0"/>
                <a:cs typeface="Times New Roman" pitchFamily="18" charset="0"/>
              </a:rPr>
              <a:t>Vin 0 DC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82108" y="2592193"/>
            <a:ext cx="2292427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fi-FI" b="1" dirty="0" smtClean="0">
                <a:latin typeface="Times New Roman" pitchFamily="18" charset="0"/>
                <a:cs typeface="Times New Roman" pitchFamily="18" charset="0"/>
              </a:rPr>
              <a:t>.dc Vin 0 1 1m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112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44800"/>
            <a:ext cx="12418646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867400" y="2743200"/>
            <a:ext cx="1966634" cy="5320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30622" tIns="65311" rIns="130622" bIns="65311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DC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112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5800" y="1905000"/>
            <a:ext cx="2425028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Diode IV Curve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505200"/>
            <a:ext cx="6858000" cy="5333322"/>
          </a:xfrm>
          <a:prstGeom prst="rect">
            <a:avLst/>
          </a:prstGeom>
        </p:spPr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*#let 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Vin#branch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i-FI" dirty="0">
                <a:latin typeface="Times New Roman" pitchFamily="18" charset="0"/>
                <a:cs typeface="Times New Roman" pitchFamily="18" charset="0"/>
              </a:rPr>
              <a:t>.dc Vin 0 1 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1m</a:t>
            </a:r>
          </a:p>
          <a:p>
            <a:endParaRPr lang="fi-FI" dirty="0">
              <a:latin typeface="Times New Roman" pitchFamily="18" charset="0"/>
              <a:cs typeface="Times New Roman" pitchFamily="18" charset="0"/>
            </a:endParaRPr>
          </a:p>
          <a:p>
            <a:r>
              <a:rPr lang="fi-FI" dirty="0">
                <a:latin typeface="Times New Roman" pitchFamily="18" charset="0"/>
                <a:cs typeface="Times New Roman" pitchFamily="18" charset="0"/>
              </a:rPr>
              <a:t>Vin Vin 0 DC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mydiode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.model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mydiode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0399"/>
            <a:ext cx="6286500" cy="308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711200"/>
            <a:ext cx="4027321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with Diode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2" y="2102929"/>
            <a:ext cx="9194007" cy="451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239000" y="2134993"/>
            <a:ext cx="2425028" cy="5320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30622" tIns="65311" rIns="130622" bIns="65311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Diode IV Curve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11200"/>
            <a:ext cx="4027321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with Diode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40000"/>
            <a:ext cx="480991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29300" y="1295400"/>
            <a:ext cx="6858000" cy="5733431"/>
          </a:xfrm>
          <a:prstGeom prst="rect">
            <a:avLst/>
          </a:prstGeom>
        </p:spPr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*#let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Vce#branch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.dc Vce 0 5 1m Ib 5u 25u 5u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DC 0</a:t>
            </a:r>
          </a:p>
          <a:p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Ib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0 Vb DC 0</a:t>
            </a:r>
          </a:p>
          <a:p>
            <a:endParaRPr lang="nb-N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Q1 </a:t>
            </a:r>
            <a:r>
              <a:rPr lang="nb-NO" dirty="0">
                <a:latin typeface="Times New Roman" pitchFamily="18" charset="0"/>
                <a:cs typeface="Times New Roman" pitchFamily="18" charset="0"/>
              </a:rPr>
              <a:t>Vce Vb 0 myNPN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myNPN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NPN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11200"/>
            <a:ext cx="1733167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Dual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8065" y="2641601"/>
            <a:ext cx="7840349" cy="33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711200"/>
            <a:ext cx="1696298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Dual Loop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3484" y="2515993"/>
            <a:ext cx="2826292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Transient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5251" y="3430393"/>
            <a:ext cx="5831025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tstep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tstop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tstart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tmax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uic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6858000" cy="4533102"/>
          </a:xfrm>
          <a:prstGeom prst="rect">
            <a:avLst/>
          </a:prstGeom>
        </p:spPr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100p 100n</a:t>
            </a: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fi-FI" dirty="0">
                <a:latin typeface="Times New Roman" pitchFamily="18" charset="0"/>
                <a:cs typeface="Times New Roman" pitchFamily="18" charset="0"/>
              </a:rPr>
              <a:t>Vin 0 DC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2k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6175" y="4406900"/>
            <a:ext cx="10017798" cy="443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711200"/>
            <a:ext cx="5109860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Transient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1861" y="406400"/>
            <a:ext cx="2487161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The SIN Source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6709" y="1422400"/>
            <a:ext cx="4344336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s-ES" b="1" dirty="0" err="1">
                <a:latin typeface="Times New Roman" pitchFamily="18" charset="0"/>
                <a:cs typeface="Times New Roman" pitchFamily="18" charset="0"/>
              </a:rPr>
              <a:t>Vo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 Va </a:t>
            </a:r>
            <a:r>
              <a:rPr lang="es-ES" b="1" dirty="0" err="1">
                <a:latin typeface="Times New Roman" pitchFamily="18" charset="0"/>
                <a:cs typeface="Times New Roman" pitchFamily="18" charset="0"/>
              </a:rPr>
              <a:t>freq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s-ES" b="1" dirty="0" err="1">
                <a:latin typeface="Times New Roman" pitchFamily="18" charset="0"/>
                <a:cs typeface="Times New Roman" pitchFamily="18" charset="0"/>
              </a:rPr>
              <a:t>td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&gt; &lt;theta&gt;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35200"/>
            <a:ext cx="6513712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5863" y="5516563"/>
            <a:ext cx="626427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86600" y="2040791"/>
            <a:ext cx="6858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1n 3u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DC 0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 0 1 1MEG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2k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11200"/>
            <a:ext cx="4104265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SINE Input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0" y="1752600"/>
            <a:ext cx="6858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10u 16m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DC 0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SIN 0 1 200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C1 Vin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2u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C2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0 1u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618644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486400"/>
            <a:ext cx="65074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711200"/>
            <a:ext cx="7190045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SINE Input and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234711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362200"/>
            <a:ext cx="8532079" cy="3539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 to SPICE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Commonly used SPICE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Resistive Divider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Inverter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Static Logic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Dynamic Logic Circuits (Transmission Gate)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Self-Learning (DAC Examples)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676400"/>
            <a:ext cx="1869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AC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5106" y="1793557"/>
            <a:ext cx="32480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>
                <a:latin typeface="Times New Roman" pitchFamily="18" charset="0"/>
                <a:cs typeface="Times New Roman" pitchFamily="18" charset="0"/>
              </a:rPr>
              <a:t>.ac dec nd fstart fstop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400" y="2819400"/>
            <a:ext cx="6858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db(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*#set units=degrees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ph(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100 1 10k</a:t>
            </a:r>
          </a:p>
          <a:p>
            <a:r>
              <a:rPr lang="fi-FI" dirty="0">
                <a:latin typeface="Times New Roman" pitchFamily="18" charset="0"/>
                <a:cs typeface="Times New Roman" pitchFamily="18" charset="0"/>
              </a:rPr>
              <a:t>Vin Vin 0 DC 0 </a:t>
            </a:r>
            <a:r>
              <a:rPr lang="fi-FI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 0 1 200 AC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1u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2414588"/>
            <a:ext cx="8147619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711200"/>
            <a:ext cx="7190045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 SINE Input and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5382" y="955357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Pulse Statement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9180" y="1793557"/>
            <a:ext cx="46526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Times New Roman" pitchFamily="18" charset="0"/>
                <a:cs typeface="Times New Roman" pitchFamily="18" charset="0"/>
              </a:rPr>
              <a:t>pulse vinit vfinal td tr tf pw per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4953000"/>
            <a:ext cx="6858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100p 30n</a:t>
            </a:r>
          </a:p>
          <a:p>
            <a:r>
              <a:rPr lang="pt-B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Vin Vin 0 DC 0 pulse 0 1 6n 0 0 3n 10n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1p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55165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562600"/>
            <a:ext cx="6096000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6075" y="3657600"/>
            <a:ext cx="7908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711200"/>
            <a:ext cx="487505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Pulse Input and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9526" y="1412557"/>
            <a:ext cx="47536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Piece-Wise Linear (PWL) Source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3511" y="2403157"/>
            <a:ext cx="43095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pwl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t1 v1 t2 v2 t3 v3 ... &lt;rep&gt;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2595" y="4325779"/>
            <a:ext cx="44486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itchFamily="18" charset="0"/>
                <a:cs typeface="Times New Roman" pitchFamily="18" charset="0"/>
              </a:rPr>
              <a:t>pwl 0 0.5 3n 1 5n 1 5.5n 0 7n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419600" cy="299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22837"/>
            <a:ext cx="6111875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711200"/>
            <a:ext cx="487505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Pulse Input and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9400" y="1525012"/>
            <a:ext cx="6858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db(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*#set units=degrees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ph(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100 1 10k</a:t>
            </a:r>
          </a:p>
          <a:p>
            <a:r>
              <a:rPr lang="fi-FI" dirty="0">
                <a:latin typeface="Times New Roman" pitchFamily="18" charset="0"/>
                <a:cs typeface="Times New Roman" pitchFamily="18" charset="0"/>
              </a:rPr>
              <a:t>Vin Vin 0 DC 1 AC 1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1k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1u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X1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vm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Ideal_op_amp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.subckt Ideal_op_amp Vout Vp Vm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G1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Vm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Vp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1MEG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RL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0 1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626427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105400"/>
            <a:ext cx="6340475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69909" y="457200"/>
            <a:ext cx="21371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 integrator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318106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 Circuit Example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429736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629400" y="1952446"/>
            <a:ext cx="7162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*#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destroy all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*#let ID=-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VDS#branch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*#plot ID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option scale=1u</a:t>
            </a:r>
          </a:p>
          <a:p>
            <a:r>
              <a:rPr lang="da-DK" sz="2800" b="1" dirty="0">
                <a:latin typeface="Times New Roman" pitchFamily="18" charset="0"/>
                <a:cs typeface="Times New Roman" pitchFamily="18" charset="0"/>
              </a:rPr>
              <a:t>.dc VDS 0 5 1m VGS 0 5 1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VDS </a:t>
            </a:r>
            <a:r>
              <a:rPr lang="da-DK" sz="2800" dirty="0">
                <a:latin typeface="Times New Roman" pitchFamily="18" charset="0"/>
                <a:cs typeface="Times New Roman" pitchFamily="18" charset="0"/>
              </a:rPr>
              <a:t>	VDS	0	DC	5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VGS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0	DC	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800" b="1" dirty="0">
                <a:latin typeface="Times New Roman" pitchFamily="18" charset="0"/>
                <a:cs typeface="Times New Roman" pitchFamily="18" charset="0"/>
              </a:rPr>
              <a:t>M1	</a:t>
            </a:r>
            <a:r>
              <a:rPr lang="pl-PL" sz="2800" b="1" dirty="0" smtClean="0">
                <a:latin typeface="Times New Roman" pitchFamily="18" charset="0"/>
                <a:cs typeface="Times New Roman" pitchFamily="18" charset="0"/>
              </a:rPr>
              <a:t>VDS	VGS</a:t>
            </a:r>
            <a:r>
              <a:rPr lang="pl-PL" sz="2800" b="1" dirty="0">
                <a:latin typeface="Times New Roman" pitchFamily="18" charset="0"/>
                <a:cs typeface="Times New Roman" pitchFamily="18" charset="0"/>
              </a:rPr>
              <a:t>	0	0	N_1u L=1 W=10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include cmosedu_models.txt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.end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22837"/>
            <a:ext cx="611187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556871" y="990600"/>
            <a:ext cx="7016664" cy="4924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a long-channel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NMOS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device.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81000"/>
            <a:ext cx="3134576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MOSFET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5563" y="838200"/>
            <a:ext cx="6564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 of a long-channel PMOS device.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3870325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05400"/>
            <a:ext cx="64309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62800" y="1392734"/>
            <a:ext cx="6858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*#let ID=-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VSD#branch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ID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option scale=1u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.dc VSD 0 5 1m VSG 0 5 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VSD 	0	VSD	DC	5</a:t>
            </a: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VSG	0	VSG	DC	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	VSD	VSG	0	0	P_1u L=1 W=10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 cmosedu_models.txt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3134576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MOSFET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6052" y="609600"/>
            <a:ext cx="50966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Threshold voltage and body effect.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846637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105400"/>
            <a:ext cx="531812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43800" y="992386"/>
            <a:ext cx="6858000" cy="76944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*#let ID=-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VDS#branch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*#plot 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.option scale=1u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.dc VGS 0 2 1m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VSB 0 5 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da-DK" dirty="0">
                <a:latin typeface="Times New Roman" pitchFamily="18" charset="0"/>
                <a:cs typeface="Times New Roman" pitchFamily="18" charset="0"/>
              </a:rPr>
              <a:t>VDS 	VD	0	DC	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VGS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0	DC	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VSB	0	VSB	DC	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M1	VD	VGS	0	VSB	N_1u L=1 W=10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.include cmosedu_models.txt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3134576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MOSFET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4953000" cy="448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34200" y="124629"/>
            <a:ext cx="6858000" cy="84946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*#let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Icross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Icross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.option scale=1u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.dc vin 0 5 1m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DC	5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Vin	vin	0	DC	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M1	vout	vin	0	0	N_1u L=1 W=10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M2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P_1u L=1 W=10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.include cmosedu_models.txt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290855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600" y="1828800"/>
            <a:ext cx="128524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81000"/>
            <a:ext cx="290855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75" y="1219200"/>
            <a:ext cx="118172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4800600"/>
            <a:ext cx="10210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scale=50n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.dc vin 0 1 1m</a:t>
            </a:r>
          </a:p>
          <a:p>
            <a:endParaRPr lang="en-US" dirty="0" smtClean="0"/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0	DC	1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vout	vin	0	0	N_50n L=1 W=10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M2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P_50n L=1 W=10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.include cmosedu_models.txt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290855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76200"/>
            <a:ext cx="234711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4114781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WiinSPICE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19400"/>
            <a:ext cx="11887200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simulation program with an integrated circuit emphasis (SPICE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“*.cir, *.sp, or *.spi” (among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others) extensions.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Free tool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339702"/>
            <a:ext cx="8248650" cy="460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96200" y="324684"/>
            <a:ext cx="6858000" cy="84946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*#let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Icross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Icross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*#plot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.option scale=50n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.dc vin 0 1 1m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DC	1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Vin	vin	0	DC	0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M1	vout	vin	0	0	N_50n L=1 W=10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M2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P_50n L=1 W=20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.include cmosedu_models.txt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5465342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Operation:: Switching Point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1751"/>
          <a:stretch>
            <a:fillRect/>
          </a:stretch>
        </p:blipFill>
        <p:spPr bwMode="auto">
          <a:xfrm>
            <a:off x="463042" y="1905000"/>
            <a:ext cx="1325067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4923527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Operation:: Beta Effects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1413" y="3981450"/>
            <a:ext cx="63531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1282072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81000"/>
            <a:ext cx="5333896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Operation:: Intrinsic Delay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4986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962400"/>
            <a:ext cx="82989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81000"/>
            <a:ext cx="6270050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Operation:: with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-17562"/>
            <a:ext cx="116586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*#let cap = 25f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*#while cap &lt;= 125f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*#    alter @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Cload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[capacitance] = cap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*#    run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*#    let cap = cap + 25f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*#end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** plot load C from 25f to 125f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*#plot tran1.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tran2.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tran3.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tran4.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tran5.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vin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scale=50n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10p 2n UIC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DC	1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Vin	vin	0	DC	0	pulse 0 1 500p 0 0 1n 2n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M1	vout	vin	0	0	N_50n L=1 W=10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M2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P_50n L=1 W=20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Cload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50f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.include cmosedu_models.txt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6270050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Inverter Operation:: with Capacitive Load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4648200" cy="45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2138" y="3124200"/>
            <a:ext cx="458682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314541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NAND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10176916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81000"/>
            <a:ext cx="314541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NAND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4800600" cy="372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199" y="4214813"/>
            <a:ext cx="4480559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2924198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NOR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857" y="2362200"/>
            <a:ext cx="1054509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81000"/>
            <a:ext cx="2924198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NOR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111410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7233455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NAND (3 Input) Propagation Delay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76200"/>
            <a:ext cx="234711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4204997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Commonly used Commands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19400"/>
            <a:ext cx="118872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.OP (Operating Point)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TF (Transfer Function)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dc (DC Analysis)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(Transient Analysis)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.ac (AC Analysis)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 (Sine Wave input)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Pulse (Pulse Input)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PWL (Piece-Wise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Source)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subckt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(Sub-Circuit)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6645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4000"/>
          <a:stretch>
            <a:fillRect/>
          </a:stretch>
        </p:blipFill>
        <p:spPr bwMode="auto">
          <a:xfrm>
            <a:off x="6324600" y="2204314"/>
            <a:ext cx="6334125" cy="389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484908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Logic:: Transmission Gate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943600"/>
            <a:ext cx="9982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x1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out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0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TG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	0	50f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subckt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TG	in	out	s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sbar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VDD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M1	in	s	out	0	N_50n L=1 W=10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M2	in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P_50n L=1 W=20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.ends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6396038" cy="267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217" y="4572000"/>
            <a:ext cx="606578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76800"/>
            <a:ext cx="7239000" cy="315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381000"/>
            <a:ext cx="9332683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 Logic:: Transmission Gate based Level Sensitive Latch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8715375" cy="383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334000"/>
            <a:ext cx="80202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8851782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 Logic:: Transmission Gate based Edge Sensitive FF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002197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2039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https://www.u-cursos.cl/usuario/9553d43f5ccbf1cca06cc02562b4005e/mi_blog/r/CMOS_Circuit_Design__Layout__and_Simulation__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3rd_Edition.pdf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github.com/kamarajvlsi/WinSPICE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http://www.winspice.com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cmosedu.com/cmos1/winspice/winspice.pdf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76200"/>
            <a:ext cx="234711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3130985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Sample SPICE Code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6858000" cy="550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*#print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Vin 1 0 DC 1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R1 1 2 1k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R2 2 0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2k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.end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52800"/>
            <a:ext cx="4352474" cy="20928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Circuit Description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to be carried out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 or Plot the results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3003120"/>
            <a:ext cx="9061122" cy="45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1372993"/>
            <a:ext cx="4415573" cy="5320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30622" tIns="65311" rIns="130622" bIns="65311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point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514600"/>
            <a:ext cx="6858000" cy="550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*#print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i-FI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Vin 1 0 DC 1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R1 1 2 1k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R2 2 0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2k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.end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3276600"/>
            <a:ext cx="6858000" cy="1332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v(1) = 1.000000e+00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v(2) = 6.666667e-01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vin#branch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-3.33333e-04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300" y="1372993"/>
            <a:ext cx="4415573" cy="5320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30622" tIns="65311" rIns="130622" bIns="65311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point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373374"/>
            <a:ext cx="6858000" cy="1332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v(1)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v(2)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6.66 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vin#branch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333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5410200"/>
            <a:ext cx="6858000" cy="3332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30622" tIns="65311" rIns="130622" bIns="6531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*#destroy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*#run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*#print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.op</a:t>
            </a:r>
          </a:p>
          <a:p>
            <a:r>
              <a:rPr lang="fi-FI" dirty="0"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fi-FI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fi-FI" dirty="0">
                <a:latin typeface="Times New Roman" pitchFamily="18" charset="0"/>
                <a:cs typeface="Times New Roman" pitchFamily="18" charset="0"/>
              </a:rPr>
              <a:t> 0 DC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R1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Vin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Vout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2k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.end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007179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57300" y="1372993"/>
            <a:ext cx="4415573" cy="5320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30622" tIns="65311" rIns="130622" bIns="65311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point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2403094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Divider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1118</Words>
  <Application>Microsoft Office PowerPoint</Application>
  <PresentationFormat>Custom</PresentationFormat>
  <Paragraphs>373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223</cp:revision>
  <dcterms:created xsi:type="dcterms:W3CDTF">2020-12-03T00:39:20Z</dcterms:created>
  <dcterms:modified xsi:type="dcterms:W3CDTF">2020-12-04T02:31:03Z</dcterms:modified>
</cp:coreProperties>
</file>