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1"/>
  </p:notesMasterIdLst>
  <p:sldIdLst>
    <p:sldId id="256" r:id="rId2"/>
    <p:sldId id="331" r:id="rId3"/>
    <p:sldId id="259" r:id="rId4"/>
    <p:sldId id="304" r:id="rId5"/>
    <p:sldId id="298" r:id="rId6"/>
    <p:sldId id="309" r:id="rId7"/>
    <p:sldId id="299" r:id="rId8"/>
    <p:sldId id="305" r:id="rId9"/>
    <p:sldId id="328" r:id="rId10"/>
    <p:sldId id="330" r:id="rId11"/>
    <p:sldId id="297" r:id="rId12"/>
    <p:sldId id="311" r:id="rId13"/>
    <p:sldId id="312" r:id="rId14"/>
    <p:sldId id="313" r:id="rId15"/>
    <p:sldId id="314" r:id="rId16"/>
    <p:sldId id="300" r:id="rId17"/>
    <p:sldId id="315" r:id="rId18"/>
    <p:sldId id="301" r:id="rId19"/>
    <p:sldId id="316" r:id="rId20"/>
    <p:sldId id="319" r:id="rId21"/>
    <p:sldId id="302" r:id="rId22"/>
    <p:sldId id="324" r:id="rId23"/>
    <p:sldId id="327" r:id="rId24"/>
    <p:sldId id="326" r:id="rId25"/>
    <p:sldId id="325" r:id="rId26"/>
    <p:sldId id="279" r:id="rId27"/>
    <p:sldId id="303" r:id="rId28"/>
    <p:sldId id="260" r:id="rId29"/>
    <p:sldId id="280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Roboto Condensed Light" panose="02000000000000000000" pitchFamily="2" charset="0"/>
      <p:regular r:id="rId36"/>
      <p:italic r:id="rId37"/>
    </p:embeddedFont>
    <p:embeddedFont>
      <p:font typeface="Roboto Slab" panose="020B0604020202020204" charset="0"/>
      <p:regular r:id="rId38"/>
      <p:bold r:id="rId39"/>
    </p:embeddedFont>
    <p:embeddedFont>
      <p:font typeface="Roboto Thin" panose="02000000000000000000" pitchFamily="2" charset="0"/>
      <p:regular r:id="rId40"/>
      <p:italic r:id="rId41"/>
    </p:embeddedFont>
    <p:embeddedFont>
      <p:font typeface="Source Sans Pro" panose="020B050303040302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F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531" autoAdjust="0"/>
  </p:normalViewPr>
  <p:slideViewPr>
    <p:cSldViewPr snapToGrid="0">
      <p:cViewPr varScale="1">
        <p:scale>
          <a:sx n="60" d="100"/>
          <a:sy n="60" d="100"/>
        </p:scale>
        <p:origin x="48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hello to you, my name is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omar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jaouadi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before presenting my project,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want to thank you for agreeing to judge my work.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7422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537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90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570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227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404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474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910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794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688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172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542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2188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9105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0151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49475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8356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960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467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2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931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423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0468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49E20F-B05E-4525-B9EA-6F82C8836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43" y="231075"/>
            <a:ext cx="2704103" cy="964121"/>
          </a:xfrm>
          <a:prstGeom prst="rect">
            <a:avLst/>
          </a:prstGeom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441703" y="2694431"/>
            <a:ext cx="6260594" cy="3231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Implementation of Competitive Programming Platform</a:t>
            </a:r>
            <a:br>
              <a:rPr lang="en-GB" sz="3200" dirty="0"/>
            </a:br>
            <a:r>
              <a:rPr lang="en-GB" sz="2400" dirty="0"/>
              <a:t>By:  </a:t>
            </a:r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Omar Jaouadi</a:t>
            </a:r>
            <a:br>
              <a:rPr lang="en-GB" sz="2400" dirty="0"/>
            </a:br>
            <a:br>
              <a:rPr lang="en" sz="3200" dirty="0"/>
            </a:br>
            <a:endParaRPr dirty="0"/>
          </a:p>
        </p:txBody>
      </p:sp>
      <p:sp>
        <p:nvSpPr>
          <p:cNvPr id="3" name="Google Shape;70;p12">
            <a:extLst>
              <a:ext uri="{FF2B5EF4-FFF2-40B4-BE49-F238E27FC236}">
                <a16:creationId xmlns:a16="http://schemas.microsoft.com/office/drawing/2014/main" id="{B69C292F-388C-413E-8F70-4809E7FECD22}"/>
              </a:ext>
            </a:extLst>
          </p:cNvPr>
          <p:cNvSpPr txBox="1">
            <a:spLocks/>
          </p:cNvSpPr>
          <p:nvPr/>
        </p:nvSpPr>
        <p:spPr>
          <a:xfrm>
            <a:off x="503275" y="2998678"/>
            <a:ext cx="7386084" cy="742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457200">
              <a:spcBef>
                <a:spcPts val="600"/>
              </a:spcBef>
              <a:spcAft>
                <a:spcPts val="600"/>
              </a:spcAft>
            </a:pPr>
            <a:br>
              <a:rPr lang="en-GB" sz="3200" dirty="0"/>
            </a:br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Supervisors</a:t>
            </a:r>
          </a:p>
          <a:p>
            <a:endParaRPr lang="en-GB" dirty="0"/>
          </a:p>
        </p:txBody>
      </p:sp>
      <p:pic>
        <p:nvPicPr>
          <p:cNvPr id="6" name="Image 1">
            <a:extLst>
              <a:ext uri="{FF2B5EF4-FFF2-40B4-BE49-F238E27FC236}">
                <a16:creationId xmlns:a16="http://schemas.microsoft.com/office/drawing/2014/main" id="{B2CD7759-D260-4398-840E-01FA5D3B06B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943" y="512063"/>
            <a:ext cx="2686050" cy="56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Google Shape;151;p21">
            <a:extLst>
              <a:ext uri="{FF2B5EF4-FFF2-40B4-BE49-F238E27FC236}">
                <a16:creationId xmlns:a16="http://schemas.microsoft.com/office/drawing/2014/main" id="{C20265BB-8CA0-4ADA-A8E3-490CAFE38557}"/>
              </a:ext>
            </a:extLst>
          </p:cNvPr>
          <p:cNvSpPr txBox="1">
            <a:spLocks/>
          </p:cNvSpPr>
          <p:nvPr/>
        </p:nvSpPr>
        <p:spPr>
          <a:xfrm>
            <a:off x="2394372" y="3959012"/>
            <a:ext cx="3439359" cy="4644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/>
            <a:r>
              <a:rPr lang="fr-FR" sz="2000" b="1" dirty="0">
                <a:solidFill>
                  <a:schemeClr val="tx2">
                    <a:lumMod val="50000"/>
                  </a:schemeClr>
                </a:solidFill>
                <a:latin typeface="Roboto Slab"/>
                <a:ea typeface="Roboto Slab"/>
              </a:rPr>
              <a:t>Ms.</a:t>
            </a:r>
            <a:r>
              <a:rPr lang="fr-FR" sz="2000" dirty="0"/>
              <a:t> </a:t>
            </a:r>
            <a:r>
              <a:rPr lang="fr-FR" sz="2000" b="1" dirty="0" err="1">
                <a:solidFill>
                  <a:schemeClr val="tx2">
                    <a:lumMod val="50000"/>
                  </a:schemeClr>
                </a:solidFill>
                <a:latin typeface="Roboto Slab"/>
                <a:ea typeface="Roboto Slab"/>
                <a:sym typeface="Roboto Slab"/>
              </a:rPr>
              <a:t>khaoula</a:t>
            </a:r>
            <a:r>
              <a:rPr lang="fr-FR" sz="2000" dirty="0"/>
              <a:t> </a:t>
            </a:r>
            <a:r>
              <a:rPr lang="fr-FR" sz="2000" b="1" dirty="0" err="1">
                <a:solidFill>
                  <a:schemeClr val="tx2">
                    <a:lumMod val="50000"/>
                  </a:schemeClr>
                </a:solidFill>
                <a:latin typeface="Roboto Slab"/>
                <a:ea typeface="Roboto Slab"/>
              </a:rPr>
              <a:t>Braiki</a:t>
            </a:r>
            <a:endParaRPr lang="en-GB" sz="2000" b="1" dirty="0">
              <a:solidFill>
                <a:schemeClr val="tx2">
                  <a:lumMod val="5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8" name="Google Shape;151;p21">
            <a:extLst>
              <a:ext uri="{FF2B5EF4-FFF2-40B4-BE49-F238E27FC236}">
                <a16:creationId xmlns:a16="http://schemas.microsoft.com/office/drawing/2014/main" id="{FE8C0809-CA7A-4B2A-9081-8FA20A6CD6B4}"/>
              </a:ext>
            </a:extLst>
          </p:cNvPr>
          <p:cNvSpPr txBox="1">
            <a:spLocks/>
          </p:cNvSpPr>
          <p:nvPr/>
        </p:nvSpPr>
        <p:spPr>
          <a:xfrm>
            <a:off x="3528511" y="4404662"/>
            <a:ext cx="3615070" cy="5552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/>
            <a:r>
              <a:rPr lang="en-GB" sz="2000" b="1" dirty="0">
                <a:solidFill>
                  <a:schemeClr val="tx2">
                    <a:lumMod val="50000"/>
                  </a:schemeClr>
                </a:solidFill>
                <a:latin typeface="Roboto Slab"/>
                <a:ea typeface="Roboto Slab"/>
              </a:rPr>
              <a:t>Mr . </a:t>
            </a:r>
            <a:r>
              <a:rPr lang="en-GB" sz="2000" b="1" dirty="0" err="1">
                <a:solidFill>
                  <a:schemeClr val="tx2">
                    <a:lumMod val="50000"/>
                  </a:schemeClr>
                </a:solidFill>
                <a:latin typeface="Roboto Slab"/>
                <a:ea typeface="Roboto Slab"/>
              </a:rPr>
              <a:t>Mouhieddine</a:t>
            </a:r>
            <a:r>
              <a:rPr lang="en-GB" sz="2000" b="1" dirty="0">
                <a:solidFill>
                  <a:schemeClr val="tx2">
                    <a:lumMod val="50000"/>
                  </a:schemeClr>
                </a:solidFill>
                <a:latin typeface="Roboto Slab"/>
                <a:ea typeface="Roboto Slab"/>
              </a:rPr>
              <a:t> </a:t>
            </a:r>
            <a:r>
              <a:rPr lang="en-GB" sz="2000" b="1" dirty="0" err="1">
                <a:solidFill>
                  <a:schemeClr val="tx2">
                    <a:lumMod val="50000"/>
                  </a:schemeClr>
                </a:solidFill>
                <a:latin typeface="Roboto Slab"/>
                <a:ea typeface="Roboto Slab"/>
              </a:rPr>
              <a:t>Belghuith</a:t>
            </a:r>
            <a:endParaRPr lang="en-GB" sz="2000" b="1" dirty="0">
              <a:solidFill>
                <a:schemeClr val="tx2">
                  <a:lumMod val="5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9" name="Google Shape;151;p21">
            <a:extLst>
              <a:ext uri="{FF2B5EF4-FFF2-40B4-BE49-F238E27FC236}">
                <a16:creationId xmlns:a16="http://schemas.microsoft.com/office/drawing/2014/main" id="{50379381-62BB-426E-AB6C-689DED3D0218}"/>
              </a:ext>
            </a:extLst>
          </p:cNvPr>
          <p:cNvSpPr txBox="1">
            <a:spLocks/>
          </p:cNvSpPr>
          <p:nvPr/>
        </p:nvSpPr>
        <p:spPr>
          <a:xfrm>
            <a:off x="820753" y="3547473"/>
            <a:ext cx="3615070" cy="464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/>
            <a:r>
              <a:rPr lang="fr-FR" sz="2000" b="1" dirty="0">
                <a:solidFill>
                  <a:schemeClr val="tx2">
                    <a:lumMod val="50000"/>
                  </a:schemeClr>
                </a:solidFill>
                <a:latin typeface="Roboto Slab"/>
                <a:ea typeface="Roboto Slab"/>
              </a:rPr>
              <a:t>Ms. Wafa </a:t>
            </a:r>
            <a:r>
              <a:rPr lang="fr-FR" sz="2000" b="1" dirty="0" err="1">
                <a:solidFill>
                  <a:schemeClr val="tx2">
                    <a:lumMod val="50000"/>
                  </a:schemeClr>
                </a:solidFill>
                <a:latin typeface="Roboto Slab"/>
                <a:ea typeface="Roboto Slab"/>
              </a:rPr>
              <a:t>Chlagou</a:t>
            </a:r>
            <a:endParaRPr lang="fr-FR" sz="2000" b="1" dirty="0">
              <a:solidFill>
                <a:schemeClr val="tx2">
                  <a:lumMod val="50000"/>
                </a:schemeClr>
              </a:solidFill>
              <a:latin typeface="Roboto Slab"/>
              <a:ea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8" name="Google Shape;117;p18">
            <a:extLst>
              <a:ext uri="{FF2B5EF4-FFF2-40B4-BE49-F238E27FC236}">
                <a16:creationId xmlns:a16="http://schemas.microsoft.com/office/drawing/2014/main" id="{2BEBC5C3-44A8-40F8-A4ED-CFEEC70D866E}"/>
              </a:ext>
            </a:extLst>
          </p:cNvPr>
          <p:cNvSpPr/>
          <p:nvPr/>
        </p:nvSpPr>
        <p:spPr>
          <a:xfrm>
            <a:off x="6259494" y="943226"/>
            <a:ext cx="1121481" cy="1027033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3C2C01-5D8C-4F05-A956-756490F4941B}"/>
              </a:ext>
            </a:extLst>
          </p:cNvPr>
          <p:cNvSpPr/>
          <p:nvPr/>
        </p:nvSpPr>
        <p:spPr>
          <a:xfrm>
            <a:off x="16305" y="2719146"/>
            <a:ext cx="9144000" cy="1111968"/>
          </a:xfrm>
          <a:prstGeom prst="rect">
            <a:avLst/>
          </a:prstGeom>
          <a:solidFill>
            <a:schemeClr val="accent2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IN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C04F90C-CBD2-4859-AA62-571535D99F5B}"/>
              </a:ext>
            </a:extLst>
          </p:cNvPr>
          <p:cNvGrpSpPr/>
          <p:nvPr/>
        </p:nvGrpSpPr>
        <p:grpSpPr>
          <a:xfrm>
            <a:off x="179799" y="1799685"/>
            <a:ext cx="2927445" cy="2927445"/>
            <a:chOff x="245659" y="232013"/>
            <a:chExt cx="3903260" cy="390326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A9AE820-AA04-48E9-B3F4-8D5CC2E23B61}"/>
                </a:ext>
              </a:extLst>
            </p:cNvPr>
            <p:cNvSpPr/>
            <p:nvPr/>
          </p:nvSpPr>
          <p:spPr>
            <a:xfrm>
              <a:off x="245659" y="232013"/>
              <a:ext cx="3903260" cy="390326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IN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C1687BD-242C-4363-9B7C-95A075D7B6B2}"/>
                </a:ext>
              </a:extLst>
            </p:cNvPr>
            <p:cNvSpPr/>
            <p:nvPr/>
          </p:nvSpPr>
          <p:spPr>
            <a:xfrm>
              <a:off x="410570" y="396924"/>
              <a:ext cx="3573438" cy="3573438"/>
            </a:xfrm>
            <a:prstGeom prst="ellipse">
              <a:avLst/>
            </a:prstGeom>
            <a:solidFill>
              <a:srgbClr val="00B6F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IN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9A4C4D9-1183-4AA0-A019-811AB08773A8}"/>
              </a:ext>
            </a:extLst>
          </p:cNvPr>
          <p:cNvGrpSpPr/>
          <p:nvPr/>
        </p:nvGrpSpPr>
        <p:grpSpPr>
          <a:xfrm>
            <a:off x="3312444" y="2422128"/>
            <a:ext cx="1733056" cy="1733056"/>
            <a:chOff x="245659" y="232013"/>
            <a:chExt cx="3903260" cy="390326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07B3B77-58EE-4BA2-9E68-0C29E1C29564}"/>
                </a:ext>
              </a:extLst>
            </p:cNvPr>
            <p:cNvSpPr/>
            <p:nvPr/>
          </p:nvSpPr>
          <p:spPr>
            <a:xfrm>
              <a:off x="245659" y="232013"/>
              <a:ext cx="3903260" cy="390326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IN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05723D3-B49D-47AB-A51E-70E92B11FD55}"/>
                </a:ext>
              </a:extLst>
            </p:cNvPr>
            <p:cNvSpPr/>
            <p:nvPr/>
          </p:nvSpPr>
          <p:spPr>
            <a:xfrm>
              <a:off x="410570" y="396924"/>
              <a:ext cx="3573438" cy="3573438"/>
            </a:xfrm>
            <a:prstGeom prst="ellipse">
              <a:avLst/>
            </a:prstGeom>
            <a:solidFill>
              <a:srgbClr val="00B6F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IN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D5A875-F99C-4B42-AEA2-D0453BA130E3}"/>
              </a:ext>
            </a:extLst>
          </p:cNvPr>
          <p:cNvGrpSpPr/>
          <p:nvPr/>
        </p:nvGrpSpPr>
        <p:grpSpPr>
          <a:xfrm>
            <a:off x="5230222" y="2396880"/>
            <a:ext cx="1733056" cy="1733056"/>
            <a:chOff x="245659" y="232013"/>
            <a:chExt cx="3903260" cy="390326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AD14304-D179-4CF1-9742-E6D02358A27D}"/>
                </a:ext>
              </a:extLst>
            </p:cNvPr>
            <p:cNvSpPr/>
            <p:nvPr/>
          </p:nvSpPr>
          <p:spPr>
            <a:xfrm>
              <a:off x="245659" y="232013"/>
              <a:ext cx="3903260" cy="390326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IN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0507651-2D45-475A-ABA5-9CA46435B394}"/>
                </a:ext>
              </a:extLst>
            </p:cNvPr>
            <p:cNvSpPr/>
            <p:nvPr/>
          </p:nvSpPr>
          <p:spPr>
            <a:xfrm>
              <a:off x="410570" y="396924"/>
              <a:ext cx="3573438" cy="3573438"/>
            </a:xfrm>
            <a:prstGeom prst="ellipse">
              <a:avLst/>
            </a:prstGeom>
            <a:solidFill>
              <a:srgbClr val="00B6F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IN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9E8DB08-EA16-42CA-97D9-48D3081C9EED}"/>
              </a:ext>
            </a:extLst>
          </p:cNvPr>
          <p:cNvGrpSpPr/>
          <p:nvPr/>
        </p:nvGrpSpPr>
        <p:grpSpPr>
          <a:xfrm>
            <a:off x="7158239" y="2396880"/>
            <a:ext cx="1733056" cy="1733056"/>
            <a:chOff x="245659" y="232013"/>
            <a:chExt cx="3903260" cy="390326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3110D01-5441-4403-910E-C7830A3FA713}"/>
                </a:ext>
              </a:extLst>
            </p:cNvPr>
            <p:cNvSpPr/>
            <p:nvPr/>
          </p:nvSpPr>
          <p:spPr>
            <a:xfrm>
              <a:off x="245659" y="232013"/>
              <a:ext cx="3903260" cy="390326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IN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3930EDD-6D39-4351-8E78-3285A1B46510}"/>
                </a:ext>
              </a:extLst>
            </p:cNvPr>
            <p:cNvSpPr/>
            <p:nvPr/>
          </p:nvSpPr>
          <p:spPr>
            <a:xfrm>
              <a:off x="410570" y="396924"/>
              <a:ext cx="3573438" cy="3573438"/>
            </a:xfrm>
            <a:prstGeom prst="ellipse">
              <a:avLst/>
            </a:prstGeom>
            <a:solidFill>
              <a:srgbClr val="00B6F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IN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C8E8C7D-BF0F-40D0-BDB0-3B89B99230E8}"/>
              </a:ext>
            </a:extLst>
          </p:cNvPr>
          <p:cNvSpPr txBox="1"/>
          <p:nvPr/>
        </p:nvSpPr>
        <p:spPr>
          <a:xfrm>
            <a:off x="517360" y="2354543"/>
            <a:ext cx="227171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2100" kern="1200" dirty="0">
                <a:solidFill>
                  <a:prstClr val="white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Create a competitive platform meet certain requirements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857566-D9A1-4C28-AE10-B447F677043F}"/>
              </a:ext>
            </a:extLst>
          </p:cNvPr>
          <p:cNvSpPr txBox="1"/>
          <p:nvPr/>
        </p:nvSpPr>
        <p:spPr>
          <a:xfrm>
            <a:off x="3436127" y="3136449"/>
            <a:ext cx="1465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IN" sz="1200" kern="1200" dirty="0">
                <a:solidFill>
                  <a:prstClr val="white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Manage challenges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784C97-5239-4CC7-92C0-1698D8B18095}"/>
              </a:ext>
            </a:extLst>
          </p:cNvPr>
          <p:cNvSpPr txBox="1"/>
          <p:nvPr/>
        </p:nvSpPr>
        <p:spPr>
          <a:xfrm>
            <a:off x="5374016" y="3136448"/>
            <a:ext cx="1465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IN" sz="1200" kern="1200" dirty="0">
                <a:solidFill>
                  <a:prstClr val="white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Manage contests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3B30D4-CB1F-4BA6-B5BF-0804C75093E4}"/>
              </a:ext>
            </a:extLst>
          </p:cNvPr>
          <p:cNvSpPr txBox="1"/>
          <p:nvPr/>
        </p:nvSpPr>
        <p:spPr>
          <a:xfrm>
            <a:off x="7292160" y="3136448"/>
            <a:ext cx="1465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IN" sz="1200" kern="1200" dirty="0">
                <a:solidFill>
                  <a:prstClr val="white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Manage teams &amp; users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F2F4B8-D40C-4FF7-ABD4-AE8A9A2463CF}"/>
              </a:ext>
            </a:extLst>
          </p:cNvPr>
          <p:cNvSpPr txBox="1"/>
          <p:nvPr/>
        </p:nvSpPr>
        <p:spPr>
          <a:xfrm>
            <a:off x="735916" y="265972"/>
            <a:ext cx="146521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IN" sz="2100" kern="1200" dirty="0">
                <a:solidFill>
                  <a:prstClr val="white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Proposed solution</a:t>
            </a:r>
          </a:p>
          <a:p>
            <a:pPr defTabSz="685800">
              <a:buClrTx/>
            </a:pPr>
            <a:endParaRPr lang="en-IN" sz="2100" kern="1200" dirty="0">
              <a:solidFill>
                <a:prstClr val="white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38" name="Google Shape;123;p18">
            <a:extLst>
              <a:ext uri="{FF2B5EF4-FFF2-40B4-BE49-F238E27FC236}">
                <a16:creationId xmlns:a16="http://schemas.microsoft.com/office/drawing/2014/main" id="{920C9F71-3F29-4323-A2F8-34B3ADDB9F0D}"/>
              </a:ext>
            </a:extLst>
          </p:cNvPr>
          <p:cNvSpPr/>
          <p:nvPr/>
        </p:nvSpPr>
        <p:spPr>
          <a:xfrm>
            <a:off x="6350143" y="1034712"/>
            <a:ext cx="942460" cy="862901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50;p21">
            <a:extLst>
              <a:ext uri="{FF2B5EF4-FFF2-40B4-BE49-F238E27FC236}">
                <a16:creationId xmlns:a16="http://schemas.microsoft.com/office/drawing/2014/main" id="{8FC9EAD0-5129-4625-8338-A257720591E3}"/>
              </a:ext>
            </a:extLst>
          </p:cNvPr>
          <p:cNvSpPr txBox="1">
            <a:spLocks/>
          </p:cNvSpPr>
          <p:nvPr/>
        </p:nvSpPr>
        <p:spPr>
          <a:xfrm>
            <a:off x="303482" y="317023"/>
            <a:ext cx="3392492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fr-FR" sz="2800" dirty="0"/>
              <a:t>P</a:t>
            </a:r>
            <a:r>
              <a:rPr lang="en-GB" sz="2800" dirty="0"/>
              <a:t>roposed solution</a:t>
            </a:r>
          </a:p>
        </p:txBody>
      </p:sp>
      <p:grpSp>
        <p:nvGrpSpPr>
          <p:cNvPr id="40" name="Google Shape;1292;p49">
            <a:extLst>
              <a:ext uri="{FF2B5EF4-FFF2-40B4-BE49-F238E27FC236}">
                <a16:creationId xmlns:a16="http://schemas.microsoft.com/office/drawing/2014/main" id="{16CE357C-8610-450F-9B93-AA4050F3FBEA}"/>
              </a:ext>
            </a:extLst>
          </p:cNvPr>
          <p:cNvGrpSpPr/>
          <p:nvPr/>
        </p:nvGrpSpPr>
        <p:grpSpPr>
          <a:xfrm>
            <a:off x="6468417" y="1117786"/>
            <a:ext cx="721341" cy="644541"/>
            <a:chOff x="7638277" y="937343"/>
            <a:chExt cx="744273" cy="793950"/>
          </a:xfrm>
          <a:solidFill>
            <a:schemeClr val="bg1"/>
          </a:solidFill>
        </p:grpSpPr>
        <p:sp>
          <p:nvSpPr>
            <p:cNvPr id="41" name="Google Shape;1293;p49">
              <a:extLst>
                <a:ext uri="{FF2B5EF4-FFF2-40B4-BE49-F238E27FC236}">
                  <a16:creationId xmlns:a16="http://schemas.microsoft.com/office/drawing/2014/main" id="{B544270D-092E-4452-ABD9-ABEB975B1700}"/>
                </a:ext>
              </a:extLst>
            </p:cNvPr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294;p49">
              <a:extLst>
                <a:ext uri="{FF2B5EF4-FFF2-40B4-BE49-F238E27FC236}">
                  <a16:creationId xmlns:a16="http://schemas.microsoft.com/office/drawing/2014/main" id="{748934E1-FDEB-4508-8749-D08E852C0E1E}"/>
                </a:ext>
              </a:extLst>
            </p:cNvPr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295;p49">
              <a:extLst>
                <a:ext uri="{FF2B5EF4-FFF2-40B4-BE49-F238E27FC236}">
                  <a16:creationId xmlns:a16="http://schemas.microsoft.com/office/drawing/2014/main" id="{DC0B2174-A2B7-4262-B18A-02952DE8D313}"/>
                </a:ext>
              </a:extLst>
            </p:cNvPr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296;p49">
              <a:extLst>
                <a:ext uri="{FF2B5EF4-FFF2-40B4-BE49-F238E27FC236}">
                  <a16:creationId xmlns:a16="http://schemas.microsoft.com/office/drawing/2014/main" id="{8C4BF265-7CAC-4DFB-A51D-1742CF95D733}"/>
                </a:ext>
              </a:extLst>
            </p:cNvPr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" name="Google Shape;1297;p49">
              <a:extLst>
                <a:ext uri="{FF2B5EF4-FFF2-40B4-BE49-F238E27FC236}">
                  <a16:creationId xmlns:a16="http://schemas.microsoft.com/office/drawing/2014/main" id="{F057E059-88B1-4550-9AE4-535D637B8E43}"/>
                </a:ext>
              </a:extLst>
            </p:cNvPr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  <a:grpFill/>
          </p:grpSpPr>
          <p:sp>
            <p:nvSpPr>
              <p:cNvPr id="46" name="Google Shape;1298;p49">
                <a:extLst>
                  <a:ext uri="{FF2B5EF4-FFF2-40B4-BE49-F238E27FC236}">
                    <a16:creationId xmlns:a16="http://schemas.microsoft.com/office/drawing/2014/main" id="{2A1B9A5B-7667-4A09-9947-87219DF1AF38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1299;p49">
                <a:extLst>
                  <a:ext uri="{FF2B5EF4-FFF2-40B4-BE49-F238E27FC236}">
                    <a16:creationId xmlns:a16="http://schemas.microsoft.com/office/drawing/2014/main" id="{2F5EE3A5-CE55-4EE6-90D1-29B4B854A02B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1300;p49">
                <a:extLst>
                  <a:ext uri="{FF2B5EF4-FFF2-40B4-BE49-F238E27FC236}">
                    <a16:creationId xmlns:a16="http://schemas.microsoft.com/office/drawing/2014/main" id="{40A21245-F9B5-487B-A632-8F43310B8918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1301;p49">
                <a:extLst>
                  <a:ext uri="{FF2B5EF4-FFF2-40B4-BE49-F238E27FC236}">
                    <a16:creationId xmlns:a16="http://schemas.microsoft.com/office/drawing/2014/main" id="{FEDC9D3F-6706-40FB-803B-6D7EDCFF9FD6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1302;p49">
                <a:extLst>
                  <a:ext uri="{FF2B5EF4-FFF2-40B4-BE49-F238E27FC236}">
                    <a16:creationId xmlns:a16="http://schemas.microsoft.com/office/drawing/2014/main" id="{5FC70D03-199C-409C-9E45-4072F5421BB4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1303;p49">
                <a:extLst>
                  <a:ext uri="{FF2B5EF4-FFF2-40B4-BE49-F238E27FC236}">
                    <a16:creationId xmlns:a16="http://schemas.microsoft.com/office/drawing/2014/main" id="{3A812CF5-AD4A-493B-99B9-650F76EEEB1F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1304;p49">
                <a:extLst>
                  <a:ext uri="{FF2B5EF4-FFF2-40B4-BE49-F238E27FC236}">
                    <a16:creationId xmlns:a16="http://schemas.microsoft.com/office/drawing/2014/main" id="{69E40A33-A13C-4803-8EBC-891F3D32B7EF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1305;p49">
                <a:extLst>
                  <a:ext uri="{FF2B5EF4-FFF2-40B4-BE49-F238E27FC236}">
                    <a16:creationId xmlns:a16="http://schemas.microsoft.com/office/drawing/2014/main" id="{E5DC85F9-E079-49CE-B0A5-A732B60F2BAD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1306;p49">
                <a:extLst>
                  <a:ext uri="{FF2B5EF4-FFF2-40B4-BE49-F238E27FC236}">
                    <a16:creationId xmlns:a16="http://schemas.microsoft.com/office/drawing/2014/main" id="{C1AB4CDD-4285-4E5C-A73E-9422C5239017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1307;p49">
                <a:extLst>
                  <a:ext uri="{FF2B5EF4-FFF2-40B4-BE49-F238E27FC236}">
                    <a16:creationId xmlns:a16="http://schemas.microsoft.com/office/drawing/2014/main" id="{12C69A0D-C9C4-40C1-A8D2-1E6F03DF4371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56" name="Google Shape;120;p18">
            <a:extLst>
              <a:ext uri="{FF2B5EF4-FFF2-40B4-BE49-F238E27FC236}">
                <a16:creationId xmlns:a16="http://schemas.microsoft.com/office/drawing/2014/main" id="{BFAB5FCF-38A0-40A9-BF3A-F91006DDF52A}"/>
              </a:ext>
            </a:extLst>
          </p:cNvPr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120;p18">
            <a:extLst>
              <a:ext uri="{FF2B5EF4-FFF2-40B4-BE49-F238E27FC236}">
                <a16:creationId xmlns:a16="http://schemas.microsoft.com/office/drawing/2014/main" id="{478BA48D-A3B6-4383-8A66-460D366178DB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7216738" y="692377"/>
            <a:ext cx="254886" cy="401255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120;p18">
            <a:extLst>
              <a:ext uri="{FF2B5EF4-FFF2-40B4-BE49-F238E27FC236}">
                <a16:creationId xmlns:a16="http://schemas.microsoft.com/office/drawing/2014/main" id="{1510D430-4734-4948-92B3-844431535333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7380975" y="1456743"/>
            <a:ext cx="1176871" cy="54192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120;p18">
            <a:extLst>
              <a:ext uri="{FF2B5EF4-FFF2-40B4-BE49-F238E27FC236}">
                <a16:creationId xmlns:a16="http://schemas.microsoft.com/office/drawing/2014/main" id="{F82B28FB-EEBF-453A-8CEE-8B66F021274D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7380975" y="1158385"/>
            <a:ext cx="393012" cy="298358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97682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700056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4.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Specification of the requirements</a:t>
            </a:r>
            <a:endParaRPr lang="en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45F50-A8AB-4C7A-8E4C-8B014AF6E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0008" y="3047422"/>
            <a:ext cx="5832600" cy="784800"/>
          </a:xfrm>
        </p:spPr>
        <p:txBody>
          <a:bodyPr/>
          <a:lstStyle/>
          <a:p>
            <a:r>
              <a:rPr lang="fr-FR" dirty="0"/>
              <a:t>Actors identification</a:t>
            </a:r>
          </a:p>
          <a:p>
            <a:r>
              <a:rPr lang="fr-FR" dirty="0"/>
              <a:t>Non-functional needs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2490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5812965" y="1805045"/>
            <a:ext cx="2576600" cy="2426962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/>
              <a:t>Specification of the requirements</a:t>
            </a:r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1565032" y="2387161"/>
            <a:ext cx="2835065" cy="1112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GB" sz="2000" dirty="0"/>
              <a:t>Manage users </a:t>
            </a:r>
          </a:p>
          <a:p>
            <a:pPr marL="342900" indent="-342900"/>
            <a:r>
              <a:rPr lang="en-GB" sz="2000" dirty="0"/>
              <a:t>Manage teams</a:t>
            </a: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/>
          <a:srcRect l="1011" r="1011"/>
          <a:stretch/>
        </p:blipFill>
        <p:spPr>
          <a:xfrm>
            <a:off x="6096571" y="2107789"/>
            <a:ext cx="1931311" cy="1833005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0" name="Google Shape;150;p21">
            <a:extLst>
              <a:ext uri="{FF2B5EF4-FFF2-40B4-BE49-F238E27FC236}">
                <a16:creationId xmlns:a16="http://schemas.microsoft.com/office/drawing/2014/main" id="{89701DC6-AACE-4A14-9D99-ABDB75F8649A}"/>
              </a:ext>
            </a:extLst>
          </p:cNvPr>
          <p:cNvSpPr txBox="1">
            <a:spLocks/>
          </p:cNvSpPr>
          <p:nvPr/>
        </p:nvSpPr>
        <p:spPr>
          <a:xfrm>
            <a:off x="1736354" y="911493"/>
            <a:ext cx="4703549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GB" sz="2800" b="1" dirty="0">
                <a:solidFill>
                  <a:schemeClr val="bg2"/>
                </a:solidFill>
              </a:rPr>
              <a:t> actors identification </a:t>
            </a:r>
          </a:p>
        </p:txBody>
      </p:sp>
      <p:sp>
        <p:nvSpPr>
          <p:cNvPr id="11" name="Google Shape;150;p21">
            <a:extLst>
              <a:ext uri="{FF2B5EF4-FFF2-40B4-BE49-F238E27FC236}">
                <a16:creationId xmlns:a16="http://schemas.microsoft.com/office/drawing/2014/main" id="{69DD1016-C17E-418D-8E49-A6E3A4BBD44F}"/>
              </a:ext>
            </a:extLst>
          </p:cNvPr>
          <p:cNvSpPr txBox="1">
            <a:spLocks/>
          </p:cNvSpPr>
          <p:nvPr/>
        </p:nvSpPr>
        <p:spPr>
          <a:xfrm>
            <a:off x="2336320" y="1709995"/>
            <a:ext cx="2063777" cy="53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fr-FR" sz="2400" b="1" dirty="0">
                <a:solidFill>
                  <a:schemeClr val="tx1"/>
                </a:solidFill>
              </a:rPr>
              <a:t>Admin </a:t>
            </a:r>
            <a:r>
              <a:rPr lang="fr-FR" sz="2400" b="1" dirty="0">
                <a:solidFill>
                  <a:schemeClr val="bg2"/>
                </a:solidFill>
              </a:rPr>
              <a:t> </a:t>
            </a:r>
            <a:endParaRPr lang="en-GB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891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5827776" y="1731264"/>
            <a:ext cx="2641564" cy="2645664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/>
              <a:t>Specification of the requirements</a:t>
            </a:r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1573620" y="2426008"/>
            <a:ext cx="3352800" cy="1493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GB" sz="2000" dirty="0"/>
              <a:t>Manage challenges</a:t>
            </a:r>
          </a:p>
          <a:p>
            <a:pPr marL="342900" indent="-342900"/>
            <a:r>
              <a:rPr lang="en-GB" sz="2000" dirty="0"/>
              <a:t>Manage contests</a:t>
            </a:r>
          </a:p>
          <a:p>
            <a:pPr marL="342900" indent="-342900"/>
            <a:r>
              <a:rPr lang="en-GB" sz="2000" dirty="0"/>
              <a:t>Manage team</a:t>
            </a: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/>
          <a:srcRect t="3560" b="3560"/>
          <a:stretch/>
        </p:blipFill>
        <p:spPr>
          <a:xfrm>
            <a:off x="6030017" y="1974349"/>
            <a:ext cx="2237082" cy="2158737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" name="Google Shape;150;p21">
            <a:extLst>
              <a:ext uri="{FF2B5EF4-FFF2-40B4-BE49-F238E27FC236}">
                <a16:creationId xmlns:a16="http://schemas.microsoft.com/office/drawing/2014/main" id="{89701DC6-AACE-4A14-9D99-ABDB75F8649A}"/>
              </a:ext>
            </a:extLst>
          </p:cNvPr>
          <p:cNvSpPr txBox="1">
            <a:spLocks/>
          </p:cNvSpPr>
          <p:nvPr/>
        </p:nvSpPr>
        <p:spPr>
          <a:xfrm>
            <a:off x="1736354" y="911493"/>
            <a:ext cx="4703549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GB" sz="2800" b="1" dirty="0">
                <a:solidFill>
                  <a:schemeClr val="bg2"/>
                </a:solidFill>
              </a:rPr>
              <a:t> actors identification </a:t>
            </a:r>
          </a:p>
        </p:txBody>
      </p:sp>
      <p:sp>
        <p:nvSpPr>
          <p:cNvPr id="11" name="Google Shape;150;p21">
            <a:extLst>
              <a:ext uri="{FF2B5EF4-FFF2-40B4-BE49-F238E27FC236}">
                <a16:creationId xmlns:a16="http://schemas.microsoft.com/office/drawing/2014/main" id="{69DD1016-C17E-418D-8E49-A6E3A4BBD44F}"/>
              </a:ext>
            </a:extLst>
          </p:cNvPr>
          <p:cNvSpPr txBox="1">
            <a:spLocks/>
          </p:cNvSpPr>
          <p:nvPr/>
        </p:nvSpPr>
        <p:spPr>
          <a:xfrm>
            <a:off x="2358581" y="1886232"/>
            <a:ext cx="2063777" cy="53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fr-FR" sz="2400" b="1" dirty="0">
                <a:solidFill>
                  <a:schemeClr val="tx1"/>
                </a:solidFill>
              </a:rPr>
              <a:t>Manager </a:t>
            </a:r>
            <a:r>
              <a:rPr lang="fr-FR" sz="2400" b="1" dirty="0">
                <a:solidFill>
                  <a:schemeClr val="bg2"/>
                </a:solidFill>
              </a:rPr>
              <a:t> </a:t>
            </a:r>
            <a:endParaRPr lang="en-GB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75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/>
              <a:t>Specification of the requirements</a:t>
            </a:r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1595548" y="2571750"/>
            <a:ext cx="3734907" cy="1217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GB" sz="2000" dirty="0"/>
              <a:t>Solve challenges</a:t>
            </a:r>
          </a:p>
          <a:p>
            <a:pPr marL="342900" indent="-342900"/>
            <a:r>
              <a:rPr lang="en-GB" sz="2000" dirty="0"/>
              <a:t>Participate in team contests</a:t>
            </a:r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0" name="Google Shape;150;p21">
            <a:extLst>
              <a:ext uri="{FF2B5EF4-FFF2-40B4-BE49-F238E27FC236}">
                <a16:creationId xmlns:a16="http://schemas.microsoft.com/office/drawing/2014/main" id="{89701DC6-AACE-4A14-9D99-ABDB75F8649A}"/>
              </a:ext>
            </a:extLst>
          </p:cNvPr>
          <p:cNvSpPr txBox="1">
            <a:spLocks/>
          </p:cNvSpPr>
          <p:nvPr/>
        </p:nvSpPr>
        <p:spPr>
          <a:xfrm>
            <a:off x="1736354" y="911493"/>
            <a:ext cx="4703549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GB" sz="2800" b="1" dirty="0">
                <a:solidFill>
                  <a:schemeClr val="bg2"/>
                </a:solidFill>
              </a:rPr>
              <a:t> actors identification </a:t>
            </a:r>
          </a:p>
        </p:txBody>
      </p:sp>
      <p:sp>
        <p:nvSpPr>
          <p:cNvPr id="11" name="Google Shape;150;p21">
            <a:extLst>
              <a:ext uri="{FF2B5EF4-FFF2-40B4-BE49-F238E27FC236}">
                <a16:creationId xmlns:a16="http://schemas.microsoft.com/office/drawing/2014/main" id="{69DD1016-C17E-418D-8E49-A6E3A4BBD44F}"/>
              </a:ext>
            </a:extLst>
          </p:cNvPr>
          <p:cNvSpPr txBox="1">
            <a:spLocks/>
          </p:cNvSpPr>
          <p:nvPr/>
        </p:nvSpPr>
        <p:spPr>
          <a:xfrm>
            <a:off x="2358581" y="1886232"/>
            <a:ext cx="2063777" cy="53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fr-FR" sz="2400" b="1" dirty="0">
                <a:solidFill>
                  <a:schemeClr val="tx1"/>
                </a:solidFill>
              </a:rPr>
              <a:t>Member </a:t>
            </a:r>
            <a:r>
              <a:rPr lang="fr-FR" sz="2400" b="1" dirty="0">
                <a:solidFill>
                  <a:schemeClr val="bg2"/>
                </a:solidFill>
              </a:rPr>
              <a:t> </a:t>
            </a:r>
            <a:endParaRPr lang="en-GB" sz="2400" b="1" dirty="0">
              <a:solidFill>
                <a:schemeClr val="bg2"/>
              </a:solidFill>
            </a:endParaRPr>
          </a:p>
        </p:txBody>
      </p:sp>
      <p:sp>
        <p:nvSpPr>
          <p:cNvPr id="9" name="Google Shape;149;p21">
            <a:extLst>
              <a:ext uri="{FF2B5EF4-FFF2-40B4-BE49-F238E27FC236}">
                <a16:creationId xmlns:a16="http://schemas.microsoft.com/office/drawing/2014/main" id="{0419478D-4321-4DAA-AC52-979AA056C2EE}"/>
              </a:ext>
            </a:extLst>
          </p:cNvPr>
          <p:cNvSpPr/>
          <p:nvPr/>
        </p:nvSpPr>
        <p:spPr>
          <a:xfrm>
            <a:off x="5827776" y="1731264"/>
            <a:ext cx="2641564" cy="2645664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Google Shape;152;p21">
            <a:extLst>
              <a:ext uri="{FF2B5EF4-FFF2-40B4-BE49-F238E27FC236}">
                <a16:creationId xmlns:a16="http://schemas.microsoft.com/office/drawing/2014/main" id="{9AC45BCF-3152-4F6A-93A9-998C7E504FC7}"/>
              </a:ext>
            </a:extLst>
          </p:cNvPr>
          <p:cNvPicPr preferRelativeResize="0"/>
          <p:nvPr/>
        </p:nvPicPr>
        <p:blipFill>
          <a:blip r:embed="rId3"/>
          <a:srcRect t="3560" b="3560"/>
          <a:stretch/>
        </p:blipFill>
        <p:spPr>
          <a:xfrm>
            <a:off x="6030017" y="1974349"/>
            <a:ext cx="2237082" cy="2158737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839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810430" y="1164061"/>
            <a:ext cx="4715964" cy="4816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accent4">
                    <a:lumMod val="50000"/>
                  </a:schemeClr>
                </a:solidFill>
              </a:rPr>
              <a:t>N</a:t>
            </a:r>
            <a:r>
              <a:rPr lang="en" sz="2400" b="1" dirty="0">
                <a:solidFill>
                  <a:schemeClr val="accent4">
                    <a:lumMod val="50000"/>
                  </a:schemeClr>
                </a:solidFill>
              </a:rPr>
              <a:t>on-functional requirements</a:t>
            </a:r>
            <a:endParaRPr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3" name="Google Shape;150;p21">
            <a:extLst>
              <a:ext uri="{FF2B5EF4-FFF2-40B4-BE49-F238E27FC236}">
                <a16:creationId xmlns:a16="http://schemas.microsoft.com/office/drawing/2014/main" id="{827DC48B-F768-4914-B627-6A7363F13F62}"/>
              </a:ext>
            </a:extLst>
          </p:cNvPr>
          <p:cNvSpPr txBox="1">
            <a:spLocks/>
          </p:cNvSpPr>
          <p:nvPr/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1"/>
              </a:buClr>
              <a:buSzPts val="2000"/>
            </a:pPr>
            <a:r>
              <a:rPr lang="en-GB" sz="2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Specification of the requirements</a:t>
            </a:r>
          </a:p>
        </p:txBody>
      </p:sp>
      <p:sp>
        <p:nvSpPr>
          <p:cNvPr id="14" name="Google Shape;118;p18">
            <a:extLst>
              <a:ext uri="{FF2B5EF4-FFF2-40B4-BE49-F238E27FC236}">
                <a16:creationId xmlns:a16="http://schemas.microsoft.com/office/drawing/2014/main" id="{F67187B6-5E6E-493D-AAB6-16BC02FF0E1E}"/>
              </a:ext>
            </a:extLst>
          </p:cNvPr>
          <p:cNvSpPr txBox="1">
            <a:spLocks/>
          </p:cNvSpPr>
          <p:nvPr/>
        </p:nvSpPr>
        <p:spPr>
          <a:xfrm>
            <a:off x="1201683" y="2137478"/>
            <a:ext cx="4715964" cy="481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tx1"/>
                </a:solidFill>
              </a:rPr>
              <a:t>maintainability</a:t>
            </a:r>
          </a:p>
        </p:txBody>
      </p:sp>
      <p:sp>
        <p:nvSpPr>
          <p:cNvPr id="15" name="Google Shape;118;p18">
            <a:extLst>
              <a:ext uri="{FF2B5EF4-FFF2-40B4-BE49-F238E27FC236}">
                <a16:creationId xmlns:a16="http://schemas.microsoft.com/office/drawing/2014/main" id="{B4E78D65-35E8-4BE6-A4FF-9B479B3BAFC0}"/>
              </a:ext>
            </a:extLst>
          </p:cNvPr>
          <p:cNvSpPr txBox="1">
            <a:spLocks/>
          </p:cNvSpPr>
          <p:nvPr/>
        </p:nvSpPr>
        <p:spPr>
          <a:xfrm>
            <a:off x="1191879" y="2784698"/>
            <a:ext cx="4715964" cy="481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tx1"/>
                </a:solidFill>
              </a:rPr>
              <a:t>Ergonomics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16" name="Google Shape;118;p18">
            <a:extLst>
              <a:ext uri="{FF2B5EF4-FFF2-40B4-BE49-F238E27FC236}">
                <a16:creationId xmlns:a16="http://schemas.microsoft.com/office/drawing/2014/main" id="{ABD4F74E-9B57-4834-AF26-FB9CA4C1304A}"/>
              </a:ext>
            </a:extLst>
          </p:cNvPr>
          <p:cNvSpPr txBox="1">
            <a:spLocks/>
          </p:cNvSpPr>
          <p:nvPr/>
        </p:nvSpPr>
        <p:spPr>
          <a:xfrm>
            <a:off x="1201683" y="3431919"/>
            <a:ext cx="4715964" cy="481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tx1"/>
                </a:solidFill>
              </a:rPr>
              <a:t>P</a:t>
            </a:r>
            <a:r>
              <a:rPr lang="en-GB" sz="2400" b="1" dirty="0">
                <a:solidFill>
                  <a:schemeClr val="tx1"/>
                </a:solidFill>
              </a:rPr>
              <a:t>erformance</a:t>
            </a:r>
          </a:p>
        </p:txBody>
      </p:sp>
    </p:spTree>
    <p:extLst>
      <p:ext uri="{BB962C8B-B14F-4D97-AF65-F5344CB8AC3E}">
        <p14:creationId xmlns:p14="http://schemas.microsoft.com/office/powerpoint/2010/main" val="4258149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700056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5.</a:t>
            </a:r>
          </a:p>
          <a:p>
            <a:pPr marL="76200" lvl="0" algn="l" rtl="0">
              <a:spcBef>
                <a:spcPts val="600"/>
              </a:spcBef>
              <a:spcAft>
                <a:spcPts val="0"/>
              </a:spcAft>
              <a:buSzPts val="2400"/>
            </a:pPr>
            <a:r>
              <a:rPr lang="en-GB" dirty="0"/>
              <a:t>Work methodology</a:t>
            </a:r>
            <a:endParaRPr lang="en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8E7E876-FA53-4494-9F92-0F96211DAD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26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3662578" y="1188418"/>
            <a:ext cx="1651416" cy="4816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accent4">
                    <a:lumMod val="50000"/>
                  </a:schemeClr>
                </a:solidFill>
              </a:rPr>
              <a:t>V</a:t>
            </a:r>
            <a:r>
              <a:rPr lang="en-GB" sz="2400" b="1" dirty="0">
                <a:solidFill>
                  <a:schemeClr val="accent4">
                    <a:lumMod val="50000"/>
                  </a:schemeClr>
                </a:solidFill>
              </a:rPr>
              <a:t>-cycle</a:t>
            </a:r>
            <a:endParaRPr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3" name="Google Shape;150;p21">
            <a:extLst>
              <a:ext uri="{FF2B5EF4-FFF2-40B4-BE49-F238E27FC236}">
                <a16:creationId xmlns:a16="http://schemas.microsoft.com/office/drawing/2014/main" id="{827DC48B-F768-4914-B627-6A7363F13F62}"/>
              </a:ext>
            </a:extLst>
          </p:cNvPr>
          <p:cNvSpPr txBox="1">
            <a:spLocks/>
          </p:cNvSpPr>
          <p:nvPr/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1"/>
              </a:buClr>
              <a:buSzPts val="2000"/>
            </a:pPr>
            <a:r>
              <a:rPr lang="en-GB" sz="2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Work methodology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874EA8-F39F-4850-9438-554E13BB7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252" y="1655906"/>
            <a:ext cx="5982069" cy="348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03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700056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6.</a:t>
            </a:r>
          </a:p>
          <a:p>
            <a:pPr marL="76200" lvl="0" algn="l" rtl="0">
              <a:spcBef>
                <a:spcPts val="600"/>
              </a:spcBef>
              <a:spcAft>
                <a:spcPts val="0"/>
              </a:spcAft>
              <a:buSzPts val="2400"/>
            </a:pPr>
            <a:r>
              <a:rPr lang="en-GB" dirty="0"/>
              <a:t>conception</a:t>
            </a:r>
            <a:endParaRPr lang="en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8E7E876-FA53-4494-9F92-0F96211DA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0553" y="3020403"/>
            <a:ext cx="5832600" cy="1265848"/>
          </a:xfrm>
        </p:spPr>
        <p:txBody>
          <a:bodyPr/>
          <a:lstStyle/>
          <a:p>
            <a:r>
              <a:rPr lang="fr-FR" dirty="0"/>
              <a:t>General use case Diagram </a:t>
            </a:r>
          </a:p>
          <a:p>
            <a:r>
              <a:rPr lang="en-GB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3927014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2326149" y="1010720"/>
            <a:ext cx="4062928" cy="4816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accent4">
                    <a:lumMod val="50000"/>
                  </a:schemeClr>
                </a:solidFill>
              </a:rPr>
              <a:t>General use case Diagram</a:t>
            </a:r>
            <a:endParaRPr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3" name="Google Shape;150;p21">
            <a:extLst>
              <a:ext uri="{FF2B5EF4-FFF2-40B4-BE49-F238E27FC236}">
                <a16:creationId xmlns:a16="http://schemas.microsoft.com/office/drawing/2014/main" id="{827DC48B-F768-4914-B627-6A7363F13F62}"/>
              </a:ext>
            </a:extLst>
          </p:cNvPr>
          <p:cNvSpPr txBox="1">
            <a:spLocks/>
          </p:cNvSpPr>
          <p:nvPr/>
        </p:nvSpPr>
        <p:spPr>
          <a:xfrm>
            <a:off x="786150" y="85383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1"/>
              </a:buClr>
              <a:buSzPts val="2000"/>
            </a:pPr>
            <a:r>
              <a:rPr lang="en-GB" sz="2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Conception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874EA8-F39F-4850-9438-554E13BB73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14400" y="1430216"/>
            <a:ext cx="6218373" cy="36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4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417848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-FR" dirty="0"/>
            </a:br>
            <a:r>
              <a:rPr lang="fr-FR" sz="4000" b="1" dirty="0"/>
              <a:t>Plan</a:t>
            </a:r>
            <a:endParaRPr sz="4000" b="1"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62E4810F-C436-4B4E-967F-08B7AB2DF6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80371" y="1194007"/>
            <a:ext cx="4922637" cy="37148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b="1" dirty="0">
                <a:solidFill>
                  <a:schemeClr val="accent3">
                    <a:lumMod val="75000"/>
                  </a:schemeClr>
                </a:solidFill>
              </a:rPr>
              <a:t>Introdution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H</a:t>
            </a:r>
            <a:r>
              <a:rPr lang="en" b="1" dirty="0">
                <a:solidFill>
                  <a:schemeClr val="accent3">
                    <a:lumMod val="75000"/>
                  </a:schemeClr>
                </a:solidFill>
              </a:rPr>
              <a:t>ost company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Study of the existing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Requirement</a:t>
            </a: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specification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Work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methodology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Conception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Realization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General conclusion and perspectives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2314426" y="822276"/>
            <a:ext cx="2914065" cy="4438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accent4">
                    <a:lumMod val="50000"/>
                  </a:schemeClr>
                </a:solidFill>
              </a:rPr>
              <a:t>Class Diagram </a:t>
            </a:r>
            <a:endParaRPr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3" name="Google Shape;150;p21">
            <a:extLst>
              <a:ext uri="{FF2B5EF4-FFF2-40B4-BE49-F238E27FC236}">
                <a16:creationId xmlns:a16="http://schemas.microsoft.com/office/drawing/2014/main" id="{827DC48B-F768-4914-B627-6A7363F13F62}"/>
              </a:ext>
            </a:extLst>
          </p:cNvPr>
          <p:cNvSpPr txBox="1">
            <a:spLocks/>
          </p:cNvSpPr>
          <p:nvPr/>
        </p:nvSpPr>
        <p:spPr>
          <a:xfrm>
            <a:off x="786150" y="131399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1"/>
              </a:buClr>
              <a:buSzPts val="2000"/>
            </a:pPr>
            <a:r>
              <a:rPr lang="en-GB" sz="2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Conception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874EA8-F39F-4850-9438-554E13BB73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33696" y="1524876"/>
            <a:ext cx="5920766" cy="348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20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700056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7.</a:t>
            </a:r>
          </a:p>
          <a:p>
            <a:pPr marL="76200" lvl="0" algn="l" rtl="0">
              <a:spcBef>
                <a:spcPts val="600"/>
              </a:spcBef>
              <a:spcAft>
                <a:spcPts val="0"/>
              </a:spcAft>
              <a:buSzPts val="2400"/>
            </a:pPr>
            <a:r>
              <a:rPr lang="en-GB" dirty="0"/>
              <a:t>realization</a:t>
            </a:r>
            <a:endParaRPr lang="en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8E7E876-FA53-4494-9F92-0F96211DA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0721" y="2914594"/>
            <a:ext cx="5961888" cy="1926249"/>
          </a:xfrm>
        </p:spPr>
        <p:txBody>
          <a:bodyPr/>
          <a:lstStyle/>
          <a:p>
            <a:r>
              <a:rPr lang="fr-FR" dirty="0"/>
              <a:t>Software environment and technology tools</a:t>
            </a:r>
          </a:p>
          <a:p>
            <a:r>
              <a:rPr lang="en-GB" dirty="0"/>
              <a:t>Interface application</a:t>
            </a:r>
          </a:p>
        </p:txBody>
      </p:sp>
    </p:spTree>
    <p:extLst>
      <p:ext uri="{BB962C8B-B14F-4D97-AF65-F5344CB8AC3E}">
        <p14:creationId xmlns:p14="http://schemas.microsoft.com/office/powerpoint/2010/main" val="1544255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152;p21">
            <a:extLst>
              <a:ext uri="{FF2B5EF4-FFF2-40B4-BE49-F238E27FC236}">
                <a16:creationId xmlns:a16="http://schemas.microsoft.com/office/drawing/2014/main" id="{9C4BBEAA-B2E2-420B-B760-247D5399A2E3}"/>
              </a:ext>
            </a:extLst>
          </p:cNvPr>
          <p:cNvPicPr preferRelativeResize="0"/>
          <p:nvPr/>
        </p:nvPicPr>
        <p:blipFill>
          <a:blip r:embed="rId3"/>
          <a:srcRect l="2736" r="2736"/>
          <a:stretch/>
        </p:blipFill>
        <p:spPr>
          <a:xfrm>
            <a:off x="5348892" y="1871186"/>
            <a:ext cx="2204827" cy="1554357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" name="Google Shape;152;p21">
            <a:extLst>
              <a:ext uri="{FF2B5EF4-FFF2-40B4-BE49-F238E27FC236}">
                <a16:creationId xmlns:a16="http://schemas.microsoft.com/office/drawing/2014/main" id="{7FF923BE-DC80-4B67-8CD0-5E51672E0C45}"/>
              </a:ext>
            </a:extLst>
          </p:cNvPr>
          <p:cNvPicPr preferRelativeResize="0"/>
          <p:nvPr/>
        </p:nvPicPr>
        <p:blipFill rotWithShape="1">
          <a:blip r:embed="rId4"/>
          <a:srcRect l="-1703" t="-1683" r="-3932" b="-13644"/>
          <a:stretch/>
        </p:blipFill>
        <p:spPr>
          <a:xfrm>
            <a:off x="3214862" y="1929801"/>
            <a:ext cx="2204827" cy="1554357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8" name="Google Shape;168;p23"/>
          <p:cNvSpPr/>
          <p:nvPr/>
        </p:nvSpPr>
        <p:spPr>
          <a:xfrm>
            <a:off x="3058620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902675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5247991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7" name="Google Shape;152;p21">
            <a:extLst>
              <a:ext uri="{FF2B5EF4-FFF2-40B4-BE49-F238E27FC236}">
                <a16:creationId xmlns:a16="http://schemas.microsoft.com/office/drawing/2014/main" id="{2E533D60-F34F-4AB7-A79D-B54A2D7FC1A5}"/>
              </a:ext>
            </a:extLst>
          </p:cNvPr>
          <p:cNvPicPr preferRelativeResize="0"/>
          <p:nvPr/>
        </p:nvPicPr>
        <p:blipFill rotWithShape="1">
          <a:blip r:embed="rId5"/>
          <a:srcRect l="565" t="-19300" r="1457" b="-6851"/>
          <a:stretch/>
        </p:blipFill>
        <p:spPr>
          <a:xfrm>
            <a:off x="953621" y="1638087"/>
            <a:ext cx="2144265" cy="2157813"/>
          </a:xfrm>
          <a:prstGeom prst="ellipse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07C8E57-B902-48CD-956E-D934E6A7B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86264"/>
            <a:ext cx="7571700" cy="539777"/>
          </a:xfrm>
        </p:spPr>
        <p:txBody>
          <a:bodyPr/>
          <a:lstStyle/>
          <a:p>
            <a:r>
              <a:rPr lang="fr-FR" sz="2800" b="1" dirty="0"/>
              <a:t>Realization</a:t>
            </a:r>
            <a:endParaRPr lang="en-GB" sz="2800" b="1" dirty="0"/>
          </a:p>
        </p:txBody>
      </p:sp>
      <p:sp>
        <p:nvSpPr>
          <p:cNvPr id="13" name="Google Shape;150;p21">
            <a:extLst>
              <a:ext uri="{FF2B5EF4-FFF2-40B4-BE49-F238E27FC236}">
                <a16:creationId xmlns:a16="http://schemas.microsoft.com/office/drawing/2014/main" id="{D6B19D55-F287-406A-AEDA-31E7BA5F3617}"/>
              </a:ext>
            </a:extLst>
          </p:cNvPr>
          <p:cNvSpPr txBox="1">
            <a:spLocks/>
          </p:cNvSpPr>
          <p:nvPr/>
        </p:nvSpPr>
        <p:spPr>
          <a:xfrm>
            <a:off x="786150" y="776227"/>
            <a:ext cx="7091758" cy="539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GB" sz="2400" b="1" dirty="0">
                <a:solidFill>
                  <a:schemeClr val="bg2"/>
                </a:solidFill>
              </a:rPr>
              <a:t>Software environment and technology tools</a:t>
            </a:r>
          </a:p>
        </p:txBody>
      </p:sp>
    </p:spTree>
    <p:extLst>
      <p:ext uri="{BB962C8B-B14F-4D97-AF65-F5344CB8AC3E}">
        <p14:creationId xmlns:p14="http://schemas.microsoft.com/office/powerpoint/2010/main" val="294456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152;p21">
            <a:extLst>
              <a:ext uri="{FF2B5EF4-FFF2-40B4-BE49-F238E27FC236}">
                <a16:creationId xmlns:a16="http://schemas.microsoft.com/office/drawing/2014/main" id="{A2BA4EB1-0882-4207-99F7-53DB68C69901}"/>
              </a:ext>
            </a:extLst>
          </p:cNvPr>
          <p:cNvPicPr preferRelativeResize="0"/>
          <p:nvPr/>
        </p:nvPicPr>
        <p:blipFill rotWithShape="1">
          <a:blip r:embed="rId3"/>
          <a:srcRect l="18969" t="-34664" r="17683" b="22589"/>
          <a:stretch/>
        </p:blipFill>
        <p:spPr>
          <a:xfrm>
            <a:off x="5389810" y="1804933"/>
            <a:ext cx="1136360" cy="105325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0" name="Google Shape;152;p21">
            <a:extLst>
              <a:ext uri="{FF2B5EF4-FFF2-40B4-BE49-F238E27FC236}">
                <a16:creationId xmlns:a16="http://schemas.microsoft.com/office/drawing/2014/main" id="{A39FBE2A-E0DB-4A6C-AF69-646E5AD3A126}"/>
              </a:ext>
            </a:extLst>
          </p:cNvPr>
          <p:cNvPicPr preferRelativeResize="0"/>
          <p:nvPr/>
        </p:nvPicPr>
        <p:blipFill>
          <a:blip r:embed="rId4"/>
          <a:srcRect t="4879" b="4879"/>
          <a:stretch/>
        </p:blipFill>
        <p:spPr>
          <a:xfrm>
            <a:off x="3460728" y="3455673"/>
            <a:ext cx="1204804" cy="939774"/>
          </a:xfrm>
          <a:prstGeom prst="ellipse">
            <a:avLst/>
          </a:prstGeom>
          <a:noFill/>
          <a:ln>
            <a:noFill/>
          </a:ln>
        </p:spPr>
      </p:pic>
      <p:sp>
        <p:nvSpPr>
          <p:cNvPr id="43" name="Google Shape;123;p18">
            <a:extLst>
              <a:ext uri="{FF2B5EF4-FFF2-40B4-BE49-F238E27FC236}">
                <a16:creationId xmlns:a16="http://schemas.microsoft.com/office/drawing/2014/main" id="{93D1D299-8E52-4B30-9195-F0EDD636037A}"/>
              </a:ext>
            </a:extLst>
          </p:cNvPr>
          <p:cNvSpPr/>
          <p:nvPr/>
        </p:nvSpPr>
        <p:spPr>
          <a:xfrm>
            <a:off x="3679754" y="1551572"/>
            <a:ext cx="954964" cy="971873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" name="Google Shape;152;p21">
            <a:extLst>
              <a:ext uri="{FF2B5EF4-FFF2-40B4-BE49-F238E27FC236}">
                <a16:creationId xmlns:a16="http://schemas.microsoft.com/office/drawing/2014/main" id="{421EEED2-9EBB-4EED-8160-FB0CC70EA1C1}"/>
              </a:ext>
            </a:extLst>
          </p:cNvPr>
          <p:cNvPicPr preferRelativeResize="0"/>
          <p:nvPr/>
        </p:nvPicPr>
        <p:blipFill rotWithShape="1">
          <a:blip r:embed="rId5"/>
          <a:srcRect l="17414" t="-12312" r="9543" b="-9754"/>
          <a:stretch/>
        </p:blipFill>
        <p:spPr>
          <a:xfrm>
            <a:off x="3535724" y="1459141"/>
            <a:ext cx="1281801" cy="1156733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>
            <a:off x="6526170" y="1037206"/>
            <a:ext cx="1136359" cy="1156733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" name="Google Shape;120;p18"/>
          <p:cNvCxnSpPr>
            <a:cxnSpLocks/>
            <a:stCxn id="117" idx="0"/>
          </p:cNvCxnSpPr>
          <p:nvPr/>
        </p:nvCxnSpPr>
        <p:spPr>
          <a:xfrm flipH="1" flipV="1">
            <a:off x="6939516" y="576047"/>
            <a:ext cx="154834" cy="46115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>
            <a:cxnSpLocks/>
            <a:endCxn id="117" idx="7"/>
          </p:cNvCxnSpPr>
          <p:nvPr/>
        </p:nvCxnSpPr>
        <p:spPr>
          <a:xfrm flipH="1">
            <a:off x="7496113" y="1153771"/>
            <a:ext cx="214866" cy="52835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cxnSpLocks/>
            <a:endCxn id="117" idx="6"/>
          </p:cNvCxnSpPr>
          <p:nvPr/>
        </p:nvCxnSpPr>
        <p:spPr>
          <a:xfrm flipH="1">
            <a:off x="7662529" y="1407369"/>
            <a:ext cx="149520" cy="208204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6620540" y="1126286"/>
            <a:ext cx="954964" cy="971873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D70B2291-D325-4BBA-AC56-69E4F06BE1EB}"/>
              </a:ext>
            </a:extLst>
          </p:cNvPr>
          <p:cNvSpPr txBox="1">
            <a:spLocks/>
          </p:cNvSpPr>
          <p:nvPr/>
        </p:nvSpPr>
        <p:spPr>
          <a:xfrm>
            <a:off x="318317" y="99719"/>
            <a:ext cx="7571700" cy="53977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800" b="1" dirty="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rPr>
              <a:t>Realization</a:t>
            </a:r>
            <a:endParaRPr lang="en-GB" sz="2800" b="1" dirty="0">
              <a:solidFill>
                <a:schemeClr val="accent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8" name="Google Shape;150;p21">
            <a:extLst>
              <a:ext uri="{FF2B5EF4-FFF2-40B4-BE49-F238E27FC236}">
                <a16:creationId xmlns:a16="http://schemas.microsoft.com/office/drawing/2014/main" id="{D3480860-2E98-47B6-949F-FC05BCBF1274}"/>
              </a:ext>
            </a:extLst>
          </p:cNvPr>
          <p:cNvSpPr txBox="1">
            <a:spLocks/>
          </p:cNvSpPr>
          <p:nvPr/>
        </p:nvSpPr>
        <p:spPr>
          <a:xfrm>
            <a:off x="102441" y="658026"/>
            <a:ext cx="6630682" cy="539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GB" sz="2400" b="1" dirty="0">
                <a:solidFill>
                  <a:schemeClr val="bg2"/>
                </a:solidFill>
              </a:rPr>
              <a:t>Software environment and technology tools</a:t>
            </a:r>
          </a:p>
        </p:txBody>
      </p:sp>
      <p:grpSp>
        <p:nvGrpSpPr>
          <p:cNvPr id="24" name="Google Shape;303;p31">
            <a:extLst>
              <a:ext uri="{FF2B5EF4-FFF2-40B4-BE49-F238E27FC236}">
                <a16:creationId xmlns:a16="http://schemas.microsoft.com/office/drawing/2014/main" id="{DD7A0978-86BE-4E85-919A-577E86263288}"/>
              </a:ext>
            </a:extLst>
          </p:cNvPr>
          <p:cNvGrpSpPr/>
          <p:nvPr/>
        </p:nvGrpSpPr>
        <p:grpSpPr>
          <a:xfrm>
            <a:off x="6762309" y="1268819"/>
            <a:ext cx="698363" cy="708837"/>
            <a:chOff x="5247525" y="3007275"/>
            <a:chExt cx="517575" cy="384825"/>
          </a:xfrm>
        </p:grpSpPr>
        <p:sp>
          <p:nvSpPr>
            <p:cNvPr id="25" name="Google Shape;304;p31">
              <a:extLst>
                <a:ext uri="{FF2B5EF4-FFF2-40B4-BE49-F238E27FC236}">
                  <a16:creationId xmlns:a16="http://schemas.microsoft.com/office/drawing/2014/main" id="{F2DE71F6-44A9-4344-BF10-36A188CFDAC0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" name="Google Shape;305;p31">
              <a:extLst>
                <a:ext uri="{FF2B5EF4-FFF2-40B4-BE49-F238E27FC236}">
                  <a16:creationId xmlns:a16="http://schemas.microsoft.com/office/drawing/2014/main" id="{8F2D4C2B-07F2-41AD-8EDD-E1739D837EF6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36" name="Google Shape;117;p18">
            <a:extLst>
              <a:ext uri="{FF2B5EF4-FFF2-40B4-BE49-F238E27FC236}">
                <a16:creationId xmlns:a16="http://schemas.microsoft.com/office/drawing/2014/main" id="{4CB23007-0B39-41C2-A89F-406B448D9490}"/>
              </a:ext>
            </a:extLst>
          </p:cNvPr>
          <p:cNvSpPr/>
          <p:nvPr/>
        </p:nvSpPr>
        <p:spPr>
          <a:xfrm>
            <a:off x="1645104" y="1686822"/>
            <a:ext cx="1136359" cy="1156733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23;p18">
            <a:extLst>
              <a:ext uri="{FF2B5EF4-FFF2-40B4-BE49-F238E27FC236}">
                <a16:creationId xmlns:a16="http://schemas.microsoft.com/office/drawing/2014/main" id="{A1F6367C-1991-43A6-808F-CCF4B804959C}"/>
              </a:ext>
            </a:extLst>
          </p:cNvPr>
          <p:cNvSpPr/>
          <p:nvPr/>
        </p:nvSpPr>
        <p:spPr>
          <a:xfrm>
            <a:off x="1735801" y="1779251"/>
            <a:ext cx="954964" cy="971873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" name="Google Shape;152;p21">
            <a:extLst>
              <a:ext uri="{FF2B5EF4-FFF2-40B4-BE49-F238E27FC236}">
                <a16:creationId xmlns:a16="http://schemas.microsoft.com/office/drawing/2014/main" id="{387AF6CD-414D-4ED8-B21D-6C2E6E760E77}"/>
              </a:ext>
            </a:extLst>
          </p:cNvPr>
          <p:cNvPicPr preferRelativeResize="0"/>
          <p:nvPr/>
        </p:nvPicPr>
        <p:blipFill rotWithShape="1">
          <a:blip r:embed="rId6"/>
          <a:srcRect l="16449" r="17029" b="28644"/>
          <a:stretch/>
        </p:blipFill>
        <p:spPr>
          <a:xfrm>
            <a:off x="1735801" y="1803489"/>
            <a:ext cx="954964" cy="947636"/>
          </a:xfrm>
          <a:prstGeom prst="ellipse">
            <a:avLst/>
          </a:prstGeom>
          <a:noFill/>
          <a:ln>
            <a:noFill/>
          </a:ln>
        </p:spPr>
      </p:pic>
      <p:sp>
        <p:nvSpPr>
          <p:cNvPr id="42" name="Google Shape;117;p18">
            <a:extLst>
              <a:ext uri="{FF2B5EF4-FFF2-40B4-BE49-F238E27FC236}">
                <a16:creationId xmlns:a16="http://schemas.microsoft.com/office/drawing/2014/main" id="{1A354841-C62E-4128-8570-ACD9E04B2EF9}"/>
              </a:ext>
            </a:extLst>
          </p:cNvPr>
          <p:cNvSpPr/>
          <p:nvPr/>
        </p:nvSpPr>
        <p:spPr>
          <a:xfrm>
            <a:off x="3589057" y="1459143"/>
            <a:ext cx="1136359" cy="1156733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23;p18">
            <a:extLst>
              <a:ext uri="{FF2B5EF4-FFF2-40B4-BE49-F238E27FC236}">
                <a16:creationId xmlns:a16="http://schemas.microsoft.com/office/drawing/2014/main" id="{53EB86B1-2610-4D5E-BA2C-073695DC6A03}"/>
              </a:ext>
            </a:extLst>
          </p:cNvPr>
          <p:cNvSpPr/>
          <p:nvPr/>
        </p:nvSpPr>
        <p:spPr>
          <a:xfrm>
            <a:off x="3619870" y="3439624"/>
            <a:ext cx="954964" cy="971873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17;p18">
            <a:extLst>
              <a:ext uri="{FF2B5EF4-FFF2-40B4-BE49-F238E27FC236}">
                <a16:creationId xmlns:a16="http://schemas.microsoft.com/office/drawing/2014/main" id="{E5CB7530-23C8-43AC-952B-1CCF24DEE8AF}"/>
              </a:ext>
            </a:extLst>
          </p:cNvPr>
          <p:cNvSpPr/>
          <p:nvPr/>
        </p:nvSpPr>
        <p:spPr>
          <a:xfrm>
            <a:off x="3529173" y="3347195"/>
            <a:ext cx="1136359" cy="1156733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23;p18">
            <a:extLst>
              <a:ext uri="{FF2B5EF4-FFF2-40B4-BE49-F238E27FC236}">
                <a16:creationId xmlns:a16="http://schemas.microsoft.com/office/drawing/2014/main" id="{98D32162-9D6D-4492-8233-9DF08439E747}"/>
              </a:ext>
            </a:extLst>
          </p:cNvPr>
          <p:cNvSpPr/>
          <p:nvPr/>
        </p:nvSpPr>
        <p:spPr>
          <a:xfrm>
            <a:off x="5480508" y="1952689"/>
            <a:ext cx="954964" cy="971873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17;p18">
            <a:extLst>
              <a:ext uri="{FF2B5EF4-FFF2-40B4-BE49-F238E27FC236}">
                <a16:creationId xmlns:a16="http://schemas.microsoft.com/office/drawing/2014/main" id="{9E18E351-874F-4CBE-8A75-A2A40EECF802}"/>
              </a:ext>
            </a:extLst>
          </p:cNvPr>
          <p:cNvSpPr/>
          <p:nvPr/>
        </p:nvSpPr>
        <p:spPr>
          <a:xfrm>
            <a:off x="5389811" y="1860260"/>
            <a:ext cx="1136359" cy="1156733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152;p21">
            <a:extLst>
              <a:ext uri="{FF2B5EF4-FFF2-40B4-BE49-F238E27FC236}">
                <a16:creationId xmlns:a16="http://schemas.microsoft.com/office/drawing/2014/main" id="{B2501732-C2FA-48CA-82B6-C2930784CCCF}"/>
              </a:ext>
            </a:extLst>
          </p:cNvPr>
          <p:cNvPicPr preferRelativeResize="0"/>
          <p:nvPr/>
        </p:nvPicPr>
        <p:blipFill rotWithShape="1">
          <a:blip r:embed="rId7"/>
          <a:srcRect l="-5139" t="897" r="65921" b="-897"/>
          <a:stretch/>
        </p:blipFill>
        <p:spPr>
          <a:xfrm>
            <a:off x="1581071" y="3611815"/>
            <a:ext cx="1136359" cy="912253"/>
          </a:xfrm>
          <a:prstGeom prst="ellipse">
            <a:avLst/>
          </a:prstGeom>
          <a:noFill/>
          <a:ln>
            <a:noFill/>
          </a:ln>
        </p:spPr>
      </p:pic>
      <p:sp>
        <p:nvSpPr>
          <p:cNvPr id="94" name="Google Shape;123;p18">
            <a:extLst>
              <a:ext uri="{FF2B5EF4-FFF2-40B4-BE49-F238E27FC236}">
                <a16:creationId xmlns:a16="http://schemas.microsoft.com/office/drawing/2014/main" id="{D0B7836C-73D3-4C3A-ADB0-3D9755C47151}"/>
              </a:ext>
            </a:extLst>
          </p:cNvPr>
          <p:cNvSpPr/>
          <p:nvPr/>
        </p:nvSpPr>
        <p:spPr>
          <a:xfrm>
            <a:off x="1740213" y="3595766"/>
            <a:ext cx="954964" cy="971873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117;p18">
            <a:extLst>
              <a:ext uri="{FF2B5EF4-FFF2-40B4-BE49-F238E27FC236}">
                <a16:creationId xmlns:a16="http://schemas.microsoft.com/office/drawing/2014/main" id="{908E0A4B-4730-491E-BA5E-1A863CD92B8F}"/>
              </a:ext>
            </a:extLst>
          </p:cNvPr>
          <p:cNvSpPr/>
          <p:nvPr/>
        </p:nvSpPr>
        <p:spPr>
          <a:xfrm>
            <a:off x="1649516" y="3503337"/>
            <a:ext cx="1136359" cy="1156733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152;p21">
            <a:extLst>
              <a:ext uri="{FF2B5EF4-FFF2-40B4-BE49-F238E27FC236}">
                <a16:creationId xmlns:a16="http://schemas.microsoft.com/office/drawing/2014/main" id="{EAD634E8-D698-49FF-9291-E186B4297B1F}"/>
              </a:ext>
            </a:extLst>
          </p:cNvPr>
          <p:cNvPicPr preferRelativeResize="0"/>
          <p:nvPr/>
        </p:nvPicPr>
        <p:blipFill>
          <a:blip r:embed="rId8"/>
          <a:srcRect l="16733" r="16733"/>
          <a:stretch/>
        </p:blipFill>
        <p:spPr>
          <a:xfrm>
            <a:off x="5580143" y="3662727"/>
            <a:ext cx="777238" cy="939774"/>
          </a:xfrm>
          <a:prstGeom prst="ellipse">
            <a:avLst/>
          </a:prstGeom>
          <a:noFill/>
          <a:ln>
            <a:noFill/>
          </a:ln>
        </p:spPr>
      </p:pic>
      <p:sp>
        <p:nvSpPr>
          <p:cNvPr id="97" name="Google Shape;123;p18">
            <a:extLst>
              <a:ext uri="{FF2B5EF4-FFF2-40B4-BE49-F238E27FC236}">
                <a16:creationId xmlns:a16="http://schemas.microsoft.com/office/drawing/2014/main" id="{E0712229-9F80-43F0-9C56-1E460A916701}"/>
              </a:ext>
            </a:extLst>
          </p:cNvPr>
          <p:cNvSpPr/>
          <p:nvPr/>
        </p:nvSpPr>
        <p:spPr>
          <a:xfrm>
            <a:off x="5466008" y="3623699"/>
            <a:ext cx="954964" cy="971873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117;p18">
            <a:extLst>
              <a:ext uri="{FF2B5EF4-FFF2-40B4-BE49-F238E27FC236}">
                <a16:creationId xmlns:a16="http://schemas.microsoft.com/office/drawing/2014/main" id="{2C80A577-A5C4-404F-AA23-BBCC006F9DE5}"/>
              </a:ext>
            </a:extLst>
          </p:cNvPr>
          <p:cNvSpPr/>
          <p:nvPr/>
        </p:nvSpPr>
        <p:spPr>
          <a:xfrm>
            <a:off x="5375311" y="3531270"/>
            <a:ext cx="1136359" cy="1156733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18;p18">
            <a:extLst>
              <a:ext uri="{FF2B5EF4-FFF2-40B4-BE49-F238E27FC236}">
                <a16:creationId xmlns:a16="http://schemas.microsoft.com/office/drawing/2014/main" id="{6FB89F4C-CC66-4C55-990C-EA517B9CC769}"/>
              </a:ext>
            </a:extLst>
          </p:cNvPr>
          <p:cNvSpPr txBox="1">
            <a:spLocks/>
          </p:cNvSpPr>
          <p:nvPr/>
        </p:nvSpPr>
        <p:spPr>
          <a:xfrm>
            <a:off x="1581071" y="2858183"/>
            <a:ext cx="1475473" cy="481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fr-FR" sz="2400" b="1" dirty="0">
                <a:solidFill>
                  <a:schemeClr val="accent4">
                    <a:lumMod val="50000"/>
                  </a:schemeClr>
                </a:solidFill>
              </a:rPr>
              <a:t>Postman</a:t>
            </a:r>
          </a:p>
        </p:txBody>
      </p:sp>
      <p:sp>
        <p:nvSpPr>
          <p:cNvPr id="32" name="Google Shape;118;p18">
            <a:extLst>
              <a:ext uri="{FF2B5EF4-FFF2-40B4-BE49-F238E27FC236}">
                <a16:creationId xmlns:a16="http://schemas.microsoft.com/office/drawing/2014/main" id="{89FE6B47-CB7D-4F81-AAEB-780D80BD0A10}"/>
              </a:ext>
            </a:extLst>
          </p:cNvPr>
          <p:cNvSpPr txBox="1">
            <a:spLocks/>
          </p:cNvSpPr>
          <p:nvPr/>
        </p:nvSpPr>
        <p:spPr>
          <a:xfrm>
            <a:off x="1543180" y="4558930"/>
            <a:ext cx="1475473" cy="481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fr-FR" sz="2400" b="1" dirty="0">
                <a:solidFill>
                  <a:schemeClr val="accent4">
                    <a:lumMod val="50000"/>
                  </a:schemeClr>
                </a:solidFill>
              </a:rPr>
              <a:t>Trello</a:t>
            </a:r>
          </a:p>
        </p:txBody>
      </p:sp>
      <p:sp>
        <p:nvSpPr>
          <p:cNvPr id="33" name="Google Shape;118;p18">
            <a:extLst>
              <a:ext uri="{FF2B5EF4-FFF2-40B4-BE49-F238E27FC236}">
                <a16:creationId xmlns:a16="http://schemas.microsoft.com/office/drawing/2014/main" id="{A538446D-B7DA-4055-ADDF-9BD3AC90B600}"/>
              </a:ext>
            </a:extLst>
          </p:cNvPr>
          <p:cNvSpPr txBox="1">
            <a:spLocks/>
          </p:cNvSpPr>
          <p:nvPr/>
        </p:nvSpPr>
        <p:spPr>
          <a:xfrm>
            <a:off x="2961088" y="4538790"/>
            <a:ext cx="2363915" cy="33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fr-FR" sz="1800" b="1" dirty="0">
                <a:solidFill>
                  <a:schemeClr val="accent4">
                    <a:lumMod val="50000"/>
                  </a:schemeClr>
                </a:solidFill>
              </a:rPr>
              <a:t>Mongo DB Compass</a:t>
            </a:r>
          </a:p>
        </p:txBody>
      </p:sp>
      <p:sp>
        <p:nvSpPr>
          <p:cNvPr id="34" name="Google Shape;118;p18">
            <a:extLst>
              <a:ext uri="{FF2B5EF4-FFF2-40B4-BE49-F238E27FC236}">
                <a16:creationId xmlns:a16="http://schemas.microsoft.com/office/drawing/2014/main" id="{835B035F-CD64-4053-88A9-E6D5754EF370}"/>
              </a:ext>
            </a:extLst>
          </p:cNvPr>
          <p:cNvSpPr txBox="1">
            <a:spLocks/>
          </p:cNvSpPr>
          <p:nvPr/>
        </p:nvSpPr>
        <p:spPr>
          <a:xfrm>
            <a:off x="5522221" y="4705815"/>
            <a:ext cx="1475473" cy="481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fr-FR" sz="2400" b="1" dirty="0">
                <a:solidFill>
                  <a:schemeClr val="accent4">
                    <a:lumMod val="50000"/>
                  </a:schemeClr>
                </a:solidFill>
              </a:rPr>
              <a:t>Slack</a:t>
            </a:r>
          </a:p>
        </p:txBody>
      </p:sp>
      <p:sp>
        <p:nvSpPr>
          <p:cNvPr id="35" name="Google Shape;118;p18">
            <a:extLst>
              <a:ext uri="{FF2B5EF4-FFF2-40B4-BE49-F238E27FC236}">
                <a16:creationId xmlns:a16="http://schemas.microsoft.com/office/drawing/2014/main" id="{BEB1D9C2-DFB0-4745-913F-48436D91E4C3}"/>
              </a:ext>
            </a:extLst>
          </p:cNvPr>
          <p:cNvSpPr txBox="1">
            <a:spLocks/>
          </p:cNvSpPr>
          <p:nvPr/>
        </p:nvSpPr>
        <p:spPr>
          <a:xfrm>
            <a:off x="5464043" y="3060141"/>
            <a:ext cx="1475473" cy="481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fr-FR" sz="2400" b="1" dirty="0">
                <a:solidFill>
                  <a:schemeClr val="accent4">
                    <a:lumMod val="50000"/>
                  </a:schemeClr>
                </a:solidFill>
              </a:rPr>
              <a:t>Docker</a:t>
            </a:r>
          </a:p>
        </p:txBody>
      </p:sp>
      <p:sp>
        <p:nvSpPr>
          <p:cNvPr id="38" name="Google Shape;118;p18">
            <a:extLst>
              <a:ext uri="{FF2B5EF4-FFF2-40B4-BE49-F238E27FC236}">
                <a16:creationId xmlns:a16="http://schemas.microsoft.com/office/drawing/2014/main" id="{508A0850-2E15-4781-9E42-6FA5BE9976E8}"/>
              </a:ext>
            </a:extLst>
          </p:cNvPr>
          <p:cNvSpPr txBox="1">
            <a:spLocks/>
          </p:cNvSpPr>
          <p:nvPr/>
        </p:nvSpPr>
        <p:spPr>
          <a:xfrm>
            <a:off x="3304067" y="2711794"/>
            <a:ext cx="1794198" cy="408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fr-FR" sz="1800" b="1" dirty="0">
                <a:solidFill>
                  <a:schemeClr val="accent4">
                    <a:lumMod val="50000"/>
                  </a:schemeClr>
                </a:solidFill>
              </a:rPr>
              <a:t>Vs studio code</a:t>
            </a:r>
          </a:p>
        </p:txBody>
      </p:sp>
    </p:spTree>
    <p:extLst>
      <p:ext uri="{BB962C8B-B14F-4D97-AF65-F5344CB8AC3E}">
        <p14:creationId xmlns:p14="http://schemas.microsoft.com/office/powerpoint/2010/main" val="971920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>
            <a:spLocks noGrp="1"/>
          </p:cNvSpPr>
          <p:nvPr>
            <p:ph type="body" idx="4294967295"/>
          </p:nvPr>
        </p:nvSpPr>
        <p:spPr>
          <a:xfrm>
            <a:off x="457200" y="3804816"/>
            <a:ext cx="8192400" cy="10164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A</a:t>
            </a:r>
            <a:r>
              <a:rPr lang="en-GB" b="1" dirty="0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dmin homepage</a:t>
            </a:r>
            <a:endParaRPr b="1" dirty="0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75" name="Google Shape;375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376" name="Google Shape;376;p35"/>
          <p:cNvGrpSpPr/>
          <p:nvPr/>
        </p:nvGrpSpPr>
        <p:grpSpPr>
          <a:xfrm>
            <a:off x="1415626" y="587589"/>
            <a:ext cx="6275547" cy="3492042"/>
            <a:chOff x="2282299" y="798604"/>
            <a:chExt cx="4542205" cy="2661224"/>
          </a:xfrm>
          <a:solidFill>
            <a:schemeClr val="tx1"/>
          </a:solidFill>
        </p:grpSpPr>
        <p:sp>
          <p:nvSpPr>
            <p:cNvPr id="377" name="Google Shape;377;p35"/>
            <p:cNvSpPr/>
            <p:nvPr/>
          </p:nvSpPr>
          <p:spPr>
            <a:xfrm>
              <a:off x="2653749" y="79860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2282299" y="3389796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2282299" y="3333770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4216643" y="3333770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1" name="Google Shape;381;p35"/>
          <p:cNvPicPr preferRelativeResize="0"/>
          <p:nvPr/>
        </p:nvPicPr>
        <p:blipFill rotWithShape="1">
          <a:blip r:embed="rId3"/>
          <a:srcRect l="589" r="-5"/>
          <a:stretch/>
        </p:blipFill>
        <p:spPr>
          <a:xfrm>
            <a:off x="2091070" y="773723"/>
            <a:ext cx="4898065" cy="3031091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636071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>
            <a:spLocks noGrp="1"/>
          </p:cNvSpPr>
          <p:nvPr>
            <p:ph type="body" idx="4294967295"/>
          </p:nvPr>
        </p:nvSpPr>
        <p:spPr>
          <a:xfrm>
            <a:off x="457200" y="3804816"/>
            <a:ext cx="8192400" cy="10164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M</a:t>
            </a:r>
            <a:r>
              <a:rPr lang="en-GB" b="1" dirty="0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anager homepage</a:t>
            </a:r>
            <a:endParaRPr b="1" dirty="0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75" name="Google Shape;375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376" name="Google Shape;376;p35"/>
          <p:cNvGrpSpPr/>
          <p:nvPr/>
        </p:nvGrpSpPr>
        <p:grpSpPr>
          <a:xfrm>
            <a:off x="1415626" y="587589"/>
            <a:ext cx="6275547" cy="3492042"/>
            <a:chOff x="2282299" y="798604"/>
            <a:chExt cx="4542205" cy="2661224"/>
          </a:xfrm>
          <a:solidFill>
            <a:schemeClr val="tx1"/>
          </a:solidFill>
        </p:grpSpPr>
        <p:sp>
          <p:nvSpPr>
            <p:cNvPr id="377" name="Google Shape;377;p35"/>
            <p:cNvSpPr/>
            <p:nvPr/>
          </p:nvSpPr>
          <p:spPr>
            <a:xfrm>
              <a:off x="2653749" y="79860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2282299" y="3389796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2282299" y="3333770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4216643" y="3333770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1" name="Google Shape;381;p35"/>
          <p:cNvPicPr preferRelativeResize="0"/>
          <p:nvPr/>
        </p:nvPicPr>
        <p:blipFill rotWithShape="1">
          <a:blip r:embed="rId3"/>
          <a:srcRect l="-6651" r="-7704"/>
          <a:stretch/>
        </p:blipFill>
        <p:spPr>
          <a:xfrm>
            <a:off x="1780898" y="773723"/>
            <a:ext cx="5576832" cy="2966767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237798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>
            <a:spLocks noGrp="1"/>
          </p:cNvSpPr>
          <p:nvPr>
            <p:ph type="body" idx="4294967295"/>
          </p:nvPr>
        </p:nvSpPr>
        <p:spPr>
          <a:xfrm>
            <a:off x="457200" y="3804816"/>
            <a:ext cx="8192400" cy="10164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 Member homepage</a:t>
            </a:r>
            <a:endParaRPr b="1" dirty="0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75" name="Google Shape;375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376" name="Google Shape;376;p35"/>
          <p:cNvGrpSpPr/>
          <p:nvPr/>
        </p:nvGrpSpPr>
        <p:grpSpPr>
          <a:xfrm>
            <a:off x="1415626" y="587589"/>
            <a:ext cx="6275547" cy="3492042"/>
            <a:chOff x="2282299" y="798604"/>
            <a:chExt cx="4542205" cy="2661224"/>
          </a:xfrm>
          <a:solidFill>
            <a:schemeClr val="tx1"/>
          </a:solidFill>
        </p:grpSpPr>
        <p:sp>
          <p:nvSpPr>
            <p:cNvPr id="377" name="Google Shape;377;p35"/>
            <p:cNvSpPr/>
            <p:nvPr/>
          </p:nvSpPr>
          <p:spPr>
            <a:xfrm>
              <a:off x="2653749" y="79860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2282299" y="3389796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2282299" y="3333770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4216643" y="3333770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1" name="Google Shape;381;p35"/>
          <p:cNvPicPr preferRelativeResize="0"/>
          <p:nvPr/>
        </p:nvPicPr>
        <p:blipFill rotWithShape="1">
          <a:blip r:embed="rId3"/>
          <a:srcRect l="79" r="401"/>
          <a:stretch/>
        </p:blipFill>
        <p:spPr>
          <a:xfrm>
            <a:off x="2112334" y="773723"/>
            <a:ext cx="4898065" cy="3031091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403818" y="2244111"/>
            <a:ext cx="700056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9.</a:t>
            </a:r>
          </a:p>
          <a:p>
            <a:pPr marL="76200" lvl="0" algn="l" rtl="0">
              <a:spcBef>
                <a:spcPts val="600"/>
              </a:spcBef>
              <a:spcAft>
                <a:spcPts val="0"/>
              </a:spcAft>
              <a:buSzPts val="2400"/>
            </a:pPr>
            <a:r>
              <a:rPr lang="en-GB" dirty="0"/>
              <a:t>General conclusion &amp; perspectives</a:t>
            </a:r>
            <a:endParaRPr lang="en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B7285-98AF-43F6-8FD3-13113DC366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72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552893" y="1573619"/>
            <a:ext cx="7917711" cy="3260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dirty="0"/>
              <a:t>this project  implement a </a:t>
            </a:r>
            <a:r>
              <a:rPr lang="en-GB" sz="2400" b="1" dirty="0">
                <a:solidFill>
                  <a:schemeClr val="accent1"/>
                </a:solidFill>
              </a:rPr>
              <a:t>competitive programming platform </a:t>
            </a:r>
            <a:r>
              <a:rPr lang="en-GB" sz="2400" dirty="0"/>
              <a:t>that offers the possibility to improve their colleagues skills by participating in contest and solving  challenges 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dirty="0"/>
              <a:t>As a perspective we consider the implementation of the </a:t>
            </a:r>
            <a:r>
              <a:rPr lang="en-GB" sz="2400" b="1" dirty="0">
                <a:solidFill>
                  <a:schemeClr val="accent1"/>
                </a:solidFill>
              </a:rPr>
              <a:t>notification service ,</a:t>
            </a:r>
            <a:r>
              <a:rPr lang="en-GB" sz="2400" dirty="0"/>
              <a:t>as well supporting more additional languages beside </a:t>
            </a:r>
            <a:r>
              <a:rPr lang="en-GB" sz="2400" b="1" dirty="0">
                <a:solidFill>
                  <a:schemeClr val="accent1"/>
                </a:solidFill>
              </a:rPr>
              <a:t>JavaScript</a:t>
            </a:r>
            <a:r>
              <a:rPr lang="en-GB" sz="2400" dirty="0"/>
              <a:t>.</a:t>
            </a:r>
            <a:endParaRPr sz="2400"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87" y="4867075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152;p21">
            <a:extLst>
              <a:ext uri="{FF2B5EF4-FFF2-40B4-BE49-F238E27FC236}">
                <a16:creationId xmlns:a16="http://schemas.microsoft.com/office/drawing/2014/main" id="{11544F0A-0FC9-4A4D-A958-19B6C24F95C6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4948075" y="1889590"/>
            <a:ext cx="2456700" cy="2456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394781" y="1515796"/>
            <a:ext cx="5981327" cy="18713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Thank you </a:t>
            </a:r>
            <a:br>
              <a:rPr lang="en" sz="6000" b="1" dirty="0"/>
            </a:br>
            <a:r>
              <a:rPr lang="en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your </a:t>
            </a:r>
            <a:br>
              <a:rPr lang="en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attention</a:t>
            </a:r>
            <a:endParaRPr sz="6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9" name="Google Shape;389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8" name="Google Shape;149;p21">
            <a:extLst>
              <a:ext uri="{FF2B5EF4-FFF2-40B4-BE49-F238E27FC236}">
                <a16:creationId xmlns:a16="http://schemas.microsoft.com/office/drawing/2014/main" id="{E3E9F779-D91D-4298-97FE-AE4A37DBBC56}"/>
              </a:ext>
            </a:extLst>
          </p:cNvPr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Google Shape;153;p21">
            <a:extLst>
              <a:ext uri="{FF2B5EF4-FFF2-40B4-BE49-F238E27FC236}">
                <a16:creationId xmlns:a16="http://schemas.microsoft.com/office/drawing/2014/main" id="{714B62D8-52A9-4DCF-87F2-1E8346045675}"/>
              </a:ext>
            </a:extLst>
          </p:cNvPr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54;p21">
            <a:extLst>
              <a:ext uri="{FF2B5EF4-FFF2-40B4-BE49-F238E27FC236}">
                <a16:creationId xmlns:a16="http://schemas.microsoft.com/office/drawing/2014/main" id="{E0F661D8-6A95-49AE-AD73-67E1CAAFBF9B}"/>
              </a:ext>
            </a:extLst>
          </p:cNvPr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55;p21">
            <a:extLst>
              <a:ext uri="{FF2B5EF4-FFF2-40B4-BE49-F238E27FC236}">
                <a16:creationId xmlns:a16="http://schemas.microsoft.com/office/drawing/2014/main" id="{7A3EFBC9-732C-44EE-94C3-2E471F78CD2D}"/>
              </a:ext>
            </a:extLst>
          </p:cNvPr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1.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</a:t>
            </a:r>
            <a:r>
              <a:rPr lang="en" dirty="0"/>
              <a:t>eneral introduction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45F50-A8AB-4C7A-8E4C-8B014AF6E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/>
              <a:t>G</a:t>
            </a:r>
            <a:r>
              <a:rPr lang="en" sz="2800" b="1" dirty="0"/>
              <a:t>eneral introduction</a:t>
            </a:r>
            <a:endParaRPr sz="2800" b="1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2097024"/>
            <a:ext cx="7571700" cy="1645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GB" dirty="0"/>
              <a:t>W</a:t>
            </a:r>
            <a:r>
              <a:rPr lang="en" dirty="0"/>
              <a:t>hat is competitive programming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GB" dirty="0"/>
              <a:t>The I</a:t>
            </a:r>
            <a:r>
              <a:rPr lang="en" dirty="0"/>
              <a:t>mpact of competitive programming on  IT companies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077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700056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2.</a:t>
            </a:r>
          </a:p>
          <a:p>
            <a:pPr marL="76200" lvl="0" algn="l" rtl="0">
              <a:spcBef>
                <a:spcPts val="600"/>
              </a:spcBef>
              <a:spcAft>
                <a:spcPts val="0"/>
              </a:spcAft>
              <a:buSzPts val="2400"/>
            </a:pPr>
            <a:r>
              <a:rPr lang="en-GB" dirty="0"/>
              <a:t>H</a:t>
            </a:r>
            <a:r>
              <a:rPr lang="en" dirty="0"/>
              <a:t>ost company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8E7E876-FA53-4494-9F92-0F96211DAD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95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4952666" y="909615"/>
            <a:ext cx="3657934" cy="185797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70728" y="1252131"/>
            <a:ext cx="362060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brandlab</a:t>
            </a:r>
            <a:endParaRPr sz="54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838199" y="2752226"/>
            <a:ext cx="5967099" cy="19701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Aft>
                <a:spcPts val="600"/>
              </a:spcAft>
            </a:pPr>
            <a:r>
              <a:rPr lang="en-GB" sz="2000" dirty="0"/>
              <a:t>Founded in 2020, the start-up </a:t>
            </a:r>
            <a:r>
              <a:rPr lang="en-GB" sz="2000" b="1" dirty="0"/>
              <a:t>Brandlab</a:t>
            </a:r>
            <a:r>
              <a:rPr lang="en-GB" sz="2000" dirty="0"/>
              <a:t> formed its name from the two words "branding" and "lab".</a:t>
            </a:r>
          </a:p>
          <a:p>
            <a:pPr marL="342900" indent="-342900">
              <a:spcAft>
                <a:spcPts val="600"/>
              </a:spcAft>
            </a:pPr>
            <a:r>
              <a:rPr lang="en-GB" sz="2000" b="1" dirty="0"/>
              <a:t>Brandlab</a:t>
            </a:r>
            <a:r>
              <a:rPr lang="en-GB" sz="2000" dirty="0"/>
              <a:t> is a full-service agency dedicated to designing and creating  digital products</a:t>
            </a:r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cxnSpLocks/>
            <a:endCxn id="117" idx="6"/>
          </p:cNvCxnSpPr>
          <p:nvPr/>
        </p:nvCxnSpPr>
        <p:spPr>
          <a:xfrm flipV="1">
            <a:off x="8599350" y="1838600"/>
            <a:ext cx="11250" cy="95516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225815" y="1057537"/>
            <a:ext cx="3074021" cy="1561044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4" name="Image 1">
            <a:extLst>
              <a:ext uri="{FF2B5EF4-FFF2-40B4-BE49-F238E27FC236}">
                <a16:creationId xmlns:a16="http://schemas.microsoft.com/office/drawing/2014/main" id="{EA0AEB30-B800-40EE-89A8-84AB77E2D2B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274" y="1551043"/>
            <a:ext cx="2686050" cy="56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Google Shape;110;p17">
            <a:extLst>
              <a:ext uri="{FF2B5EF4-FFF2-40B4-BE49-F238E27FC236}">
                <a16:creationId xmlns:a16="http://schemas.microsoft.com/office/drawing/2014/main" id="{1CED4E43-2876-4D77-8F70-2FD4CDB8BAB5}"/>
              </a:ext>
            </a:extLst>
          </p:cNvPr>
          <p:cNvSpPr txBox="1">
            <a:spLocks/>
          </p:cNvSpPr>
          <p:nvPr/>
        </p:nvSpPr>
        <p:spPr>
          <a:xfrm>
            <a:off x="786150" y="265258"/>
            <a:ext cx="378585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b="1" dirty="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rPr>
              <a:t>Host company</a:t>
            </a:r>
            <a:endParaRPr lang="en-GB" sz="2800" b="1" dirty="0">
              <a:solidFill>
                <a:schemeClr val="accent1"/>
              </a:solidFill>
              <a:latin typeface="Roboto Slab" panose="020B0604020202020204" charset="0"/>
              <a:ea typeface="Roboto Slab" panose="020B0604020202020204" charset="0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440110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700056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3.</a:t>
            </a:r>
          </a:p>
          <a:p>
            <a:pPr marL="76200" lvl="0" algn="l" rtl="0">
              <a:spcBef>
                <a:spcPts val="600"/>
              </a:spcBef>
              <a:spcAft>
                <a:spcPts val="0"/>
              </a:spcAft>
              <a:buSzPts val="2400"/>
            </a:pPr>
            <a:r>
              <a:rPr lang="en-GB" dirty="0"/>
              <a:t>Study of the existing</a:t>
            </a:r>
            <a:endParaRPr lang="en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8E7E876-FA53-4494-9F92-0F96211DA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0303" y="3011510"/>
            <a:ext cx="5708321" cy="1572681"/>
          </a:xfrm>
        </p:spPr>
        <p:txBody>
          <a:bodyPr/>
          <a:lstStyle/>
          <a:p>
            <a:r>
              <a:rPr lang="fr-FR" dirty="0"/>
              <a:t>Analysis of the existing</a:t>
            </a:r>
          </a:p>
          <a:p>
            <a:r>
              <a:rPr lang="fr-FR" dirty="0"/>
              <a:t>Criticism of the existing</a:t>
            </a:r>
          </a:p>
          <a:p>
            <a:r>
              <a:rPr lang="en-GB" dirty="0"/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81017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5592040" y="1608591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/>
              <a:t>S</a:t>
            </a:r>
            <a:r>
              <a:rPr lang="en" sz="2800" b="1" dirty="0"/>
              <a:t>tudy of the existing</a:t>
            </a:r>
            <a:endParaRPr sz="2800" b="1" dirty="0"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/>
          <a:srcRect/>
          <a:stretch/>
        </p:blipFill>
        <p:spPr>
          <a:xfrm>
            <a:off x="5279136" y="1456065"/>
            <a:ext cx="3399679" cy="3183015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" name="Google Shape;150;p21">
            <a:extLst>
              <a:ext uri="{FF2B5EF4-FFF2-40B4-BE49-F238E27FC236}">
                <a16:creationId xmlns:a16="http://schemas.microsoft.com/office/drawing/2014/main" id="{89701DC6-AACE-4A14-9D99-ABDB75F8649A}"/>
              </a:ext>
            </a:extLst>
          </p:cNvPr>
          <p:cNvSpPr txBox="1">
            <a:spLocks/>
          </p:cNvSpPr>
          <p:nvPr/>
        </p:nvSpPr>
        <p:spPr>
          <a:xfrm>
            <a:off x="786150" y="954710"/>
            <a:ext cx="2528465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fr-FR" sz="2800" b="1" dirty="0">
                <a:solidFill>
                  <a:schemeClr val="bg2"/>
                </a:solidFill>
              </a:rPr>
              <a:t>HackerRank</a:t>
            </a:r>
            <a:endParaRPr lang="en-GB" sz="2800" b="1" dirty="0">
              <a:solidFill>
                <a:schemeClr val="bg2"/>
              </a:solidFill>
            </a:endParaRPr>
          </a:p>
        </p:txBody>
      </p:sp>
      <p:sp>
        <p:nvSpPr>
          <p:cNvPr id="11" name="Google Shape;150;p21">
            <a:extLst>
              <a:ext uri="{FF2B5EF4-FFF2-40B4-BE49-F238E27FC236}">
                <a16:creationId xmlns:a16="http://schemas.microsoft.com/office/drawing/2014/main" id="{69DD1016-C17E-418D-8E49-A6E3A4BBD44F}"/>
              </a:ext>
            </a:extLst>
          </p:cNvPr>
          <p:cNvSpPr txBox="1">
            <a:spLocks/>
          </p:cNvSpPr>
          <p:nvPr/>
        </p:nvSpPr>
        <p:spPr>
          <a:xfrm>
            <a:off x="786150" y="1608591"/>
            <a:ext cx="2063777" cy="53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fr-FR" sz="2400" b="1" dirty="0">
                <a:solidFill>
                  <a:schemeClr val="tx1"/>
                </a:solidFill>
              </a:rPr>
              <a:t>Analysis:</a:t>
            </a:r>
            <a:r>
              <a:rPr lang="fr-FR" sz="2400" b="1" dirty="0">
                <a:solidFill>
                  <a:schemeClr val="bg2"/>
                </a:solidFill>
              </a:rPr>
              <a:t> </a:t>
            </a:r>
            <a:endParaRPr lang="en-GB" sz="2400" b="1" dirty="0">
              <a:solidFill>
                <a:schemeClr val="bg2"/>
              </a:solidFill>
            </a:endParaRPr>
          </a:p>
        </p:txBody>
      </p:sp>
      <p:sp>
        <p:nvSpPr>
          <p:cNvPr id="12" name="Google Shape;118;p18">
            <a:extLst>
              <a:ext uri="{FF2B5EF4-FFF2-40B4-BE49-F238E27FC236}">
                <a16:creationId xmlns:a16="http://schemas.microsoft.com/office/drawing/2014/main" id="{E671F8F8-428A-41DC-8D2D-408964EE55A6}"/>
              </a:ext>
            </a:extLst>
          </p:cNvPr>
          <p:cNvSpPr txBox="1">
            <a:spLocks/>
          </p:cNvSpPr>
          <p:nvPr/>
        </p:nvSpPr>
        <p:spPr>
          <a:xfrm>
            <a:off x="876076" y="2242412"/>
            <a:ext cx="4715964" cy="70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recruitment </a:t>
            </a:r>
            <a:r>
              <a:rPr lang="en-GB" dirty="0">
                <a:solidFill>
                  <a:schemeClr val="tx1"/>
                </a:solidFill>
              </a:rPr>
              <a:t>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coding challenges and contests</a:t>
            </a:r>
          </a:p>
        </p:txBody>
      </p:sp>
      <p:sp>
        <p:nvSpPr>
          <p:cNvPr id="15" name="Google Shape;150;p21">
            <a:extLst>
              <a:ext uri="{FF2B5EF4-FFF2-40B4-BE49-F238E27FC236}">
                <a16:creationId xmlns:a16="http://schemas.microsoft.com/office/drawing/2014/main" id="{09FC647D-9285-49E4-9E27-5F8AF19FE65A}"/>
              </a:ext>
            </a:extLst>
          </p:cNvPr>
          <p:cNvSpPr txBox="1">
            <a:spLocks/>
          </p:cNvSpPr>
          <p:nvPr/>
        </p:nvSpPr>
        <p:spPr>
          <a:xfrm>
            <a:off x="786150" y="2889002"/>
            <a:ext cx="2857163" cy="53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fr-FR" sz="2400" b="1" dirty="0">
                <a:solidFill>
                  <a:schemeClr val="tx1"/>
                </a:solidFill>
              </a:rPr>
              <a:t>Criticsm:</a:t>
            </a:r>
            <a:r>
              <a:rPr lang="fr-FR" sz="2400" b="1" dirty="0">
                <a:solidFill>
                  <a:schemeClr val="bg2"/>
                </a:solidFill>
              </a:rPr>
              <a:t> </a:t>
            </a:r>
            <a:endParaRPr lang="en-GB" sz="2400" b="1" dirty="0">
              <a:solidFill>
                <a:schemeClr val="bg2"/>
              </a:solidFill>
            </a:endParaRPr>
          </a:p>
        </p:txBody>
      </p:sp>
      <p:sp>
        <p:nvSpPr>
          <p:cNvPr id="16" name="Google Shape;118;p18">
            <a:extLst>
              <a:ext uri="{FF2B5EF4-FFF2-40B4-BE49-F238E27FC236}">
                <a16:creationId xmlns:a16="http://schemas.microsoft.com/office/drawing/2014/main" id="{04BB4392-7935-473E-9FED-8AC6281B3CDE}"/>
              </a:ext>
            </a:extLst>
          </p:cNvPr>
          <p:cNvSpPr txBox="1">
            <a:spLocks/>
          </p:cNvSpPr>
          <p:nvPr/>
        </p:nvSpPr>
        <p:spPr>
          <a:xfrm>
            <a:off x="876076" y="3522823"/>
            <a:ext cx="4715964" cy="70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Cannot create challenges</a:t>
            </a:r>
            <a:endParaRPr lang="en-GB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services cost a fee</a:t>
            </a:r>
          </a:p>
        </p:txBody>
      </p:sp>
    </p:spTree>
    <p:extLst>
      <p:ext uri="{BB962C8B-B14F-4D97-AF65-F5344CB8AC3E}">
        <p14:creationId xmlns:p14="http://schemas.microsoft.com/office/powerpoint/2010/main" val="227607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/>
              <a:t>S</a:t>
            </a:r>
            <a:r>
              <a:rPr lang="en" sz="2800" b="1" dirty="0"/>
              <a:t>tudy of the existing</a:t>
            </a:r>
            <a:endParaRPr sz="2800" b="1" dirty="0"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0" name="Google Shape;150;p21">
            <a:extLst>
              <a:ext uri="{FF2B5EF4-FFF2-40B4-BE49-F238E27FC236}">
                <a16:creationId xmlns:a16="http://schemas.microsoft.com/office/drawing/2014/main" id="{89701DC6-AACE-4A14-9D99-ABDB75F8649A}"/>
              </a:ext>
            </a:extLst>
          </p:cNvPr>
          <p:cNvSpPr txBox="1">
            <a:spLocks/>
          </p:cNvSpPr>
          <p:nvPr/>
        </p:nvSpPr>
        <p:spPr>
          <a:xfrm>
            <a:off x="786150" y="954710"/>
            <a:ext cx="2528465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fr-FR" sz="2800" b="1" dirty="0">
                <a:solidFill>
                  <a:schemeClr val="bg2"/>
                </a:solidFill>
              </a:rPr>
              <a:t>codewars</a:t>
            </a:r>
            <a:endParaRPr lang="en-GB" sz="2800" b="1" dirty="0">
              <a:solidFill>
                <a:schemeClr val="bg2"/>
              </a:solidFill>
            </a:endParaRPr>
          </a:p>
        </p:txBody>
      </p:sp>
      <p:sp>
        <p:nvSpPr>
          <p:cNvPr id="11" name="Google Shape;150;p21">
            <a:extLst>
              <a:ext uri="{FF2B5EF4-FFF2-40B4-BE49-F238E27FC236}">
                <a16:creationId xmlns:a16="http://schemas.microsoft.com/office/drawing/2014/main" id="{69DD1016-C17E-418D-8E49-A6E3A4BBD44F}"/>
              </a:ext>
            </a:extLst>
          </p:cNvPr>
          <p:cNvSpPr txBox="1">
            <a:spLocks/>
          </p:cNvSpPr>
          <p:nvPr/>
        </p:nvSpPr>
        <p:spPr>
          <a:xfrm>
            <a:off x="786150" y="1608591"/>
            <a:ext cx="2063777" cy="53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fr-FR" b="1" dirty="0">
                <a:solidFill>
                  <a:schemeClr val="tx1"/>
                </a:solidFill>
              </a:rPr>
              <a:t>Analysis:</a:t>
            </a:r>
            <a:r>
              <a:rPr lang="fr-FR" b="1" dirty="0">
                <a:solidFill>
                  <a:schemeClr val="bg2"/>
                </a:solidFill>
              </a:rPr>
              <a:t> </a:t>
            </a:r>
            <a:endParaRPr lang="en-GB" b="1" dirty="0">
              <a:solidFill>
                <a:schemeClr val="bg2"/>
              </a:solidFill>
            </a:endParaRPr>
          </a:p>
        </p:txBody>
      </p:sp>
      <p:sp>
        <p:nvSpPr>
          <p:cNvPr id="15" name="Google Shape;150;p21">
            <a:extLst>
              <a:ext uri="{FF2B5EF4-FFF2-40B4-BE49-F238E27FC236}">
                <a16:creationId xmlns:a16="http://schemas.microsoft.com/office/drawing/2014/main" id="{09FC647D-9285-49E4-9E27-5F8AF19FE65A}"/>
              </a:ext>
            </a:extLst>
          </p:cNvPr>
          <p:cNvSpPr txBox="1">
            <a:spLocks/>
          </p:cNvSpPr>
          <p:nvPr/>
        </p:nvSpPr>
        <p:spPr>
          <a:xfrm>
            <a:off x="786150" y="3170354"/>
            <a:ext cx="2857163" cy="53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fr-FR" b="1" dirty="0">
                <a:solidFill>
                  <a:schemeClr val="tx1"/>
                </a:solidFill>
              </a:rPr>
              <a:t>criticsm:</a:t>
            </a:r>
            <a:r>
              <a:rPr lang="fr-FR" b="1" dirty="0">
                <a:solidFill>
                  <a:schemeClr val="bg2"/>
                </a:solidFill>
              </a:rPr>
              <a:t> </a:t>
            </a:r>
            <a:endParaRPr lang="en-GB" b="1" dirty="0">
              <a:solidFill>
                <a:schemeClr val="bg2"/>
              </a:solidFill>
            </a:endParaRPr>
          </a:p>
        </p:txBody>
      </p:sp>
      <p:sp>
        <p:nvSpPr>
          <p:cNvPr id="16" name="Google Shape;118;p18">
            <a:extLst>
              <a:ext uri="{FF2B5EF4-FFF2-40B4-BE49-F238E27FC236}">
                <a16:creationId xmlns:a16="http://schemas.microsoft.com/office/drawing/2014/main" id="{04BB4392-7935-473E-9FED-8AC6281B3CDE}"/>
              </a:ext>
            </a:extLst>
          </p:cNvPr>
          <p:cNvSpPr txBox="1">
            <a:spLocks/>
          </p:cNvSpPr>
          <p:nvPr/>
        </p:nvSpPr>
        <p:spPr>
          <a:xfrm>
            <a:off x="876076" y="4132781"/>
            <a:ext cx="4899228" cy="70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Cannot create contest or an app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Cannot have team or a group 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Google Shape;149;p21">
            <a:extLst>
              <a:ext uri="{FF2B5EF4-FFF2-40B4-BE49-F238E27FC236}">
                <a16:creationId xmlns:a16="http://schemas.microsoft.com/office/drawing/2014/main" id="{4C139680-7177-4324-B494-D8ED3B903383}"/>
              </a:ext>
            </a:extLst>
          </p:cNvPr>
          <p:cNvSpPr/>
          <p:nvPr/>
        </p:nvSpPr>
        <p:spPr>
          <a:xfrm>
            <a:off x="5592040" y="1608591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Google Shape;152;p21">
            <a:extLst>
              <a:ext uri="{FF2B5EF4-FFF2-40B4-BE49-F238E27FC236}">
                <a16:creationId xmlns:a16="http://schemas.microsoft.com/office/drawing/2014/main" id="{FDE0A4FA-A3A7-4C97-8AB4-54374F9973BB}"/>
              </a:ext>
            </a:extLst>
          </p:cNvPr>
          <p:cNvPicPr preferRelativeResize="0"/>
          <p:nvPr/>
        </p:nvPicPr>
        <p:blipFill>
          <a:blip r:embed="rId3"/>
          <a:srcRect t="4991" b="4991"/>
          <a:stretch/>
        </p:blipFill>
        <p:spPr>
          <a:xfrm>
            <a:off x="5775304" y="1725333"/>
            <a:ext cx="2570354" cy="2623416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" name="Google Shape;118;p18">
            <a:extLst>
              <a:ext uri="{FF2B5EF4-FFF2-40B4-BE49-F238E27FC236}">
                <a16:creationId xmlns:a16="http://schemas.microsoft.com/office/drawing/2014/main" id="{4D586034-C11D-4942-8FDB-2F7194710836}"/>
              </a:ext>
            </a:extLst>
          </p:cNvPr>
          <p:cNvSpPr txBox="1">
            <a:spLocks/>
          </p:cNvSpPr>
          <p:nvPr/>
        </p:nvSpPr>
        <p:spPr>
          <a:xfrm>
            <a:off x="876076" y="2262555"/>
            <a:ext cx="4715964" cy="829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Challenges </a:t>
            </a:r>
            <a:endParaRPr lang="en-GB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Create challenges</a:t>
            </a:r>
          </a:p>
        </p:txBody>
      </p:sp>
    </p:spTree>
    <p:extLst>
      <p:ext uri="{BB962C8B-B14F-4D97-AF65-F5344CB8AC3E}">
        <p14:creationId xmlns:p14="http://schemas.microsoft.com/office/powerpoint/2010/main" val="2102614171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433</Words>
  <Application>Microsoft Office PowerPoint</Application>
  <PresentationFormat>On-screen Show (16:9)</PresentationFormat>
  <Paragraphs>145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Roboto Slab</vt:lpstr>
      <vt:lpstr>Source Sans Pro</vt:lpstr>
      <vt:lpstr>Roboto Thin</vt:lpstr>
      <vt:lpstr>Arial</vt:lpstr>
      <vt:lpstr>Calibri</vt:lpstr>
      <vt:lpstr>Roboto Condensed Light</vt:lpstr>
      <vt:lpstr>Cordelia template</vt:lpstr>
      <vt:lpstr>Implementation of Competitive Programming Platform By:  Omar Jaouadi  </vt:lpstr>
      <vt:lpstr> Plan</vt:lpstr>
      <vt:lpstr>1. General introduction</vt:lpstr>
      <vt:lpstr>General introduction</vt:lpstr>
      <vt:lpstr>2. Host company</vt:lpstr>
      <vt:lpstr>brandlab</vt:lpstr>
      <vt:lpstr>3. Study of the existing</vt:lpstr>
      <vt:lpstr>Study of the existing</vt:lpstr>
      <vt:lpstr>Study of the existing</vt:lpstr>
      <vt:lpstr>PowerPoint Presentation</vt:lpstr>
      <vt:lpstr>4. Specification of the requirements</vt:lpstr>
      <vt:lpstr>Specification of the requirements</vt:lpstr>
      <vt:lpstr>Specification of the requirements</vt:lpstr>
      <vt:lpstr>Specification of the requirements</vt:lpstr>
      <vt:lpstr>Non-functional requirements</vt:lpstr>
      <vt:lpstr>5. Work methodology</vt:lpstr>
      <vt:lpstr>V-cycle</vt:lpstr>
      <vt:lpstr>6. conception</vt:lpstr>
      <vt:lpstr>General use case Diagram</vt:lpstr>
      <vt:lpstr>Class Diagram </vt:lpstr>
      <vt:lpstr>7. realization</vt:lpstr>
      <vt:lpstr>Realization</vt:lpstr>
      <vt:lpstr>PowerPoint Presentation</vt:lpstr>
      <vt:lpstr>PowerPoint Presentation</vt:lpstr>
      <vt:lpstr>PowerPoint Presentation</vt:lpstr>
      <vt:lpstr>PowerPoint Presentation</vt:lpstr>
      <vt:lpstr>9. General conclusion &amp; perspectives</vt:lpstr>
      <vt:lpstr>PowerPoint Presentation</vt:lpstr>
      <vt:lpstr>Thank you  for your 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Competitive Programming Platform  by: Omar Jaouadi</dc:title>
  <dc:creator>JoujouPc</dc:creator>
  <cp:lastModifiedBy>JoujouPc</cp:lastModifiedBy>
  <cp:revision>79</cp:revision>
  <dcterms:modified xsi:type="dcterms:W3CDTF">2021-07-13T07:45:18Z</dcterms:modified>
</cp:coreProperties>
</file>