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E49A5-ACEE-40B3-8F03-161CAC6C3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Simulando o sistema de memória cache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661401-2D9E-4119-8AA7-DBB17D755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886680"/>
            <a:ext cx="6831673" cy="1287262"/>
          </a:xfrm>
        </p:spPr>
        <p:txBody>
          <a:bodyPr anchor="ctr">
            <a:normAutofit lnSpcReduction="10000"/>
          </a:bodyPr>
          <a:lstStyle/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Disciplina: Organização de Computadores</a:t>
            </a: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Joubert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Castro Lima</a:t>
            </a: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Aluna: Cibele Oliveira Ferreira</a:t>
            </a:r>
          </a:p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Matricula: 18.2.4204</a:t>
            </a:r>
          </a:p>
          <a:p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9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EB48FB8C-B4DC-43D8-A4AD-1B24018A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085292"/>
              </p:ext>
            </p:extLst>
          </p:nvPr>
        </p:nvGraphicFramePr>
        <p:xfrm>
          <a:off x="2065186" y="2027648"/>
          <a:ext cx="8061627" cy="4018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61">
                  <a:extLst>
                    <a:ext uri="{9D8B030D-6E8A-4147-A177-3AD203B41FA5}">
                      <a16:colId xmlns:a16="http://schemas.microsoft.com/office/drawing/2014/main" val="1128084285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452863501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1108525502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310123846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721206224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2076703748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911089725"/>
                    </a:ext>
                  </a:extLst>
                </a:gridCol>
              </a:tblGrid>
              <a:tr h="884037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184654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02992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594052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699268"/>
                  </a:ext>
                </a:extLst>
              </a:tr>
              <a:tr h="53249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42303"/>
                  </a:ext>
                </a:extLst>
              </a:tr>
              <a:tr h="53249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211933"/>
                  </a:ext>
                </a:extLst>
              </a:tr>
              <a:tr h="53249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34637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6A8D91-939B-45F4-A8F6-F328397BF589}"/>
              </a:ext>
            </a:extLst>
          </p:cNvPr>
          <p:cNvSpPr txBox="1"/>
          <p:nvPr/>
        </p:nvSpPr>
        <p:spPr>
          <a:xfrm>
            <a:off x="2473909" y="648069"/>
            <a:ext cx="724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Miss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9B184C-4FF1-4ADA-8F6B-874060A3E547}"/>
              </a:ext>
            </a:extLst>
          </p:cNvPr>
          <p:cNvSpPr txBox="1"/>
          <p:nvPr/>
        </p:nvSpPr>
        <p:spPr>
          <a:xfrm>
            <a:off x="4110671" y="1294400"/>
            <a:ext cx="41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TAM_FOR(15), REPETIÇÕES(90)</a:t>
            </a:r>
          </a:p>
        </p:txBody>
      </p:sp>
    </p:spTree>
    <p:extLst>
      <p:ext uri="{BB962C8B-B14F-4D97-AF65-F5344CB8AC3E}">
        <p14:creationId xmlns:p14="http://schemas.microsoft.com/office/powerpoint/2010/main" val="39482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F941B-CA75-43A4-88D3-27CB8B6D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 Cache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9E17A-661C-49F5-88FB-DE294850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é?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 que fica entre o processador e a memória principal;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memória cache é dividida em alguns níveis, conhecidos como L1, L2 e L3. Eles dizem respeito à proximidade da memória cache das unidades de execução do processador;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que o processador apresente um melhor desempenho. </a:t>
            </a:r>
          </a:p>
        </p:txBody>
      </p:sp>
    </p:spTree>
    <p:extLst>
      <p:ext uri="{BB962C8B-B14F-4D97-AF65-F5344CB8AC3E}">
        <p14:creationId xmlns:p14="http://schemas.microsoft.com/office/powerpoint/2010/main" val="20277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5A6C0-87A5-4D7B-8C3F-36BBD13A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de Mapeamento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4BE7B-A405-4403-A0F1-35FD2679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 Associativo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mecanismo de alocação de blocos da Memória Principal na Cache não segue posição fixa;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bloco vai ocupar a primeira posição vazia encontrada;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oferece maior flexibilidade para a escolha do bloco a ser substituído quando um novo bloco é trazido para a memória cache. São utilizados algoritmos de substituição para maximizar a taxa de acertos na cache.</a:t>
            </a:r>
          </a:p>
        </p:txBody>
      </p:sp>
    </p:spTree>
    <p:extLst>
      <p:ext uri="{BB962C8B-B14F-4D97-AF65-F5344CB8AC3E}">
        <p14:creationId xmlns:p14="http://schemas.microsoft.com/office/powerpoint/2010/main" val="291453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5114-6F11-485F-9D1D-0E819F43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Políticas de substituição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B52E7-F221-426F-B39E-8DEF2558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Recently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utiliza uma pilha para acompanhar a ordem dos acessos mais recentes ao conjunto de linhas da cache. Quando uma linha é acessada, esta é movida para o topo da pilha. Ao escolher uma linha para ser substituída por uma informação vinda da memória principal a linha que estiver no fundo da pilha será substituída. Tradicionalmente, a nova linha é colocada no topo da pilha.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LFU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política LFU mantém um contador de acesso para cada linha da memória. Ao escolher uma linha para a substituição, a linha com a contagem mais baixa é descartada.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83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EB48FB8C-B4DC-43D8-A4AD-1B24018A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032662"/>
              </p:ext>
            </p:extLst>
          </p:nvPr>
        </p:nvGraphicFramePr>
        <p:xfrm>
          <a:off x="1804425" y="1752440"/>
          <a:ext cx="8534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12808428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528635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085255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01238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2120622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767037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1108972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6438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18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(0,6%)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0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(0,3%)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(0,4%)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59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(0,5%)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</a:t>
                      </a:r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0,1%)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699268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(0,6%)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42303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(0,3%)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(0,3%)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211933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(0,6%)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34637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6A8D91-939B-45F4-A8F6-F328397BF589}"/>
              </a:ext>
            </a:extLst>
          </p:cNvPr>
          <p:cNvSpPr txBox="1"/>
          <p:nvPr/>
        </p:nvSpPr>
        <p:spPr>
          <a:xfrm>
            <a:off x="2473910" y="523782"/>
            <a:ext cx="724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Hit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DF5A4E-D443-49D7-87A7-D081CAF84B2C}"/>
              </a:ext>
            </a:extLst>
          </p:cNvPr>
          <p:cNvSpPr txBox="1"/>
          <p:nvPr/>
        </p:nvSpPr>
        <p:spPr>
          <a:xfrm>
            <a:off x="4110671" y="1091944"/>
            <a:ext cx="41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TAM_FOR(10), REPETIÇÕES(60)</a:t>
            </a:r>
          </a:p>
        </p:txBody>
      </p:sp>
    </p:spTree>
    <p:extLst>
      <p:ext uri="{BB962C8B-B14F-4D97-AF65-F5344CB8AC3E}">
        <p14:creationId xmlns:p14="http://schemas.microsoft.com/office/powerpoint/2010/main" val="148459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EB48FB8C-B4DC-43D8-A4AD-1B24018A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898863"/>
              </p:ext>
            </p:extLst>
          </p:nvPr>
        </p:nvGraphicFramePr>
        <p:xfrm>
          <a:off x="2065186" y="2027648"/>
          <a:ext cx="8061627" cy="4018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61">
                  <a:extLst>
                    <a:ext uri="{9D8B030D-6E8A-4147-A177-3AD203B41FA5}">
                      <a16:colId xmlns:a16="http://schemas.microsoft.com/office/drawing/2014/main" val="1128084285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452863501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1108525502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310123846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721206224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2076703748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911089725"/>
                    </a:ext>
                  </a:extLst>
                </a:gridCol>
              </a:tblGrid>
              <a:tr h="884037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184654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02992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594052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699268"/>
                  </a:ext>
                </a:extLst>
              </a:tr>
              <a:tr h="53249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42303"/>
                  </a:ext>
                </a:extLst>
              </a:tr>
              <a:tr h="53249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211933"/>
                  </a:ext>
                </a:extLst>
              </a:tr>
              <a:tr h="53249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34637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6A8D91-939B-45F4-A8F6-F328397BF589}"/>
              </a:ext>
            </a:extLst>
          </p:cNvPr>
          <p:cNvSpPr txBox="1"/>
          <p:nvPr/>
        </p:nvSpPr>
        <p:spPr>
          <a:xfrm>
            <a:off x="2473909" y="648069"/>
            <a:ext cx="724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Miss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9B184C-4FF1-4ADA-8F6B-874060A3E547}"/>
              </a:ext>
            </a:extLst>
          </p:cNvPr>
          <p:cNvSpPr txBox="1"/>
          <p:nvPr/>
        </p:nvSpPr>
        <p:spPr>
          <a:xfrm>
            <a:off x="4110671" y="1294400"/>
            <a:ext cx="41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TAM_FOR(10), REPETIÇÕES(60)</a:t>
            </a:r>
          </a:p>
        </p:txBody>
      </p:sp>
    </p:spTree>
    <p:extLst>
      <p:ext uri="{BB962C8B-B14F-4D97-AF65-F5344CB8AC3E}">
        <p14:creationId xmlns:p14="http://schemas.microsoft.com/office/powerpoint/2010/main" val="187520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EB48FB8C-B4DC-43D8-A4AD-1B24018A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816503"/>
              </p:ext>
            </p:extLst>
          </p:nvPr>
        </p:nvGraphicFramePr>
        <p:xfrm>
          <a:off x="1804425" y="1752440"/>
          <a:ext cx="8534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12808428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528635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085255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01238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2120622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767037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1108972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6438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18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(0,7%)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0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(0,3%)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(0,4%)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59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(0,4%)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(0,3%)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699268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(0,6%)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42303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(0,4%)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211933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(0,3%)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(0,5%)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34637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6A8D91-939B-45F4-A8F6-F328397BF589}"/>
              </a:ext>
            </a:extLst>
          </p:cNvPr>
          <p:cNvSpPr txBox="1"/>
          <p:nvPr/>
        </p:nvSpPr>
        <p:spPr>
          <a:xfrm>
            <a:off x="2473910" y="523782"/>
            <a:ext cx="724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Hit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DF5A4E-D443-49D7-87A7-D081CAF84B2C}"/>
              </a:ext>
            </a:extLst>
          </p:cNvPr>
          <p:cNvSpPr txBox="1"/>
          <p:nvPr/>
        </p:nvSpPr>
        <p:spPr>
          <a:xfrm>
            <a:off x="4110671" y="1091944"/>
            <a:ext cx="41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TAM_FOR(20), REPETIÇÕES(50)</a:t>
            </a:r>
          </a:p>
        </p:txBody>
      </p:sp>
    </p:spTree>
    <p:extLst>
      <p:ext uri="{BB962C8B-B14F-4D97-AF65-F5344CB8AC3E}">
        <p14:creationId xmlns:p14="http://schemas.microsoft.com/office/powerpoint/2010/main" val="5538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EB48FB8C-B4DC-43D8-A4AD-1B24018A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498536"/>
              </p:ext>
            </p:extLst>
          </p:nvPr>
        </p:nvGraphicFramePr>
        <p:xfrm>
          <a:off x="2065186" y="2027648"/>
          <a:ext cx="8061627" cy="4018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61">
                  <a:extLst>
                    <a:ext uri="{9D8B030D-6E8A-4147-A177-3AD203B41FA5}">
                      <a16:colId xmlns:a16="http://schemas.microsoft.com/office/drawing/2014/main" val="1128084285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452863501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1108525502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310123846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721206224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2076703748"/>
                    </a:ext>
                  </a:extLst>
                </a:gridCol>
                <a:gridCol w="1151661">
                  <a:extLst>
                    <a:ext uri="{9D8B030D-6E8A-4147-A177-3AD203B41FA5}">
                      <a16:colId xmlns:a16="http://schemas.microsoft.com/office/drawing/2014/main" val="911089725"/>
                    </a:ext>
                  </a:extLst>
                </a:gridCol>
              </a:tblGrid>
              <a:tr h="884037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184654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02992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594052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699268"/>
                  </a:ext>
                </a:extLst>
              </a:tr>
              <a:tr h="53249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42303"/>
                  </a:ext>
                </a:extLst>
              </a:tr>
              <a:tr h="53249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211933"/>
                  </a:ext>
                </a:extLst>
              </a:tr>
              <a:tr h="53249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34637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6A8D91-939B-45F4-A8F6-F328397BF589}"/>
              </a:ext>
            </a:extLst>
          </p:cNvPr>
          <p:cNvSpPr txBox="1"/>
          <p:nvPr/>
        </p:nvSpPr>
        <p:spPr>
          <a:xfrm>
            <a:off x="2473909" y="648069"/>
            <a:ext cx="724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Miss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9B184C-4FF1-4ADA-8F6B-874060A3E547}"/>
              </a:ext>
            </a:extLst>
          </p:cNvPr>
          <p:cNvSpPr txBox="1"/>
          <p:nvPr/>
        </p:nvSpPr>
        <p:spPr>
          <a:xfrm>
            <a:off x="4110671" y="1294400"/>
            <a:ext cx="41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TAM_FOR(20), REPETIÇÕES(50)</a:t>
            </a:r>
          </a:p>
        </p:txBody>
      </p:sp>
    </p:spTree>
    <p:extLst>
      <p:ext uri="{BB962C8B-B14F-4D97-AF65-F5344CB8AC3E}">
        <p14:creationId xmlns:p14="http://schemas.microsoft.com/office/powerpoint/2010/main" val="10811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EB48FB8C-B4DC-43D8-A4AD-1B24018A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676277"/>
              </p:ext>
            </p:extLst>
          </p:nvPr>
        </p:nvGraphicFramePr>
        <p:xfrm>
          <a:off x="1804425" y="1752440"/>
          <a:ext cx="8534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12808428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528635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085255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01238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2120622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767037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1108972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6438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18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(0,6%)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0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(0,3%)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59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(0,4%)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699268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(0,5%)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42303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(0,3%)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(0,4%)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211933"/>
                  </a:ext>
                </a:extLst>
              </a:tr>
              <a:tr h="385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(0,1%)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(0,2%)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(0,5%)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34637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6A8D91-939B-45F4-A8F6-F328397BF589}"/>
              </a:ext>
            </a:extLst>
          </p:cNvPr>
          <p:cNvSpPr txBox="1"/>
          <p:nvPr/>
        </p:nvSpPr>
        <p:spPr>
          <a:xfrm>
            <a:off x="2473910" y="523782"/>
            <a:ext cx="724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Hit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DF5A4E-D443-49D7-87A7-D081CAF84B2C}"/>
              </a:ext>
            </a:extLst>
          </p:cNvPr>
          <p:cNvSpPr txBox="1"/>
          <p:nvPr/>
        </p:nvSpPr>
        <p:spPr>
          <a:xfrm>
            <a:off x="4110671" y="1091944"/>
            <a:ext cx="419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TAM_FOR(15), REPETIÇÕES(90)</a:t>
            </a:r>
          </a:p>
        </p:txBody>
      </p:sp>
    </p:spTree>
    <p:extLst>
      <p:ext uri="{BB962C8B-B14F-4D97-AF65-F5344CB8AC3E}">
        <p14:creationId xmlns:p14="http://schemas.microsoft.com/office/powerpoint/2010/main" val="4028693366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0</TotalTime>
  <Words>954</Words>
  <Application>Microsoft Office PowerPoint</Application>
  <PresentationFormat>Widescreen</PresentationFormat>
  <Paragraphs>354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Franklin Gothic Book</vt:lpstr>
      <vt:lpstr>Times New Roman</vt:lpstr>
      <vt:lpstr>Cortar</vt:lpstr>
      <vt:lpstr>Simulando o sistema de memória cache</vt:lpstr>
      <vt:lpstr>Memória Cache</vt:lpstr>
      <vt:lpstr>Função de Mapeamento</vt:lpstr>
      <vt:lpstr>Políticas de substituição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Simulando o sistema de memoria cache</dc:title>
  <dc:creator>Cibele Ferreira</dc:creator>
  <cp:lastModifiedBy>Cibele Ferreira</cp:lastModifiedBy>
  <cp:revision>37</cp:revision>
  <dcterms:created xsi:type="dcterms:W3CDTF">2019-05-13T00:36:41Z</dcterms:created>
  <dcterms:modified xsi:type="dcterms:W3CDTF">2019-06-13T18:26:34Z</dcterms:modified>
</cp:coreProperties>
</file>