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2B6CE9-2FBE-4FDB-8E82-B896D77F3F7B}">
  <a:tblStyle styleId="{D22B6CE9-2FBE-4FDB-8E82-B896D77F3F7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4"/>
          </a:solidFill>
        </a:fill>
      </a:tcStyle>
    </a:wholeTbl>
    <a:band1H>
      <a:tcTxStyle/>
      <a:tcStyle>
        <a:fill>
          <a:solidFill>
            <a:srgbClr val="CAD5E7"/>
          </a:solidFill>
        </a:fill>
      </a:tcStyle>
    </a:band1H>
    <a:band2H>
      <a:tcTxStyle/>
    </a:band2H>
    <a:band1V>
      <a:tcTxStyle/>
      <a:tcStyle>
        <a:fill>
          <a:solidFill>
            <a:srgbClr val="CAD5E7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185BC394-9EA0-4B26-987F-03CA977046C5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FFA"/>
          </a:solidFill>
        </a:fill>
      </a:tcStyle>
    </a:wholeTbl>
    <a:band1H>
      <a:tcTxStyle/>
      <a:tcStyle>
        <a:fill>
          <a:solidFill>
            <a:srgbClr val="CADEF5"/>
          </a:solidFill>
        </a:fill>
      </a:tcStyle>
    </a:band1H>
    <a:band2H>
      <a:tcTxStyle/>
    </a:band2H>
    <a:band1V>
      <a:tcTxStyle/>
      <a:tcStyle>
        <a:fill>
          <a:solidFill>
            <a:srgbClr val="CADEF5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5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4.xml"/><Relationship Id="rId32" Type="http://schemas.openxmlformats.org/officeDocument/2006/relationships/font" Target="fonts/Raleway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b1478b800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g9b1478b800_4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amazon.com.br/s/ref=dp_byline_sr_book_1?ie=UTF8&amp;field-author=William+Stallings&amp;search-alias=books" TargetMode="External"/><Relationship Id="rId4" Type="http://schemas.openxmlformats.org/officeDocument/2006/relationships/hyperlink" Target="https://www.clubedohardware.com.br/artigos/processadores/como-o-cache-de-mem%C3%B3ria-funciona-r34772/" TargetMode="External"/><Relationship Id="rId5" Type="http://schemas.openxmlformats.org/officeDocument/2006/relationships/hyperlink" Target="https://www.techtudo.com.br/noticias/noticia/2016/10/o-que-e-memoria-cache-entenda-sua-importancia-para-o-pc.html#:~:text=Como%20visto%2C%20esse%20tipo%20de,cache%20de%20uma%20forma%20diferente" TargetMode="External"/><Relationship Id="rId6" Type="http://schemas.openxmlformats.org/officeDocument/2006/relationships/hyperlink" Target="https://pt.wikipedia.org/wiki/Unidade_de_gerenciamento_de_mem%C3%B3ri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9070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0" lang="pt-BR">
                <a:latin typeface="Lucida Sans"/>
                <a:ea typeface="Lucida Sans"/>
                <a:cs typeface="Lucida Sans"/>
                <a:sym typeface="Lucida Sans"/>
              </a:rPr>
              <a:t>Trabalho Prático 03</a:t>
            </a:r>
            <a:endParaRPr b="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 sz="1900">
                <a:latin typeface="Arial"/>
                <a:ea typeface="Arial"/>
                <a:cs typeface="Arial"/>
                <a:sym typeface="Arial"/>
              </a:rPr>
              <a:t>Danilo César Silva Soares - 19.2.4002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 sz="1900">
                <a:latin typeface="Arial"/>
                <a:ea typeface="Arial"/>
                <a:cs typeface="Arial"/>
                <a:sym typeface="Arial"/>
              </a:rPr>
              <a:t>João Vitor dos Santos Vaz - 19.2.4094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pt-BR" sz="2400">
                <a:latin typeface="Lucida Sans"/>
                <a:ea typeface="Lucida Sans"/>
                <a:cs typeface="Lucida Sans"/>
                <a:sym typeface="Lucida Sans"/>
              </a:rPr>
              <a:t>Custo repetição 100% - For: 10</a:t>
            </a:r>
            <a:endParaRPr b="0" sz="2400">
              <a:latin typeface="Lucida Sans"/>
              <a:ea typeface="Lucida Sans"/>
              <a:cs typeface="Lucida Sans"/>
              <a:sym typeface="Lucida Sans"/>
            </a:endParaRPr>
          </a:p>
        </p:txBody>
      </p:sp>
      <p:graphicFrame>
        <p:nvGraphicFramePr>
          <p:cNvPr id="145" name="Google Shape;145;p22"/>
          <p:cNvGraphicFramePr/>
          <p:nvPr/>
        </p:nvGraphicFramePr>
        <p:xfrm>
          <a:off x="613900" y="2031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{D22B6CE9-2FBE-4FDB-8E82-B896D77F3F7B}</a:tableStyleId>
              </a:tblPr>
              <a:tblGrid>
                <a:gridCol w="1035600"/>
                <a:gridCol w="1035600"/>
                <a:gridCol w="1035600"/>
                <a:gridCol w="1035600"/>
                <a:gridCol w="1035600"/>
                <a:gridCol w="1035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Cache 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chemeClr val="dk2"/>
                          </a:solidFill>
                        </a:rPr>
                        <a:t>Cache 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chemeClr val="dk2"/>
                          </a:solidFill>
                        </a:rPr>
                        <a:t>Cache 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chemeClr val="dk2"/>
                          </a:solidFill>
                        </a:rPr>
                        <a:t>RAM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HD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666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15333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686059497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333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10222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686374830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1221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25555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685428831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1665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209551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682906167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1221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86887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684693054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46" name="Google Shape;146;p22"/>
          <p:cNvGraphicFramePr/>
          <p:nvPr/>
        </p:nvGraphicFramePr>
        <p:xfrm>
          <a:off x="7089100" y="20317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{D22B6CE9-2FBE-4FDB-8E82-B896D77F3F7B}</a:tableStyleId>
              </a:tblPr>
              <a:tblGrid>
                <a:gridCol w="1382850"/>
              </a:tblGrid>
              <a:tr h="405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Total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</a:tr>
              <a:tr h="499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686075496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45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686385385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49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685455607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49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683117383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570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684781162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ctrTitle"/>
          </p:nvPr>
        </p:nvSpPr>
        <p:spPr>
          <a:xfrm>
            <a:off x="1552553" y="1215203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0" lang="pt-BR">
                <a:latin typeface="Lucida Sans"/>
                <a:ea typeface="Lucida Sans"/>
                <a:cs typeface="Lucida Sans"/>
                <a:sym typeface="Lucida Sans"/>
              </a:rPr>
              <a:t>FOR: 30 </a:t>
            </a:r>
            <a:endParaRPr b="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pt-BR" sz="2400">
                <a:latin typeface="Lucida Sans"/>
                <a:ea typeface="Lucida Sans"/>
                <a:cs typeface="Lucida Sans"/>
                <a:sym typeface="Lucida Sans"/>
              </a:rPr>
              <a:t>Custo repetição 25% - For: 30</a:t>
            </a:r>
            <a:endParaRPr b="0" sz="2400">
              <a:latin typeface="Lucida Sans"/>
              <a:ea typeface="Lucida Sans"/>
              <a:cs typeface="Lucida Sans"/>
              <a:sym typeface="Lucida Sans"/>
            </a:endParaRPr>
          </a:p>
        </p:txBody>
      </p:sp>
      <p:graphicFrame>
        <p:nvGraphicFramePr>
          <p:cNvPr id="157" name="Google Shape;157;p24"/>
          <p:cNvGraphicFramePr/>
          <p:nvPr/>
        </p:nvGraphicFramePr>
        <p:xfrm>
          <a:off x="613900" y="2031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{D22B6CE9-2FBE-4FDB-8E82-B896D77F3F7B}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Cache 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Cache 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Cache 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RAM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HD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166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88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3108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86887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585573381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122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1554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66443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593141373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284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154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5439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270883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570752730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342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1771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18315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1293083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532071882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219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220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9102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700207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568545399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58" name="Google Shape;158;p24"/>
          <p:cNvGraphicFramePr/>
          <p:nvPr/>
        </p:nvGraphicFramePr>
        <p:xfrm>
          <a:off x="7023847" y="20318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{185BC394-9EA0-4B26-987F-03CA977046C5}</a:tableStyleId>
              </a:tblPr>
              <a:tblGrid>
                <a:gridCol w="1279700"/>
              </a:tblGrid>
              <a:tr h="39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Total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B7B7B7"/>
                    </a:solidFill>
                  </a:tcPr>
                </a:tc>
              </a:tr>
              <a:tr h="54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585663630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5" marB="0" marR="7625" marL="7625" anchor="ctr"/>
                </a:tc>
              </a:tr>
              <a:tr h="54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593209547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5" marB="0" marR="7625" marL="7625" anchor="ctr"/>
                </a:tc>
              </a:tr>
              <a:tr h="54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571029490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5" marB="0" marR="7625" marL="7625" anchor="ctr"/>
                </a:tc>
              </a:tr>
              <a:tr h="43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533385393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5" marB="0" marR="7625" marL="7625" anchor="ctr"/>
                </a:tc>
              </a:tr>
              <a:tr h="43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569255147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pt-BR" sz="2400">
                <a:latin typeface="Lucida Sans"/>
                <a:ea typeface="Lucida Sans"/>
                <a:cs typeface="Lucida Sans"/>
                <a:sym typeface="Lucida Sans"/>
              </a:rPr>
              <a:t>Custo repetição 50% - For: 30</a:t>
            </a:r>
            <a:endParaRPr b="0" sz="2400">
              <a:latin typeface="Lucida Sans"/>
              <a:ea typeface="Lucida Sans"/>
              <a:cs typeface="Lucida Sans"/>
              <a:sym typeface="Lucida Sans"/>
            </a:endParaRPr>
          </a:p>
        </p:txBody>
      </p:sp>
      <p:graphicFrame>
        <p:nvGraphicFramePr>
          <p:cNvPr id="164" name="Google Shape;164;p25"/>
          <p:cNvGraphicFramePr/>
          <p:nvPr/>
        </p:nvGraphicFramePr>
        <p:xfrm>
          <a:off x="613900" y="2031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{D22B6CE9-2FBE-4FDB-8E82-B896D77F3F7B}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Cache 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Cache 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Cache 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RAM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HD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99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2109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56221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591354486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30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22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999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97109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593666928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91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143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4107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296438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584627382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91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1309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10101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1569077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553304304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110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7548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710429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579582054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65" name="Google Shape;165;p25"/>
          <p:cNvGraphicFramePr/>
          <p:nvPr/>
        </p:nvGraphicFramePr>
        <p:xfrm>
          <a:off x="7023847" y="20318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{185BC394-9EA0-4B26-987F-03CA977046C5}</a:tableStyleId>
              </a:tblPr>
              <a:tblGrid>
                <a:gridCol w="1279700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Total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B7B7B7"/>
                    </a:solidFill>
                  </a:tcPr>
                </a:tc>
              </a:tr>
              <a:tr h="51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591412983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5" marB="0" marR="7625" marL="7625" anchor="ctr"/>
                </a:tc>
              </a:tr>
              <a:tr h="51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593765088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5" marB="0" marR="7625" marL="7625" anchor="ctr"/>
                </a:tc>
              </a:tr>
              <a:tr h="51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584928161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5" marB="0" marR="7625" marL="7625" anchor="ctr"/>
                </a:tc>
              </a:tr>
              <a:tr h="51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554884882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5" marB="0" marR="7625" marL="7625" anchor="ctr"/>
                </a:tc>
              </a:tr>
              <a:tr h="45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580300203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pt-BR" sz="2400">
                <a:latin typeface="Lucida Sans"/>
                <a:ea typeface="Lucida Sans"/>
                <a:cs typeface="Lucida Sans"/>
                <a:sym typeface="Lucida Sans"/>
              </a:rPr>
              <a:t>Custo repetição 75% - For: 30</a:t>
            </a:r>
            <a:endParaRPr b="0" sz="2400">
              <a:latin typeface="Lucida Sans"/>
              <a:ea typeface="Lucida Sans"/>
              <a:cs typeface="Lucida Sans"/>
              <a:sym typeface="Lucida Sans"/>
            </a:endParaRPr>
          </a:p>
        </p:txBody>
      </p:sp>
      <p:graphicFrame>
        <p:nvGraphicFramePr>
          <p:cNvPr id="171" name="Google Shape;171;p26"/>
          <p:cNvGraphicFramePr/>
          <p:nvPr/>
        </p:nvGraphicFramePr>
        <p:xfrm>
          <a:off x="613900" y="2031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{D22B6CE9-2FBE-4FDB-8E82-B896D77F3F7B}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Cache 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Cache 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Cache 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RAM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HD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66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1887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40888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589777821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999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35777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597345813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78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143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3885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137997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586939824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165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8214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1057977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571698729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143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4329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490656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581579163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72" name="Google Shape;172;p26"/>
          <p:cNvGraphicFramePr/>
          <p:nvPr/>
        </p:nvGraphicFramePr>
        <p:xfrm>
          <a:off x="7023847" y="20318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{185BC394-9EA0-4B26-987F-03CA977046C5}</a:tableStyleId>
              </a:tblPr>
              <a:tblGrid>
                <a:gridCol w="1279700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Total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B7B7B7"/>
                    </a:solidFill>
                  </a:tcPr>
                </a:tc>
              </a:tr>
              <a:tr h="51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589820727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5" marB="0" marR="7625" marL="7625" anchor="ctr"/>
                </a:tc>
              </a:tr>
              <a:tr h="51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597382600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5" marB="0" marR="7625" marL="7625" anchor="ctr"/>
                </a:tc>
              </a:tr>
              <a:tr h="51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587081927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5" marB="0" marR="7625" marL="7625" anchor="ctr"/>
                </a:tc>
              </a:tr>
              <a:tr h="51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572765150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5" marB="0" marR="7625" marL="7625" anchor="ctr"/>
                </a:tc>
              </a:tr>
              <a:tr h="405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582074352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pt-BR" sz="2400">
                <a:latin typeface="Lucida Sans"/>
                <a:ea typeface="Lucida Sans"/>
                <a:cs typeface="Lucida Sans"/>
                <a:sym typeface="Lucida Sans"/>
              </a:rPr>
              <a:t>Custo repetição 100% - For: 30</a:t>
            </a:r>
            <a:endParaRPr b="0" sz="2400">
              <a:latin typeface="Lucida Sans"/>
              <a:ea typeface="Lucida Sans"/>
              <a:cs typeface="Lucida Sans"/>
              <a:sym typeface="Lucida Sans"/>
            </a:endParaRPr>
          </a:p>
        </p:txBody>
      </p:sp>
      <p:graphicFrame>
        <p:nvGraphicFramePr>
          <p:cNvPr id="178" name="Google Shape;178;p27"/>
          <p:cNvGraphicFramePr/>
          <p:nvPr/>
        </p:nvGraphicFramePr>
        <p:xfrm>
          <a:off x="613900" y="2031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{D22B6CE9-2FBE-4FDB-8E82-B896D77F3F7B}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Cache 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Cache 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Cache 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RAM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HD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22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1221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40888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597030480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444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25555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598081590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44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2331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102220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595348704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5217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608209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586729602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33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2442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332215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591880041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79" name="Google Shape;179;p27"/>
          <p:cNvGraphicFramePr/>
          <p:nvPr/>
        </p:nvGraphicFramePr>
        <p:xfrm>
          <a:off x="7023847" y="20318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{185BC394-9EA0-4B26-987F-03CA977046C5}</a:tableStyleId>
              </a:tblPr>
              <a:tblGrid>
                <a:gridCol w="1279700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Total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B7B7B7"/>
                    </a:solidFill>
                  </a:tcPr>
                </a:tc>
              </a:tr>
              <a:tr h="51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597072611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5" marB="0" marR="7625" marL="7625" anchor="ctr"/>
                </a:tc>
              </a:tr>
              <a:tr h="51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598107589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5" marB="0" marR="7625" marL="7625" anchor="ctr"/>
                </a:tc>
              </a:tr>
              <a:tr h="51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595453299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5" marB="0" marR="7625" marL="7625" anchor="ctr"/>
                </a:tc>
              </a:tr>
              <a:tr h="51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587343083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5" marB="0" marR="7625" marL="7625" anchor="ctr"/>
                </a:tc>
              </a:tr>
              <a:tr h="405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592214731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ctrTitle"/>
          </p:nvPr>
        </p:nvSpPr>
        <p:spPr>
          <a:xfrm>
            <a:off x="1552553" y="1215203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FOR: 50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pt-BR" sz="2400">
                <a:latin typeface="Lucida Sans"/>
                <a:ea typeface="Lucida Sans"/>
                <a:cs typeface="Lucida Sans"/>
                <a:sym typeface="Lucida Sans"/>
              </a:rPr>
              <a:t>Custo repetição 25% - For: 50</a:t>
            </a:r>
            <a:endParaRPr b="0" sz="2400">
              <a:latin typeface="Lucida Sans"/>
              <a:ea typeface="Lucida Sans"/>
              <a:cs typeface="Lucida Sans"/>
              <a:sym typeface="Lucida Sans"/>
            </a:endParaRPr>
          </a:p>
        </p:txBody>
      </p:sp>
      <p:graphicFrame>
        <p:nvGraphicFramePr>
          <p:cNvPr id="190" name="Google Shape;190;p29"/>
          <p:cNvGraphicFramePr/>
          <p:nvPr/>
        </p:nvGraphicFramePr>
        <p:xfrm>
          <a:off x="613900" y="2031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{D22B6CE9-2FBE-4FDB-8E82-B896D77F3F7B}</a:tableStyleId>
              </a:tblPr>
              <a:tblGrid>
                <a:gridCol w="1035600"/>
                <a:gridCol w="1035600"/>
                <a:gridCol w="1035600"/>
                <a:gridCol w="1035600"/>
                <a:gridCol w="1035600"/>
                <a:gridCol w="1035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Cache 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Cache 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Cache 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RAM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HD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32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88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2886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81776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683116389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22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1887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61332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684482832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105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187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5217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296438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670187736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137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594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12210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1686630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645907095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94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121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6438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853537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663355521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91" name="Google Shape;191;p29"/>
          <p:cNvGraphicFramePr/>
          <p:nvPr/>
        </p:nvGraphicFramePr>
        <p:xfrm>
          <a:off x="7089100" y="20317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{D22B6CE9-2FBE-4FDB-8E82-B896D77F3F7B}</a:tableStyleId>
              </a:tblPr>
              <a:tblGrid>
                <a:gridCol w="1382850"/>
              </a:tblGrid>
              <a:tr h="39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Total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</a:tr>
              <a:tr h="48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683201171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5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684546074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53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670489683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53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647606666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69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664215711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pt-BR" sz="2400">
                <a:latin typeface="Lucida Sans"/>
                <a:ea typeface="Lucida Sans"/>
                <a:cs typeface="Lucida Sans"/>
                <a:sym typeface="Lucida Sans"/>
              </a:rPr>
              <a:t>Custo repetição 50% - For: 50</a:t>
            </a:r>
            <a:endParaRPr b="0" sz="2400">
              <a:latin typeface="Lucida Sans"/>
              <a:ea typeface="Lucida Sans"/>
              <a:cs typeface="Lucida Sans"/>
              <a:sym typeface="Lucida Sans"/>
            </a:endParaRPr>
          </a:p>
        </p:txBody>
      </p:sp>
      <p:graphicFrame>
        <p:nvGraphicFramePr>
          <p:cNvPr id="197" name="Google Shape;197;p30"/>
          <p:cNvGraphicFramePr/>
          <p:nvPr/>
        </p:nvGraphicFramePr>
        <p:xfrm>
          <a:off x="613900" y="2031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{D22B6CE9-2FBE-4FDB-8E82-B896D77F3F7B}</a:tableStyleId>
              </a:tblPr>
              <a:tblGrid>
                <a:gridCol w="1035600"/>
                <a:gridCol w="1035600"/>
                <a:gridCol w="1035600"/>
                <a:gridCol w="1035600"/>
                <a:gridCol w="1035600"/>
                <a:gridCol w="1035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Cache 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Cache 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Cache 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RAM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HD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39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209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1998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102220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682065279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105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143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777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91998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681644835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30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209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4995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296438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678386394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260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484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15207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1579299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627722892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33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99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5661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940424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669346848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98" name="Google Shape;198;p30"/>
          <p:cNvGraphicFramePr/>
          <p:nvPr/>
        </p:nvGraphicFramePr>
        <p:xfrm>
          <a:off x="7089100" y="20317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{D22B6CE9-2FBE-4FDB-8E82-B896D77F3F7B}</a:tableStyleId>
              </a:tblPr>
              <a:tblGrid>
                <a:gridCol w="1382850"/>
              </a:tblGrid>
              <a:tr h="39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Total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</a:tr>
              <a:tr h="5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681269745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5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681737858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53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678688066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53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629318142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69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670293065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pt-BR" sz="2400">
                <a:latin typeface="Lucida Sans"/>
                <a:ea typeface="Lucida Sans"/>
                <a:cs typeface="Lucida Sans"/>
                <a:sym typeface="Lucida Sans"/>
              </a:rPr>
              <a:t>Custo repetição 75% - For: 50</a:t>
            </a:r>
            <a:endParaRPr b="0" sz="2400">
              <a:latin typeface="Lucida Sans"/>
              <a:ea typeface="Lucida Sans"/>
              <a:cs typeface="Lucida Sans"/>
              <a:sym typeface="Lucida Sans"/>
            </a:endParaRPr>
          </a:p>
        </p:txBody>
      </p:sp>
      <p:graphicFrame>
        <p:nvGraphicFramePr>
          <p:cNvPr id="204" name="Google Shape;204;p31"/>
          <p:cNvGraphicFramePr/>
          <p:nvPr/>
        </p:nvGraphicFramePr>
        <p:xfrm>
          <a:off x="613900" y="2031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{D22B6CE9-2FBE-4FDB-8E82-B896D77F3F7B}</a:tableStyleId>
              </a:tblPr>
              <a:tblGrid>
                <a:gridCol w="1035600"/>
                <a:gridCol w="1035600"/>
                <a:gridCol w="1035600"/>
                <a:gridCol w="1035600"/>
                <a:gridCol w="1035600"/>
                <a:gridCol w="1035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Cache 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Cache 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Cache 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RAM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HD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2220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71554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684167499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31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44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1443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66443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681644835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121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5883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270883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678491505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902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12321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1722407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647168427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88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6438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889314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669872403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05" name="Google Shape;205;p31"/>
          <p:cNvGraphicFramePr/>
          <p:nvPr/>
        </p:nvGraphicFramePr>
        <p:xfrm>
          <a:off x="7089100" y="20317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{D22B6CE9-2FBE-4FDB-8E82-B896D77F3F7B}</a:tableStyleId>
              </a:tblPr>
              <a:tblGrid>
                <a:gridCol w="1382850"/>
              </a:tblGrid>
              <a:tr h="39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Total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</a:tr>
              <a:tr h="5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684241346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5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681712796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53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678768401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53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648904067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69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670768250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pt-BR">
                <a:latin typeface="Lucida Sans"/>
                <a:ea typeface="Lucida Sans"/>
                <a:cs typeface="Lucida Sans"/>
                <a:sym typeface="Lucida Sans"/>
              </a:rPr>
              <a:t>Apresentação</a:t>
            </a:r>
            <a:endParaRPr b="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87900" y="137567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Lucida Sans"/>
                <a:ea typeface="Lucida Sans"/>
                <a:cs typeface="Lucida Sans"/>
                <a:sym typeface="Lucida Sans"/>
              </a:rPr>
              <a:t>O trabalho visa a implementação e t</a:t>
            </a:r>
            <a:r>
              <a:rPr lang="pt-BR" sz="1400">
                <a:latin typeface="Lucida Sans"/>
                <a:ea typeface="Lucida Sans"/>
                <a:cs typeface="Lucida Sans"/>
                <a:sym typeface="Lucida Sans"/>
              </a:rPr>
              <a:t>este de um sistema de memórias </a:t>
            </a:r>
            <a:r>
              <a:rPr lang="pt-BR" sz="1400">
                <a:latin typeface="Lucida Sans"/>
                <a:ea typeface="Lucida Sans"/>
                <a:cs typeface="Lucida Sans"/>
                <a:sym typeface="Lucida Sans"/>
              </a:rPr>
              <a:t>em um programa que contém soma e subtração, que foi previamente codificado pelos alunos, de forma a observar o funcionamento desse tipo de memória bem como seus efeitos no programa previamente mencionado.</a:t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Uma imagem contendo screenshot, texto&#10;&#10;Descrição gerada automaticamente"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1174" y="3395325"/>
            <a:ext cx="578167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texto, screenshot&#10;&#10;Descrição gerada automaticamente" id="95" name="Google Shape;9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2925" y="3219963"/>
            <a:ext cx="5461750" cy="176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pt-BR" sz="2400">
                <a:latin typeface="Lucida Sans"/>
                <a:ea typeface="Lucida Sans"/>
                <a:cs typeface="Lucida Sans"/>
                <a:sym typeface="Lucida Sans"/>
              </a:rPr>
              <a:t>Custo repetição 100% - For: 50</a:t>
            </a:r>
            <a:endParaRPr b="0" sz="2400">
              <a:latin typeface="Lucida Sans"/>
              <a:ea typeface="Lucida Sans"/>
              <a:cs typeface="Lucida Sans"/>
              <a:sym typeface="Lucida Sans"/>
            </a:endParaRPr>
          </a:p>
        </p:txBody>
      </p:sp>
      <p:graphicFrame>
        <p:nvGraphicFramePr>
          <p:cNvPr id="211" name="Google Shape;211;p32"/>
          <p:cNvGraphicFramePr/>
          <p:nvPr/>
        </p:nvGraphicFramePr>
        <p:xfrm>
          <a:off x="613900" y="2031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{D22B6CE9-2FBE-4FDB-8E82-B896D77F3F7B}</a:tableStyleId>
              </a:tblPr>
              <a:tblGrid>
                <a:gridCol w="1035600"/>
                <a:gridCol w="1035600"/>
                <a:gridCol w="1035600"/>
                <a:gridCol w="1035600"/>
                <a:gridCol w="1035600"/>
                <a:gridCol w="1035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Cache 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Cache 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Cache 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RAM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HD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44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2331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35777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678176172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162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22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1332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40888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673446177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77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3996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173774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674812620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125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231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7548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965979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653895531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4218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526433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669767292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12" name="Google Shape;212;p32"/>
          <p:cNvGraphicFramePr/>
          <p:nvPr/>
        </p:nvGraphicFramePr>
        <p:xfrm>
          <a:off x="7089100" y="20317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{D22B6CE9-2FBE-4FDB-8E82-B896D77F3F7B}</a:tableStyleId>
              </a:tblPr>
              <a:tblGrid>
                <a:gridCol w="1382850"/>
              </a:tblGrid>
              <a:tr h="39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Total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</a:tr>
              <a:tr h="5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678214388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5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673488581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53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674990531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53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654869414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69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670298062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Melhor caso</a:t>
            </a:r>
            <a:endParaRPr/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M4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Repetição: 25% 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For: 30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Custo total: 53338593</a:t>
            </a:r>
            <a:endParaRPr sz="1400">
              <a:solidFill>
                <a:srgbClr val="12161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12161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Tamanho das caches: </a:t>
            </a:r>
            <a:r>
              <a:rPr lang="pt-BR" sz="1400">
                <a:solidFill>
                  <a:srgbClr val="121618"/>
                </a:solidFill>
                <a:latin typeface="Arial"/>
                <a:ea typeface="Arial"/>
                <a:cs typeface="Arial"/>
                <a:sym typeface="Arial"/>
              </a:rPr>
              <a:t>16 - 64 - 256</a:t>
            </a:r>
            <a:endParaRPr sz="1400">
              <a:solidFill>
                <a:srgbClr val="12161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Tamanho da Memória Ram: </a:t>
            </a:r>
            <a:r>
              <a:rPr lang="pt-BR" sz="1400">
                <a:solidFill>
                  <a:srgbClr val="121618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 sz="1400">
              <a:solidFill>
                <a:srgbClr val="12161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12161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12161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33"/>
          <p:cNvPicPr preferRelativeResize="0"/>
          <p:nvPr/>
        </p:nvPicPr>
        <p:blipFill rotWithShape="1">
          <a:blip r:embed="rId3">
            <a:alphaModFix/>
          </a:blip>
          <a:srcRect b="0" l="-9229" r="42443" t="10682"/>
          <a:stretch/>
        </p:blipFill>
        <p:spPr>
          <a:xfrm>
            <a:off x="4572000" y="752975"/>
            <a:ext cx="4056776" cy="399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Pior</a:t>
            </a:r>
            <a:r>
              <a:rPr lang="pt-BR"/>
              <a:t> caso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M2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Repetição 100% 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For: 10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Custo total: 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686385385</a:t>
            </a:r>
            <a:endParaRPr sz="1400">
              <a:solidFill>
                <a:srgbClr val="12161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12161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Tamanho das caches: </a:t>
            </a:r>
            <a:r>
              <a:rPr lang="pt-BR" sz="1400">
                <a:solidFill>
                  <a:srgbClr val="121618"/>
                </a:solidFill>
                <a:latin typeface="Arial"/>
                <a:ea typeface="Arial"/>
                <a:cs typeface="Arial"/>
                <a:sym typeface="Arial"/>
              </a:rPr>
              <a:t>8 - 16 - 32</a:t>
            </a:r>
            <a:endParaRPr sz="1400">
              <a:solidFill>
                <a:srgbClr val="12161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Tamanho da Memória Ram: </a:t>
            </a:r>
            <a:r>
              <a:rPr lang="pt-BR" sz="1400">
                <a:solidFill>
                  <a:srgbClr val="121618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endParaRPr sz="1400">
              <a:solidFill>
                <a:srgbClr val="12161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12161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12161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12161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34"/>
          <p:cNvPicPr preferRelativeResize="0"/>
          <p:nvPr/>
        </p:nvPicPr>
        <p:blipFill rotWithShape="1">
          <a:blip r:embed="rId3">
            <a:alphaModFix/>
          </a:blip>
          <a:srcRect b="36057" l="0" r="64999" t="15973"/>
          <a:stretch/>
        </p:blipFill>
        <p:spPr>
          <a:xfrm>
            <a:off x="5347500" y="1318650"/>
            <a:ext cx="3200424" cy="332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Bibliografia</a:t>
            </a:r>
            <a:endParaRPr/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pt-BR"/>
              <a:t>Livro: Arquitetura e Organização de Computadores </a:t>
            </a:r>
            <a:r>
              <a:rPr lang="pt-BR"/>
              <a:t>por </a:t>
            </a:r>
            <a:r>
              <a:rPr lang="pt-BR" u="sng">
                <a:solidFill>
                  <a:schemeClr val="hlink"/>
                </a:solidFill>
                <a:hlinkClick r:id="rId3"/>
              </a:rPr>
              <a:t>William Stallings</a:t>
            </a:r>
            <a:r>
              <a:rPr lang="pt-BR"/>
              <a:t>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https://www.clubedohardware.com.br/artigos/processadores/como-o-cache-de-mem%C3%B3ria-funciona-r34772/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https://www.techtudo.com.br/noticias/noticia/2016/10/o-que-e-memoria-cache-entenda-sua-importancia-para-o-pc.html#:~:text=Como%20visto%2C%20esse%20tipo%20de,cache%20de%20uma%20forma%20diferente</a:t>
            </a:r>
            <a:r>
              <a:rPr lang="pt-BR"/>
              <a:t>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https://pt.wikipedia.org/wiki/Unidade_de_gerenciamento_de_mem%C3%B3ria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pt-BR" sz="2400">
                <a:latin typeface="Lucida Sans"/>
                <a:ea typeface="Lucida Sans"/>
                <a:cs typeface="Lucida Sans"/>
                <a:sym typeface="Lucida Sans"/>
              </a:rPr>
              <a:t>Tópicos abordados</a:t>
            </a:r>
            <a:endParaRPr b="0" sz="24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7650" y="202735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ida Sans"/>
              <a:buAutoNum type="arabicPeriod"/>
            </a:pPr>
            <a:r>
              <a:rPr lang="pt-BR" sz="1400">
                <a:latin typeface="Lucida Sans"/>
                <a:ea typeface="Lucida Sans"/>
                <a:cs typeface="Lucida Sans"/>
                <a:sym typeface="Lucida Sans"/>
              </a:rPr>
              <a:t>Custos;</a:t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ida Sans"/>
              <a:buAutoNum type="arabicPeriod"/>
            </a:pPr>
            <a:r>
              <a:rPr lang="pt-BR" sz="1400">
                <a:latin typeface="Lucida Sans"/>
                <a:ea typeface="Lucida Sans"/>
                <a:cs typeface="Lucida Sans"/>
                <a:sym typeface="Lucida Sans"/>
              </a:rPr>
              <a:t>Valores das caches e RAM;</a:t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ida Sans"/>
              <a:buAutoNum type="arabicPeriod"/>
            </a:pPr>
            <a:r>
              <a:rPr lang="pt-BR" sz="1400">
                <a:latin typeface="Lucida Sans"/>
                <a:ea typeface="Lucida Sans"/>
                <a:cs typeface="Lucida Sans"/>
                <a:sym typeface="Lucida Sans"/>
              </a:rPr>
              <a:t>Dados;</a:t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ida Sans"/>
              <a:buAutoNum type="arabicPeriod"/>
            </a:pPr>
            <a:r>
              <a:rPr lang="pt-BR" sz="1400">
                <a:latin typeface="Lucida Sans"/>
                <a:ea typeface="Lucida Sans"/>
                <a:cs typeface="Lucida Sans"/>
                <a:sym typeface="Lucida Sans"/>
              </a:rPr>
              <a:t>Melhor caso;</a:t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ida Sans"/>
              <a:buAutoNum type="arabicPeriod"/>
            </a:pPr>
            <a:r>
              <a:rPr lang="pt-BR" sz="1400">
                <a:latin typeface="Lucida Sans"/>
                <a:ea typeface="Lucida Sans"/>
                <a:cs typeface="Lucida Sans"/>
                <a:sym typeface="Lucida Sans"/>
              </a:rPr>
              <a:t>Pior caso;</a:t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pt-BR" sz="2400">
                <a:latin typeface="Lucida Sans"/>
                <a:ea typeface="Lucida Sans"/>
                <a:cs typeface="Lucida Sans"/>
                <a:sym typeface="Lucida Sans"/>
              </a:rPr>
              <a:t>Custo</a:t>
            </a:r>
            <a:endParaRPr b="0" sz="24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>
                <a:latin typeface="Lucida Sans"/>
                <a:ea typeface="Lucida Sans"/>
                <a:cs typeface="Lucida Sans"/>
                <a:sym typeface="Lucida Sans"/>
              </a:rPr>
              <a:t>Pesos utilizados: </a:t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ida Sans"/>
              <a:buAutoNum type="arabicPeriod"/>
            </a:pPr>
            <a:r>
              <a:rPr lang="pt-BR" sz="1400">
                <a:latin typeface="Lucida Sans"/>
                <a:ea typeface="Lucida Sans"/>
                <a:cs typeface="Lucida Sans"/>
                <a:sym typeface="Lucida Sans"/>
              </a:rPr>
              <a:t>Cache 1 =&gt; 1;</a:t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ida Sans"/>
              <a:buAutoNum type="arabicPeriod"/>
            </a:pPr>
            <a:r>
              <a:rPr lang="pt-BR" sz="1400">
                <a:latin typeface="Lucida Sans"/>
                <a:ea typeface="Lucida Sans"/>
                <a:cs typeface="Lucida Sans"/>
                <a:sym typeface="Lucida Sans"/>
              </a:rPr>
              <a:t>Cache 2 =&gt; 10;</a:t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ida Sans"/>
              <a:buAutoNum type="arabicPeriod"/>
            </a:pPr>
            <a:r>
              <a:rPr lang="pt-BR" sz="1400">
                <a:latin typeface="Lucida Sans"/>
                <a:ea typeface="Lucida Sans"/>
                <a:cs typeface="Lucida Sans"/>
                <a:sym typeface="Lucida Sans"/>
              </a:rPr>
              <a:t>Cache 3 =&gt; 100;</a:t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ida Sans"/>
              <a:buAutoNum type="arabicPeriod"/>
            </a:pPr>
            <a:r>
              <a:rPr lang="pt-BR" sz="1400">
                <a:latin typeface="Lucida Sans"/>
                <a:ea typeface="Lucida Sans"/>
                <a:cs typeface="Lucida Sans"/>
                <a:sym typeface="Lucida Sans"/>
              </a:rPr>
              <a:t>RAM =&gt; 5000;</a:t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ida Sans"/>
              <a:buAutoNum type="arabicPeriod"/>
            </a:pPr>
            <a:r>
              <a:rPr lang="pt-BR" sz="1400">
                <a:latin typeface="Lucida Sans"/>
                <a:ea typeface="Lucida Sans"/>
                <a:cs typeface="Lucida Sans"/>
                <a:sym typeface="Lucida Sans"/>
              </a:rPr>
              <a:t>HD =&gt; 100000;</a:t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pt-BR" sz="2400">
                <a:latin typeface="Lucida Sans"/>
                <a:ea typeface="Lucida Sans"/>
                <a:cs typeface="Lucida Sans"/>
                <a:sym typeface="Lucida Sans"/>
              </a:rPr>
              <a:t>Valores das Caches e RAM</a:t>
            </a:r>
            <a:endParaRPr b="0" sz="2400">
              <a:latin typeface="Lucida Sans"/>
              <a:ea typeface="Lucida Sans"/>
              <a:cs typeface="Lucida Sans"/>
              <a:sym typeface="Lucida Sans"/>
            </a:endParaRPr>
          </a:p>
        </p:txBody>
      </p:sp>
      <p:graphicFrame>
        <p:nvGraphicFramePr>
          <p:cNvPr id="113" name="Google Shape;113;p17"/>
          <p:cNvGraphicFramePr/>
          <p:nvPr/>
        </p:nvGraphicFramePr>
        <p:xfrm>
          <a:off x="1574225" y="21540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{D22B6CE9-2FBE-4FDB-8E82-B896D77F3F7B}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Cache 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chemeClr val="dk2"/>
                          </a:solidFill>
                        </a:rPr>
                        <a:t>Cache 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chemeClr val="dk2"/>
                          </a:solidFill>
                        </a:rPr>
                        <a:t>Cache 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chemeClr val="dk2"/>
                          </a:solidFill>
                        </a:rPr>
                        <a:t>RAM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HD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32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100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1000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32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1000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32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128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256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1000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256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10</a:t>
                      </a:r>
                      <a:r>
                        <a:rPr lang="pt-BR">
                          <a:solidFill>
                            <a:srgbClr val="000000"/>
                          </a:solidFill>
                        </a:rPr>
                        <a:t>24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1000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32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128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512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1000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ctrTitle"/>
          </p:nvPr>
        </p:nvSpPr>
        <p:spPr>
          <a:xfrm>
            <a:off x="1552553" y="1215203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0" lang="pt-BR">
                <a:latin typeface="Lucida Sans"/>
                <a:ea typeface="Lucida Sans"/>
                <a:cs typeface="Lucida Sans"/>
                <a:sym typeface="Lucida Sans"/>
              </a:rPr>
              <a:t>FOR: 10</a:t>
            </a:r>
            <a:endParaRPr b="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pt-BR" sz="2400">
                <a:latin typeface="Lucida Sans"/>
                <a:ea typeface="Lucida Sans"/>
                <a:cs typeface="Lucida Sans"/>
                <a:sym typeface="Lucida Sans"/>
              </a:rPr>
              <a:t>Custo repetição 25% - For: 10</a:t>
            </a:r>
            <a:endParaRPr b="0" sz="2400">
              <a:latin typeface="Lucida Sans"/>
              <a:ea typeface="Lucida Sans"/>
              <a:cs typeface="Lucida Sans"/>
              <a:sym typeface="Lucida Sans"/>
            </a:endParaRPr>
          </a:p>
        </p:txBody>
      </p:sp>
      <p:graphicFrame>
        <p:nvGraphicFramePr>
          <p:cNvPr id="124" name="Google Shape;124;p19"/>
          <p:cNvGraphicFramePr/>
          <p:nvPr/>
        </p:nvGraphicFramePr>
        <p:xfrm>
          <a:off x="613900" y="2031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{D22B6CE9-2FBE-4FDB-8E82-B896D77F3F7B}</a:tableStyleId>
              </a:tblPr>
              <a:tblGrid>
                <a:gridCol w="1035600"/>
                <a:gridCol w="1035600"/>
                <a:gridCol w="1035600"/>
                <a:gridCol w="1035600"/>
                <a:gridCol w="1035600"/>
                <a:gridCol w="1035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Cache 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chemeClr val="dk2"/>
                          </a:solidFill>
                        </a:rPr>
                        <a:t>Cache 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chemeClr val="dk2"/>
                          </a:solidFill>
                        </a:rPr>
                        <a:t>Cache 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chemeClr val="dk2"/>
                          </a:solidFill>
                        </a:rPr>
                        <a:t>RAM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HD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31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66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2220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56221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684377721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22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1110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35777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685744164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32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143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4440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224884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679227282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103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341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10323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1553744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653790420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31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110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4884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776872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672184845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25" name="Google Shape;125;p19"/>
          <p:cNvGraphicFramePr/>
          <p:nvPr/>
        </p:nvGraphicFramePr>
        <p:xfrm>
          <a:off x="7089100" y="20317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{D22B6CE9-2FBE-4FDB-8E82-B896D77F3F7B}</a:tableStyleId>
              </a:tblPr>
              <a:tblGrid>
                <a:gridCol w="1382850"/>
              </a:tblGrid>
              <a:tr h="39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Total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</a:tr>
              <a:tr h="5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684436259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5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685781073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53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679456781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53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655354931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69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672966742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pt-BR" sz="2400">
                <a:latin typeface="Lucida Sans"/>
                <a:ea typeface="Lucida Sans"/>
                <a:cs typeface="Lucida Sans"/>
                <a:sym typeface="Lucida Sans"/>
              </a:rPr>
              <a:t>Custo repetição 50% - For: 10</a:t>
            </a:r>
            <a:endParaRPr b="0" sz="2400">
              <a:latin typeface="Lucida Sans"/>
              <a:ea typeface="Lucida Sans"/>
              <a:cs typeface="Lucida Sans"/>
              <a:sym typeface="Lucida Sans"/>
            </a:endParaRPr>
          </a:p>
        </p:txBody>
      </p:sp>
      <p:graphicFrame>
        <p:nvGraphicFramePr>
          <p:cNvPr id="131" name="Google Shape;131;p20"/>
          <p:cNvGraphicFramePr/>
          <p:nvPr/>
        </p:nvGraphicFramePr>
        <p:xfrm>
          <a:off x="613900" y="2031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{D22B6CE9-2FBE-4FDB-8E82-B896D77F3F7B}</a:tableStyleId>
              </a:tblPr>
              <a:tblGrid>
                <a:gridCol w="1035600"/>
                <a:gridCol w="1035600"/>
                <a:gridCol w="1035600"/>
                <a:gridCol w="1035600"/>
                <a:gridCol w="1035600"/>
                <a:gridCol w="1035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Cache 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chemeClr val="dk2"/>
                          </a:solidFill>
                        </a:rPr>
                        <a:t>Cache 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chemeClr val="dk2"/>
                          </a:solidFill>
                        </a:rPr>
                        <a:t>Cache 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chemeClr val="dk2"/>
                          </a:solidFill>
                        </a:rPr>
                        <a:t>RAM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HD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1443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40888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685428831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777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20444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686269719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189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121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3552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173774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677965950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173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253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8325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1129531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663040188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154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66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4107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567321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676284174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32" name="Google Shape;132;p20"/>
          <p:cNvGraphicFramePr/>
          <p:nvPr/>
        </p:nvGraphicFramePr>
        <p:xfrm>
          <a:off x="7089100" y="20317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{D22B6CE9-2FBE-4FDB-8E82-B896D77F3F7B}</a:tableStyleId>
              </a:tblPr>
              <a:tblGrid>
                <a:gridCol w="1382850"/>
              </a:tblGrid>
              <a:tr h="39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Total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</a:tr>
              <a:tr h="5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685471173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5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686290940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53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678143586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53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664178470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69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676855822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pt-BR" sz="2400">
                <a:latin typeface="Lucida Sans"/>
                <a:ea typeface="Lucida Sans"/>
                <a:cs typeface="Lucida Sans"/>
                <a:sym typeface="Lucida Sans"/>
              </a:rPr>
              <a:t>Custo repetição 75% - For: 10</a:t>
            </a:r>
            <a:endParaRPr b="0" sz="2400">
              <a:latin typeface="Lucida Sans"/>
              <a:ea typeface="Lucida Sans"/>
              <a:cs typeface="Lucida Sans"/>
              <a:sym typeface="Lucida Sans"/>
            </a:endParaRPr>
          </a:p>
        </p:txBody>
      </p:sp>
      <p:graphicFrame>
        <p:nvGraphicFramePr>
          <p:cNvPr id="138" name="Google Shape;138;p21"/>
          <p:cNvGraphicFramePr/>
          <p:nvPr/>
        </p:nvGraphicFramePr>
        <p:xfrm>
          <a:off x="613900" y="2031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{D22B6CE9-2FBE-4FDB-8E82-B896D77F3F7B}</a:tableStyleId>
              </a:tblPr>
              <a:tblGrid>
                <a:gridCol w="1035600"/>
                <a:gridCol w="1035600"/>
                <a:gridCol w="1035600"/>
                <a:gridCol w="1035600"/>
                <a:gridCol w="1035600"/>
                <a:gridCol w="1035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Cache 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chemeClr val="dk2"/>
                          </a:solidFill>
                        </a:rPr>
                        <a:t>Cache 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chemeClr val="dk2"/>
                          </a:solidFill>
                        </a:rPr>
                        <a:t>Cache 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chemeClr val="dk2"/>
                          </a:solidFill>
                        </a:rPr>
                        <a:t>RAM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HD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33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777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30666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685323720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444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30666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685954386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85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44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2442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132886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674392176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85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143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5439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761539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663460632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M5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85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44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2442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449768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670628180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39" name="Google Shape;139;p21"/>
          <p:cNvGraphicFramePr/>
          <p:nvPr/>
        </p:nvGraphicFramePr>
        <p:xfrm>
          <a:off x="7089100" y="20317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{D22B6CE9-2FBE-4FDB-8E82-B896D77F3F7B}</a:tableStyleId>
              </a:tblPr>
              <a:tblGrid>
                <a:gridCol w="1382850"/>
              </a:tblGrid>
              <a:tr h="39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Total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99999"/>
                    </a:solidFill>
                  </a:tcPr>
                </a:tc>
              </a:tr>
              <a:tr h="5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685355197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5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685985496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53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674527633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53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664227838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69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671060519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