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0" r:id="rId1"/>
  </p:sldMasterIdLst>
  <p:notesMasterIdLst>
    <p:notesMasterId r:id="rId444"/>
  </p:notesMasterIdLst>
  <p:sldIdLst>
    <p:sldId id="256" r:id="rId2"/>
    <p:sldId id="259" r:id="rId3"/>
    <p:sldId id="260" r:id="rId4"/>
    <p:sldId id="291" r:id="rId5"/>
    <p:sldId id="261" r:id="rId6"/>
    <p:sldId id="293" r:id="rId7"/>
    <p:sldId id="262" r:id="rId8"/>
    <p:sldId id="280" r:id="rId9"/>
    <p:sldId id="264" r:id="rId10"/>
    <p:sldId id="281" r:id="rId11"/>
    <p:sldId id="294" r:id="rId12"/>
    <p:sldId id="265" r:id="rId13"/>
    <p:sldId id="282" r:id="rId14"/>
    <p:sldId id="266" r:id="rId15"/>
    <p:sldId id="283" r:id="rId16"/>
    <p:sldId id="267" r:id="rId17"/>
    <p:sldId id="268" r:id="rId18"/>
    <p:sldId id="269" r:id="rId19"/>
    <p:sldId id="271" r:id="rId20"/>
    <p:sldId id="273" r:id="rId21"/>
    <p:sldId id="272" r:id="rId22"/>
    <p:sldId id="284" r:id="rId23"/>
    <p:sldId id="292" r:id="rId24"/>
    <p:sldId id="274" r:id="rId25"/>
    <p:sldId id="287" r:id="rId26"/>
    <p:sldId id="275" r:id="rId27"/>
    <p:sldId id="276" r:id="rId28"/>
    <p:sldId id="277" r:id="rId29"/>
    <p:sldId id="278" r:id="rId30"/>
    <p:sldId id="295" r:id="rId31"/>
    <p:sldId id="289" r:id="rId32"/>
    <p:sldId id="279" r:id="rId33"/>
    <p:sldId id="290"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25" r:id="rId164"/>
    <p:sldId id="426" r:id="rId165"/>
    <p:sldId id="427" r:id="rId166"/>
    <p:sldId id="428" r:id="rId167"/>
    <p:sldId id="429" r:id="rId168"/>
    <p:sldId id="430" r:id="rId169"/>
    <p:sldId id="431"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4" r:id="rId213"/>
    <p:sldId id="475" r:id="rId214"/>
    <p:sldId id="476" r:id="rId215"/>
    <p:sldId id="477" r:id="rId216"/>
    <p:sldId id="478" r:id="rId217"/>
    <p:sldId id="479" r:id="rId218"/>
    <p:sldId id="480" r:id="rId219"/>
    <p:sldId id="481" r:id="rId220"/>
    <p:sldId id="482" r:id="rId221"/>
    <p:sldId id="483" r:id="rId222"/>
    <p:sldId id="484" r:id="rId223"/>
    <p:sldId id="485" r:id="rId224"/>
    <p:sldId id="486" r:id="rId225"/>
    <p:sldId id="487" r:id="rId226"/>
    <p:sldId id="488" r:id="rId227"/>
    <p:sldId id="489" r:id="rId228"/>
    <p:sldId id="490" r:id="rId229"/>
    <p:sldId id="491" r:id="rId230"/>
    <p:sldId id="492" r:id="rId231"/>
    <p:sldId id="493" r:id="rId232"/>
    <p:sldId id="494" r:id="rId233"/>
    <p:sldId id="495" r:id="rId234"/>
    <p:sldId id="496" r:id="rId235"/>
    <p:sldId id="497" r:id="rId236"/>
    <p:sldId id="498" r:id="rId237"/>
    <p:sldId id="499" r:id="rId238"/>
    <p:sldId id="500" r:id="rId239"/>
    <p:sldId id="501" r:id="rId240"/>
    <p:sldId id="502" r:id="rId241"/>
    <p:sldId id="503" r:id="rId242"/>
    <p:sldId id="504" r:id="rId243"/>
    <p:sldId id="505" r:id="rId244"/>
    <p:sldId id="506" r:id="rId245"/>
    <p:sldId id="507" r:id="rId246"/>
    <p:sldId id="508" r:id="rId247"/>
    <p:sldId id="509" r:id="rId248"/>
    <p:sldId id="510" r:id="rId249"/>
    <p:sldId id="511" r:id="rId250"/>
    <p:sldId id="512" r:id="rId251"/>
    <p:sldId id="513" r:id="rId252"/>
    <p:sldId id="514" r:id="rId253"/>
    <p:sldId id="515" r:id="rId254"/>
    <p:sldId id="516" r:id="rId255"/>
    <p:sldId id="517" r:id="rId256"/>
    <p:sldId id="518" r:id="rId257"/>
    <p:sldId id="519" r:id="rId258"/>
    <p:sldId id="520" r:id="rId259"/>
    <p:sldId id="521" r:id="rId260"/>
    <p:sldId id="522" r:id="rId261"/>
    <p:sldId id="523" r:id="rId262"/>
    <p:sldId id="524" r:id="rId263"/>
    <p:sldId id="525" r:id="rId264"/>
    <p:sldId id="526" r:id="rId265"/>
    <p:sldId id="527" r:id="rId266"/>
    <p:sldId id="528" r:id="rId267"/>
    <p:sldId id="529" r:id="rId268"/>
    <p:sldId id="530" r:id="rId269"/>
    <p:sldId id="531" r:id="rId270"/>
    <p:sldId id="532" r:id="rId271"/>
    <p:sldId id="533" r:id="rId272"/>
    <p:sldId id="534" r:id="rId273"/>
    <p:sldId id="535" r:id="rId274"/>
    <p:sldId id="536" r:id="rId275"/>
    <p:sldId id="537" r:id="rId276"/>
    <p:sldId id="538" r:id="rId277"/>
    <p:sldId id="539" r:id="rId278"/>
    <p:sldId id="540" r:id="rId279"/>
    <p:sldId id="541" r:id="rId280"/>
    <p:sldId id="542" r:id="rId281"/>
    <p:sldId id="543" r:id="rId282"/>
    <p:sldId id="544" r:id="rId283"/>
    <p:sldId id="545" r:id="rId284"/>
    <p:sldId id="546" r:id="rId285"/>
    <p:sldId id="547" r:id="rId286"/>
    <p:sldId id="548" r:id="rId287"/>
    <p:sldId id="549" r:id="rId288"/>
    <p:sldId id="550" r:id="rId289"/>
    <p:sldId id="551" r:id="rId290"/>
    <p:sldId id="552" r:id="rId291"/>
    <p:sldId id="553" r:id="rId292"/>
    <p:sldId id="554" r:id="rId293"/>
    <p:sldId id="555" r:id="rId294"/>
    <p:sldId id="556" r:id="rId295"/>
    <p:sldId id="557" r:id="rId296"/>
    <p:sldId id="558" r:id="rId297"/>
    <p:sldId id="559" r:id="rId298"/>
    <p:sldId id="560" r:id="rId299"/>
    <p:sldId id="561" r:id="rId300"/>
    <p:sldId id="562" r:id="rId301"/>
    <p:sldId id="563" r:id="rId302"/>
    <p:sldId id="564" r:id="rId303"/>
    <p:sldId id="565" r:id="rId304"/>
    <p:sldId id="566" r:id="rId305"/>
    <p:sldId id="567" r:id="rId306"/>
    <p:sldId id="568" r:id="rId307"/>
    <p:sldId id="569" r:id="rId308"/>
    <p:sldId id="570" r:id="rId309"/>
    <p:sldId id="571" r:id="rId310"/>
    <p:sldId id="572" r:id="rId311"/>
    <p:sldId id="573" r:id="rId312"/>
    <p:sldId id="574" r:id="rId313"/>
    <p:sldId id="575" r:id="rId314"/>
    <p:sldId id="576" r:id="rId315"/>
    <p:sldId id="577" r:id="rId316"/>
    <p:sldId id="578" r:id="rId317"/>
    <p:sldId id="579" r:id="rId318"/>
    <p:sldId id="580" r:id="rId319"/>
    <p:sldId id="581" r:id="rId320"/>
    <p:sldId id="582" r:id="rId321"/>
    <p:sldId id="583" r:id="rId322"/>
    <p:sldId id="584" r:id="rId323"/>
    <p:sldId id="585" r:id="rId324"/>
    <p:sldId id="586" r:id="rId325"/>
    <p:sldId id="587" r:id="rId326"/>
    <p:sldId id="588" r:id="rId327"/>
    <p:sldId id="589" r:id="rId328"/>
    <p:sldId id="590" r:id="rId329"/>
    <p:sldId id="591" r:id="rId330"/>
    <p:sldId id="592" r:id="rId331"/>
    <p:sldId id="593" r:id="rId332"/>
    <p:sldId id="594" r:id="rId333"/>
    <p:sldId id="595" r:id="rId334"/>
    <p:sldId id="596" r:id="rId335"/>
    <p:sldId id="597" r:id="rId336"/>
    <p:sldId id="598" r:id="rId337"/>
    <p:sldId id="599" r:id="rId338"/>
    <p:sldId id="600" r:id="rId339"/>
    <p:sldId id="601" r:id="rId340"/>
    <p:sldId id="602" r:id="rId341"/>
    <p:sldId id="603" r:id="rId342"/>
    <p:sldId id="604" r:id="rId343"/>
    <p:sldId id="605" r:id="rId344"/>
    <p:sldId id="606" r:id="rId345"/>
    <p:sldId id="607" r:id="rId346"/>
    <p:sldId id="608" r:id="rId347"/>
    <p:sldId id="609" r:id="rId348"/>
    <p:sldId id="610" r:id="rId349"/>
    <p:sldId id="611" r:id="rId350"/>
    <p:sldId id="612" r:id="rId351"/>
    <p:sldId id="613" r:id="rId352"/>
    <p:sldId id="614" r:id="rId353"/>
    <p:sldId id="615" r:id="rId354"/>
    <p:sldId id="616" r:id="rId355"/>
    <p:sldId id="617" r:id="rId356"/>
    <p:sldId id="618" r:id="rId357"/>
    <p:sldId id="619" r:id="rId358"/>
    <p:sldId id="620" r:id="rId359"/>
    <p:sldId id="621" r:id="rId360"/>
    <p:sldId id="622" r:id="rId361"/>
    <p:sldId id="623" r:id="rId362"/>
    <p:sldId id="624" r:id="rId363"/>
    <p:sldId id="625" r:id="rId364"/>
    <p:sldId id="626" r:id="rId365"/>
    <p:sldId id="627" r:id="rId366"/>
    <p:sldId id="628" r:id="rId367"/>
    <p:sldId id="629" r:id="rId368"/>
    <p:sldId id="630" r:id="rId369"/>
    <p:sldId id="631" r:id="rId370"/>
    <p:sldId id="632" r:id="rId371"/>
    <p:sldId id="633" r:id="rId372"/>
    <p:sldId id="634" r:id="rId373"/>
    <p:sldId id="635" r:id="rId374"/>
    <p:sldId id="636" r:id="rId375"/>
    <p:sldId id="637" r:id="rId376"/>
    <p:sldId id="638" r:id="rId377"/>
    <p:sldId id="639" r:id="rId378"/>
    <p:sldId id="640" r:id="rId379"/>
    <p:sldId id="641" r:id="rId380"/>
    <p:sldId id="642" r:id="rId381"/>
    <p:sldId id="643" r:id="rId382"/>
    <p:sldId id="644" r:id="rId383"/>
    <p:sldId id="645" r:id="rId384"/>
    <p:sldId id="646" r:id="rId385"/>
    <p:sldId id="647" r:id="rId386"/>
    <p:sldId id="648" r:id="rId387"/>
    <p:sldId id="649" r:id="rId388"/>
    <p:sldId id="650" r:id="rId389"/>
    <p:sldId id="651" r:id="rId390"/>
    <p:sldId id="652" r:id="rId391"/>
    <p:sldId id="653" r:id="rId392"/>
    <p:sldId id="654" r:id="rId393"/>
    <p:sldId id="655" r:id="rId394"/>
    <p:sldId id="656" r:id="rId395"/>
    <p:sldId id="657" r:id="rId396"/>
    <p:sldId id="658" r:id="rId397"/>
    <p:sldId id="659" r:id="rId398"/>
    <p:sldId id="660" r:id="rId399"/>
    <p:sldId id="661" r:id="rId400"/>
    <p:sldId id="662" r:id="rId401"/>
    <p:sldId id="663" r:id="rId402"/>
    <p:sldId id="664" r:id="rId403"/>
    <p:sldId id="665" r:id="rId404"/>
    <p:sldId id="666" r:id="rId405"/>
    <p:sldId id="667" r:id="rId406"/>
    <p:sldId id="668" r:id="rId407"/>
    <p:sldId id="669" r:id="rId408"/>
    <p:sldId id="670" r:id="rId409"/>
    <p:sldId id="671" r:id="rId410"/>
    <p:sldId id="672" r:id="rId411"/>
    <p:sldId id="673" r:id="rId412"/>
    <p:sldId id="674" r:id="rId413"/>
    <p:sldId id="675" r:id="rId414"/>
    <p:sldId id="676" r:id="rId415"/>
    <p:sldId id="677" r:id="rId416"/>
    <p:sldId id="678" r:id="rId417"/>
    <p:sldId id="679" r:id="rId418"/>
    <p:sldId id="680" r:id="rId419"/>
    <p:sldId id="681" r:id="rId420"/>
    <p:sldId id="682" r:id="rId421"/>
    <p:sldId id="683" r:id="rId422"/>
    <p:sldId id="684" r:id="rId423"/>
    <p:sldId id="685" r:id="rId424"/>
    <p:sldId id="686" r:id="rId425"/>
    <p:sldId id="687" r:id="rId426"/>
    <p:sldId id="688" r:id="rId427"/>
    <p:sldId id="689" r:id="rId428"/>
    <p:sldId id="690" r:id="rId429"/>
    <p:sldId id="691" r:id="rId430"/>
    <p:sldId id="692" r:id="rId431"/>
    <p:sldId id="693" r:id="rId432"/>
    <p:sldId id="694" r:id="rId433"/>
    <p:sldId id="695" r:id="rId434"/>
    <p:sldId id="696" r:id="rId435"/>
    <p:sldId id="697" r:id="rId436"/>
    <p:sldId id="698" r:id="rId437"/>
    <p:sldId id="699" r:id="rId438"/>
    <p:sldId id="700" r:id="rId439"/>
    <p:sldId id="701" r:id="rId440"/>
    <p:sldId id="702" r:id="rId441"/>
    <p:sldId id="703" r:id="rId442"/>
    <p:sldId id="704" r:id="rId4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3" autoAdjust="0"/>
    <p:restoredTop sz="94698" autoAdjust="0"/>
  </p:normalViewPr>
  <p:slideViewPr>
    <p:cSldViewPr>
      <p:cViewPr varScale="1">
        <p:scale>
          <a:sx n="86" d="100"/>
          <a:sy n="86" d="100"/>
        </p:scale>
        <p:origin x="1315"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424" Type="http://schemas.openxmlformats.org/officeDocument/2006/relationships/slide" Target="slides/slide423.xml"/><Relationship Id="rId445"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viewProps" Target="viewProps.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theme" Target="theme/theme1.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s>
</file>

<file path=ppt/_rels/viewProps.xml.rels><?xml version="1.0" encoding="UTF-8" standalone="yes"?>
<Relationships xmlns="http://schemas.openxmlformats.org/package/2006/relationships"><Relationship Id="rId3" Type="http://schemas.openxmlformats.org/officeDocument/2006/relationships/slide" Target="slides/slide417.xml"/><Relationship Id="rId7" Type="http://schemas.openxmlformats.org/officeDocument/2006/relationships/slide" Target="slides/slide435.xml"/><Relationship Id="rId2" Type="http://schemas.openxmlformats.org/officeDocument/2006/relationships/slide" Target="slides/slide249.xml"/><Relationship Id="rId1" Type="http://schemas.openxmlformats.org/officeDocument/2006/relationships/slide" Target="slides/slide21.xml"/><Relationship Id="rId6" Type="http://schemas.openxmlformats.org/officeDocument/2006/relationships/slide" Target="slides/slide422.xml"/><Relationship Id="rId5" Type="http://schemas.openxmlformats.org/officeDocument/2006/relationships/slide" Target="slides/slide420.xml"/><Relationship Id="rId4" Type="http://schemas.openxmlformats.org/officeDocument/2006/relationships/slide" Target="slides/slide4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8796D85-211B-4112-AFC6-E9281F6AE5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E4CE2C1D-2B9A-47AD-A427-4C9E118A896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mn-cs"/>
              </a:defRPr>
            </a:lvl1pPr>
          </a:lstStyle>
          <a:p>
            <a:pPr>
              <a:defRPr/>
            </a:pPr>
            <a:endParaRPr lang="en-US"/>
          </a:p>
        </p:txBody>
      </p:sp>
      <p:sp>
        <p:nvSpPr>
          <p:cNvPr id="12292" name="Rectangle 4">
            <a:extLst>
              <a:ext uri="{FF2B5EF4-FFF2-40B4-BE49-F238E27FC236}">
                <a16:creationId xmlns:a16="http://schemas.microsoft.com/office/drawing/2014/main" id="{3512CE5F-22C8-4128-9005-341DBD180B8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EF95AAB9-02C3-4B1C-BD36-6EA87CF2337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81B4CC66-C53C-49C3-9590-40AAC7D7D90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F999368C-7225-4082-A01F-34971392E34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Lucida Sans Unicode" panose="020B0602030504020204" pitchFamily="34" charset="0"/>
              </a:defRPr>
            </a:lvl1pPr>
          </a:lstStyle>
          <a:p>
            <a:pPr>
              <a:defRPr/>
            </a:pPr>
            <a:fld id="{17D9A6C0-06DC-4F51-B364-E9CD4670BD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599AAAB-C1F1-4D0D-A1A8-41A492828004}"/>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E38FB886-A791-40E7-9D84-1D4B2A761A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a:extLst>
              <a:ext uri="{FF2B5EF4-FFF2-40B4-BE49-F238E27FC236}">
                <a16:creationId xmlns:a16="http://schemas.microsoft.com/office/drawing/2014/main" id="{4BB079CB-019F-4D10-A9FA-8397368F3B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1A415565-066A-45E0-A3AD-35B1A67FB169}"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2C314F17-ED4F-46AD-8515-881AE891303A}"/>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24E484D9-27AF-482F-9CB5-BC1E602C1D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a:extLst>
              <a:ext uri="{FF2B5EF4-FFF2-40B4-BE49-F238E27FC236}">
                <a16:creationId xmlns:a16="http://schemas.microsoft.com/office/drawing/2014/main" id="{5C644EAC-CC76-4D47-8CB9-B22521F5A4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EA77D128-AF0A-4650-8240-0B8A0F600D30}" type="slidenum">
              <a:rPr lang="en-US" altLang="en-US" smtClean="0"/>
              <a:pPr>
                <a:spcBef>
                  <a:spcPct val="0"/>
                </a:spcBef>
              </a:pPr>
              <a:t>13</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AE872653-5054-46C8-BA55-53CB3866630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38148F95-182E-42FB-9D81-7AD640521E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2" name="Slide Number Placeholder 3">
            <a:extLst>
              <a:ext uri="{FF2B5EF4-FFF2-40B4-BE49-F238E27FC236}">
                <a16:creationId xmlns:a16="http://schemas.microsoft.com/office/drawing/2014/main" id="{77D10635-4A91-40DE-A0AA-359BB37B51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06A366A9-3E50-4A0B-B539-F77EA4B5CBC9}" type="slidenum">
              <a:rPr lang="en-US" altLang="en-US" smtClean="0"/>
              <a:pPr>
                <a:spcBef>
                  <a:spcPct val="0"/>
                </a:spcBef>
              </a:pPr>
              <a:t>14</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42AEC72-268F-435C-AA09-C703387D5C21}"/>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3F552724-9C37-4A28-92E2-DADCC2ECBF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BD38E63A-4929-4D5E-BC9C-7B95DAAAE0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38EA18F3-B1ED-429C-AD86-30E96435BB42}" type="slidenum">
              <a:rPr lang="en-US" altLang="en-US" smtClean="0"/>
              <a:pPr>
                <a:spcBef>
                  <a:spcPct val="0"/>
                </a:spcBef>
              </a:pPr>
              <a:t>15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EB9E7D7D-3C46-4563-9393-2664929FD109}"/>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FC7B77EE-FF8F-41C8-B7EB-57AFB11541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a:extLst>
              <a:ext uri="{FF2B5EF4-FFF2-40B4-BE49-F238E27FC236}">
                <a16:creationId xmlns:a16="http://schemas.microsoft.com/office/drawing/2014/main" id="{16894605-F70D-4453-AAAA-26C5D93CCA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20D5589B-786B-472E-B29C-3A3ECEC8E1D3}" type="slidenum">
              <a:rPr lang="en-US" altLang="en-US" smtClean="0"/>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4181A12-AAE0-47D8-8253-6826E032F89B}"/>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0F5134B7-E7F4-48E5-B405-17BCC8F692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6DB18AF8-386C-4800-8507-DD441BE77A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90CDE6A2-99D2-4C67-8208-C0D6431651C4}" type="slidenum">
              <a:rPr lang="en-US" altLang="en-US" smtClean="0"/>
              <a:pPr>
                <a:spcBef>
                  <a:spcPct val="0"/>
                </a:spcBef>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2DD06C2C-3AAC-4161-85A9-40651986C264}"/>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8EA1278D-B439-41D4-A6C4-1684552DF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a:extLst>
              <a:ext uri="{FF2B5EF4-FFF2-40B4-BE49-F238E27FC236}">
                <a16:creationId xmlns:a16="http://schemas.microsoft.com/office/drawing/2014/main" id="{317652D3-8E38-4171-A60D-4142419211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21AE7DAE-860A-47E6-AAFD-EAD58FB155F4}" type="slidenum">
              <a:rPr lang="en-US" altLang="en-US" smtClean="0"/>
              <a:pPr>
                <a:spcBef>
                  <a:spcPct val="0"/>
                </a:spcBef>
              </a:pPr>
              <a:t>18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87C0277-8825-4067-9D6A-AF55FA3F051E}"/>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624215DB-ED2E-4337-B355-7B8EC6C98A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a:extLst>
              <a:ext uri="{FF2B5EF4-FFF2-40B4-BE49-F238E27FC236}">
                <a16:creationId xmlns:a16="http://schemas.microsoft.com/office/drawing/2014/main" id="{A5D4D46A-4106-45CA-ADE2-15D51D53CB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2E5D6A72-E990-46DB-9E72-D18AE30B9407}" type="slidenum">
              <a:rPr lang="en-US" altLang="en-US" smtClean="0"/>
              <a:pPr>
                <a:spcBef>
                  <a:spcPct val="0"/>
                </a:spcBef>
              </a:pPr>
              <a:t>19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E38C3DC-6922-4781-9FF5-1B7410DCF256}"/>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49D4781D-ED44-45AB-9848-6B7CC9CF4B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CA01359A-C139-40D3-8A8E-527006BCF4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6DADB567-6D25-4577-8F2B-963031EDC532}" type="slidenum">
              <a:rPr lang="en-US" altLang="en-US" smtClean="0"/>
              <a:pPr>
                <a:spcBef>
                  <a:spcPct val="0"/>
                </a:spcBef>
              </a:pPr>
              <a:t>20</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FC9A84E-47D8-4D15-9535-372E1A68E86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5C13F6D2-AFB2-495F-8729-AAB4AB1115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a:extLst>
              <a:ext uri="{FF2B5EF4-FFF2-40B4-BE49-F238E27FC236}">
                <a16:creationId xmlns:a16="http://schemas.microsoft.com/office/drawing/2014/main" id="{4B67B3A1-E160-4F66-A6A5-8EC707E78C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80C4F803-39C8-4B5D-8ED8-1498BB59AD3D}" type="slidenum">
              <a:rPr lang="en-US" altLang="en-US" smtClean="0"/>
              <a:pPr>
                <a:spcBef>
                  <a:spcPct val="0"/>
                </a:spcBef>
              </a:pPr>
              <a:t>21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8BFA38C1-25F6-42AB-9A3C-02F9D602E626}"/>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A36ACFB6-6CEE-43BD-A1E1-DAF7AF8443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B4EC09E7-0FDA-4F5E-A071-1BCFB06C8F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ECB76D31-6886-41F8-BC8D-F149259737DF}" type="slidenum">
              <a:rPr lang="en-US" altLang="en-US" smtClean="0"/>
              <a:pPr>
                <a:spcBef>
                  <a:spcPct val="0"/>
                </a:spcBef>
              </a:pPr>
              <a:t>22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473CEE3-7457-49FC-8BDF-94B512678D26}"/>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563F5EAC-221E-48D1-B080-74683C22E2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a:extLst>
              <a:ext uri="{FF2B5EF4-FFF2-40B4-BE49-F238E27FC236}">
                <a16:creationId xmlns:a16="http://schemas.microsoft.com/office/drawing/2014/main" id="{AD72EFA9-7D65-485A-BF1D-7A500D68F3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481F3215-4E67-4B69-BC1B-D125A105C749}"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1C3CBBED-07DC-4779-B7EF-644B9540D091}"/>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A2DC8D32-C410-4221-911C-D101C91064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25526815-7416-4E65-85AC-B6063B1332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5736DC0E-768D-4EE3-8D6F-05749CC55168}" type="slidenum">
              <a:rPr lang="en-US" altLang="en-US" smtClean="0"/>
              <a:pPr>
                <a:spcBef>
                  <a:spcPct val="0"/>
                </a:spcBef>
              </a:pPr>
              <a:t>24</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5D51240E-386A-481B-98F6-F584764C0313}"/>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28CE0E50-3C3E-4477-B257-949A2B9ABE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a:extLst>
              <a:ext uri="{FF2B5EF4-FFF2-40B4-BE49-F238E27FC236}">
                <a16:creationId xmlns:a16="http://schemas.microsoft.com/office/drawing/2014/main" id="{97141387-5B9D-44F8-9C9A-75B6F36A50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AC6F9181-93E8-4901-ABA2-0592EC432D3C}" type="slidenum">
              <a:rPr lang="en-US" altLang="en-US" smtClean="0"/>
              <a:pPr>
                <a:spcBef>
                  <a:spcPct val="0"/>
                </a:spcBef>
              </a:pPr>
              <a:t>25</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CAD890CE-0A44-48FB-A761-183E5E8E58BD}"/>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70B11B53-5740-4218-87F3-CD7CF428EA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4" name="Slide Number Placeholder 3">
            <a:extLst>
              <a:ext uri="{FF2B5EF4-FFF2-40B4-BE49-F238E27FC236}">
                <a16:creationId xmlns:a16="http://schemas.microsoft.com/office/drawing/2014/main" id="{4315472A-05E5-4EF9-90D6-C45BE7F9F4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4E291EEE-4BC3-4FEB-BA96-E7CA435E358B}" type="slidenum">
              <a:rPr lang="en-US" altLang="en-US" smtClean="0"/>
              <a:pPr>
                <a:spcBef>
                  <a:spcPct val="0"/>
                </a:spcBef>
              </a:pPr>
              <a:t>26</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F0FA5C95-5DF4-4465-9C22-8AB413B53C82}"/>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30F43B2C-87B3-4175-813E-C431D434A6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2" name="Slide Number Placeholder 3">
            <a:extLst>
              <a:ext uri="{FF2B5EF4-FFF2-40B4-BE49-F238E27FC236}">
                <a16:creationId xmlns:a16="http://schemas.microsoft.com/office/drawing/2014/main" id="{30651A43-8250-4B0F-AE38-7F932B9E69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07D5DAEF-EDA4-48CA-AF83-8537D610DEEA}" type="slidenum">
              <a:rPr lang="en-US" altLang="en-US" smtClean="0"/>
              <a:pPr>
                <a:spcBef>
                  <a:spcPct val="0"/>
                </a:spcBef>
              </a:pPr>
              <a:t>27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BAA62375-2A57-4BCB-8772-28E0E3010699}"/>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7C74A2B0-3997-440C-9351-4E9F5F8843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5540" name="Slide Number Placeholder 3">
            <a:extLst>
              <a:ext uri="{FF2B5EF4-FFF2-40B4-BE49-F238E27FC236}">
                <a16:creationId xmlns:a16="http://schemas.microsoft.com/office/drawing/2014/main" id="{ADD7BAD5-4B25-4FE4-8AD4-7E5F251D60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645DC011-063A-4589-8DED-E859E2F11865}" type="slidenum">
              <a:rPr lang="en-US" altLang="en-US" smtClean="0"/>
              <a:pPr>
                <a:spcBef>
                  <a:spcPct val="0"/>
                </a:spcBef>
              </a:pPr>
              <a:t>28</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BC8D97F1-B337-4837-A922-0B30BC0FC671}"/>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A763F8C8-C3C1-4283-BB39-19E2D8F437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a:extLst>
              <a:ext uri="{FF2B5EF4-FFF2-40B4-BE49-F238E27FC236}">
                <a16:creationId xmlns:a16="http://schemas.microsoft.com/office/drawing/2014/main" id="{A5872F8D-1A24-4587-8660-ABBA0657DD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76920FA2-4166-45E4-A747-7738CAF69CFE}" type="slidenum">
              <a:rPr lang="en-US" altLang="en-US" smtClean="0"/>
              <a:pPr>
                <a:spcBef>
                  <a:spcPct val="0"/>
                </a:spcBef>
              </a:pPr>
              <a:t>29</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B8749729-C551-498F-9636-2017D30C9F9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DF32B77F-7957-4288-9463-C3F1D47E7A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6" name="Slide Number Placeholder 3">
            <a:extLst>
              <a:ext uri="{FF2B5EF4-FFF2-40B4-BE49-F238E27FC236}">
                <a16:creationId xmlns:a16="http://schemas.microsoft.com/office/drawing/2014/main" id="{B5E01402-7D87-4122-8390-1D5CFAB6C1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6DF9CDEC-C9C5-4E26-9E20-60A86395D73F}" type="slidenum">
              <a:rPr lang="en-US" altLang="en-US" smtClean="0"/>
              <a:pPr>
                <a:spcBef>
                  <a:spcPct val="0"/>
                </a:spcBef>
              </a:pPr>
              <a:t>30</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5B15122-AC92-4B4F-B3BD-BB2C14D473A4}"/>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7A73BC05-CDE3-4102-BB44-ACCB1C4863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E9AE2B0C-8779-404F-84FB-384BB079AA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238CDFFA-F523-403A-8447-4C50D11FB157}" type="slidenum">
              <a:rPr lang="en-US" altLang="en-US" smtClean="0"/>
              <a:pPr>
                <a:spcBef>
                  <a:spcPct val="0"/>
                </a:spcBef>
              </a:pPr>
              <a:t>31</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7D955310-A542-48F8-94FB-7F008ABAF078}"/>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AAC7033A-98DC-4786-B081-31A0B2C80F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F9EA483D-FF33-4807-86CE-33E731A87F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601E26E3-2FE0-4B0F-9BD2-BAE36B712934}" type="slidenum">
              <a:rPr lang="en-US" altLang="en-US" smtClean="0"/>
              <a:pPr>
                <a:spcBef>
                  <a:spcPct val="0"/>
                </a:spcBef>
              </a:pPr>
              <a:t>32</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7DAF761B-D243-4156-B231-DBBB400952A8}"/>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0982F6B8-31A7-4EA7-A565-6D9979FEBC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5780" name="Slide Number Placeholder 3">
            <a:extLst>
              <a:ext uri="{FF2B5EF4-FFF2-40B4-BE49-F238E27FC236}">
                <a16:creationId xmlns:a16="http://schemas.microsoft.com/office/drawing/2014/main" id="{CCE25779-1F26-49AC-B8F9-F86B7D8646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423E3973-9415-4494-97E4-2C2EA992B9DE}" type="slidenum">
              <a:rPr lang="en-US" altLang="en-US" smtClean="0"/>
              <a:pPr>
                <a:spcBef>
                  <a:spcPct val="0"/>
                </a:spcBef>
              </a:pPr>
              <a:t>33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1E0A83B-8BBD-4FB2-AB29-B642987AB900}"/>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9E07AF2A-1C82-4594-AFED-BC96FA8A07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a:extLst>
              <a:ext uri="{FF2B5EF4-FFF2-40B4-BE49-F238E27FC236}">
                <a16:creationId xmlns:a16="http://schemas.microsoft.com/office/drawing/2014/main" id="{489D5BB0-1C82-4477-B123-FD4B30B111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E770EF5F-56AE-4960-8C14-B6ADF4836333}" type="slidenum">
              <a:rPr lang="en-US" altLang="en-US" smtClean="0"/>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8DF51FF-3448-4524-941E-1D2B2B8C328E}"/>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9427E244-7771-4724-9568-AE464E0096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D61724EF-4835-42CE-B956-924BCD2DD4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D981EE6E-2F8D-475F-B1D4-834ADB2D8405}" type="slidenum">
              <a:rPr lang="en-US" altLang="en-US" smtClean="0"/>
              <a:pPr>
                <a:spcBef>
                  <a:spcPct val="0"/>
                </a:spcBef>
              </a:pPr>
              <a:t>34</a:t>
            </a:fld>
            <a:endParaRPr lang="en-US" altLang="en-US"/>
          </a:p>
        </p:txBody>
      </p:sp>
    </p:spTree>
    <p:extLst>
      <p:ext uri="{BB962C8B-B14F-4D97-AF65-F5344CB8AC3E}">
        <p14:creationId xmlns:p14="http://schemas.microsoft.com/office/powerpoint/2010/main" val="3395185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2713F65-5483-47F0-B8B0-D320177860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F2C1ED5B-0D04-4595-AD40-A7B799BF710C}" type="slidenum">
              <a:rPr lang="en-US" altLang="en-US" smtClean="0"/>
              <a:pPr>
                <a:spcBef>
                  <a:spcPct val="0"/>
                </a:spcBef>
              </a:pPr>
              <a:t>211</a:t>
            </a:fld>
            <a:endParaRPr lang="en-US" altLang="en-US"/>
          </a:p>
        </p:txBody>
      </p:sp>
      <p:sp>
        <p:nvSpPr>
          <p:cNvPr id="11267" name="Rectangle 2">
            <a:extLst>
              <a:ext uri="{FF2B5EF4-FFF2-40B4-BE49-F238E27FC236}">
                <a16:creationId xmlns:a16="http://schemas.microsoft.com/office/drawing/2014/main" id="{E5482817-6AD9-4264-BBB2-B64C8AD98509}"/>
              </a:ext>
            </a:extLst>
          </p:cNvPr>
          <p:cNvSpPr>
            <a:spLocks noGrp="1" noRot="1" noChangeAspect="1" noChangeArrowheads="1" noTextEdit="1"/>
          </p:cNvSpPr>
          <p:nvPr>
            <p:ph type="sldImg"/>
          </p:nvPr>
        </p:nvSpPr>
        <p:spPr>
          <a:solidFill>
            <a:srgbClr val="FFFFFF"/>
          </a:solidFill>
          <a:ln/>
        </p:spPr>
      </p:sp>
      <p:sp>
        <p:nvSpPr>
          <p:cNvPr id="11268" name="Rectangle 3">
            <a:extLst>
              <a:ext uri="{FF2B5EF4-FFF2-40B4-BE49-F238E27FC236}">
                <a16:creationId xmlns:a16="http://schemas.microsoft.com/office/drawing/2014/main" id="{851104E4-3766-4677-B9D3-97C877DAB936}"/>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p>
        </p:txBody>
      </p:sp>
    </p:spTree>
    <p:extLst>
      <p:ext uri="{BB962C8B-B14F-4D97-AF65-F5344CB8AC3E}">
        <p14:creationId xmlns:p14="http://schemas.microsoft.com/office/powerpoint/2010/main" val="1743756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A6A2ADF-93B0-49F2-8B7A-25CF02635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39937FA-7255-45B9-8F29-A9431C3A3FD0}" type="slidenum">
              <a:rPr lang="en-US" altLang="en-US" sz="1200" smtClean="0"/>
              <a:pPr/>
              <a:t>295</a:t>
            </a:fld>
            <a:endParaRPr lang="en-US" altLang="en-US" sz="1200"/>
          </a:p>
        </p:txBody>
      </p:sp>
      <p:sp>
        <p:nvSpPr>
          <p:cNvPr id="11267" name="Rectangle 2">
            <a:extLst>
              <a:ext uri="{FF2B5EF4-FFF2-40B4-BE49-F238E27FC236}">
                <a16:creationId xmlns:a16="http://schemas.microsoft.com/office/drawing/2014/main" id="{A2D37C1D-21C8-447E-A9A0-3FDE0D91112F}"/>
              </a:ext>
            </a:extLst>
          </p:cNvPr>
          <p:cNvSpPr>
            <a:spLocks noChangeArrowheads="1" noTextEdit="1"/>
          </p:cNvSpPr>
          <p:nvPr>
            <p:ph type="sldImg"/>
          </p:nvPr>
        </p:nvSpPr>
        <p:spPr>
          <a:solidFill>
            <a:srgbClr val="FFFFFF"/>
          </a:solidFill>
          <a:ln/>
        </p:spPr>
      </p:sp>
      <p:sp>
        <p:nvSpPr>
          <p:cNvPr id="11268" name="Rectangle 3">
            <a:extLst>
              <a:ext uri="{FF2B5EF4-FFF2-40B4-BE49-F238E27FC236}">
                <a16:creationId xmlns:a16="http://schemas.microsoft.com/office/drawing/2014/main" id="{389400FA-D4FC-4A62-8157-D79068042467}"/>
              </a:ext>
            </a:extLst>
          </p:cNvPr>
          <p:cNvSpPr>
            <a:spLocks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p>
        </p:txBody>
      </p:sp>
    </p:spTree>
    <p:extLst>
      <p:ext uri="{BB962C8B-B14F-4D97-AF65-F5344CB8AC3E}">
        <p14:creationId xmlns:p14="http://schemas.microsoft.com/office/powerpoint/2010/main" val="482880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1E68920-943B-48F4-BF8A-43015FA46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1661C84-F983-4714-96AF-3C3DFFAA5707}" type="slidenum">
              <a:rPr lang="en-US" altLang="en-US" sz="1200" smtClean="0"/>
              <a:pPr/>
              <a:t>327</a:t>
            </a:fld>
            <a:endParaRPr lang="en-US" altLang="en-US" sz="1200"/>
          </a:p>
        </p:txBody>
      </p:sp>
      <p:sp>
        <p:nvSpPr>
          <p:cNvPr id="12291" name="Rectangle 2">
            <a:extLst>
              <a:ext uri="{FF2B5EF4-FFF2-40B4-BE49-F238E27FC236}">
                <a16:creationId xmlns:a16="http://schemas.microsoft.com/office/drawing/2014/main" id="{DB8DDF88-6193-4E07-948F-15123EA67756}"/>
              </a:ext>
            </a:extLst>
          </p:cNvPr>
          <p:cNvSpPr>
            <a:spLocks noChangeArrowheads="1" noTextEdit="1"/>
          </p:cNvSpPr>
          <p:nvPr>
            <p:ph type="sldImg"/>
          </p:nvPr>
        </p:nvSpPr>
        <p:spPr>
          <a:solidFill>
            <a:srgbClr val="FFFFFF"/>
          </a:solidFill>
          <a:ln/>
        </p:spPr>
      </p:sp>
      <p:sp>
        <p:nvSpPr>
          <p:cNvPr id="12292" name="Rectangle 3">
            <a:extLst>
              <a:ext uri="{FF2B5EF4-FFF2-40B4-BE49-F238E27FC236}">
                <a16:creationId xmlns:a16="http://schemas.microsoft.com/office/drawing/2014/main" id="{50D37447-5ADC-448A-95DB-AE7E98BAD81A}"/>
              </a:ext>
            </a:extLst>
          </p:cNvPr>
          <p:cNvSpPr>
            <a:spLocks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p>
        </p:txBody>
      </p:sp>
    </p:spTree>
    <p:extLst>
      <p:ext uri="{BB962C8B-B14F-4D97-AF65-F5344CB8AC3E}">
        <p14:creationId xmlns:p14="http://schemas.microsoft.com/office/powerpoint/2010/main" val="923273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1E0402C-5036-490D-B55B-26481E72C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3AA122B-5A21-491B-856D-C1709E97FC2C}" type="slidenum">
              <a:rPr lang="en-US" altLang="en-US" sz="1200" smtClean="0"/>
              <a:pPr/>
              <a:t>369</a:t>
            </a:fld>
            <a:endParaRPr lang="en-US" altLang="en-US" sz="1200"/>
          </a:p>
        </p:txBody>
      </p:sp>
      <p:sp>
        <p:nvSpPr>
          <p:cNvPr id="11267" name="Rectangle 2">
            <a:extLst>
              <a:ext uri="{FF2B5EF4-FFF2-40B4-BE49-F238E27FC236}">
                <a16:creationId xmlns:a16="http://schemas.microsoft.com/office/drawing/2014/main" id="{9CAD0792-140E-473D-A9EF-3BBE9288B8A4}"/>
              </a:ext>
            </a:extLst>
          </p:cNvPr>
          <p:cNvSpPr>
            <a:spLocks noChangeArrowheads="1" noTextEdit="1"/>
          </p:cNvSpPr>
          <p:nvPr>
            <p:ph type="sldImg"/>
          </p:nvPr>
        </p:nvSpPr>
        <p:spPr>
          <a:solidFill>
            <a:srgbClr val="FFFFFF"/>
          </a:solidFill>
          <a:ln/>
        </p:spPr>
      </p:sp>
      <p:sp>
        <p:nvSpPr>
          <p:cNvPr id="11268" name="Rectangle 3">
            <a:extLst>
              <a:ext uri="{FF2B5EF4-FFF2-40B4-BE49-F238E27FC236}">
                <a16:creationId xmlns:a16="http://schemas.microsoft.com/office/drawing/2014/main" id="{CF0FC36D-10A9-4A54-95FD-41E11C72A266}"/>
              </a:ext>
            </a:extLst>
          </p:cNvPr>
          <p:cNvSpPr>
            <a:spLocks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p>
        </p:txBody>
      </p:sp>
    </p:spTree>
    <p:extLst>
      <p:ext uri="{BB962C8B-B14F-4D97-AF65-F5344CB8AC3E}">
        <p14:creationId xmlns:p14="http://schemas.microsoft.com/office/powerpoint/2010/main" val="1624138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6EA52F-96FA-480E-88C0-05FB56D2AE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C296312-9805-462D-A386-4E1BACAEA74B}" type="slidenum">
              <a:rPr lang="en-US" altLang="en-US" sz="1200" smtClean="0"/>
              <a:pPr/>
              <a:t>412</a:t>
            </a:fld>
            <a:endParaRPr lang="en-US" altLang="en-US" sz="1200"/>
          </a:p>
        </p:txBody>
      </p:sp>
      <p:sp>
        <p:nvSpPr>
          <p:cNvPr id="12291" name="Rectangle 2">
            <a:extLst>
              <a:ext uri="{FF2B5EF4-FFF2-40B4-BE49-F238E27FC236}">
                <a16:creationId xmlns:a16="http://schemas.microsoft.com/office/drawing/2014/main" id="{1BBFFC4D-4A28-4921-96C0-18D5263BD089}"/>
              </a:ext>
            </a:extLst>
          </p:cNvPr>
          <p:cNvSpPr>
            <a:spLocks noChangeArrowheads="1" noTextEdit="1"/>
          </p:cNvSpPr>
          <p:nvPr>
            <p:ph type="sldImg"/>
          </p:nvPr>
        </p:nvSpPr>
        <p:spPr>
          <a:solidFill>
            <a:srgbClr val="FFFFFF"/>
          </a:solidFill>
          <a:ln/>
        </p:spPr>
      </p:sp>
      <p:sp>
        <p:nvSpPr>
          <p:cNvPr id="12292" name="Rectangle 3">
            <a:extLst>
              <a:ext uri="{FF2B5EF4-FFF2-40B4-BE49-F238E27FC236}">
                <a16:creationId xmlns:a16="http://schemas.microsoft.com/office/drawing/2014/main" id="{C7117078-5F5C-47B7-AD8F-A2E7648EA6E5}"/>
              </a:ext>
            </a:extLst>
          </p:cNvPr>
          <p:cNvSpPr>
            <a:spLocks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p>
        </p:txBody>
      </p:sp>
    </p:spTree>
    <p:extLst>
      <p:ext uri="{BB962C8B-B14F-4D97-AF65-F5344CB8AC3E}">
        <p14:creationId xmlns:p14="http://schemas.microsoft.com/office/powerpoint/2010/main" val="174444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5191E55-2FD0-4EE4-8E6E-7B197AF1FDF4}"/>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9B984CAA-6B71-486F-B850-C9366CC9E4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E1AF043F-9B1F-4B2B-94EF-8957577335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5E8860DF-3B63-4A8B-9F65-C3876F04415F}" type="slidenum">
              <a:rPr lang="en-US" altLang="en-US" smtClean="0"/>
              <a:pPr>
                <a:spcBef>
                  <a:spcPct val="0"/>
                </a:spcBef>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F0FD992-208F-46F0-9797-77BDA4AFA551}"/>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B5CABA43-1BEB-4BE4-9D7E-15B8C46FAE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a:extLst>
              <a:ext uri="{FF2B5EF4-FFF2-40B4-BE49-F238E27FC236}">
                <a16:creationId xmlns:a16="http://schemas.microsoft.com/office/drawing/2014/main" id="{BFF9B544-7BC9-4362-A3A0-5E440DF861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0926A857-CD43-4B18-B600-2DEEEB2AAB58}" type="slidenum">
              <a:rPr lang="en-US" altLang="en-US" smtClean="0"/>
              <a:pPr>
                <a:spcBef>
                  <a:spcPct val="0"/>
                </a:spcBef>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4293671-D97C-4939-B84E-BF4322DE845E}"/>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F9850E7B-A925-4888-B702-52437AEAAC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id="{66B7C2EE-3CBC-421A-8FE9-92429F763A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3A2A6A24-967D-4832-9290-6B315C635C13}" type="slidenum">
              <a:rPr lang="en-US" altLang="en-US" smtClean="0"/>
              <a:pPr>
                <a:spcBef>
                  <a:spcPct val="0"/>
                </a:spcBef>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685F7AD-D504-4EB3-B1E1-EE8AB71C4319}"/>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4D82CFA1-CEAE-4AA4-8E8A-CEB3A56B0B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8676" name="Slide Number Placeholder 3">
            <a:extLst>
              <a:ext uri="{FF2B5EF4-FFF2-40B4-BE49-F238E27FC236}">
                <a16:creationId xmlns:a16="http://schemas.microsoft.com/office/drawing/2014/main" id="{C957D569-174C-4AD3-9A76-4E4F07454D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012EB865-DB4C-468C-8894-42650F191639}" type="slidenum">
              <a:rPr lang="en-US" altLang="en-US" smtClean="0"/>
              <a:pPr>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A06641F6-6D19-40FB-99B6-15224A43F70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990DC022-3346-4645-9080-10A407D2F3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724" name="Slide Number Placeholder 3">
            <a:extLst>
              <a:ext uri="{FF2B5EF4-FFF2-40B4-BE49-F238E27FC236}">
                <a16:creationId xmlns:a16="http://schemas.microsoft.com/office/drawing/2014/main" id="{FF2D3F33-783D-42A5-9D14-4A61ABAFC6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903F58FD-94BE-464E-815E-4D0284CCEC7E}" type="slidenum">
              <a:rPr lang="en-US" altLang="en-US" smtClean="0"/>
              <a:pPr>
                <a:spcBef>
                  <a:spcPct val="0"/>
                </a:spcBef>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48311C8E-1E23-4EC5-9E30-D60F5A0CFED7}"/>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E1D7F3E0-7A26-4C27-8583-C35F24D74A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624BB8F0-2568-4B90-A86B-F80E1E8783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defRPr>
            </a:lvl1pPr>
            <a:lvl2pPr marL="742950" indent="-285750">
              <a:spcBef>
                <a:spcPct val="30000"/>
              </a:spcBef>
              <a:defRPr sz="1200">
                <a:solidFill>
                  <a:schemeClr val="tx1"/>
                </a:solidFill>
                <a:latin typeface="Times" panose="02020603050405020304" pitchFamily="18" charset="0"/>
              </a:defRPr>
            </a:lvl2pPr>
            <a:lvl3pPr marL="1143000" indent="-228600">
              <a:spcBef>
                <a:spcPct val="30000"/>
              </a:spcBef>
              <a:defRPr sz="1200">
                <a:solidFill>
                  <a:schemeClr val="tx1"/>
                </a:solidFill>
                <a:latin typeface="Times" panose="02020603050405020304" pitchFamily="18" charset="0"/>
              </a:defRPr>
            </a:lvl3pPr>
            <a:lvl4pPr marL="1600200" indent="-228600">
              <a:spcBef>
                <a:spcPct val="30000"/>
              </a:spcBef>
              <a:defRPr sz="1200">
                <a:solidFill>
                  <a:schemeClr val="tx1"/>
                </a:solidFill>
                <a:latin typeface="Times" panose="02020603050405020304" pitchFamily="18" charset="0"/>
              </a:defRPr>
            </a:lvl4pPr>
            <a:lvl5pPr marL="2057400" indent="-228600">
              <a:spcBef>
                <a:spcPct val="30000"/>
              </a:spcBef>
              <a:defRPr sz="1200">
                <a:solidFill>
                  <a:schemeClr val="tx1"/>
                </a:solidFill>
                <a:latin typeface="Times" panose="02020603050405020304" pitchFamily="18" charset="0"/>
              </a:defRPr>
            </a:lvl5pPr>
            <a:lvl6pPr marL="2514600" indent="-228600" eaLnBrk="0" fontAlgn="base" hangingPunct="0">
              <a:spcBef>
                <a:spcPct val="30000"/>
              </a:spcBef>
              <a:spcAft>
                <a:spcPct val="0"/>
              </a:spcAft>
              <a:defRPr sz="1200">
                <a:solidFill>
                  <a:schemeClr val="tx1"/>
                </a:solidFill>
                <a:latin typeface="Times" panose="02020603050405020304" pitchFamily="18" charset="0"/>
              </a:defRPr>
            </a:lvl6pPr>
            <a:lvl7pPr marL="2971800" indent="-228600" eaLnBrk="0" fontAlgn="base" hangingPunct="0">
              <a:spcBef>
                <a:spcPct val="30000"/>
              </a:spcBef>
              <a:spcAft>
                <a:spcPct val="0"/>
              </a:spcAft>
              <a:defRPr sz="1200">
                <a:solidFill>
                  <a:schemeClr val="tx1"/>
                </a:solidFill>
                <a:latin typeface="Times" panose="02020603050405020304" pitchFamily="18" charset="0"/>
              </a:defRPr>
            </a:lvl7pPr>
            <a:lvl8pPr marL="3429000" indent="-228600" eaLnBrk="0" fontAlgn="base" hangingPunct="0">
              <a:spcBef>
                <a:spcPct val="30000"/>
              </a:spcBef>
              <a:spcAft>
                <a:spcPct val="0"/>
              </a:spcAft>
              <a:defRPr sz="1200">
                <a:solidFill>
                  <a:schemeClr val="tx1"/>
                </a:solidFill>
                <a:latin typeface="Times" panose="02020603050405020304" pitchFamily="18" charset="0"/>
              </a:defRPr>
            </a:lvl8pPr>
            <a:lvl9pPr marL="3886200" indent="-228600"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F8C2796C-E378-481A-9911-0707ECF5CFDA}" type="slidenum">
              <a:rPr lang="en-US" altLang="en-US" smtClean="0"/>
              <a:pPr>
                <a:spcBef>
                  <a:spcPct val="0"/>
                </a:spcBef>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CB657B-C3F7-43E1-9DA8-1FF9230B15F2}"/>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145A68D6-FF01-4C64-BF57-B284BD246EBC}"/>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5A43A719-A3C9-47EA-9EC5-E8ABA5A8FE63}"/>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489763F2-7047-47D9-86B4-18B195D23E17}"/>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Straight Connector 10">
            <a:extLst>
              <a:ext uri="{FF2B5EF4-FFF2-40B4-BE49-F238E27FC236}">
                <a16:creationId xmlns:a16="http://schemas.microsoft.com/office/drawing/2014/main" id="{B96FBF3C-0FBD-4A4F-A8A6-67CD88503BC2}"/>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2" name="Straight Connector 11">
            <a:extLst>
              <a:ext uri="{FF2B5EF4-FFF2-40B4-BE49-F238E27FC236}">
                <a16:creationId xmlns:a16="http://schemas.microsoft.com/office/drawing/2014/main" id="{563CC85C-4799-44DA-81BF-68CDF4F607E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3" name="Straight Connector 12">
            <a:extLst>
              <a:ext uri="{FF2B5EF4-FFF2-40B4-BE49-F238E27FC236}">
                <a16:creationId xmlns:a16="http://schemas.microsoft.com/office/drawing/2014/main" id="{54B55B49-D851-41C9-BEA8-4C1C84285EFD}"/>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Straight Connector 13">
            <a:extLst>
              <a:ext uri="{FF2B5EF4-FFF2-40B4-BE49-F238E27FC236}">
                <a16:creationId xmlns:a16="http://schemas.microsoft.com/office/drawing/2014/main" id="{CD1CA847-FEEE-4949-92BA-9E16F5A24766}"/>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5" name="Straight Connector 14">
            <a:extLst>
              <a:ext uri="{FF2B5EF4-FFF2-40B4-BE49-F238E27FC236}">
                <a16:creationId xmlns:a16="http://schemas.microsoft.com/office/drawing/2014/main" id="{FA75B243-5B14-471F-B025-BAF81DF35AA4}"/>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Straight Connector 15">
            <a:extLst>
              <a:ext uri="{FF2B5EF4-FFF2-40B4-BE49-F238E27FC236}">
                <a16:creationId xmlns:a16="http://schemas.microsoft.com/office/drawing/2014/main" id="{62DE9F9B-A33A-4CA6-BAFB-40D47A845177}"/>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7" name="Rectangle 16">
            <a:extLst>
              <a:ext uri="{FF2B5EF4-FFF2-40B4-BE49-F238E27FC236}">
                <a16:creationId xmlns:a16="http://schemas.microsoft.com/office/drawing/2014/main" id="{27F5473B-88E5-4EC2-B0A9-91233707EF80}"/>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FDF1DDD5-C0FB-4500-86CF-FFC4483DFB60}"/>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a:extLst>
              <a:ext uri="{FF2B5EF4-FFF2-40B4-BE49-F238E27FC236}">
                <a16:creationId xmlns:a16="http://schemas.microsoft.com/office/drawing/2014/main" id="{64AEEF25-2082-43C6-A9E9-77B298BEABD5}"/>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a:extLst>
              <a:ext uri="{FF2B5EF4-FFF2-40B4-BE49-F238E27FC236}">
                <a16:creationId xmlns:a16="http://schemas.microsoft.com/office/drawing/2014/main" id="{CF3D5C49-5B55-4C7A-9904-1460008F9C2F}"/>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a:extLst>
              <a:ext uri="{FF2B5EF4-FFF2-40B4-BE49-F238E27FC236}">
                <a16:creationId xmlns:a16="http://schemas.microsoft.com/office/drawing/2014/main" id="{D0AAE2EC-7909-4DB8-BAD5-3726484F2E51}"/>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Oval 21">
            <a:extLst>
              <a:ext uri="{FF2B5EF4-FFF2-40B4-BE49-F238E27FC236}">
                <a16:creationId xmlns:a16="http://schemas.microsoft.com/office/drawing/2014/main" id="{75C90F09-C6F1-4BDC-AEB5-07DCB262AE74}"/>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sz="2400" b="1"/>
            </a:lvl1pPr>
          </a:lstStyle>
          <a:p>
            <a:r>
              <a:rPr lang="en-US"/>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6" name="Text Placeholder 25"/>
          <p:cNvSpPr>
            <a:spLocks noGrp="1"/>
          </p:cNvSpPr>
          <p:nvPr>
            <p:ph type="body" sz="quarter" idx="13"/>
          </p:nvPr>
        </p:nvSpPr>
        <p:spPr>
          <a:xfrm>
            <a:off x="4191000" y="304800"/>
            <a:ext cx="4267200" cy="2514600"/>
          </a:xfrm>
        </p:spPr>
        <p:txBody>
          <a:bodyPr/>
          <a:lstStyle>
            <a:lvl1pPr>
              <a:buNone/>
              <a:defRPr sz="2000"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lide Number Placeholder 28">
            <a:extLst>
              <a:ext uri="{FF2B5EF4-FFF2-40B4-BE49-F238E27FC236}">
                <a16:creationId xmlns:a16="http://schemas.microsoft.com/office/drawing/2014/main" id="{0796F954-39E0-4765-819F-023193F6344F}"/>
              </a:ext>
            </a:extLst>
          </p:cNvPr>
          <p:cNvSpPr>
            <a:spLocks noGrp="1"/>
          </p:cNvSpPr>
          <p:nvPr>
            <p:ph type="sldNum" sz="quarter" idx="14"/>
          </p:nvPr>
        </p:nvSpPr>
        <p:spPr bwMode="auto">
          <a:xfrm>
            <a:off x="1325563" y="4929188"/>
            <a:ext cx="609600" cy="517525"/>
          </a:xfrm>
        </p:spPr>
        <p:txBody>
          <a:bodyPr/>
          <a:lstStyle>
            <a:lvl1pPr>
              <a:defRPr/>
            </a:lvl1pPr>
          </a:lstStyle>
          <a:p>
            <a:pPr>
              <a:defRPr/>
            </a:pPr>
            <a:fld id="{C19A9AF2-37C3-48C4-8F33-2EE0FB698180}" type="slidenum">
              <a:rPr lang="en-US" altLang="en-US"/>
              <a:pPr>
                <a:defRPr/>
              </a:pPr>
              <a:t>‹#›</a:t>
            </a:fld>
            <a:endParaRPr lang="en-US" altLang="en-US"/>
          </a:p>
        </p:txBody>
      </p:sp>
    </p:spTree>
    <p:extLst>
      <p:ext uri="{BB962C8B-B14F-4D97-AF65-F5344CB8AC3E}">
        <p14:creationId xmlns:p14="http://schemas.microsoft.com/office/powerpoint/2010/main" val="5060726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4702B-BC34-4052-AF01-00FBADACAC92}"/>
              </a:ext>
            </a:extLst>
          </p:cNvPr>
          <p:cNvSpPr>
            <a:spLocks noGrp="1"/>
          </p:cNvSpPr>
          <p:nvPr>
            <p:ph type="dt" sz="half" idx="10"/>
          </p:nvPr>
        </p:nvSpPr>
        <p:spPr/>
        <p:txBody>
          <a:bodyPr/>
          <a:lstStyle>
            <a:lvl1pPr>
              <a:defRPr/>
            </a:lvl1pPr>
          </a:lstStyle>
          <a:p>
            <a:pPr>
              <a:defRPr/>
            </a:pPr>
            <a:fld id="{80871826-B05A-4AEB-B75D-51BF38635510}" type="datetimeFigureOut">
              <a:rPr lang="en-US"/>
              <a:pPr>
                <a:defRPr/>
              </a:pPr>
              <a:t>9/7/2017</a:t>
            </a:fld>
            <a:endParaRPr lang="en-US"/>
          </a:p>
        </p:txBody>
      </p:sp>
      <p:sp>
        <p:nvSpPr>
          <p:cNvPr id="5" name="Footer Placeholder 4">
            <a:extLst>
              <a:ext uri="{FF2B5EF4-FFF2-40B4-BE49-F238E27FC236}">
                <a16:creationId xmlns:a16="http://schemas.microsoft.com/office/drawing/2014/main" id="{C06CA7A9-B663-4075-B0CE-F69E350555E9}"/>
              </a:ext>
            </a:extLst>
          </p:cNvPr>
          <p:cNvSpPr>
            <a:spLocks noGrp="1"/>
          </p:cNvSpPr>
          <p:nvPr>
            <p:ph type="ftr" sz="quarter" idx="11"/>
          </p:nvPr>
        </p:nvSpPr>
        <p:spPr/>
        <p:txBody>
          <a:bodyPr/>
          <a:lstStyle>
            <a:lvl1pPr>
              <a:defRPr/>
            </a:lvl1pPr>
          </a:lstStyle>
          <a:p>
            <a:pPr>
              <a:defRPr/>
            </a:pPr>
            <a:r>
              <a:rPr lang="en-US"/>
              <a:t>CSEB314 Programming Languages </a:t>
            </a:r>
          </a:p>
        </p:txBody>
      </p:sp>
      <p:sp>
        <p:nvSpPr>
          <p:cNvPr id="6" name="Slide Number Placeholder 5">
            <a:extLst>
              <a:ext uri="{FF2B5EF4-FFF2-40B4-BE49-F238E27FC236}">
                <a16:creationId xmlns:a16="http://schemas.microsoft.com/office/drawing/2014/main" id="{AC19DBD2-CAE0-492F-BEC4-B550A1D75D61}"/>
              </a:ext>
            </a:extLst>
          </p:cNvPr>
          <p:cNvSpPr>
            <a:spLocks noGrp="1"/>
          </p:cNvSpPr>
          <p:nvPr>
            <p:ph type="sldNum" sz="quarter" idx="12"/>
          </p:nvPr>
        </p:nvSpPr>
        <p:spPr/>
        <p:txBody>
          <a:bodyPr/>
          <a:lstStyle>
            <a:lvl1pPr>
              <a:defRPr/>
            </a:lvl1pPr>
          </a:lstStyle>
          <a:p>
            <a:pPr>
              <a:defRPr/>
            </a:pPr>
            <a:r>
              <a:rPr lang="en-US" altLang="en-US"/>
              <a:t>1-</a:t>
            </a:r>
            <a:fld id="{A7D4BA69-45D3-4731-ACD2-AEDF050AD76C}" type="slidenum">
              <a:rPr lang="en-US" altLang="en-US"/>
              <a:pPr>
                <a:defRPr/>
              </a:pPr>
              <a:t>‹#›</a:t>
            </a:fld>
            <a:endParaRPr lang="en-US" altLang="en-US"/>
          </a:p>
        </p:txBody>
      </p:sp>
    </p:spTree>
    <p:extLst>
      <p:ext uri="{BB962C8B-B14F-4D97-AF65-F5344CB8AC3E}">
        <p14:creationId xmlns:p14="http://schemas.microsoft.com/office/powerpoint/2010/main" val="143051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07EF7C-000C-4B0A-88A5-97064A7AED42}"/>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408EE56-9240-4DC8-AE2F-FD02F19B434F}"/>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F1173CC-B61F-47B5-B7FB-055985B355D2}"/>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CC8F1E99-6F66-424C-8A50-D8FDC1A17DA4}"/>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a:extLst>
              <a:ext uri="{FF2B5EF4-FFF2-40B4-BE49-F238E27FC236}">
                <a16:creationId xmlns:a16="http://schemas.microsoft.com/office/drawing/2014/main" id="{D5351903-5BFA-49D0-91E0-DBCE99410CF5}"/>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a:extLst>
              <a:ext uri="{FF2B5EF4-FFF2-40B4-BE49-F238E27FC236}">
                <a16:creationId xmlns:a16="http://schemas.microsoft.com/office/drawing/2014/main" id="{4F2B22E6-2D20-46F4-93A7-1D406ED7C31D}"/>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a:extLst>
              <a:ext uri="{FF2B5EF4-FFF2-40B4-BE49-F238E27FC236}">
                <a16:creationId xmlns:a16="http://schemas.microsoft.com/office/drawing/2014/main" id="{6D068D03-5051-4F49-9A74-10740ADDCF04}"/>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a:extLst>
              <a:ext uri="{FF2B5EF4-FFF2-40B4-BE49-F238E27FC236}">
                <a16:creationId xmlns:a16="http://schemas.microsoft.com/office/drawing/2014/main" id="{1F5409E2-BEF7-4C59-90B7-0F1A976BC6B5}"/>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a:extLst>
              <a:ext uri="{FF2B5EF4-FFF2-40B4-BE49-F238E27FC236}">
                <a16:creationId xmlns:a16="http://schemas.microsoft.com/office/drawing/2014/main" id="{04BB0F23-47D3-46C2-8C9F-0E5BE08DF607}"/>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a:extLst>
              <a:ext uri="{FF2B5EF4-FFF2-40B4-BE49-F238E27FC236}">
                <a16:creationId xmlns:a16="http://schemas.microsoft.com/office/drawing/2014/main" id="{DD0C44BB-BE9E-4AB7-951E-81AA1D7AB4A5}"/>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a:extLst>
              <a:ext uri="{FF2B5EF4-FFF2-40B4-BE49-F238E27FC236}">
                <a16:creationId xmlns:a16="http://schemas.microsoft.com/office/drawing/2014/main" id="{9A0C88C3-5930-4F56-89CD-40FCFE2A9512}"/>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F75DDCE4-7B74-490B-A9E7-3EE737534A15}"/>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41765F47-C3A0-44CE-A16E-4973CDF69709}"/>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a:extLst>
              <a:ext uri="{FF2B5EF4-FFF2-40B4-BE49-F238E27FC236}">
                <a16:creationId xmlns:a16="http://schemas.microsoft.com/office/drawing/2014/main" id="{720DCC73-C131-4947-A897-17234CE946DF}"/>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a:extLst>
              <a:ext uri="{FF2B5EF4-FFF2-40B4-BE49-F238E27FC236}">
                <a16:creationId xmlns:a16="http://schemas.microsoft.com/office/drawing/2014/main" id="{325EFA37-0094-461C-B559-A0C8E66F75E6}"/>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a:extLst>
              <a:ext uri="{FF2B5EF4-FFF2-40B4-BE49-F238E27FC236}">
                <a16:creationId xmlns:a16="http://schemas.microsoft.com/office/drawing/2014/main" id="{93B183DF-AF6A-4244-8618-E3D1737E5D94}"/>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80C1C629-D2EA-44CB-86F7-7D478949BA5E}"/>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628391C8-DD1E-42D4-9DB1-18DF08EFF4CC}" type="datetimeFigureOut">
              <a:rPr lang="en-US"/>
              <a:pPr>
                <a:defRPr/>
              </a:pPr>
              <a:t>9/7/2017</a:t>
            </a:fld>
            <a:endParaRPr lang="en-US" dirty="0"/>
          </a:p>
        </p:txBody>
      </p:sp>
      <p:sp>
        <p:nvSpPr>
          <p:cNvPr id="23" name="Footer Placeholder 16">
            <a:extLst>
              <a:ext uri="{FF2B5EF4-FFF2-40B4-BE49-F238E27FC236}">
                <a16:creationId xmlns:a16="http://schemas.microsoft.com/office/drawing/2014/main" id="{50544622-A4D8-4F95-B757-19C6E35E3961}"/>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90B1C7DB-0B80-4BE5-BC86-AF3642638A36}"/>
              </a:ext>
            </a:extLst>
          </p:cNvPr>
          <p:cNvSpPr>
            <a:spLocks noGrp="1"/>
          </p:cNvSpPr>
          <p:nvPr>
            <p:ph type="sldNum" sz="quarter" idx="12"/>
          </p:nvPr>
        </p:nvSpPr>
        <p:spPr bwMode="auto">
          <a:xfrm>
            <a:off x="1325563" y="4929188"/>
            <a:ext cx="609600" cy="517525"/>
          </a:xfrm>
        </p:spPr>
        <p:txBody>
          <a:bodyPr/>
          <a:lstStyle>
            <a:lvl1pPr>
              <a:defRPr/>
            </a:lvl1pPr>
          </a:lstStyle>
          <a:p>
            <a:pPr>
              <a:defRPr/>
            </a:pPr>
            <a:fld id="{E1A9144F-F6F0-4660-8CCE-D52C565E21B0}" type="slidenum">
              <a:rPr lang="en-US" altLang="en-US"/>
              <a:pPr>
                <a:defRPr/>
              </a:pPr>
              <a:t>‹#›</a:t>
            </a:fld>
            <a:endParaRPr lang="en-US" altLang="en-US"/>
          </a:p>
        </p:txBody>
      </p:sp>
    </p:spTree>
    <p:extLst>
      <p:ext uri="{BB962C8B-B14F-4D97-AF65-F5344CB8AC3E}">
        <p14:creationId xmlns:p14="http://schemas.microsoft.com/office/powerpoint/2010/main" val="230242954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40005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35433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BB01D84-FF36-4A86-91EF-524218F4BE14}"/>
              </a:ext>
            </a:extLst>
          </p:cNvPr>
          <p:cNvSpPr>
            <a:spLocks noGrp="1" noChangeArrowheads="1"/>
          </p:cNvSpPr>
          <p:nvPr>
            <p:ph type="ftr" sz="quarter" idx="10"/>
          </p:nvPr>
        </p:nvSpPr>
        <p:spPr/>
        <p:txBody>
          <a:bodyPr/>
          <a:lstStyle>
            <a:lvl1pPr>
              <a:defRPr/>
            </a:lvl1pPr>
          </a:lstStyle>
          <a:p>
            <a:pPr>
              <a:defRPr/>
            </a:pPr>
            <a:r>
              <a:rPr lang="en-US"/>
              <a:t>CCSB314 Programming Language</a:t>
            </a:r>
          </a:p>
        </p:txBody>
      </p:sp>
      <p:sp>
        <p:nvSpPr>
          <p:cNvPr id="6" name="Slide Number Placeholder 5">
            <a:extLst>
              <a:ext uri="{FF2B5EF4-FFF2-40B4-BE49-F238E27FC236}">
                <a16:creationId xmlns:a16="http://schemas.microsoft.com/office/drawing/2014/main" id="{5EEEF7C7-B2EE-40E0-A966-FB40EA15A404}"/>
              </a:ext>
            </a:extLst>
          </p:cNvPr>
          <p:cNvSpPr>
            <a:spLocks noGrp="1" noChangeArrowheads="1"/>
          </p:cNvSpPr>
          <p:nvPr>
            <p:ph type="sldNum" sz="quarter" idx="11"/>
          </p:nvPr>
        </p:nvSpPr>
        <p:spPr/>
        <p:txBody>
          <a:bodyPr/>
          <a:lstStyle>
            <a:lvl1pPr>
              <a:defRPr/>
            </a:lvl1pPr>
          </a:lstStyle>
          <a:p>
            <a:pPr>
              <a:defRPr/>
            </a:pPr>
            <a:r>
              <a:rPr lang="en-US" altLang="en-US"/>
              <a:t>1-</a:t>
            </a:r>
            <a:fld id="{37DE5F6C-0E4F-4CB9-A046-AC7369A13BF4}" type="slidenum">
              <a:rPr lang="en-US" altLang="en-US"/>
              <a:pPr>
                <a:defRPr/>
              </a:pPr>
              <a:t>‹#›</a:t>
            </a:fld>
            <a:endParaRPr lang="en-US" altLang="en-US"/>
          </a:p>
        </p:txBody>
      </p:sp>
    </p:spTree>
    <p:extLst>
      <p:ext uri="{BB962C8B-B14F-4D97-AF65-F5344CB8AC3E}">
        <p14:creationId xmlns:p14="http://schemas.microsoft.com/office/powerpoint/2010/main" val="267701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6">
            <a:extLst>
              <a:ext uri="{FF2B5EF4-FFF2-40B4-BE49-F238E27FC236}">
                <a16:creationId xmlns:a16="http://schemas.microsoft.com/office/drawing/2014/main" id="{0898A0A4-2B04-4945-8A00-FC5B58415AC8}"/>
              </a:ext>
            </a:extLst>
          </p:cNvPr>
          <p:cNvSpPr>
            <a:spLocks noGrp="1"/>
          </p:cNvSpPr>
          <p:nvPr>
            <p:ph type="dt" sz="half" idx="10"/>
          </p:nvPr>
        </p:nvSpPr>
        <p:spPr/>
        <p:txBody>
          <a:bodyPr rtlCol="0"/>
          <a:lstStyle>
            <a:lvl1pPr>
              <a:defRPr/>
            </a:lvl1pPr>
          </a:lstStyle>
          <a:p>
            <a:pPr>
              <a:defRPr/>
            </a:pPr>
            <a:fld id="{DB712C77-CAF6-4AEA-928A-9FDA68D03AA9}" type="datetimeFigureOut">
              <a:rPr lang="en-US"/>
              <a:pPr>
                <a:defRPr/>
              </a:pPr>
              <a:t>9/7/2017</a:t>
            </a:fld>
            <a:endParaRPr lang="en-US"/>
          </a:p>
        </p:txBody>
      </p:sp>
      <p:sp>
        <p:nvSpPr>
          <p:cNvPr id="5" name="Slide Number Placeholder 8">
            <a:extLst>
              <a:ext uri="{FF2B5EF4-FFF2-40B4-BE49-F238E27FC236}">
                <a16:creationId xmlns:a16="http://schemas.microsoft.com/office/drawing/2014/main" id="{41E3CBB2-C6AE-4076-8EBB-B84821022F0B}"/>
              </a:ext>
            </a:extLst>
          </p:cNvPr>
          <p:cNvSpPr>
            <a:spLocks noGrp="1"/>
          </p:cNvSpPr>
          <p:nvPr>
            <p:ph type="sldNum" sz="quarter" idx="11"/>
          </p:nvPr>
        </p:nvSpPr>
        <p:spPr/>
        <p:txBody>
          <a:bodyPr/>
          <a:lstStyle>
            <a:lvl1pPr>
              <a:defRPr/>
            </a:lvl1pPr>
          </a:lstStyle>
          <a:p>
            <a:pPr>
              <a:defRPr/>
            </a:pPr>
            <a:r>
              <a:rPr lang="en-US" altLang="en-US"/>
              <a:t>1-</a:t>
            </a:r>
            <a:fld id="{6AC2E47D-34EA-4894-9B23-84AE2343E823}" type="slidenum">
              <a:rPr lang="en-US" altLang="en-US"/>
              <a:pPr>
                <a:defRPr/>
              </a:pPr>
              <a:t>‹#›</a:t>
            </a:fld>
            <a:endParaRPr lang="en-US" altLang="en-US"/>
          </a:p>
        </p:txBody>
      </p:sp>
      <p:sp>
        <p:nvSpPr>
          <p:cNvPr id="6" name="Footer Placeholder 9">
            <a:extLst>
              <a:ext uri="{FF2B5EF4-FFF2-40B4-BE49-F238E27FC236}">
                <a16:creationId xmlns:a16="http://schemas.microsoft.com/office/drawing/2014/main" id="{05619F44-981C-4932-956F-848298C62CB9}"/>
              </a:ext>
            </a:extLst>
          </p:cNvPr>
          <p:cNvSpPr>
            <a:spLocks noGrp="1"/>
          </p:cNvSpPr>
          <p:nvPr>
            <p:ph type="ftr" sz="quarter" idx="12"/>
          </p:nvPr>
        </p:nvSpPr>
        <p:spPr/>
        <p:txBody>
          <a:bodyPr rtlCol="0"/>
          <a:lstStyle>
            <a:lvl1pPr>
              <a:defRPr/>
            </a:lvl1pPr>
          </a:lstStyle>
          <a:p>
            <a:pPr>
              <a:defRPr/>
            </a:pPr>
            <a:r>
              <a:rPr lang="en-US"/>
              <a:t>CSEB314                      Programming Languages </a:t>
            </a:r>
          </a:p>
        </p:txBody>
      </p:sp>
    </p:spTree>
    <p:extLst>
      <p:ext uri="{BB962C8B-B14F-4D97-AF65-F5344CB8AC3E}">
        <p14:creationId xmlns:p14="http://schemas.microsoft.com/office/powerpoint/2010/main" val="32466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AB1FA-24A8-4965-9B5C-29EC5C0FC29A}"/>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23B87EB-7FAC-46EE-AD90-CC19FF4418C1}"/>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068DB445-B716-4F9E-A828-12F5D1FE6C88}"/>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C6A43032-9B3F-4550-A38A-5070E08BC3AA}"/>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a:extLst>
              <a:ext uri="{FF2B5EF4-FFF2-40B4-BE49-F238E27FC236}">
                <a16:creationId xmlns:a16="http://schemas.microsoft.com/office/drawing/2014/main" id="{A90C1D5F-4BFE-425D-A5D9-39079CBC1646}"/>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a:extLst>
              <a:ext uri="{FF2B5EF4-FFF2-40B4-BE49-F238E27FC236}">
                <a16:creationId xmlns:a16="http://schemas.microsoft.com/office/drawing/2014/main" id="{7DDCD328-3397-48BD-9D79-DE53C4BBB55A}"/>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a:extLst>
              <a:ext uri="{FF2B5EF4-FFF2-40B4-BE49-F238E27FC236}">
                <a16:creationId xmlns:a16="http://schemas.microsoft.com/office/drawing/2014/main" id="{A4BCF629-B52A-43C1-A198-599B0EA15F28}"/>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a:extLst>
              <a:ext uri="{FF2B5EF4-FFF2-40B4-BE49-F238E27FC236}">
                <a16:creationId xmlns:a16="http://schemas.microsoft.com/office/drawing/2014/main" id="{F0E0DBB4-75CF-428B-B0A7-61D97444483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a:extLst>
              <a:ext uri="{FF2B5EF4-FFF2-40B4-BE49-F238E27FC236}">
                <a16:creationId xmlns:a16="http://schemas.microsoft.com/office/drawing/2014/main" id="{26972216-81B2-4F60-86A7-46792D379D70}"/>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a:extLst>
              <a:ext uri="{FF2B5EF4-FFF2-40B4-BE49-F238E27FC236}">
                <a16:creationId xmlns:a16="http://schemas.microsoft.com/office/drawing/2014/main" id="{8CFBC361-5F9C-45B8-81A7-E50E7F75538A}"/>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5AAD9F5F-6B3A-40EE-9AF4-5389A67E1908}"/>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a:extLst>
              <a:ext uri="{FF2B5EF4-FFF2-40B4-BE49-F238E27FC236}">
                <a16:creationId xmlns:a16="http://schemas.microsoft.com/office/drawing/2014/main" id="{D1924EFA-FDE2-4EB8-96A9-28E213E5EB69}"/>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a:extLst>
              <a:ext uri="{FF2B5EF4-FFF2-40B4-BE49-F238E27FC236}">
                <a16:creationId xmlns:a16="http://schemas.microsoft.com/office/drawing/2014/main" id="{1F5680AF-C2FE-4D7A-B6DC-478E35365788}"/>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2A2BAD74-28C4-47F0-A63E-174A58DE70E8}"/>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A598F213-9F16-4445-82B1-4864173A549E}"/>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a:extLst>
              <a:ext uri="{FF2B5EF4-FFF2-40B4-BE49-F238E27FC236}">
                <a16:creationId xmlns:a16="http://schemas.microsoft.com/office/drawing/2014/main" id="{2F042782-560A-4A97-BA84-C88993609F91}"/>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742FB238-45EF-4876-864C-FFED0DF9A035}"/>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D42C1213-69D1-4FD3-923B-350181181230}" type="datetimeFigureOut">
              <a:rPr lang="en-US"/>
              <a:pPr>
                <a:defRPr/>
              </a:pPr>
              <a:t>9/7/2017</a:t>
            </a:fld>
            <a:endParaRPr lang="en-US"/>
          </a:p>
        </p:txBody>
      </p:sp>
      <p:sp>
        <p:nvSpPr>
          <p:cNvPr id="21" name="Footer Placeholder 4">
            <a:extLst>
              <a:ext uri="{FF2B5EF4-FFF2-40B4-BE49-F238E27FC236}">
                <a16:creationId xmlns:a16="http://schemas.microsoft.com/office/drawing/2014/main" id="{9A2D51DA-E270-4254-977A-55E3D027D509}"/>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r>
              <a:rPr lang="en-US"/>
              <a:t>CSEB314 Programming Languages </a:t>
            </a:r>
          </a:p>
        </p:txBody>
      </p:sp>
      <p:sp>
        <p:nvSpPr>
          <p:cNvPr id="22" name="Slide Number Placeholder 5">
            <a:extLst>
              <a:ext uri="{FF2B5EF4-FFF2-40B4-BE49-F238E27FC236}">
                <a16:creationId xmlns:a16="http://schemas.microsoft.com/office/drawing/2014/main" id="{1388A3D9-C23C-4E53-928A-75819EA8D4A4}"/>
              </a:ext>
            </a:extLst>
          </p:cNvPr>
          <p:cNvSpPr>
            <a:spLocks noGrp="1"/>
          </p:cNvSpPr>
          <p:nvPr>
            <p:ph type="sldNum" sz="quarter" idx="12"/>
          </p:nvPr>
        </p:nvSpPr>
        <p:spPr bwMode="auto">
          <a:xfrm>
            <a:off x="1339850" y="4929188"/>
            <a:ext cx="609600" cy="517525"/>
          </a:xfrm>
        </p:spPr>
        <p:txBody>
          <a:bodyPr/>
          <a:lstStyle>
            <a:lvl1pPr>
              <a:defRPr/>
            </a:lvl1pPr>
          </a:lstStyle>
          <a:p>
            <a:pPr>
              <a:defRPr/>
            </a:pPr>
            <a:r>
              <a:rPr lang="en-US" altLang="en-US"/>
              <a:t>1-</a:t>
            </a:r>
            <a:fld id="{8488394E-6E62-4871-BA02-0175EFC08CA5}" type="slidenum">
              <a:rPr lang="en-US" altLang="en-US"/>
              <a:pPr>
                <a:defRPr/>
              </a:pPr>
              <a:t>‹#›</a:t>
            </a:fld>
            <a:endParaRPr lang="en-US" altLang="en-US"/>
          </a:p>
        </p:txBody>
      </p:sp>
    </p:spTree>
    <p:extLst>
      <p:ext uri="{BB962C8B-B14F-4D97-AF65-F5344CB8AC3E}">
        <p14:creationId xmlns:p14="http://schemas.microsoft.com/office/powerpoint/2010/main" val="17558609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F5237-4B5E-4800-8CD5-716921E56D0F}"/>
              </a:ext>
            </a:extLst>
          </p:cNvPr>
          <p:cNvSpPr>
            <a:spLocks noGrp="1"/>
          </p:cNvSpPr>
          <p:nvPr>
            <p:ph type="dt" sz="half" idx="10"/>
          </p:nvPr>
        </p:nvSpPr>
        <p:spPr/>
        <p:txBody>
          <a:bodyPr/>
          <a:lstStyle>
            <a:lvl1pPr>
              <a:defRPr/>
            </a:lvl1pPr>
          </a:lstStyle>
          <a:p>
            <a:pPr>
              <a:defRPr/>
            </a:pPr>
            <a:fld id="{11D8EDEE-77D9-4081-AFD8-F856AD3F2C1A}" type="datetimeFigureOut">
              <a:rPr lang="en-US"/>
              <a:pPr>
                <a:defRPr/>
              </a:pPr>
              <a:t>9/7/2017</a:t>
            </a:fld>
            <a:endParaRPr lang="en-US"/>
          </a:p>
        </p:txBody>
      </p:sp>
      <p:sp>
        <p:nvSpPr>
          <p:cNvPr id="6" name="Footer Placeholder 5">
            <a:extLst>
              <a:ext uri="{FF2B5EF4-FFF2-40B4-BE49-F238E27FC236}">
                <a16:creationId xmlns:a16="http://schemas.microsoft.com/office/drawing/2014/main" id="{1DE02766-4107-4C5F-A782-FD57CD2BD100}"/>
              </a:ext>
            </a:extLst>
          </p:cNvPr>
          <p:cNvSpPr>
            <a:spLocks noGrp="1"/>
          </p:cNvSpPr>
          <p:nvPr>
            <p:ph type="ftr" sz="quarter" idx="11"/>
          </p:nvPr>
        </p:nvSpPr>
        <p:spPr/>
        <p:txBody>
          <a:bodyPr/>
          <a:lstStyle>
            <a:lvl1pPr>
              <a:defRPr/>
            </a:lvl1pPr>
          </a:lstStyle>
          <a:p>
            <a:pPr>
              <a:defRPr/>
            </a:pPr>
            <a:r>
              <a:rPr lang="en-US"/>
              <a:t>CSEB314 Programming Languages </a:t>
            </a:r>
          </a:p>
        </p:txBody>
      </p:sp>
      <p:sp>
        <p:nvSpPr>
          <p:cNvPr id="7" name="Slide Number Placeholder 6">
            <a:extLst>
              <a:ext uri="{FF2B5EF4-FFF2-40B4-BE49-F238E27FC236}">
                <a16:creationId xmlns:a16="http://schemas.microsoft.com/office/drawing/2014/main" id="{10C650F9-26C3-411A-9489-80A84E4221CF}"/>
              </a:ext>
            </a:extLst>
          </p:cNvPr>
          <p:cNvSpPr>
            <a:spLocks noGrp="1"/>
          </p:cNvSpPr>
          <p:nvPr>
            <p:ph type="sldNum" sz="quarter" idx="12"/>
          </p:nvPr>
        </p:nvSpPr>
        <p:spPr/>
        <p:txBody>
          <a:bodyPr/>
          <a:lstStyle>
            <a:lvl1pPr>
              <a:defRPr/>
            </a:lvl1pPr>
          </a:lstStyle>
          <a:p>
            <a:pPr>
              <a:defRPr/>
            </a:pPr>
            <a:r>
              <a:rPr lang="en-US" altLang="en-US"/>
              <a:t>1-</a:t>
            </a:r>
            <a:fld id="{8BEE0371-317B-4902-975F-6C19A337FBE6}" type="slidenum">
              <a:rPr lang="en-US" altLang="en-US"/>
              <a:pPr>
                <a:defRPr/>
              </a:pPr>
              <a:t>‹#›</a:t>
            </a:fld>
            <a:endParaRPr lang="en-US" altLang="en-US"/>
          </a:p>
        </p:txBody>
      </p:sp>
    </p:spTree>
    <p:extLst>
      <p:ext uri="{BB962C8B-B14F-4D97-AF65-F5344CB8AC3E}">
        <p14:creationId xmlns:p14="http://schemas.microsoft.com/office/powerpoint/2010/main" val="338283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143000"/>
          </a:xfrm>
        </p:spPr>
        <p:txBody>
          <a:bodyPr/>
          <a:lstStyle>
            <a:lvl1pPr>
              <a:defRPr sz="3200"/>
            </a:lvl1pPr>
          </a:lstStyle>
          <a:p>
            <a:r>
              <a:rPr lang="en-US" dirty="0"/>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6">
            <a:extLst>
              <a:ext uri="{FF2B5EF4-FFF2-40B4-BE49-F238E27FC236}">
                <a16:creationId xmlns:a16="http://schemas.microsoft.com/office/drawing/2014/main" id="{4B3BA3FF-B768-4706-85C5-81FC5D8B15C0}"/>
              </a:ext>
            </a:extLst>
          </p:cNvPr>
          <p:cNvSpPr>
            <a:spLocks noGrp="1"/>
          </p:cNvSpPr>
          <p:nvPr>
            <p:ph type="dt" sz="half" idx="10"/>
          </p:nvPr>
        </p:nvSpPr>
        <p:spPr/>
        <p:txBody>
          <a:bodyPr/>
          <a:lstStyle>
            <a:lvl1pPr>
              <a:defRPr/>
            </a:lvl1pPr>
          </a:lstStyle>
          <a:p>
            <a:pPr>
              <a:defRPr/>
            </a:pPr>
            <a:fld id="{14EEF901-6B81-427F-AE10-B674252F8900}" type="datetimeFigureOut">
              <a:rPr lang="en-US"/>
              <a:pPr>
                <a:defRPr/>
              </a:pPr>
              <a:t>9/7/2017</a:t>
            </a:fld>
            <a:endParaRPr lang="en-US"/>
          </a:p>
        </p:txBody>
      </p:sp>
      <p:sp>
        <p:nvSpPr>
          <p:cNvPr id="8" name="Footer Placeholder 7">
            <a:extLst>
              <a:ext uri="{FF2B5EF4-FFF2-40B4-BE49-F238E27FC236}">
                <a16:creationId xmlns:a16="http://schemas.microsoft.com/office/drawing/2014/main" id="{DF348B2A-4DF4-4B42-8B34-3E2FFC74AE7D}"/>
              </a:ext>
            </a:extLst>
          </p:cNvPr>
          <p:cNvSpPr>
            <a:spLocks noGrp="1"/>
          </p:cNvSpPr>
          <p:nvPr>
            <p:ph type="ftr" sz="quarter" idx="11"/>
          </p:nvPr>
        </p:nvSpPr>
        <p:spPr/>
        <p:txBody>
          <a:bodyPr/>
          <a:lstStyle>
            <a:lvl1pPr>
              <a:defRPr/>
            </a:lvl1pPr>
          </a:lstStyle>
          <a:p>
            <a:pPr>
              <a:defRPr/>
            </a:pPr>
            <a:r>
              <a:rPr lang="en-US"/>
              <a:t>CSEB314 Programming Languages </a:t>
            </a:r>
          </a:p>
        </p:txBody>
      </p:sp>
      <p:sp>
        <p:nvSpPr>
          <p:cNvPr id="9" name="Slide Number Placeholder 8">
            <a:extLst>
              <a:ext uri="{FF2B5EF4-FFF2-40B4-BE49-F238E27FC236}">
                <a16:creationId xmlns:a16="http://schemas.microsoft.com/office/drawing/2014/main" id="{7C94606F-92A9-4C27-8EA8-84F99A474D59}"/>
              </a:ext>
            </a:extLst>
          </p:cNvPr>
          <p:cNvSpPr>
            <a:spLocks noGrp="1"/>
          </p:cNvSpPr>
          <p:nvPr>
            <p:ph type="sldNum" sz="quarter" idx="12"/>
          </p:nvPr>
        </p:nvSpPr>
        <p:spPr/>
        <p:txBody>
          <a:bodyPr/>
          <a:lstStyle>
            <a:lvl1pPr>
              <a:defRPr/>
            </a:lvl1pPr>
          </a:lstStyle>
          <a:p>
            <a:pPr>
              <a:defRPr/>
            </a:pPr>
            <a:r>
              <a:rPr lang="en-US" altLang="en-US"/>
              <a:t>1-</a:t>
            </a:r>
            <a:fld id="{16BE2FEA-1ECB-4301-B4FD-C9A73C419CBE}" type="slidenum">
              <a:rPr lang="en-US" altLang="en-US"/>
              <a:pPr>
                <a:defRPr/>
              </a:pPr>
              <a:t>‹#›</a:t>
            </a:fld>
            <a:endParaRPr lang="en-US" altLang="en-US"/>
          </a:p>
        </p:txBody>
      </p:sp>
    </p:spTree>
    <p:extLst>
      <p:ext uri="{BB962C8B-B14F-4D97-AF65-F5344CB8AC3E}">
        <p14:creationId xmlns:p14="http://schemas.microsoft.com/office/powerpoint/2010/main" val="24185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Date Placeholder 5">
            <a:extLst>
              <a:ext uri="{FF2B5EF4-FFF2-40B4-BE49-F238E27FC236}">
                <a16:creationId xmlns:a16="http://schemas.microsoft.com/office/drawing/2014/main" id="{1619D9ED-F299-4952-85E3-BDAA504C68CE}"/>
              </a:ext>
            </a:extLst>
          </p:cNvPr>
          <p:cNvSpPr>
            <a:spLocks noGrp="1"/>
          </p:cNvSpPr>
          <p:nvPr>
            <p:ph type="dt" sz="half" idx="10"/>
          </p:nvPr>
        </p:nvSpPr>
        <p:spPr/>
        <p:txBody>
          <a:bodyPr rtlCol="0"/>
          <a:lstStyle>
            <a:lvl1pPr>
              <a:defRPr/>
            </a:lvl1pPr>
          </a:lstStyle>
          <a:p>
            <a:pPr>
              <a:defRPr/>
            </a:pPr>
            <a:fld id="{32B436F8-5E0F-4FD1-9567-8B30A45497ED}" type="datetimeFigureOut">
              <a:rPr lang="en-US"/>
              <a:pPr>
                <a:defRPr/>
              </a:pPr>
              <a:t>9/7/2017</a:t>
            </a:fld>
            <a:endParaRPr lang="en-US"/>
          </a:p>
        </p:txBody>
      </p:sp>
      <p:sp>
        <p:nvSpPr>
          <p:cNvPr id="4" name="Slide Number Placeholder 6">
            <a:extLst>
              <a:ext uri="{FF2B5EF4-FFF2-40B4-BE49-F238E27FC236}">
                <a16:creationId xmlns:a16="http://schemas.microsoft.com/office/drawing/2014/main" id="{02FB43C6-B61A-4556-A8F4-FB0DEDFB9CCB}"/>
              </a:ext>
            </a:extLst>
          </p:cNvPr>
          <p:cNvSpPr>
            <a:spLocks noGrp="1"/>
          </p:cNvSpPr>
          <p:nvPr>
            <p:ph type="sldNum" sz="quarter" idx="11"/>
          </p:nvPr>
        </p:nvSpPr>
        <p:spPr/>
        <p:txBody>
          <a:bodyPr/>
          <a:lstStyle>
            <a:lvl1pPr>
              <a:defRPr/>
            </a:lvl1pPr>
          </a:lstStyle>
          <a:p>
            <a:pPr>
              <a:defRPr/>
            </a:pPr>
            <a:r>
              <a:rPr lang="en-US" altLang="en-US"/>
              <a:t>1-</a:t>
            </a:r>
            <a:fld id="{E9E056C4-BCE1-4B01-BFD7-D11D7D9BD6F0}" type="slidenum">
              <a:rPr lang="en-US" altLang="en-US"/>
              <a:pPr>
                <a:defRPr/>
              </a:pPr>
              <a:t>‹#›</a:t>
            </a:fld>
            <a:endParaRPr lang="en-US" altLang="en-US"/>
          </a:p>
        </p:txBody>
      </p:sp>
      <p:sp>
        <p:nvSpPr>
          <p:cNvPr id="5" name="Footer Placeholder 7">
            <a:extLst>
              <a:ext uri="{FF2B5EF4-FFF2-40B4-BE49-F238E27FC236}">
                <a16:creationId xmlns:a16="http://schemas.microsoft.com/office/drawing/2014/main" id="{8A0315F4-922E-4783-9CCA-717409F67FBC}"/>
              </a:ext>
            </a:extLst>
          </p:cNvPr>
          <p:cNvSpPr>
            <a:spLocks noGrp="1"/>
          </p:cNvSpPr>
          <p:nvPr>
            <p:ph type="ftr" sz="quarter" idx="12"/>
          </p:nvPr>
        </p:nvSpPr>
        <p:spPr/>
        <p:txBody>
          <a:bodyPr rtlCol="0"/>
          <a:lstStyle>
            <a:lvl1pPr>
              <a:defRPr/>
            </a:lvl1pPr>
          </a:lstStyle>
          <a:p>
            <a:pPr>
              <a:defRPr/>
            </a:pPr>
            <a:r>
              <a:rPr lang="en-US"/>
              <a:t>CSEB314 Programming Languages </a:t>
            </a:r>
          </a:p>
        </p:txBody>
      </p:sp>
    </p:spTree>
    <p:extLst>
      <p:ext uri="{BB962C8B-B14F-4D97-AF65-F5344CB8AC3E}">
        <p14:creationId xmlns:p14="http://schemas.microsoft.com/office/powerpoint/2010/main" val="174025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F421B-2773-488D-96FB-2C829A8D1D41}"/>
              </a:ext>
            </a:extLst>
          </p:cNvPr>
          <p:cNvSpPr>
            <a:spLocks noGrp="1"/>
          </p:cNvSpPr>
          <p:nvPr>
            <p:ph type="dt" sz="half" idx="10"/>
          </p:nvPr>
        </p:nvSpPr>
        <p:spPr/>
        <p:txBody>
          <a:bodyPr/>
          <a:lstStyle>
            <a:lvl1pPr>
              <a:defRPr/>
            </a:lvl1pPr>
          </a:lstStyle>
          <a:p>
            <a:pPr>
              <a:defRPr/>
            </a:pPr>
            <a:fld id="{1210D155-E4B1-4885-8393-03F8EEDB5719}" type="datetimeFigureOut">
              <a:rPr lang="en-US"/>
              <a:pPr>
                <a:defRPr/>
              </a:pPr>
              <a:t>9/7/2017</a:t>
            </a:fld>
            <a:endParaRPr lang="en-US"/>
          </a:p>
        </p:txBody>
      </p:sp>
      <p:sp>
        <p:nvSpPr>
          <p:cNvPr id="3" name="Footer Placeholder 2">
            <a:extLst>
              <a:ext uri="{FF2B5EF4-FFF2-40B4-BE49-F238E27FC236}">
                <a16:creationId xmlns:a16="http://schemas.microsoft.com/office/drawing/2014/main" id="{CC0F73F6-F84F-458F-8FF2-5917EBDA95E2}"/>
              </a:ext>
            </a:extLst>
          </p:cNvPr>
          <p:cNvSpPr>
            <a:spLocks noGrp="1"/>
          </p:cNvSpPr>
          <p:nvPr>
            <p:ph type="ftr" sz="quarter" idx="11"/>
          </p:nvPr>
        </p:nvSpPr>
        <p:spPr/>
        <p:txBody>
          <a:bodyPr/>
          <a:lstStyle>
            <a:lvl1pPr>
              <a:defRPr/>
            </a:lvl1pPr>
          </a:lstStyle>
          <a:p>
            <a:pPr>
              <a:defRPr/>
            </a:pPr>
            <a:r>
              <a:rPr lang="en-US"/>
              <a:t>CSEB314 Programming Languages </a:t>
            </a:r>
          </a:p>
        </p:txBody>
      </p:sp>
      <p:sp>
        <p:nvSpPr>
          <p:cNvPr id="4" name="Slide Number Placeholder 3">
            <a:extLst>
              <a:ext uri="{FF2B5EF4-FFF2-40B4-BE49-F238E27FC236}">
                <a16:creationId xmlns:a16="http://schemas.microsoft.com/office/drawing/2014/main" id="{DC9F9572-701F-47C5-87C8-6C238877B29E}"/>
              </a:ext>
            </a:extLst>
          </p:cNvPr>
          <p:cNvSpPr>
            <a:spLocks noGrp="1"/>
          </p:cNvSpPr>
          <p:nvPr>
            <p:ph type="sldNum" sz="quarter" idx="12"/>
          </p:nvPr>
        </p:nvSpPr>
        <p:spPr/>
        <p:txBody>
          <a:bodyPr/>
          <a:lstStyle>
            <a:lvl1pPr>
              <a:defRPr/>
            </a:lvl1pPr>
          </a:lstStyle>
          <a:p>
            <a:pPr>
              <a:defRPr/>
            </a:pPr>
            <a:r>
              <a:rPr lang="en-US" altLang="en-US"/>
              <a:t>1-</a:t>
            </a:r>
            <a:fld id="{0DF7B156-69AD-4CA8-8D6B-75B89F9BFB59}" type="slidenum">
              <a:rPr lang="en-US" altLang="en-US"/>
              <a:pPr>
                <a:defRPr/>
              </a:pPr>
              <a:t>‹#›</a:t>
            </a:fld>
            <a:endParaRPr lang="en-US" altLang="en-US"/>
          </a:p>
        </p:txBody>
      </p:sp>
    </p:spTree>
    <p:extLst>
      <p:ext uri="{BB962C8B-B14F-4D97-AF65-F5344CB8AC3E}">
        <p14:creationId xmlns:p14="http://schemas.microsoft.com/office/powerpoint/2010/main" val="324823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1D7986E7-F3CA-4AAE-AA3D-5ACEAFA81FD6}"/>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a:extLst>
              <a:ext uri="{FF2B5EF4-FFF2-40B4-BE49-F238E27FC236}">
                <a16:creationId xmlns:a16="http://schemas.microsoft.com/office/drawing/2014/main" id="{1F5CF17B-BC23-4795-89E0-0AF48BE29D74}"/>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16">
            <a:extLst>
              <a:ext uri="{FF2B5EF4-FFF2-40B4-BE49-F238E27FC236}">
                <a16:creationId xmlns:a16="http://schemas.microsoft.com/office/drawing/2014/main" id="{F6C0AC1F-9F55-43C6-86E6-6ECC2E17A2BE}"/>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8" name="Straight Connector 17">
            <a:extLst>
              <a:ext uri="{FF2B5EF4-FFF2-40B4-BE49-F238E27FC236}">
                <a16:creationId xmlns:a16="http://schemas.microsoft.com/office/drawing/2014/main" id="{F690FDC5-8BCC-4A3E-93A5-9403B054CF69}"/>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9" name="Rectangle 8">
            <a:extLst>
              <a:ext uri="{FF2B5EF4-FFF2-40B4-BE49-F238E27FC236}">
                <a16:creationId xmlns:a16="http://schemas.microsoft.com/office/drawing/2014/main" id="{3286F523-D959-4CBA-AB11-803627CBBA25}"/>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19">
            <a:extLst>
              <a:ext uri="{FF2B5EF4-FFF2-40B4-BE49-F238E27FC236}">
                <a16:creationId xmlns:a16="http://schemas.microsoft.com/office/drawing/2014/main" id="{31E17C62-EA88-4837-8E7C-B3D10CF4F912}"/>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1" name="Oval 10">
            <a:extLst>
              <a:ext uri="{FF2B5EF4-FFF2-40B4-BE49-F238E27FC236}">
                <a16:creationId xmlns:a16="http://schemas.microsoft.com/office/drawing/2014/main" id="{59453DFE-9E43-4555-90EF-C7B3073EC4AD}"/>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B899F9C6-01E5-4668-8453-0342D465FD30}"/>
              </a:ext>
            </a:extLst>
          </p:cNvPr>
          <p:cNvSpPr>
            <a:spLocks noGrp="1"/>
          </p:cNvSpPr>
          <p:nvPr>
            <p:ph type="dt" sz="half" idx="10"/>
          </p:nvPr>
        </p:nvSpPr>
        <p:spPr/>
        <p:txBody>
          <a:bodyPr rtlCol="0"/>
          <a:lstStyle>
            <a:lvl1pPr>
              <a:defRPr/>
            </a:lvl1pPr>
          </a:lstStyle>
          <a:p>
            <a:pPr>
              <a:defRPr/>
            </a:pPr>
            <a:fld id="{4BB6733D-C4F8-4968-A558-31690AD17FAB}" type="datetimeFigureOut">
              <a:rPr lang="en-US"/>
              <a:pPr>
                <a:defRPr/>
              </a:pPr>
              <a:t>9/7/2017</a:t>
            </a:fld>
            <a:endParaRPr lang="en-US" dirty="0"/>
          </a:p>
        </p:txBody>
      </p:sp>
      <p:sp>
        <p:nvSpPr>
          <p:cNvPr id="13" name="Slide Number Placeholder 21">
            <a:extLst>
              <a:ext uri="{FF2B5EF4-FFF2-40B4-BE49-F238E27FC236}">
                <a16:creationId xmlns:a16="http://schemas.microsoft.com/office/drawing/2014/main" id="{0D3EE867-1AD3-4A93-8E51-0D20FD66A5A1}"/>
              </a:ext>
            </a:extLst>
          </p:cNvPr>
          <p:cNvSpPr>
            <a:spLocks noGrp="1"/>
          </p:cNvSpPr>
          <p:nvPr>
            <p:ph type="sldNum" sz="quarter" idx="11"/>
          </p:nvPr>
        </p:nvSpPr>
        <p:spPr/>
        <p:txBody>
          <a:bodyPr/>
          <a:lstStyle>
            <a:lvl1pPr>
              <a:defRPr/>
            </a:lvl1pPr>
          </a:lstStyle>
          <a:p>
            <a:pPr>
              <a:defRPr/>
            </a:pPr>
            <a:r>
              <a:rPr lang="en-US" altLang="en-US"/>
              <a:t>1-</a:t>
            </a:r>
            <a:fld id="{0DDD2113-8645-49DD-9C5C-7AB9034E3AC0}" type="slidenum">
              <a:rPr lang="en-US" altLang="en-US"/>
              <a:pPr>
                <a:defRPr/>
              </a:pPr>
              <a:t>‹#›</a:t>
            </a:fld>
            <a:endParaRPr lang="en-US" altLang="en-US"/>
          </a:p>
        </p:txBody>
      </p:sp>
      <p:sp>
        <p:nvSpPr>
          <p:cNvPr id="14" name="Footer Placeholder 22">
            <a:extLst>
              <a:ext uri="{FF2B5EF4-FFF2-40B4-BE49-F238E27FC236}">
                <a16:creationId xmlns:a16="http://schemas.microsoft.com/office/drawing/2014/main" id="{FFC6DC39-986A-4AFF-9E52-78A1190DB147}"/>
              </a:ext>
            </a:extLst>
          </p:cNvPr>
          <p:cNvSpPr>
            <a:spLocks noGrp="1"/>
          </p:cNvSpPr>
          <p:nvPr>
            <p:ph type="ftr" sz="quarter" idx="12"/>
          </p:nvPr>
        </p:nvSpPr>
        <p:spPr/>
        <p:txBody>
          <a:bodyPr rtlCol="0"/>
          <a:lstStyle>
            <a:lvl1pPr>
              <a:defRPr/>
            </a:lvl1pPr>
          </a:lstStyle>
          <a:p>
            <a:pPr>
              <a:defRPr/>
            </a:pPr>
            <a:r>
              <a:rPr lang="en-US"/>
              <a:t>CSEB314 Programming Languages </a:t>
            </a:r>
          </a:p>
        </p:txBody>
      </p:sp>
    </p:spTree>
    <p:extLst>
      <p:ext uri="{BB962C8B-B14F-4D97-AF65-F5344CB8AC3E}">
        <p14:creationId xmlns:p14="http://schemas.microsoft.com/office/powerpoint/2010/main" val="34282183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8E33F800-7CE1-41EE-ABF3-D768E0F89A23}"/>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a:extLst>
              <a:ext uri="{FF2B5EF4-FFF2-40B4-BE49-F238E27FC236}">
                <a16:creationId xmlns:a16="http://schemas.microsoft.com/office/drawing/2014/main" id="{89283D0B-C8EB-4AED-8633-49B68E660F65}"/>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16">
            <a:extLst>
              <a:ext uri="{FF2B5EF4-FFF2-40B4-BE49-F238E27FC236}">
                <a16:creationId xmlns:a16="http://schemas.microsoft.com/office/drawing/2014/main" id="{97813E73-AD54-4435-8DB1-C543B30FBAA0}"/>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8" name="Rectangle 7">
            <a:extLst>
              <a:ext uri="{FF2B5EF4-FFF2-40B4-BE49-F238E27FC236}">
                <a16:creationId xmlns:a16="http://schemas.microsoft.com/office/drawing/2014/main" id="{C363F97B-8773-455E-B998-C8CEC79B919C}"/>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18">
            <a:extLst>
              <a:ext uri="{FF2B5EF4-FFF2-40B4-BE49-F238E27FC236}">
                <a16:creationId xmlns:a16="http://schemas.microsoft.com/office/drawing/2014/main" id="{3FA3D264-6605-4060-B62D-4D051412974E}"/>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 name="Straight Connector 9">
            <a:extLst>
              <a:ext uri="{FF2B5EF4-FFF2-40B4-BE49-F238E27FC236}">
                <a16:creationId xmlns:a16="http://schemas.microsoft.com/office/drawing/2014/main" id="{29210F40-2D2C-4D18-B20A-48EBFF2DA231}"/>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20">
            <a:extLst>
              <a:ext uri="{FF2B5EF4-FFF2-40B4-BE49-F238E27FC236}">
                <a16:creationId xmlns:a16="http://schemas.microsoft.com/office/drawing/2014/main" id="{95BEE8F6-70B9-40D9-9909-23F515187644}"/>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A813C784-04FD-4DEF-B2EC-861B39CA653F}"/>
              </a:ext>
            </a:extLst>
          </p:cNvPr>
          <p:cNvSpPr>
            <a:spLocks noGrp="1"/>
          </p:cNvSpPr>
          <p:nvPr>
            <p:ph type="dt" sz="half" idx="10"/>
          </p:nvPr>
        </p:nvSpPr>
        <p:spPr/>
        <p:txBody>
          <a:bodyPr rtlCol="0"/>
          <a:lstStyle>
            <a:lvl1pPr>
              <a:defRPr/>
            </a:lvl1pPr>
          </a:lstStyle>
          <a:p>
            <a:pPr>
              <a:defRPr/>
            </a:pPr>
            <a:fld id="{39D4836B-BD02-4E95-9A89-2C176BEA105D}" type="datetimeFigureOut">
              <a:rPr lang="en-US"/>
              <a:pPr>
                <a:defRPr/>
              </a:pPr>
              <a:t>9/7/2017</a:t>
            </a:fld>
            <a:endParaRPr lang="en-US"/>
          </a:p>
        </p:txBody>
      </p:sp>
      <p:sp>
        <p:nvSpPr>
          <p:cNvPr id="13" name="Slide Number Placeholder 17">
            <a:extLst>
              <a:ext uri="{FF2B5EF4-FFF2-40B4-BE49-F238E27FC236}">
                <a16:creationId xmlns:a16="http://schemas.microsoft.com/office/drawing/2014/main" id="{C2D1EF18-BEDE-4486-9C01-0C50A3FEA100}"/>
              </a:ext>
            </a:extLst>
          </p:cNvPr>
          <p:cNvSpPr>
            <a:spLocks noGrp="1"/>
          </p:cNvSpPr>
          <p:nvPr>
            <p:ph type="sldNum" sz="quarter" idx="11"/>
          </p:nvPr>
        </p:nvSpPr>
        <p:spPr/>
        <p:txBody>
          <a:bodyPr/>
          <a:lstStyle>
            <a:lvl1pPr>
              <a:defRPr/>
            </a:lvl1pPr>
          </a:lstStyle>
          <a:p>
            <a:pPr>
              <a:defRPr/>
            </a:pPr>
            <a:r>
              <a:rPr lang="en-US" altLang="en-US"/>
              <a:t>1-</a:t>
            </a:r>
            <a:fld id="{E5B97EB6-4E12-447D-9BE0-DA953979DA83}" type="slidenum">
              <a:rPr lang="en-US" altLang="en-US"/>
              <a:pPr>
                <a:defRPr/>
              </a:pPr>
              <a:t>‹#›</a:t>
            </a:fld>
            <a:endParaRPr lang="en-US" altLang="en-US"/>
          </a:p>
        </p:txBody>
      </p:sp>
      <p:sp>
        <p:nvSpPr>
          <p:cNvPr id="14" name="Footer Placeholder 20">
            <a:extLst>
              <a:ext uri="{FF2B5EF4-FFF2-40B4-BE49-F238E27FC236}">
                <a16:creationId xmlns:a16="http://schemas.microsoft.com/office/drawing/2014/main" id="{42AC27F3-6415-4F4A-8805-D571858A164F}"/>
              </a:ext>
            </a:extLst>
          </p:cNvPr>
          <p:cNvSpPr>
            <a:spLocks noGrp="1"/>
          </p:cNvSpPr>
          <p:nvPr>
            <p:ph type="ftr" sz="quarter" idx="12"/>
          </p:nvPr>
        </p:nvSpPr>
        <p:spPr/>
        <p:txBody>
          <a:bodyPr rtlCol="0"/>
          <a:lstStyle>
            <a:lvl1pPr>
              <a:defRPr/>
            </a:lvl1pPr>
          </a:lstStyle>
          <a:p>
            <a:pPr>
              <a:defRPr/>
            </a:pPr>
            <a:r>
              <a:rPr lang="en-US"/>
              <a:t>CSEB314 Programming Languages </a:t>
            </a:r>
          </a:p>
        </p:txBody>
      </p:sp>
    </p:spTree>
    <p:extLst>
      <p:ext uri="{BB962C8B-B14F-4D97-AF65-F5344CB8AC3E}">
        <p14:creationId xmlns:p14="http://schemas.microsoft.com/office/powerpoint/2010/main" val="21969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39BC2898-C07A-4101-9AA9-0472E8CF1213}"/>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a:extLst>
              <a:ext uri="{FF2B5EF4-FFF2-40B4-BE49-F238E27FC236}">
                <a16:creationId xmlns:a16="http://schemas.microsoft.com/office/drawing/2014/main" id="{093D4309-BC56-41DB-A362-80A8FE4F0E37}"/>
              </a:ext>
            </a:extLst>
          </p:cNvPr>
          <p:cNvSpPr>
            <a:spLocks noGrp="1"/>
          </p:cNvSpPr>
          <p:nvPr>
            <p:ph type="title"/>
          </p:nvPr>
        </p:nvSpPr>
        <p:spPr>
          <a:xfrm>
            <a:off x="457200" y="76200"/>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A5998BA4-D5EA-489B-9405-3B31B6F86D78}"/>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5813013-1448-4D6F-8EF3-1C37363E5EB2}"/>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ea typeface="+mn-ea"/>
              </a:defRPr>
            </a:lvl1pPr>
          </a:lstStyle>
          <a:p>
            <a:pPr>
              <a:defRPr/>
            </a:pPr>
            <a:fld id="{6572B760-6478-417A-8C9D-0460FF236EEA}" type="datetimeFigureOut">
              <a:rPr lang="en-US"/>
              <a:pPr>
                <a:defRPr/>
              </a:pPr>
              <a:t>9/7/2017</a:t>
            </a:fld>
            <a:endParaRPr lang="en-US" dirty="0"/>
          </a:p>
        </p:txBody>
      </p:sp>
      <p:sp>
        <p:nvSpPr>
          <p:cNvPr id="3" name="Footer Placeholder 2">
            <a:extLst>
              <a:ext uri="{FF2B5EF4-FFF2-40B4-BE49-F238E27FC236}">
                <a16:creationId xmlns:a16="http://schemas.microsoft.com/office/drawing/2014/main" id="{5533DAB1-DAF0-4845-B6D3-8817719FBE5C}"/>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ea typeface="+mn-ea"/>
              </a:defRPr>
            </a:lvl1pPr>
          </a:lstStyle>
          <a:p>
            <a:pPr>
              <a:defRPr/>
            </a:pPr>
            <a:r>
              <a:rPr lang="en-US"/>
              <a:t>CSEB314 Concepts of Programming Languages </a:t>
            </a:r>
          </a:p>
        </p:txBody>
      </p:sp>
      <p:sp>
        <p:nvSpPr>
          <p:cNvPr id="7" name="Straight Connector 6">
            <a:extLst>
              <a:ext uri="{FF2B5EF4-FFF2-40B4-BE49-F238E27FC236}">
                <a16:creationId xmlns:a16="http://schemas.microsoft.com/office/drawing/2014/main" id="{C8741EA4-8957-4C0A-A8BE-C1E743E486B5}"/>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2" name="Straight Connector 8">
            <a:extLst>
              <a:ext uri="{FF2B5EF4-FFF2-40B4-BE49-F238E27FC236}">
                <a16:creationId xmlns:a16="http://schemas.microsoft.com/office/drawing/2014/main" id="{8C424D68-70A7-4A77-9A10-25C04F4B4D91}"/>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 name="Rectangle 9">
            <a:extLst>
              <a:ext uri="{FF2B5EF4-FFF2-40B4-BE49-F238E27FC236}">
                <a16:creationId xmlns:a16="http://schemas.microsoft.com/office/drawing/2014/main" id="{C3D043EE-3FF4-4E76-907E-B57899661851}"/>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34" name="Straight Connector 10">
            <a:extLst>
              <a:ext uri="{FF2B5EF4-FFF2-40B4-BE49-F238E27FC236}">
                <a16:creationId xmlns:a16="http://schemas.microsoft.com/office/drawing/2014/main" id="{0DC0881A-239B-4690-8EBC-256F54087EF5}"/>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2" name="Oval 11">
            <a:extLst>
              <a:ext uri="{FF2B5EF4-FFF2-40B4-BE49-F238E27FC236}">
                <a16:creationId xmlns:a16="http://schemas.microsoft.com/office/drawing/2014/main" id="{B27B6EF3-7BF4-4D94-94F9-C43898B2658A}"/>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a:extLst>
              <a:ext uri="{FF2B5EF4-FFF2-40B4-BE49-F238E27FC236}">
                <a16:creationId xmlns:a16="http://schemas.microsoft.com/office/drawing/2014/main" id="{10D71457-550D-41F8-9311-7FC1BC6FF344}"/>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ea typeface="Lucida Sans Unicode" panose="020B0602030504020204" pitchFamily="34" charset="0"/>
              </a:defRPr>
            </a:lvl1pPr>
          </a:lstStyle>
          <a:p>
            <a:pPr>
              <a:defRPr/>
            </a:pPr>
            <a:r>
              <a:rPr lang="en-US" altLang="en-US"/>
              <a:t>1-</a:t>
            </a:r>
            <a:fld id="{DA915591-46DC-46C3-A7B9-26EC5367C1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hf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0A85D680-18D7-4ADD-9691-31843305572D}"/>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1</a:t>
            </a:r>
          </a:p>
        </p:txBody>
      </p:sp>
      <p:sp>
        <p:nvSpPr>
          <p:cNvPr id="13315" name="Rectangle 5">
            <a:extLst>
              <a:ext uri="{FF2B5EF4-FFF2-40B4-BE49-F238E27FC236}">
                <a16:creationId xmlns:a16="http://schemas.microsoft.com/office/drawing/2014/main" id="{CE1CA1CA-3745-4009-B159-58846178D494}"/>
              </a:ext>
            </a:extLst>
          </p:cNvPr>
          <p:cNvSpPr>
            <a:spLocks noGrp="1" noChangeArrowheads="1"/>
          </p:cNvSpPr>
          <p:nvPr>
            <p:ph type="subTitle" idx="1"/>
          </p:nvPr>
        </p:nvSpPr>
        <p:spPr>
          <a:xfrm>
            <a:off x="2286000" y="5003800"/>
            <a:ext cx="6172200" cy="1371600"/>
          </a:xfrm>
        </p:spPr>
        <p:txBody>
          <a:bodyPr/>
          <a:lstStyle/>
          <a:p>
            <a:pPr eaLnBrk="1" hangingPunct="1"/>
            <a:r>
              <a:rPr lang="en-US" altLang="en-US"/>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C6617E01-112C-4189-BC55-17FB897C9E9E}"/>
              </a:ext>
            </a:extLst>
          </p:cNvPr>
          <p:cNvSpPr>
            <a:spLocks noGrp="1" noChangeArrowheads="1"/>
          </p:cNvSpPr>
          <p:nvPr>
            <p:ph type="title"/>
          </p:nvPr>
        </p:nvSpPr>
        <p:spPr/>
        <p:txBody>
          <a:bodyPr/>
          <a:lstStyle/>
          <a:p>
            <a:pPr>
              <a:defRPr/>
            </a:pPr>
            <a:r>
              <a:rPr lang="en-US" dirty="0">
                <a:solidFill>
                  <a:schemeClr val="tx1"/>
                </a:solidFill>
              </a:rPr>
              <a:t>Evaluation Criteria: Reliability</a:t>
            </a:r>
          </a:p>
        </p:txBody>
      </p:sp>
      <p:sp>
        <p:nvSpPr>
          <p:cNvPr id="29699" name="Rectangle 3">
            <a:extLst>
              <a:ext uri="{FF2B5EF4-FFF2-40B4-BE49-F238E27FC236}">
                <a16:creationId xmlns:a16="http://schemas.microsoft.com/office/drawing/2014/main" id="{F6316C80-17F4-4D06-BA8F-678F536D3FBB}"/>
              </a:ext>
            </a:extLst>
          </p:cNvPr>
          <p:cNvSpPr>
            <a:spLocks noGrp="1" noChangeArrowheads="1"/>
          </p:cNvSpPr>
          <p:nvPr>
            <p:ph sz="quarter" idx="1"/>
          </p:nvPr>
        </p:nvSpPr>
        <p:spPr>
          <a:xfrm>
            <a:off x="457200" y="1600200"/>
            <a:ext cx="7467600" cy="4873625"/>
          </a:xfrm>
        </p:spPr>
        <p:txBody>
          <a:bodyPr>
            <a:normAutofit fontScale="92500"/>
          </a:bodyPr>
          <a:lstStyle/>
          <a:p>
            <a:pPr>
              <a:defRPr/>
            </a:pPr>
            <a:r>
              <a:rPr lang="en-US" altLang="en-US" dirty="0"/>
              <a:t>Type checking</a:t>
            </a:r>
          </a:p>
          <a:p>
            <a:pPr lvl="1">
              <a:defRPr/>
            </a:pPr>
            <a:r>
              <a:rPr lang="en-US" altLang="en-US" dirty="0"/>
              <a:t>Testing for type errors</a:t>
            </a:r>
          </a:p>
          <a:p>
            <a:pPr lvl="1">
              <a:defRPr/>
            </a:pPr>
            <a:r>
              <a:rPr lang="en-US" dirty="0"/>
              <a:t>Run-time type checking is expensive,</a:t>
            </a:r>
          </a:p>
          <a:p>
            <a:pPr lvl="1">
              <a:defRPr/>
            </a:pPr>
            <a:r>
              <a:rPr lang="en-US" dirty="0"/>
              <a:t>Compile-time type checking is more desirable.</a:t>
            </a:r>
            <a:endParaRPr lang="en-US" altLang="en-US" dirty="0"/>
          </a:p>
          <a:p>
            <a:pPr>
              <a:defRPr/>
            </a:pPr>
            <a:r>
              <a:rPr lang="en-US" altLang="en-US" dirty="0"/>
              <a:t>Exception handling</a:t>
            </a:r>
          </a:p>
          <a:p>
            <a:pPr lvl="1">
              <a:defRPr/>
            </a:pPr>
            <a:r>
              <a:rPr lang="en-US" altLang="en-US" dirty="0"/>
              <a:t>Intercept run-time errors and take corrective measures</a:t>
            </a:r>
          </a:p>
          <a:p>
            <a:pPr>
              <a:defRPr/>
            </a:pPr>
            <a:r>
              <a:rPr lang="en-US" altLang="en-US" dirty="0"/>
              <a:t>Aliasing</a:t>
            </a:r>
          </a:p>
          <a:p>
            <a:pPr lvl="1">
              <a:defRPr/>
            </a:pPr>
            <a:r>
              <a:rPr lang="en-US" altLang="en-US" dirty="0"/>
              <a:t>Presence of two or more distinct referencing methods for the same memory location</a:t>
            </a:r>
          </a:p>
          <a:p>
            <a:pPr>
              <a:defRPr/>
            </a:pPr>
            <a:r>
              <a:rPr lang="en-US" altLang="en-US" dirty="0"/>
              <a:t>Readability and </a:t>
            </a:r>
            <a:r>
              <a:rPr lang="en-US" altLang="en-US" dirty="0" err="1"/>
              <a:t>writability</a:t>
            </a:r>
            <a:endParaRPr lang="en-US" altLang="en-US" dirty="0"/>
          </a:p>
          <a:p>
            <a:pPr lvl="1">
              <a:defRPr/>
            </a:pPr>
            <a:r>
              <a:rPr lang="en-US" altLang="en-US" dirty="0"/>
              <a:t>A language that does not support “natural” ways of expressing an algorithm will necessarily use “unnatural” approaches, and hence reduced reliability</a:t>
            </a:r>
          </a:p>
          <a:p>
            <a:pPr lvl="1">
              <a:defRPr/>
            </a:pPr>
            <a:endParaRPr lang="en-US" altLang="en-US" dirty="0"/>
          </a:p>
        </p:txBody>
      </p:sp>
      <p:sp>
        <p:nvSpPr>
          <p:cNvPr id="29700" name="Slide Number Placeholder 4">
            <a:extLst>
              <a:ext uri="{FF2B5EF4-FFF2-40B4-BE49-F238E27FC236}">
                <a16:creationId xmlns:a16="http://schemas.microsoft.com/office/drawing/2014/main" id="{45697296-9CBC-40BD-8D4B-43A03CD48B9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r>
              <a:rPr lang="en-US" altLang="en-US"/>
              <a:t>1-</a:t>
            </a:r>
            <a:fld id="{FA4BB76E-ED23-4BF9-8446-4BB3062EC9AD}" type="slidenum">
              <a:rPr lang="en-US" altLang="en-US" smtClean="0"/>
              <a:pPr/>
              <a:t>10</a:t>
            </a:fld>
            <a:endParaRPr lang="en-US" altLang="en-US"/>
          </a:p>
        </p:txBody>
      </p:sp>
      <p:sp>
        <p:nvSpPr>
          <p:cNvPr id="29701" name="Footer Placeholder 3">
            <a:extLst>
              <a:ext uri="{FF2B5EF4-FFF2-40B4-BE49-F238E27FC236}">
                <a16:creationId xmlns:a16="http://schemas.microsoft.com/office/drawing/2014/main" id="{F8D5054F-563D-42C7-A7D3-63BF6A273F66}"/>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r>
              <a:rPr lang="en-US" altLang="en-US"/>
              <a:t>CSEB314 Programming Languages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8C560F6A-B984-4EF1-9640-E52C4A0DCE4C}"/>
              </a:ext>
            </a:extLst>
          </p:cNvPr>
          <p:cNvSpPr>
            <a:spLocks noGrp="1" noChangeArrowheads="1"/>
          </p:cNvSpPr>
          <p:nvPr>
            <p:ph type="title"/>
          </p:nvPr>
        </p:nvSpPr>
        <p:spPr/>
        <p:txBody>
          <a:bodyPr/>
          <a:lstStyle/>
          <a:p>
            <a:pPr eaLnBrk="1" fontAlgn="auto" hangingPunct="1">
              <a:spcAft>
                <a:spcPts val="0"/>
              </a:spcAft>
              <a:defRPr/>
            </a:pPr>
            <a:r>
              <a:rPr lang="en-US"/>
              <a:t>Axiomatic Semantics (continued)</a:t>
            </a:r>
          </a:p>
        </p:txBody>
      </p:sp>
      <p:sp>
        <p:nvSpPr>
          <p:cNvPr id="33795" name="Rectangle 3">
            <a:extLst>
              <a:ext uri="{FF2B5EF4-FFF2-40B4-BE49-F238E27FC236}">
                <a16:creationId xmlns:a16="http://schemas.microsoft.com/office/drawing/2014/main" id="{F7CCCF11-2536-4ED5-B727-06C457D78E63}"/>
              </a:ext>
            </a:extLst>
          </p:cNvPr>
          <p:cNvSpPr>
            <a:spLocks noGrp="1" noChangeArrowheads="1"/>
          </p:cNvSpPr>
          <p:nvPr>
            <p:ph sz="quarter" idx="1"/>
          </p:nvPr>
        </p:nvSpPr>
        <p:spPr>
          <a:xfrm>
            <a:off x="533400" y="1371600"/>
            <a:ext cx="7924800" cy="4572000"/>
          </a:xfrm>
        </p:spPr>
        <p:txBody>
          <a:bodyPr/>
          <a:lstStyle/>
          <a:p>
            <a:pPr eaLnBrk="1" hangingPunct="1">
              <a:lnSpc>
                <a:spcPct val="90000"/>
              </a:lnSpc>
            </a:pPr>
            <a:r>
              <a:rPr lang="en-US" altLang="en-US"/>
              <a:t>Axioms or inference rules are defined for each statement type in the language (to allow transformations of expressions to other expressions)</a:t>
            </a:r>
          </a:p>
          <a:p>
            <a:pPr eaLnBrk="1" hangingPunct="1">
              <a:lnSpc>
                <a:spcPct val="90000"/>
              </a:lnSpc>
            </a:pPr>
            <a:r>
              <a:rPr lang="en-US" altLang="en-US"/>
              <a:t>The expressions are called </a:t>
            </a:r>
            <a:r>
              <a:rPr lang="en-US" altLang="en-US" i="1"/>
              <a:t>assertions</a:t>
            </a:r>
          </a:p>
          <a:p>
            <a:pPr eaLnBrk="1" hangingPunct="1"/>
            <a:r>
              <a:rPr lang="en-US" altLang="en-US"/>
              <a:t>An assertion before a statement, a </a:t>
            </a:r>
            <a:r>
              <a:rPr lang="en-US" altLang="en-US" i="1"/>
              <a:t>precondition</a:t>
            </a:r>
            <a:r>
              <a:rPr lang="en-US" altLang="en-US"/>
              <a:t>, states the relationships and constraints among variables that are true at that point in execution</a:t>
            </a:r>
          </a:p>
          <a:p>
            <a:pPr eaLnBrk="1" hangingPunct="1"/>
            <a:r>
              <a:rPr lang="en-US" altLang="en-US"/>
              <a:t>An assertion following a statement is a  </a:t>
            </a:r>
            <a:r>
              <a:rPr lang="en-US" altLang="en-US" i="1"/>
              <a:t>postcondition </a:t>
            </a:r>
            <a:r>
              <a:rPr lang="en-US" altLang="en-US"/>
              <a:t>that describes the new constraints on those variables after execution of the statement</a:t>
            </a:r>
            <a:endParaRPr lang="en-US" altLang="en-US" i="1"/>
          </a:p>
          <a:p>
            <a:pPr eaLnBrk="1" hangingPunct="1"/>
            <a:r>
              <a:rPr lang="en-US" altLang="en-US"/>
              <a:t>A </a:t>
            </a:r>
            <a:r>
              <a:rPr lang="en-US" altLang="en-US" i="1"/>
              <a:t>weakest precondition</a:t>
            </a:r>
            <a:r>
              <a:rPr lang="en-US" altLang="en-US"/>
              <a:t> is the least restrictive precondition that will guarantee the postcondition</a:t>
            </a:r>
          </a:p>
        </p:txBody>
      </p:sp>
      <p:sp>
        <p:nvSpPr>
          <p:cNvPr id="33796" name="Slide Number Placeholder 4">
            <a:extLst>
              <a:ext uri="{FF2B5EF4-FFF2-40B4-BE49-F238E27FC236}">
                <a16:creationId xmlns:a16="http://schemas.microsoft.com/office/drawing/2014/main" id="{9BBD9303-3DAC-41DD-A157-3047C7A2D92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D608AF0-CDA8-4B72-8011-EB45FB420969}" type="slidenum">
              <a:rPr lang="en-US" altLang="en-US" sz="1400" smtClean="0">
                <a:solidFill>
                  <a:srgbClr val="FFFFFF"/>
                </a:solidFill>
              </a:rPr>
              <a:pPr/>
              <a:t>100</a:t>
            </a:fld>
            <a:endParaRPr lang="en-US" altLang="en-US" sz="1400">
              <a:solidFill>
                <a:srgbClr val="FFFFFF"/>
              </a:solidFill>
            </a:endParaRPr>
          </a:p>
        </p:txBody>
      </p:sp>
      <p:sp>
        <p:nvSpPr>
          <p:cNvPr id="33797" name="Footer Placeholder 3">
            <a:extLst>
              <a:ext uri="{FF2B5EF4-FFF2-40B4-BE49-F238E27FC236}">
                <a16:creationId xmlns:a16="http://schemas.microsoft.com/office/drawing/2014/main" id="{D6E18AAC-34AB-4917-895E-E181550A262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4345487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03BAA5D0-73D8-4032-902F-82D3FD6927DC}"/>
              </a:ext>
            </a:extLst>
          </p:cNvPr>
          <p:cNvSpPr>
            <a:spLocks noGrp="1" noChangeArrowheads="1"/>
          </p:cNvSpPr>
          <p:nvPr>
            <p:ph type="title"/>
          </p:nvPr>
        </p:nvSpPr>
        <p:spPr/>
        <p:txBody>
          <a:bodyPr/>
          <a:lstStyle/>
          <a:p>
            <a:pPr eaLnBrk="1" fontAlgn="auto" hangingPunct="1">
              <a:spcAft>
                <a:spcPts val="0"/>
              </a:spcAft>
              <a:defRPr/>
            </a:pPr>
            <a:r>
              <a:rPr lang="en-US"/>
              <a:t>Axiomatic Semantics Form</a:t>
            </a:r>
          </a:p>
        </p:txBody>
      </p:sp>
      <p:sp>
        <p:nvSpPr>
          <p:cNvPr id="34819" name="Rectangle 3">
            <a:extLst>
              <a:ext uri="{FF2B5EF4-FFF2-40B4-BE49-F238E27FC236}">
                <a16:creationId xmlns:a16="http://schemas.microsoft.com/office/drawing/2014/main" id="{3651C98F-F307-4E0D-B8E5-559EEDD5F1ED}"/>
              </a:ext>
            </a:extLst>
          </p:cNvPr>
          <p:cNvSpPr>
            <a:spLocks noGrp="1" noChangeArrowheads="1"/>
          </p:cNvSpPr>
          <p:nvPr>
            <p:ph sz="quarter" idx="1"/>
          </p:nvPr>
        </p:nvSpPr>
        <p:spPr>
          <a:xfrm>
            <a:off x="457200" y="1600200"/>
            <a:ext cx="7467600" cy="4873625"/>
          </a:xfrm>
        </p:spPr>
        <p:txBody>
          <a:bodyPr/>
          <a:lstStyle/>
          <a:p>
            <a:pPr eaLnBrk="1" hangingPunct="1"/>
            <a:r>
              <a:rPr lang="en-US" altLang="en-US"/>
              <a:t>Pre-, post form:  </a:t>
            </a:r>
            <a:r>
              <a:rPr lang="en-US" altLang="en-US">
                <a:latin typeface="Courier New" panose="02070309020205020404" pitchFamily="49" charset="0"/>
                <a:cs typeface="Courier New" panose="02070309020205020404" pitchFamily="49" charset="0"/>
              </a:rPr>
              <a:t>{P} statement {Q}</a:t>
            </a:r>
          </a:p>
          <a:p>
            <a:pPr eaLnBrk="1" hangingPunct="1"/>
            <a:endParaRPr lang="en-US" altLang="en-US"/>
          </a:p>
          <a:p>
            <a:pPr eaLnBrk="1" hangingPunct="1"/>
            <a:r>
              <a:rPr lang="en-US" altLang="en-US"/>
              <a:t>An example</a:t>
            </a:r>
          </a:p>
          <a:p>
            <a:pPr lvl="1" eaLnBrk="1" hangingPunct="1"/>
            <a:r>
              <a:rPr lang="en-US" altLang="en-US">
                <a:latin typeface="Courier New" panose="02070309020205020404" pitchFamily="49" charset="0"/>
                <a:cs typeface="Courier New" panose="02070309020205020404" pitchFamily="49" charset="0"/>
              </a:rPr>
              <a:t>a = b + 1  {a &gt; 1}</a:t>
            </a:r>
          </a:p>
          <a:p>
            <a:pPr lvl="1" eaLnBrk="1" hangingPunct="1"/>
            <a:r>
              <a:rPr lang="en-US" altLang="en-US"/>
              <a:t>One possible precondition: </a:t>
            </a:r>
            <a:r>
              <a:rPr lang="en-US" altLang="en-US">
                <a:latin typeface="Courier New" panose="02070309020205020404" pitchFamily="49" charset="0"/>
                <a:cs typeface="Courier New" panose="02070309020205020404" pitchFamily="49" charset="0"/>
              </a:rPr>
              <a:t>{b &gt; 10}</a:t>
            </a:r>
          </a:p>
          <a:p>
            <a:pPr lvl="1" eaLnBrk="1" hangingPunct="1"/>
            <a:r>
              <a:rPr lang="en-US" altLang="en-US"/>
              <a:t>Weakest precondition:        </a:t>
            </a:r>
            <a:r>
              <a:rPr lang="en-US" altLang="en-US">
                <a:latin typeface="Courier New" panose="02070309020205020404" pitchFamily="49" charset="0"/>
                <a:cs typeface="Courier New" panose="02070309020205020404" pitchFamily="49" charset="0"/>
              </a:rPr>
              <a:t>{b &gt; 0}</a:t>
            </a:r>
          </a:p>
        </p:txBody>
      </p:sp>
      <p:sp>
        <p:nvSpPr>
          <p:cNvPr id="34820" name="Slide Number Placeholder 4">
            <a:extLst>
              <a:ext uri="{FF2B5EF4-FFF2-40B4-BE49-F238E27FC236}">
                <a16:creationId xmlns:a16="http://schemas.microsoft.com/office/drawing/2014/main" id="{30748A43-E109-4D16-AD4A-229FA6F7EF7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5010365-40F2-4128-8983-A90D2DC8DB01}" type="slidenum">
              <a:rPr lang="en-US" altLang="en-US" sz="1400" smtClean="0">
                <a:solidFill>
                  <a:srgbClr val="FFFFFF"/>
                </a:solidFill>
              </a:rPr>
              <a:pPr/>
              <a:t>101</a:t>
            </a:fld>
            <a:endParaRPr lang="en-US" altLang="en-US" sz="1400">
              <a:solidFill>
                <a:srgbClr val="FFFFFF"/>
              </a:solidFill>
            </a:endParaRPr>
          </a:p>
        </p:txBody>
      </p:sp>
      <p:sp>
        <p:nvSpPr>
          <p:cNvPr id="34821" name="Footer Placeholder 3">
            <a:extLst>
              <a:ext uri="{FF2B5EF4-FFF2-40B4-BE49-F238E27FC236}">
                <a16:creationId xmlns:a16="http://schemas.microsoft.com/office/drawing/2014/main" id="{43B1D503-9F89-477E-A03B-46062039B82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034639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EA1E8AA4-8358-4132-ABF5-10984526BF73}"/>
              </a:ext>
            </a:extLst>
          </p:cNvPr>
          <p:cNvSpPr>
            <a:spLocks noGrp="1" noChangeArrowheads="1"/>
          </p:cNvSpPr>
          <p:nvPr>
            <p:ph type="title"/>
          </p:nvPr>
        </p:nvSpPr>
        <p:spPr/>
        <p:txBody>
          <a:bodyPr/>
          <a:lstStyle/>
          <a:p>
            <a:pPr eaLnBrk="1" fontAlgn="auto" hangingPunct="1">
              <a:spcAft>
                <a:spcPts val="0"/>
              </a:spcAft>
              <a:defRPr/>
            </a:pPr>
            <a:r>
              <a:rPr lang="en-US"/>
              <a:t>Program Proof Process</a:t>
            </a:r>
          </a:p>
        </p:txBody>
      </p:sp>
      <p:sp>
        <p:nvSpPr>
          <p:cNvPr id="35843" name="Rectangle 3">
            <a:extLst>
              <a:ext uri="{FF2B5EF4-FFF2-40B4-BE49-F238E27FC236}">
                <a16:creationId xmlns:a16="http://schemas.microsoft.com/office/drawing/2014/main" id="{4CFE5AED-A319-44F2-AEE0-0FCCC69F612B}"/>
              </a:ext>
            </a:extLst>
          </p:cNvPr>
          <p:cNvSpPr>
            <a:spLocks noGrp="1" noChangeArrowheads="1"/>
          </p:cNvSpPr>
          <p:nvPr>
            <p:ph sz="quarter" idx="1"/>
          </p:nvPr>
        </p:nvSpPr>
        <p:spPr>
          <a:xfrm>
            <a:off x="304800" y="1524000"/>
            <a:ext cx="8153400" cy="4572000"/>
          </a:xfrm>
        </p:spPr>
        <p:txBody>
          <a:bodyPr/>
          <a:lstStyle/>
          <a:p>
            <a:pPr eaLnBrk="1" hangingPunct="1"/>
            <a:r>
              <a:rPr lang="en-US" altLang="en-US"/>
              <a:t>The postcondition for the entire program is the desired result</a:t>
            </a:r>
          </a:p>
          <a:p>
            <a:pPr lvl="1" eaLnBrk="1" hangingPunct="1"/>
            <a:r>
              <a:rPr lang="en-US" altLang="en-US"/>
              <a:t>Work back through the program to the first statement.  If the precondition on the first statement is the same as the program specification, the program is correct.</a:t>
            </a:r>
          </a:p>
        </p:txBody>
      </p:sp>
      <p:sp>
        <p:nvSpPr>
          <p:cNvPr id="35844" name="Slide Number Placeholder 4">
            <a:extLst>
              <a:ext uri="{FF2B5EF4-FFF2-40B4-BE49-F238E27FC236}">
                <a16:creationId xmlns:a16="http://schemas.microsoft.com/office/drawing/2014/main" id="{5B76CF57-2CA1-4545-9ADE-E429E52A4D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65A57AC-AEC6-4ECC-8898-5D5959E160EE}" type="slidenum">
              <a:rPr lang="en-US" altLang="en-US" sz="1400" smtClean="0">
                <a:solidFill>
                  <a:srgbClr val="FFFFFF"/>
                </a:solidFill>
              </a:rPr>
              <a:pPr/>
              <a:t>102</a:t>
            </a:fld>
            <a:endParaRPr lang="en-US" altLang="en-US" sz="1400">
              <a:solidFill>
                <a:srgbClr val="FFFFFF"/>
              </a:solidFill>
            </a:endParaRPr>
          </a:p>
        </p:txBody>
      </p:sp>
      <p:sp>
        <p:nvSpPr>
          <p:cNvPr id="35845" name="Footer Placeholder 3">
            <a:extLst>
              <a:ext uri="{FF2B5EF4-FFF2-40B4-BE49-F238E27FC236}">
                <a16:creationId xmlns:a16="http://schemas.microsoft.com/office/drawing/2014/main" id="{13DC3C23-AB2A-4EBC-97DB-AE576CDC3EE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2119712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C1A36371-7B79-489F-8282-98F4149EA2E2}"/>
              </a:ext>
            </a:extLst>
          </p:cNvPr>
          <p:cNvSpPr>
            <a:spLocks noGrp="1" noChangeArrowheads="1"/>
          </p:cNvSpPr>
          <p:nvPr>
            <p:ph type="title"/>
          </p:nvPr>
        </p:nvSpPr>
        <p:spPr>
          <a:xfrm>
            <a:off x="609600" y="381000"/>
            <a:ext cx="7696200" cy="838200"/>
          </a:xfrm>
        </p:spPr>
        <p:txBody>
          <a:bodyPr/>
          <a:lstStyle/>
          <a:p>
            <a:pPr eaLnBrk="1" fontAlgn="auto" hangingPunct="1">
              <a:spcAft>
                <a:spcPts val="0"/>
              </a:spcAft>
              <a:defRPr/>
            </a:pPr>
            <a:r>
              <a:rPr lang="en-US" dirty="0"/>
              <a:t>Proving assignment statements</a:t>
            </a:r>
          </a:p>
        </p:txBody>
      </p:sp>
      <p:sp>
        <p:nvSpPr>
          <p:cNvPr id="36867" name="Rectangle 3">
            <a:extLst>
              <a:ext uri="{FF2B5EF4-FFF2-40B4-BE49-F238E27FC236}">
                <a16:creationId xmlns:a16="http://schemas.microsoft.com/office/drawing/2014/main" id="{9401D893-2E2B-4FB1-8405-D07E832BC8C9}"/>
              </a:ext>
            </a:extLst>
          </p:cNvPr>
          <p:cNvSpPr>
            <a:spLocks noGrp="1" noChangeArrowheads="1"/>
          </p:cNvSpPr>
          <p:nvPr>
            <p:ph type="body" sz="half" idx="1"/>
          </p:nvPr>
        </p:nvSpPr>
        <p:spPr>
          <a:xfrm>
            <a:off x="368300" y="1371600"/>
            <a:ext cx="8013700" cy="4800600"/>
          </a:xfrm>
        </p:spPr>
        <p:txBody>
          <a:bodyPr/>
          <a:lstStyle/>
          <a:p>
            <a:pPr eaLnBrk="1" hangingPunct="1"/>
            <a:r>
              <a:rPr lang="en-US" altLang="en-US"/>
              <a:t>The usual notation is </a:t>
            </a:r>
          </a:p>
          <a:p>
            <a:pPr lvl="1" eaLnBrk="1" hangingPunct="1">
              <a:buFont typeface="Wingdings 2" panose="05020102010507070707" pitchFamily="18" charset="2"/>
              <a:buNone/>
            </a:pPr>
            <a:r>
              <a:rPr lang="en-US" altLang="en-US"/>
              <a:t>{P} S {Q}</a:t>
            </a:r>
          </a:p>
          <a:p>
            <a:pPr lvl="1" eaLnBrk="1" hangingPunct="1">
              <a:buFont typeface="Wingdings 2" panose="05020102010507070707" pitchFamily="18" charset="2"/>
              <a:buNone/>
            </a:pPr>
            <a:endParaRPr lang="en-US" altLang="en-US"/>
          </a:p>
          <a:p>
            <a:pPr lvl="1" eaLnBrk="1" hangingPunct="1">
              <a:buFont typeface="Wingdings 2" panose="05020102010507070707" pitchFamily="18" charset="2"/>
              <a:buNone/>
            </a:pPr>
            <a:r>
              <a:rPr lang="en-US" altLang="en-US"/>
              <a:t>E.g.</a:t>
            </a:r>
          </a:p>
          <a:p>
            <a:pPr lvl="1" eaLnBrk="1" hangingPunct="1">
              <a:buFont typeface="Wingdings 2" panose="05020102010507070707" pitchFamily="18" charset="2"/>
              <a:buNone/>
            </a:pPr>
            <a:endParaRPr lang="en-US" altLang="en-US"/>
          </a:p>
          <a:p>
            <a:pPr lvl="1" eaLnBrk="1" hangingPunct="1">
              <a:buFont typeface="Wingdings 2" panose="05020102010507070707" pitchFamily="18" charset="2"/>
              <a:buNone/>
            </a:pPr>
            <a:r>
              <a:rPr lang="en-US" altLang="en-US"/>
              <a:t>a = b / 2 – 1 {a &lt; 10}</a:t>
            </a:r>
          </a:p>
          <a:p>
            <a:pPr lvl="1" eaLnBrk="1" hangingPunct="1">
              <a:buFont typeface="Wingdings 2" panose="05020102010507070707" pitchFamily="18" charset="2"/>
              <a:buNone/>
            </a:pPr>
            <a:endParaRPr lang="en-US" altLang="en-US"/>
          </a:p>
          <a:p>
            <a:pPr lvl="1" eaLnBrk="1" hangingPunct="1">
              <a:buFont typeface="Wingdings 2" panose="05020102010507070707" pitchFamily="18" charset="2"/>
              <a:buNone/>
            </a:pPr>
            <a:r>
              <a:rPr lang="en-US" altLang="en-US"/>
              <a:t>The weakest precondition is computed by substituting b / 2 – 1 for a in the postcondition {a &lt; 10}.</a:t>
            </a:r>
          </a:p>
          <a:p>
            <a:pPr lvl="1" eaLnBrk="1" hangingPunct="1">
              <a:buFont typeface="Wingdings 2" panose="05020102010507070707" pitchFamily="18" charset="2"/>
              <a:buNone/>
            </a:pPr>
            <a:r>
              <a:rPr lang="en-US" altLang="en-US"/>
              <a:t>b / 2 – 1 &lt; 10</a:t>
            </a:r>
          </a:p>
          <a:p>
            <a:pPr lvl="1" eaLnBrk="1" hangingPunct="1">
              <a:buFont typeface="Wingdings 2" panose="05020102010507070707" pitchFamily="18" charset="2"/>
              <a:buNone/>
            </a:pPr>
            <a:r>
              <a:rPr lang="en-US" altLang="en-US"/>
              <a:t>b &lt; 22 </a:t>
            </a:r>
          </a:p>
          <a:p>
            <a:pPr eaLnBrk="1" hangingPunct="1"/>
            <a:r>
              <a:rPr lang="en-US" altLang="en-US"/>
              <a:t>Therefore, the weakest precondition is {b &lt; 22}</a:t>
            </a:r>
          </a:p>
        </p:txBody>
      </p:sp>
      <p:sp>
        <p:nvSpPr>
          <p:cNvPr id="36868" name="Footer Placeholder 4">
            <a:extLst>
              <a:ext uri="{FF2B5EF4-FFF2-40B4-BE49-F238E27FC236}">
                <a16:creationId xmlns:a16="http://schemas.microsoft.com/office/drawing/2014/main" id="{B26894F2-95C9-482A-A406-9651B5CC8B6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36869" name="Slide Number Placeholder 5">
            <a:extLst>
              <a:ext uri="{FF2B5EF4-FFF2-40B4-BE49-F238E27FC236}">
                <a16:creationId xmlns:a16="http://schemas.microsoft.com/office/drawing/2014/main" id="{9E152C2E-20D2-402E-95B4-8B5DCD8A1A0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548523D-2026-40D8-8DFC-043215499D71}" type="slidenum">
              <a:rPr lang="en-US" altLang="en-US" sz="1400" smtClean="0">
                <a:solidFill>
                  <a:srgbClr val="FFFFFF"/>
                </a:solidFill>
              </a:rPr>
              <a:pPr/>
              <a:t>103</a:t>
            </a:fld>
            <a:endParaRPr lang="en-US" altLang="en-US" sz="1400">
              <a:solidFill>
                <a:srgbClr val="FFFFFF"/>
              </a:solidFill>
            </a:endParaRPr>
          </a:p>
        </p:txBody>
      </p:sp>
    </p:spTree>
    <p:extLst>
      <p:ext uri="{BB962C8B-B14F-4D97-AF65-F5344CB8AC3E}">
        <p14:creationId xmlns:p14="http://schemas.microsoft.com/office/powerpoint/2010/main" val="14525228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BCBF2C9B-0014-40C6-91C1-F552799FC4AF}"/>
              </a:ext>
            </a:extLst>
          </p:cNvPr>
          <p:cNvSpPr>
            <a:spLocks noGrp="1" noChangeArrowheads="1"/>
          </p:cNvSpPr>
          <p:nvPr>
            <p:ph type="title"/>
          </p:nvPr>
        </p:nvSpPr>
        <p:spPr>
          <a:xfrm>
            <a:off x="609600" y="381000"/>
            <a:ext cx="7696200" cy="762000"/>
          </a:xfrm>
        </p:spPr>
        <p:txBody>
          <a:bodyPr/>
          <a:lstStyle/>
          <a:p>
            <a:pPr eaLnBrk="1" fontAlgn="auto" hangingPunct="1">
              <a:spcAft>
                <a:spcPts val="0"/>
              </a:spcAft>
              <a:defRPr/>
            </a:pPr>
            <a:r>
              <a:rPr lang="en-US" dirty="0"/>
              <a:t>Proving sequences</a:t>
            </a:r>
          </a:p>
        </p:txBody>
      </p:sp>
      <p:sp>
        <p:nvSpPr>
          <p:cNvPr id="37891" name="Rectangle 3">
            <a:extLst>
              <a:ext uri="{FF2B5EF4-FFF2-40B4-BE49-F238E27FC236}">
                <a16:creationId xmlns:a16="http://schemas.microsoft.com/office/drawing/2014/main" id="{AF2F318D-68A2-4FA5-B8C3-A99F8CF73B81}"/>
              </a:ext>
            </a:extLst>
          </p:cNvPr>
          <p:cNvSpPr>
            <a:spLocks noGrp="1" noChangeArrowheads="1"/>
          </p:cNvSpPr>
          <p:nvPr>
            <p:ph type="body" sz="half" idx="1"/>
          </p:nvPr>
        </p:nvSpPr>
        <p:spPr>
          <a:xfrm>
            <a:off x="609600" y="1600200"/>
            <a:ext cx="7543800" cy="4572000"/>
          </a:xfrm>
        </p:spPr>
        <p:txBody>
          <a:bodyPr/>
          <a:lstStyle/>
          <a:p>
            <a:pPr eaLnBrk="1" hangingPunct="1"/>
            <a:r>
              <a:rPr lang="en-US" altLang="en-US"/>
              <a:t>An inference rule for sequences</a:t>
            </a:r>
          </a:p>
          <a:p>
            <a:pPr eaLnBrk="1" hangingPunct="1">
              <a:buFontTx/>
              <a:buNone/>
            </a:pPr>
            <a:r>
              <a:rPr lang="en-US" altLang="en-US"/>
              <a:t>	{P1} S1 {P2}</a:t>
            </a:r>
          </a:p>
          <a:p>
            <a:pPr eaLnBrk="1" hangingPunct="1">
              <a:buFontTx/>
              <a:buNone/>
            </a:pPr>
            <a:r>
              <a:rPr lang="en-US" altLang="en-US"/>
              <a:t>	{P2} S2 {P3}</a:t>
            </a:r>
          </a:p>
          <a:p>
            <a:pPr eaLnBrk="1" hangingPunct="1">
              <a:buFontTx/>
              <a:buNone/>
            </a:pPr>
            <a:endParaRPr lang="en-US" altLang="en-US"/>
          </a:p>
          <a:p>
            <a:pPr eaLnBrk="1" hangingPunct="1">
              <a:buFontTx/>
              <a:buNone/>
            </a:pPr>
            <a:r>
              <a:rPr lang="en-US" altLang="en-US"/>
              <a:t>						    – antecedent</a:t>
            </a:r>
          </a:p>
          <a:p>
            <a:pPr eaLnBrk="1" hangingPunct="1">
              <a:buFontTx/>
              <a:buNone/>
            </a:pPr>
            <a:r>
              <a:rPr lang="en-US" altLang="en-US"/>
              <a:t>						    - consequent</a:t>
            </a:r>
          </a:p>
          <a:p>
            <a:pPr eaLnBrk="1" hangingPunct="1">
              <a:buFontTx/>
              <a:buNone/>
            </a:pPr>
            <a:endParaRPr lang="en-US" altLang="en-US"/>
          </a:p>
          <a:p>
            <a:pPr eaLnBrk="1" hangingPunct="1">
              <a:buFontTx/>
              <a:buNone/>
            </a:pPr>
            <a:r>
              <a:rPr lang="en-US" altLang="en-US"/>
              <a:t>If antecedent are true, then truth of consequent can be inferred</a:t>
            </a:r>
          </a:p>
          <a:p>
            <a:pPr eaLnBrk="1" hangingPunct="1">
              <a:buFontTx/>
              <a:buNone/>
            </a:pPr>
            <a:endParaRPr lang="en-US" altLang="en-US"/>
          </a:p>
        </p:txBody>
      </p:sp>
      <p:graphicFrame>
        <p:nvGraphicFramePr>
          <p:cNvPr id="37892" name="Object 5">
            <a:extLst>
              <a:ext uri="{FF2B5EF4-FFF2-40B4-BE49-F238E27FC236}">
                <a16:creationId xmlns:a16="http://schemas.microsoft.com/office/drawing/2014/main" id="{1DD1FD45-F3E3-46F7-87FC-AF406ECF7E76}"/>
              </a:ext>
            </a:extLst>
          </p:cNvPr>
          <p:cNvGraphicFramePr>
            <a:graphicFrameLocks noChangeAspect="1"/>
          </p:cNvGraphicFramePr>
          <p:nvPr>
            <p:ph sz="half" idx="2"/>
          </p:nvPr>
        </p:nvGraphicFramePr>
        <p:xfrm>
          <a:off x="1919288" y="3416300"/>
          <a:ext cx="3503612" cy="836613"/>
        </p:xfrm>
        <a:graphic>
          <a:graphicData uri="http://schemas.openxmlformats.org/presentationml/2006/ole">
            <mc:AlternateContent xmlns:mc="http://schemas.openxmlformats.org/markup-compatibility/2006">
              <mc:Choice xmlns:v="urn:schemas-microsoft-com:vml" Requires="v">
                <p:oleObj spid="_x0000_s87044" name="Equation" r:id="rId3" imgW="1701800" imgH="406400" progId="Equation.3">
                  <p:embed/>
                </p:oleObj>
              </mc:Choice>
              <mc:Fallback>
                <p:oleObj name="Equation" r:id="rId3" imgW="1701800" imgH="406400" progId="Equation.3">
                  <p:embed/>
                  <p:pic>
                    <p:nvPicPr>
                      <p:cNvPr id="37892" name="Object 5">
                        <a:extLst>
                          <a:ext uri="{FF2B5EF4-FFF2-40B4-BE49-F238E27FC236}">
                            <a16:creationId xmlns:a16="http://schemas.microsoft.com/office/drawing/2014/main" id="{1DD1FD45-F3E3-46F7-87FC-AF406ECF7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3416300"/>
                        <a:ext cx="3503612"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Footer Placeholder 4">
            <a:extLst>
              <a:ext uri="{FF2B5EF4-FFF2-40B4-BE49-F238E27FC236}">
                <a16:creationId xmlns:a16="http://schemas.microsoft.com/office/drawing/2014/main" id="{9B1C6ED9-4797-4D5B-816F-1E6E78DCB346}"/>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37894" name="Slide Number Placeholder 5">
            <a:extLst>
              <a:ext uri="{FF2B5EF4-FFF2-40B4-BE49-F238E27FC236}">
                <a16:creationId xmlns:a16="http://schemas.microsoft.com/office/drawing/2014/main" id="{C8474CA6-F9D3-4876-80CB-44C7A1BD32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8E51359-EB37-49ED-98DA-73E763791C55}" type="slidenum">
              <a:rPr lang="en-US" altLang="en-US" sz="1400" smtClean="0">
                <a:solidFill>
                  <a:srgbClr val="FFFFFF"/>
                </a:solidFill>
              </a:rPr>
              <a:pPr/>
              <a:t>104</a:t>
            </a:fld>
            <a:endParaRPr lang="en-US" altLang="en-US" sz="1400">
              <a:solidFill>
                <a:srgbClr val="FFFFFF"/>
              </a:solidFill>
            </a:endParaRPr>
          </a:p>
        </p:txBody>
      </p:sp>
    </p:spTree>
    <p:extLst>
      <p:ext uri="{BB962C8B-B14F-4D97-AF65-F5344CB8AC3E}">
        <p14:creationId xmlns:p14="http://schemas.microsoft.com/office/powerpoint/2010/main" val="13342517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42C83834-AF5A-47DA-8E80-4A3B74CBA220}"/>
              </a:ext>
            </a:extLst>
          </p:cNvPr>
          <p:cNvSpPr>
            <a:spLocks noGrp="1" noChangeArrowheads="1"/>
          </p:cNvSpPr>
          <p:nvPr>
            <p:ph type="title"/>
          </p:nvPr>
        </p:nvSpPr>
        <p:spPr>
          <a:xfrm>
            <a:off x="609600" y="381000"/>
            <a:ext cx="7696200" cy="762000"/>
          </a:xfrm>
        </p:spPr>
        <p:txBody>
          <a:bodyPr/>
          <a:lstStyle/>
          <a:p>
            <a:pPr eaLnBrk="1" fontAlgn="auto" hangingPunct="1">
              <a:spcAft>
                <a:spcPts val="0"/>
              </a:spcAft>
              <a:defRPr/>
            </a:pPr>
            <a:r>
              <a:rPr lang="en-US" dirty="0"/>
              <a:t>Proving sequences</a:t>
            </a:r>
          </a:p>
        </p:txBody>
      </p:sp>
      <p:sp>
        <p:nvSpPr>
          <p:cNvPr id="38915" name="Rectangle 3">
            <a:extLst>
              <a:ext uri="{FF2B5EF4-FFF2-40B4-BE49-F238E27FC236}">
                <a16:creationId xmlns:a16="http://schemas.microsoft.com/office/drawing/2014/main" id="{2752A7CC-2CA1-4AF1-9595-0FE6D639E7CD}"/>
              </a:ext>
            </a:extLst>
          </p:cNvPr>
          <p:cNvSpPr>
            <a:spLocks noGrp="1" noChangeArrowheads="1"/>
          </p:cNvSpPr>
          <p:nvPr>
            <p:ph type="body" sz="half" idx="1"/>
          </p:nvPr>
        </p:nvSpPr>
        <p:spPr>
          <a:xfrm>
            <a:off x="609600" y="1600200"/>
            <a:ext cx="7543800" cy="4572000"/>
          </a:xfrm>
        </p:spPr>
        <p:txBody>
          <a:bodyPr/>
          <a:lstStyle/>
          <a:p>
            <a:pPr>
              <a:lnSpc>
                <a:spcPct val="80000"/>
              </a:lnSpc>
            </a:pPr>
            <a:r>
              <a:rPr lang="en-US" altLang="en-US" sz="1900"/>
              <a:t>For example, consider the following sequence and postcondition:</a:t>
            </a:r>
          </a:p>
          <a:p>
            <a:pPr>
              <a:lnSpc>
                <a:spcPct val="80000"/>
              </a:lnSpc>
              <a:buFont typeface="Wingdings" panose="05000000000000000000" pitchFamily="2" charset="2"/>
              <a:buNone/>
            </a:pPr>
            <a:r>
              <a:rPr lang="en-US" altLang="en-US" sz="1900"/>
              <a:t>	y = 3 * x + 1;</a:t>
            </a:r>
          </a:p>
          <a:p>
            <a:pPr>
              <a:lnSpc>
                <a:spcPct val="80000"/>
              </a:lnSpc>
              <a:buFont typeface="Wingdings" panose="05000000000000000000" pitchFamily="2" charset="2"/>
              <a:buNone/>
            </a:pPr>
            <a:r>
              <a:rPr lang="en-US" altLang="en-US" sz="1900"/>
              <a:t>	x = y + 3;</a:t>
            </a:r>
          </a:p>
          <a:p>
            <a:pPr>
              <a:lnSpc>
                <a:spcPct val="80000"/>
              </a:lnSpc>
              <a:buFont typeface="Wingdings" panose="05000000000000000000" pitchFamily="2" charset="2"/>
              <a:buNone/>
            </a:pPr>
            <a:r>
              <a:rPr lang="en-US" altLang="en-US" sz="1900"/>
              <a:t>	{x &lt; 10}</a:t>
            </a:r>
          </a:p>
          <a:p>
            <a:pPr>
              <a:lnSpc>
                <a:spcPct val="80000"/>
              </a:lnSpc>
            </a:pPr>
            <a:r>
              <a:rPr lang="en-US" altLang="en-US" sz="1900"/>
              <a:t>The precondition for the second assignment statement is</a:t>
            </a:r>
          </a:p>
          <a:p>
            <a:pPr>
              <a:lnSpc>
                <a:spcPct val="80000"/>
              </a:lnSpc>
              <a:buFont typeface="Wingdings" panose="05000000000000000000" pitchFamily="2" charset="2"/>
              <a:buNone/>
            </a:pPr>
            <a:r>
              <a:rPr lang="en-US" altLang="en-US" sz="1900"/>
              <a:t>	y &lt; 7</a:t>
            </a:r>
          </a:p>
          <a:p>
            <a:pPr>
              <a:lnSpc>
                <a:spcPct val="80000"/>
              </a:lnSpc>
            </a:pPr>
            <a:r>
              <a:rPr lang="en-US" altLang="en-US" sz="1900"/>
              <a:t>which is used as the postcondition for the first statement. The precondition for</a:t>
            </a:r>
          </a:p>
          <a:p>
            <a:pPr>
              <a:lnSpc>
                <a:spcPct val="80000"/>
              </a:lnSpc>
              <a:buFont typeface="Wingdings" panose="05000000000000000000" pitchFamily="2" charset="2"/>
              <a:buNone/>
            </a:pPr>
            <a:r>
              <a:rPr lang="en-US" altLang="en-US" sz="1900"/>
              <a:t>	the first assignment statement can now be computed:</a:t>
            </a:r>
          </a:p>
          <a:p>
            <a:pPr>
              <a:lnSpc>
                <a:spcPct val="80000"/>
              </a:lnSpc>
              <a:buFont typeface="Wingdings" panose="05000000000000000000" pitchFamily="2" charset="2"/>
              <a:buNone/>
            </a:pPr>
            <a:r>
              <a:rPr lang="en-US" altLang="en-US" sz="1900"/>
              <a:t>	3 * x + 1 &lt; 7</a:t>
            </a:r>
          </a:p>
          <a:p>
            <a:pPr>
              <a:lnSpc>
                <a:spcPct val="80000"/>
              </a:lnSpc>
              <a:buFont typeface="Wingdings" panose="05000000000000000000" pitchFamily="2" charset="2"/>
              <a:buNone/>
            </a:pPr>
            <a:r>
              <a:rPr lang="en-US" altLang="en-US" sz="1900"/>
              <a:t>	x &lt; 2</a:t>
            </a:r>
          </a:p>
          <a:p>
            <a:pPr>
              <a:lnSpc>
                <a:spcPct val="80000"/>
              </a:lnSpc>
              <a:buFont typeface="Wingdings" panose="05000000000000000000" pitchFamily="2" charset="2"/>
              <a:buNone/>
            </a:pPr>
            <a:r>
              <a:rPr lang="en-US" altLang="en-US" sz="1900"/>
              <a:t>So, {x &lt; 2} is the precondition of both the first statement and the twostatement</a:t>
            </a:r>
          </a:p>
          <a:p>
            <a:pPr>
              <a:lnSpc>
                <a:spcPct val="80000"/>
              </a:lnSpc>
              <a:buFont typeface="Wingdings" panose="05000000000000000000" pitchFamily="2" charset="2"/>
              <a:buNone/>
            </a:pPr>
            <a:r>
              <a:rPr lang="en-US" altLang="en-US" sz="1900"/>
              <a:t>sequence.</a:t>
            </a:r>
          </a:p>
        </p:txBody>
      </p:sp>
      <p:sp>
        <p:nvSpPr>
          <p:cNvPr id="38916" name="Footer Placeholder 4">
            <a:extLst>
              <a:ext uri="{FF2B5EF4-FFF2-40B4-BE49-F238E27FC236}">
                <a16:creationId xmlns:a16="http://schemas.microsoft.com/office/drawing/2014/main" id="{954B9F74-BAAA-41D3-B92B-31B9A038DD2E}"/>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38917" name="Slide Number Placeholder 5">
            <a:extLst>
              <a:ext uri="{FF2B5EF4-FFF2-40B4-BE49-F238E27FC236}">
                <a16:creationId xmlns:a16="http://schemas.microsoft.com/office/drawing/2014/main" id="{0D1D533B-7D05-4DFB-8B5D-00B70D070E7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FF14B59-3B98-4498-BD3C-DA2209BDFD76}" type="slidenum">
              <a:rPr lang="en-US" altLang="en-US" sz="1400" smtClean="0">
                <a:solidFill>
                  <a:srgbClr val="FFFFFF"/>
                </a:solidFill>
              </a:rPr>
              <a:pPr/>
              <a:t>105</a:t>
            </a:fld>
            <a:endParaRPr lang="en-US" altLang="en-US" sz="1400">
              <a:solidFill>
                <a:srgbClr val="FFFFFF"/>
              </a:solidFill>
            </a:endParaRPr>
          </a:p>
        </p:txBody>
      </p:sp>
    </p:spTree>
    <p:extLst>
      <p:ext uri="{BB962C8B-B14F-4D97-AF65-F5344CB8AC3E}">
        <p14:creationId xmlns:p14="http://schemas.microsoft.com/office/powerpoint/2010/main" val="5290380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0751E4AB-A36D-4247-8EF8-AA1AA5C2A17A}"/>
              </a:ext>
            </a:extLst>
          </p:cNvPr>
          <p:cNvSpPr>
            <a:spLocks noGrp="1" noChangeArrowheads="1"/>
          </p:cNvSpPr>
          <p:nvPr>
            <p:ph type="title"/>
          </p:nvPr>
        </p:nvSpPr>
        <p:spPr>
          <a:xfrm>
            <a:off x="609600" y="381000"/>
            <a:ext cx="7696200" cy="762000"/>
          </a:xfrm>
        </p:spPr>
        <p:txBody>
          <a:bodyPr/>
          <a:lstStyle/>
          <a:p>
            <a:pPr eaLnBrk="1" fontAlgn="auto" hangingPunct="1">
              <a:spcAft>
                <a:spcPts val="0"/>
              </a:spcAft>
              <a:defRPr/>
            </a:pPr>
            <a:r>
              <a:rPr lang="en-US" dirty="0"/>
              <a:t>Proving selection</a:t>
            </a:r>
          </a:p>
        </p:txBody>
      </p:sp>
      <p:sp>
        <p:nvSpPr>
          <p:cNvPr id="39939" name="Rectangle 3">
            <a:extLst>
              <a:ext uri="{FF2B5EF4-FFF2-40B4-BE49-F238E27FC236}">
                <a16:creationId xmlns:a16="http://schemas.microsoft.com/office/drawing/2014/main" id="{B09F72F8-F504-4493-B060-8348B6E9096C}"/>
              </a:ext>
            </a:extLst>
          </p:cNvPr>
          <p:cNvSpPr>
            <a:spLocks noGrp="1" noChangeArrowheads="1"/>
          </p:cNvSpPr>
          <p:nvPr>
            <p:ph type="body" sz="half" idx="1"/>
          </p:nvPr>
        </p:nvSpPr>
        <p:spPr>
          <a:xfrm>
            <a:off x="609600" y="1600200"/>
            <a:ext cx="7543800" cy="4572000"/>
          </a:xfrm>
        </p:spPr>
        <p:txBody>
          <a:bodyPr/>
          <a:lstStyle/>
          <a:p>
            <a:pPr eaLnBrk="1" hangingPunct="1"/>
            <a:r>
              <a:rPr lang="en-US" altLang="en-US" dirty="0"/>
              <a:t>An inference rule for selection</a:t>
            </a:r>
          </a:p>
          <a:p>
            <a:pPr eaLnBrk="1" hangingPunct="1">
              <a:buFontTx/>
              <a:buNone/>
            </a:pPr>
            <a:r>
              <a:rPr lang="en-US" altLang="en-US" dirty="0"/>
              <a:t>		if B then S1 else s2	</a:t>
            </a:r>
          </a:p>
          <a:p>
            <a:pPr eaLnBrk="1" hangingPunct="1">
              <a:buFontTx/>
              <a:buNone/>
            </a:pPr>
            <a:r>
              <a:rPr lang="en-US" altLang="en-US" dirty="0"/>
              <a:t>						    – antecedent</a:t>
            </a:r>
          </a:p>
          <a:p>
            <a:pPr eaLnBrk="1" hangingPunct="1">
              <a:buFontTx/>
              <a:buNone/>
            </a:pPr>
            <a:r>
              <a:rPr lang="en-US" altLang="en-US" dirty="0"/>
              <a:t>						    - consequent</a:t>
            </a:r>
          </a:p>
          <a:p>
            <a:pPr eaLnBrk="1" hangingPunct="1">
              <a:buFontTx/>
              <a:buNone/>
            </a:pPr>
            <a:endParaRPr lang="en-US" altLang="en-US" dirty="0"/>
          </a:p>
          <a:p>
            <a:pPr eaLnBrk="1" hangingPunct="1">
              <a:buFontTx/>
              <a:buNone/>
            </a:pPr>
            <a:r>
              <a:rPr lang="en-US" altLang="en-US" dirty="0"/>
              <a:t>The selection statement must be proven for both when the </a:t>
            </a:r>
            <a:r>
              <a:rPr lang="en-US" altLang="en-US" dirty="0" err="1"/>
              <a:t>boolean</a:t>
            </a:r>
            <a:r>
              <a:rPr lang="en-US" altLang="en-US" dirty="0"/>
              <a:t> expression is true and false.</a:t>
            </a:r>
          </a:p>
          <a:p>
            <a:pPr eaLnBrk="1" hangingPunct="1">
              <a:buFontTx/>
              <a:buNone/>
            </a:pPr>
            <a:r>
              <a:rPr lang="en-US" altLang="en-US" dirty="0"/>
              <a:t>We need a precondition P that can be used in the precondition of both the </a:t>
            </a:r>
            <a:r>
              <a:rPr lang="en-US" altLang="en-US" b="1" dirty="0"/>
              <a:t>then</a:t>
            </a:r>
            <a:r>
              <a:rPr lang="en-US" altLang="en-US" dirty="0"/>
              <a:t> and </a:t>
            </a:r>
            <a:r>
              <a:rPr lang="en-US" altLang="en-US" b="1" dirty="0"/>
              <a:t>else</a:t>
            </a:r>
            <a:r>
              <a:rPr lang="en-US" altLang="en-US" dirty="0"/>
              <a:t> clause.</a:t>
            </a:r>
          </a:p>
          <a:p>
            <a:pPr eaLnBrk="1" hangingPunct="1">
              <a:buFontTx/>
              <a:buNone/>
            </a:pPr>
            <a:endParaRPr lang="en-US" altLang="en-US" dirty="0"/>
          </a:p>
          <a:p>
            <a:pPr eaLnBrk="1" hangingPunct="1">
              <a:buFontTx/>
              <a:buNone/>
            </a:pPr>
            <a:endParaRPr lang="en-US" altLang="en-US" dirty="0"/>
          </a:p>
        </p:txBody>
      </p:sp>
      <p:graphicFrame>
        <p:nvGraphicFramePr>
          <p:cNvPr id="39940" name="Object 5">
            <a:extLst>
              <a:ext uri="{FF2B5EF4-FFF2-40B4-BE49-F238E27FC236}">
                <a16:creationId xmlns:a16="http://schemas.microsoft.com/office/drawing/2014/main" id="{31825428-D715-4421-BF71-A13890FF258A}"/>
              </a:ext>
            </a:extLst>
          </p:cNvPr>
          <p:cNvGraphicFramePr>
            <a:graphicFrameLocks noChangeAspect="1"/>
          </p:cNvGraphicFramePr>
          <p:nvPr>
            <p:ph sz="half" idx="2"/>
          </p:nvPr>
        </p:nvGraphicFramePr>
        <p:xfrm>
          <a:off x="1524000" y="2608263"/>
          <a:ext cx="3987800" cy="647700"/>
        </p:xfrm>
        <a:graphic>
          <a:graphicData uri="http://schemas.openxmlformats.org/presentationml/2006/ole">
            <mc:AlternateContent xmlns:mc="http://schemas.openxmlformats.org/markup-compatibility/2006">
              <mc:Choice xmlns:v="urn:schemas-microsoft-com:vml" Requires="v">
                <p:oleObj spid="_x0000_s88068" name="Equation" r:id="rId3" imgW="2501900" imgH="406400" progId="Equation.3">
                  <p:embed/>
                </p:oleObj>
              </mc:Choice>
              <mc:Fallback>
                <p:oleObj name="Equation" r:id="rId3" imgW="2501900" imgH="406400" progId="Equation.3">
                  <p:embed/>
                  <p:pic>
                    <p:nvPicPr>
                      <p:cNvPr id="39940" name="Object 5">
                        <a:extLst>
                          <a:ext uri="{FF2B5EF4-FFF2-40B4-BE49-F238E27FC236}">
                            <a16:creationId xmlns:a16="http://schemas.microsoft.com/office/drawing/2014/main" id="{31825428-D715-4421-BF71-A13890FF2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08263"/>
                        <a:ext cx="3987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1" name="Footer Placeholder 4">
            <a:extLst>
              <a:ext uri="{FF2B5EF4-FFF2-40B4-BE49-F238E27FC236}">
                <a16:creationId xmlns:a16="http://schemas.microsoft.com/office/drawing/2014/main" id="{994951F7-2624-48F6-981C-958A9E099B8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39942" name="Slide Number Placeholder 5">
            <a:extLst>
              <a:ext uri="{FF2B5EF4-FFF2-40B4-BE49-F238E27FC236}">
                <a16:creationId xmlns:a16="http://schemas.microsoft.com/office/drawing/2014/main" id="{DE1BC414-4F6D-4FAD-A9B2-A1277F3AF6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DBC5354-D969-48B4-B065-E5FE1CB5BB0B}" type="slidenum">
              <a:rPr lang="en-US" altLang="en-US" sz="1400" smtClean="0">
                <a:solidFill>
                  <a:srgbClr val="FFFFFF"/>
                </a:solidFill>
              </a:rPr>
              <a:pPr/>
              <a:t>106</a:t>
            </a:fld>
            <a:endParaRPr lang="en-US" altLang="en-US" sz="1400">
              <a:solidFill>
                <a:srgbClr val="FFFFFF"/>
              </a:solidFill>
            </a:endParaRPr>
          </a:p>
        </p:txBody>
      </p:sp>
    </p:spTree>
    <p:extLst>
      <p:ext uri="{BB962C8B-B14F-4D97-AF65-F5344CB8AC3E}">
        <p14:creationId xmlns:p14="http://schemas.microsoft.com/office/powerpoint/2010/main" val="13402081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4E2E34EF-8A9B-428E-9651-AD6955F03B3C}"/>
              </a:ext>
            </a:extLst>
          </p:cNvPr>
          <p:cNvSpPr>
            <a:spLocks noGrp="1" noChangeArrowheads="1"/>
          </p:cNvSpPr>
          <p:nvPr>
            <p:ph type="title"/>
          </p:nvPr>
        </p:nvSpPr>
        <p:spPr>
          <a:xfrm>
            <a:off x="609600" y="381000"/>
            <a:ext cx="7696200" cy="762000"/>
          </a:xfrm>
        </p:spPr>
        <p:txBody>
          <a:bodyPr/>
          <a:lstStyle/>
          <a:p>
            <a:pPr eaLnBrk="1" fontAlgn="auto" hangingPunct="1">
              <a:spcAft>
                <a:spcPts val="0"/>
              </a:spcAft>
              <a:defRPr/>
            </a:pPr>
            <a:r>
              <a:rPr lang="en-US" dirty="0"/>
              <a:t>Proving selection (continued)</a:t>
            </a:r>
          </a:p>
        </p:txBody>
      </p:sp>
      <p:sp>
        <p:nvSpPr>
          <p:cNvPr id="40963" name="Rectangle 3">
            <a:extLst>
              <a:ext uri="{FF2B5EF4-FFF2-40B4-BE49-F238E27FC236}">
                <a16:creationId xmlns:a16="http://schemas.microsoft.com/office/drawing/2014/main" id="{64A5DDF4-2C97-4ED4-BCC7-1ED73E1748BD}"/>
              </a:ext>
            </a:extLst>
          </p:cNvPr>
          <p:cNvSpPr>
            <a:spLocks noGrp="1" noChangeArrowheads="1"/>
          </p:cNvSpPr>
          <p:nvPr>
            <p:ph type="body" sz="half" idx="1"/>
          </p:nvPr>
        </p:nvSpPr>
        <p:spPr>
          <a:xfrm>
            <a:off x="609600" y="1600200"/>
            <a:ext cx="7543800" cy="4572000"/>
          </a:xfrm>
        </p:spPr>
        <p:txBody>
          <a:bodyPr/>
          <a:lstStyle/>
          <a:p>
            <a:pPr eaLnBrk="1" hangingPunct="1">
              <a:buFontTx/>
              <a:buNone/>
            </a:pPr>
            <a:r>
              <a:rPr lang="en-US" altLang="en-US"/>
              <a:t>Example</a:t>
            </a:r>
          </a:p>
          <a:p>
            <a:pPr eaLnBrk="1" hangingPunct="1">
              <a:buFontTx/>
              <a:buNone/>
            </a:pPr>
            <a:r>
              <a:rPr lang="en-US" altLang="en-US"/>
              <a:t>	if x &gt;0 then</a:t>
            </a:r>
          </a:p>
          <a:p>
            <a:pPr eaLnBrk="1" hangingPunct="1">
              <a:buFontTx/>
              <a:buNone/>
            </a:pPr>
            <a:r>
              <a:rPr lang="en-US" altLang="en-US"/>
              <a:t>		y= y - 1</a:t>
            </a:r>
          </a:p>
          <a:p>
            <a:pPr eaLnBrk="1" hangingPunct="1">
              <a:buFontTx/>
              <a:buNone/>
            </a:pPr>
            <a:r>
              <a:rPr lang="en-US" altLang="en-US"/>
              <a:t>	else</a:t>
            </a:r>
          </a:p>
          <a:p>
            <a:pPr eaLnBrk="1" hangingPunct="1">
              <a:buFontTx/>
              <a:buNone/>
            </a:pPr>
            <a:r>
              <a:rPr lang="en-US" altLang="en-US"/>
              <a:t>		y= y + 1						</a:t>
            </a:r>
          </a:p>
          <a:p>
            <a:pPr eaLnBrk="1" hangingPunct="1">
              <a:buFontTx/>
              <a:buNone/>
            </a:pPr>
            <a:endParaRPr lang="en-US" altLang="en-US"/>
          </a:p>
          <a:p>
            <a:pPr eaLnBrk="1" hangingPunct="1">
              <a:buFontTx/>
              <a:buNone/>
            </a:pPr>
            <a:r>
              <a:rPr lang="en-US" altLang="en-US"/>
              <a:t>Suppose Q is {y &gt; 0}, using rule of consequence, the precondition for the whole statement is {y &gt; 1}.</a:t>
            </a:r>
          </a:p>
        </p:txBody>
      </p:sp>
      <p:sp>
        <p:nvSpPr>
          <p:cNvPr id="40964" name="Footer Placeholder 4">
            <a:extLst>
              <a:ext uri="{FF2B5EF4-FFF2-40B4-BE49-F238E27FC236}">
                <a16:creationId xmlns:a16="http://schemas.microsoft.com/office/drawing/2014/main" id="{CBF4BC3E-443B-4B15-AEAC-E766C8A603CD}"/>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40965" name="Slide Number Placeholder 5">
            <a:extLst>
              <a:ext uri="{FF2B5EF4-FFF2-40B4-BE49-F238E27FC236}">
                <a16:creationId xmlns:a16="http://schemas.microsoft.com/office/drawing/2014/main" id="{3AB52F36-6BC6-4001-BE83-79D5C0B4A07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5BC4C15-87A5-4C8F-99DA-C0F14D75289E}" type="slidenum">
              <a:rPr lang="en-US" altLang="en-US" sz="1400" smtClean="0">
                <a:solidFill>
                  <a:srgbClr val="FFFFFF"/>
                </a:solidFill>
              </a:rPr>
              <a:pPr/>
              <a:t>107</a:t>
            </a:fld>
            <a:endParaRPr lang="en-US" altLang="en-US" sz="1400">
              <a:solidFill>
                <a:srgbClr val="FFFFFF"/>
              </a:solidFill>
            </a:endParaRPr>
          </a:p>
        </p:txBody>
      </p:sp>
    </p:spTree>
    <p:extLst>
      <p:ext uri="{BB962C8B-B14F-4D97-AF65-F5344CB8AC3E}">
        <p14:creationId xmlns:p14="http://schemas.microsoft.com/office/powerpoint/2010/main" val="11079864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16EC7652-9FF9-4526-ABDF-3DDB86DF7E80}"/>
              </a:ext>
            </a:extLst>
          </p:cNvPr>
          <p:cNvSpPr>
            <a:spLocks noGrp="1" noChangeArrowheads="1"/>
          </p:cNvSpPr>
          <p:nvPr>
            <p:ph type="title"/>
          </p:nvPr>
        </p:nvSpPr>
        <p:spPr>
          <a:xfrm>
            <a:off x="609600" y="381000"/>
            <a:ext cx="7696200" cy="762000"/>
          </a:xfrm>
        </p:spPr>
        <p:txBody>
          <a:bodyPr/>
          <a:lstStyle/>
          <a:p>
            <a:pPr eaLnBrk="1" fontAlgn="auto" hangingPunct="1">
              <a:spcAft>
                <a:spcPts val="0"/>
              </a:spcAft>
              <a:defRPr/>
            </a:pPr>
            <a:r>
              <a:rPr lang="en-US" dirty="0"/>
              <a:t>Proving Loop</a:t>
            </a:r>
          </a:p>
        </p:txBody>
      </p:sp>
      <p:sp>
        <p:nvSpPr>
          <p:cNvPr id="41987" name="Rectangle 3">
            <a:extLst>
              <a:ext uri="{FF2B5EF4-FFF2-40B4-BE49-F238E27FC236}">
                <a16:creationId xmlns:a16="http://schemas.microsoft.com/office/drawing/2014/main" id="{8F1B2474-3F60-40DC-9A5B-5DA48064D450}"/>
              </a:ext>
            </a:extLst>
          </p:cNvPr>
          <p:cNvSpPr>
            <a:spLocks noGrp="1" noChangeArrowheads="1"/>
          </p:cNvSpPr>
          <p:nvPr>
            <p:ph type="body" sz="half" idx="1"/>
          </p:nvPr>
        </p:nvSpPr>
        <p:spPr>
          <a:xfrm>
            <a:off x="533400" y="1371600"/>
            <a:ext cx="7924800" cy="4572000"/>
          </a:xfrm>
        </p:spPr>
        <p:txBody>
          <a:bodyPr/>
          <a:lstStyle/>
          <a:p>
            <a:pPr eaLnBrk="1" hangingPunct="1"/>
            <a:r>
              <a:rPr lang="en-US" altLang="en-US"/>
              <a:t>An inference rule for logical pretest loops</a:t>
            </a:r>
          </a:p>
          <a:p>
            <a:pPr eaLnBrk="1" hangingPunct="1">
              <a:buFontTx/>
              <a:buNone/>
            </a:pPr>
            <a:r>
              <a:rPr lang="en-US" altLang="en-US"/>
              <a:t>	</a:t>
            </a:r>
          </a:p>
          <a:p>
            <a:pPr eaLnBrk="1" hangingPunct="1">
              <a:buFontTx/>
              <a:buNone/>
            </a:pPr>
            <a:r>
              <a:rPr lang="en-US" altLang="en-US"/>
              <a:t>  </a:t>
            </a:r>
          </a:p>
          <a:p>
            <a:pPr eaLnBrk="1" hangingPunct="1">
              <a:buFontTx/>
              <a:buNone/>
            </a:pPr>
            <a:r>
              <a:rPr lang="en-US" altLang="en-US"/>
              <a:t>		</a:t>
            </a:r>
          </a:p>
          <a:p>
            <a:pPr eaLnBrk="1" hangingPunct="1">
              <a:buFontTx/>
              <a:buNone/>
            </a:pPr>
            <a:endParaRPr lang="en-US" altLang="en-US"/>
          </a:p>
          <a:p>
            <a:pPr eaLnBrk="1" hangingPunct="1"/>
            <a:r>
              <a:rPr lang="en-US" altLang="en-US"/>
              <a:t>The axiomatic description of a while loop  is written as	</a:t>
            </a:r>
            <a:br>
              <a:rPr lang="en-US" altLang="en-US"/>
            </a:br>
            <a:r>
              <a:rPr lang="en-US" altLang="en-US"/>
              <a:t>	{P} while B do S end {Q}</a:t>
            </a:r>
          </a:p>
          <a:p>
            <a:pPr eaLnBrk="1" hangingPunct="1">
              <a:buFontTx/>
              <a:buNone/>
            </a:pPr>
            <a:r>
              <a:rPr lang="en-US" altLang="en-US"/>
              <a:t>	where I is the loop invariant (the inductive hypothesis)</a:t>
            </a:r>
          </a:p>
        </p:txBody>
      </p:sp>
      <p:graphicFrame>
        <p:nvGraphicFramePr>
          <p:cNvPr id="41988" name="Object 5">
            <a:extLst>
              <a:ext uri="{FF2B5EF4-FFF2-40B4-BE49-F238E27FC236}">
                <a16:creationId xmlns:a16="http://schemas.microsoft.com/office/drawing/2014/main" id="{7B586061-1B69-4366-9ED6-1176ADFF74B7}"/>
              </a:ext>
            </a:extLst>
          </p:cNvPr>
          <p:cNvGraphicFramePr>
            <a:graphicFrameLocks noChangeAspect="1"/>
          </p:cNvGraphicFramePr>
          <p:nvPr>
            <p:ph sz="half" idx="2"/>
          </p:nvPr>
        </p:nvGraphicFramePr>
        <p:xfrm>
          <a:off x="2376488" y="2133600"/>
          <a:ext cx="3503612" cy="755650"/>
        </p:xfrm>
        <a:graphic>
          <a:graphicData uri="http://schemas.openxmlformats.org/presentationml/2006/ole">
            <mc:AlternateContent xmlns:mc="http://schemas.openxmlformats.org/markup-compatibility/2006">
              <mc:Choice xmlns:v="urn:schemas-microsoft-com:vml" Requires="v">
                <p:oleObj spid="_x0000_s89092" name="Equation" r:id="rId3" imgW="1943100" imgH="419100" progId="Equation.3">
                  <p:embed/>
                </p:oleObj>
              </mc:Choice>
              <mc:Fallback>
                <p:oleObj name="Equation" r:id="rId3" imgW="1943100" imgH="419100" progId="Equation.3">
                  <p:embed/>
                  <p:pic>
                    <p:nvPicPr>
                      <p:cNvPr id="41988" name="Object 5">
                        <a:extLst>
                          <a:ext uri="{FF2B5EF4-FFF2-40B4-BE49-F238E27FC236}">
                            <a16:creationId xmlns:a16="http://schemas.microsoft.com/office/drawing/2014/main" id="{7B586061-1B69-4366-9ED6-1176ADFF7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2133600"/>
                        <a:ext cx="350361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Footer Placeholder 4">
            <a:extLst>
              <a:ext uri="{FF2B5EF4-FFF2-40B4-BE49-F238E27FC236}">
                <a16:creationId xmlns:a16="http://schemas.microsoft.com/office/drawing/2014/main" id="{649E6FA3-0884-4AB7-BC83-34DA934B3F05}"/>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41990" name="Slide Number Placeholder 5">
            <a:extLst>
              <a:ext uri="{FF2B5EF4-FFF2-40B4-BE49-F238E27FC236}">
                <a16:creationId xmlns:a16="http://schemas.microsoft.com/office/drawing/2014/main" id="{0ACF5B04-E0AA-4317-995C-262BD53513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9A525BC-313D-4BC5-B698-0FD81435A5BD}" type="slidenum">
              <a:rPr lang="en-US" altLang="en-US" sz="1400" smtClean="0">
                <a:solidFill>
                  <a:srgbClr val="FFFFFF"/>
                </a:solidFill>
              </a:rPr>
              <a:pPr/>
              <a:t>108</a:t>
            </a:fld>
            <a:endParaRPr lang="en-US" altLang="en-US" sz="1400">
              <a:solidFill>
                <a:srgbClr val="FFFFFF"/>
              </a:solidFill>
            </a:endParaRPr>
          </a:p>
        </p:txBody>
      </p:sp>
    </p:spTree>
    <p:extLst>
      <p:ext uri="{BB962C8B-B14F-4D97-AF65-F5344CB8AC3E}">
        <p14:creationId xmlns:p14="http://schemas.microsoft.com/office/powerpoint/2010/main" val="18389397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4D0CC6E8-727D-43BE-A55A-250ECE2B25C8}"/>
              </a:ext>
            </a:extLst>
          </p:cNvPr>
          <p:cNvSpPr>
            <a:spLocks noGrp="1" noChangeArrowheads="1"/>
          </p:cNvSpPr>
          <p:nvPr>
            <p:ph type="title"/>
          </p:nvPr>
        </p:nvSpPr>
        <p:spPr>
          <a:xfrm>
            <a:off x="609600" y="381000"/>
            <a:ext cx="7696200" cy="762000"/>
          </a:xfrm>
        </p:spPr>
        <p:txBody>
          <a:bodyPr/>
          <a:lstStyle/>
          <a:p>
            <a:pPr eaLnBrk="1" fontAlgn="auto" hangingPunct="1">
              <a:spcAft>
                <a:spcPts val="0"/>
              </a:spcAft>
              <a:defRPr/>
            </a:pPr>
            <a:r>
              <a:rPr lang="en-US" dirty="0"/>
              <a:t>Proving Loop</a:t>
            </a:r>
          </a:p>
        </p:txBody>
      </p:sp>
      <p:sp>
        <p:nvSpPr>
          <p:cNvPr id="43011" name="Rectangle 3">
            <a:extLst>
              <a:ext uri="{FF2B5EF4-FFF2-40B4-BE49-F238E27FC236}">
                <a16:creationId xmlns:a16="http://schemas.microsoft.com/office/drawing/2014/main" id="{524C0BBF-2383-4FF8-B739-21F332510F4D}"/>
              </a:ext>
            </a:extLst>
          </p:cNvPr>
          <p:cNvSpPr>
            <a:spLocks noGrp="1" noChangeArrowheads="1"/>
          </p:cNvSpPr>
          <p:nvPr>
            <p:ph type="body" sz="half" idx="1"/>
          </p:nvPr>
        </p:nvSpPr>
        <p:spPr>
          <a:xfrm>
            <a:off x="533400" y="1371600"/>
            <a:ext cx="7924800" cy="4572000"/>
          </a:xfrm>
        </p:spPr>
        <p:txBody>
          <a:bodyPr/>
          <a:lstStyle/>
          <a:p>
            <a:pPr eaLnBrk="1" hangingPunct="1"/>
            <a:r>
              <a:rPr lang="en-US" altLang="en-US"/>
              <a:t>E.g.</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while y &lt;&gt; x do y = y + 1</a:t>
            </a:r>
          </a:p>
          <a:p>
            <a:pPr eaLnBrk="1" hangingPunct="1"/>
            <a:r>
              <a:rPr lang="en-US" altLang="en-US">
                <a:cs typeface="Courier New" panose="02070309020205020404" pitchFamily="49" charset="0"/>
              </a:rPr>
              <a:t>Zero iteration, wp is obviously {y = x}</a:t>
            </a:r>
          </a:p>
          <a:p>
            <a:pPr eaLnBrk="1" hangingPunct="1"/>
            <a:r>
              <a:rPr lang="en-US" altLang="en-US">
                <a:cs typeface="Courier New" panose="02070309020205020404" pitchFamily="49" charset="0"/>
              </a:rPr>
              <a:t>One iteration, wp is</a:t>
            </a:r>
          </a:p>
          <a:p>
            <a:pPr lvl="1" eaLnBrk="1" hangingPunct="1">
              <a:buFont typeface="Wingdings 2" panose="05020102010507070707" pitchFamily="18" charset="2"/>
              <a:buNone/>
            </a:pPr>
            <a:r>
              <a:rPr lang="en-US" altLang="en-US">
                <a:cs typeface="Courier New" panose="02070309020205020404" pitchFamily="49" charset="0"/>
              </a:rPr>
              <a:t>y = y + 1, {y = x}) = {y + 1 = x}, or {y = x - 1}</a:t>
            </a:r>
          </a:p>
          <a:p>
            <a:pPr eaLnBrk="1" hangingPunct="1"/>
            <a:r>
              <a:rPr lang="en-US" altLang="en-US">
                <a:cs typeface="Courier New" panose="02070309020205020404" pitchFamily="49" charset="0"/>
              </a:rPr>
              <a:t>Two iterations?  Three iterations?</a:t>
            </a:r>
          </a:p>
          <a:p>
            <a:pPr eaLnBrk="1" hangingPunct="1"/>
            <a:endParaRPr lang="en-US" altLang="en-US">
              <a:cs typeface="Courier New" panose="02070309020205020404" pitchFamily="49" charset="0"/>
            </a:endParaRPr>
          </a:p>
          <a:p>
            <a:pPr eaLnBrk="1" hangingPunct="1"/>
            <a:r>
              <a:rPr lang="en-US" altLang="en-US">
                <a:cs typeface="Courier New" panose="02070309020205020404" pitchFamily="49" charset="0"/>
              </a:rPr>
              <a:t>Therefore, {y &lt;= x} is the precondition {P}</a:t>
            </a:r>
          </a:p>
        </p:txBody>
      </p:sp>
      <p:sp>
        <p:nvSpPr>
          <p:cNvPr id="43012" name="Footer Placeholder 4">
            <a:extLst>
              <a:ext uri="{FF2B5EF4-FFF2-40B4-BE49-F238E27FC236}">
                <a16:creationId xmlns:a16="http://schemas.microsoft.com/office/drawing/2014/main" id="{510D048A-93DE-4DE8-8B0D-8CEFE7CBFAE6}"/>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
        <p:nvSpPr>
          <p:cNvPr id="43013" name="Slide Number Placeholder 5">
            <a:extLst>
              <a:ext uri="{FF2B5EF4-FFF2-40B4-BE49-F238E27FC236}">
                <a16:creationId xmlns:a16="http://schemas.microsoft.com/office/drawing/2014/main" id="{76EC4689-3988-4C1B-BD7B-41C95B8ED85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C23113A-A655-4F52-B5CE-499B97A1DA46}" type="slidenum">
              <a:rPr lang="en-US" altLang="en-US" sz="1400" smtClean="0">
                <a:solidFill>
                  <a:srgbClr val="FFFFFF"/>
                </a:solidFill>
              </a:rPr>
              <a:pPr/>
              <a:t>109</a:t>
            </a:fld>
            <a:endParaRPr lang="en-US" altLang="en-US" sz="1400">
              <a:solidFill>
                <a:srgbClr val="FFFFFF"/>
              </a:solidFill>
            </a:endParaRPr>
          </a:p>
        </p:txBody>
      </p:sp>
    </p:spTree>
    <p:extLst>
      <p:ext uri="{BB962C8B-B14F-4D97-AF65-F5344CB8AC3E}">
        <p14:creationId xmlns:p14="http://schemas.microsoft.com/office/powerpoint/2010/main" val="191484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CDA2-7519-4431-9BD3-D9306646C74A}"/>
              </a:ext>
            </a:extLst>
          </p:cNvPr>
          <p:cNvSpPr>
            <a:spLocks noGrp="1"/>
          </p:cNvSpPr>
          <p:nvPr>
            <p:ph type="title"/>
          </p:nvPr>
        </p:nvSpPr>
        <p:spPr/>
        <p:txBody>
          <a:bodyPr/>
          <a:lstStyle/>
          <a:p>
            <a:pPr>
              <a:defRPr/>
            </a:pPr>
            <a:r>
              <a:rPr lang="en-US" dirty="0"/>
              <a:t>Evaluation Criteria Characteristics</a:t>
            </a:r>
          </a:p>
        </p:txBody>
      </p:sp>
      <p:graphicFrame>
        <p:nvGraphicFramePr>
          <p:cNvPr id="6" name="Content Placeholder 5">
            <a:extLst>
              <a:ext uri="{FF2B5EF4-FFF2-40B4-BE49-F238E27FC236}">
                <a16:creationId xmlns:a16="http://schemas.microsoft.com/office/drawing/2014/main" id="{C7552998-BFF2-48D5-AC33-1910A3566D9D}"/>
              </a:ext>
            </a:extLst>
          </p:cNvPr>
          <p:cNvGraphicFramePr>
            <a:graphicFrameLocks noGrp="1"/>
          </p:cNvGraphicFramePr>
          <p:nvPr>
            <p:ph sz="quarter" idx="1"/>
          </p:nvPr>
        </p:nvGraphicFramePr>
        <p:xfrm>
          <a:off x="685800" y="1371600"/>
          <a:ext cx="7467600" cy="4886325"/>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70768">
                <a:tc>
                  <a:txBody>
                    <a:bodyPr/>
                    <a:lstStyle/>
                    <a:p>
                      <a:endParaRPr lang="en-US" sz="1800" dirty="0"/>
                    </a:p>
                  </a:txBody>
                  <a:tcPr marT="45711" marB="45711"/>
                </a:tc>
                <a:tc gridSpan="3">
                  <a:txBody>
                    <a:bodyPr/>
                    <a:lstStyle/>
                    <a:p>
                      <a:pPr algn="ctr"/>
                      <a:r>
                        <a:rPr lang="en-US" sz="1800" dirty="0"/>
                        <a:t>CRITERIA</a:t>
                      </a:r>
                    </a:p>
                  </a:txBody>
                  <a:tcPr marT="45711" marB="45711"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768">
                <a:tc>
                  <a:txBody>
                    <a:bodyPr/>
                    <a:lstStyle/>
                    <a:p>
                      <a:r>
                        <a:rPr lang="en-US" sz="1800" dirty="0"/>
                        <a:t>Characteristic</a:t>
                      </a:r>
                    </a:p>
                  </a:txBody>
                  <a:tcPr marT="45711" marB="45711"/>
                </a:tc>
                <a:tc>
                  <a:txBody>
                    <a:bodyPr/>
                    <a:lstStyle/>
                    <a:p>
                      <a:r>
                        <a:rPr lang="en-US" sz="1800" dirty="0"/>
                        <a:t>Readability</a:t>
                      </a:r>
                    </a:p>
                  </a:txBody>
                  <a:tcPr marT="45711" marB="45711"/>
                </a:tc>
                <a:tc>
                  <a:txBody>
                    <a:bodyPr/>
                    <a:lstStyle/>
                    <a:p>
                      <a:r>
                        <a:rPr lang="en-US" sz="1800" dirty="0" err="1"/>
                        <a:t>Writability</a:t>
                      </a:r>
                      <a:endParaRPr lang="en-US" sz="1800" dirty="0"/>
                    </a:p>
                  </a:txBody>
                  <a:tcPr marT="45711" marB="45711"/>
                </a:tc>
                <a:tc>
                  <a:txBody>
                    <a:bodyPr/>
                    <a:lstStyle/>
                    <a:p>
                      <a:r>
                        <a:rPr lang="en-US" sz="1800" dirty="0"/>
                        <a:t>Reliability</a:t>
                      </a:r>
                    </a:p>
                  </a:txBody>
                  <a:tcPr marT="45711" marB="45711"/>
                </a:tc>
                <a:extLst>
                  <a:ext uri="{0D108BD9-81ED-4DB2-BD59-A6C34878D82A}">
                    <a16:rowId xmlns:a16="http://schemas.microsoft.com/office/drawing/2014/main" val="10001"/>
                  </a:ext>
                </a:extLst>
              </a:tr>
              <a:tr h="370768">
                <a:tc>
                  <a:txBody>
                    <a:bodyPr/>
                    <a:lstStyle/>
                    <a:p>
                      <a:r>
                        <a:rPr lang="en-US" sz="1800" dirty="0"/>
                        <a:t>Simplicity</a:t>
                      </a:r>
                    </a:p>
                  </a:txBody>
                  <a:tcPr marT="45711" marB="45711"/>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2"/>
                  </a:ext>
                </a:extLst>
              </a:tr>
              <a:tr h="370768">
                <a:tc>
                  <a:txBody>
                    <a:bodyPr/>
                    <a:lstStyle/>
                    <a:p>
                      <a:r>
                        <a:rPr lang="en-US" sz="1800" dirty="0" err="1"/>
                        <a:t>Orthogonality</a:t>
                      </a:r>
                      <a:endParaRPr lang="en-US" sz="1800" dirty="0"/>
                    </a:p>
                  </a:txBody>
                  <a:tcPr marT="45711" marB="45711"/>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3"/>
                  </a:ext>
                </a:extLst>
              </a:tr>
              <a:tr h="370768">
                <a:tc>
                  <a:txBody>
                    <a:bodyPr/>
                    <a:lstStyle/>
                    <a:p>
                      <a:r>
                        <a:rPr lang="en-US" sz="1800" dirty="0"/>
                        <a:t>Data types</a:t>
                      </a:r>
                    </a:p>
                  </a:txBody>
                  <a:tcPr marT="45711" marB="45711"/>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4"/>
                  </a:ext>
                </a:extLst>
              </a:tr>
              <a:tr h="370768">
                <a:tc>
                  <a:txBody>
                    <a:bodyPr/>
                    <a:lstStyle/>
                    <a:p>
                      <a:r>
                        <a:rPr lang="en-US" sz="1800" dirty="0"/>
                        <a:t>Syntax design</a:t>
                      </a:r>
                    </a:p>
                  </a:txBody>
                  <a:tcPr marT="45711" marB="45711"/>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5"/>
                  </a:ext>
                </a:extLst>
              </a:tr>
              <a:tr h="640061">
                <a:tc>
                  <a:txBody>
                    <a:bodyPr/>
                    <a:lstStyle/>
                    <a:p>
                      <a:r>
                        <a:rPr lang="en-US" sz="1800" dirty="0"/>
                        <a:t>Support for abstraction</a:t>
                      </a:r>
                    </a:p>
                  </a:txBody>
                  <a:tcPr marT="45711" marB="45711"/>
                </a:tc>
                <a:tc>
                  <a:txBody>
                    <a:bodyPr/>
                    <a:lstStyle/>
                    <a:p>
                      <a:pPr algn="ctr"/>
                      <a:endParaRPr lang="en-US" sz="1800"/>
                    </a:p>
                  </a:txBody>
                  <a:tcPr marT="45711" marB="45711" anchor="ctr"/>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6"/>
                  </a:ext>
                </a:extLst>
              </a:tr>
              <a:tr h="370768">
                <a:tc>
                  <a:txBody>
                    <a:bodyPr/>
                    <a:lstStyle/>
                    <a:p>
                      <a:r>
                        <a:rPr lang="en-US" sz="1800" dirty="0"/>
                        <a:t>Expressivity</a:t>
                      </a:r>
                    </a:p>
                  </a:txBody>
                  <a:tcPr marT="45711" marB="45711"/>
                </a:tc>
                <a:tc>
                  <a:txBody>
                    <a:bodyPr/>
                    <a:lstStyle/>
                    <a:p>
                      <a:pPr algn="ctr"/>
                      <a:endParaRPr lang="en-US" sz="1800"/>
                    </a:p>
                  </a:txBody>
                  <a:tcPr marT="45711" marB="45711" anchor="ctr"/>
                </a:tc>
                <a:tc>
                  <a:txBody>
                    <a:bodyPr/>
                    <a:lstStyle/>
                    <a:p>
                      <a:pPr algn="ctr"/>
                      <a:r>
                        <a:rPr lang="en-US" sz="1800" dirty="0">
                          <a:sym typeface="Wingdings 2"/>
                        </a:rPr>
                        <a:t></a:t>
                      </a:r>
                      <a:endParaRPr lang="en-US" sz="1800" dirty="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7"/>
                  </a:ext>
                </a:extLst>
              </a:tr>
              <a:tr h="370768">
                <a:tc>
                  <a:txBody>
                    <a:bodyPr/>
                    <a:lstStyle/>
                    <a:p>
                      <a:r>
                        <a:rPr lang="en-US" sz="1800" dirty="0"/>
                        <a:t>Type checking</a:t>
                      </a:r>
                    </a:p>
                  </a:txBody>
                  <a:tcPr marT="45711" marB="45711"/>
                </a:tc>
                <a:tc>
                  <a:txBody>
                    <a:bodyPr/>
                    <a:lstStyle/>
                    <a:p>
                      <a:pPr algn="ctr"/>
                      <a:endParaRPr lang="en-US" sz="1800"/>
                    </a:p>
                  </a:txBody>
                  <a:tcPr marT="45711" marB="45711" anchor="ctr"/>
                </a:tc>
                <a:tc>
                  <a:txBody>
                    <a:bodyPr/>
                    <a:lstStyle/>
                    <a:p>
                      <a:pPr algn="ctr"/>
                      <a:endParaRPr lang="en-US" sz="180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8"/>
                  </a:ext>
                </a:extLst>
              </a:tr>
              <a:tr h="640061">
                <a:tc>
                  <a:txBody>
                    <a:bodyPr/>
                    <a:lstStyle/>
                    <a:p>
                      <a:r>
                        <a:rPr lang="en-US" sz="1800" dirty="0"/>
                        <a:t>Exception handling</a:t>
                      </a:r>
                    </a:p>
                  </a:txBody>
                  <a:tcPr marT="45711" marB="45711"/>
                </a:tc>
                <a:tc>
                  <a:txBody>
                    <a:bodyPr/>
                    <a:lstStyle/>
                    <a:p>
                      <a:pPr algn="ctr"/>
                      <a:endParaRPr lang="en-US" sz="1800"/>
                    </a:p>
                  </a:txBody>
                  <a:tcPr marT="45711" marB="45711" anchor="ctr"/>
                </a:tc>
                <a:tc>
                  <a:txBody>
                    <a:bodyPr/>
                    <a:lstStyle/>
                    <a:p>
                      <a:pPr algn="ctr"/>
                      <a:endParaRPr lang="en-US" sz="180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09"/>
                  </a:ext>
                </a:extLst>
              </a:tr>
              <a:tr h="640061">
                <a:tc>
                  <a:txBody>
                    <a:bodyPr/>
                    <a:lstStyle/>
                    <a:p>
                      <a:r>
                        <a:rPr lang="en-US" sz="1800" dirty="0"/>
                        <a:t>Restricted aliasing</a:t>
                      </a:r>
                    </a:p>
                  </a:txBody>
                  <a:tcPr marT="45711" marB="45711"/>
                </a:tc>
                <a:tc>
                  <a:txBody>
                    <a:bodyPr/>
                    <a:lstStyle/>
                    <a:p>
                      <a:pPr algn="ctr"/>
                      <a:endParaRPr lang="en-US" sz="1800"/>
                    </a:p>
                  </a:txBody>
                  <a:tcPr marT="45711" marB="45711" anchor="ctr"/>
                </a:tc>
                <a:tc>
                  <a:txBody>
                    <a:bodyPr/>
                    <a:lstStyle/>
                    <a:p>
                      <a:pPr algn="ctr"/>
                      <a:endParaRPr lang="en-US" sz="1800"/>
                    </a:p>
                  </a:txBody>
                  <a:tcPr marT="45711" marB="45711" anchor="ctr"/>
                </a:tc>
                <a:tc>
                  <a:txBody>
                    <a:bodyPr/>
                    <a:lstStyle/>
                    <a:p>
                      <a:pPr algn="ctr"/>
                      <a:r>
                        <a:rPr lang="en-US" sz="1800" dirty="0">
                          <a:sym typeface="Wingdings 2"/>
                        </a:rPr>
                        <a:t></a:t>
                      </a:r>
                      <a:endParaRPr lang="en-US" sz="1800" dirty="0"/>
                    </a:p>
                  </a:txBody>
                  <a:tcPr marT="45711" marB="45711" anchor="ctr"/>
                </a:tc>
                <a:extLst>
                  <a:ext uri="{0D108BD9-81ED-4DB2-BD59-A6C34878D82A}">
                    <a16:rowId xmlns:a16="http://schemas.microsoft.com/office/drawing/2014/main" val="10010"/>
                  </a:ext>
                </a:extLst>
              </a:tr>
            </a:tbl>
          </a:graphicData>
        </a:graphic>
      </p:graphicFrame>
      <p:sp>
        <p:nvSpPr>
          <p:cNvPr id="31807" name="Slide Number Placeholder 3">
            <a:extLst>
              <a:ext uri="{FF2B5EF4-FFF2-40B4-BE49-F238E27FC236}">
                <a16:creationId xmlns:a16="http://schemas.microsoft.com/office/drawing/2014/main" id="{07750804-B833-4A1C-BA37-054125CD09D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A05582E4-2715-4E55-8FF4-E99E0976DBF8}" type="slidenum">
              <a:rPr lang="en-US" altLang="en-US" sz="1400" smtClean="0">
                <a:solidFill>
                  <a:srgbClr val="FFFFFF"/>
                </a:solidFill>
                <a:latin typeface="Times" panose="02020603050405020304" pitchFamily="18" charset="0"/>
              </a:rPr>
              <a:pPr>
                <a:spcBef>
                  <a:spcPct val="0"/>
                </a:spcBef>
                <a:buClrTx/>
                <a:buSzTx/>
                <a:buFontTx/>
                <a:buNone/>
              </a:pPr>
              <a:t>11</a:t>
            </a:fld>
            <a:endParaRPr lang="en-US" altLang="en-US" sz="1400">
              <a:solidFill>
                <a:srgbClr val="FFFFFF"/>
              </a:solidFill>
              <a:latin typeface="Times" panose="02020603050405020304" pitchFamily="18" charset="0"/>
            </a:endParaRPr>
          </a:p>
        </p:txBody>
      </p:sp>
      <p:sp>
        <p:nvSpPr>
          <p:cNvPr id="31808" name="Footer Placeholder 4">
            <a:extLst>
              <a:ext uri="{FF2B5EF4-FFF2-40B4-BE49-F238E27FC236}">
                <a16:creationId xmlns:a16="http://schemas.microsoft.com/office/drawing/2014/main" id="{B0B8B1E5-D4E5-4B97-BD8A-A1616BA43E7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B842867C-6744-44DB-96C3-10117CD06191}"/>
              </a:ext>
            </a:extLst>
          </p:cNvPr>
          <p:cNvSpPr>
            <a:spLocks noGrp="1" noChangeArrowheads="1"/>
          </p:cNvSpPr>
          <p:nvPr>
            <p:ph type="title"/>
          </p:nvPr>
        </p:nvSpPr>
        <p:spPr/>
        <p:txBody>
          <a:bodyPr/>
          <a:lstStyle/>
          <a:p>
            <a:pPr eaLnBrk="1" fontAlgn="auto" hangingPunct="1">
              <a:spcAft>
                <a:spcPts val="0"/>
              </a:spcAft>
              <a:defRPr/>
            </a:pPr>
            <a:r>
              <a:rPr lang="en-US" dirty="0"/>
              <a:t>Proving Loop</a:t>
            </a:r>
          </a:p>
        </p:txBody>
      </p:sp>
      <p:sp>
        <p:nvSpPr>
          <p:cNvPr id="44035" name="Rectangle 3">
            <a:extLst>
              <a:ext uri="{FF2B5EF4-FFF2-40B4-BE49-F238E27FC236}">
                <a16:creationId xmlns:a16="http://schemas.microsoft.com/office/drawing/2014/main" id="{96D40747-C005-47BD-BD47-666553BABCFA}"/>
              </a:ext>
            </a:extLst>
          </p:cNvPr>
          <p:cNvSpPr>
            <a:spLocks noGrp="1" noChangeArrowheads="1"/>
          </p:cNvSpPr>
          <p:nvPr>
            <p:ph sz="quarter" idx="1"/>
          </p:nvPr>
        </p:nvSpPr>
        <p:spPr>
          <a:xfrm>
            <a:off x="457200" y="1371600"/>
            <a:ext cx="8458200" cy="4572000"/>
          </a:xfrm>
        </p:spPr>
        <p:txBody>
          <a:bodyPr/>
          <a:lstStyle/>
          <a:p>
            <a:pPr eaLnBrk="1" hangingPunct="1"/>
            <a:r>
              <a:rPr lang="en-US" altLang="en-US"/>
              <a:t>Characteristics of the loop invariant: </a:t>
            </a:r>
            <a:r>
              <a:rPr lang="en-US" altLang="en-US">
                <a:latin typeface="Georgia" panose="02040502050405020303" pitchFamily="18" charset="0"/>
              </a:rPr>
              <a:t>I</a:t>
            </a:r>
            <a:r>
              <a:rPr lang="en-US" altLang="en-US"/>
              <a:t> must meet the following conditions:</a:t>
            </a:r>
          </a:p>
          <a:p>
            <a:pPr lvl="1" eaLnBrk="1" hangingPunct="1"/>
            <a:r>
              <a:rPr lang="en-US" altLang="en-US"/>
              <a:t>P =&gt; I    </a:t>
            </a:r>
            <a:r>
              <a:rPr lang="en-US" altLang="en-US" sz="1600"/>
              <a:t>-- the loop invariant must be true initially</a:t>
            </a:r>
          </a:p>
          <a:p>
            <a:pPr lvl="1" eaLnBrk="1" hangingPunct="1"/>
            <a:r>
              <a:rPr lang="en-US" altLang="en-US"/>
              <a:t>{I and B} S {I}   </a:t>
            </a:r>
            <a:r>
              <a:rPr lang="en-US" altLang="en-US" sz="1600"/>
              <a:t>-- I is not changed by executing the body of the loop</a:t>
            </a:r>
          </a:p>
          <a:p>
            <a:pPr lvl="1" eaLnBrk="1" hangingPunct="1"/>
            <a:r>
              <a:rPr lang="en-US" altLang="en-US"/>
              <a:t>(I and (not B)) =&gt; Q     </a:t>
            </a:r>
            <a:r>
              <a:rPr lang="en-US" altLang="en-US" sz="1600"/>
              <a:t>-- if I is true and B is false, is implied</a:t>
            </a:r>
          </a:p>
          <a:p>
            <a:pPr lvl="1" eaLnBrk="1" hangingPunct="1"/>
            <a:r>
              <a:rPr lang="en-US" altLang="en-US"/>
              <a:t>The loop terminates</a:t>
            </a:r>
          </a:p>
        </p:txBody>
      </p:sp>
      <p:sp>
        <p:nvSpPr>
          <p:cNvPr id="44036" name="Slide Number Placeholder 4">
            <a:extLst>
              <a:ext uri="{FF2B5EF4-FFF2-40B4-BE49-F238E27FC236}">
                <a16:creationId xmlns:a16="http://schemas.microsoft.com/office/drawing/2014/main" id="{F5D41066-7129-4D75-87FA-05788E8A776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F5DDFF5-BD5C-41E3-9BE6-CC124E6600DD}" type="slidenum">
              <a:rPr lang="en-US" altLang="en-US" sz="1400" smtClean="0">
                <a:solidFill>
                  <a:srgbClr val="FFFFFF"/>
                </a:solidFill>
              </a:rPr>
              <a:pPr/>
              <a:t>110</a:t>
            </a:fld>
            <a:endParaRPr lang="en-US" altLang="en-US" sz="1400">
              <a:solidFill>
                <a:srgbClr val="FFFFFF"/>
              </a:solidFill>
            </a:endParaRPr>
          </a:p>
        </p:txBody>
      </p:sp>
      <p:sp>
        <p:nvSpPr>
          <p:cNvPr id="44037" name="Footer Placeholder 3">
            <a:extLst>
              <a:ext uri="{FF2B5EF4-FFF2-40B4-BE49-F238E27FC236}">
                <a16:creationId xmlns:a16="http://schemas.microsoft.com/office/drawing/2014/main" id="{C3292609-1AF8-4C52-8C7E-DEFB5859556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7304914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65589A3E-7FB2-43D4-A35E-D8F80134D527}"/>
              </a:ext>
            </a:extLst>
          </p:cNvPr>
          <p:cNvSpPr>
            <a:spLocks noGrp="1" noChangeArrowheads="1"/>
          </p:cNvSpPr>
          <p:nvPr>
            <p:ph type="title"/>
          </p:nvPr>
        </p:nvSpPr>
        <p:spPr/>
        <p:txBody>
          <a:bodyPr/>
          <a:lstStyle/>
          <a:p>
            <a:pPr eaLnBrk="1" fontAlgn="auto" hangingPunct="1">
              <a:spcAft>
                <a:spcPts val="0"/>
              </a:spcAft>
              <a:defRPr/>
            </a:pPr>
            <a:r>
              <a:rPr lang="en-US" dirty="0"/>
              <a:t>Proving Loop</a:t>
            </a:r>
          </a:p>
        </p:txBody>
      </p:sp>
      <p:sp>
        <p:nvSpPr>
          <p:cNvPr id="45059" name="Rectangle 3">
            <a:extLst>
              <a:ext uri="{FF2B5EF4-FFF2-40B4-BE49-F238E27FC236}">
                <a16:creationId xmlns:a16="http://schemas.microsoft.com/office/drawing/2014/main" id="{D5E26B10-20F5-4F99-8463-2C03624ED1B2}"/>
              </a:ext>
            </a:extLst>
          </p:cNvPr>
          <p:cNvSpPr>
            <a:spLocks noGrp="1" noChangeArrowheads="1"/>
          </p:cNvSpPr>
          <p:nvPr>
            <p:ph sz="quarter" idx="1"/>
          </p:nvPr>
        </p:nvSpPr>
        <p:spPr>
          <a:xfrm>
            <a:off x="457200" y="1371600"/>
            <a:ext cx="8001000" cy="4572000"/>
          </a:xfrm>
        </p:spPr>
        <p:txBody>
          <a:bodyPr/>
          <a:lstStyle/>
          <a:p>
            <a:pPr eaLnBrk="1" hangingPunct="1"/>
            <a:r>
              <a:rPr lang="en-US" altLang="en-US"/>
              <a:t>P =&gt; I</a:t>
            </a:r>
          </a:p>
          <a:p>
            <a:pPr lvl="1" eaLnBrk="1" hangingPunct="1"/>
            <a:r>
              <a:rPr lang="en-US" altLang="en-US" sz="1600"/>
              <a:t>In this case, I is used as precondition.  Because P = I, P =&gt; I.</a:t>
            </a:r>
          </a:p>
          <a:p>
            <a:pPr eaLnBrk="1" hangingPunct="1"/>
            <a:r>
              <a:rPr lang="en-US" altLang="en-US"/>
              <a:t>{I and B} S {I}</a:t>
            </a:r>
          </a:p>
          <a:p>
            <a:pPr lvl="1" eaLnBrk="1" hangingPunct="1"/>
            <a:r>
              <a:rPr lang="en-US" altLang="en-US" sz="1600">
                <a:latin typeface="Courier New" panose="02070309020205020404" pitchFamily="49" charset="0"/>
                <a:cs typeface="Courier New" panose="02070309020205020404" pitchFamily="49" charset="0"/>
              </a:rPr>
              <a:t>{y &lt;= x and y &lt;&gt; x} y = y + 1 {y &lt;= x}</a:t>
            </a:r>
          </a:p>
          <a:p>
            <a:pPr lvl="1" eaLnBrk="1" hangingPunct="1"/>
            <a:r>
              <a:rPr lang="en-US" altLang="en-US" sz="1600"/>
              <a:t>Applying the axiom to y = y + 1 </a:t>
            </a:r>
            <a:r>
              <a:rPr lang="en-US" altLang="en-US" sz="1600">
                <a:latin typeface="Courier New" panose="02070309020205020404" pitchFamily="49" charset="0"/>
                <a:cs typeface="Courier New" panose="02070309020205020404" pitchFamily="49" charset="0"/>
              </a:rPr>
              <a:t>{y &lt;= x} </a:t>
            </a:r>
            <a:r>
              <a:rPr lang="en-US" altLang="en-US" sz="1600"/>
              <a:t>we get </a:t>
            </a:r>
            <a:r>
              <a:rPr lang="en-US" altLang="en-US" sz="1600">
                <a:latin typeface="Courier New" panose="02070309020205020404" pitchFamily="49" charset="0"/>
                <a:cs typeface="Courier New" panose="02070309020205020404" pitchFamily="49" charset="0"/>
              </a:rPr>
              <a:t>{y + 1 &lt;= x}, </a:t>
            </a:r>
            <a:r>
              <a:rPr lang="en-US" altLang="en-US" sz="1600"/>
              <a:t>which is equivalent to  </a:t>
            </a:r>
            <a:r>
              <a:rPr lang="en-US" altLang="en-US" sz="1600">
                <a:latin typeface="Courier New" panose="02070309020205020404" pitchFamily="49" charset="0"/>
                <a:cs typeface="Courier New" panose="02070309020205020404" pitchFamily="49" charset="0"/>
              </a:rPr>
              <a:t>{y &lt; x</a:t>
            </a:r>
            <a:r>
              <a:rPr lang="en-US" altLang="en-US" sz="1600"/>
              <a:t>}, which is implied by </a:t>
            </a:r>
            <a:r>
              <a:rPr lang="en-US" altLang="en-US" sz="1600">
                <a:latin typeface="Courier New" panose="02070309020205020404" pitchFamily="49" charset="0"/>
                <a:cs typeface="Courier New" panose="02070309020205020404" pitchFamily="49" charset="0"/>
              </a:rPr>
              <a:t>{y &lt;= x and y &lt;&gt; x}</a:t>
            </a:r>
          </a:p>
          <a:p>
            <a:pPr lvl="1" eaLnBrk="1" hangingPunct="1"/>
            <a:r>
              <a:rPr lang="en-US" altLang="en-US" sz="1600"/>
              <a:t>So, proven</a:t>
            </a:r>
          </a:p>
          <a:p>
            <a:pPr eaLnBrk="1" hangingPunct="1"/>
            <a:r>
              <a:rPr lang="en-US" altLang="en-US"/>
              <a:t>(I and (not B)) =&gt; Q</a:t>
            </a:r>
          </a:p>
          <a:p>
            <a:pPr lvl="1" eaLnBrk="1" hangingPunct="1"/>
            <a:r>
              <a:rPr lang="en-US" altLang="en-US" sz="1600">
                <a:latin typeface="Courier New" panose="02070309020205020404" pitchFamily="49" charset="0"/>
                <a:cs typeface="Courier New" panose="02070309020205020404" pitchFamily="49" charset="0"/>
              </a:rPr>
              <a:t>{(y &lt;= x  and (not (y &lt;&gt; x)))} =&gt; {y = x}</a:t>
            </a:r>
          </a:p>
          <a:p>
            <a:pPr lvl="1" eaLnBrk="1" hangingPunct="1"/>
            <a:r>
              <a:rPr lang="en-US" altLang="en-US" sz="1600">
                <a:latin typeface="Courier New" panose="02070309020205020404" pitchFamily="49" charset="0"/>
                <a:cs typeface="Courier New" panose="02070309020205020404" pitchFamily="49" charset="0"/>
              </a:rPr>
              <a:t>{(y &lt;=x and (y = x)) =&gt; {y = x}</a:t>
            </a:r>
          </a:p>
          <a:p>
            <a:pPr lvl="1" eaLnBrk="1" hangingPunct="1"/>
            <a:r>
              <a:rPr lang="en-US" altLang="en-US" sz="1600">
                <a:latin typeface="Courier New" panose="02070309020205020404" pitchFamily="49" charset="0"/>
                <a:cs typeface="Courier New" panose="02070309020205020404" pitchFamily="49" charset="0"/>
              </a:rPr>
              <a:t>{y = x} =&gt; {y = x}</a:t>
            </a:r>
          </a:p>
          <a:p>
            <a:pPr eaLnBrk="1" hangingPunct="1"/>
            <a:r>
              <a:rPr lang="en-US" altLang="en-US"/>
              <a:t>The loop terminates</a:t>
            </a:r>
          </a:p>
          <a:p>
            <a:pPr lvl="1" eaLnBrk="1" hangingPunct="1"/>
            <a:r>
              <a:rPr lang="en-US" altLang="en-US" sz="1600">
                <a:latin typeface="Courier New" panose="02070309020205020404" pitchFamily="49" charset="0"/>
                <a:cs typeface="Courier New" panose="02070309020205020404" pitchFamily="49" charset="0"/>
              </a:rPr>
              <a:t>{y &lt;= x} while y &lt;&gt; x do y = y + 1 end {y = x}</a:t>
            </a:r>
          </a:p>
        </p:txBody>
      </p:sp>
      <p:sp>
        <p:nvSpPr>
          <p:cNvPr id="45060" name="Slide Number Placeholder 4">
            <a:extLst>
              <a:ext uri="{FF2B5EF4-FFF2-40B4-BE49-F238E27FC236}">
                <a16:creationId xmlns:a16="http://schemas.microsoft.com/office/drawing/2014/main" id="{96C9B065-DD64-4CA6-91BB-924A7683F81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26EF1FF-4D93-4B85-8FFB-E57F141BB647}" type="slidenum">
              <a:rPr lang="en-US" altLang="en-US" sz="1400" smtClean="0">
                <a:solidFill>
                  <a:srgbClr val="FFFFFF"/>
                </a:solidFill>
              </a:rPr>
              <a:pPr/>
              <a:t>111</a:t>
            </a:fld>
            <a:endParaRPr lang="en-US" altLang="en-US" sz="1400">
              <a:solidFill>
                <a:srgbClr val="FFFFFF"/>
              </a:solidFill>
            </a:endParaRPr>
          </a:p>
        </p:txBody>
      </p:sp>
      <p:sp>
        <p:nvSpPr>
          <p:cNvPr id="45061" name="Footer Placeholder 3">
            <a:extLst>
              <a:ext uri="{FF2B5EF4-FFF2-40B4-BE49-F238E27FC236}">
                <a16:creationId xmlns:a16="http://schemas.microsoft.com/office/drawing/2014/main" id="{3B77768B-3983-4422-9E65-49D06731552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1194351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FB995870-9DAB-484D-817A-4A14337B11F8}"/>
              </a:ext>
            </a:extLst>
          </p:cNvPr>
          <p:cNvSpPr>
            <a:spLocks noGrp="1" noChangeArrowheads="1"/>
          </p:cNvSpPr>
          <p:nvPr>
            <p:ph type="title"/>
          </p:nvPr>
        </p:nvSpPr>
        <p:spPr/>
        <p:txBody>
          <a:bodyPr/>
          <a:lstStyle/>
          <a:p>
            <a:pPr eaLnBrk="1" fontAlgn="auto" hangingPunct="1">
              <a:spcAft>
                <a:spcPts val="0"/>
              </a:spcAft>
              <a:defRPr/>
            </a:pPr>
            <a:r>
              <a:rPr lang="en-US" dirty="0"/>
              <a:t>Proving Loop</a:t>
            </a:r>
          </a:p>
        </p:txBody>
      </p:sp>
      <p:sp>
        <p:nvSpPr>
          <p:cNvPr id="46083" name="Rectangle 3">
            <a:extLst>
              <a:ext uri="{FF2B5EF4-FFF2-40B4-BE49-F238E27FC236}">
                <a16:creationId xmlns:a16="http://schemas.microsoft.com/office/drawing/2014/main" id="{276BEC6D-96DC-4F53-997F-EEA4B98913BD}"/>
              </a:ext>
            </a:extLst>
          </p:cNvPr>
          <p:cNvSpPr>
            <a:spLocks noGrp="1" noChangeArrowheads="1"/>
          </p:cNvSpPr>
          <p:nvPr>
            <p:ph sz="quarter" idx="1"/>
          </p:nvPr>
        </p:nvSpPr>
        <p:spPr>
          <a:xfrm>
            <a:off x="457200" y="1600200"/>
            <a:ext cx="7467600" cy="4873625"/>
          </a:xfrm>
        </p:spPr>
        <p:txBody>
          <a:bodyPr/>
          <a:lstStyle/>
          <a:p>
            <a:pPr eaLnBrk="1" hangingPunct="1"/>
            <a:r>
              <a:rPr lang="en-US" altLang="en-US"/>
              <a:t>The loop invariant I is a weakened version of the loop postcondition, and it is also a precondition.</a:t>
            </a:r>
          </a:p>
          <a:p>
            <a:pPr eaLnBrk="1" hangingPunct="1"/>
            <a:r>
              <a:rPr lang="en-US" altLang="en-US"/>
              <a:t>I must be weak enough to be satisfied prior to the beginning of the loop, but when combined with the loop exit condition, it must be strong enough to force the truth of the postcondition</a:t>
            </a:r>
          </a:p>
        </p:txBody>
      </p:sp>
      <p:sp>
        <p:nvSpPr>
          <p:cNvPr id="46084" name="Slide Number Placeholder 4">
            <a:extLst>
              <a:ext uri="{FF2B5EF4-FFF2-40B4-BE49-F238E27FC236}">
                <a16:creationId xmlns:a16="http://schemas.microsoft.com/office/drawing/2014/main" id="{9DD56ED4-20EB-4D4E-817D-9C80B39990F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24B7076-518A-4218-BCCB-FF55684041A2}" type="slidenum">
              <a:rPr lang="en-US" altLang="en-US" sz="1400" smtClean="0">
                <a:solidFill>
                  <a:srgbClr val="FFFFFF"/>
                </a:solidFill>
              </a:rPr>
              <a:pPr/>
              <a:t>112</a:t>
            </a:fld>
            <a:endParaRPr lang="en-US" altLang="en-US" sz="1400">
              <a:solidFill>
                <a:srgbClr val="FFFFFF"/>
              </a:solidFill>
            </a:endParaRPr>
          </a:p>
        </p:txBody>
      </p:sp>
      <p:sp>
        <p:nvSpPr>
          <p:cNvPr id="46085" name="Footer Placeholder 3">
            <a:extLst>
              <a:ext uri="{FF2B5EF4-FFF2-40B4-BE49-F238E27FC236}">
                <a16:creationId xmlns:a16="http://schemas.microsoft.com/office/drawing/2014/main" id="{82FDB6E1-86BF-44B0-9043-4A7CE2B34A3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7590264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50DD4DAB-A249-42AB-AA47-659A69182804}"/>
              </a:ext>
            </a:extLst>
          </p:cNvPr>
          <p:cNvSpPr>
            <a:spLocks noGrp="1" noChangeArrowheads="1"/>
          </p:cNvSpPr>
          <p:nvPr>
            <p:ph type="title"/>
          </p:nvPr>
        </p:nvSpPr>
        <p:spPr/>
        <p:txBody>
          <a:bodyPr/>
          <a:lstStyle/>
          <a:p>
            <a:pPr eaLnBrk="1" fontAlgn="auto" hangingPunct="1">
              <a:spcAft>
                <a:spcPts val="0"/>
              </a:spcAft>
              <a:defRPr/>
            </a:pPr>
            <a:r>
              <a:rPr lang="en-US"/>
              <a:t>Evaluation of Axiomatic Semantics</a:t>
            </a:r>
          </a:p>
        </p:txBody>
      </p:sp>
      <p:sp>
        <p:nvSpPr>
          <p:cNvPr id="47107" name="Rectangle 3">
            <a:extLst>
              <a:ext uri="{FF2B5EF4-FFF2-40B4-BE49-F238E27FC236}">
                <a16:creationId xmlns:a16="http://schemas.microsoft.com/office/drawing/2014/main" id="{12164201-9B9E-409C-95B8-37D281202A33}"/>
              </a:ext>
            </a:extLst>
          </p:cNvPr>
          <p:cNvSpPr>
            <a:spLocks noGrp="1" noChangeArrowheads="1"/>
          </p:cNvSpPr>
          <p:nvPr>
            <p:ph sz="quarter" idx="1"/>
          </p:nvPr>
        </p:nvSpPr>
        <p:spPr>
          <a:xfrm>
            <a:off x="457200" y="1600200"/>
            <a:ext cx="7467600" cy="4873625"/>
          </a:xfrm>
        </p:spPr>
        <p:txBody>
          <a:bodyPr/>
          <a:lstStyle/>
          <a:p>
            <a:pPr eaLnBrk="1" hangingPunct="1"/>
            <a:r>
              <a:rPr lang="en-US" altLang="en-US"/>
              <a:t>Developing axioms or inference rules for all of the statements in a language is difficult</a:t>
            </a:r>
          </a:p>
          <a:p>
            <a:pPr eaLnBrk="1" hangingPunct="1"/>
            <a:r>
              <a:rPr lang="en-US" altLang="en-US"/>
              <a:t>It is a good tool for correctness proofs, and an excellent framework for reasoning about  programs, but it is not as useful for language users and compiler writers</a:t>
            </a:r>
          </a:p>
          <a:p>
            <a:pPr eaLnBrk="1" hangingPunct="1"/>
            <a:r>
              <a:rPr lang="en-US" altLang="en-US"/>
              <a:t>Its usefulness in describing the meaning of a programming language is limited for language users or compiler writers</a:t>
            </a:r>
          </a:p>
        </p:txBody>
      </p:sp>
      <p:sp>
        <p:nvSpPr>
          <p:cNvPr id="47108" name="Slide Number Placeholder 4">
            <a:extLst>
              <a:ext uri="{FF2B5EF4-FFF2-40B4-BE49-F238E27FC236}">
                <a16:creationId xmlns:a16="http://schemas.microsoft.com/office/drawing/2014/main" id="{3CC1689C-5218-43B4-9B03-6D6D803B97C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73B1E10-EB84-4347-930A-DFC685A0ED6F}" type="slidenum">
              <a:rPr lang="en-US" altLang="en-US" sz="1400" smtClean="0">
                <a:solidFill>
                  <a:srgbClr val="FFFFFF"/>
                </a:solidFill>
              </a:rPr>
              <a:pPr/>
              <a:t>113</a:t>
            </a:fld>
            <a:endParaRPr lang="en-US" altLang="en-US" sz="1400">
              <a:solidFill>
                <a:srgbClr val="FFFFFF"/>
              </a:solidFill>
            </a:endParaRPr>
          </a:p>
        </p:txBody>
      </p:sp>
      <p:sp>
        <p:nvSpPr>
          <p:cNvPr id="47109" name="Footer Placeholder 3">
            <a:extLst>
              <a:ext uri="{FF2B5EF4-FFF2-40B4-BE49-F238E27FC236}">
                <a16:creationId xmlns:a16="http://schemas.microsoft.com/office/drawing/2014/main" id="{1A1E9883-2C18-4685-B91B-45D4118E38A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9585613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a:extLst>
              <a:ext uri="{FF2B5EF4-FFF2-40B4-BE49-F238E27FC236}">
                <a16:creationId xmlns:a16="http://schemas.microsoft.com/office/drawing/2014/main" id="{452B67B3-C656-45B6-ADB9-234871B68F70}"/>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48131" name="Rectangle 3">
            <a:extLst>
              <a:ext uri="{FF2B5EF4-FFF2-40B4-BE49-F238E27FC236}">
                <a16:creationId xmlns:a16="http://schemas.microsoft.com/office/drawing/2014/main" id="{CA4573BC-EEBD-43A3-8526-38EBE58DAD20}"/>
              </a:ext>
            </a:extLst>
          </p:cNvPr>
          <p:cNvSpPr>
            <a:spLocks noGrp="1" noChangeArrowheads="1"/>
          </p:cNvSpPr>
          <p:nvPr>
            <p:ph sz="quarter" idx="1"/>
          </p:nvPr>
        </p:nvSpPr>
        <p:spPr>
          <a:xfrm>
            <a:off x="609600" y="1295400"/>
            <a:ext cx="8153400" cy="5562600"/>
          </a:xfrm>
        </p:spPr>
        <p:txBody>
          <a:bodyPr/>
          <a:lstStyle/>
          <a:p>
            <a:pPr eaLnBrk="1" hangingPunct="1"/>
            <a:r>
              <a:rPr lang="en-US" altLang="en-US"/>
              <a:t>BNF and context-free grammars are equivalent meta-languages</a:t>
            </a:r>
          </a:p>
          <a:p>
            <a:pPr lvl="1" eaLnBrk="1" hangingPunct="1"/>
            <a:r>
              <a:rPr lang="en-US" altLang="en-US"/>
              <a:t>Well-suited for describing the syntax of programming languages</a:t>
            </a:r>
          </a:p>
          <a:p>
            <a:pPr eaLnBrk="1" hangingPunct="1"/>
            <a:r>
              <a:rPr lang="en-US" altLang="en-US"/>
              <a:t>An attribute grammar is a descriptive formalism that can describe both the syntax and the semantics of a language</a:t>
            </a:r>
          </a:p>
          <a:p>
            <a:pPr eaLnBrk="1" hangingPunct="1"/>
            <a:r>
              <a:rPr lang="en-US" altLang="en-US"/>
              <a:t>Three primary methods of semantics description</a:t>
            </a:r>
          </a:p>
          <a:p>
            <a:pPr lvl="1" eaLnBrk="1" hangingPunct="1"/>
            <a:r>
              <a:rPr lang="en-US" altLang="en-US"/>
              <a:t>Operation, axiomatic, denotational (others:</a:t>
            </a:r>
          </a:p>
          <a:p>
            <a:pPr lvl="2" eaLnBrk="1" hangingPunct="1"/>
            <a:r>
              <a:rPr lang="en-US" altLang="en-US"/>
              <a:t>Domain theory and fixed point, Algebraic, Action &amp; Translational Semantics</a:t>
            </a:r>
          </a:p>
        </p:txBody>
      </p:sp>
      <p:sp>
        <p:nvSpPr>
          <p:cNvPr id="48132" name="Slide Number Placeholder 4">
            <a:extLst>
              <a:ext uri="{FF2B5EF4-FFF2-40B4-BE49-F238E27FC236}">
                <a16:creationId xmlns:a16="http://schemas.microsoft.com/office/drawing/2014/main" id="{E859E4F5-1C23-432E-A358-C1E88E2A9F3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6EB52DC-74B5-44F0-9222-0D0B9BFA6CD4}" type="slidenum">
              <a:rPr lang="en-US" altLang="en-US" sz="1400" smtClean="0">
                <a:solidFill>
                  <a:srgbClr val="FFFFFF"/>
                </a:solidFill>
              </a:rPr>
              <a:pPr/>
              <a:t>114</a:t>
            </a:fld>
            <a:endParaRPr lang="en-US" altLang="en-US" sz="1400">
              <a:solidFill>
                <a:srgbClr val="FFFFFF"/>
              </a:solidFill>
            </a:endParaRPr>
          </a:p>
        </p:txBody>
      </p:sp>
      <p:sp>
        <p:nvSpPr>
          <p:cNvPr id="48133" name="Footer Placeholder 3">
            <a:extLst>
              <a:ext uri="{FF2B5EF4-FFF2-40B4-BE49-F238E27FC236}">
                <a16:creationId xmlns:a16="http://schemas.microsoft.com/office/drawing/2014/main" id="{453ED62E-677F-45B0-BF2C-E92007CFF3C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1418166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1467583A-3EEC-4AB6-9C32-AC631B9E8E4F}"/>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3</a:t>
            </a:r>
          </a:p>
        </p:txBody>
      </p:sp>
      <p:sp>
        <p:nvSpPr>
          <p:cNvPr id="9219" name="Rectangle 5">
            <a:extLst>
              <a:ext uri="{FF2B5EF4-FFF2-40B4-BE49-F238E27FC236}">
                <a16:creationId xmlns:a16="http://schemas.microsoft.com/office/drawing/2014/main" id="{742BAAB4-7D16-4F30-9CE3-A89D55906C94}"/>
              </a:ext>
            </a:extLst>
          </p:cNvPr>
          <p:cNvSpPr>
            <a:spLocks noGrp="1" noChangeArrowheads="1"/>
          </p:cNvSpPr>
          <p:nvPr>
            <p:ph type="subTitle" idx="1"/>
          </p:nvPr>
        </p:nvSpPr>
        <p:spPr>
          <a:xfrm>
            <a:off x="2286000" y="5003800"/>
            <a:ext cx="6172200" cy="1371600"/>
          </a:xfrm>
        </p:spPr>
        <p:txBody>
          <a:bodyPr/>
          <a:lstStyle/>
          <a:p>
            <a:pPr eaLnBrk="1" hangingPunct="1"/>
            <a:r>
              <a:rPr lang="en-US" altLang="en-US"/>
              <a:t>Lexical and Syntax Analysis</a:t>
            </a:r>
          </a:p>
        </p:txBody>
      </p:sp>
    </p:spTree>
    <p:extLst>
      <p:ext uri="{BB962C8B-B14F-4D97-AF65-F5344CB8AC3E}">
        <p14:creationId xmlns:p14="http://schemas.microsoft.com/office/powerpoint/2010/main" val="4198974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4BA7953C-D20A-4F46-A424-5F6BDB7907C4}"/>
              </a:ext>
            </a:extLst>
          </p:cNvPr>
          <p:cNvSpPr>
            <a:spLocks noGrp="1" noChangeArrowheads="1"/>
          </p:cNvSpPr>
          <p:nvPr>
            <p:ph type="title"/>
          </p:nvPr>
        </p:nvSpPr>
        <p:spPr/>
        <p:txBody>
          <a:bodyPr/>
          <a:lstStyle/>
          <a:p>
            <a:pPr eaLnBrk="1" fontAlgn="auto" hangingPunct="1">
              <a:spcAft>
                <a:spcPts val="0"/>
              </a:spcAft>
              <a:defRPr/>
            </a:pPr>
            <a:r>
              <a:rPr lang="en-US"/>
              <a:t>Chapter 4 Topics</a:t>
            </a:r>
          </a:p>
        </p:txBody>
      </p:sp>
      <p:sp>
        <p:nvSpPr>
          <p:cNvPr id="10243" name="Rectangle 3">
            <a:extLst>
              <a:ext uri="{FF2B5EF4-FFF2-40B4-BE49-F238E27FC236}">
                <a16:creationId xmlns:a16="http://schemas.microsoft.com/office/drawing/2014/main" id="{00101648-CD4F-4FC8-BBEF-FAD013B672C3}"/>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Introduction</a:t>
            </a:r>
          </a:p>
          <a:p>
            <a:pPr marL="533400" indent="-533400" eaLnBrk="1" hangingPunct="1"/>
            <a:r>
              <a:rPr lang="en-US" altLang="en-US"/>
              <a:t>Lexical Analysis</a:t>
            </a:r>
          </a:p>
          <a:p>
            <a:pPr marL="533400" indent="-533400" eaLnBrk="1" hangingPunct="1"/>
            <a:r>
              <a:rPr lang="en-US" altLang="en-US"/>
              <a:t>The Parsing Problem</a:t>
            </a:r>
          </a:p>
          <a:p>
            <a:pPr marL="533400" indent="-533400" eaLnBrk="1" hangingPunct="1"/>
            <a:r>
              <a:rPr lang="en-US" altLang="en-US"/>
              <a:t>Recursive-Descent Parsing</a:t>
            </a:r>
          </a:p>
          <a:p>
            <a:pPr marL="533400" indent="-533400" eaLnBrk="1" hangingPunct="1"/>
            <a:r>
              <a:rPr lang="en-US" altLang="en-US"/>
              <a:t>Bottom-Up Parsing</a:t>
            </a:r>
          </a:p>
        </p:txBody>
      </p:sp>
      <p:sp>
        <p:nvSpPr>
          <p:cNvPr id="10244" name="Slide Number Placeholder 3">
            <a:extLst>
              <a:ext uri="{FF2B5EF4-FFF2-40B4-BE49-F238E27FC236}">
                <a16:creationId xmlns:a16="http://schemas.microsoft.com/office/drawing/2014/main" id="{C7E6EF38-162E-4382-94DA-571FFC2D53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AAF275E-3515-4B72-88FC-BDA4A9BCEE2F}" type="slidenum">
              <a:rPr lang="en-US" altLang="en-US" sz="1400" smtClean="0">
                <a:solidFill>
                  <a:srgbClr val="FFFFFF"/>
                </a:solidFill>
              </a:rPr>
              <a:pPr/>
              <a:t>116</a:t>
            </a:fld>
            <a:endParaRPr lang="en-US" altLang="en-US" sz="1400">
              <a:solidFill>
                <a:srgbClr val="FFFFFF"/>
              </a:solidFill>
            </a:endParaRPr>
          </a:p>
        </p:txBody>
      </p:sp>
    </p:spTree>
    <p:extLst>
      <p:ext uri="{BB962C8B-B14F-4D97-AF65-F5344CB8AC3E}">
        <p14:creationId xmlns:p14="http://schemas.microsoft.com/office/powerpoint/2010/main" val="2080461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A0CD1B30-539D-42DE-9EE5-3618D66A701D}"/>
              </a:ext>
            </a:extLst>
          </p:cNvPr>
          <p:cNvSpPr>
            <a:spLocks noGrp="1" noChangeArrowheads="1"/>
          </p:cNvSpPr>
          <p:nvPr>
            <p:ph type="title"/>
          </p:nvPr>
        </p:nvSpPr>
        <p:spPr/>
        <p:txBody>
          <a:bodyPr/>
          <a:lstStyle/>
          <a:p>
            <a:pPr eaLnBrk="1" fontAlgn="auto" hangingPunct="1">
              <a:spcAft>
                <a:spcPts val="0"/>
              </a:spcAft>
              <a:defRPr/>
            </a:pPr>
            <a:r>
              <a:rPr lang="en-US"/>
              <a:t>4.1 Introduction</a:t>
            </a:r>
          </a:p>
        </p:txBody>
      </p:sp>
      <p:sp>
        <p:nvSpPr>
          <p:cNvPr id="11267" name="Rectangle 3">
            <a:extLst>
              <a:ext uri="{FF2B5EF4-FFF2-40B4-BE49-F238E27FC236}">
                <a16:creationId xmlns:a16="http://schemas.microsoft.com/office/drawing/2014/main" id="{3A65A899-F018-45FD-953F-02B8764E76E4}"/>
              </a:ext>
            </a:extLst>
          </p:cNvPr>
          <p:cNvSpPr>
            <a:spLocks noGrp="1" noChangeArrowheads="1"/>
          </p:cNvSpPr>
          <p:nvPr>
            <p:ph sz="quarter" idx="1"/>
          </p:nvPr>
        </p:nvSpPr>
        <p:spPr>
          <a:xfrm>
            <a:off x="457200" y="1600200"/>
            <a:ext cx="7467600" cy="4873625"/>
          </a:xfrm>
        </p:spPr>
        <p:txBody>
          <a:bodyPr/>
          <a:lstStyle/>
          <a:p>
            <a:pPr eaLnBrk="1" hangingPunct="1"/>
            <a:r>
              <a:rPr lang="en-US" altLang="en-US"/>
              <a:t>Language implementation systems must analyze source code, regardless of the specific implementation approach (Compilation, Pure interpretation and JIT)</a:t>
            </a:r>
          </a:p>
          <a:p>
            <a:pPr eaLnBrk="1" hangingPunct="1"/>
            <a:r>
              <a:rPr lang="en-US" altLang="en-US"/>
              <a:t>Nearly all syntax analysis is based on a formal description of the syntax of the source language (BNF)</a:t>
            </a:r>
          </a:p>
        </p:txBody>
      </p:sp>
      <p:sp>
        <p:nvSpPr>
          <p:cNvPr id="11268" name="Slide Number Placeholder 3">
            <a:extLst>
              <a:ext uri="{FF2B5EF4-FFF2-40B4-BE49-F238E27FC236}">
                <a16:creationId xmlns:a16="http://schemas.microsoft.com/office/drawing/2014/main" id="{B75FB4B8-8A07-4E60-BC97-8E257D2C60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1010494-CE82-4CC2-BB29-23A9129FA40F}" type="slidenum">
              <a:rPr lang="en-US" altLang="en-US" sz="1400" smtClean="0">
                <a:solidFill>
                  <a:srgbClr val="FFFFFF"/>
                </a:solidFill>
              </a:rPr>
              <a:pPr/>
              <a:t>117</a:t>
            </a:fld>
            <a:endParaRPr lang="en-US" altLang="en-US" sz="1400">
              <a:solidFill>
                <a:srgbClr val="FFFFFF"/>
              </a:solidFill>
            </a:endParaRPr>
          </a:p>
        </p:txBody>
      </p:sp>
    </p:spTree>
    <p:extLst>
      <p:ext uri="{BB962C8B-B14F-4D97-AF65-F5344CB8AC3E}">
        <p14:creationId xmlns:p14="http://schemas.microsoft.com/office/powerpoint/2010/main" val="41307973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4A2A40A-B3F6-4020-AE58-07B4A32852D3}"/>
              </a:ext>
            </a:extLst>
          </p:cNvPr>
          <p:cNvSpPr>
            <a:spLocks noGrp="1" noChangeArrowheads="1"/>
          </p:cNvSpPr>
          <p:nvPr>
            <p:ph type="title"/>
          </p:nvPr>
        </p:nvSpPr>
        <p:spPr/>
        <p:txBody>
          <a:bodyPr/>
          <a:lstStyle/>
          <a:p>
            <a:pPr eaLnBrk="1" fontAlgn="auto" hangingPunct="1">
              <a:spcAft>
                <a:spcPts val="0"/>
              </a:spcAft>
              <a:defRPr/>
            </a:pPr>
            <a:r>
              <a:rPr lang="en-US"/>
              <a:t>Syntax Analysis</a:t>
            </a:r>
          </a:p>
        </p:txBody>
      </p:sp>
      <p:sp>
        <p:nvSpPr>
          <p:cNvPr id="12291" name="Rectangle 3">
            <a:extLst>
              <a:ext uri="{FF2B5EF4-FFF2-40B4-BE49-F238E27FC236}">
                <a16:creationId xmlns:a16="http://schemas.microsoft.com/office/drawing/2014/main" id="{CA634D50-C628-4616-86A9-AC9180515898}"/>
              </a:ext>
            </a:extLst>
          </p:cNvPr>
          <p:cNvSpPr>
            <a:spLocks noGrp="1" noChangeArrowheads="1"/>
          </p:cNvSpPr>
          <p:nvPr>
            <p:ph sz="quarter" idx="1"/>
          </p:nvPr>
        </p:nvSpPr>
        <p:spPr>
          <a:xfrm>
            <a:off x="457200" y="1600200"/>
            <a:ext cx="7467600" cy="4873625"/>
          </a:xfrm>
        </p:spPr>
        <p:txBody>
          <a:bodyPr/>
          <a:lstStyle/>
          <a:p>
            <a:pPr eaLnBrk="1" hangingPunct="1"/>
            <a:r>
              <a:rPr lang="en-US" altLang="en-US"/>
              <a:t>The syntax analysis portion of a language processor nearly always consists of two parts:</a:t>
            </a:r>
          </a:p>
          <a:p>
            <a:pPr lvl="1" eaLnBrk="1" hangingPunct="1"/>
            <a:r>
              <a:rPr lang="en-US" altLang="en-US"/>
              <a:t>A low-level part called a </a:t>
            </a:r>
            <a:r>
              <a:rPr lang="en-US" altLang="en-US" i="1"/>
              <a:t>lexical analyzer</a:t>
            </a:r>
            <a:r>
              <a:rPr lang="en-US" altLang="en-US"/>
              <a:t> (mathematically, a finite automaton based on a regular grammar)</a:t>
            </a:r>
          </a:p>
          <a:p>
            <a:pPr lvl="1" eaLnBrk="1" hangingPunct="1"/>
            <a:r>
              <a:rPr lang="en-US" altLang="en-US"/>
              <a:t>A high-level part called a </a:t>
            </a:r>
            <a:r>
              <a:rPr lang="en-US" altLang="en-US" i="1"/>
              <a:t>syntax analyzer</a:t>
            </a:r>
            <a:r>
              <a:rPr lang="en-US" altLang="en-US"/>
              <a:t>, or parser (mathematically, a push-down automaton based on a context-free grammar, or BNF)</a:t>
            </a:r>
          </a:p>
        </p:txBody>
      </p:sp>
      <p:sp>
        <p:nvSpPr>
          <p:cNvPr id="12292" name="Slide Number Placeholder 3">
            <a:extLst>
              <a:ext uri="{FF2B5EF4-FFF2-40B4-BE49-F238E27FC236}">
                <a16:creationId xmlns:a16="http://schemas.microsoft.com/office/drawing/2014/main" id="{0240AB61-CC93-4AB5-81B9-015F8A2D76D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BD540D7-3DC6-479F-B1D5-AD0742809BC8}" type="slidenum">
              <a:rPr lang="en-US" altLang="en-US" sz="1400" smtClean="0">
                <a:solidFill>
                  <a:srgbClr val="FFFFFF"/>
                </a:solidFill>
              </a:rPr>
              <a:pPr/>
              <a:t>118</a:t>
            </a:fld>
            <a:endParaRPr lang="en-US" altLang="en-US" sz="1400">
              <a:solidFill>
                <a:srgbClr val="FFFFFF"/>
              </a:solidFill>
            </a:endParaRPr>
          </a:p>
        </p:txBody>
      </p:sp>
    </p:spTree>
    <p:extLst>
      <p:ext uri="{BB962C8B-B14F-4D97-AF65-F5344CB8AC3E}">
        <p14:creationId xmlns:p14="http://schemas.microsoft.com/office/powerpoint/2010/main" val="25651208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44A824C-D188-44DD-B4F3-46FD6A38C149}"/>
              </a:ext>
            </a:extLst>
          </p:cNvPr>
          <p:cNvSpPr>
            <a:spLocks noGrp="1" noChangeArrowheads="1"/>
          </p:cNvSpPr>
          <p:nvPr>
            <p:ph type="title"/>
          </p:nvPr>
        </p:nvSpPr>
        <p:spPr/>
        <p:txBody>
          <a:bodyPr/>
          <a:lstStyle/>
          <a:p>
            <a:pPr eaLnBrk="1" fontAlgn="auto" hangingPunct="1">
              <a:spcAft>
                <a:spcPts val="0"/>
              </a:spcAft>
              <a:defRPr/>
            </a:pPr>
            <a:r>
              <a:rPr lang="en-US" dirty="0"/>
              <a:t>Using BNF to Describe Syntax</a:t>
            </a:r>
          </a:p>
        </p:txBody>
      </p:sp>
      <p:sp>
        <p:nvSpPr>
          <p:cNvPr id="13315" name="Rectangle 3">
            <a:extLst>
              <a:ext uri="{FF2B5EF4-FFF2-40B4-BE49-F238E27FC236}">
                <a16:creationId xmlns:a16="http://schemas.microsoft.com/office/drawing/2014/main" id="{AD205503-F21E-4BBB-998E-C8D391ABEE7D}"/>
              </a:ext>
            </a:extLst>
          </p:cNvPr>
          <p:cNvSpPr>
            <a:spLocks noGrp="1" noChangeArrowheads="1"/>
          </p:cNvSpPr>
          <p:nvPr>
            <p:ph sz="quarter" idx="1"/>
          </p:nvPr>
        </p:nvSpPr>
        <p:spPr>
          <a:xfrm>
            <a:off x="457200" y="1600200"/>
            <a:ext cx="7467600" cy="4873625"/>
          </a:xfrm>
        </p:spPr>
        <p:txBody>
          <a:bodyPr/>
          <a:lstStyle/>
          <a:p>
            <a:pPr eaLnBrk="1" hangingPunct="1"/>
            <a:r>
              <a:rPr lang="en-US" altLang="en-US"/>
              <a:t>Provides a clear and concise syntax description – contex free, can be used by human and softwares</a:t>
            </a:r>
          </a:p>
          <a:p>
            <a:pPr eaLnBrk="1" hangingPunct="1"/>
            <a:r>
              <a:rPr lang="en-US" altLang="en-US"/>
              <a:t>The parser (syntax analyzer) can be based directly on the BNF</a:t>
            </a:r>
          </a:p>
          <a:p>
            <a:pPr eaLnBrk="1" hangingPunct="1"/>
            <a:r>
              <a:rPr lang="en-US" altLang="en-US"/>
              <a:t>Parsers based on BNF are easy to maintain - modularity</a:t>
            </a:r>
          </a:p>
        </p:txBody>
      </p:sp>
      <p:sp>
        <p:nvSpPr>
          <p:cNvPr id="13316" name="Slide Number Placeholder 3">
            <a:extLst>
              <a:ext uri="{FF2B5EF4-FFF2-40B4-BE49-F238E27FC236}">
                <a16:creationId xmlns:a16="http://schemas.microsoft.com/office/drawing/2014/main" id="{925D0E7E-72D7-4A31-82A5-F75DC77F468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E95705C-F8CE-439E-86A8-3FC071826B30}" type="slidenum">
              <a:rPr lang="en-US" altLang="en-US" sz="1400" smtClean="0">
                <a:solidFill>
                  <a:srgbClr val="FFFFFF"/>
                </a:solidFill>
              </a:rPr>
              <a:pPr/>
              <a:t>119</a:t>
            </a:fld>
            <a:endParaRPr lang="en-US" altLang="en-US" sz="1400">
              <a:solidFill>
                <a:srgbClr val="FFFFFF"/>
              </a:solidFill>
            </a:endParaRPr>
          </a:p>
        </p:txBody>
      </p:sp>
    </p:spTree>
    <p:extLst>
      <p:ext uri="{BB962C8B-B14F-4D97-AF65-F5344CB8AC3E}">
        <p14:creationId xmlns:p14="http://schemas.microsoft.com/office/powerpoint/2010/main" val="124269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9D5AAC0A-756B-4374-8102-45F1334D15BD}"/>
              </a:ext>
            </a:extLst>
          </p:cNvPr>
          <p:cNvSpPr>
            <a:spLocks noGrp="1" noChangeArrowheads="1"/>
          </p:cNvSpPr>
          <p:nvPr>
            <p:ph type="title"/>
          </p:nvPr>
        </p:nvSpPr>
        <p:spPr/>
        <p:txBody>
          <a:bodyPr/>
          <a:lstStyle/>
          <a:p>
            <a:pPr eaLnBrk="1" fontAlgn="auto" hangingPunct="1">
              <a:spcAft>
                <a:spcPts val="0"/>
              </a:spcAft>
              <a:defRPr/>
            </a:pPr>
            <a:r>
              <a:rPr lang="en-US" dirty="0"/>
              <a:t>Evaluation Criteria: Cost</a:t>
            </a:r>
          </a:p>
        </p:txBody>
      </p:sp>
      <p:sp>
        <p:nvSpPr>
          <p:cNvPr id="32771" name="Rectangle 3">
            <a:extLst>
              <a:ext uri="{FF2B5EF4-FFF2-40B4-BE49-F238E27FC236}">
                <a16:creationId xmlns:a16="http://schemas.microsoft.com/office/drawing/2014/main" id="{9ED1536A-D623-40FB-B258-70BC02698DE6}"/>
              </a:ext>
            </a:extLst>
          </p:cNvPr>
          <p:cNvSpPr>
            <a:spLocks noGrp="1" noChangeArrowheads="1"/>
          </p:cNvSpPr>
          <p:nvPr>
            <p:ph sz="quarter" idx="1"/>
          </p:nvPr>
        </p:nvSpPr>
        <p:spPr>
          <a:xfrm>
            <a:off x="533400" y="1371600"/>
            <a:ext cx="7924800" cy="4876800"/>
          </a:xfrm>
        </p:spPr>
        <p:txBody>
          <a:bodyPr/>
          <a:lstStyle/>
          <a:p>
            <a:pPr eaLnBrk="1" hangingPunct="1"/>
            <a:r>
              <a:rPr lang="en-US" altLang="en-US"/>
              <a:t>Training programmers to use language</a:t>
            </a:r>
          </a:p>
          <a:p>
            <a:pPr eaLnBrk="1" hangingPunct="1"/>
            <a:r>
              <a:rPr lang="en-US" altLang="en-US"/>
              <a:t>Writing programs (closeness to particular applications)</a:t>
            </a:r>
          </a:p>
          <a:p>
            <a:pPr eaLnBrk="1" hangingPunct="1"/>
            <a:r>
              <a:rPr lang="en-US" altLang="en-US"/>
              <a:t>Compiling programs</a:t>
            </a:r>
          </a:p>
          <a:p>
            <a:pPr eaLnBrk="1" hangingPunct="1"/>
            <a:r>
              <a:rPr lang="en-US" altLang="en-US"/>
              <a:t>Executing programs</a:t>
            </a:r>
          </a:p>
          <a:p>
            <a:pPr eaLnBrk="1" hangingPunct="1"/>
            <a:r>
              <a:rPr lang="en-US" altLang="en-US"/>
              <a:t>Language implementation system: availability of free compilers</a:t>
            </a:r>
          </a:p>
          <a:p>
            <a:pPr eaLnBrk="1" hangingPunct="1"/>
            <a:r>
              <a:rPr lang="en-US" altLang="en-US"/>
              <a:t>Reliability: poor reliability leads to high costs</a:t>
            </a:r>
          </a:p>
          <a:p>
            <a:pPr eaLnBrk="1" hangingPunct="1"/>
            <a:r>
              <a:rPr lang="en-US" altLang="en-US"/>
              <a:t>Maintaining programs</a:t>
            </a:r>
          </a:p>
        </p:txBody>
      </p:sp>
      <p:sp>
        <p:nvSpPr>
          <p:cNvPr id="32772" name="Slide Number Placeholder 4">
            <a:extLst>
              <a:ext uri="{FF2B5EF4-FFF2-40B4-BE49-F238E27FC236}">
                <a16:creationId xmlns:a16="http://schemas.microsoft.com/office/drawing/2014/main" id="{A1ED2FA8-3990-46B1-881E-5BE3D7FB434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2D163898-2FAF-4AA6-9D04-BFC4D83B6016}" type="slidenum">
              <a:rPr lang="en-US" altLang="en-US" sz="1400" smtClean="0">
                <a:solidFill>
                  <a:srgbClr val="FFFFFF"/>
                </a:solidFill>
                <a:latin typeface="Times" panose="02020603050405020304" pitchFamily="18" charset="0"/>
              </a:rPr>
              <a:pPr>
                <a:spcBef>
                  <a:spcPct val="0"/>
                </a:spcBef>
                <a:buClrTx/>
                <a:buSzTx/>
                <a:buFontTx/>
                <a:buNone/>
              </a:pPr>
              <a:t>12</a:t>
            </a:fld>
            <a:endParaRPr lang="en-US" altLang="en-US" sz="1400">
              <a:solidFill>
                <a:srgbClr val="FFFFFF"/>
              </a:solidFill>
              <a:latin typeface="Times" panose="02020603050405020304" pitchFamily="18" charset="0"/>
            </a:endParaRPr>
          </a:p>
        </p:txBody>
      </p:sp>
      <p:sp>
        <p:nvSpPr>
          <p:cNvPr id="32773" name="Footer Placeholder 3">
            <a:extLst>
              <a:ext uri="{FF2B5EF4-FFF2-40B4-BE49-F238E27FC236}">
                <a16:creationId xmlns:a16="http://schemas.microsoft.com/office/drawing/2014/main" id="{D02E4669-DAE8-42D5-B472-1519A1FD69E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82819E7-C6AC-4F79-8CD1-A3EF87C0239E}"/>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dirty="0"/>
              <a:t>Reasons to Separate Lexical and Syntax Analysis</a:t>
            </a:r>
          </a:p>
        </p:txBody>
      </p:sp>
      <p:sp>
        <p:nvSpPr>
          <p:cNvPr id="14339" name="Rectangle 3">
            <a:extLst>
              <a:ext uri="{FF2B5EF4-FFF2-40B4-BE49-F238E27FC236}">
                <a16:creationId xmlns:a16="http://schemas.microsoft.com/office/drawing/2014/main" id="{A84F063A-F419-4F33-AB0C-093F301E6D70}"/>
              </a:ext>
            </a:extLst>
          </p:cNvPr>
          <p:cNvSpPr>
            <a:spLocks noGrp="1" noChangeArrowheads="1"/>
          </p:cNvSpPr>
          <p:nvPr>
            <p:ph sz="quarter" idx="1"/>
          </p:nvPr>
        </p:nvSpPr>
        <p:spPr>
          <a:xfrm>
            <a:off x="457200" y="1600200"/>
            <a:ext cx="7467600" cy="4873625"/>
          </a:xfrm>
        </p:spPr>
        <p:txBody>
          <a:bodyPr/>
          <a:lstStyle/>
          <a:p>
            <a:pPr eaLnBrk="1" hangingPunct="1"/>
            <a:r>
              <a:rPr lang="en-US" altLang="en-US" i="1"/>
              <a:t>Simplicity</a:t>
            </a:r>
            <a:r>
              <a:rPr lang="en-US" altLang="en-US"/>
              <a:t> - less complex approaches can be used for lexical analysis; separating them simplifies the parser</a:t>
            </a:r>
          </a:p>
          <a:p>
            <a:pPr eaLnBrk="1" hangingPunct="1"/>
            <a:r>
              <a:rPr lang="en-US" altLang="en-US" i="1"/>
              <a:t>Efficiency</a:t>
            </a:r>
            <a:r>
              <a:rPr lang="en-US" altLang="en-US"/>
              <a:t> - separation allows optimization of the lexical analyzer</a:t>
            </a:r>
          </a:p>
          <a:p>
            <a:pPr eaLnBrk="1" hangingPunct="1"/>
            <a:r>
              <a:rPr lang="en-US" altLang="en-US" i="1"/>
              <a:t>Portability</a:t>
            </a:r>
            <a:r>
              <a:rPr lang="en-US" altLang="en-US"/>
              <a:t> - parts of the lexical analyzer may not be portable, but the parser always is portable</a:t>
            </a:r>
          </a:p>
        </p:txBody>
      </p:sp>
      <p:sp>
        <p:nvSpPr>
          <p:cNvPr id="14340" name="Slide Number Placeholder 3">
            <a:extLst>
              <a:ext uri="{FF2B5EF4-FFF2-40B4-BE49-F238E27FC236}">
                <a16:creationId xmlns:a16="http://schemas.microsoft.com/office/drawing/2014/main" id="{5AC64B64-8E86-4F8E-B398-12DD291B108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459DCCF-F660-48EA-89D6-5B9D1BB8CD7C}" type="slidenum">
              <a:rPr lang="en-US" altLang="en-US" sz="1400" smtClean="0">
                <a:solidFill>
                  <a:srgbClr val="FFFFFF"/>
                </a:solidFill>
              </a:rPr>
              <a:pPr/>
              <a:t>120</a:t>
            </a:fld>
            <a:endParaRPr lang="en-US" altLang="en-US" sz="1400">
              <a:solidFill>
                <a:srgbClr val="FFFFFF"/>
              </a:solidFill>
            </a:endParaRPr>
          </a:p>
        </p:txBody>
      </p:sp>
    </p:spTree>
    <p:extLst>
      <p:ext uri="{BB962C8B-B14F-4D97-AF65-F5344CB8AC3E}">
        <p14:creationId xmlns:p14="http://schemas.microsoft.com/office/powerpoint/2010/main" val="36690426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B3769EC5-5D5D-4544-80A8-0161AA360240}"/>
              </a:ext>
            </a:extLst>
          </p:cNvPr>
          <p:cNvSpPr>
            <a:spLocks noGrp="1" noChangeArrowheads="1"/>
          </p:cNvSpPr>
          <p:nvPr>
            <p:ph type="title"/>
          </p:nvPr>
        </p:nvSpPr>
        <p:spPr/>
        <p:txBody>
          <a:bodyPr/>
          <a:lstStyle/>
          <a:p>
            <a:pPr eaLnBrk="1" fontAlgn="auto" hangingPunct="1">
              <a:spcAft>
                <a:spcPts val="0"/>
              </a:spcAft>
              <a:defRPr/>
            </a:pPr>
            <a:r>
              <a:rPr lang="en-US"/>
              <a:t>4.2 Lexical Analysis</a:t>
            </a:r>
          </a:p>
        </p:txBody>
      </p:sp>
      <p:sp>
        <p:nvSpPr>
          <p:cNvPr id="15363" name="Rectangle 3">
            <a:extLst>
              <a:ext uri="{FF2B5EF4-FFF2-40B4-BE49-F238E27FC236}">
                <a16:creationId xmlns:a16="http://schemas.microsoft.com/office/drawing/2014/main" id="{362DFAF0-FE06-471F-B0C1-DC3150C9E5A9}"/>
              </a:ext>
            </a:extLst>
          </p:cNvPr>
          <p:cNvSpPr>
            <a:spLocks noGrp="1" noChangeArrowheads="1"/>
          </p:cNvSpPr>
          <p:nvPr>
            <p:ph sz="quarter" idx="1"/>
          </p:nvPr>
        </p:nvSpPr>
        <p:spPr>
          <a:xfrm>
            <a:off x="457200" y="1600200"/>
            <a:ext cx="7467600" cy="4873625"/>
          </a:xfrm>
        </p:spPr>
        <p:txBody>
          <a:bodyPr/>
          <a:lstStyle/>
          <a:p>
            <a:pPr eaLnBrk="1" hangingPunct="1"/>
            <a:r>
              <a:rPr lang="en-US" altLang="en-US"/>
              <a:t>A lexical analyzer is a pattern matcher for character strings</a:t>
            </a:r>
          </a:p>
          <a:p>
            <a:pPr eaLnBrk="1" hangingPunct="1"/>
            <a:r>
              <a:rPr lang="en-US" altLang="en-US"/>
              <a:t>A lexical analyzer is a “front-end” for the parser</a:t>
            </a:r>
          </a:p>
          <a:p>
            <a:pPr eaLnBrk="1" hangingPunct="1"/>
            <a:r>
              <a:rPr lang="en-US" altLang="en-US"/>
              <a:t>Identifies substrings of the source program that belong together - </a:t>
            </a:r>
            <a:r>
              <a:rPr lang="en-US" altLang="en-US" i="1"/>
              <a:t>lexemes</a:t>
            </a:r>
          </a:p>
          <a:p>
            <a:pPr lvl="1" eaLnBrk="1" hangingPunct="1"/>
            <a:r>
              <a:rPr lang="en-US" altLang="en-US"/>
              <a:t>Lexemes match a character pattern, which is associated with a lexical category called a </a:t>
            </a:r>
            <a:r>
              <a:rPr lang="en-US" altLang="en-US" i="1"/>
              <a:t>token</a:t>
            </a:r>
          </a:p>
          <a:p>
            <a:pPr lvl="1" eaLnBrk="1" hangingPunct="1"/>
            <a:r>
              <a:rPr lang="en-US" altLang="en-US">
                <a:latin typeface="Courier New" panose="02070309020205020404" pitchFamily="49" charset="0"/>
              </a:rPr>
              <a:t>sum</a:t>
            </a:r>
            <a:r>
              <a:rPr lang="en-US" altLang="en-US"/>
              <a:t> is a lexeme; its token may be </a:t>
            </a:r>
            <a:r>
              <a:rPr lang="en-US" altLang="en-US">
                <a:latin typeface="Courier New" panose="02070309020205020404" pitchFamily="49" charset="0"/>
              </a:rPr>
              <a:t>IDENT</a:t>
            </a:r>
          </a:p>
        </p:txBody>
      </p:sp>
      <p:sp>
        <p:nvSpPr>
          <p:cNvPr id="15364" name="Slide Number Placeholder 3">
            <a:extLst>
              <a:ext uri="{FF2B5EF4-FFF2-40B4-BE49-F238E27FC236}">
                <a16:creationId xmlns:a16="http://schemas.microsoft.com/office/drawing/2014/main" id="{47E0323A-66C7-4939-849A-748ED932B0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EC6FADD-3B74-42B5-BFE6-8655EAD8E204}" type="slidenum">
              <a:rPr lang="en-US" altLang="en-US" sz="1400" smtClean="0">
                <a:solidFill>
                  <a:srgbClr val="FFFFFF"/>
                </a:solidFill>
              </a:rPr>
              <a:pPr/>
              <a:t>121</a:t>
            </a:fld>
            <a:endParaRPr lang="en-US" altLang="en-US" sz="1400">
              <a:solidFill>
                <a:srgbClr val="FFFFFF"/>
              </a:solidFill>
            </a:endParaRPr>
          </a:p>
        </p:txBody>
      </p:sp>
    </p:spTree>
    <p:extLst>
      <p:ext uri="{BB962C8B-B14F-4D97-AF65-F5344CB8AC3E}">
        <p14:creationId xmlns:p14="http://schemas.microsoft.com/office/powerpoint/2010/main" val="40762255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4F0B6F41-ABCC-4D6E-91C4-C7BB6D537717}"/>
              </a:ext>
            </a:extLst>
          </p:cNvPr>
          <p:cNvSpPr>
            <a:spLocks noGrp="1" noChangeArrowheads="1"/>
          </p:cNvSpPr>
          <p:nvPr>
            <p:ph type="title"/>
          </p:nvPr>
        </p:nvSpPr>
        <p:spPr/>
        <p:txBody>
          <a:bodyPr/>
          <a:lstStyle/>
          <a:p>
            <a:pPr eaLnBrk="1" fontAlgn="auto" hangingPunct="1">
              <a:spcAft>
                <a:spcPts val="0"/>
              </a:spcAft>
              <a:defRPr/>
            </a:pPr>
            <a:r>
              <a:rPr lang="en-US"/>
              <a:t>Lexical Analysis (continued)</a:t>
            </a:r>
          </a:p>
        </p:txBody>
      </p:sp>
      <p:sp>
        <p:nvSpPr>
          <p:cNvPr id="16387" name="Rectangle 3">
            <a:extLst>
              <a:ext uri="{FF2B5EF4-FFF2-40B4-BE49-F238E27FC236}">
                <a16:creationId xmlns:a16="http://schemas.microsoft.com/office/drawing/2014/main" id="{1A17FCB3-6033-4A9C-A715-9ABB152403CA}"/>
              </a:ext>
            </a:extLst>
          </p:cNvPr>
          <p:cNvSpPr>
            <a:spLocks noGrp="1" noChangeArrowheads="1"/>
          </p:cNvSpPr>
          <p:nvPr>
            <p:ph sz="quarter" idx="1"/>
          </p:nvPr>
        </p:nvSpPr>
        <p:spPr>
          <a:xfrm>
            <a:off x="457200" y="1600200"/>
            <a:ext cx="7467600" cy="4873625"/>
          </a:xfrm>
        </p:spPr>
        <p:txBody>
          <a:bodyPr/>
          <a:lstStyle/>
          <a:p>
            <a:pPr eaLnBrk="1" hangingPunct="1"/>
            <a:r>
              <a:rPr lang="en-US" altLang="en-US"/>
              <a:t>The lexical analyzer</a:t>
            </a:r>
          </a:p>
          <a:p>
            <a:pPr lvl="1" eaLnBrk="1" hangingPunct="1"/>
            <a:r>
              <a:rPr lang="en-US" altLang="en-US"/>
              <a:t>Extracts lexemes from given input string and produce corresponding tokens</a:t>
            </a:r>
          </a:p>
          <a:p>
            <a:pPr lvl="1" eaLnBrk="1" hangingPunct="1"/>
            <a:r>
              <a:rPr lang="en-US" altLang="en-US"/>
              <a:t>Syntax analyzer will only see the output of lexical analyzer (one lexeme at a time)</a:t>
            </a:r>
          </a:p>
          <a:p>
            <a:pPr lvl="1" eaLnBrk="1" hangingPunct="1"/>
            <a:r>
              <a:rPr lang="en-US" altLang="en-US"/>
              <a:t>Skips comments and blanks</a:t>
            </a:r>
          </a:p>
          <a:p>
            <a:pPr lvl="1" eaLnBrk="1" hangingPunct="1"/>
            <a:r>
              <a:rPr lang="en-US" altLang="en-US"/>
              <a:t>Inserts lexemes for user-defined names into symbol table – used by compiler</a:t>
            </a:r>
          </a:p>
          <a:p>
            <a:pPr lvl="1" eaLnBrk="1" hangingPunct="1"/>
            <a:r>
              <a:rPr lang="en-US" altLang="en-US"/>
              <a:t>Detects syntactical errors in tokens</a:t>
            </a:r>
          </a:p>
        </p:txBody>
      </p:sp>
      <p:sp>
        <p:nvSpPr>
          <p:cNvPr id="16388" name="Slide Number Placeholder 3">
            <a:extLst>
              <a:ext uri="{FF2B5EF4-FFF2-40B4-BE49-F238E27FC236}">
                <a16:creationId xmlns:a16="http://schemas.microsoft.com/office/drawing/2014/main" id="{14D6B7F2-CA54-47B9-8DD1-581064AA9C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AC6959B-588A-40F1-BF13-97D83331E50D}" type="slidenum">
              <a:rPr lang="en-US" altLang="en-US" sz="1400" smtClean="0">
                <a:solidFill>
                  <a:srgbClr val="FFFFFF"/>
                </a:solidFill>
              </a:rPr>
              <a:pPr/>
              <a:t>122</a:t>
            </a:fld>
            <a:endParaRPr lang="en-US" altLang="en-US" sz="1400">
              <a:solidFill>
                <a:srgbClr val="FFFFFF"/>
              </a:solidFill>
            </a:endParaRPr>
          </a:p>
        </p:txBody>
      </p:sp>
    </p:spTree>
    <p:extLst>
      <p:ext uri="{BB962C8B-B14F-4D97-AF65-F5344CB8AC3E}">
        <p14:creationId xmlns:p14="http://schemas.microsoft.com/office/powerpoint/2010/main" val="37259100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87786272-9ED5-4CFD-AC73-BCFCF1ED35E0}"/>
              </a:ext>
            </a:extLst>
          </p:cNvPr>
          <p:cNvSpPr>
            <a:spLocks noGrp="1" noChangeArrowheads="1"/>
          </p:cNvSpPr>
          <p:nvPr>
            <p:ph type="title"/>
          </p:nvPr>
        </p:nvSpPr>
        <p:spPr/>
        <p:txBody>
          <a:bodyPr/>
          <a:lstStyle/>
          <a:p>
            <a:pPr eaLnBrk="1" fontAlgn="auto" hangingPunct="1">
              <a:spcAft>
                <a:spcPts val="0"/>
              </a:spcAft>
              <a:defRPr/>
            </a:pPr>
            <a:r>
              <a:rPr lang="en-US"/>
              <a:t>Lexical Analysis (continued)</a:t>
            </a:r>
          </a:p>
        </p:txBody>
      </p:sp>
      <p:sp>
        <p:nvSpPr>
          <p:cNvPr id="17411" name="Rectangle 3">
            <a:extLst>
              <a:ext uri="{FF2B5EF4-FFF2-40B4-BE49-F238E27FC236}">
                <a16:creationId xmlns:a16="http://schemas.microsoft.com/office/drawing/2014/main" id="{E04B18ED-3AC8-43C9-80AC-0E6A90CCA759}"/>
              </a:ext>
            </a:extLst>
          </p:cNvPr>
          <p:cNvSpPr>
            <a:spLocks noGrp="1" noChangeArrowheads="1"/>
          </p:cNvSpPr>
          <p:nvPr>
            <p:ph sz="quarter" idx="1"/>
          </p:nvPr>
        </p:nvSpPr>
        <p:spPr>
          <a:xfrm>
            <a:off x="457200" y="1600200"/>
            <a:ext cx="7467600" cy="4873625"/>
          </a:xfrm>
        </p:spPr>
        <p:txBody>
          <a:bodyPr/>
          <a:lstStyle/>
          <a:p>
            <a:pPr eaLnBrk="1" hangingPunct="1"/>
            <a:r>
              <a:rPr lang="en-US" altLang="en-US"/>
              <a:t>The lexical analyzer is usually a function that is called by the parser when it needs the next token</a:t>
            </a:r>
          </a:p>
          <a:p>
            <a:pPr eaLnBrk="1" hangingPunct="1"/>
            <a:r>
              <a:rPr lang="en-US" altLang="en-US"/>
              <a:t>Three approaches to building a lexical analyzer:</a:t>
            </a:r>
          </a:p>
          <a:p>
            <a:pPr lvl="1" eaLnBrk="1" hangingPunct="1"/>
            <a:r>
              <a:rPr lang="en-US" altLang="en-US" sz="2000"/>
              <a:t>Write a formal description of the tokens and use a software tool that constructs table-driven lexical analyzers given such a description</a:t>
            </a:r>
          </a:p>
          <a:p>
            <a:pPr lvl="1" eaLnBrk="1" hangingPunct="1"/>
            <a:r>
              <a:rPr lang="en-US" altLang="en-US" sz="2000"/>
              <a:t>Design a state diagram that describes the tokens and write a program that implements the state diagram</a:t>
            </a:r>
          </a:p>
          <a:p>
            <a:pPr lvl="1" eaLnBrk="1" hangingPunct="1"/>
            <a:r>
              <a:rPr lang="en-US" altLang="en-US" sz="2000"/>
              <a:t>Design a state diagram that describes the tokens and hand-construct a table-driven implementation of the state diagram</a:t>
            </a:r>
          </a:p>
        </p:txBody>
      </p:sp>
      <p:sp>
        <p:nvSpPr>
          <p:cNvPr id="17412" name="Slide Number Placeholder 3">
            <a:extLst>
              <a:ext uri="{FF2B5EF4-FFF2-40B4-BE49-F238E27FC236}">
                <a16:creationId xmlns:a16="http://schemas.microsoft.com/office/drawing/2014/main" id="{9C212FE0-5939-45CD-9C99-83C08BCB85A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949FE16-0EDB-413E-B230-221F31A02066}" type="slidenum">
              <a:rPr lang="en-US" altLang="en-US" sz="1400" smtClean="0">
                <a:solidFill>
                  <a:srgbClr val="FFFFFF"/>
                </a:solidFill>
              </a:rPr>
              <a:pPr/>
              <a:t>123</a:t>
            </a:fld>
            <a:endParaRPr lang="en-US" altLang="en-US" sz="1400">
              <a:solidFill>
                <a:srgbClr val="FFFFFF"/>
              </a:solidFill>
            </a:endParaRPr>
          </a:p>
        </p:txBody>
      </p:sp>
    </p:spTree>
    <p:extLst>
      <p:ext uri="{BB962C8B-B14F-4D97-AF65-F5344CB8AC3E}">
        <p14:creationId xmlns:p14="http://schemas.microsoft.com/office/powerpoint/2010/main" val="29266956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a:extLst>
              <a:ext uri="{FF2B5EF4-FFF2-40B4-BE49-F238E27FC236}">
                <a16:creationId xmlns:a16="http://schemas.microsoft.com/office/drawing/2014/main" id="{C2CB700F-183F-4DF1-9981-EC57BE48EF8E}"/>
              </a:ext>
            </a:extLst>
          </p:cNvPr>
          <p:cNvSpPr>
            <a:spLocks noGrp="1" noChangeArrowheads="1"/>
          </p:cNvSpPr>
          <p:nvPr>
            <p:ph type="title"/>
          </p:nvPr>
        </p:nvSpPr>
        <p:spPr/>
        <p:txBody>
          <a:bodyPr/>
          <a:lstStyle/>
          <a:p>
            <a:pPr eaLnBrk="1" fontAlgn="auto" hangingPunct="1">
              <a:spcAft>
                <a:spcPts val="0"/>
              </a:spcAft>
              <a:defRPr/>
            </a:pPr>
            <a:r>
              <a:rPr lang="en-US"/>
              <a:t>Example of a State Diagram</a:t>
            </a:r>
          </a:p>
        </p:txBody>
      </p:sp>
      <p:pic>
        <p:nvPicPr>
          <p:cNvPr id="18435" name="Picture 4">
            <a:extLst>
              <a:ext uri="{FF2B5EF4-FFF2-40B4-BE49-F238E27FC236}">
                <a16:creationId xmlns:a16="http://schemas.microsoft.com/office/drawing/2014/main" id="{A0622458-DCEE-439A-AC25-A907F4EA142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47850" y="2246313"/>
            <a:ext cx="4686300" cy="3581400"/>
          </a:xfrm>
          <a:noFill/>
        </p:spPr>
      </p:pic>
      <p:sp>
        <p:nvSpPr>
          <p:cNvPr id="18436" name="Slide Number Placeholder 3">
            <a:extLst>
              <a:ext uri="{FF2B5EF4-FFF2-40B4-BE49-F238E27FC236}">
                <a16:creationId xmlns:a16="http://schemas.microsoft.com/office/drawing/2014/main" id="{F393590C-63C8-4460-B34E-ED8639BC8F5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8C8D37D-6F92-4DBD-9AB8-2D9175A80B7F}" type="slidenum">
              <a:rPr lang="en-US" altLang="en-US" sz="1400" smtClean="0">
                <a:solidFill>
                  <a:srgbClr val="FFFFFF"/>
                </a:solidFill>
              </a:rPr>
              <a:pPr/>
              <a:t>124</a:t>
            </a:fld>
            <a:endParaRPr lang="en-US" altLang="en-US" sz="1400">
              <a:solidFill>
                <a:srgbClr val="FFFFFF"/>
              </a:solidFill>
            </a:endParaRPr>
          </a:p>
        </p:txBody>
      </p:sp>
    </p:spTree>
    <p:extLst>
      <p:ext uri="{BB962C8B-B14F-4D97-AF65-F5344CB8AC3E}">
        <p14:creationId xmlns:p14="http://schemas.microsoft.com/office/powerpoint/2010/main" val="240163395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F89D94EE-711E-40C4-B87C-086F783AE2B8}"/>
              </a:ext>
            </a:extLst>
          </p:cNvPr>
          <p:cNvSpPr>
            <a:spLocks noGrp="1" noChangeArrowheads="1"/>
          </p:cNvSpPr>
          <p:nvPr>
            <p:ph type="title"/>
          </p:nvPr>
        </p:nvSpPr>
        <p:spPr/>
        <p:txBody>
          <a:bodyPr/>
          <a:lstStyle/>
          <a:p>
            <a:pPr eaLnBrk="1" fontAlgn="auto" hangingPunct="1">
              <a:spcAft>
                <a:spcPts val="0"/>
              </a:spcAft>
              <a:defRPr/>
            </a:pPr>
            <a:r>
              <a:rPr lang="en-US"/>
              <a:t>State Diagram Design</a:t>
            </a:r>
          </a:p>
        </p:txBody>
      </p:sp>
      <p:sp>
        <p:nvSpPr>
          <p:cNvPr id="19459" name="Rectangle 3">
            <a:extLst>
              <a:ext uri="{FF2B5EF4-FFF2-40B4-BE49-F238E27FC236}">
                <a16:creationId xmlns:a16="http://schemas.microsoft.com/office/drawing/2014/main" id="{192B2D27-F546-4D84-BD30-AE3C9FBDCE42}"/>
              </a:ext>
            </a:extLst>
          </p:cNvPr>
          <p:cNvSpPr>
            <a:spLocks noGrp="1" noChangeArrowheads="1"/>
          </p:cNvSpPr>
          <p:nvPr>
            <p:ph type="body" sz="half" idx="1"/>
          </p:nvPr>
        </p:nvSpPr>
        <p:spPr>
          <a:xfrm>
            <a:off x="685800" y="1524000"/>
            <a:ext cx="7924800" cy="4495800"/>
          </a:xfrm>
        </p:spPr>
        <p:txBody>
          <a:bodyPr/>
          <a:lstStyle/>
          <a:p>
            <a:pPr lvl="1" eaLnBrk="1" hangingPunct="1"/>
            <a:r>
              <a:rPr lang="en-US" altLang="en-US" sz="2400"/>
              <a:t>A naïve state diagram would have a transition from every state on every character in the source language - such a diagram would be very large!</a:t>
            </a:r>
          </a:p>
        </p:txBody>
      </p:sp>
      <p:sp>
        <p:nvSpPr>
          <p:cNvPr id="19460" name="Slide Number Placeholder 4">
            <a:extLst>
              <a:ext uri="{FF2B5EF4-FFF2-40B4-BE49-F238E27FC236}">
                <a16:creationId xmlns:a16="http://schemas.microsoft.com/office/drawing/2014/main" id="{0A9426BE-1E53-4B7F-8EBE-CE0624C457E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EF6894B-CB0B-4C75-A592-8871FE47197C}" type="slidenum">
              <a:rPr lang="en-US" altLang="en-US" sz="1400" smtClean="0">
                <a:solidFill>
                  <a:srgbClr val="FFFFFF"/>
                </a:solidFill>
              </a:rPr>
              <a:pPr/>
              <a:t>125</a:t>
            </a:fld>
            <a:endParaRPr lang="en-US" altLang="en-US" sz="1400">
              <a:solidFill>
                <a:srgbClr val="FFFFFF"/>
              </a:solidFill>
            </a:endParaRPr>
          </a:p>
        </p:txBody>
      </p:sp>
    </p:spTree>
    <p:extLst>
      <p:ext uri="{BB962C8B-B14F-4D97-AF65-F5344CB8AC3E}">
        <p14:creationId xmlns:p14="http://schemas.microsoft.com/office/powerpoint/2010/main" val="35585514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C84AEECA-CFD3-4823-8FE5-CF4D1F51932C}"/>
              </a:ext>
            </a:extLst>
          </p:cNvPr>
          <p:cNvSpPr>
            <a:spLocks noGrp="1" noChangeArrowheads="1"/>
          </p:cNvSpPr>
          <p:nvPr>
            <p:ph type="title"/>
          </p:nvPr>
        </p:nvSpPr>
        <p:spPr/>
        <p:txBody>
          <a:bodyPr/>
          <a:lstStyle/>
          <a:p>
            <a:pPr eaLnBrk="1" fontAlgn="auto" hangingPunct="1">
              <a:spcAft>
                <a:spcPts val="0"/>
              </a:spcAft>
              <a:defRPr/>
            </a:pPr>
            <a:r>
              <a:rPr lang="en-US"/>
              <a:t>Lexical Analysis (cont.)</a:t>
            </a:r>
          </a:p>
        </p:txBody>
      </p:sp>
      <p:sp>
        <p:nvSpPr>
          <p:cNvPr id="20483" name="Rectangle 3">
            <a:extLst>
              <a:ext uri="{FF2B5EF4-FFF2-40B4-BE49-F238E27FC236}">
                <a16:creationId xmlns:a16="http://schemas.microsoft.com/office/drawing/2014/main" id="{29EF3C1F-9E41-4825-919F-2D1826161376}"/>
              </a:ext>
            </a:extLst>
          </p:cNvPr>
          <p:cNvSpPr>
            <a:spLocks noGrp="1" noChangeArrowheads="1"/>
          </p:cNvSpPr>
          <p:nvPr>
            <p:ph sz="quarter" idx="1"/>
          </p:nvPr>
        </p:nvSpPr>
        <p:spPr>
          <a:xfrm>
            <a:off x="457200" y="1600200"/>
            <a:ext cx="7467600" cy="4873625"/>
          </a:xfrm>
        </p:spPr>
        <p:txBody>
          <a:bodyPr/>
          <a:lstStyle/>
          <a:p>
            <a:pPr eaLnBrk="1" hangingPunct="1"/>
            <a:r>
              <a:rPr lang="en-US" altLang="en-US"/>
              <a:t>In many cases, transitions can be combined to simplify the state diagram</a:t>
            </a:r>
          </a:p>
          <a:p>
            <a:pPr lvl="1" eaLnBrk="1" hangingPunct="1"/>
            <a:r>
              <a:rPr lang="en-US" altLang="en-US"/>
              <a:t>When recognizing an identifier, all uppercase and lowercase letters are equivalent</a:t>
            </a:r>
          </a:p>
          <a:p>
            <a:pPr lvl="2" eaLnBrk="1" hangingPunct="1"/>
            <a:r>
              <a:rPr lang="en-US" altLang="en-US"/>
              <a:t>Use a character class that includes all letters</a:t>
            </a:r>
          </a:p>
          <a:p>
            <a:pPr lvl="1" eaLnBrk="1" hangingPunct="1"/>
            <a:r>
              <a:rPr lang="en-US" altLang="en-US"/>
              <a:t>When recognizing an integer literal, all digits are equivalent - use a digit class</a:t>
            </a:r>
          </a:p>
        </p:txBody>
      </p:sp>
      <p:sp>
        <p:nvSpPr>
          <p:cNvPr id="20484" name="Slide Number Placeholder 3">
            <a:extLst>
              <a:ext uri="{FF2B5EF4-FFF2-40B4-BE49-F238E27FC236}">
                <a16:creationId xmlns:a16="http://schemas.microsoft.com/office/drawing/2014/main" id="{80F996A4-569A-41F9-8390-52BDD11508C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855F819-EDA7-413D-AB84-6DFE79B269E1}" type="slidenum">
              <a:rPr lang="en-US" altLang="en-US" sz="1400" smtClean="0">
                <a:solidFill>
                  <a:srgbClr val="FFFFFF"/>
                </a:solidFill>
              </a:rPr>
              <a:pPr/>
              <a:t>126</a:t>
            </a:fld>
            <a:endParaRPr lang="en-US" altLang="en-US" sz="1400">
              <a:solidFill>
                <a:srgbClr val="FFFFFF"/>
              </a:solidFill>
            </a:endParaRPr>
          </a:p>
        </p:txBody>
      </p:sp>
    </p:spTree>
    <p:extLst>
      <p:ext uri="{BB962C8B-B14F-4D97-AF65-F5344CB8AC3E}">
        <p14:creationId xmlns:p14="http://schemas.microsoft.com/office/powerpoint/2010/main" val="8739225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C22A483D-B2F2-4051-9BB0-78D597883CE4}"/>
              </a:ext>
            </a:extLst>
          </p:cNvPr>
          <p:cNvSpPr>
            <a:spLocks noGrp="1" noChangeArrowheads="1"/>
          </p:cNvSpPr>
          <p:nvPr>
            <p:ph type="title"/>
          </p:nvPr>
        </p:nvSpPr>
        <p:spPr/>
        <p:txBody>
          <a:bodyPr/>
          <a:lstStyle/>
          <a:p>
            <a:pPr eaLnBrk="1" fontAlgn="auto" hangingPunct="1">
              <a:spcAft>
                <a:spcPts val="0"/>
              </a:spcAft>
              <a:defRPr/>
            </a:pPr>
            <a:r>
              <a:rPr lang="en-US"/>
              <a:t>Lexical Analysis (cont.)</a:t>
            </a:r>
          </a:p>
        </p:txBody>
      </p:sp>
      <p:sp>
        <p:nvSpPr>
          <p:cNvPr id="21507" name="Rectangle 3">
            <a:extLst>
              <a:ext uri="{FF2B5EF4-FFF2-40B4-BE49-F238E27FC236}">
                <a16:creationId xmlns:a16="http://schemas.microsoft.com/office/drawing/2014/main" id="{0CB30364-63B3-4D18-8F0A-07C31F9CE306}"/>
              </a:ext>
            </a:extLst>
          </p:cNvPr>
          <p:cNvSpPr>
            <a:spLocks noGrp="1" noChangeArrowheads="1"/>
          </p:cNvSpPr>
          <p:nvPr>
            <p:ph sz="quarter" idx="1"/>
          </p:nvPr>
        </p:nvSpPr>
        <p:spPr>
          <a:xfrm>
            <a:off x="457200" y="1600200"/>
            <a:ext cx="7467600" cy="4873625"/>
          </a:xfrm>
        </p:spPr>
        <p:txBody>
          <a:bodyPr/>
          <a:lstStyle/>
          <a:p>
            <a:pPr eaLnBrk="1" hangingPunct="1"/>
            <a:r>
              <a:rPr lang="en-US" altLang="en-US"/>
              <a:t>Reserved words and identifiers can be recognized together (rather than having a part of the diagram for each reserved word)</a:t>
            </a:r>
          </a:p>
          <a:p>
            <a:pPr lvl="1" eaLnBrk="1" hangingPunct="1"/>
            <a:r>
              <a:rPr lang="en-US" altLang="en-US"/>
              <a:t>Use a table lookup to determine whether a possible identifier is in fact a reserved word</a:t>
            </a:r>
          </a:p>
        </p:txBody>
      </p:sp>
      <p:sp>
        <p:nvSpPr>
          <p:cNvPr id="21508" name="Slide Number Placeholder 3">
            <a:extLst>
              <a:ext uri="{FF2B5EF4-FFF2-40B4-BE49-F238E27FC236}">
                <a16:creationId xmlns:a16="http://schemas.microsoft.com/office/drawing/2014/main" id="{15AD7CF2-0B2D-4408-A8FE-7A89F6B3B3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3661884-8F46-4F9A-8E2C-62443FC8B8ED}" type="slidenum">
              <a:rPr lang="en-US" altLang="en-US" sz="1400" smtClean="0">
                <a:solidFill>
                  <a:srgbClr val="FFFFFF"/>
                </a:solidFill>
              </a:rPr>
              <a:pPr/>
              <a:t>127</a:t>
            </a:fld>
            <a:endParaRPr lang="en-US" altLang="en-US" sz="1400">
              <a:solidFill>
                <a:srgbClr val="FFFFFF"/>
              </a:solidFill>
            </a:endParaRPr>
          </a:p>
        </p:txBody>
      </p:sp>
    </p:spTree>
    <p:extLst>
      <p:ext uri="{BB962C8B-B14F-4D97-AF65-F5344CB8AC3E}">
        <p14:creationId xmlns:p14="http://schemas.microsoft.com/office/powerpoint/2010/main" val="25573697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E10C00A-E375-462A-A26A-84901BA35CA4}"/>
              </a:ext>
            </a:extLst>
          </p:cNvPr>
          <p:cNvSpPr>
            <a:spLocks noGrp="1" noChangeArrowheads="1"/>
          </p:cNvSpPr>
          <p:nvPr>
            <p:ph type="title"/>
          </p:nvPr>
        </p:nvSpPr>
        <p:spPr/>
        <p:txBody>
          <a:bodyPr/>
          <a:lstStyle/>
          <a:p>
            <a:pPr eaLnBrk="1" fontAlgn="auto" hangingPunct="1">
              <a:spcAft>
                <a:spcPts val="0"/>
              </a:spcAft>
              <a:defRPr/>
            </a:pPr>
            <a:r>
              <a:rPr lang="en-US"/>
              <a:t>Lexical Analysis (cont.)</a:t>
            </a:r>
          </a:p>
        </p:txBody>
      </p:sp>
      <p:sp>
        <p:nvSpPr>
          <p:cNvPr id="22531" name="Rectangle 3">
            <a:extLst>
              <a:ext uri="{FF2B5EF4-FFF2-40B4-BE49-F238E27FC236}">
                <a16:creationId xmlns:a16="http://schemas.microsoft.com/office/drawing/2014/main" id="{BECD9CA2-9957-4684-83AE-E87E3631B0EF}"/>
              </a:ext>
            </a:extLst>
          </p:cNvPr>
          <p:cNvSpPr>
            <a:spLocks noGrp="1" noChangeArrowheads="1"/>
          </p:cNvSpPr>
          <p:nvPr>
            <p:ph sz="quarter" idx="1"/>
          </p:nvPr>
        </p:nvSpPr>
        <p:spPr>
          <a:xfrm>
            <a:off x="457200" y="1600200"/>
            <a:ext cx="7467600" cy="4873625"/>
          </a:xfrm>
        </p:spPr>
        <p:txBody>
          <a:bodyPr/>
          <a:lstStyle/>
          <a:p>
            <a:pPr eaLnBrk="1" hangingPunct="1"/>
            <a:r>
              <a:rPr lang="en-US" altLang="en-US"/>
              <a:t>Convenient utility subprograms:</a:t>
            </a:r>
          </a:p>
          <a:p>
            <a:pPr lvl="1" eaLnBrk="1" hangingPunct="1"/>
            <a:r>
              <a:rPr lang="en-US" altLang="en-US" b="1">
                <a:latin typeface="Courier New" panose="02070309020205020404" pitchFamily="49" charset="0"/>
              </a:rPr>
              <a:t>getChar</a:t>
            </a:r>
            <a:r>
              <a:rPr lang="en-US" altLang="en-US"/>
              <a:t> - gets the next character of input, puts it in </a:t>
            </a:r>
            <a:r>
              <a:rPr lang="en-US" altLang="en-US" b="1">
                <a:latin typeface="Courier New" panose="02070309020205020404" pitchFamily="49" charset="0"/>
              </a:rPr>
              <a:t>nextChar</a:t>
            </a:r>
            <a:r>
              <a:rPr lang="en-US" altLang="en-US"/>
              <a:t>, determines its class and puts the class in </a:t>
            </a:r>
            <a:r>
              <a:rPr lang="en-US" altLang="en-US" b="1">
                <a:latin typeface="Courier New" panose="02070309020205020404" pitchFamily="49" charset="0"/>
              </a:rPr>
              <a:t>charClass</a:t>
            </a:r>
          </a:p>
          <a:p>
            <a:pPr lvl="1" eaLnBrk="1" hangingPunct="1"/>
            <a:r>
              <a:rPr lang="en-US" altLang="en-US" b="1">
                <a:latin typeface="Courier New" panose="02070309020205020404" pitchFamily="49" charset="0"/>
              </a:rPr>
              <a:t>addChar</a:t>
            </a:r>
            <a:r>
              <a:rPr lang="en-US" altLang="en-US"/>
              <a:t> - puts the character from </a:t>
            </a:r>
            <a:r>
              <a:rPr lang="en-US" altLang="en-US" b="1">
                <a:latin typeface="Courier New" panose="02070309020205020404" pitchFamily="49" charset="0"/>
              </a:rPr>
              <a:t>nextChar</a:t>
            </a:r>
            <a:r>
              <a:rPr lang="en-US" altLang="en-US"/>
              <a:t> into the place the lexeme is being accumulated, </a:t>
            </a:r>
            <a:r>
              <a:rPr lang="en-US" altLang="en-US" b="1">
                <a:latin typeface="Courier New" panose="02070309020205020404" pitchFamily="49" charset="0"/>
              </a:rPr>
              <a:t>lexeme</a:t>
            </a:r>
          </a:p>
          <a:p>
            <a:pPr lvl="1" eaLnBrk="1" hangingPunct="1"/>
            <a:r>
              <a:rPr lang="en-US" altLang="en-US"/>
              <a:t>lookup - determines whether the string in </a:t>
            </a:r>
            <a:r>
              <a:rPr lang="en-US" altLang="en-US" b="1">
                <a:latin typeface="Courier New" panose="02070309020205020404" pitchFamily="49" charset="0"/>
              </a:rPr>
              <a:t>lexeme</a:t>
            </a:r>
            <a:r>
              <a:rPr lang="en-US" altLang="en-US"/>
              <a:t> is a reserved word (returns a code)</a:t>
            </a:r>
          </a:p>
        </p:txBody>
      </p:sp>
      <p:sp>
        <p:nvSpPr>
          <p:cNvPr id="22532" name="Slide Number Placeholder 3">
            <a:extLst>
              <a:ext uri="{FF2B5EF4-FFF2-40B4-BE49-F238E27FC236}">
                <a16:creationId xmlns:a16="http://schemas.microsoft.com/office/drawing/2014/main" id="{CAF66720-0079-4B31-8911-33491891AA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8251914-3E18-481D-A1F7-5877B006A065}" type="slidenum">
              <a:rPr lang="en-US" altLang="en-US" sz="1400" smtClean="0">
                <a:solidFill>
                  <a:srgbClr val="FFFFFF"/>
                </a:solidFill>
              </a:rPr>
              <a:pPr/>
              <a:t>128</a:t>
            </a:fld>
            <a:endParaRPr lang="en-US" altLang="en-US" sz="1400">
              <a:solidFill>
                <a:srgbClr val="FFFFFF"/>
              </a:solidFill>
            </a:endParaRPr>
          </a:p>
        </p:txBody>
      </p:sp>
    </p:spTree>
    <p:extLst>
      <p:ext uri="{BB962C8B-B14F-4D97-AF65-F5344CB8AC3E}">
        <p14:creationId xmlns:p14="http://schemas.microsoft.com/office/powerpoint/2010/main" val="33969535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C7DD2448-58E3-482B-972D-D571070D353C}"/>
              </a:ext>
            </a:extLst>
          </p:cNvPr>
          <p:cNvSpPr>
            <a:spLocks noGrp="1" noChangeArrowheads="1"/>
          </p:cNvSpPr>
          <p:nvPr>
            <p:ph type="title"/>
          </p:nvPr>
        </p:nvSpPr>
        <p:spPr/>
        <p:txBody>
          <a:bodyPr/>
          <a:lstStyle/>
          <a:p>
            <a:pPr eaLnBrk="1" fontAlgn="auto" hangingPunct="1">
              <a:spcAft>
                <a:spcPts val="0"/>
              </a:spcAft>
              <a:defRPr/>
            </a:pPr>
            <a:r>
              <a:rPr lang="en-US"/>
              <a:t>State Diagram</a:t>
            </a:r>
          </a:p>
        </p:txBody>
      </p:sp>
      <p:sp>
        <p:nvSpPr>
          <p:cNvPr id="23555" name="Slide Number Placeholder 2">
            <a:extLst>
              <a:ext uri="{FF2B5EF4-FFF2-40B4-BE49-F238E27FC236}">
                <a16:creationId xmlns:a16="http://schemas.microsoft.com/office/drawing/2014/main" id="{D938294A-C2DC-4992-B3A5-1F1623577BE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A57E020-A3DE-4AB9-A807-3FD8E6387439}" type="slidenum">
              <a:rPr lang="en-US" altLang="en-US" sz="1400" smtClean="0">
                <a:solidFill>
                  <a:srgbClr val="FFFFFF"/>
                </a:solidFill>
              </a:rPr>
              <a:pPr/>
              <a:t>129</a:t>
            </a:fld>
            <a:endParaRPr lang="en-US" altLang="en-US" sz="1400">
              <a:solidFill>
                <a:srgbClr val="FFFFFF"/>
              </a:solidFill>
            </a:endParaRPr>
          </a:p>
        </p:txBody>
      </p:sp>
      <p:pic>
        <p:nvPicPr>
          <p:cNvPr id="23556" name="Picture 4">
            <a:extLst>
              <a:ext uri="{FF2B5EF4-FFF2-40B4-BE49-F238E27FC236}">
                <a16:creationId xmlns:a16="http://schemas.microsoft.com/office/drawing/2014/main" id="{70E624DF-F57D-43AA-A235-2E17EC374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609725"/>
            <a:ext cx="75819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19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34330A00-C0D6-481D-8E2E-3B109B7EEE9B}"/>
              </a:ext>
            </a:extLst>
          </p:cNvPr>
          <p:cNvSpPr>
            <a:spLocks noGrp="1" noChangeArrowheads="1"/>
          </p:cNvSpPr>
          <p:nvPr>
            <p:ph type="title"/>
          </p:nvPr>
        </p:nvSpPr>
        <p:spPr/>
        <p:txBody>
          <a:bodyPr/>
          <a:lstStyle/>
          <a:p>
            <a:pPr eaLnBrk="1" fontAlgn="auto" hangingPunct="1">
              <a:spcAft>
                <a:spcPts val="0"/>
              </a:spcAft>
              <a:defRPr/>
            </a:pPr>
            <a:r>
              <a:rPr lang="en-US" dirty="0"/>
              <a:t>Other Evaluation Criteria</a:t>
            </a:r>
          </a:p>
        </p:txBody>
      </p:sp>
      <p:sp>
        <p:nvSpPr>
          <p:cNvPr id="34819" name="Rectangle 3">
            <a:extLst>
              <a:ext uri="{FF2B5EF4-FFF2-40B4-BE49-F238E27FC236}">
                <a16:creationId xmlns:a16="http://schemas.microsoft.com/office/drawing/2014/main" id="{E3EDC5C1-FF8E-4A25-9253-CAFDFD8A3C84}"/>
              </a:ext>
            </a:extLst>
          </p:cNvPr>
          <p:cNvSpPr>
            <a:spLocks noGrp="1" noChangeArrowheads="1"/>
          </p:cNvSpPr>
          <p:nvPr>
            <p:ph sz="quarter" idx="1"/>
          </p:nvPr>
        </p:nvSpPr>
        <p:spPr>
          <a:xfrm>
            <a:off x="457200" y="1600200"/>
            <a:ext cx="7467600" cy="4873625"/>
          </a:xfrm>
        </p:spPr>
        <p:txBody>
          <a:bodyPr/>
          <a:lstStyle/>
          <a:p>
            <a:pPr eaLnBrk="1" hangingPunct="1"/>
            <a:r>
              <a:rPr lang="en-US" altLang="en-US"/>
              <a:t>Portability</a:t>
            </a:r>
          </a:p>
          <a:p>
            <a:pPr lvl="1" eaLnBrk="1" hangingPunct="1"/>
            <a:r>
              <a:rPr lang="en-US" altLang="en-US"/>
              <a:t>The ease with which programs can be moved from one implementation to another</a:t>
            </a:r>
          </a:p>
          <a:p>
            <a:pPr eaLnBrk="1" hangingPunct="1"/>
            <a:r>
              <a:rPr lang="en-US" altLang="en-US"/>
              <a:t>Generality</a:t>
            </a:r>
          </a:p>
          <a:p>
            <a:pPr lvl="1" eaLnBrk="1" hangingPunct="1"/>
            <a:r>
              <a:rPr lang="en-US" altLang="en-US"/>
              <a:t>The applicability to a wide range of applications</a:t>
            </a:r>
          </a:p>
          <a:p>
            <a:pPr eaLnBrk="1" hangingPunct="1"/>
            <a:r>
              <a:rPr lang="en-US" altLang="en-US"/>
              <a:t>Well-definedness</a:t>
            </a:r>
          </a:p>
          <a:p>
            <a:pPr lvl="1" eaLnBrk="1" hangingPunct="1"/>
            <a:r>
              <a:rPr lang="en-US" altLang="en-US"/>
              <a:t>The completeness and precision of the language’s official definition</a:t>
            </a:r>
          </a:p>
        </p:txBody>
      </p:sp>
      <p:sp>
        <p:nvSpPr>
          <p:cNvPr id="34820" name="Slide Number Placeholder 4">
            <a:extLst>
              <a:ext uri="{FF2B5EF4-FFF2-40B4-BE49-F238E27FC236}">
                <a16:creationId xmlns:a16="http://schemas.microsoft.com/office/drawing/2014/main" id="{987389B5-92DA-499D-8130-24A7319838A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6E917E3B-08D0-4BCA-AEAB-D6A0B9B5EF0C}" type="slidenum">
              <a:rPr lang="en-US" altLang="en-US" sz="1400" smtClean="0">
                <a:solidFill>
                  <a:srgbClr val="FFFFFF"/>
                </a:solidFill>
                <a:latin typeface="Times" panose="02020603050405020304" pitchFamily="18" charset="0"/>
              </a:rPr>
              <a:pPr>
                <a:spcBef>
                  <a:spcPct val="0"/>
                </a:spcBef>
                <a:buClrTx/>
                <a:buSzTx/>
                <a:buFontTx/>
                <a:buNone/>
              </a:pPr>
              <a:t>13</a:t>
            </a:fld>
            <a:endParaRPr lang="en-US" altLang="en-US" sz="1400">
              <a:solidFill>
                <a:srgbClr val="FFFFFF"/>
              </a:solidFill>
              <a:latin typeface="Times" panose="02020603050405020304" pitchFamily="18" charset="0"/>
            </a:endParaRPr>
          </a:p>
        </p:txBody>
      </p:sp>
      <p:sp>
        <p:nvSpPr>
          <p:cNvPr id="34821" name="Footer Placeholder 3">
            <a:extLst>
              <a:ext uri="{FF2B5EF4-FFF2-40B4-BE49-F238E27FC236}">
                <a16:creationId xmlns:a16="http://schemas.microsoft.com/office/drawing/2014/main" id="{E2AF87DB-82D8-4CAB-B107-BF0E1B42979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3A85A36A-8BDE-4DB6-B506-419BB4BD5145}"/>
              </a:ext>
            </a:extLst>
          </p:cNvPr>
          <p:cNvSpPr>
            <a:spLocks noGrp="1" noChangeArrowheads="1"/>
          </p:cNvSpPr>
          <p:nvPr>
            <p:ph sz="quarter" idx="1"/>
          </p:nvPr>
        </p:nvSpPr>
        <p:spPr>
          <a:xfrm>
            <a:off x="533400" y="228600"/>
            <a:ext cx="8261350" cy="6596063"/>
          </a:xfrm>
        </p:spPr>
        <p:txBody>
          <a:bodyPr>
            <a:normAutofit lnSpcReduction="10000"/>
          </a:bodyPr>
          <a:lstStyle/>
          <a:p>
            <a:pPr marL="274320" indent="-274320" eaLnBrk="1" fontAlgn="auto" hangingPunct="1">
              <a:lnSpc>
                <a:spcPct val="80000"/>
              </a:lnSpc>
              <a:spcAft>
                <a:spcPts val="0"/>
              </a:spcAft>
              <a:buFontTx/>
              <a:buNone/>
              <a:defRPr/>
            </a:pPr>
            <a:r>
              <a:rPr lang="en-US" sz="2000" u="sng"/>
              <a:t>Implementation (assume initialization):</a:t>
            </a:r>
          </a:p>
          <a:p>
            <a:pPr marL="274320" indent="-274320" eaLnBrk="1" fontAlgn="auto" hangingPunct="1">
              <a:lnSpc>
                <a:spcPct val="80000"/>
              </a:lnSpc>
              <a:spcAft>
                <a:spcPts val="0"/>
              </a:spcAft>
              <a:buFontTx/>
              <a:buNone/>
              <a:defRPr/>
            </a:pPr>
            <a:r>
              <a:rPr lang="en-US" sz="1600" b="1">
                <a:latin typeface="Courier New" pitchFamily="49" charset="0"/>
              </a:rPr>
              <a:t>int lex() {</a:t>
            </a:r>
          </a:p>
          <a:p>
            <a:pPr marL="274320" indent="-274320" eaLnBrk="1" fontAlgn="auto" hangingPunct="1">
              <a:lnSpc>
                <a:spcPct val="80000"/>
              </a:lnSpc>
              <a:spcAft>
                <a:spcPts val="0"/>
              </a:spcAft>
              <a:buFontTx/>
              <a:buNone/>
              <a:defRPr/>
            </a:pPr>
            <a:r>
              <a:rPr lang="en-US" sz="1600" b="1">
                <a:latin typeface="Courier New" pitchFamily="49" charset="0"/>
              </a:rPr>
              <a:t>  getChar();</a:t>
            </a:r>
          </a:p>
          <a:p>
            <a:pPr marL="274320" indent="-274320" eaLnBrk="1" fontAlgn="auto" hangingPunct="1">
              <a:lnSpc>
                <a:spcPct val="80000"/>
              </a:lnSpc>
              <a:spcAft>
                <a:spcPts val="0"/>
              </a:spcAft>
              <a:buFontTx/>
              <a:buNone/>
              <a:defRPr/>
            </a:pPr>
            <a:r>
              <a:rPr lang="en-US" sz="1600" b="1">
                <a:latin typeface="Courier New" pitchFamily="49" charset="0"/>
              </a:rPr>
              <a:t>  switch (charClass) {</a:t>
            </a:r>
          </a:p>
          <a:p>
            <a:pPr marL="274320" indent="-274320" eaLnBrk="1" fontAlgn="auto" hangingPunct="1">
              <a:lnSpc>
                <a:spcPct val="80000"/>
              </a:lnSpc>
              <a:spcAft>
                <a:spcPts val="0"/>
              </a:spcAft>
              <a:buFontTx/>
              <a:buNone/>
              <a:defRPr/>
            </a:pPr>
            <a:r>
              <a:rPr lang="en-US" sz="1600" b="1">
                <a:latin typeface="Courier New" pitchFamily="49" charset="0"/>
              </a:rPr>
              <a:t>    case LETTER:</a:t>
            </a:r>
          </a:p>
          <a:p>
            <a:pPr marL="274320" indent="-274320" eaLnBrk="1" fontAlgn="auto" hangingPunct="1">
              <a:lnSpc>
                <a:spcPct val="80000"/>
              </a:lnSpc>
              <a:spcAft>
                <a:spcPts val="0"/>
              </a:spcAft>
              <a:buFontTx/>
              <a:buNone/>
              <a:defRPr/>
            </a:pPr>
            <a:r>
              <a:rPr lang="en-US" sz="1600" b="1">
                <a:latin typeface="Courier New" pitchFamily="49" charset="0"/>
              </a:rPr>
              <a:t>      addChar();</a:t>
            </a:r>
          </a:p>
          <a:p>
            <a:pPr marL="274320" indent="-274320" eaLnBrk="1" fontAlgn="auto" hangingPunct="1">
              <a:lnSpc>
                <a:spcPct val="80000"/>
              </a:lnSpc>
              <a:spcAft>
                <a:spcPts val="0"/>
              </a:spcAft>
              <a:buFontTx/>
              <a:buNone/>
              <a:defRPr/>
            </a:pPr>
            <a:r>
              <a:rPr lang="en-US" sz="1600" b="1">
                <a:latin typeface="Courier New" pitchFamily="49" charset="0"/>
              </a:rPr>
              <a:t>      getChar();</a:t>
            </a:r>
          </a:p>
          <a:p>
            <a:pPr marL="274320" indent="-274320" eaLnBrk="1" fontAlgn="auto" hangingPunct="1">
              <a:lnSpc>
                <a:spcPct val="80000"/>
              </a:lnSpc>
              <a:spcAft>
                <a:spcPts val="0"/>
              </a:spcAft>
              <a:buFontTx/>
              <a:buNone/>
              <a:defRPr/>
            </a:pPr>
            <a:r>
              <a:rPr lang="en-US" sz="1600" b="1">
                <a:latin typeface="Courier New" pitchFamily="49" charset="0"/>
              </a:rPr>
              <a:t>      while (charClass == LETTER || charClass == DIGIT)</a:t>
            </a:r>
          </a:p>
          <a:p>
            <a:pPr marL="274320" indent="-274320" eaLnBrk="1" fontAlgn="auto" hangingPunct="1">
              <a:lnSpc>
                <a:spcPct val="80000"/>
              </a:lnSpc>
              <a:spcAft>
                <a:spcPts val="0"/>
              </a:spcAft>
              <a:buFontTx/>
              <a:buNone/>
              <a:defRPr/>
            </a:pPr>
            <a:r>
              <a:rPr lang="en-US" sz="1600" b="1">
                <a:latin typeface="Courier New" pitchFamily="49" charset="0"/>
              </a:rPr>
              <a:t>      {</a:t>
            </a:r>
          </a:p>
          <a:p>
            <a:pPr marL="274320" indent="-274320" eaLnBrk="1" fontAlgn="auto" hangingPunct="1">
              <a:lnSpc>
                <a:spcPct val="80000"/>
              </a:lnSpc>
              <a:spcAft>
                <a:spcPts val="0"/>
              </a:spcAft>
              <a:buFontTx/>
              <a:buNone/>
              <a:defRPr/>
            </a:pPr>
            <a:r>
              <a:rPr lang="en-US" sz="1600" b="1">
                <a:latin typeface="Courier New" pitchFamily="49" charset="0"/>
              </a:rPr>
              <a:t>        addChar();</a:t>
            </a:r>
          </a:p>
          <a:p>
            <a:pPr marL="274320" indent="-274320" eaLnBrk="1" fontAlgn="auto" hangingPunct="1">
              <a:lnSpc>
                <a:spcPct val="80000"/>
              </a:lnSpc>
              <a:spcAft>
                <a:spcPts val="0"/>
              </a:spcAft>
              <a:buFontTx/>
              <a:buNone/>
              <a:defRPr/>
            </a:pPr>
            <a:r>
              <a:rPr lang="en-US" sz="1600" b="1">
                <a:latin typeface="Courier New" pitchFamily="49" charset="0"/>
              </a:rPr>
              <a:t>        getChar();</a:t>
            </a:r>
          </a:p>
          <a:p>
            <a:pPr marL="274320" indent="-274320" eaLnBrk="1" fontAlgn="auto" hangingPunct="1">
              <a:lnSpc>
                <a:spcPct val="80000"/>
              </a:lnSpc>
              <a:spcAft>
                <a:spcPts val="0"/>
              </a:spcAft>
              <a:buFontTx/>
              <a:buNone/>
              <a:defRPr/>
            </a:pPr>
            <a:r>
              <a:rPr lang="en-US" sz="1600" b="1">
                <a:latin typeface="Courier New" pitchFamily="49" charset="0"/>
              </a:rPr>
              <a:t>      }</a:t>
            </a:r>
          </a:p>
          <a:p>
            <a:pPr marL="274320" indent="-274320" eaLnBrk="1" fontAlgn="auto" hangingPunct="1">
              <a:lnSpc>
                <a:spcPct val="80000"/>
              </a:lnSpc>
              <a:spcAft>
                <a:spcPts val="0"/>
              </a:spcAft>
              <a:buFontTx/>
              <a:buNone/>
              <a:defRPr/>
            </a:pPr>
            <a:r>
              <a:rPr lang="en-US" sz="1600" b="1">
                <a:latin typeface="Courier New" pitchFamily="49" charset="0"/>
              </a:rPr>
              <a:t>      return lookup(lexeme);</a:t>
            </a:r>
          </a:p>
          <a:p>
            <a:pPr marL="274320" indent="-274320" eaLnBrk="1" fontAlgn="auto" hangingPunct="1">
              <a:lnSpc>
                <a:spcPct val="80000"/>
              </a:lnSpc>
              <a:spcAft>
                <a:spcPts val="0"/>
              </a:spcAft>
              <a:buFontTx/>
              <a:buNone/>
              <a:defRPr/>
            </a:pPr>
            <a:r>
              <a:rPr lang="en-US" sz="1600" b="1">
                <a:latin typeface="Courier New" pitchFamily="49" charset="0"/>
              </a:rPr>
              <a:t>      break;</a:t>
            </a:r>
          </a:p>
          <a:p>
            <a:pPr marL="274320" indent="-274320" eaLnBrk="1" fontAlgn="auto" hangingPunct="1">
              <a:lnSpc>
                <a:spcPct val="80000"/>
              </a:lnSpc>
              <a:spcAft>
                <a:spcPts val="0"/>
              </a:spcAft>
              <a:buFontTx/>
              <a:buNone/>
              <a:defRPr/>
            </a:pPr>
            <a:endParaRPr lang="en-US" sz="1600" b="1">
              <a:latin typeface="Courier New" pitchFamily="49" charset="0"/>
            </a:endParaRPr>
          </a:p>
          <a:p>
            <a:pPr marL="274320" indent="-274320" eaLnBrk="1" fontAlgn="auto" hangingPunct="1">
              <a:lnSpc>
                <a:spcPct val="80000"/>
              </a:lnSpc>
              <a:spcAft>
                <a:spcPts val="0"/>
              </a:spcAft>
              <a:buFontTx/>
              <a:buNone/>
              <a:defRPr/>
            </a:pPr>
            <a:r>
              <a:rPr lang="en-US" sz="1600" b="1">
                <a:latin typeface="Courier New" pitchFamily="49" charset="0"/>
              </a:rPr>
              <a:t>	case DIGIT: </a:t>
            </a:r>
          </a:p>
          <a:p>
            <a:pPr marL="274320" indent="-274320" eaLnBrk="1" fontAlgn="auto" hangingPunct="1">
              <a:lnSpc>
                <a:spcPct val="80000"/>
              </a:lnSpc>
              <a:spcAft>
                <a:spcPts val="0"/>
              </a:spcAft>
              <a:buFontTx/>
              <a:buNone/>
              <a:defRPr/>
            </a:pPr>
            <a:r>
              <a:rPr lang="en-US" sz="1600" b="1">
                <a:latin typeface="Courier New" pitchFamily="49" charset="0"/>
              </a:rPr>
              <a:t>      addChar();</a:t>
            </a:r>
          </a:p>
          <a:p>
            <a:pPr marL="274320" indent="-274320" eaLnBrk="1" fontAlgn="auto" hangingPunct="1">
              <a:lnSpc>
                <a:spcPct val="80000"/>
              </a:lnSpc>
              <a:spcAft>
                <a:spcPts val="0"/>
              </a:spcAft>
              <a:buFontTx/>
              <a:buNone/>
              <a:defRPr/>
            </a:pPr>
            <a:r>
              <a:rPr lang="en-US" sz="1600" b="1">
                <a:latin typeface="Courier New" pitchFamily="49" charset="0"/>
              </a:rPr>
              <a:t>      getChar();</a:t>
            </a:r>
          </a:p>
          <a:p>
            <a:pPr marL="274320" indent="-274320" eaLnBrk="1" fontAlgn="auto" hangingPunct="1">
              <a:lnSpc>
                <a:spcPct val="80000"/>
              </a:lnSpc>
              <a:spcAft>
                <a:spcPts val="0"/>
              </a:spcAft>
              <a:buFontTx/>
              <a:buNone/>
              <a:defRPr/>
            </a:pPr>
            <a:r>
              <a:rPr lang="en-US" sz="1600" b="1">
                <a:latin typeface="Courier New" pitchFamily="49" charset="0"/>
              </a:rPr>
              <a:t>      while (charClass == DIGIT) {</a:t>
            </a:r>
          </a:p>
          <a:p>
            <a:pPr marL="274320" indent="-274320" eaLnBrk="1" fontAlgn="auto" hangingPunct="1">
              <a:lnSpc>
                <a:spcPct val="80000"/>
              </a:lnSpc>
              <a:spcAft>
                <a:spcPts val="0"/>
              </a:spcAft>
              <a:buFontTx/>
              <a:buNone/>
              <a:defRPr/>
            </a:pPr>
            <a:r>
              <a:rPr lang="en-US" sz="1600" b="1">
                <a:latin typeface="Courier New" pitchFamily="49" charset="0"/>
              </a:rPr>
              <a:t>        addChar();</a:t>
            </a:r>
          </a:p>
          <a:p>
            <a:pPr marL="274320" indent="-274320" eaLnBrk="1" fontAlgn="auto" hangingPunct="1">
              <a:lnSpc>
                <a:spcPct val="80000"/>
              </a:lnSpc>
              <a:spcAft>
                <a:spcPts val="0"/>
              </a:spcAft>
              <a:buFontTx/>
              <a:buNone/>
              <a:defRPr/>
            </a:pPr>
            <a:r>
              <a:rPr lang="en-US" sz="1600" b="1">
                <a:latin typeface="Courier New" pitchFamily="49" charset="0"/>
              </a:rPr>
              <a:t>        getChar();</a:t>
            </a:r>
          </a:p>
          <a:p>
            <a:pPr marL="274320" indent="-274320" eaLnBrk="1" fontAlgn="auto" hangingPunct="1">
              <a:lnSpc>
                <a:spcPct val="80000"/>
              </a:lnSpc>
              <a:spcAft>
                <a:spcPts val="0"/>
              </a:spcAft>
              <a:buFontTx/>
              <a:buNone/>
              <a:defRPr/>
            </a:pPr>
            <a:r>
              <a:rPr lang="en-US" sz="1600" b="1">
                <a:latin typeface="Courier New" pitchFamily="49" charset="0"/>
              </a:rPr>
              <a:t>      }</a:t>
            </a:r>
          </a:p>
          <a:p>
            <a:pPr marL="274320" indent="-274320" eaLnBrk="1" fontAlgn="auto" hangingPunct="1">
              <a:lnSpc>
                <a:spcPct val="80000"/>
              </a:lnSpc>
              <a:spcAft>
                <a:spcPts val="0"/>
              </a:spcAft>
              <a:buFontTx/>
              <a:buNone/>
              <a:defRPr/>
            </a:pPr>
            <a:r>
              <a:rPr lang="en-US" sz="1600" b="1">
                <a:latin typeface="Courier New" pitchFamily="49" charset="0"/>
              </a:rPr>
              <a:t>      return INT_LIT;</a:t>
            </a:r>
          </a:p>
          <a:p>
            <a:pPr marL="274320" indent="-274320" eaLnBrk="1" fontAlgn="auto" hangingPunct="1">
              <a:lnSpc>
                <a:spcPct val="80000"/>
              </a:lnSpc>
              <a:spcAft>
                <a:spcPts val="0"/>
              </a:spcAft>
              <a:buFontTx/>
              <a:buNone/>
              <a:defRPr/>
            </a:pPr>
            <a:r>
              <a:rPr lang="en-US" sz="1600" b="1">
                <a:latin typeface="Courier New" pitchFamily="49" charset="0"/>
              </a:rPr>
              <a:t>      break;</a:t>
            </a:r>
          </a:p>
          <a:p>
            <a:pPr marL="274320" indent="-274320" eaLnBrk="1" fontAlgn="auto" hangingPunct="1">
              <a:lnSpc>
                <a:spcPct val="80000"/>
              </a:lnSpc>
              <a:spcAft>
                <a:spcPts val="0"/>
              </a:spcAft>
              <a:buFontTx/>
              <a:buNone/>
              <a:defRPr/>
            </a:pPr>
            <a:r>
              <a:rPr lang="en-US" sz="1600" b="1">
                <a:latin typeface="Courier New" pitchFamily="49" charset="0"/>
              </a:rPr>
              <a:t>  }  /* End of switch */</a:t>
            </a:r>
          </a:p>
          <a:p>
            <a:pPr marL="274320" indent="-274320" eaLnBrk="1" fontAlgn="auto" hangingPunct="1">
              <a:lnSpc>
                <a:spcPct val="80000"/>
              </a:lnSpc>
              <a:spcAft>
                <a:spcPts val="0"/>
              </a:spcAft>
              <a:buFontTx/>
              <a:buNone/>
              <a:defRPr/>
            </a:pPr>
            <a:r>
              <a:rPr lang="en-US" sz="1600" b="1">
                <a:latin typeface="Courier New" pitchFamily="49" charset="0"/>
              </a:rPr>
              <a:t>}  /* End of function lex */</a:t>
            </a:r>
            <a:endParaRPr lang="en-US" sz="2000" b="1">
              <a:latin typeface="Courier New" pitchFamily="49" charset="0"/>
            </a:endParaRPr>
          </a:p>
        </p:txBody>
      </p:sp>
    </p:spTree>
    <p:extLst>
      <p:ext uri="{BB962C8B-B14F-4D97-AF65-F5344CB8AC3E}">
        <p14:creationId xmlns:p14="http://schemas.microsoft.com/office/powerpoint/2010/main" val="37821265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1ED31CCD-32D5-4526-88DB-5272FA36A20E}"/>
              </a:ext>
            </a:extLst>
          </p:cNvPr>
          <p:cNvSpPr>
            <a:spLocks noGrp="1" noChangeArrowheads="1"/>
          </p:cNvSpPr>
          <p:nvPr>
            <p:ph type="title"/>
          </p:nvPr>
        </p:nvSpPr>
        <p:spPr/>
        <p:txBody>
          <a:bodyPr/>
          <a:lstStyle/>
          <a:p>
            <a:pPr eaLnBrk="1" fontAlgn="auto" hangingPunct="1">
              <a:spcAft>
                <a:spcPts val="0"/>
              </a:spcAft>
              <a:defRPr/>
            </a:pPr>
            <a:r>
              <a:rPr lang="en-US" dirty="0"/>
              <a:t>Parsing</a:t>
            </a:r>
          </a:p>
        </p:txBody>
      </p:sp>
      <p:sp>
        <p:nvSpPr>
          <p:cNvPr id="25603" name="Rectangle 3">
            <a:extLst>
              <a:ext uri="{FF2B5EF4-FFF2-40B4-BE49-F238E27FC236}">
                <a16:creationId xmlns:a16="http://schemas.microsoft.com/office/drawing/2014/main" id="{77745B62-2E5C-4560-8916-9A0280084336}"/>
              </a:ext>
            </a:extLst>
          </p:cNvPr>
          <p:cNvSpPr>
            <a:spLocks noGrp="1" noChangeArrowheads="1"/>
          </p:cNvSpPr>
          <p:nvPr>
            <p:ph sz="quarter" idx="1"/>
          </p:nvPr>
        </p:nvSpPr>
        <p:spPr>
          <a:xfrm>
            <a:off x="457200" y="1600200"/>
            <a:ext cx="7467600" cy="4873625"/>
          </a:xfrm>
        </p:spPr>
        <p:txBody>
          <a:bodyPr/>
          <a:lstStyle/>
          <a:p>
            <a:pPr eaLnBrk="1" hangingPunct="1"/>
            <a:r>
              <a:rPr lang="en-US" altLang="en-US"/>
              <a:t>Goals of the parser, given an input program:</a:t>
            </a:r>
          </a:p>
          <a:p>
            <a:pPr lvl="1" eaLnBrk="1" hangingPunct="1"/>
            <a:r>
              <a:rPr lang="en-US" altLang="en-US"/>
              <a:t>Find all syntax errors; for each, produce an appropriate diagnostic message, and recover quickly</a:t>
            </a:r>
          </a:p>
          <a:p>
            <a:pPr lvl="1" eaLnBrk="1" hangingPunct="1"/>
            <a:r>
              <a:rPr lang="en-US" altLang="en-US"/>
              <a:t>Produce the parse tree, or at least a trace of the parse tree, for the program</a:t>
            </a:r>
          </a:p>
        </p:txBody>
      </p:sp>
      <p:sp>
        <p:nvSpPr>
          <p:cNvPr id="25604" name="Slide Number Placeholder 3">
            <a:extLst>
              <a:ext uri="{FF2B5EF4-FFF2-40B4-BE49-F238E27FC236}">
                <a16:creationId xmlns:a16="http://schemas.microsoft.com/office/drawing/2014/main" id="{29CD5AC3-E864-47EE-AB85-FBFBAF8E20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12EF92C-2D9D-4D06-96FF-B826DE896D67}" type="slidenum">
              <a:rPr lang="en-US" altLang="en-US" sz="1400" smtClean="0">
                <a:solidFill>
                  <a:srgbClr val="FFFFFF"/>
                </a:solidFill>
              </a:rPr>
              <a:pPr/>
              <a:t>131</a:t>
            </a:fld>
            <a:endParaRPr lang="en-US" altLang="en-US" sz="1400">
              <a:solidFill>
                <a:srgbClr val="FFFFFF"/>
              </a:solidFill>
            </a:endParaRPr>
          </a:p>
        </p:txBody>
      </p:sp>
    </p:spTree>
    <p:extLst>
      <p:ext uri="{BB962C8B-B14F-4D97-AF65-F5344CB8AC3E}">
        <p14:creationId xmlns:p14="http://schemas.microsoft.com/office/powerpoint/2010/main" val="32308432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6CB4FD1B-7C43-43CC-97FA-3772F3E9C43E}"/>
              </a:ext>
            </a:extLst>
          </p:cNvPr>
          <p:cNvSpPr>
            <a:spLocks noGrp="1" noChangeArrowheads="1"/>
          </p:cNvSpPr>
          <p:nvPr>
            <p:ph type="title"/>
          </p:nvPr>
        </p:nvSpPr>
        <p:spPr/>
        <p:txBody>
          <a:bodyPr/>
          <a:lstStyle/>
          <a:p>
            <a:pPr eaLnBrk="1" fontAlgn="auto" hangingPunct="1">
              <a:spcAft>
                <a:spcPts val="0"/>
              </a:spcAft>
              <a:defRPr/>
            </a:pPr>
            <a:r>
              <a:rPr lang="en-US" dirty="0"/>
              <a:t>Parsing (cont.)</a:t>
            </a:r>
          </a:p>
        </p:txBody>
      </p:sp>
      <p:sp>
        <p:nvSpPr>
          <p:cNvPr id="26627" name="Rectangle 3">
            <a:extLst>
              <a:ext uri="{FF2B5EF4-FFF2-40B4-BE49-F238E27FC236}">
                <a16:creationId xmlns:a16="http://schemas.microsoft.com/office/drawing/2014/main" id="{ADB40C4B-EEE5-4FB6-9C80-3D9C6A90724A}"/>
              </a:ext>
            </a:extLst>
          </p:cNvPr>
          <p:cNvSpPr>
            <a:spLocks noGrp="1" noChangeArrowheads="1"/>
          </p:cNvSpPr>
          <p:nvPr>
            <p:ph sz="quarter" idx="1"/>
          </p:nvPr>
        </p:nvSpPr>
        <p:spPr>
          <a:xfrm>
            <a:off x="457200" y="1600200"/>
            <a:ext cx="7467600" cy="4873625"/>
          </a:xfrm>
        </p:spPr>
        <p:txBody>
          <a:bodyPr/>
          <a:lstStyle/>
          <a:p>
            <a:pPr eaLnBrk="1" hangingPunct="1"/>
            <a:r>
              <a:rPr lang="en-US" altLang="en-US"/>
              <a:t>Notations used …</a:t>
            </a:r>
          </a:p>
          <a:p>
            <a:pPr lvl="1" eaLnBrk="1" hangingPunct="1"/>
            <a:r>
              <a:rPr lang="en-US" altLang="en-US"/>
              <a:t>Lowercase letters at the beginning of the alphabet (a, b, …) for terminal symbols.</a:t>
            </a:r>
          </a:p>
          <a:p>
            <a:pPr lvl="1" eaLnBrk="1" hangingPunct="1"/>
            <a:r>
              <a:rPr lang="en-US" altLang="en-US"/>
              <a:t>Uppercase letters at the beginning of the alphabet (A, B, …) for nonterminals symbols.</a:t>
            </a:r>
          </a:p>
          <a:p>
            <a:pPr lvl="1" eaLnBrk="1" hangingPunct="1"/>
            <a:r>
              <a:rPr lang="en-US" altLang="en-US"/>
              <a:t>Uppercase letters at the end of the alphabet (W, X, Y, Z) for terminals or nonterminals.</a:t>
            </a:r>
          </a:p>
          <a:p>
            <a:pPr lvl="1" eaLnBrk="1" hangingPunct="1"/>
            <a:r>
              <a:rPr lang="en-US" altLang="en-US"/>
              <a:t>Lowercase letters at the end of the alphabet (w, x, y, z) for strings of terminal.</a:t>
            </a:r>
          </a:p>
          <a:p>
            <a:pPr lvl="1" eaLnBrk="1" hangingPunct="1"/>
            <a:r>
              <a:rPr lang="en-US" altLang="en-US"/>
              <a:t>Lowercase Greek letters (</a:t>
            </a:r>
            <a:r>
              <a:rPr lang="en-US" altLang="en-US">
                <a:sym typeface="Symbol" panose="05050102010706020507" pitchFamily="18" charset="2"/>
              </a:rPr>
              <a:t>, , , </a:t>
            </a:r>
            <a:r>
              <a:rPr lang="en-US" altLang="en-US"/>
              <a:t>) for mixed strings (terminals and/or nonterminals)</a:t>
            </a:r>
          </a:p>
        </p:txBody>
      </p:sp>
      <p:sp>
        <p:nvSpPr>
          <p:cNvPr id="26628" name="Slide Number Placeholder 3">
            <a:extLst>
              <a:ext uri="{FF2B5EF4-FFF2-40B4-BE49-F238E27FC236}">
                <a16:creationId xmlns:a16="http://schemas.microsoft.com/office/drawing/2014/main" id="{C384BD01-CA97-4570-994B-C472F3FD520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D6807ED-C186-4700-A2E6-F7FEF560FB77}" type="slidenum">
              <a:rPr lang="en-US" altLang="en-US" sz="1400" smtClean="0">
                <a:solidFill>
                  <a:srgbClr val="FFFFFF"/>
                </a:solidFill>
              </a:rPr>
              <a:pPr/>
              <a:t>132</a:t>
            </a:fld>
            <a:endParaRPr lang="en-US" altLang="en-US" sz="1400">
              <a:solidFill>
                <a:srgbClr val="FFFFFF"/>
              </a:solidFill>
            </a:endParaRPr>
          </a:p>
        </p:txBody>
      </p:sp>
    </p:spTree>
    <p:extLst>
      <p:ext uri="{BB962C8B-B14F-4D97-AF65-F5344CB8AC3E}">
        <p14:creationId xmlns:p14="http://schemas.microsoft.com/office/powerpoint/2010/main" val="17807348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13BCDF1F-2888-48AC-8E36-7B0C9FC2676E}"/>
              </a:ext>
            </a:extLst>
          </p:cNvPr>
          <p:cNvSpPr>
            <a:spLocks noGrp="1" noChangeArrowheads="1"/>
          </p:cNvSpPr>
          <p:nvPr>
            <p:ph type="title"/>
          </p:nvPr>
        </p:nvSpPr>
        <p:spPr/>
        <p:txBody>
          <a:bodyPr/>
          <a:lstStyle/>
          <a:p>
            <a:pPr eaLnBrk="1" fontAlgn="auto" hangingPunct="1">
              <a:spcAft>
                <a:spcPts val="0"/>
              </a:spcAft>
              <a:defRPr/>
            </a:pPr>
            <a:r>
              <a:rPr lang="en-US" dirty="0"/>
              <a:t>Parsing (cont.)</a:t>
            </a:r>
          </a:p>
        </p:txBody>
      </p:sp>
      <p:sp>
        <p:nvSpPr>
          <p:cNvPr id="27651" name="Rectangle 3">
            <a:extLst>
              <a:ext uri="{FF2B5EF4-FFF2-40B4-BE49-F238E27FC236}">
                <a16:creationId xmlns:a16="http://schemas.microsoft.com/office/drawing/2014/main" id="{59FAF3D9-42B8-44F2-B9A4-500B901D0C65}"/>
              </a:ext>
            </a:extLst>
          </p:cNvPr>
          <p:cNvSpPr>
            <a:spLocks noGrp="1" noChangeArrowheads="1"/>
          </p:cNvSpPr>
          <p:nvPr>
            <p:ph sz="quarter" idx="1"/>
          </p:nvPr>
        </p:nvSpPr>
        <p:spPr>
          <a:xfrm>
            <a:off x="457200" y="1600200"/>
            <a:ext cx="7467600" cy="4873625"/>
          </a:xfrm>
        </p:spPr>
        <p:txBody>
          <a:bodyPr/>
          <a:lstStyle/>
          <a:p>
            <a:pPr eaLnBrk="1" hangingPunct="1"/>
            <a:r>
              <a:rPr lang="en-US" altLang="en-US"/>
              <a:t>Two categories of parsers</a:t>
            </a:r>
          </a:p>
          <a:p>
            <a:pPr lvl="1" eaLnBrk="1" hangingPunct="1"/>
            <a:r>
              <a:rPr lang="en-US" altLang="en-US" i="1"/>
              <a:t>Top down</a:t>
            </a:r>
            <a:r>
              <a:rPr lang="en-US" altLang="en-US"/>
              <a:t> - produce the parse tree, beginning at the root</a:t>
            </a:r>
          </a:p>
          <a:p>
            <a:pPr lvl="2" eaLnBrk="1" hangingPunct="1"/>
            <a:r>
              <a:rPr lang="en-US" altLang="en-US"/>
              <a:t>Order is that of a leftmost derivation</a:t>
            </a:r>
          </a:p>
          <a:p>
            <a:pPr lvl="2" eaLnBrk="1" hangingPunct="1"/>
            <a:r>
              <a:rPr lang="en-US" altLang="en-US"/>
              <a:t>Traces or builds the parse tree in preorder</a:t>
            </a:r>
          </a:p>
          <a:p>
            <a:pPr lvl="1" eaLnBrk="1" hangingPunct="1"/>
            <a:r>
              <a:rPr lang="en-US" altLang="en-US" i="1"/>
              <a:t>Bottom up</a:t>
            </a:r>
            <a:r>
              <a:rPr lang="en-US" altLang="en-US"/>
              <a:t> - produce the parse tree, beginning at the leaves</a:t>
            </a:r>
          </a:p>
          <a:p>
            <a:pPr lvl="2" eaLnBrk="1" hangingPunct="1"/>
            <a:r>
              <a:rPr lang="en-US" altLang="en-US"/>
              <a:t>Order is that of the reverse of a rightmost derivation</a:t>
            </a:r>
          </a:p>
          <a:p>
            <a:pPr eaLnBrk="1" hangingPunct="1"/>
            <a:r>
              <a:rPr lang="en-US" altLang="en-US"/>
              <a:t>Parsers look only one token ahead in the input</a:t>
            </a:r>
          </a:p>
        </p:txBody>
      </p:sp>
      <p:sp>
        <p:nvSpPr>
          <p:cNvPr id="27652" name="Slide Number Placeholder 3">
            <a:extLst>
              <a:ext uri="{FF2B5EF4-FFF2-40B4-BE49-F238E27FC236}">
                <a16:creationId xmlns:a16="http://schemas.microsoft.com/office/drawing/2014/main" id="{7DC1DCEA-8021-41B8-A0F6-621B3BC15B5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6E2F204-92A9-4909-8F63-0DB8A22049D1}" type="slidenum">
              <a:rPr lang="en-US" altLang="en-US" sz="1400" smtClean="0">
                <a:solidFill>
                  <a:srgbClr val="FFFFFF"/>
                </a:solidFill>
              </a:rPr>
              <a:pPr/>
              <a:t>133</a:t>
            </a:fld>
            <a:endParaRPr lang="en-US" altLang="en-US" sz="1400">
              <a:solidFill>
                <a:srgbClr val="FFFFFF"/>
              </a:solidFill>
            </a:endParaRPr>
          </a:p>
        </p:txBody>
      </p:sp>
    </p:spTree>
    <p:extLst>
      <p:ext uri="{BB962C8B-B14F-4D97-AF65-F5344CB8AC3E}">
        <p14:creationId xmlns:p14="http://schemas.microsoft.com/office/powerpoint/2010/main" val="932001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DA65B318-293E-4B6E-8DFF-279EE7F70257}"/>
              </a:ext>
            </a:extLst>
          </p:cNvPr>
          <p:cNvSpPr>
            <a:spLocks noGrp="1" noChangeArrowheads="1"/>
          </p:cNvSpPr>
          <p:nvPr>
            <p:ph type="title"/>
          </p:nvPr>
        </p:nvSpPr>
        <p:spPr/>
        <p:txBody>
          <a:bodyPr/>
          <a:lstStyle/>
          <a:p>
            <a:pPr eaLnBrk="1" fontAlgn="auto" hangingPunct="1">
              <a:spcAft>
                <a:spcPts val="0"/>
              </a:spcAft>
              <a:defRPr/>
            </a:pPr>
            <a:r>
              <a:rPr lang="en-US" dirty="0"/>
              <a:t>Parsing (cont.)</a:t>
            </a:r>
          </a:p>
        </p:txBody>
      </p:sp>
      <p:sp>
        <p:nvSpPr>
          <p:cNvPr id="28675" name="Rectangle 3">
            <a:extLst>
              <a:ext uri="{FF2B5EF4-FFF2-40B4-BE49-F238E27FC236}">
                <a16:creationId xmlns:a16="http://schemas.microsoft.com/office/drawing/2014/main" id="{F8C035DA-334C-4314-A263-E63C019C60A1}"/>
              </a:ext>
            </a:extLst>
          </p:cNvPr>
          <p:cNvSpPr>
            <a:spLocks noGrp="1" noChangeArrowheads="1"/>
          </p:cNvSpPr>
          <p:nvPr>
            <p:ph sz="quarter" idx="1"/>
          </p:nvPr>
        </p:nvSpPr>
        <p:spPr>
          <a:xfrm>
            <a:off x="457200" y="1600200"/>
            <a:ext cx="7467600" cy="4873625"/>
          </a:xfrm>
        </p:spPr>
        <p:txBody>
          <a:bodyPr/>
          <a:lstStyle/>
          <a:p>
            <a:pPr eaLnBrk="1" hangingPunct="1"/>
            <a:r>
              <a:rPr lang="en-US" altLang="en-US"/>
              <a:t>Top-down Parsers</a:t>
            </a:r>
          </a:p>
          <a:p>
            <a:pPr lvl="1" eaLnBrk="1" hangingPunct="1"/>
            <a:r>
              <a:rPr lang="en-US" altLang="en-US"/>
              <a:t>Given a sentential form, xA</a:t>
            </a:r>
            <a:r>
              <a:rPr lang="en-US" altLang="en-US">
                <a:sym typeface="Symbol" panose="05050102010706020507" pitchFamily="18" charset="2"/>
              </a:rPr>
              <a:t></a:t>
            </a:r>
            <a:r>
              <a:rPr lang="en-US" altLang="en-US"/>
              <a:t> , the parser must choose the correct A-rule to get the next sentential form in the leftmost derivation, using only the first token produced by A</a:t>
            </a:r>
          </a:p>
          <a:p>
            <a:pPr lvl="1" eaLnBrk="1" hangingPunct="1"/>
            <a:endParaRPr lang="en-US" altLang="en-US"/>
          </a:p>
          <a:p>
            <a:pPr eaLnBrk="1" hangingPunct="1"/>
            <a:endParaRPr lang="en-US" altLang="en-US"/>
          </a:p>
          <a:p>
            <a:pPr eaLnBrk="1" hangingPunct="1"/>
            <a:endParaRPr lang="en-US" altLang="en-US"/>
          </a:p>
          <a:p>
            <a:pPr eaLnBrk="1" hangingPunct="1"/>
            <a:r>
              <a:rPr lang="en-US" altLang="en-US"/>
              <a:t>The most common top-down parsing algorithms:</a:t>
            </a:r>
          </a:p>
          <a:p>
            <a:pPr lvl="1" eaLnBrk="1" hangingPunct="1"/>
            <a:r>
              <a:rPr lang="en-US" altLang="en-US"/>
              <a:t>Recursive descent - a coded implementation</a:t>
            </a:r>
          </a:p>
          <a:p>
            <a:pPr lvl="1" eaLnBrk="1" hangingPunct="1"/>
            <a:r>
              <a:rPr lang="en-US" altLang="en-US"/>
              <a:t>LL parsers - table driven implementation</a:t>
            </a:r>
          </a:p>
        </p:txBody>
      </p:sp>
      <p:sp>
        <p:nvSpPr>
          <p:cNvPr id="28676" name="Slide Number Placeholder 3">
            <a:extLst>
              <a:ext uri="{FF2B5EF4-FFF2-40B4-BE49-F238E27FC236}">
                <a16:creationId xmlns:a16="http://schemas.microsoft.com/office/drawing/2014/main" id="{AF66104E-8A80-4790-A665-0C93EAEB2EF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8A5D15E-2A65-4E2C-87CC-E2A856048B9E}" type="slidenum">
              <a:rPr lang="en-US" altLang="en-US" sz="1400" smtClean="0">
                <a:solidFill>
                  <a:srgbClr val="FFFFFF"/>
                </a:solidFill>
              </a:rPr>
              <a:pPr/>
              <a:t>134</a:t>
            </a:fld>
            <a:endParaRPr lang="en-US" altLang="en-US" sz="1400">
              <a:solidFill>
                <a:srgbClr val="FFFFFF"/>
              </a:solidFill>
            </a:endParaRPr>
          </a:p>
        </p:txBody>
      </p:sp>
      <p:grpSp>
        <p:nvGrpSpPr>
          <p:cNvPr id="28677" name="Group 14">
            <a:extLst>
              <a:ext uri="{FF2B5EF4-FFF2-40B4-BE49-F238E27FC236}">
                <a16:creationId xmlns:a16="http://schemas.microsoft.com/office/drawing/2014/main" id="{5D06A71F-C7EF-41E6-A4AB-D7D5EAE1EB1E}"/>
              </a:ext>
            </a:extLst>
          </p:cNvPr>
          <p:cNvGrpSpPr>
            <a:grpSpLocks/>
          </p:cNvGrpSpPr>
          <p:nvPr/>
        </p:nvGrpSpPr>
        <p:grpSpPr bwMode="auto">
          <a:xfrm>
            <a:off x="3733800" y="2971800"/>
            <a:ext cx="2049463" cy="1533525"/>
            <a:chOff x="-2756467" y="2743200"/>
            <a:chExt cx="2048689" cy="1533521"/>
          </a:xfrm>
        </p:grpSpPr>
        <p:sp>
          <p:nvSpPr>
            <p:cNvPr id="28678" name="TextBox 1">
              <a:extLst>
                <a:ext uri="{FF2B5EF4-FFF2-40B4-BE49-F238E27FC236}">
                  <a16:creationId xmlns:a16="http://schemas.microsoft.com/office/drawing/2014/main" id="{A8C4600D-F0D2-4071-80A8-CC8C4892BA62}"/>
                </a:ext>
              </a:extLst>
            </p:cNvPr>
            <p:cNvSpPr txBox="1">
              <a:spLocks noChangeArrowheads="1"/>
            </p:cNvSpPr>
            <p:nvPr/>
          </p:nvSpPr>
          <p:spPr bwMode="auto">
            <a:xfrm>
              <a:off x="-1828800" y="27432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t>A</a:t>
              </a:r>
            </a:p>
          </p:txBody>
        </p:sp>
        <p:sp>
          <p:nvSpPr>
            <p:cNvPr id="28679" name="TextBox 5">
              <a:extLst>
                <a:ext uri="{FF2B5EF4-FFF2-40B4-BE49-F238E27FC236}">
                  <a16:creationId xmlns:a16="http://schemas.microsoft.com/office/drawing/2014/main" id="{E56A7732-DF2F-4457-B9C0-F83A25DFA70C}"/>
                </a:ext>
              </a:extLst>
            </p:cNvPr>
            <p:cNvSpPr txBox="1">
              <a:spLocks noChangeArrowheads="1"/>
            </p:cNvSpPr>
            <p:nvPr/>
          </p:nvSpPr>
          <p:spPr bwMode="auto">
            <a:xfrm>
              <a:off x="-1028700" y="3805534"/>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t>a</a:t>
              </a:r>
            </a:p>
          </p:txBody>
        </p:sp>
        <p:sp>
          <p:nvSpPr>
            <p:cNvPr id="28680" name="TextBox 6">
              <a:extLst>
                <a:ext uri="{FF2B5EF4-FFF2-40B4-BE49-F238E27FC236}">
                  <a16:creationId xmlns:a16="http://schemas.microsoft.com/office/drawing/2014/main" id="{A2C49EAA-EDB0-4A64-8DCE-CA87EC138783}"/>
                </a:ext>
              </a:extLst>
            </p:cNvPr>
            <p:cNvSpPr txBox="1">
              <a:spLocks noChangeArrowheads="1"/>
            </p:cNvSpPr>
            <p:nvPr/>
          </p:nvSpPr>
          <p:spPr bwMode="auto">
            <a:xfrm>
              <a:off x="-1960711" y="3815056"/>
              <a:ext cx="6799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t>cbB</a:t>
              </a:r>
            </a:p>
          </p:txBody>
        </p:sp>
        <p:sp>
          <p:nvSpPr>
            <p:cNvPr id="28681" name="TextBox 7">
              <a:extLst>
                <a:ext uri="{FF2B5EF4-FFF2-40B4-BE49-F238E27FC236}">
                  <a16:creationId xmlns:a16="http://schemas.microsoft.com/office/drawing/2014/main" id="{1A016C01-76F8-499A-A4F7-184274703219}"/>
                </a:ext>
              </a:extLst>
            </p:cNvPr>
            <p:cNvSpPr txBox="1">
              <a:spLocks noChangeArrowheads="1"/>
            </p:cNvSpPr>
            <p:nvPr/>
          </p:nvSpPr>
          <p:spPr bwMode="auto">
            <a:xfrm>
              <a:off x="-2756467" y="3805533"/>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t>bB</a:t>
              </a:r>
            </a:p>
          </p:txBody>
        </p:sp>
        <p:cxnSp>
          <p:nvCxnSpPr>
            <p:cNvPr id="4" name="Straight Arrow Connector 3">
              <a:extLst>
                <a:ext uri="{FF2B5EF4-FFF2-40B4-BE49-F238E27FC236}">
                  <a16:creationId xmlns:a16="http://schemas.microsoft.com/office/drawing/2014/main" id="{9CB2E52B-3C68-45B0-8C59-BE9C7335F8F4}"/>
                </a:ext>
              </a:extLst>
            </p:cNvPr>
            <p:cNvCxnSpPr>
              <a:stCxn id="28678" idx="2"/>
              <a:endCxn id="28681" idx="0"/>
            </p:cNvCxnSpPr>
            <p:nvPr/>
          </p:nvCxnSpPr>
          <p:spPr>
            <a:xfrm flipH="1">
              <a:off x="-2485107" y="3205162"/>
              <a:ext cx="860100" cy="600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E16BC2A-092E-4583-A853-4C759B4CE245}"/>
                </a:ext>
              </a:extLst>
            </p:cNvPr>
            <p:cNvCxnSpPr>
              <a:stCxn id="28678" idx="2"/>
              <a:endCxn id="28680" idx="0"/>
            </p:cNvCxnSpPr>
            <p:nvPr/>
          </p:nvCxnSpPr>
          <p:spPr>
            <a:xfrm>
              <a:off x="-1625006" y="3205162"/>
              <a:ext cx="4760" cy="609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D3A0D62-FF9F-46E0-9F70-3A50B8318989}"/>
                </a:ext>
              </a:extLst>
            </p:cNvPr>
            <p:cNvCxnSpPr>
              <a:stCxn id="28678" idx="2"/>
              <a:endCxn id="28679" idx="0"/>
            </p:cNvCxnSpPr>
            <p:nvPr/>
          </p:nvCxnSpPr>
          <p:spPr>
            <a:xfrm>
              <a:off x="-1625006" y="3205162"/>
              <a:ext cx="756951" cy="600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505364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A81C552C-16AD-482F-9C49-571481E571F1}"/>
              </a:ext>
            </a:extLst>
          </p:cNvPr>
          <p:cNvSpPr>
            <a:spLocks noGrp="1" noChangeArrowheads="1"/>
          </p:cNvSpPr>
          <p:nvPr>
            <p:ph type="title"/>
          </p:nvPr>
        </p:nvSpPr>
        <p:spPr/>
        <p:txBody>
          <a:bodyPr/>
          <a:lstStyle/>
          <a:p>
            <a:pPr eaLnBrk="1" fontAlgn="auto" hangingPunct="1">
              <a:spcAft>
                <a:spcPts val="0"/>
              </a:spcAft>
              <a:defRPr/>
            </a:pPr>
            <a:r>
              <a:rPr lang="en-US"/>
              <a:t>The Parsing Problem (cont.)</a:t>
            </a:r>
          </a:p>
        </p:txBody>
      </p:sp>
      <p:sp>
        <p:nvSpPr>
          <p:cNvPr id="29699" name="Rectangle 3">
            <a:extLst>
              <a:ext uri="{FF2B5EF4-FFF2-40B4-BE49-F238E27FC236}">
                <a16:creationId xmlns:a16="http://schemas.microsoft.com/office/drawing/2014/main" id="{8A6CA73F-C73C-4A0B-A203-33D949BFF0B7}"/>
              </a:ext>
            </a:extLst>
          </p:cNvPr>
          <p:cNvSpPr>
            <a:spLocks noGrp="1" noChangeArrowheads="1"/>
          </p:cNvSpPr>
          <p:nvPr>
            <p:ph sz="quarter" idx="1"/>
          </p:nvPr>
        </p:nvSpPr>
        <p:spPr>
          <a:xfrm>
            <a:off x="457200" y="1600200"/>
            <a:ext cx="7467600" cy="4873625"/>
          </a:xfrm>
        </p:spPr>
        <p:txBody>
          <a:bodyPr/>
          <a:lstStyle/>
          <a:p>
            <a:pPr eaLnBrk="1" hangingPunct="1"/>
            <a:r>
              <a:rPr lang="en-US" altLang="en-US"/>
              <a:t>Bottom-up parsers</a:t>
            </a:r>
          </a:p>
          <a:p>
            <a:pPr lvl="1" eaLnBrk="1" hangingPunct="1"/>
            <a:r>
              <a:rPr lang="en-US" altLang="en-US"/>
              <a:t>Given a right sentential form, </a:t>
            </a:r>
            <a:r>
              <a:rPr lang="en-US" altLang="en-US">
                <a:sym typeface="Symbol" panose="05050102010706020507" pitchFamily="18" charset="2"/>
              </a:rPr>
              <a:t>, determine what substring of  is the right-hand side of the rule in the grammar that must be reduced to produce the previous sentential form in the right derivation</a:t>
            </a:r>
          </a:p>
          <a:p>
            <a:pPr lvl="1" eaLnBrk="1" hangingPunct="1"/>
            <a:r>
              <a:rPr lang="en-US" altLang="en-US">
                <a:sym typeface="Symbol" panose="05050102010706020507" pitchFamily="18" charset="2"/>
              </a:rPr>
              <a:t>The most common bottom-up parsing algorithms are in the LR family</a:t>
            </a:r>
          </a:p>
          <a:p>
            <a:pPr lvl="1" eaLnBrk="1" hangingPunct="1"/>
            <a:r>
              <a:rPr lang="en-US" altLang="en-US">
                <a:sym typeface="Symbol" panose="05050102010706020507" pitchFamily="18" charset="2"/>
              </a:rPr>
              <a:t>Eg.</a:t>
            </a:r>
          </a:p>
          <a:p>
            <a:pPr lvl="2" eaLnBrk="1" hangingPunct="1">
              <a:buFont typeface="Wingdings" panose="05000000000000000000" pitchFamily="2" charset="2"/>
              <a:buNone/>
            </a:pPr>
            <a:r>
              <a:rPr lang="en-US" altLang="en-US">
                <a:sym typeface="Symbol" panose="05050102010706020507" pitchFamily="18" charset="2"/>
              </a:rPr>
              <a:t>	S  aAc</a:t>
            </a:r>
          </a:p>
          <a:p>
            <a:pPr lvl="2" eaLnBrk="1" hangingPunct="1">
              <a:buFont typeface="Wingdings" panose="05000000000000000000" pitchFamily="2" charset="2"/>
              <a:buNone/>
            </a:pPr>
            <a:r>
              <a:rPr lang="en-US" altLang="en-US">
                <a:sym typeface="Symbol" panose="05050102010706020507" pitchFamily="18" charset="2"/>
              </a:rPr>
              <a:t>	A  aA | b</a:t>
            </a:r>
          </a:p>
          <a:p>
            <a:pPr lvl="2" eaLnBrk="1" hangingPunct="1">
              <a:buFont typeface="Wingdings" panose="05000000000000000000" pitchFamily="2" charset="2"/>
              <a:buNone/>
            </a:pPr>
            <a:endParaRPr lang="en-US" altLang="en-US">
              <a:sym typeface="Symbol" panose="05050102010706020507" pitchFamily="18" charset="2"/>
            </a:endParaRPr>
          </a:p>
          <a:p>
            <a:pPr lvl="2" eaLnBrk="1" hangingPunct="1">
              <a:buFont typeface="Wingdings" panose="05000000000000000000" pitchFamily="2" charset="2"/>
              <a:buNone/>
            </a:pPr>
            <a:r>
              <a:rPr lang="en-US" altLang="en-US">
                <a:sym typeface="Symbol" panose="05050102010706020507" pitchFamily="18" charset="2"/>
              </a:rPr>
              <a:t>	S  aAc  aaAc  aabc</a:t>
            </a:r>
            <a:endParaRPr lang="en-US" altLang="en-US"/>
          </a:p>
        </p:txBody>
      </p:sp>
      <p:sp>
        <p:nvSpPr>
          <p:cNvPr id="29700" name="Slide Number Placeholder 3">
            <a:extLst>
              <a:ext uri="{FF2B5EF4-FFF2-40B4-BE49-F238E27FC236}">
                <a16:creationId xmlns:a16="http://schemas.microsoft.com/office/drawing/2014/main" id="{2B16D7AB-33B3-4A93-AF46-76905DF12D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9BA6C2E-A35D-4E38-A1BF-86E89F515D31}" type="slidenum">
              <a:rPr lang="en-US" altLang="en-US" sz="1400" smtClean="0">
                <a:solidFill>
                  <a:srgbClr val="FFFFFF"/>
                </a:solidFill>
              </a:rPr>
              <a:pPr/>
              <a:t>135</a:t>
            </a:fld>
            <a:endParaRPr lang="en-US" altLang="en-US" sz="1400">
              <a:solidFill>
                <a:srgbClr val="FFFFFF"/>
              </a:solidFill>
            </a:endParaRPr>
          </a:p>
        </p:txBody>
      </p:sp>
    </p:spTree>
    <p:extLst>
      <p:ext uri="{BB962C8B-B14F-4D97-AF65-F5344CB8AC3E}">
        <p14:creationId xmlns:p14="http://schemas.microsoft.com/office/powerpoint/2010/main" val="22471121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E2C871A9-27FD-43A8-8E4D-A1EE884B4153}"/>
              </a:ext>
            </a:extLst>
          </p:cNvPr>
          <p:cNvSpPr>
            <a:spLocks noGrp="1" noChangeArrowheads="1"/>
          </p:cNvSpPr>
          <p:nvPr>
            <p:ph type="title"/>
          </p:nvPr>
        </p:nvSpPr>
        <p:spPr/>
        <p:txBody>
          <a:bodyPr/>
          <a:lstStyle/>
          <a:p>
            <a:pPr eaLnBrk="1" fontAlgn="auto" hangingPunct="1">
              <a:spcAft>
                <a:spcPts val="0"/>
              </a:spcAft>
              <a:defRPr/>
            </a:pPr>
            <a:r>
              <a:rPr lang="en-US"/>
              <a:t>The Parsing Problem (cont.)</a:t>
            </a:r>
          </a:p>
        </p:txBody>
      </p:sp>
      <p:sp>
        <p:nvSpPr>
          <p:cNvPr id="30723" name="Rectangle 3">
            <a:extLst>
              <a:ext uri="{FF2B5EF4-FFF2-40B4-BE49-F238E27FC236}">
                <a16:creationId xmlns:a16="http://schemas.microsoft.com/office/drawing/2014/main" id="{5C74728A-7FF2-4293-A60A-9176C4A43790}"/>
              </a:ext>
            </a:extLst>
          </p:cNvPr>
          <p:cNvSpPr>
            <a:spLocks noGrp="1" noChangeArrowheads="1"/>
          </p:cNvSpPr>
          <p:nvPr>
            <p:ph sz="quarter" idx="1"/>
          </p:nvPr>
        </p:nvSpPr>
        <p:spPr>
          <a:xfrm>
            <a:off x="457200" y="1600200"/>
            <a:ext cx="7467600" cy="4873625"/>
          </a:xfrm>
        </p:spPr>
        <p:txBody>
          <a:bodyPr/>
          <a:lstStyle/>
          <a:p>
            <a:pPr eaLnBrk="1" hangingPunct="1"/>
            <a:r>
              <a:rPr lang="en-US" altLang="en-US">
                <a:sym typeface="Symbol" panose="05050102010706020507" pitchFamily="18" charset="2"/>
              </a:rPr>
              <a:t>The Complexity of Parsing</a:t>
            </a:r>
          </a:p>
          <a:p>
            <a:pPr lvl="1" eaLnBrk="1" hangingPunct="1"/>
            <a:r>
              <a:rPr lang="en-US" altLang="en-US">
                <a:sym typeface="Symbol" panose="05050102010706020507" pitchFamily="18" charset="2"/>
              </a:rPr>
              <a:t>Parsers that work for any unambiguous grammar are complex and inefficient ( O(n</a:t>
            </a:r>
            <a:r>
              <a:rPr lang="en-US" altLang="en-US" baseline="30000">
                <a:sym typeface="Symbol" panose="05050102010706020507" pitchFamily="18" charset="2"/>
              </a:rPr>
              <a:t>3</a:t>
            </a:r>
            <a:r>
              <a:rPr lang="en-US" altLang="en-US">
                <a:sym typeface="Symbol" panose="05050102010706020507" pitchFamily="18" charset="2"/>
              </a:rPr>
              <a:t>), where n is the length of the input )</a:t>
            </a:r>
          </a:p>
          <a:p>
            <a:pPr lvl="1" eaLnBrk="1" hangingPunct="1"/>
            <a:r>
              <a:rPr lang="en-US" altLang="en-US">
                <a:sym typeface="Symbol" panose="05050102010706020507" pitchFamily="18" charset="2"/>
              </a:rPr>
              <a:t>Compilers use parsers that only work for a subset of all unambiguous grammars, but do it in linear time ( O(n), where n is the length of the input )</a:t>
            </a:r>
            <a:endParaRPr lang="en-US" altLang="en-US"/>
          </a:p>
        </p:txBody>
      </p:sp>
      <p:sp>
        <p:nvSpPr>
          <p:cNvPr id="30724" name="Slide Number Placeholder 3">
            <a:extLst>
              <a:ext uri="{FF2B5EF4-FFF2-40B4-BE49-F238E27FC236}">
                <a16:creationId xmlns:a16="http://schemas.microsoft.com/office/drawing/2014/main" id="{3B7EC85A-22D7-4E70-AA56-5432C4A2B1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FE4A47C-38DE-4246-A138-311D8D066508}" type="slidenum">
              <a:rPr lang="en-US" altLang="en-US" sz="1400" smtClean="0">
                <a:solidFill>
                  <a:srgbClr val="FFFFFF"/>
                </a:solidFill>
              </a:rPr>
              <a:pPr/>
              <a:t>136</a:t>
            </a:fld>
            <a:endParaRPr lang="en-US" altLang="en-US" sz="1400">
              <a:solidFill>
                <a:srgbClr val="FFFFFF"/>
              </a:solidFill>
            </a:endParaRPr>
          </a:p>
        </p:txBody>
      </p:sp>
    </p:spTree>
    <p:extLst>
      <p:ext uri="{BB962C8B-B14F-4D97-AF65-F5344CB8AC3E}">
        <p14:creationId xmlns:p14="http://schemas.microsoft.com/office/powerpoint/2010/main" val="36713303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608D5341-74CD-4518-88BA-946725E02181}"/>
              </a:ext>
            </a:extLst>
          </p:cNvPr>
          <p:cNvSpPr>
            <a:spLocks noGrp="1" noChangeArrowheads="1"/>
          </p:cNvSpPr>
          <p:nvPr>
            <p:ph type="title"/>
          </p:nvPr>
        </p:nvSpPr>
        <p:spPr/>
        <p:txBody>
          <a:bodyPr/>
          <a:lstStyle/>
          <a:p>
            <a:pPr eaLnBrk="1" fontAlgn="auto" hangingPunct="1">
              <a:spcAft>
                <a:spcPts val="0"/>
              </a:spcAft>
              <a:defRPr/>
            </a:pPr>
            <a:r>
              <a:rPr lang="en-US" dirty="0"/>
              <a:t>Recursive-Descent Parsing</a:t>
            </a:r>
          </a:p>
        </p:txBody>
      </p:sp>
      <p:sp>
        <p:nvSpPr>
          <p:cNvPr id="31747" name="Rectangle 3">
            <a:extLst>
              <a:ext uri="{FF2B5EF4-FFF2-40B4-BE49-F238E27FC236}">
                <a16:creationId xmlns:a16="http://schemas.microsoft.com/office/drawing/2014/main" id="{2751FE00-0979-49B9-8D22-213EF4A1FD8C}"/>
              </a:ext>
            </a:extLst>
          </p:cNvPr>
          <p:cNvSpPr>
            <a:spLocks noGrp="1" noChangeArrowheads="1"/>
          </p:cNvSpPr>
          <p:nvPr>
            <p:ph sz="quarter" idx="1"/>
          </p:nvPr>
        </p:nvSpPr>
        <p:spPr>
          <a:xfrm>
            <a:off x="457200" y="1600200"/>
            <a:ext cx="7467600" cy="4873625"/>
          </a:xfrm>
        </p:spPr>
        <p:txBody>
          <a:bodyPr/>
          <a:lstStyle/>
          <a:p>
            <a:pPr eaLnBrk="1" hangingPunct="1"/>
            <a:r>
              <a:rPr lang="en-US" altLang="en-US"/>
              <a:t>There is a subprogram for each nonterminal in the grammar, which can parse sentences that can be generated by that nonterminal</a:t>
            </a:r>
          </a:p>
          <a:p>
            <a:pPr eaLnBrk="1" hangingPunct="1"/>
            <a:r>
              <a:rPr lang="en-US" altLang="en-US"/>
              <a:t>EBNF is ideally suited for being the basis for a recursive-descent parser, because EBNF  minimizes the number of nonterminals</a:t>
            </a:r>
          </a:p>
        </p:txBody>
      </p:sp>
      <p:sp>
        <p:nvSpPr>
          <p:cNvPr id="31748" name="Slide Number Placeholder 3">
            <a:extLst>
              <a:ext uri="{FF2B5EF4-FFF2-40B4-BE49-F238E27FC236}">
                <a16:creationId xmlns:a16="http://schemas.microsoft.com/office/drawing/2014/main" id="{0A83D1C2-0C63-4A3A-968D-D603678AE83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B2F05B5-8239-4BB5-8F0E-2C9B79DCF088}" type="slidenum">
              <a:rPr lang="en-US" altLang="en-US" sz="1400" smtClean="0">
                <a:solidFill>
                  <a:srgbClr val="FFFFFF"/>
                </a:solidFill>
              </a:rPr>
              <a:pPr/>
              <a:t>137</a:t>
            </a:fld>
            <a:endParaRPr lang="en-US" altLang="en-US" sz="1400">
              <a:solidFill>
                <a:srgbClr val="FFFFFF"/>
              </a:solidFill>
            </a:endParaRPr>
          </a:p>
        </p:txBody>
      </p:sp>
    </p:spTree>
    <p:extLst>
      <p:ext uri="{BB962C8B-B14F-4D97-AF65-F5344CB8AC3E}">
        <p14:creationId xmlns:p14="http://schemas.microsoft.com/office/powerpoint/2010/main" val="41804696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09C1D1BE-D71B-4549-8DC3-A3789DD58438}"/>
              </a:ext>
            </a:extLst>
          </p:cNvPr>
          <p:cNvSpPr>
            <a:spLocks noGrp="1" noChangeArrowheads="1"/>
          </p:cNvSpPr>
          <p:nvPr>
            <p:ph type="title"/>
          </p:nvPr>
        </p:nvSpPr>
        <p:spPr/>
        <p:txBody>
          <a:bodyPr/>
          <a:lstStyle/>
          <a:p>
            <a:pPr eaLnBrk="1" fontAlgn="auto" hangingPunct="1">
              <a:spcAft>
                <a:spcPts val="0"/>
              </a:spcAft>
              <a:defRPr/>
            </a:pPr>
            <a:r>
              <a:rPr lang="en-US" dirty="0"/>
              <a:t>Recursive-Descent Parsing (cont.)</a:t>
            </a:r>
          </a:p>
        </p:txBody>
      </p:sp>
      <p:sp>
        <p:nvSpPr>
          <p:cNvPr id="32771" name="Rectangle 3">
            <a:extLst>
              <a:ext uri="{FF2B5EF4-FFF2-40B4-BE49-F238E27FC236}">
                <a16:creationId xmlns:a16="http://schemas.microsoft.com/office/drawing/2014/main" id="{ABA9CC41-1EB7-4780-AD4B-1825FDC0119E}"/>
              </a:ext>
            </a:extLst>
          </p:cNvPr>
          <p:cNvSpPr>
            <a:spLocks noGrp="1" noChangeArrowheads="1"/>
          </p:cNvSpPr>
          <p:nvPr>
            <p:ph sz="quarter" idx="1"/>
          </p:nvPr>
        </p:nvSpPr>
        <p:spPr>
          <a:xfrm>
            <a:off x="457200" y="1600200"/>
            <a:ext cx="7467600" cy="4873625"/>
          </a:xfrm>
        </p:spPr>
        <p:txBody>
          <a:bodyPr/>
          <a:lstStyle/>
          <a:p>
            <a:pPr eaLnBrk="1" hangingPunct="1"/>
            <a:r>
              <a:rPr lang="en-US" altLang="en-US"/>
              <a:t>A grammar for simple expressions:</a:t>
            </a:r>
          </a:p>
          <a:p>
            <a:pPr eaLnBrk="1" hangingPunct="1">
              <a:buFontTx/>
              <a:buNone/>
            </a:pPr>
            <a:endParaRPr lang="en-US" altLang="en-US"/>
          </a:p>
          <a:p>
            <a:pPr eaLnBrk="1" hangingPunct="1">
              <a:buFontTx/>
              <a:buNone/>
            </a:pPr>
            <a:r>
              <a:rPr lang="en-US" altLang="en-US" sz="2000" b="1">
                <a:latin typeface="Courier New" panose="02070309020205020404" pitchFamily="49" charset="0"/>
              </a:rPr>
              <a:t>&lt;expr&gt;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&lt;term&gt; {(+ | -) &lt;term&gt;}</a:t>
            </a:r>
          </a:p>
          <a:p>
            <a:pPr eaLnBrk="1" hangingPunct="1">
              <a:buFontTx/>
              <a:buNone/>
            </a:pPr>
            <a:r>
              <a:rPr lang="en-US" altLang="en-US" sz="2000" b="1">
                <a:latin typeface="Courier New" panose="02070309020205020404" pitchFamily="49" charset="0"/>
              </a:rPr>
              <a:t>&lt;term&gt;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&lt;factor&gt; {(* | /) &lt;factor&gt;}</a:t>
            </a:r>
          </a:p>
          <a:p>
            <a:pPr eaLnBrk="1" hangingPunct="1">
              <a:buFontTx/>
              <a:buNone/>
            </a:pPr>
            <a:r>
              <a:rPr lang="en-US" altLang="en-US" sz="2000" b="1">
                <a:latin typeface="Courier New" panose="02070309020205020404" pitchFamily="49" charset="0"/>
              </a:rPr>
              <a:t>&lt;factor&gt;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id | ( &lt;expr&gt; )</a:t>
            </a:r>
          </a:p>
        </p:txBody>
      </p:sp>
      <p:sp>
        <p:nvSpPr>
          <p:cNvPr id="32772" name="Slide Number Placeholder 3">
            <a:extLst>
              <a:ext uri="{FF2B5EF4-FFF2-40B4-BE49-F238E27FC236}">
                <a16:creationId xmlns:a16="http://schemas.microsoft.com/office/drawing/2014/main" id="{031D4EEE-238D-43D5-9C4F-5B43E3A9F60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864344F-1A51-45E9-91D4-01BC2B42F2D2}" type="slidenum">
              <a:rPr lang="en-US" altLang="en-US" sz="1400" smtClean="0">
                <a:solidFill>
                  <a:srgbClr val="FFFFFF"/>
                </a:solidFill>
              </a:rPr>
              <a:pPr/>
              <a:t>138</a:t>
            </a:fld>
            <a:endParaRPr lang="en-US" altLang="en-US" sz="1400">
              <a:solidFill>
                <a:srgbClr val="FFFFFF"/>
              </a:solidFill>
            </a:endParaRPr>
          </a:p>
        </p:txBody>
      </p:sp>
    </p:spTree>
    <p:extLst>
      <p:ext uri="{BB962C8B-B14F-4D97-AF65-F5344CB8AC3E}">
        <p14:creationId xmlns:p14="http://schemas.microsoft.com/office/powerpoint/2010/main" val="14085833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A90E29AE-6C84-4CAA-A202-D2AA3D714666}"/>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3795" name="Rectangle 3">
            <a:extLst>
              <a:ext uri="{FF2B5EF4-FFF2-40B4-BE49-F238E27FC236}">
                <a16:creationId xmlns:a16="http://schemas.microsoft.com/office/drawing/2014/main" id="{C5D72035-1A62-46AC-A495-BA9C6163EDE3}"/>
              </a:ext>
            </a:extLst>
          </p:cNvPr>
          <p:cNvSpPr>
            <a:spLocks noGrp="1" noChangeArrowheads="1"/>
          </p:cNvSpPr>
          <p:nvPr>
            <p:ph sz="quarter" idx="1"/>
          </p:nvPr>
        </p:nvSpPr>
        <p:spPr>
          <a:xfrm>
            <a:off x="457200" y="1600200"/>
            <a:ext cx="7467600" cy="4873625"/>
          </a:xfrm>
        </p:spPr>
        <p:txBody>
          <a:bodyPr/>
          <a:lstStyle/>
          <a:p>
            <a:pPr eaLnBrk="1" hangingPunct="1"/>
            <a:r>
              <a:rPr lang="en-US" altLang="en-US"/>
              <a:t>Assume we have a lexical analyzer named </a:t>
            </a:r>
            <a:r>
              <a:rPr lang="en-US" altLang="en-US">
                <a:latin typeface="Courier New" panose="02070309020205020404" pitchFamily="49" charset="0"/>
              </a:rPr>
              <a:t>lex</a:t>
            </a:r>
            <a:r>
              <a:rPr lang="en-US" altLang="en-US"/>
              <a:t>, which puts the next token code in </a:t>
            </a:r>
            <a:r>
              <a:rPr lang="en-US" altLang="en-US">
                <a:latin typeface="Courier New" panose="02070309020205020404" pitchFamily="49" charset="0"/>
              </a:rPr>
              <a:t>nextToken</a:t>
            </a:r>
          </a:p>
          <a:p>
            <a:pPr eaLnBrk="1" hangingPunct="1"/>
            <a:r>
              <a:rPr lang="en-US" altLang="en-US"/>
              <a:t>The coding process when there is only one RHS:</a:t>
            </a:r>
          </a:p>
          <a:p>
            <a:pPr lvl="1" eaLnBrk="1" hangingPunct="1"/>
            <a:r>
              <a:rPr lang="en-US" altLang="en-US"/>
              <a:t>For each terminal symbol in the RHS, compare it with the next input token; if they match, continue, else there is an error</a:t>
            </a:r>
          </a:p>
          <a:p>
            <a:pPr lvl="1" eaLnBrk="1" hangingPunct="1"/>
            <a:r>
              <a:rPr lang="en-US" altLang="en-US"/>
              <a:t>For each nonterminal symbol in the RHS, call its associated parsing subprogram</a:t>
            </a:r>
          </a:p>
        </p:txBody>
      </p:sp>
      <p:sp>
        <p:nvSpPr>
          <p:cNvPr id="33796" name="Slide Number Placeholder 3">
            <a:extLst>
              <a:ext uri="{FF2B5EF4-FFF2-40B4-BE49-F238E27FC236}">
                <a16:creationId xmlns:a16="http://schemas.microsoft.com/office/drawing/2014/main" id="{38593D3A-01C1-45F7-8FD4-2AEFCA13A2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34E0FC7-5BAB-45FA-A691-8D09C2BAE06E}" type="slidenum">
              <a:rPr lang="en-US" altLang="en-US" sz="1400" smtClean="0">
                <a:solidFill>
                  <a:srgbClr val="FFFFFF"/>
                </a:solidFill>
              </a:rPr>
              <a:pPr/>
              <a:t>139</a:t>
            </a:fld>
            <a:endParaRPr lang="en-US" altLang="en-US" sz="1400">
              <a:solidFill>
                <a:srgbClr val="FFFFFF"/>
              </a:solidFill>
            </a:endParaRPr>
          </a:p>
        </p:txBody>
      </p:sp>
    </p:spTree>
    <p:extLst>
      <p:ext uri="{BB962C8B-B14F-4D97-AF65-F5344CB8AC3E}">
        <p14:creationId xmlns:p14="http://schemas.microsoft.com/office/powerpoint/2010/main" val="198839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EBF3AFA0-CE8E-4779-B6BA-B94DB2C67F29}"/>
              </a:ext>
            </a:extLst>
          </p:cNvPr>
          <p:cNvSpPr>
            <a:spLocks noGrp="1" noChangeArrowheads="1"/>
          </p:cNvSpPr>
          <p:nvPr>
            <p:ph type="title"/>
          </p:nvPr>
        </p:nvSpPr>
        <p:spPr/>
        <p:txBody>
          <a:bodyPr/>
          <a:lstStyle/>
          <a:p>
            <a:pPr eaLnBrk="1" fontAlgn="auto" hangingPunct="1">
              <a:spcAft>
                <a:spcPts val="0"/>
              </a:spcAft>
              <a:defRPr/>
            </a:pPr>
            <a:r>
              <a:rPr lang="en-US" dirty="0"/>
              <a:t>Influences on Language Design</a:t>
            </a:r>
          </a:p>
        </p:txBody>
      </p:sp>
      <p:sp>
        <p:nvSpPr>
          <p:cNvPr id="36867" name="Rectangle 3">
            <a:extLst>
              <a:ext uri="{FF2B5EF4-FFF2-40B4-BE49-F238E27FC236}">
                <a16:creationId xmlns:a16="http://schemas.microsoft.com/office/drawing/2014/main" id="{B8D67186-79D6-4060-AB2D-2747DDFF4440}"/>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Computer Architecture</a:t>
            </a:r>
          </a:p>
          <a:p>
            <a:pPr lvl="1" eaLnBrk="1" hangingPunct="1">
              <a:lnSpc>
                <a:spcPct val="90000"/>
              </a:lnSpc>
            </a:pPr>
            <a:r>
              <a:rPr lang="en-US" altLang="en-US"/>
              <a:t>Languages are developed around the prevalent computer architecture, known as the </a:t>
            </a:r>
            <a:r>
              <a:rPr lang="en-US" altLang="en-US" i="1"/>
              <a:t>von Neumann</a:t>
            </a:r>
            <a:r>
              <a:rPr lang="en-US" altLang="en-US"/>
              <a:t> architecture</a:t>
            </a:r>
          </a:p>
          <a:p>
            <a:pPr eaLnBrk="1" hangingPunct="1">
              <a:lnSpc>
                <a:spcPct val="90000"/>
              </a:lnSpc>
            </a:pPr>
            <a:r>
              <a:rPr lang="en-US" altLang="en-US"/>
              <a:t>Programming Methodologies</a:t>
            </a:r>
          </a:p>
          <a:p>
            <a:pPr lvl="1" eaLnBrk="1" hangingPunct="1">
              <a:lnSpc>
                <a:spcPct val="90000"/>
              </a:lnSpc>
            </a:pPr>
            <a:r>
              <a:rPr lang="en-US" altLang="en-US"/>
              <a:t>New software development methodologies (e.g., object-oriented software development) led to new programming paradigms and by extension, new programming languages</a:t>
            </a:r>
          </a:p>
        </p:txBody>
      </p:sp>
      <p:sp>
        <p:nvSpPr>
          <p:cNvPr id="36868" name="Slide Number Placeholder 4">
            <a:extLst>
              <a:ext uri="{FF2B5EF4-FFF2-40B4-BE49-F238E27FC236}">
                <a16:creationId xmlns:a16="http://schemas.microsoft.com/office/drawing/2014/main" id="{3C73058A-08DD-4B2D-B5AF-B8A6018A5B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CEC5712-8E08-4B2F-9DAF-25AEB6BA85C7}" type="slidenum">
              <a:rPr lang="en-US" altLang="en-US" sz="1400" smtClean="0">
                <a:solidFill>
                  <a:srgbClr val="FFFFFF"/>
                </a:solidFill>
                <a:latin typeface="Times" panose="02020603050405020304" pitchFamily="18" charset="0"/>
              </a:rPr>
              <a:pPr>
                <a:spcBef>
                  <a:spcPct val="0"/>
                </a:spcBef>
                <a:buClrTx/>
                <a:buSzTx/>
                <a:buFontTx/>
                <a:buNone/>
              </a:pPr>
              <a:t>14</a:t>
            </a:fld>
            <a:endParaRPr lang="en-US" altLang="en-US" sz="1400">
              <a:solidFill>
                <a:srgbClr val="FFFFFF"/>
              </a:solidFill>
              <a:latin typeface="Times" panose="02020603050405020304" pitchFamily="18" charset="0"/>
            </a:endParaRPr>
          </a:p>
        </p:txBody>
      </p:sp>
      <p:sp>
        <p:nvSpPr>
          <p:cNvPr id="36869" name="Footer Placeholder 3">
            <a:extLst>
              <a:ext uri="{FF2B5EF4-FFF2-40B4-BE49-F238E27FC236}">
                <a16:creationId xmlns:a16="http://schemas.microsoft.com/office/drawing/2014/main" id="{FCFCB06F-92D3-494D-B573-47E46AB5DAF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397A7189-3E91-4608-B997-1867BC12C20D}"/>
              </a:ext>
            </a:extLst>
          </p:cNvPr>
          <p:cNvSpPr>
            <a:spLocks noGrp="1" noChangeArrowheads="1"/>
          </p:cNvSpPr>
          <p:nvPr>
            <p:ph type="title"/>
          </p:nvPr>
        </p:nvSpPr>
        <p:spPr>
          <a:xfrm>
            <a:off x="1260475" y="152400"/>
            <a:ext cx="7467600" cy="411163"/>
          </a:xfrm>
        </p:spPr>
        <p:txBody>
          <a:bodyPr>
            <a:normAutofit fontScale="90000"/>
          </a:bodyPr>
          <a:lstStyle/>
          <a:p>
            <a:pPr eaLnBrk="1" fontAlgn="auto" hangingPunct="1">
              <a:spcAft>
                <a:spcPts val="0"/>
              </a:spcAft>
              <a:defRPr/>
            </a:pPr>
            <a:r>
              <a:rPr lang="en-US" dirty="0"/>
              <a:t>Recursive-Descent Parsing (cont.)</a:t>
            </a:r>
          </a:p>
        </p:txBody>
      </p:sp>
      <p:sp>
        <p:nvSpPr>
          <p:cNvPr id="27652" name="Rectangle 3">
            <a:extLst>
              <a:ext uri="{FF2B5EF4-FFF2-40B4-BE49-F238E27FC236}">
                <a16:creationId xmlns:a16="http://schemas.microsoft.com/office/drawing/2014/main" id="{4C754C96-DD02-4DBE-87C9-A3A81D2A663D}"/>
              </a:ext>
            </a:extLst>
          </p:cNvPr>
          <p:cNvSpPr>
            <a:spLocks noGrp="1" noChangeArrowheads="1"/>
          </p:cNvSpPr>
          <p:nvPr>
            <p:ph sz="quarter" idx="1"/>
          </p:nvPr>
        </p:nvSpPr>
        <p:spPr>
          <a:xfrm>
            <a:off x="1066800" y="563563"/>
            <a:ext cx="8001000" cy="6446837"/>
          </a:xfrm>
        </p:spPr>
        <p:txBody>
          <a:bodyPr>
            <a:normAutofit fontScale="77500" lnSpcReduction="20000"/>
          </a:bodyPr>
          <a:lstStyle/>
          <a:p>
            <a:pPr marL="274320" indent="-274320" eaLnBrk="1" fontAlgn="auto" hangingPunct="1">
              <a:lnSpc>
                <a:spcPct val="80000"/>
              </a:lnSpc>
              <a:spcBef>
                <a:spcPct val="0"/>
              </a:spcBef>
              <a:spcAft>
                <a:spcPts val="0"/>
              </a:spcAft>
              <a:buFontTx/>
              <a:buNone/>
              <a:defRPr/>
            </a:pPr>
            <a:endParaRPr lang="en-US" sz="1800" b="1" dirty="0">
              <a:latin typeface="Courier New" pitchFamily="49" charset="0"/>
            </a:endParaRP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void expr() {</a:t>
            </a:r>
          </a:p>
          <a:p>
            <a:pPr marL="274320" indent="-274320" eaLnBrk="1" fontAlgn="auto" hangingPunct="1">
              <a:lnSpc>
                <a:spcPct val="80000"/>
              </a:lnSpc>
              <a:spcBef>
                <a:spcPct val="0"/>
              </a:spcBef>
              <a:spcAft>
                <a:spcPts val="0"/>
              </a:spcAft>
              <a:buFontTx/>
              <a:buNone/>
              <a:defRPr/>
            </a:pPr>
            <a:endParaRPr lang="en-US" sz="1800" b="1" dirty="0">
              <a:latin typeface="Courier New" pitchFamily="49" charset="0"/>
            </a:endParaRP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	term(); </a:t>
            </a:r>
            <a:r>
              <a:rPr lang="en-US" sz="1600" b="1" dirty="0">
                <a:latin typeface="Courier New" pitchFamily="49" charset="0"/>
                <a:cs typeface="Courier New" pitchFamily="49" charset="0"/>
              </a:rPr>
              <a:t>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while (</a:t>
            </a:r>
            <a:r>
              <a:rPr lang="en-US" sz="1600" b="1" dirty="0" err="1">
                <a:latin typeface="Courier New" pitchFamily="49" charset="0"/>
                <a:cs typeface="Courier New" pitchFamily="49" charset="0"/>
              </a:rPr>
              <a:t>nextToken</a:t>
            </a:r>
            <a:r>
              <a:rPr lang="en-US" sz="1600" b="1" dirty="0">
                <a:latin typeface="Courier New" pitchFamily="49" charset="0"/>
                <a:cs typeface="Courier New" pitchFamily="49" charset="0"/>
              </a:rPr>
              <a:t> == PLUS_CODE || </a:t>
            </a:r>
            <a:r>
              <a:rPr lang="en-US" sz="1600" b="1" dirty="0" err="1">
                <a:latin typeface="Courier New" pitchFamily="49" charset="0"/>
                <a:cs typeface="Courier New" pitchFamily="49" charset="0"/>
              </a:rPr>
              <a:t>nextToken</a:t>
            </a:r>
            <a:r>
              <a:rPr lang="en-US" sz="1600" b="1" dirty="0">
                <a:latin typeface="Courier New" pitchFamily="49" charset="0"/>
                <a:cs typeface="Courier New" pitchFamily="49" charset="0"/>
              </a:rPr>
              <a:t> == MINUS_CODE){</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lex</a:t>
            </a:r>
            <a:r>
              <a:rPr lang="en-US" sz="1600" b="1" dirty="0">
                <a:latin typeface="Courier New" pitchFamily="49" charset="0"/>
                <a:cs typeface="Courier New" pitchFamily="49" charset="0"/>
              </a:rPr>
              <a:t>();</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term();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a:t>
            </a:r>
          </a:p>
          <a:p>
            <a:pPr eaLnBrk="1" hangingPunct="1">
              <a:lnSpc>
                <a:spcPct val="90000"/>
              </a:lnSpc>
              <a:buFontTx/>
              <a:buNone/>
              <a:defRPr/>
            </a:pPr>
            <a:endParaRPr lang="en-US" altLang="en-US" sz="2000" b="1" dirty="0">
              <a:latin typeface="Courier New" panose="02070309020205020404" pitchFamily="49" charset="0"/>
              <a:cs typeface="Courier New" panose="02070309020205020404" pitchFamily="49" charset="0"/>
            </a:endParaRP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void  term(){</a:t>
            </a: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	factor();</a:t>
            </a: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		while (</a:t>
            </a:r>
            <a:r>
              <a:rPr lang="en-US" altLang="en-US" sz="2000" b="1" dirty="0" err="1">
                <a:latin typeface="Courier New" panose="02070309020205020404" pitchFamily="49" charset="0"/>
                <a:cs typeface="Courier New" panose="02070309020205020404" pitchFamily="49" charset="0"/>
              </a:rPr>
              <a:t>nextToken</a:t>
            </a:r>
            <a:r>
              <a:rPr lang="en-US" altLang="en-US" sz="2000" b="1" dirty="0">
                <a:latin typeface="Courier New" panose="02070309020205020404" pitchFamily="49" charset="0"/>
                <a:cs typeface="Courier New" panose="02070309020205020404" pitchFamily="49" charset="0"/>
              </a:rPr>
              <a:t> == AST_CODE || </a:t>
            </a:r>
            <a:r>
              <a:rPr lang="en-US" altLang="en-US" sz="2000" b="1" dirty="0" err="1">
                <a:latin typeface="Courier New" panose="02070309020205020404" pitchFamily="49" charset="0"/>
                <a:cs typeface="Courier New" panose="02070309020205020404" pitchFamily="49" charset="0"/>
              </a:rPr>
              <a:t>nextToken</a:t>
            </a:r>
            <a:r>
              <a:rPr lang="en-US" altLang="en-US" sz="2000" b="1" dirty="0">
                <a:latin typeface="Courier New" panose="02070309020205020404" pitchFamily="49" charset="0"/>
                <a:cs typeface="Courier New" panose="02070309020205020404" pitchFamily="49" charset="0"/>
              </a:rPr>
              <a:t> == SLACH_CODE){</a:t>
            </a: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lex</a:t>
            </a:r>
            <a:r>
              <a:rPr lang="en-US" altLang="en-US" sz="2000" b="1" dirty="0">
                <a:latin typeface="Courier New" panose="02070309020205020404" pitchFamily="49" charset="0"/>
                <a:cs typeface="Courier New" panose="02070309020205020404" pitchFamily="49" charset="0"/>
              </a:rPr>
              <a:t>();</a:t>
            </a: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		factor();</a:t>
            </a: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	}</a:t>
            </a:r>
          </a:p>
          <a:p>
            <a:pPr eaLnBrk="1" hangingPunct="1">
              <a:lnSpc>
                <a:spcPct val="90000"/>
              </a:lnSpc>
              <a:buFontTx/>
              <a:buNone/>
              <a:defRPr/>
            </a:pPr>
            <a:r>
              <a:rPr lang="en-US" altLang="en-US" sz="2000" b="1" dirty="0">
                <a:latin typeface="Courier New" panose="02070309020205020404" pitchFamily="49" charset="0"/>
                <a:cs typeface="Courier New" panose="02070309020205020404" pitchFamily="49" charset="0"/>
              </a:rPr>
              <a:t>}</a:t>
            </a:r>
          </a:p>
          <a:p>
            <a:pPr eaLnBrk="1" hangingPunct="1">
              <a:lnSpc>
                <a:spcPct val="80000"/>
              </a:lnSpc>
              <a:spcBef>
                <a:spcPct val="0"/>
              </a:spcBef>
              <a:buFontTx/>
              <a:buNone/>
              <a:defRPr/>
            </a:pPr>
            <a:endParaRPr lang="en-US" altLang="en-US" sz="2000" b="1" dirty="0">
              <a:latin typeface="Courier New" panose="02070309020205020404" pitchFamily="49" charset="0"/>
            </a:endParaRPr>
          </a:p>
          <a:p>
            <a:pPr eaLnBrk="1" hangingPunct="1">
              <a:lnSpc>
                <a:spcPct val="80000"/>
              </a:lnSpc>
              <a:spcBef>
                <a:spcPct val="0"/>
              </a:spcBef>
              <a:buFontTx/>
              <a:buNone/>
              <a:defRPr/>
            </a:pPr>
            <a:r>
              <a:rPr lang="en-US" altLang="en-US" sz="2000" b="1" dirty="0">
                <a:latin typeface="Courier New" panose="02070309020205020404" pitchFamily="49" charset="0"/>
              </a:rPr>
              <a:t> </a:t>
            </a:r>
          </a:p>
          <a:p>
            <a:pPr eaLnBrk="1" hangingPunct="1">
              <a:lnSpc>
                <a:spcPct val="80000"/>
              </a:lnSpc>
              <a:spcBef>
                <a:spcPct val="0"/>
              </a:spcBef>
              <a:buFontTx/>
              <a:buNone/>
              <a:defRPr/>
            </a:pPr>
            <a:r>
              <a:rPr lang="en-US" altLang="en-US" sz="2000" b="1" dirty="0">
                <a:latin typeface="Courier New" panose="02070309020205020404" pitchFamily="49" charset="0"/>
              </a:rPr>
              <a:t>void factor() { </a:t>
            </a:r>
          </a:p>
          <a:p>
            <a:pPr eaLnBrk="1" hangingPunct="1">
              <a:lnSpc>
                <a:spcPct val="80000"/>
              </a:lnSpc>
              <a:spcBef>
                <a:spcPct val="0"/>
              </a:spcBef>
              <a:buFontTx/>
              <a:buNone/>
              <a:defRPr/>
            </a:pPr>
            <a:r>
              <a:rPr lang="en-US" altLang="en-US" sz="2000" b="1" dirty="0"/>
              <a:t> </a:t>
            </a:r>
            <a:r>
              <a:rPr lang="en-US" altLang="en-US" sz="2000" b="1" dirty="0">
                <a:latin typeface="Courier New" panose="02070309020205020404" pitchFamily="49" charset="0"/>
              </a:rPr>
              <a:t> </a:t>
            </a:r>
            <a:r>
              <a:rPr lang="en-US" altLang="en-US" sz="2000" b="1" dirty="0"/>
              <a:t> </a:t>
            </a:r>
            <a:r>
              <a:rPr lang="en-US" altLang="en-US" sz="2000" b="1" dirty="0">
                <a:latin typeface="Courier New" panose="02070309020205020404" pitchFamily="49" charset="0"/>
              </a:rPr>
              <a:t>if (</a:t>
            </a:r>
            <a:r>
              <a:rPr lang="en-US" altLang="en-US" sz="2000" b="1" dirty="0" err="1">
                <a:latin typeface="Courier New" panose="02070309020205020404" pitchFamily="49" charset="0"/>
              </a:rPr>
              <a:t>nextToken</a:t>
            </a:r>
            <a:r>
              <a:rPr lang="en-US" altLang="en-US" sz="2000" b="1" dirty="0">
                <a:latin typeface="Courier New" panose="02070309020205020404" pitchFamily="49" charset="0"/>
              </a:rPr>
              <a:t>) == ID_CODE) </a:t>
            </a:r>
          </a:p>
          <a:p>
            <a:pPr eaLnBrk="1" hangingPunct="1">
              <a:lnSpc>
                <a:spcPct val="80000"/>
              </a:lnSpc>
              <a:spcBef>
                <a:spcPct val="0"/>
              </a:spcBef>
              <a:buFontTx/>
              <a:buNone/>
              <a:defRPr/>
            </a:pPr>
            <a:r>
              <a:rPr lang="en-US" altLang="en-US" sz="2000" b="1" dirty="0"/>
              <a:t> </a:t>
            </a:r>
            <a:r>
              <a:rPr lang="en-US" altLang="en-US" sz="2000" b="1" dirty="0">
                <a:latin typeface="Courier New" panose="02070309020205020404" pitchFamily="49" charset="0"/>
              </a:rPr>
              <a:t> </a:t>
            </a:r>
            <a:r>
              <a:rPr lang="en-US" altLang="en-US" sz="2000" b="1" dirty="0"/>
              <a:t> </a:t>
            </a:r>
            <a:r>
              <a:rPr lang="en-US" altLang="en-US" sz="2000" b="1" dirty="0">
                <a:latin typeface="Courier New" panose="02070309020205020404" pitchFamily="49" charset="0"/>
              </a:rPr>
              <a:t>	  </a:t>
            </a:r>
            <a:r>
              <a:rPr lang="en-US" altLang="en-US" sz="2000" b="1" dirty="0" err="1">
                <a:latin typeface="Courier New" panose="02070309020205020404" pitchFamily="49" charset="0"/>
              </a:rPr>
              <a:t>lex</a:t>
            </a:r>
            <a:r>
              <a:rPr lang="en-US" altLang="en-US" sz="2000" b="1" dirty="0">
                <a:latin typeface="Courier New" panose="02070309020205020404" pitchFamily="49" charset="0"/>
              </a:rPr>
              <a:t>();</a:t>
            </a:r>
          </a:p>
          <a:p>
            <a:pPr eaLnBrk="1" hangingPunct="1">
              <a:lnSpc>
                <a:spcPct val="80000"/>
              </a:lnSpc>
              <a:spcBef>
                <a:spcPct val="0"/>
              </a:spcBef>
              <a:buFontTx/>
              <a:buNone/>
              <a:defRPr/>
            </a:pPr>
            <a:endParaRPr lang="en-US" altLang="en-US" sz="2000" b="1" dirty="0">
              <a:latin typeface="Courier New" panose="02070309020205020404" pitchFamily="49" charset="0"/>
            </a:endParaRPr>
          </a:p>
          <a:p>
            <a:pPr eaLnBrk="1" hangingPunct="1">
              <a:lnSpc>
                <a:spcPct val="80000"/>
              </a:lnSpc>
              <a:spcBef>
                <a:spcPct val="0"/>
              </a:spcBef>
              <a:buFontTx/>
              <a:buNone/>
              <a:defRPr/>
            </a:pPr>
            <a:r>
              <a:rPr lang="en-US" altLang="en-US" sz="2000" b="1" dirty="0"/>
              <a:t> </a:t>
            </a:r>
            <a:r>
              <a:rPr lang="en-US" altLang="en-US" sz="2000" b="1" dirty="0">
                <a:latin typeface="Courier New" panose="02070309020205020404" pitchFamily="49" charset="0"/>
              </a:rPr>
              <a:t> </a:t>
            </a:r>
            <a:r>
              <a:rPr lang="en-US" altLang="en-US" sz="2000" b="1" dirty="0"/>
              <a:t> </a:t>
            </a:r>
            <a:r>
              <a:rPr lang="en-US" altLang="en-US" sz="2000" b="1" dirty="0">
                <a:latin typeface="Courier New" panose="02070309020205020404" pitchFamily="49" charset="0"/>
              </a:rPr>
              <a:t>else if (</a:t>
            </a:r>
            <a:r>
              <a:rPr lang="en-US" altLang="en-US" sz="2000" b="1" dirty="0" err="1">
                <a:latin typeface="Courier New" panose="02070309020205020404" pitchFamily="49" charset="0"/>
              </a:rPr>
              <a:t>nextToken</a:t>
            </a:r>
            <a:r>
              <a:rPr lang="en-US" altLang="en-US" sz="2000" b="1" dirty="0">
                <a:latin typeface="Courier New" panose="02070309020205020404" pitchFamily="49" charset="0"/>
              </a:rPr>
              <a:t> == LEFT_PAREN_CODE) {</a:t>
            </a:r>
          </a:p>
          <a:p>
            <a:pPr eaLnBrk="1" hangingPunct="1">
              <a:lnSpc>
                <a:spcPct val="80000"/>
              </a:lnSpc>
              <a:spcBef>
                <a:spcPct val="0"/>
              </a:spcBef>
              <a:buFontTx/>
              <a:buNone/>
              <a:defRPr/>
            </a:pPr>
            <a:r>
              <a:rPr lang="en-US" altLang="en-US" sz="2000" b="1" dirty="0">
                <a:latin typeface="Courier New" panose="02070309020205020404" pitchFamily="49" charset="0"/>
              </a:rPr>
              <a:t>	</a:t>
            </a:r>
            <a:r>
              <a:rPr lang="en-US" altLang="en-US" sz="2000" b="1" dirty="0"/>
              <a:t>   </a:t>
            </a:r>
            <a:r>
              <a:rPr lang="en-US" altLang="en-US" sz="2000" b="1" dirty="0" err="1">
                <a:latin typeface="Courier New" panose="02070309020205020404" pitchFamily="49" charset="0"/>
              </a:rPr>
              <a:t>lex</a:t>
            </a:r>
            <a:r>
              <a:rPr lang="en-US" altLang="en-US" sz="2000" b="1" dirty="0">
                <a:latin typeface="Courier New" panose="02070309020205020404" pitchFamily="49" charset="0"/>
              </a:rPr>
              <a:t>();</a:t>
            </a:r>
          </a:p>
          <a:p>
            <a:pPr eaLnBrk="1" hangingPunct="1">
              <a:lnSpc>
                <a:spcPct val="80000"/>
              </a:lnSpc>
              <a:spcBef>
                <a:spcPct val="0"/>
              </a:spcBef>
              <a:buFontTx/>
              <a:buNone/>
              <a:defRPr/>
            </a:pPr>
            <a:r>
              <a:rPr lang="en-US" altLang="en-US" sz="2000" b="1" dirty="0">
                <a:latin typeface="Courier New" panose="02070309020205020404" pitchFamily="49" charset="0"/>
              </a:rPr>
              <a:t>     expr();</a:t>
            </a:r>
          </a:p>
          <a:p>
            <a:pPr eaLnBrk="1" hangingPunct="1">
              <a:lnSpc>
                <a:spcPct val="80000"/>
              </a:lnSpc>
              <a:spcBef>
                <a:spcPct val="0"/>
              </a:spcBef>
              <a:buFontTx/>
              <a:buNone/>
              <a:defRPr/>
            </a:pPr>
            <a:r>
              <a:rPr lang="en-US" altLang="en-US" sz="2000" b="1" dirty="0"/>
              <a:t> </a:t>
            </a:r>
            <a:r>
              <a:rPr lang="en-US" altLang="en-US" sz="2000" b="1" dirty="0">
                <a:latin typeface="Courier New" panose="02070309020205020404" pitchFamily="49" charset="0"/>
              </a:rPr>
              <a:t> </a:t>
            </a:r>
            <a:r>
              <a:rPr lang="en-US" altLang="en-US" sz="2000" b="1" dirty="0"/>
              <a:t> </a:t>
            </a:r>
            <a:r>
              <a:rPr lang="en-US" altLang="en-US" sz="2000" b="1" dirty="0">
                <a:latin typeface="Courier New" panose="02070309020205020404" pitchFamily="49" charset="0"/>
              </a:rPr>
              <a:t>   if (</a:t>
            </a:r>
            <a:r>
              <a:rPr lang="en-US" altLang="en-US" sz="2000" b="1" dirty="0" err="1">
                <a:latin typeface="Courier New" panose="02070309020205020404" pitchFamily="49" charset="0"/>
              </a:rPr>
              <a:t>nextToken</a:t>
            </a:r>
            <a:r>
              <a:rPr lang="en-US" altLang="en-US" sz="2000" b="1" dirty="0">
                <a:latin typeface="Courier New" panose="02070309020205020404" pitchFamily="49" charset="0"/>
              </a:rPr>
              <a:t> == RIGHT_PAREN_CODE)</a:t>
            </a:r>
          </a:p>
          <a:p>
            <a:pPr eaLnBrk="1" hangingPunct="1">
              <a:lnSpc>
                <a:spcPct val="80000"/>
              </a:lnSpc>
              <a:spcBef>
                <a:spcPct val="0"/>
              </a:spcBef>
              <a:buFontTx/>
              <a:buNone/>
              <a:defRPr/>
            </a:pPr>
            <a:r>
              <a:rPr lang="en-US" altLang="en-US" sz="2000" b="1" dirty="0">
                <a:latin typeface="Courier New" panose="02070309020205020404" pitchFamily="49" charset="0"/>
              </a:rPr>
              <a:t>       </a:t>
            </a:r>
            <a:r>
              <a:rPr lang="en-US" altLang="en-US" sz="2000" b="1" dirty="0" err="1">
                <a:latin typeface="Courier New" panose="02070309020205020404" pitchFamily="49" charset="0"/>
              </a:rPr>
              <a:t>lex</a:t>
            </a:r>
            <a:r>
              <a:rPr lang="en-US" altLang="en-US" sz="2000" b="1" dirty="0">
                <a:latin typeface="Courier New" panose="02070309020205020404" pitchFamily="49" charset="0"/>
              </a:rPr>
              <a:t>();</a:t>
            </a:r>
          </a:p>
          <a:p>
            <a:pPr eaLnBrk="1" hangingPunct="1">
              <a:lnSpc>
                <a:spcPct val="80000"/>
              </a:lnSpc>
              <a:spcBef>
                <a:spcPct val="0"/>
              </a:spcBef>
              <a:buFontTx/>
              <a:buNone/>
              <a:defRPr/>
            </a:pPr>
            <a:r>
              <a:rPr lang="en-US" altLang="en-US" sz="2000" b="1" dirty="0">
                <a:latin typeface="Courier New" panose="02070309020205020404" pitchFamily="49" charset="0"/>
              </a:rPr>
              <a:t>     else</a:t>
            </a:r>
          </a:p>
          <a:p>
            <a:pPr eaLnBrk="1" hangingPunct="1">
              <a:lnSpc>
                <a:spcPct val="80000"/>
              </a:lnSpc>
              <a:spcBef>
                <a:spcPct val="0"/>
              </a:spcBef>
              <a:buFontTx/>
              <a:buNone/>
              <a:defRPr/>
            </a:pPr>
            <a:r>
              <a:rPr lang="en-US" altLang="en-US" sz="2000" b="1" dirty="0">
                <a:latin typeface="Courier New" panose="02070309020205020404" pitchFamily="49" charset="0"/>
              </a:rPr>
              <a:t>       error();</a:t>
            </a:r>
          </a:p>
          <a:p>
            <a:pPr eaLnBrk="1" hangingPunct="1">
              <a:lnSpc>
                <a:spcPct val="80000"/>
              </a:lnSpc>
              <a:spcBef>
                <a:spcPct val="0"/>
              </a:spcBef>
              <a:buFontTx/>
              <a:buNone/>
              <a:defRPr/>
            </a:pPr>
            <a:r>
              <a:rPr lang="en-US" altLang="en-US" sz="2000" b="1" dirty="0">
                <a:latin typeface="Courier New" panose="02070309020205020404" pitchFamily="49" charset="0"/>
              </a:rPr>
              <a:t>   }  /* End of else if (</a:t>
            </a:r>
            <a:r>
              <a:rPr lang="en-US" altLang="en-US" sz="2000" b="1" dirty="0" err="1">
                <a:latin typeface="Courier New" panose="02070309020205020404" pitchFamily="49" charset="0"/>
              </a:rPr>
              <a:t>nextToken</a:t>
            </a:r>
            <a:r>
              <a:rPr lang="en-US" altLang="en-US" sz="2000" b="1" dirty="0">
                <a:latin typeface="Courier New" panose="02070309020205020404" pitchFamily="49" charset="0"/>
              </a:rPr>
              <a:t> == ...  */</a:t>
            </a:r>
          </a:p>
          <a:p>
            <a:pPr eaLnBrk="1" hangingPunct="1">
              <a:lnSpc>
                <a:spcPct val="80000"/>
              </a:lnSpc>
              <a:spcBef>
                <a:spcPct val="0"/>
              </a:spcBef>
              <a:buFontTx/>
              <a:buNone/>
              <a:defRPr/>
            </a:pPr>
            <a:endParaRPr lang="en-US" altLang="en-US" sz="2000" b="1" dirty="0">
              <a:latin typeface="Courier New" panose="02070309020205020404" pitchFamily="49" charset="0"/>
            </a:endParaRPr>
          </a:p>
          <a:p>
            <a:pPr eaLnBrk="1" hangingPunct="1">
              <a:lnSpc>
                <a:spcPct val="80000"/>
              </a:lnSpc>
              <a:spcBef>
                <a:spcPct val="0"/>
              </a:spcBef>
              <a:buFontTx/>
              <a:buNone/>
              <a:defRPr/>
            </a:pPr>
            <a:r>
              <a:rPr lang="en-US" altLang="en-US" sz="2000" b="1" dirty="0">
                <a:latin typeface="Courier New" panose="02070309020205020404" pitchFamily="49" charset="0"/>
              </a:rPr>
              <a:t>  else error(); /* Neither RHS matches */</a:t>
            </a:r>
          </a:p>
          <a:p>
            <a:pPr eaLnBrk="1" hangingPunct="1">
              <a:lnSpc>
                <a:spcPct val="80000"/>
              </a:lnSpc>
              <a:spcBef>
                <a:spcPct val="0"/>
              </a:spcBef>
              <a:buFontTx/>
              <a:buNone/>
              <a:defRPr/>
            </a:pPr>
            <a:r>
              <a:rPr lang="en-US" altLang="en-US" sz="2000" b="1" dirty="0">
                <a:latin typeface="Courier New" panose="02070309020205020404" pitchFamily="49" charset="0"/>
              </a:rPr>
              <a:t> }</a:t>
            </a:r>
            <a:endParaRPr lang="en-US" altLang="en-US" sz="4000" b="1" dirty="0">
              <a:latin typeface="Courier New" panose="02070309020205020404" pitchFamily="49" charset="0"/>
            </a:endParaRPr>
          </a:p>
          <a:p>
            <a:pPr eaLnBrk="1" hangingPunct="1">
              <a:lnSpc>
                <a:spcPct val="90000"/>
              </a:lnSpc>
              <a:buFontTx/>
              <a:buNone/>
              <a:defRPr/>
            </a:pPr>
            <a:endParaRPr lang="en-US" altLang="en-US" sz="2000" b="1" dirty="0"/>
          </a:p>
          <a:p>
            <a:pPr marL="274320" indent="-274320" eaLnBrk="1" fontAlgn="auto" hangingPunct="1">
              <a:lnSpc>
                <a:spcPct val="80000"/>
              </a:lnSpc>
              <a:spcAft>
                <a:spcPts val="0"/>
              </a:spcAft>
              <a:buFontTx/>
              <a:buNone/>
              <a:defRPr/>
            </a:pPr>
            <a:endParaRPr lang="en-US" sz="2000" b="1" dirty="0"/>
          </a:p>
          <a:p>
            <a:pPr marL="274320" indent="-274320" eaLnBrk="1" fontAlgn="auto" hangingPunct="1">
              <a:lnSpc>
                <a:spcPct val="80000"/>
              </a:lnSpc>
              <a:spcAft>
                <a:spcPts val="0"/>
              </a:spcAft>
              <a:buFontTx/>
              <a:buNone/>
              <a:defRPr/>
            </a:pPr>
            <a:endParaRPr lang="en-US" sz="1600" dirty="0">
              <a:latin typeface="Courier New" pitchFamily="49" charset="0"/>
              <a:cs typeface="Courier New" pitchFamily="49" charset="0"/>
            </a:endParaRPr>
          </a:p>
        </p:txBody>
      </p:sp>
      <p:sp>
        <p:nvSpPr>
          <p:cNvPr id="34820" name="Slide Number Placeholder 3">
            <a:extLst>
              <a:ext uri="{FF2B5EF4-FFF2-40B4-BE49-F238E27FC236}">
                <a16:creationId xmlns:a16="http://schemas.microsoft.com/office/drawing/2014/main" id="{E2F875E7-FE95-46E3-B423-21D358BE991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A6EA33E-7DF4-4685-9C3F-94B67558B388}" type="slidenum">
              <a:rPr lang="en-US" altLang="en-US" sz="1400" smtClean="0">
                <a:solidFill>
                  <a:srgbClr val="FFFFFF"/>
                </a:solidFill>
              </a:rPr>
              <a:pPr/>
              <a:t>140</a:t>
            </a:fld>
            <a:endParaRPr lang="en-US" altLang="en-US" sz="1400">
              <a:solidFill>
                <a:srgbClr val="FFFFFF"/>
              </a:solidFill>
            </a:endParaRPr>
          </a:p>
        </p:txBody>
      </p:sp>
      <p:sp>
        <p:nvSpPr>
          <p:cNvPr id="34821" name="Rectangle 1">
            <a:extLst>
              <a:ext uri="{FF2B5EF4-FFF2-40B4-BE49-F238E27FC236}">
                <a16:creationId xmlns:a16="http://schemas.microsoft.com/office/drawing/2014/main" id="{E2885971-AA75-4078-A5BE-9A1C348DD57C}"/>
              </a:ext>
            </a:extLst>
          </p:cNvPr>
          <p:cNvSpPr>
            <a:spLocks noChangeArrowheads="1"/>
          </p:cNvSpPr>
          <p:nvPr/>
        </p:nvSpPr>
        <p:spPr bwMode="auto">
          <a:xfrm>
            <a:off x="4038600" y="1600200"/>
            <a:ext cx="533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eaLnBrk="1" hangingPunct="1"/>
            <a:r>
              <a:rPr lang="en-US" altLang="en-US" sz="1800" b="1">
                <a:latin typeface="Courier New" panose="02070309020205020404" pitchFamily="49" charset="0"/>
              </a:rPr>
              <a:t>&lt;expr&gt; </a:t>
            </a:r>
            <a:r>
              <a:rPr lang="en-US" altLang="en-US" sz="1800" b="1">
                <a:latin typeface="Courier New" panose="02070309020205020404" pitchFamily="49" charset="0"/>
                <a:sym typeface="Symbol" panose="05050102010706020507" pitchFamily="18" charset="2"/>
              </a:rPr>
              <a:t></a:t>
            </a:r>
            <a:r>
              <a:rPr lang="en-US" altLang="en-US" sz="1800" b="1">
                <a:latin typeface="Courier New" panose="02070309020205020404" pitchFamily="49" charset="0"/>
              </a:rPr>
              <a:t> &lt;term&gt; {(+ | -) &lt;term&gt;}</a:t>
            </a:r>
          </a:p>
          <a:p>
            <a:pPr eaLnBrk="1" hangingPunct="1"/>
            <a:r>
              <a:rPr lang="en-US" altLang="en-US" sz="1800" b="1">
                <a:latin typeface="Courier New" panose="02070309020205020404" pitchFamily="49" charset="0"/>
              </a:rPr>
              <a:t>&lt;term&gt; </a:t>
            </a:r>
            <a:r>
              <a:rPr lang="en-US" altLang="en-US" sz="1800" b="1">
                <a:latin typeface="Courier New" panose="02070309020205020404" pitchFamily="49" charset="0"/>
                <a:sym typeface="Symbol" panose="05050102010706020507" pitchFamily="18" charset="2"/>
              </a:rPr>
              <a:t></a:t>
            </a:r>
            <a:r>
              <a:rPr lang="en-US" altLang="en-US" sz="1800" b="1">
                <a:latin typeface="Courier New" panose="02070309020205020404" pitchFamily="49" charset="0"/>
              </a:rPr>
              <a:t> &lt;factor&gt; {(* | /) &lt;factor&gt;}</a:t>
            </a:r>
          </a:p>
          <a:p>
            <a:pPr eaLnBrk="1" hangingPunct="1"/>
            <a:r>
              <a:rPr lang="en-US" altLang="en-US" sz="1800" b="1">
                <a:latin typeface="Courier New" panose="02070309020205020404" pitchFamily="49" charset="0"/>
              </a:rPr>
              <a:t>&lt;factor&gt; </a:t>
            </a:r>
            <a:r>
              <a:rPr lang="en-US" altLang="en-US" sz="1800" b="1">
                <a:latin typeface="Courier New" panose="02070309020205020404" pitchFamily="49" charset="0"/>
                <a:sym typeface="Symbol" panose="05050102010706020507" pitchFamily="18" charset="2"/>
              </a:rPr>
              <a:t></a:t>
            </a:r>
            <a:r>
              <a:rPr lang="en-US" altLang="en-US" sz="1800" b="1">
                <a:latin typeface="Courier New" panose="02070309020205020404" pitchFamily="49" charset="0"/>
              </a:rPr>
              <a:t> id | ( &lt;expr&gt; )</a:t>
            </a:r>
          </a:p>
        </p:txBody>
      </p:sp>
    </p:spTree>
    <p:extLst>
      <p:ext uri="{BB962C8B-B14F-4D97-AF65-F5344CB8AC3E}">
        <p14:creationId xmlns:p14="http://schemas.microsoft.com/office/powerpoint/2010/main" val="5350424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80499839-9FD3-484E-B6A1-DB6359D4C1AD}"/>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27652" name="Rectangle 3">
            <a:extLst>
              <a:ext uri="{FF2B5EF4-FFF2-40B4-BE49-F238E27FC236}">
                <a16:creationId xmlns:a16="http://schemas.microsoft.com/office/drawing/2014/main" id="{C529E7AB-2596-4FBC-AFB4-8F028CD363B2}"/>
              </a:ext>
            </a:extLst>
          </p:cNvPr>
          <p:cNvSpPr>
            <a:spLocks noGrp="1" noChangeArrowheads="1"/>
          </p:cNvSpPr>
          <p:nvPr>
            <p:ph sz="quarter" idx="1"/>
          </p:nvPr>
        </p:nvSpPr>
        <p:spPr>
          <a:xfrm>
            <a:off x="762000" y="1295400"/>
            <a:ext cx="8001000" cy="4876800"/>
          </a:xfrm>
        </p:spPr>
        <p:txBody>
          <a:bodyPr>
            <a:normAutofit lnSpcReduction="10000"/>
          </a:bodyPr>
          <a:lstStyle/>
          <a:p>
            <a:pPr marL="274320" indent="-274320" eaLnBrk="1" fontAlgn="auto" hangingPunct="1">
              <a:lnSpc>
                <a:spcPct val="98000"/>
              </a:lnSpc>
              <a:spcBef>
                <a:spcPct val="0"/>
              </a:spcBef>
              <a:spcAft>
                <a:spcPts val="0"/>
              </a:spcAft>
              <a:buFontTx/>
              <a:buNone/>
              <a:defRPr/>
            </a:pPr>
            <a:r>
              <a:rPr lang="en-US" sz="1800" b="1" dirty="0">
                <a:latin typeface="Courier New" pitchFamily="49" charset="0"/>
              </a:rPr>
              <a:t>/* Function expr </a:t>
            </a: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   Parses strings in the language generated by the rule:</a:t>
            </a: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   &lt;expr&gt; → &lt;term&gt; {(+ | -) &lt;term&gt;}</a:t>
            </a: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 */</a:t>
            </a:r>
          </a:p>
          <a:p>
            <a:pPr marL="274320" indent="-274320" eaLnBrk="1" fontAlgn="auto" hangingPunct="1">
              <a:lnSpc>
                <a:spcPct val="80000"/>
              </a:lnSpc>
              <a:spcBef>
                <a:spcPct val="0"/>
              </a:spcBef>
              <a:spcAft>
                <a:spcPts val="0"/>
              </a:spcAft>
              <a:buFontTx/>
              <a:buNone/>
              <a:defRPr/>
            </a:pPr>
            <a:endParaRPr lang="en-US" sz="1800" b="1" dirty="0">
              <a:latin typeface="Courier New" pitchFamily="49" charset="0"/>
            </a:endParaRP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void expr() {</a:t>
            </a:r>
          </a:p>
          <a:p>
            <a:pPr marL="274320" indent="-274320" eaLnBrk="1" fontAlgn="auto" hangingPunct="1">
              <a:lnSpc>
                <a:spcPct val="80000"/>
              </a:lnSpc>
              <a:spcBef>
                <a:spcPct val="0"/>
              </a:spcBef>
              <a:spcAft>
                <a:spcPts val="0"/>
              </a:spcAft>
              <a:buFontTx/>
              <a:buNone/>
              <a:defRPr/>
            </a:pPr>
            <a:endParaRPr lang="en-US" sz="1800" b="1" dirty="0">
              <a:latin typeface="Courier New" pitchFamily="49" charset="0"/>
            </a:endParaRP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	/* Parse the first term */ </a:t>
            </a:r>
          </a:p>
          <a:p>
            <a:pPr marL="274320" indent="-274320" eaLnBrk="1" fontAlgn="auto" hangingPunct="1">
              <a:lnSpc>
                <a:spcPct val="80000"/>
              </a:lnSpc>
              <a:spcBef>
                <a:spcPct val="0"/>
              </a:spcBef>
              <a:spcAft>
                <a:spcPts val="0"/>
              </a:spcAft>
              <a:buFontTx/>
              <a:buNone/>
              <a:defRPr/>
            </a:pPr>
            <a:r>
              <a:rPr lang="en-US" sz="1800" b="1" dirty="0">
                <a:latin typeface="Courier New" pitchFamily="49" charset="0"/>
              </a:rPr>
              <a:t>	term();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 As long as the next token is + or -, call </a:t>
            </a:r>
            <a:r>
              <a:rPr lang="en-US" sz="1600" b="1" dirty="0" err="1">
                <a:latin typeface="Courier New" pitchFamily="49" charset="0"/>
                <a:cs typeface="Courier New" pitchFamily="49" charset="0"/>
              </a:rPr>
              <a:t>lex</a:t>
            </a:r>
            <a:r>
              <a:rPr lang="en-US" sz="1600" b="1" dirty="0">
                <a:latin typeface="Courier New" pitchFamily="49" charset="0"/>
                <a:cs typeface="Courier New" pitchFamily="49" charset="0"/>
              </a:rPr>
              <a:t> to get the next token, and parse the next term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while (</a:t>
            </a:r>
            <a:r>
              <a:rPr lang="en-US" sz="1600" b="1" dirty="0" err="1">
                <a:latin typeface="Courier New" pitchFamily="49" charset="0"/>
                <a:cs typeface="Courier New" pitchFamily="49" charset="0"/>
              </a:rPr>
              <a:t>nextToken</a:t>
            </a:r>
            <a:r>
              <a:rPr lang="en-US" sz="1600" b="1" dirty="0">
                <a:latin typeface="Courier New" pitchFamily="49" charset="0"/>
                <a:cs typeface="Courier New" pitchFamily="49" charset="0"/>
              </a:rPr>
              <a:t> == PLUS_CODE || </a:t>
            </a:r>
            <a:r>
              <a:rPr lang="en-US" sz="1600" b="1" dirty="0" err="1">
                <a:latin typeface="Courier New" pitchFamily="49" charset="0"/>
                <a:cs typeface="Courier New" pitchFamily="49" charset="0"/>
              </a:rPr>
              <a:t>nextToken</a:t>
            </a:r>
            <a:r>
              <a:rPr lang="en-US" sz="1600" b="1" dirty="0">
                <a:latin typeface="Courier New" pitchFamily="49" charset="0"/>
                <a:cs typeface="Courier New" pitchFamily="49" charset="0"/>
              </a:rPr>
              <a:t> == MINUS_CODE){</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lex</a:t>
            </a:r>
            <a:r>
              <a:rPr lang="en-US" sz="1600" b="1" dirty="0">
                <a:latin typeface="Courier New" pitchFamily="49" charset="0"/>
                <a:cs typeface="Courier New" pitchFamily="49" charset="0"/>
              </a:rPr>
              <a:t>();</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term();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  }</a:t>
            </a:r>
          </a:p>
          <a:p>
            <a:pPr marL="274320" indent="-274320" eaLnBrk="1" fontAlgn="auto" hangingPunct="1">
              <a:lnSpc>
                <a:spcPct val="80000"/>
              </a:lnSpc>
              <a:spcAft>
                <a:spcPts val="0"/>
              </a:spcAft>
              <a:buFontTx/>
              <a:buNone/>
              <a:defRPr/>
            </a:pPr>
            <a:r>
              <a:rPr lang="en-US" sz="1600" b="1" dirty="0">
                <a:latin typeface="Courier New" pitchFamily="49" charset="0"/>
                <a:cs typeface="Courier New" pitchFamily="49" charset="0"/>
              </a:rPr>
              <a:t>}</a:t>
            </a:r>
            <a:endParaRPr lang="en-US" sz="2000" b="1" dirty="0"/>
          </a:p>
          <a:p>
            <a:pPr marL="274320" indent="-274320" eaLnBrk="1" fontAlgn="auto" hangingPunct="1">
              <a:lnSpc>
                <a:spcPct val="80000"/>
              </a:lnSpc>
              <a:spcAft>
                <a:spcPts val="0"/>
              </a:spcAft>
              <a:buFont typeface="Wingdings"/>
              <a:buChar char=""/>
              <a:defRPr/>
            </a:pPr>
            <a:r>
              <a:rPr lang="en-US" sz="2000" dirty="0"/>
              <a:t>This particular routine does not detect errors</a:t>
            </a:r>
          </a:p>
          <a:p>
            <a:pPr marL="274320" indent="-274320" eaLnBrk="1" fontAlgn="auto" hangingPunct="1">
              <a:lnSpc>
                <a:spcPct val="80000"/>
              </a:lnSpc>
              <a:spcAft>
                <a:spcPts val="0"/>
              </a:spcAft>
              <a:buFont typeface="Wingdings"/>
              <a:buChar char=""/>
              <a:defRPr/>
            </a:pPr>
            <a:r>
              <a:rPr lang="en-US" sz="2000" dirty="0"/>
              <a:t>Convention: Every parsing routine leaves the next token in </a:t>
            </a:r>
            <a:r>
              <a:rPr lang="en-US" sz="2000" dirty="0" err="1">
                <a:latin typeface="Courier New" pitchFamily="49" charset="0"/>
              </a:rPr>
              <a:t>nextToken</a:t>
            </a:r>
            <a:endParaRPr lang="en-US" sz="2000" dirty="0">
              <a:latin typeface="Courier New" pitchFamily="49" charset="0"/>
            </a:endParaRPr>
          </a:p>
          <a:p>
            <a:pPr marL="274320" indent="-274320" eaLnBrk="1" fontAlgn="auto" hangingPunct="1">
              <a:lnSpc>
                <a:spcPct val="80000"/>
              </a:lnSpc>
              <a:spcAft>
                <a:spcPts val="0"/>
              </a:spcAft>
              <a:buFontTx/>
              <a:buNone/>
              <a:defRPr/>
            </a:pPr>
            <a:endParaRPr lang="en-US" sz="1600" dirty="0">
              <a:latin typeface="Courier New" pitchFamily="49" charset="0"/>
              <a:cs typeface="Courier New" pitchFamily="49" charset="0"/>
            </a:endParaRPr>
          </a:p>
        </p:txBody>
      </p:sp>
      <p:sp>
        <p:nvSpPr>
          <p:cNvPr id="35844" name="Slide Number Placeholder 3">
            <a:extLst>
              <a:ext uri="{FF2B5EF4-FFF2-40B4-BE49-F238E27FC236}">
                <a16:creationId xmlns:a16="http://schemas.microsoft.com/office/drawing/2014/main" id="{4AB3C1C6-3ABD-49F2-9DF2-7B96C92B0C7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2F33EA0-178D-4283-AB56-DD3EB79CE94F}" type="slidenum">
              <a:rPr lang="en-US" altLang="en-US" sz="1400" smtClean="0">
                <a:solidFill>
                  <a:srgbClr val="FFFFFF"/>
                </a:solidFill>
              </a:rPr>
              <a:pPr/>
              <a:t>141</a:t>
            </a:fld>
            <a:endParaRPr lang="en-US" altLang="en-US" sz="1400">
              <a:solidFill>
                <a:srgbClr val="FFFFFF"/>
              </a:solidFill>
            </a:endParaRPr>
          </a:p>
        </p:txBody>
      </p:sp>
    </p:spTree>
    <p:extLst>
      <p:ext uri="{BB962C8B-B14F-4D97-AF65-F5344CB8AC3E}">
        <p14:creationId xmlns:p14="http://schemas.microsoft.com/office/powerpoint/2010/main" val="3250684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667F35A-44D0-4BD5-8314-19BFCB8E18A6}"/>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6867" name="Rectangle 3">
            <a:extLst>
              <a:ext uri="{FF2B5EF4-FFF2-40B4-BE49-F238E27FC236}">
                <a16:creationId xmlns:a16="http://schemas.microsoft.com/office/drawing/2014/main" id="{41B4D97E-643E-41C1-B4E9-020D133B1466}"/>
              </a:ext>
            </a:extLst>
          </p:cNvPr>
          <p:cNvSpPr>
            <a:spLocks noGrp="1" noChangeArrowheads="1"/>
          </p:cNvSpPr>
          <p:nvPr>
            <p:ph sz="quarter" idx="1"/>
          </p:nvPr>
        </p:nvSpPr>
        <p:spPr>
          <a:xfrm>
            <a:off x="609600" y="1371600"/>
            <a:ext cx="8382000" cy="5029200"/>
          </a:xfrm>
        </p:spPr>
        <p:txBody>
          <a:bodyPr/>
          <a:lstStyle/>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Function term</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Parses string in the language generated by the rule: &lt;term&gt; -&gt; &lt;factor&gt; {(*|/)&lt;factor&gt;}*/</a:t>
            </a:r>
          </a:p>
          <a:p>
            <a:pPr eaLnBrk="1" hangingPunct="1">
              <a:lnSpc>
                <a:spcPct val="90000"/>
              </a:lnSpc>
              <a:buFontTx/>
              <a:buNone/>
            </a:pPr>
            <a:endParaRPr lang="en-US" altLang="en-US" sz="1800" b="1">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void  term(){</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/*parse the first factor */</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factor();</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/*As long as the next token is * or /, call lex to get the next token, and parse the next facrtor*/</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while (nextToken == AST_CODE || nextToken == SLACH_CODE){</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lex();</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factor();</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	}</a:t>
            </a:r>
          </a:p>
          <a:p>
            <a:pPr eaLnBrk="1" hangingPunct="1">
              <a:lnSpc>
                <a:spcPct val="90000"/>
              </a:lnSpc>
              <a:buFontTx/>
              <a:buNone/>
            </a:pPr>
            <a:r>
              <a:rPr lang="en-US" altLang="en-US" sz="1800" b="1">
                <a:latin typeface="Courier New" panose="02070309020205020404" pitchFamily="49" charset="0"/>
                <a:cs typeface="Courier New" panose="02070309020205020404" pitchFamily="49" charset="0"/>
              </a:rPr>
              <a:t>}</a:t>
            </a:r>
            <a:endParaRPr lang="en-US" altLang="en-US" sz="1800" b="1"/>
          </a:p>
        </p:txBody>
      </p:sp>
      <p:sp>
        <p:nvSpPr>
          <p:cNvPr id="36868" name="Slide Number Placeholder 3">
            <a:extLst>
              <a:ext uri="{FF2B5EF4-FFF2-40B4-BE49-F238E27FC236}">
                <a16:creationId xmlns:a16="http://schemas.microsoft.com/office/drawing/2014/main" id="{39073B30-6051-4F6C-984A-56DD234B30E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3E5BA82-5C70-44B2-9AC0-68B84624213C}" type="slidenum">
              <a:rPr lang="en-US" altLang="en-US" sz="1400" smtClean="0">
                <a:solidFill>
                  <a:srgbClr val="FFFFFF"/>
                </a:solidFill>
              </a:rPr>
              <a:pPr/>
              <a:t>142</a:t>
            </a:fld>
            <a:endParaRPr lang="en-US" altLang="en-US" sz="1400">
              <a:solidFill>
                <a:srgbClr val="FFFFFF"/>
              </a:solidFill>
            </a:endParaRPr>
          </a:p>
        </p:txBody>
      </p:sp>
    </p:spTree>
    <p:extLst>
      <p:ext uri="{BB962C8B-B14F-4D97-AF65-F5344CB8AC3E}">
        <p14:creationId xmlns:p14="http://schemas.microsoft.com/office/powerpoint/2010/main" val="9088262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7E723D91-5F22-4402-84AB-4CA96CA1596F}"/>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7891" name="Rectangle 3">
            <a:extLst>
              <a:ext uri="{FF2B5EF4-FFF2-40B4-BE49-F238E27FC236}">
                <a16:creationId xmlns:a16="http://schemas.microsoft.com/office/drawing/2014/main" id="{18F514B4-9465-40F5-AF03-9B92C8B7195A}"/>
              </a:ext>
            </a:extLst>
          </p:cNvPr>
          <p:cNvSpPr>
            <a:spLocks noGrp="1" noChangeArrowheads="1"/>
          </p:cNvSpPr>
          <p:nvPr>
            <p:ph sz="quarter" idx="1"/>
          </p:nvPr>
        </p:nvSpPr>
        <p:spPr>
          <a:xfrm>
            <a:off x="457200" y="1600200"/>
            <a:ext cx="7467600" cy="4873625"/>
          </a:xfrm>
        </p:spPr>
        <p:txBody>
          <a:bodyPr/>
          <a:lstStyle/>
          <a:p>
            <a:pPr eaLnBrk="1" hangingPunct="1"/>
            <a:r>
              <a:rPr lang="en-US" altLang="en-US"/>
              <a:t>A nonterminal that has more than one RHS requires an initial process to determine which RHS it is to parse</a:t>
            </a:r>
          </a:p>
          <a:p>
            <a:pPr lvl="1" eaLnBrk="1" hangingPunct="1"/>
            <a:r>
              <a:rPr lang="en-US" altLang="en-US"/>
              <a:t>The correct RHS is chosen on the basis of the next token of input (the lookahead)</a:t>
            </a:r>
          </a:p>
          <a:p>
            <a:pPr lvl="1" eaLnBrk="1" hangingPunct="1"/>
            <a:r>
              <a:rPr lang="en-US" altLang="en-US"/>
              <a:t>The next token is compared with the first token that can be generated by each RHS until a match is found</a:t>
            </a:r>
          </a:p>
          <a:p>
            <a:pPr lvl="1" eaLnBrk="1" hangingPunct="1"/>
            <a:r>
              <a:rPr lang="en-US" altLang="en-US"/>
              <a:t>If no match is found, it is a syntax error</a:t>
            </a:r>
          </a:p>
        </p:txBody>
      </p:sp>
      <p:sp>
        <p:nvSpPr>
          <p:cNvPr id="37892" name="Slide Number Placeholder 3">
            <a:extLst>
              <a:ext uri="{FF2B5EF4-FFF2-40B4-BE49-F238E27FC236}">
                <a16:creationId xmlns:a16="http://schemas.microsoft.com/office/drawing/2014/main" id="{855D27CF-4212-4AF4-907C-6FE142F68FB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4848EE3-6B0C-4DF5-B009-77DADE00FA4F}" type="slidenum">
              <a:rPr lang="en-US" altLang="en-US" sz="1400" smtClean="0">
                <a:solidFill>
                  <a:srgbClr val="FFFFFF"/>
                </a:solidFill>
              </a:rPr>
              <a:pPr/>
              <a:t>143</a:t>
            </a:fld>
            <a:endParaRPr lang="en-US" altLang="en-US" sz="1400">
              <a:solidFill>
                <a:srgbClr val="FFFFFF"/>
              </a:solidFill>
            </a:endParaRPr>
          </a:p>
        </p:txBody>
      </p:sp>
    </p:spTree>
    <p:extLst>
      <p:ext uri="{BB962C8B-B14F-4D97-AF65-F5344CB8AC3E}">
        <p14:creationId xmlns:p14="http://schemas.microsoft.com/office/powerpoint/2010/main" val="33082653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066D4649-2373-4D8B-B8C9-A2DF37E778D2}"/>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8915" name="Rectangle 3">
            <a:extLst>
              <a:ext uri="{FF2B5EF4-FFF2-40B4-BE49-F238E27FC236}">
                <a16:creationId xmlns:a16="http://schemas.microsoft.com/office/drawing/2014/main" id="{BC6CFFE4-4320-45BF-A97C-775399D8522B}"/>
              </a:ext>
            </a:extLst>
          </p:cNvPr>
          <p:cNvSpPr>
            <a:spLocks noGrp="1" noChangeArrowheads="1"/>
          </p:cNvSpPr>
          <p:nvPr>
            <p:ph sz="quarter" idx="1"/>
          </p:nvPr>
        </p:nvSpPr>
        <p:spPr>
          <a:xfrm>
            <a:off x="609600" y="1295400"/>
            <a:ext cx="8153400" cy="4876800"/>
          </a:xfrm>
        </p:spPr>
        <p:txBody>
          <a:bodyPr/>
          <a:lstStyle/>
          <a:p>
            <a:pPr eaLnBrk="1" hangingPunct="1">
              <a:lnSpc>
                <a:spcPct val="80000"/>
              </a:lnSpc>
              <a:spcBef>
                <a:spcPct val="0"/>
              </a:spcBef>
              <a:buFontTx/>
              <a:buNone/>
            </a:pPr>
            <a:r>
              <a:rPr lang="en-US" altLang="en-US" sz="1600" b="1">
                <a:latin typeface="Courier New" panose="02070309020205020404" pitchFamily="49" charset="0"/>
              </a:rPr>
              <a:t>/* Function factor</a:t>
            </a:r>
          </a:p>
          <a:p>
            <a:pPr eaLnBrk="1" hangingPunct="1">
              <a:lnSpc>
                <a:spcPct val="80000"/>
              </a:lnSpc>
              <a:spcBef>
                <a:spcPct val="0"/>
              </a:spcBef>
              <a:buFontTx/>
              <a:buNone/>
            </a:pPr>
            <a:r>
              <a:rPr lang="en-US" altLang="en-US" sz="1600" b="1">
                <a:latin typeface="Courier New" panose="02070309020205020404" pitchFamily="49" charset="0"/>
              </a:rPr>
              <a:t>   Parses strings in the language generated by the rule: </a:t>
            </a:r>
          </a:p>
          <a:p>
            <a:pPr eaLnBrk="1" hangingPunct="1">
              <a:lnSpc>
                <a:spcPct val="80000"/>
              </a:lnSpc>
              <a:spcBef>
                <a:spcPct val="0"/>
              </a:spcBef>
              <a:buFontTx/>
              <a:buNone/>
            </a:pPr>
            <a:r>
              <a:rPr lang="en-US" altLang="en-US" sz="1600" b="1">
                <a:latin typeface="Courier New" panose="02070309020205020404" pitchFamily="49" charset="0"/>
              </a:rPr>
              <a:t>   &lt;factor&gt; -&gt; id  |  (&lt;expr&gt;)  */</a:t>
            </a:r>
          </a:p>
          <a:p>
            <a:pPr eaLnBrk="1" hangingPunct="1">
              <a:lnSpc>
                <a:spcPct val="80000"/>
              </a:lnSpc>
              <a:spcBef>
                <a:spcPct val="0"/>
              </a:spcBef>
              <a:buFontTx/>
              <a:buNone/>
            </a:pPr>
            <a:endParaRPr lang="en-US" altLang="en-US" sz="1600" b="1">
              <a:latin typeface="Courier New" panose="02070309020205020404" pitchFamily="49" charset="0"/>
            </a:endParaRPr>
          </a:p>
          <a:p>
            <a:pPr eaLnBrk="1" hangingPunct="1">
              <a:lnSpc>
                <a:spcPct val="80000"/>
              </a:lnSpc>
              <a:spcBef>
                <a:spcPct val="0"/>
              </a:spcBef>
              <a:buFontTx/>
              <a:buNone/>
            </a:pPr>
            <a:r>
              <a:rPr lang="en-US" altLang="en-US" sz="1600" b="1">
                <a:latin typeface="Courier New" panose="02070309020205020404" pitchFamily="49" charset="0"/>
              </a:rPr>
              <a:t> void factor() { /* Determine which RHS */</a:t>
            </a:r>
          </a:p>
          <a:p>
            <a:pPr eaLnBrk="1" hangingPunct="1">
              <a:lnSpc>
                <a:spcPct val="80000"/>
              </a:lnSpc>
              <a:spcBef>
                <a:spcPct val="0"/>
              </a:spcBef>
              <a:buFontTx/>
              <a:buNone/>
            </a:pPr>
            <a:endParaRPr lang="en-US" altLang="en-US" sz="1600" b="1">
              <a:latin typeface="Courier New" panose="02070309020205020404" pitchFamily="49" charset="0"/>
            </a:endParaRPr>
          </a:p>
          <a:p>
            <a:pPr eaLnBrk="1" hangingPunct="1">
              <a:lnSpc>
                <a:spcPct val="80000"/>
              </a:lnSpc>
              <a:spcBef>
                <a:spcPct val="0"/>
              </a:spcBef>
              <a:buFontTx/>
              <a:buNone/>
            </a:pPr>
            <a:r>
              <a:rPr lang="en-US" altLang="en-US" sz="1600" b="1"/>
              <a:t> </a:t>
            </a:r>
            <a:r>
              <a:rPr lang="en-US" altLang="en-US" sz="1600" b="1">
                <a:latin typeface="Courier New" panose="02070309020205020404" pitchFamily="49" charset="0"/>
              </a:rPr>
              <a:t> </a:t>
            </a:r>
            <a:r>
              <a:rPr lang="en-US" altLang="en-US" sz="1600" b="1"/>
              <a:t> </a:t>
            </a:r>
            <a:r>
              <a:rPr lang="en-US" altLang="en-US" sz="1600" b="1">
                <a:latin typeface="Courier New" panose="02070309020205020404" pitchFamily="49" charset="0"/>
              </a:rPr>
              <a:t>if (nextToken) == ID_CODE) /* For the RHS id, just call lex */</a:t>
            </a:r>
          </a:p>
          <a:p>
            <a:pPr eaLnBrk="1" hangingPunct="1">
              <a:lnSpc>
                <a:spcPct val="80000"/>
              </a:lnSpc>
              <a:spcBef>
                <a:spcPct val="0"/>
              </a:spcBef>
              <a:buFontTx/>
              <a:buNone/>
            </a:pPr>
            <a:r>
              <a:rPr lang="en-US" altLang="en-US" sz="1600" b="1"/>
              <a:t> </a:t>
            </a:r>
            <a:r>
              <a:rPr lang="en-US" altLang="en-US" sz="1600" b="1">
                <a:latin typeface="Courier New" panose="02070309020205020404" pitchFamily="49" charset="0"/>
              </a:rPr>
              <a:t> </a:t>
            </a:r>
            <a:r>
              <a:rPr lang="en-US" altLang="en-US" sz="1600" b="1"/>
              <a:t> </a:t>
            </a:r>
            <a:r>
              <a:rPr lang="en-US" altLang="en-US" sz="1600" b="1">
                <a:latin typeface="Courier New" panose="02070309020205020404" pitchFamily="49" charset="0"/>
              </a:rPr>
              <a:t>	  lex();</a:t>
            </a:r>
          </a:p>
          <a:p>
            <a:pPr eaLnBrk="1" hangingPunct="1">
              <a:lnSpc>
                <a:spcPct val="80000"/>
              </a:lnSpc>
              <a:spcBef>
                <a:spcPct val="0"/>
              </a:spcBef>
              <a:buFontTx/>
              <a:buNone/>
            </a:pPr>
            <a:endParaRPr lang="en-US" altLang="en-US" sz="1600" b="1">
              <a:latin typeface="Courier New" panose="02070309020205020404" pitchFamily="49" charset="0"/>
            </a:endParaRPr>
          </a:p>
          <a:p>
            <a:pPr eaLnBrk="1" hangingPunct="1">
              <a:lnSpc>
                <a:spcPct val="80000"/>
              </a:lnSpc>
              <a:spcBef>
                <a:spcPct val="0"/>
              </a:spcBef>
              <a:buFontTx/>
              <a:buNone/>
            </a:pPr>
            <a:r>
              <a:rPr lang="en-US" altLang="en-US" sz="1600" b="1">
                <a:latin typeface="Courier New" panose="02070309020205020404" pitchFamily="49" charset="0"/>
              </a:rPr>
              <a:t> /* If the RHS is (&lt;expr&gt;) </a:t>
            </a:r>
            <a:r>
              <a:rPr lang="en-US" altLang="en-US" sz="1600" b="1"/>
              <a:t>–</a:t>
            </a:r>
            <a:r>
              <a:rPr lang="en-US" altLang="en-US" sz="1600" b="1">
                <a:latin typeface="Courier New" panose="02070309020205020404" pitchFamily="49" charset="0"/>
              </a:rPr>
              <a:t> call lex to pass over the left parenthesis, call expr, and check for the right parenthesis */</a:t>
            </a:r>
          </a:p>
          <a:p>
            <a:pPr eaLnBrk="1" hangingPunct="1">
              <a:lnSpc>
                <a:spcPct val="80000"/>
              </a:lnSpc>
              <a:spcBef>
                <a:spcPct val="0"/>
              </a:spcBef>
              <a:buFontTx/>
              <a:buNone/>
            </a:pPr>
            <a:endParaRPr lang="en-US" altLang="en-US" sz="1600" b="1">
              <a:latin typeface="Courier New" panose="02070309020205020404" pitchFamily="49" charset="0"/>
            </a:endParaRPr>
          </a:p>
          <a:p>
            <a:pPr eaLnBrk="1" hangingPunct="1">
              <a:lnSpc>
                <a:spcPct val="80000"/>
              </a:lnSpc>
              <a:spcBef>
                <a:spcPct val="0"/>
              </a:spcBef>
              <a:buFontTx/>
              <a:buNone/>
            </a:pPr>
            <a:r>
              <a:rPr lang="en-US" altLang="en-US" sz="1600" b="1"/>
              <a:t> </a:t>
            </a:r>
            <a:r>
              <a:rPr lang="en-US" altLang="en-US" sz="1600" b="1">
                <a:latin typeface="Courier New" panose="02070309020205020404" pitchFamily="49" charset="0"/>
              </a:rPr>
              <a:t> </a:t>
            </a:r>
            <a:r>
              <a:rPr lang="en-US" altLang="en-US" sz="1600" b="1"/>
              <a:t> </a:t>
            </a:r>
            <a:r>
              <a:rPr lang="en-US" altLang="en-US" sz="1600" b="1">
                <a:latin typeface="Courier New" panose="02070309020205020404" pitchFamily="49" charset="0"/>
              </a:rPr>
              <a:t>else if (nextToken == LEFT_PAREN_CODE) {</a:t>
            </a:r>
          </a:p>
          <a:p>
            <a:pPr eaLnBrk="1" hangingPunct="1">
              <a:lnSpc>
                <a:spcPct val="80000"/>
              </a:lnSpc>
              <a:spcBef>
                <a:spcPct val="0"/>
              </a:spcBef>
              <a:buFontTx/>
              <a:buNone/>
            </a:pPr>
            <a:r>
              <a:rPr lang="en-US" altLang="en-US" sz="1600" b="1">
                <a:latin typeface="Courier New" panose="02070309020205020404" pitchFamily="49" charset="0"/>
              </a:rPr>
              <a:t>	</a:t>
            </a:r>
            <a:r>
              <a:rPr lang="en-US" altLang="en-US" sz="1600" b="1"/>
              <a:t>   </a:t>
            </a:r>
            <a:r>
              <a:rPr lang="en-US" altLang="en-US" sz="1600" b="1">
                <a:latin typeface="Courier New" panose="02070309020205020404" pitchFamily="49" charset="0"/>
              </a:rPr>
              <a:t>lex();</a:t>
            </a:r>
          </a:p>
          <a:p>
            <a:pPr eaLnBrk="1" hangingPunct="1">
              <a:lnSpc>
                <a:spcPct val="80000"/>
              </a:lnSpc>
              <a:spcBef>
                <a:spcPct val="0"/>
              </a:spcBef>
              <a:buFontTx/>
              <a:buNone/>
            </a:pPr>
            <a:r>
              <a:rPr lang="en-US" altLang="en-US" sz="1600" b="1">
                <a:latin typeface="Courier New" panose="02070309020205020404" pitchFamily="49" charset="0"/>
              </a:rPr>
              <a:t>     expr();</a:t>
            </a:r>
          </a:p>
          <a:p>
            <a:pPr eaLnBrk="1" hangingPunct="1">
              <a:lnSpc>
                <a:spcPct val="80000"/>
              </a:lnSpc>
              <a:spcBef>
                <a:spcPct val="0"/>
              </a:spcBef>
              <a:buFontTx/>
              <a:buNone/>
            </a:pPr>
            <a:r>
              <a:rPr lang="en-US" altLang="en-US" sz="1600" b="1"/>
              <a:t> </a:t>
            </a:r>
            <a:r>
              <a:rPr lang="en-US" altLang="en-US" sz="1600" b="1">
                <a:latin typeface="Courier New" panose="02070309020205020404" pitchFamily="49" charset="0"/>
              </a:rPr>
              <a:t> </a:t>
            </a:r>
            <a:r>
              <a:rPr lang="en-US" altLang="en-US" sz="1600" b="1"/>
              <a:t> </a:t>
            </a:r>
            <a:r>
              <a:rPr lang="en-US" altLang="en-US" sz="1600" b="1">
                <a:latin typeface="Courier New" panose="02070309020205020404" pitchFamily="49" charset="0"/>
              </a:rPr>
              <a:t>   if (nextToken == RIGHT_PAREN_CODE)</a:t>
            </a:r>
          </a:p>
          <a:p>
            <a:pPr eaLnBrk="1" hangingPunct="1">
              <a:lnSpc>
                <a:spcPct val="80000"/>
              </a:lnSpc>
              <a:spcBef>
                <a:spcPct val="0"/>
              </a:spcBef>
              <a:buFontTx/>
              <a:buNone/>
            </a:pPr>
            <a:r>
              <a:rPr lang="en-US" altLang="en-US" sz="1600" b="1">
                <a:latin typeface="Courier New" panose="02070309020205020404" pitchFamily="49" charset="0"/>
              </a:rPr>
              <a:t>       lex();</a:t>
            </a:r>
          </a:p>
          <a:p>
            <a:pPr eaLnBrk="1" hangingPunct="1">
              <a:lnSpc>
                <a:spcPct val="80000"/>
              </a:lnSpc>
              <a:spcBef>
                <a:spcPct val="0"/>
              </a:spcBef>
              <a:buFontTx/>
              <a:buNone/>
            </a:pPr>
            <a:r>
              <a:rPr lang="en-US" altLang="en-US" sz="1600" b="1">
                <a:latin typeface="Courier New" panose="02070309020205020404" pitchFamily="49" charset="0"/>
              </a:rPr>
              <a:t>     else</a:t>
            </a:r>
          </a:p>
          <a:p>
            <a:pPr eaLnBrk="1" hangingPunct="1">
              <a:lnSpc>
                <a:spcPct val="80000"/>
              </a:lnSpc>
              <a:spcBef>
                <a:spcPct val="0"/>
              </a:spcBef>
              <a:buFontTx/>
              <a:buNone/>
            </a:pPr>
            <a:r>
              <a:rPr lang="en-US" altLang="en-US" sz="1600" b="1">
                <a:latin typeface="Courier New" panose="02070309020205020404" pitchFamily="49" charset="0"/>
              </a:rPr>
              <a:t>       error();</a:t>
            </a:r>
          </a:p>
          <a:p>
            <a:pPr eaLnBrk="1" hangingPunct="1">
              <a:lnSpc>
                <a:spcPct val="80000"/>
              </a:lnSpc>
              <a:spcBef>
                <a:spcPct val="0"/>
              </a:spcBef>
              <a:buFontTx/>
              <a:buNone/>
            </a:pPr>
            <a:r>
              <a:rPr lang="en-US" altLang="en-US" sz="1600" b="1">
                <a:latin typeface="Courier New" panose="02070309020205020404" pitchFamily="49" charset="0"/>
              </a:rPr>
              <a:t>   }  /* End of else if (nextToken == ...  */</a:t>
            </a:r>
          </a:p>
          <a:p>
            <a:pPr eaLnBrk="1" hangingPunct="1">
              <a:lnSpc>
                <a:spcPct val="80000"/>
              </a:lnSpc>
              <a:spcBef>
                <a:spcPct val="0"/>
              </a:spcBef>
              <a:buFontTx/>
              <a:buNone/>
            </a:pPr>
            <a:endParaRPr lang="en-US" altLang="en-US" sz="1600" b="1">
              <a:latin typeface="Courier New" panose="02070309020205020404" pitchFamily="49" charset="0"/>
            </a:endParaRPr>
          </a:p>
          <a:p>
            <a:pPr eaLnBrk="1" hangingPunct="1">
              <a:lnSpc>
                <a:spcPct val="80000"/>
              </a:lnSpc>
              <a:spcBef>
                <a:spcPct val="0"/>
              </a:spcBef>
              <a:buFontTx/>
              <a:buNone/>
            </a:pPr>
            <a:r>
              <a:rPr lang="en-US" altLang="en-US" sz="1600" b="1">
                <a:latin typeface="Courier New" panose="02070309020205020404" pitchFamily="49" charset="0"/>
              </a:rPr>
              <a:t>  else error(); /* Neither RHS matches */</a:t>
            </a:r>
          </a:p>
          <a:p>
            <a:pPr eaLnBrk="1" hangingPunct="1">
              <a:lnSpc>
                <a:spcPct val="80000"/>
              </a:lnSpc>
              <a:spcBef>
                <a:spcPct val="0"/>
              </a:spcBef>
              <a:buFontTx/>
              <a:buNone/>
            </a:pPr>
            <a:r>
              <a:rPr lang="en-US" altLang="en-US" sz="1600" b="1">
                <a:latin typeface="Courier New" panose="02070309020205020404" pitchFamily="49" charset="0"/>
              </a:rPr>
              <a:t> }</a:t>
            </a:r>
            <a:endParaRPr lang="en-US" altLang="en-US" sz="3200" b="1">
              <a:latin typeface="Courier New" panose="02070309020205020404" pitchFamily="49" charset="0"/>
            </a:endParaRPr>
          </a:p>
        </p:txBody>
      </p:sp>
      <p:sp>
        <p:nvSpPr>
          <p:cNvPr id="38916" name="Slide Number Placeholder 3">
            <a:extLst>
              <a:ext uri="{FF2B5EF4-FFF2-40B4-BE49-F238E27FC236}">
                <a16:creationId xmlns:a16="http://schemas.microsoft.com/office/drawing/2014/main" id="{74A2F80B-3C16-4C0E-8770-1C6C4D99AAF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9E0FC68-DF73-490C-91A3-2256F49812E8}" type="slidenum">
              <a:rPr lang="en-US" altLang="en-US" sz="1400" smtClean="0">
                <a:solidFill>
                  <a:srgbClr val="FFFFFF"/>
                </a:solidFill>
              </a:rPr>
              <a:pPr/>
              <a:t>144</a:t>
            </a:fld>
            <a:endParaRPr lang="en-US" altLang="en-US" sz="1400">
              <a:solidFill>
                <a:srgbClr val="FFFFFF"/>
              </a:solidFill>
            </a:endParaRPr>
          </a:p>
        </p:txBody>
      </p:sp>
    </p:spTree>
    <p:extLst>
      <p:ext uri="{BB962C8B-B14F-4D97-AF65-F5344CB8AC3E}">
        <p14:creationId xmlns:p14="http://schemas.microsoft.com/office/powerpoint/2010/main" val="29311835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a:extLst>
              <a:ext uri="{FF2B5EF4-FFF2-40B4-BE49-F238E27FC236}">
                <a16:creationId xmlns:a16="http://schemas.microsoft.com/office/drawing/2014/main" id="{FE1EA998-EAC7-4BD1-8DDF-13BFB74F5A93}"/>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8915" name="Rectangle 5">
            <a:extLst>
              <a:ext uri="{FF2B5EF4-FFF2-40B4-BE49-F238E27FC236}">
                <a16:creationId xmlns:a16="http://schemas.microsoft.com/office/drawing/2014/main" id="{F1C6053F-DB47-4EB7-A06B-02DC889E2E07}"/>
              </a:ext>
            </a:extLst>
          </p:cNvPr>
          <p:cNvSpPr>
            <a:spLocks noGrp="1" noChangeArrowheads="1"/>
          </p:cNvSpPr>
          <p:nvPr>
            <p:ph sz="quarter" idx="1"/>
          </p:nvPr>
        </p:nvSpPr>
        <p:spPr>
          <a:xfrm>
            <a:off x="457200" y="1600200"/>
            <a:ext cx="7467600" cy="4873625"/>
          </a:xfrm>
        </p:spPr>
        <p:txBody>
          <a:bodyPr/>
          <a:lstStyle/>
          <a:p>
            <a:pPr eaLnBrk="1" hangingPunct="1">
              <a:defRPr/>
            </a:pPr>
            <a:r>
              <a:rPr lang="en-US" altLang="en-US" dirty="0"/>
              <a:t>The LL Grammar Class</a:t>
            </a:r>
          </a:p>
          <a:p>
            <a:pPr lvl="1" eaLnBrk="1" hangingPunct="1">
              <a:defRPr/>
            </a:pPr>
            <a:r>
              <a:rPr lang="en-US" altLang="en-US" dirty="0"/>
              <a:t>The Left Recursion Problem</a:t>
            </a:r>
          </a:p>
          <a:p>
            <a:pPr lvl="2" eaLnBrk="1" hangingPunct="1">
              <a:defRPr/>
            </a:pPr>
            <a:r>
              <a:rPr lang="en-US" altLang="en-US" dirty="0"/>
              <a:t>If a grammar has left recursion, either direct or indirect, it cannot be the basis for a top-down parser</a:t>
            </a:r>
          </a:p>
          <a:p>
            <a:pPr lvl="3" eaLnBrk="1" hangingPunct="1">
              <a:defRPr/>
            </a:pPr>
            <a:r>
              <a:rPr lang="en-US" altLang="en-US" dirty="0"/>
              <a:t>A grammar can be modified to remove left recursion</a:t>
            </a:r>
          </a:p>
          <a:p>
            <a:pPr lvl="3" eaLnBrk="1" hangingPunct="1">
              <a:defRPr/>
            </a:pPr>
            <a:endParaRPr lang="en-US" dirty="0"/>
          </a:p>
          <a:p>
            <a:pPr marL="1004887" lvl="3" indent="0" eaLnBrk="1" hangingPunct="1">
              <a:buFont typeface="Wingdings" panose="05000000000000000000" pitchFamily="2" charset="2"/>
              <a:buNone/>
              <a:defRPr/>
            </a:pPr>
            <a:r>
              <a:rPr lang="en-US" dirty="0"/>
              <a:t>Direct</a:t>
            </a:r>
            <a:endParaRPr lang="en-US" altLang="en-US" dirty="0"/>
          </a:p>
          <a:p>
            <a:pPr marL="1004887" lvl="3" indent="0" eaLnBrk="1" hangingPunct="1">
              <a:buFont typeface="Wingdings" panose="05000000000000000000" pitchFamily="2" charset="2"/>
              <a:buNone/>
              <a:defRPr/>
            </a:pPr>
            <a:r>
              <a:rPr lang="en-US" dirty="0"/>
              <a:t>A → A + B………….</a:t>
            </a:r>
          </a:p>
          <a:p>
            <a:pPr lvl="3" eaLnBrk="1" hangingPunct="1">
              <a:defRPr/>
            </a:pPr>
            <a:endParaRPr lang="en-US" dirty="0"/>
          </a:p>
          <a:p>
            <a:pPr marL="1004887" lvl="3" indent="0" eaLnBrk="1" hangingPunct="1">
              <a:buFont typeface="Wingdings" panose="05000000000000000000" pitchFamily="2" charset="2"/>
              <a:buNone/>
              <a:defRPr/>
            </a:pPr>
            <a:r>
              <a:rPr lang="en-US" dirty="0"/>
              <a:t>Indirect</a:t>
            </a:r>
          </a:p>
          <a:p>
            <a:pPr marL="1004887" lvl="3" indent="0" eaLnBrk="1" hangingPunct="1">
              <a:buFont typeface="Wingdings" panose="05000000000000000000" pitchFamily="2" charset="2"/>
              <a:buNone/>
              <a:defRPr/>
            </a:pPr>
            <a:r>
              <a:rPr lang="en-US" dirty="0"/>
              <a:t>A → B a </a:t>
            </a:r>
            <a:r>
              <a:rPr lang="en-US" dirty="0" err="1"/>
              <a:t>A</a:t>
            </a:r>
            <a:endParaRPr lang="en-US" dirty="0"/>
          </a:p>
          <a:p>
            <a:pPr marL="1004887" lvl="3" indent="0" eaLnBrk="1" hangingPunct="1">
              <a:buFont typeface="Wingdings" panose="05000000000000000000" pitchFamily="2" charset="2"/>
              <a:buNone/>
              <a:defRPr/>
            </a:pPr>
            <a:r>
              <a:rPr lang="en-US" dirty="0"/>
              <a:t>B → A b</a:t>
            </a:r>
            <a:endParaRPr lang="en-US" altLang="en-US" dirty="0"/>
          </a:p>
        </p:txBody>
      </p:sp>
      <p:sp>
        <p:nvSpPr>
          <p:cNvPr id="39940" name="Slide Number Placeholder 3">
            <a:extLst>
              <a:ext uri="{FF2B5EF4-FFF2-40B4-BE49-F238E27FC236}">
                <a16:creationId xmlns:a16="http://schemas.microsoft.com/office/drawing/2014/main" id="{E7A4B18C-B047-4417-AEE5-A211E9E10F3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0BD1C15-00D5-4C39-A141-B14C07178E5F}" type="slidenum">
              <a:rPr lang="en-US" altLang="en-US" sz="1400" smtClean="0">
                <a:solidFill>
                  <a:srgbClr val="FFFFFF"/>
                </a:solidFill>
              </a:rPr>
              <a:pPr/>
              <a:t>145</a:t>
            </a:fld>
            <a:endParaRPr lang="en-US" altLang="en-US" sz="1400">
              <a:solidFill>
                <a:srgbClr val="FFFFFF"/>
              </a:solidFill>
            </a:endParaRPr>
          </a:p>
        </p:txBody>
      </p:sp>
    </p:spTree>
    <p:extLst>
      <p:ext uri="{BB962C8B-B14F-4D97-AF65-F5344CB8AC3E}">
        <p14:creationId xmlns:p14="http://schemas.microsoft.com/office/powerpoint/2010/main" val="13048193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a:extLst>
              <a:ext uri="{FF2B5EF4-FFF2-40B4-BE49-F238E27FC236}">
                <a16:creationId xmlns:a16="http://schemas.microsoft.com/office/drawing/2014/main" id="{EE82907F-34F6-42C4-B2BA-2F9B0B2C3819}"/>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8915" name="Rectangle 5">
            <a:extLst>
              <a:ext uri="{FF2B5EF4-FFF2-40B4-BE49-F238E27FC236}">
                <a16:creationId xmlns:a16="http://schemas.microsoft.com/office/drawing/2014/main" id="{45BC7BD8-4BDF-4E45-B804-DECE3A59AF32}"/>
              </a:ext>
            </a:extLst>
          </p:cNvPr>
          <p:cNvSpPr>
            <a:spLocks noGrp="1" noChangeArrowheads="1"/>
          </p:cNvSpPr>
          <p:nvPr>
            <p:ph sz="quarter" idx="1"/>
          </p:nvPr>
        </p:nvSpPr>
        <p:spPr>
          <a:xfrm>
            <a:off x="457200" y="1600200"/>
            <a:ext cx="7467600" cy="4873625"/>
          </a:xfrm>
        </p:spPr>
        <p:txBody>
          <a:bodyPr/>
          <a:lstStyle/>
          <a:p>
            <a:pPr eaLnBrk="1" hangingPunct="1">
              <a:defRPr/>
            </a:pPr>
            <a:r>
              <a:rPr lang="en-US" altLang="en-US" dirty="0"/>
              <a:t>The LL Grammar Class</a:t>
            </a:r>
          </a:p>
          <a:p>
            <a:pPr lvl="1" eaLnBrk="1" hangingPunct="1">
              <a:defRPr/>
            </a:pPr>
            <a:r>
              <a:rPr lang="en-US" altLang="en-US" dirty="0"/>
              <a:t>The Left Recursion Problem</a:t>
            </a:r>
          </a:p>
          <a:p>
            <a:pPr lvl="2" eaLnBrk="1" hangingPunct="1">
              <a:defRPr/>
            </a:pPr>
            <a:r>
              <a:rPr lang="en-US" altLang="en-US" dirty="0"/>
              <a:t>If a grammar has left recursion, either direct or indirect, it cannot be the basis for a top-down parser</a:t>
            </a:r>
          </a:p>
          <a:p>
            <a:pPr lvl="3" eaLnBrk="1" hangingPunct="1">
              <a:defRPr/>
            </a:pPr>
            <a:r>
              <a:rPr lang="en-US" altLang="en-US" dirty="0"/>
              <a:t>A grammar can be modified to remove left recursion</a:t>
            </a:r>
          </a:p>
          <a:p>
            <a:pPr lvl="3" eaLnBrk="1" hangingPunct="1">
              <a:defRPr/>
            </a:pPr>
            <a:endParaRPr lang="en-US" altLang="en-US" dirty="0"/>
          </a:p>
          <a:p>
            <a:pPr marL="1004887" lvl="3" indent="0" eaLnBrk="1" hangingPunct="1">
              <a:buFont typeface="Wingdings" panose="05000000000000000000" pitchFamily="2" charset="2"/>
              <a:buNone/>
              <a:defRPr/>
            </a:pPr>
            <a:r>
              <a:rPr lang="en-US" altLang="en-US" dirty="0"/>
              <a:t>A </a:t>
            </a:r>
            <a:r>
              <a:rPr lang="en-US" dirty="0"/>
              <a:t>→ A</a:t>
            </a:r>
            <a:r>
              <a:rPr lang="en-US" dirty="0">
                <a:latin typeface="Symbol" panose="05050102010706020507" pitchFamily="18" charset="2"/>
              </a:rPr>
              <a:t>a</a:t>
            </a:r>
            <a:r>
              <a:rPr lang="en-US" dirty="0"/>
              <a:t> |</a:t>
            </a:r>
            <a:r>
              <a:rPr lang="en-US" dirty="0">
                <a:latin typeface="Symbol" panose="05050102010706020507" pitchFamily="18" charset="2"/>
              </a:rPr>
              <a:t>b</a:t>
            </a:r>
            <a:r>
              <a:rPr lang="en-US" dirty="0"/>
              <a:t> </a:t>
            </a:r>
            <a:r>
              <a:rPr lang="en-US" altLang="en-US" dirty="0"/>
              <a:t>left recursion rule</a:t>
            </a:r>
            <a:endParaRPr lang="en-US" dirty="0"/>
          </a:p>
          <a:p>
            <a:pPr marL="1004887" lvl="3" indent="0" eaLnBrk="1" hangingPunct="1">
              <a:buFont typeface="Wingdings" panose="05000000000000000000" pitchFamily="2" charset="2"/>
              <a:buNone/>
              <a:defRPr/>
            </a:pPr>
            <a:r>
              <a:rPr lang="en-US" dirty="0"/>
              <a:t>Sol:</a:t>
            </a:r>
          </a:p>
          <a:p>
            <a:pPr marL="1004887" lvl="3" indent="0" eaLnBrk="1" hangingPunct="1">
              <a:buFont typeface="Wingdings" panose="05000000000000000000" pitchFamily="2" charset="2"/>
              <a:buNone/>
              <a:defRPr/>
            </a:pPr>
            <a:r>
              <a:rPr lang="en-US" altLang="en-US" dirty="0"/>
              <a:t>A </a:t>
            </a:r>
            <a:r>
              <a:rPr lang="en-US" dirty="0"/>
              <a:t>→ </a:t>
            </a:r>
            <a:r>
              <a:rPr lang="en-US" dirty="0" err="1">
                <a:latin typeface="Symbol" panose="05050102010706020507" pitchFamily="18" charset="2"/>
              </a:rPr>
              <a:t>b</a:t>
            </a:r>
            <a:r>
              <a:rPr lang="en-US" dirty="0" err="1"/>
              <a:t>A</a:t>
            </a:r>
            <a:r>
              <a:rPr lang="en-US" dirty="0"/>
              <a:t>’</a:t>
            </a:r>
          </a:p>
          <a:p>
            <a:pPr marL="1004887" lvl="3" indent="0" eaLnBrk="1" hangingPunct="1">
              <a:buFont typeface="Wingdings" panose="05000000000000000000" pitchFamily="2" charset="2"/>
              <a:buNone/>
              <a:defRPr/>
            </a:pPr>
            <a:r>
              <a:rPr lang="en-US" altLang="en-US" dirty="0"/>
              <a:t>A’ </a:t>
            </a:r>
            <a:r>
              <a:rPr lang="en-US" dirty="0"/>
              <a:t>→ </a:t>
            </a:r>
            <a:r>
              <a:rPr lang="en-US" dirty="0" err="1">
                <a:latin typeface="Symbol" panose="05050102010706020507" pitchFamily="18" charset="2"/>
              </a:rPr>
              <a:t>a</a:t>
            </a:r>
            <a:r>
              <a:rPr lang="en-US" dirty="0" err="1"/>
              <a:t>A</a:t>
            </a:r>
            <a:r>
              <a:rPr lang="en-US" dirty="0"/>
              <a:t>’|</a:t>
            </a:r>
            <a:r>
              <a:rPr lang="en-US" altLang="en-US" dirty="0">
                <a:sym typeface="Symbol" panose="05050102010706020507" pitchFamily="18" charset="2"/>
              </a:rPr>
              <a:t> 	  is the null value</a:t>
            </a:r>
            <a:r>
              <a:rPr lang="en-US" dirty="0"/>
              <a:t> </a:t>
            </a:r>
            <a:endParaRPr lang="en-US" altLang="en-US" dirty="0"/>
          </a:p>
        </p:txBody>
      </p:sp>
      <p:sp>
        <p:nvSpPr>
          <p:cNvPr id="40964" name="Slide Number Placeholder 3">
            <a:extLst>
              <a:ext uri="{FF2B5EF4-FFF2-40B4-BE49-F238E27FC236}">
                <a16:creationId xmlns:a16="http://schemas.microsoft.com/office/drawing/2014/main" id="{DE2CE5EC-8868-466F-8778-25F51AC885E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3719534-758E-4B03-A0DA-A041D3287B1D}" type="slidenum">
              <a:rPr lang="en-US" altLang="en-US" sz="1400" smtClean="0">
                <a:solidFill>
                  <a:srgbClr val="FFFFFF"/>
                </a:solidFill>
              </a:rPr>
              <a:pPr/>
              <a:t>146</a:t>
            </a:fld>
            <a:endParaRPr lang="en-US" altLang="en-US" sz="1400">
              <a:solidFill>
                <a:srgbClr val="FFFFFF"/>
              </a:solidFill>
            </a:endParaRPr>
          </a:p>
        </p:txBody>
      </p:sp>
    </p:spTree>
    <p:extLst>
      <p:ext uri="{BB962C8B-B14F-4D97-AF65-F5344CB8AC3E}">
        <p14:creationId xmlns:p14="http://schemas.microsoft.com/office/powerpoint/2010/main" val="14209712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a:extLst>
              <a:ext uri="{FF2B5EF4-FFF2-40B4-BE49-F238E27FC236}">
                <a16:creationId xmlns:a16="http://schemas.microsoft.com/office/drawing/2014/main" id="{2AA7FCDC-BA7B-433B-9950-7BBC31558ECE}"/>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38915" name="Rectangle 5">
            <a:extLst>
              <a:ext uri="{FF2B5EF4-FFF2-40B4-BE49-F238E27FC236}">
                <a16:creationId xmlns:a16="http://schemas.microsoft.com/office/drawing/2014/main" id="{AB3D4136-202E-4D49-BB74-B0FFD43461FC}"/>
              </a:ext>
            </a:extLst>
          </p:cNvPr>
          <p:cNvSpPr>
            <a:spLocks noGrp="1" noChangeArrowheads="1"/>
          </p:cNvSpPr>
          <p:nvPr>
            <p:ph sz="quarter" idx="1"/>
          </p:nvPr>
        </p:nvSpPr>
        <p:spPr>
          <a:xfrm>
            <a:off x="457200" y="1600200"/>
            <a:ext cx="7467600" cy="4873625"/>
          </a:xfrm>
        </p:spPr>
        <p:txBody>
          <a:bodyPr/>
          <a:lstStyle/>
          <a:p>
            <a:pPr eaLnBrk="1" hangingPunct="1">
              <a:defRPr/>
            </a:pPr>
            <a:r>
              <a:rPr lang="en-US" altLang="en-US" dirty="0"/>
              <a:t>The LL Grammar Class</a:t>
            </a:r>
          </a:p>
          <a:p>
            <a:pPr lvl="1" eaLnBrk="1" hangingPunct="1">
              <a:defRPr/>
            </a:pPr>
            <a:r>
              <a:rPr lang="en-US" altLang="en-US" dirty="0"/>
              <a:t>The Left Recursion Problem</a:t>
            </a:r>
          </a:p>
          <a:p>
            <a:pPr marL="0" indent="0">
              <a:buFont typeface="Wingdings" panose="05000000000000000000" pitchFamily="2" charset="2"/>
              <a:buNone/>
              <a:defRPr/>
            </a:pPr>
            <a:r>
              <a:rPr lang="en-US" dirty="0"/>
              <a:t>E → E + T|  T</a:t>
            </a:r>
          </a:p>
          <a:p>
            <a:pPr marL="0" indent="0">
              <a:buFont typeface="Wingdings" panose="05000000000000000000" pitchFamily="2" charset="2"/>
              <a:buNone/>
              <a:defRPr/>
            </a:pPr>
            <a:r>
              <a:rPr lang="en-US" dirty="0"/>
              <a:t>T→ T * F | F</a:t>
            </a:r>
          </a:p>
          <a:p>
            <a:pPr marL="0" indent="0">
              <a:buFont typeface="Wingdings" panose="05000000000000000000" pitchFamily="2" charset="2"/>
              <a:buNone/>
              <a:defRPr/>
            </a:pPr>
            <a:r>
              <a:rPr lang="en-US" dirty="0"/>
              <a:t>F → (E) | id</a:t>
            </a:r>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dirty="0"/>
              <a:t>E → T E’</a:t>
            </a:r>
          </a:p>
          <a:p>
            <a:pPr marL="0" indent="0">
              <a:buFont typeface="Wingdings" panose="05000000000000000000" pitchFamily="2" charset="2"/>
              <a:buNone/>
              <a:defRPr/>
            </a:pPr>
            <a:r>
              <a:rPr lang="en-US" dirty="0"/>
              <a:t>E’ → + T E’|</a:t>
            </a:r>
            <a:r>
              <a:rPr lang="en-US" altLang="en-US" dirty="0">
                <a:sym typeface="Symbol" panose="05050102010706020507" pitchFamily="18" charset="2"/>
              </a:rPr>
              <a:t>	 is the null value</a:t>
            </a:r>
            <a:r>
              <a:rPr lang="en-US" dirty="0"/>
              <a:t>  </a:t>
            </a:r>
          </a:p>
          <a:p>
            <a:pPr marL="0" indent="0">
              <a:buFont typeface="Wingdings" panose="05000000000000000000" pitchFamily="2" charset="2"/>
              <a:buNone/>
              <a:defRPr/>
            </a:pPr>
            <a:r>
              <a:rPr lang="en-US" dirty="0"/>
              <a:t>T→ F T’</a:t>
            </a:r>
          </a:p>
          <a:p>
            <a:pPr marL="0" indent="0">
              <a:buFont typeface="Wingdings" panose="05000000000000000000" pitchFamily="2" charset="2"/>
              <a:buNone/>
              <a:defRPr/>
            </a:pPr>
            <a:r>
              <a:rPr lang="en-US" dirty="0"/>
              <a:t>T’ → * F T’|</a:t>
            </a:r>
            <a:r>
              <a:rPr lang="en-US" altLang="en-US" dirty="0">
                <a:sym typeface="Symbol" panose="05050102010706020507" pitchFamily="18" charset="2"/>
              </a:rPr>
              <a:t> </a:t>
            </a:r>
            <a:r>
              <a:rPr lang="en-US" dirty="0"/>
              <a:t>  </a:t>
            </a:r>
          </a:p>
          <a:p>
            <a:pPr marL="0" indent="0">
              <a:buFont typeface="Wingdings" panose="05000000000000000000" pitchFamily="2" charset="2"/>
              <a:buNone/>
              <a:defRPr/>
            </a:pPr>
            <a:r>
              <a:rPr lang="en-US" dirty="0"/>
              <a:t>F → (E)  id</a:t>
            </a:r>
            <a:endParaRPr lang="en-US" altLang="en-US" dirty="0"/>
          </a:p>
        </p:txBody>
      </p:sp>
      <p:sp>
        <p:nvSpPr>
          <p:cNvPr id="41988" name="Slide Number Placeholder 3">
            <a:extLst>
              <a:ext uri="{FF2B5EF4-FFF2-40B4-BE49-F238E27FC236}">
                <a16:creationId xmlns:a16="http://schemas.microsoft.com/office/drawing/2014/main" id="{498DB0C3-A286-451B-8F59-9DBE454BB86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5F2DF69-27E5-4BE0-861E-BB38A401FB63}" type="slidenum">
              <a:rPr lang="en-US" altLang="en-US" sz="1400" smtClean="0">
                <a:solidFill>
                  <a:srgbClr val="FFFFFF"/>
                </a:solidFill>
              </a:rPr>
              <a:pPr/>
              <a:t>147</a:t>
            </a:fld>
            <a:endParaRPr lang="en-US" altLang="en-US" sz="1400">
              <a:solidFill>
                <a:srgbClr val="FFFFFF"/>
              </a:solidFill>
            </a:endParaRPr>
          </a:p>
        </p:txBody>
      </p:sp>
      <p:sp>
        <p:nvSpPr>
          <p:cNvPr id="41989" name="Rectangle 1">
            <a:extLst>
              <a:ext uri="{FF2B5EF4-FFF2-40B4-BE49-F238E27FC236}">
                <a16:creationId xmlns:a16="http://schemas.microsoft.com/office/drawing/2014/main" id="{9B3D9343-2F12-4A2F-8E49-310888153934}"/>
              </a:ext>
            </a:extLst>
          </p:cNvPr>
          <p:cNvSpPr>
            <a:spLocks noChangeArrowheads="1"/>
          </p:cNvSpPr>
          <p:nvPr/>
        </p:nvSpPr>
        <p:spPr bwMode="auto">
          <a:xfrm>
            <a:off x="3455988" y="245427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0033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lvl="3" eaLnBrk="1" hangingPunct="1"/>
            <a:r>
              <a:rPr lang="en-US" altLang="en-US"/>
              <a:t>A → A</a:t>
            </a:r>
            <a:r>
              <a:rPr lang="en-US" altLang="en-US">
                <a:latin typeface="Symbol" panose="05050102010706020507" pitchFamily="18" charset="2"/>
              </a:rPr>
              <a:t>a</a:t>
            </a:r>
            <a:r>
              <a:rPr lang="en-US" altLang="en-US"/>
              <a:t> |</a:t>
            </a:r>
            <a:r>
              <a:rPr lang="en-US" altLang="en-US">
                <a:latin typeface="Symbol" panose="05050102010706020507" pitchFamily="18" charset="2"/>
              </a:rPr>
              <a:t>b</a:t>
            </a:r>
            <a:r>
              <a:rPr lang="en-US" altLang="en-US"/>
              <a:t> </a:t>
            </a:r>
          </a:p>
          <a:p>
            <a:pPr lvl="3" eaLnBrk="1" hangingPunct="1"/>
            <a:r>
              <a:rPr lang="en-US" altLang="en-US"/>
              <a:t>A → </a:t>
            </a:r>
            <a:r>
              <a:rPr lang="en-US" altLang="en-US">
                <a:latin typeface="Symbol" panose="05050102010706020507" pitchFamily="18" charset="2"/>
              </a:rPr>
              <a:t>b</a:t>
            </a:r>
            <a:r>
              <a:rPr lang="en-US" altLang="en-US"/>
              <a:t>A’</a:t>
            </a:r>
          </a:p>
          <a:p>
            <a:pPr lvl="3" eaLnBrk="1" hangingPunct="1"/>
            <a:r>
              <a:rPr lang="en-US" altLang="en-US"/>
              <a:t>A’ → </a:t>
            </a:r>
            <a:r>
              <a:rPr lang="en-US" altLang="en-US">
                <a:latin typeface="Symbol" panose="05050102010706020507" pitchFamily="18" charset="2"/>
              </a:rPr>
              <a:t>a</a:t>
            </a:r>
            <a:r>
              <a:rPr lang="en-US" altLang="en-US"/>
              <a:t>A’|</a:t>
            </a:r>
            <a:r>
              <a:rPr lang="en-US" altLang="en-US">
                <a:sym typeface="Symbol" panose="05050102010706020507" pitchFamily="18" charset="2"/>
              </a:rPr>
              <a:t> </a:t>
            </a:r>
            <a:endParaRPr lang="en-US" altLang="en-US"/>
          </a:p>
        </p:txBody>
      </p:sp>
    </p:spTree>
    <p:extLst>
      <p:ext uri="{BB962C8B-B14F-4D97-AF65-F5344CB8AC3E}">
        <p14:creationId xmlns:p14="http://schemas.microsoft.com/office/powerpoint/2010/main" val="213065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0383BCAC-7C9E-4EDD-A06F-C10D7B87435B}"/>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43011" name="Rectangle 3">
            <a:extLst>
              <a:ext uri="{FF2B5EF4-FFF2-40B4-BE49-F238E27FC236}">
                <a16:creationId xmlns:a16="http://schemas.microsoft.com/office/drawing/2014/main" id="{340075F8-881B-4AD5-8599-4E22626F157F}"/>
              </a:ext>
            </a:extLst>
          </p:cNvPr>
          <p:cNvSpPr>
            <a:spLocks noGrp="1" noChangeArrowheads="1"/>
          </p:cNvSpPr>
          <p:nvPr>
            <p:ph sz="quarter" idx="1"/>
          </p:nvPr>
        </p:nvSpPr>
        <p:spPr>
          <a:xfrm>
            <a:off x="457200" y="1600200"/>
            <a:ext cx="7467600" cy="4873625"/>
          </a:xfrm>
        </p:spPr>
        <p:txBody>
          <a:bodyPr/>
          <a:lstStyle/>
          <a:p>
            <a:pPr eaLnBrk="1" hangingPunct="1"/>
            <a:r>
              <a:rPr lang="en-US" altLang="en-US"/>
              <a:t>The other characteristic of grammars that disallows top-down parsing is the lack of pairwise disjointness</a:t>
            </a:r>
          </a:p>
          <a:p>
            <a:pPr lvl="1" eaLnBrk="1" hangingPunct="1"/>
            <a:r>
              <a:rPr lang="en-US" altLang="en-US"/>
              <a:t>The inability to determine the correct RHS on the basis of one token of lookahead</a:t>
            </a:r>
          </a:p>
          <a:p>
            <a:pPr lvl="1" eaLnBrk="1" hangingPunct="1"/>
            <a:r>
              <a:rPr lang="en-US" altLang="en-US"/>
              <a:t>Def: FIRST(</a:t>
            </a:r>
            <a:r>
              <a:rPr lang="en-US" altLang="en-US">
                <a:sym typeface="Symbol" panose="05050102010706020507" pitchFamily="18" charset="2"/>
              </a:rPr>
              <a:t>) = {a |  =&gt;* a }</a:t>
            </a:r>
          </a:p>
          <a:p>
            <a:pPr eaLnBrk="1" hangingPunct="1">
              <a:buFontTx/>
              <a:buNone/>
            </a:pPr>
            <a:r>
              <a:rPr lang="en-US" altLang="en-US">
                <a:sym typeface="Symbol" panose="05050102010706020507" pitchFamily="18" charset="2"/>
              </a:rPr>
              <a:t>             (If  =&gt;* ,  is in FIRST())</a:t>
            </a:r>
            <a:endParaRPr lang="en-US" altLang="en-US"/>
          </a:p>
        </p:txBody>
      </p:sp>
      <p:sp>
        <p:nvSpPr>
          <p:cNvPr id="43012" name="Slide Number Placeholder 3">
            <a:extLst>
              <a:ext uri="{FF2B5EF4-FFF2-40B4-BE49-F238E27FC236}">
                <a16:creationId xmlns:a16="http://schemas.microsoft.com/office/drawing/2014/main" id="{0F773158-0808-484B-AD77-515A5C651BD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5A9A058-5947-48C6-9030-26A3F85FB2FA}" type="slidenum">
              <a:rPr lang="en-US" altLang="en-US" sz="1400" smtClean="0">
                <a:solidFill>
                  <a:srgbClr val="FFFFFF"/>
                </a:solidFill>
              </a:rPr>
              <a:pPr/>
              <a:t>148</a:t>
            </a:fld>
            <a:endParaRPr lang="en-US" altLang="en-US" sz="1400">
              <a:solidFill>
                <a:srgbClr val="FFFFFF"/>
              </a:solidFill>
            </a:endParaRPr>
          </a:p>
        </p:txBody>
      </p:sp>
    </p:spTree>
    <p:extLst>
      <p:ext uri="{BB962C8B-B14F-4D97-AF65-F5344CB8AC3E}">
        <p14:creationId xmlns:p14="http://schemas.microsoft.com/office/powerpoint/2010/main" val="31588686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F8B851C9-B2B8-401C-ACE6-2DAEF170CD6D}"/>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40963" name="Rectangle 3">
            <a:extLst>
              <a:ext uri="{FF2B5EF4-FFF2-40B4-BE49-F238E27FC236}">
                <a16:creationId xmlns:a16="http://schemas.microsoft.com/office/drawing/2014/main" id="{61901081-3BC2-4EB7-8ADE-BEDA86082F53}"/>
              </a:ext>
            </a:extLst>
          </p:cNvPr>
          <p:cNvSpPr>
            <a:spLocks noGrp="1" noChangeArrowheads="1"/>
          </p:cNvSpPr>
          <p:nvPr>
            <p:ph sz="quarter" idx="1"/>
          </p:nvPr>
        </p:nvSpPr>
        <p:spPr>
          <a:xfrm>
            <a:off x="457200" y="1600200"/>
            <a:ext cx="7467600" cy="4873625"/>
          </a:xfrm>
        </p:spPr>
        <p:txBody>
          <a:bodyPr>
            <a:normAutofit fontScale="77500" lnSpcReduction="20000"/>
          </a:bodyPr>
          <a:lstStyle/>
          <a:p>
            <a:pPr eaLnBrk="1" hangingPunct="1">
              <a:defRPr/>
            </a:pPr>
            <a:r>
              <a:rPr lang="en-US" altLang="en-US" dirty="0">
                <a:sym typeface="Symbol" panose="05050102010706020507" pitchFamily="18" charset="2"/>
              </a:rPr>
              <a:t>Pairwise </a:t>
            </a:r>
            <a:r>
              <a:rPr lang="en-US" altLang="en-US" dirty="0" err="1">
                <a:sym typeface="Symbol" panose="05050102010706020507" pitchFamily="18" charset="2"/>
              </a:rPr>
              <a:t>Disjointness</a:t>
            </a:r>
            <a:r>
              <a:rPr lang="en-US" altLang="en-US" dirty="0">
                <a:sym typeface="Symbol" panose="05050102010706020507" pitchFamily="18" charset="2"/>
              </a:rPr>
              <a:t> Test:</a:t>
            </a:r>
          </a:p>
          <a:p>
            <a:pPr lvl="1" eaLnBrk="1" hangingPunct="1">
              <a:defRPr/>
            </a:pPr>
            <a:r>
              <a:rPr lang="en-US" altLang="en-US" dirty="0">
                <a:sym typeface="Symbol" panose="05050102010706020507" pitchFamily="18" charset="2"/>
              </a:rPr>
              <a:t>For each nonterminal, A, in the grammar that has more than one RHS, for each pair of rules,  A  </a:t>
            </a:r>
            <a:r>
              <a:rPr lang="en-US" altLang="en-US" baseline="-25000" dirty="0" err="1">
                <a:sym typeface="Symbol" panose="05050102010706020507" pitchFamily="18" charset="2"/>
              </a:rPr>
              <a:t>i</a:t>
            </a:r>
            <a:r>
              <a:rPr lang="en-US" altLang="en-US" dirty="0">
                <a:sym typeface="Symbol" panose="05050102010706020507" pitchFamily="18" charset="2"/>
              </a:rPr>
              <a:t> and A  </a:t>
            </a:r>
            <a:r>
              <a:rPr lang="en-US" altLang="en-US" baseline="-25000" dirty="0">
                <a:sym typeface="Symbol" panose="05050102010706020507" pitchFamily="18" charset="2"/>
              </a:rPr>
              <a:t>j</a:t>
            </a:r>
            <a:r>
              <a:rPr lang="en-US" altLang="en-US" dirty="0">
                <a:sym typeface="Symbol" panose="05050102010706020507" pitchFamily="18" charset="2"/>
              </a:rPr>
              <a:t>, it must be true that </a:t>
            </a:r>
          </a:p>
          <a:p>
            <a:pPr eaLnBrk="1" hangingPunct="1">
              <a:buFontTx/>
              <a:buNone/>
              <a:defRPr/>
            </a:pPr>
            <a:r>
              <a:rPr lang="en-US" altLang="en-US" dirty="0">
                <a:sym typeface="Symbol" panose="05050102010706020507" pitchFamily="18" charset="2"/>
              </a:rPr>
              <a:t>         FIRST(</a:t>
            </a:r>
            <a:r>
              <a:rPr lang="en-US" altLang="en-US" baseline="-25000" dirty="0" err="1">
                <a:sym typeface="Symbol" panose="05050102010706020507" pitchFamily="18" charset="2"/>
              </a:rPr>
              <a:t>i</a:t>
            </a:r>
            <a:r>
              <a:rPr lang="en-US" altLang="en-US" dirty="0">
                <a:sym typeface="Symbol" panose="05050102010706020507" pitchFamily="18" charset="2"/>
              </a:rPr>
              <a:t>) ∩ FIRST(</a:t>
            </a:r>
            <a:r>
              <a:rPr lang="en-US" altLang="en-US" baseline="-25000" dirty="0">
                <a:sym typeface="Symbol" panose="05050102010706020507" pitchFamily="18" charset="2"/>
              </a:rPr>
              <a:t>j</a:t>
            </a:r>
            <a:r>
              <a:rPr lang="en-US" altLang="en-US" dirty="0">
                <a:sym typeface="Symbol" panose="05050102010706020507" pitchFamily="18" charset="2"/>
              </a:rPr>
              <a:t>) = </a:t>
            </a:r>
          </a:p>
          <a:p>
            <a:pPr eaLnBrk="1" hangingPunct="1">
              <a:defRPr/>
            </a:pPr>
            <a:r>
              <a:rPr lang="en-US" altLang="en-US" dirty="0">
                <a:sym typeface="Symbol" panose="05050102010706020507" pitchFamily="18" charset="2"/>
              </a:rPr>
              <a:t>Examples:</a:t>
            </a:r>
          </a:p>
          <a:p>
            <a:pPr eaLnBrk="1" hangingPunct="1">
              <a:buFontTx/>
              <a:buNone/>
              <a:defRPr/>
            </a:pPr>
            <a:r>
              <a:rPr lang="en-US" altLang="en-US" dirty="0">
                <a:sym typeface="Symbol" panose="05050102010706020507" pitchFamily="18" charset="2"/>
              </a:rPr>
              <a:t>		A  </a:t>
            </a:r>
            <a:r>
              <a:rPr lang="en-US" altLang="en-US" dirty="0" err="1">
                <a:sym typeface="Symbol" panose="05050102010706020507" pitchFamily="18" charset="2"/>
              </a:rPr>
              <a:t>aA</a:t>
            </a:r>
            <a:r>
              <a:rPr lang="en-US" altLang="en-US" dirty="0">
                <a:sym typeface="Symbol" panose="05050102010706020507" pitchFamily="18" charset="2"/>
              </a:rPr>
              <a:t>  |  </a:t>
            </a:r>
            <a:r>
              <a:rPr lang="en-US" altLang="en-US" dirty="0" err="1">
                <a:sym typeface="Symbol" panose="05050102010706020507" pitchFamily="18" charset="2"/>
              </a:rPr>
              <a:t>bB</a:t>
            </a:r>
            <a:r>
              <a:rPr lang="en-US" altLang="en-US" dirty="0">
                <a:sym typeface="Symbol" panose="05050102010706020507" pitchFamily="18" charset="2"/>
              </a:rPr>
              <a:t> 	 - pass the test</a:t>
            </a:r>
          </a:p>
          <a:p>
            <a:pPr eaLnBrk="1" hangingPunct="1">
              <a:buFontTx/>
              <a:buNone/>
              <a:defRPr/>
            </a:pPr>
            <a:endParaRPr lang="en-US" altLang="en-US" dirty="0">
              <a:sym typeface="Symbol" panose="05050102010706020507" pitchFamily="18" charset="2"/>
            </a:endParaRPr>
          </a:p>
          <a:p>
            <a:pPr lvl="2" eaLnBrk="1" hangingPunct="1">
              <a:buFontTx/>
              <a:buNone/>
              <a:defRPr/>
            </a:pPr>
            <a:r>
              <a:rPr lang="en-US" altLang="en-US" dirty="0">
                <a:sym typeface="Symbol" panose="05050102010706020507" pitchFamily="18" charset="2"/>
              </a:rPr>
              <a:t>	</a:t>
            </a:r>
            <a:r>
              <a:rPr lang="en-US" altLang="en-US" sz="2400" dirty="0">
                <a:sym typeface="Symbol" panose="05050102010706020507" pitchFamily="18" charset="2"/>
              </a:rPr>
              <a:t>A  </a:t>
            </a:r>
            <a:r>
              <a:rPr lang="en-US" altLang="en-US" sz="2400" dirty="0" err="1">
                <a:sym typeface="Symbol" panose="05050102010706020507" pitchFamily="18" charset="2"/>
              </a:rPr>
              <a:t>aA</a:t>
            </a:r>
            <a:r>
              <a:rPr lang="en-US" altLang="en-US" sz="2400" dirty="0">
                <a:sym typeface="Symbol" panose="05050102010706020507" pitchFamily="18" charset="2"/>
              </a:rPr>
              <a:t>  |  </a:t>
            </a:r>
            <a:r>
              <a:rPr lang="en-US" altLang="en-US" sz="2400" dirty="0" err="1">
                <a:sym typeface="Symbol" panose="05050102010706020507" pitchFamily="18" charset="2"/>
              </a:rPr>
              <a:t>aB</a:t>
            </a:r>
            <a:r>
              <a:rPr lang="en-US" altLang="en-US" sz="2400" dirty="0">
                <a:sym typeface="Symbol" panose="05050102010706020507" pitchFamily="18" charset="2"/>
              </a:rPr>
              <a:t> 	- fail the test</a:t>
            </a:r>
          </a:p>
          <a:p>
            <a:pPr lvl="2" eaLnBrk="1" hangingPunct="1">
              <a:buFontTx/>
              <a:buNone/>
              <a:defRPr/>
            </a:pPr>
            <a:r>
              <a:rPr lang="en-US" altLang="en-US" sz="2400" dirty="0">
                <a:sym typeface="Symbol" panose="05050102010706020507" pitchFamily="18" charset="2"/>
              </a:rPr>
              <a:t> SOL:</a:t>
            </a:r>
          </a:p>
          <a:p>
            <a:pPr marL="0" indent="0">
              <a:buFont typeface="Wingdings" panose="05000000000000000000" pitchFamily="2" charset="2"/>
              <a:buNone/>
              <a:defRPr/>
            </a:pPr>
            <a:r>
              <a:rPr lang="en-US" altLang="en-US" dirty="0">
                <a:sym typeface="Symbol" panose="05050102010706020507" pitchFamily="18" charset="2"/>
              </a:rPr>
              <a:t>	A  </a:t>
            </a:r>
            <a:r>
              <a:rPr lang="en-US" altLang="en-US" dirty="0" err="1">
                <a:sym typeface="Symbol" panose="05050102010706020507" pitchFamily="18" charset="2"/>
              </a:rPr>
              <a:t>aA</a:t>
            </a:r>
            <a:r>
              <a:rPr lang="en-US" altLang="en-US" dirty="0">
                <a:sym typeface="Symbol" panose="05050102010706020507" pitchFamily="18" charset="2"/>
              </a:rPr>
              <a:t>’</a:t>
            </a:r>
          </a:p>
          <a:p>
            <a:pPr marL="0" indent="0">
              <a:buFont typeface="Wingdings" panose="05000000000000000000" pitchFamily="2" charset="2"/>
              <a:buNone/>
              <a:defRPr/>
            </a:pPr>
            <a:r>
              <a:rPr lang="en-US" altLang="en-US" dirty="0">
                <a:sym typeface="Symbol" panose="05050102010706020507" pitchFamily="18" charset="2"/>
              </a:rPr>
              <a:t>	A’  A|B</a:t>
            </a:r>
          </a:p>
          <a:p>
            <a:pPr lvl="2" eaLnBrk="1" hangingPunct="1">
              <a:buFontTx/>
              <a:buNone/>
              <a:defRPr/>
            </a:pPr>
            <a:r>
              <a:rPr lang="en-US" altLang="en-US" dirty="0">
                <a:sym typeface="Symbol" panose="05050102010706020507" pitchFamily="18" charset="2"/>
              </a:rPr>
              <a:t>	</a:t>
            </a:r>
          </a:p>
          <a:p>
            <a:pPr lvl="2" eaLnBrk="1" hangingPunct="1">
              <a:buFontTx/>
              <a:buNone/>
              <a:defRPr/>
            </a:pPr>
            <a:r>
              <a:rPr lang="en-US" altLang="en-US" sz="2400" dirty="0">
                <a:sym typeface="Symbol" panose="05050102010706020507" pitchFamily="18" charset="2"/>
              </a:rPr>
              <a:t>A  </a:t>
            </a:r>
            <a:r>
              <a:rPr lang="en-US" altLang="en-US" sz="2400" dirty="0" err="1">
                <a:sym typeface="Symbol" panose="05050102010706020507" pitchFamily="18" charset="2"/>
              </a:rPr>
              <a:t>aA</a:t>
            </a:r>
            <a:r>
              <a:rPr lang="en-US" altLang="en-US" sz="2400" dirty="0">
                <a:sym typeface="Symbol" panose="05050102010706020507" pitchFamily="18" charset="2"/>
              </a:rPr>
              <a:t>  |  a 	- fail the test </a:t>
            </a:r>
          </a:p>
          <a:p>
            <a:pPr lvl="2" eaLnBrk="1" hangingPunct="1">
              <a:buFontTx/>
              <a:buNone/>
              <a:defRPr/>
            </a:pPr>
            <a:r>
              <a:rPr lang="en-US" altLang="en-US" sz="2400" dirty="0">
                <a:sym typeface="Symbol" panose="05050102010706020507" pitchFamily="18" charset="2"/>
              </a:rPr>
              <a:t>SOL:</a:t>
            </a:r>
          </a:p>
          <a:p>
            <a:pPr marL="0" indent="0">
              <a:buFont typeface="Wingdings" panose="05000000000000000000" pitchFamily="2" charset="2"/>
              <a:buNone/>
              <a:defRPr/>
            </a:pPr>
            <a:r>
              <a:rPr lang="en-US" altLang="en-US" dirty="0">
                <a:sym typeface="Symbol" panose="05050102010706020507" pitchFamily="18" charset="2"/>
              </a:rPr>
              <a:t>	A  </a:t>
            </a:r>
            <a:r>
              <a:rPr lang="en-US" altLang="en-US" dirty="0" err="1">
                <a:sym typeface="Symbol" panose="05050102010706020507" pitchFamily="18" charset="2"/>
              </a:rPr>
              <a:t>aA</a:t>
            </a:r>
            <a:r>
              <a:rPr lang="en-US" altLang="en-US" dirty="0">
                <a:sym typeface="Symbol" panose="05050102010706020507" pitchFamily="18" charset="2"/>
              </a:rPr>
              <a:t>’</a:t>
            </a:r>
          </a:p>
          <a:p>
            <a:pPr marL="0" indent="0">
              <a:buFont typeface="Wingdings" panose="05000000000000000000" pitchFamily="2" charset="2"/>
              <a:buNone/>
              <a:defRPr/>
            </a:pPr>
            <a:r>
              <a:rPr lang="en-US" altLang="en-US" dirty="0">
                <a:sym typeface="Symbol" panose="05050102010706020507" pitchFamily="18" charset="2"/>
              </a:rPr>
              <a:t>	A’  A| 	 is the null value</a:t>
            </a:r>
          </a:p>
          <a:p>
            <a:pPr eaLnBrk="1" hangingPunct="1">
              <a:buFontTx/>
              <a:buNone/>
              <a:defRPr/>
            </a:pPr>
            <a:endParaRPr lang="en-US" altLang="en-US" dirty="0">
              <a:sym typeface="Symbol" panose="05050102010706020507" pitchFamily="18" charset="2"/>
            </a:endParaRPr>
          </a:p>
          <a:p>
            <a:pPr lvl="2" eaLnBrk="1" hangingPunct="1">
              <a:buFontTx/>
              <a:buNone/>
              <a:defRPr/>
            </a:pPr>
            <a:endParaRPr lang="en-US" altLang="en-US" dirty="0">
              <a:sym typeface="Symbol" panose="05050102010706020507" pitchFamily="18" charset="2"/>
            </a:endParaRPr>
          </a:p>
        </p:txBody>
      </p:sp>
      <p:sp>
        <p:nvSpPr>
          <p:cNvPr id="44036" name="Slide Number Placeholder 3">
            <a:extLst>
              <a:ext uri="{FF2B5EF4-FFF2-40B4-BE49-F238E27FC236}">
                <a16:creationId xmlns:a16="http://schemas.microsoft.com/office/drawing/2014/main" id="{452161BA-A6B8-429A-84B0-AEEA3E2A013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C59CA5E-4131-4667-88FD-250530779561}" type="slidenum">
              <a:rPr lang="en-US" altLang="en-US" sz="1400" smtClean="0">
                <a:solidFill>
                  <a:srgbClr val="FFFFFF"/>
                </a:solidFill>
              </a:rPr>
              <a:pPr/>
              <a:t>149</a:t>
            </a:fld>
            <a:endParaRPr lang="en-US" altLang="en-US" sz="1400">
              <a:solidFill>
                <a:srgbClr val="FFFFFF"/>
              </a:solidFill>
            </a:endParaRPr>
          </a:p>
        </p:txBody>
      </p:sp>
    </p:spTree>
    <p:extLst>
      <p:ext uri="{BB962C8B-B14F-4D97-AF65-F5344CB8AC3E}">
        <p14:creationId xmlns:p14="http://schemas.microsoft.com/office/powerpoint/2010/main" val="58140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37D266CB-5F65-4309-9973-4D25CC860D2A}"/>
              </a:ext>
            </a:extLst>
          </p:cNvPr>
          <p:cNvSpPr>
            <a:spLocks noGrp="1" noChangeArrowheads="1"/>
          </p:cNvSpPr>
          <p:nvPr>
            <p:ph type="title"/>
          </p:nvPr>
        </p:nvSpPr>
        <p:spPr/>
        <p:txBody>
          <a:bodyPr/>
          <a:lstStyle/>
          <a:p>
            <a:pPr eaLnBrk="1" fontAlgn="auto" hangingPunct="1">
              <a:spcAft>
                <a:spcPts val="0"/>
              </a:spcAft>
              <a:defRPr/>
            </a:pPr>
            <a:r>
              <a:rPr lang="en-US" dirty="0"/>
              <a:t>Influences on Language Design: Computer Architecture</a:t>
            </a:r>
          </a:p>
        </p:txBody>
      </p:sp>
      <p:sp>
        <p:nvSpPr>
          <p:cNvPr id="38915" name="Rectangle 3">
            <a:extLst>
              <a:ext uri="{FF2B5EF4-FFF2-40B4-BE49-F238E27FC236}">
                <a16:creationId xmlns:a16="http://schemas.microsoft.com/office/drawing/2014/main" id="{9DA2C4CD-7A4D-4507-919A-2861EA72DD94}"/>
              </a:ext>
            </a:extLst>
          </p:cNvPr>
          <p:cNvSpPr>
            <a:spLocks noGrp="1" noChangeArrowheads="1"/>
          </p:cNvSpPr>
          <p:nvPr>
            <p:ph sz="quarter" idx="1"/>
          </p:nvPr>
        </p:nvSpPr>
        <p:spPr>
          <a:xfrm>
            <a:off x="457200" y="1600200"/>
            <a:ext cx="7467600" cy="4873625"/>
          </a:xfrm>
        </p:spPr>
        <p:txBody>
          <a:bodyPr/>
          <a:lstStyle/>
          <a:p>
            <a:pPr eaLnBrk="1" hangingPunct="1"/>
            <a:r>
              <a:rPr lang="en-US" altLang="en-US"/>
              <a:t>Well-known computer architecture: Von Neumann </a:t>
            </a:r>
          </a:p>
          <a:p>
            <a:pPr eaLnBrk="1" hangingPunct="1"/>
            <a:r>
              <a:rPr lang="en-US" altLang="en-US"/>
              <a:t>Imperative languages, most dominant, because of von Neumann computers</a:t>
            </a:r>
          </a:p>
          <a:p>
            <a:pPr lvl="1" eaLnBrk="1" hangingPunct="1"/>
            <a:r>
              <a:rPr lang="en-US" altLang="en-US" sz="2000"/>
              <a:t>Data and programs stored in memory</a:t>
            </a:r>
          </a:p>
          <a:p>
            <a:pPr lvl="1" eaLnBrk="1" hangingPunct="1"/>
            <a:r>
              <a:rPr lang="en-US" altLang="en-US" sz="2000"/>
              <a:t>Memory is separate from CPU</a:t>
            </a:r>
          </a:p>
          <a:p>
            <a:pPr lvl="1" eaLnBrk="1" hangingPunct="1"/>
            <a:r>
              <a:rPr lang="en-US" altLang="en-US" sz="2000"/>
              <a:t>Instructions and data are piped from memory to CPU</a:t>
            </a:r>
          </a:p>
          <a:p>
            <a:pPr lvl="1" eaLnBrk="1" hangingPunct="1"/>
            <a:r>
              <a:rPr lang="en-US" altLang="en-US" sz="2000"/>
              <a:t>Basis for imperative languages</a:t>
            </a:r>
          </a:p>
          <a:p>
            <a:pPr lvl="2" eaLnBrk="1" hangingPunct="1"/>
            <a:r>
              <a:rPr lang="en-US" altLang="en-US" sz="1900"/>
              <a:t>Variables model memory cells</a:t>
            </a:r>
          </a:p>
          <a:p>
            <a:pPr lvl="2" eaLnBrk="1" hangingPunct="1"/>
            <a:r>
              <a:rPr lang="en-US" altLang="en-US" sz="1900"/>
              <a:t>Assignment statements model piping</a:t>
            </a:r>
          </a:p>
          <a:p>
            <a:pPr lvl="2" eaLnBrk="1" hangingPunct="1"/>
            <a:r>
              <a:rPr lang="en-US" altLang="en-US" sz="1900"/>
              <a:t>Iteration is efficient</a:t>
            </a:r>
          </a:p>
          <a:p>
            <a:pPr lvl="2" eaLnBrk="1" hangingPunct="1"/>
            <a:endParaRPr lang="en-US" altLang="en-US" sz="1900"/>
          </a:p>
          <a:p>
            <a:pPr eaLnBrk="1" hangingPunct="1"/>
            <a:endParaRPr lang="en-US" altLang="en-US"/>
          </a:p>
        </p:txBody>
      </p:sp>
      <p:sp>
        <p:nvSpPr>
          <p:cNvPr id="38916" name="Slide Number Placeholder 4">
            <a:extLst>
              <a:ext uri="{FF2B5EF4-FFF2-40B4-BE49-F238E27FC236}">
                <a16:creationId xmlns:a16="http://schemas.microsoft.com/office/drawing/2014/main" id="{B9BA39A5-80E0-4586-872F-B92A1A13410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5DF1FCF0-A15F-4247-9E4E-65CC87108DD1}" type="slidenum">
              <a:rPr lang="en-US" altLang="en-US" sz="1400" smtClean="0">
                <a:solidFill>
                  <a:srgbClr val="FFFFFF"/>
                </a:solidFill>
                <a:latin typeface="Times" panose="02020603050405020304" pitchFamily="18" charset="0"/>
              </a:rPr>
              <a:pPr>
                <a:spcBef>
                  <a:spcPct val="0"/>
                </a:spcBef>
                <a:buClrTx/>
                <a:buSzTx/>
                <a:buFontTx/>
                <a:buNone/>
              </a:pPr>
              <a:t>15</a:t>
            </a:fld>
            <a:endParaRPr lang="en-US" altLang="en-US" sz="1400">
              <a:solidFill>
                <a:srgbClr val="FFFFFF"/>
              </a:solidFill>
              <a:latin typeface="Times" panose="02020603050405020304" pitchFamily="18" charset="0"/>
            </a:endParaRPr>
          </a:p>
        </p:txBody>
      </p:sp>
      <p:sp>
        <p:nvSpPr>
          <p:cNvPr id="38917" name="Footer Placeholder 3">
            <a:extLst>
              <a:ext uri="{FF2B5EF4-FFF2-40B4-BE49-F238E27FC236}">
                <a16:creationId xmlns:a16="http://schemas.microsoft.com/office/drawing/2014/main" id="{7E800CAA-1B52-4CFC-A256-CC7EC2C5DD1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C634974F-0B57-4D85-A170-4CDB6B004B3C}"/>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45059" name="Rectangle 3">
            <a:extLst>
              <a:ext uri="{FF2B5EF4-FFF2-40B4-BE49-F238E27FC236}">
                <a16:creationId xmlns:a16="http://schemas.microsoft.com/office/drawing/2014/main" id="{0F3CDFA6-AC20-43C5-8627-85CED7186E98}"/>
              </a:ext>
            </a:extLst>
          </p:cNvPr>
          <p:cNvSpPr>
            <a:spLocks noGrp="1" noChangeArrowheads="1"/>
          </p:cNvSpPr>
          <p:nvPr>
            <p:ph sz="quarter" idx="1"/>
          </p:nvPr>
        </p:nvSpPr>
        <p:spPr>
          <a:xfrm>
            <a:off x="457200" y="1600200"/>
            <a:ext cx="7467600" cy="4873625"/>
          </a:xfrm>
        </p:spPr>
        <p:txBody>
          <a:bodyPr/>
          <a:lstStyle/>
          <a:p>
            <a:pPr eaLnBrk="1" hangingPunct="1"/>
            <a:r>
              <a:rPr lang="en-US" altLang="en-US">
                <a:sym typeface="Symbol" panose="05050102010706020507" pitchFamily="18" charset="2"/>
              </a:rPr>
              <a:t>Left factoring can resolve the problem</a:t>
            </a:r>
          </a:p>
          <a:p>
            <a:pPr eaLnBrk="1" hangingPunct="1">
              <a:buFontTx/>
              <a:buNone/>
            </a:pPr>
            <a:r>
              <a:rPr lang="en-US" altLang="en-US">
                <a:sym typeface="Symbol" panose="05050102010706020507" pitchFamily="18" charset="2"/>
              </a:rPr>
              <a:t>	Replace</a:t>
            </a:r>
          </a:p>
          <a:p>
            <a:pPr eaLnBrk="1" hangingPunct="1">
              <a:buFontTx/>
              <a:buNone/>
            </a:pPr>
            <a:r>
              <a:rPr lang="en-US" altLang="en-US">
                <a:sym typeface="Symbol" panose="05050102010706020507" pitchFamily="18" charset="2"/>
              </a:rPr>
              <a:t> 		&lt;variable&gt;  identifier  |  identifier 	[&lt;expression&gt;]</a:t>
            </a:r>
          </a:p>
          <a:p>
            <a:pPr eaLnBrk="1" hangingPunct="1">
              <a:buFontTx/>
              <a:buNone/>
            </a:pPr>
            <a:r>
              <a:rPr lang="en-US" altLang="en-US">
                <a:sym typeface="Symbol" panose="05050102010706020507" pitchFamily="18" charset="2"/>
              </a:rPr>
              <a:t>    with</a:t>
            </a:r>
          </a:p>
          <a:p>
            <a:pPr eaLnBrk="1" hangingPunct="1">
              <a:buFontTx/>
              <a:buNone/>
            </a:pPr>
            <a:r>
              <a:rPr lang="en-US" altLang="en-US">
                <a:sym typeface="Symbol" panose="05050102010706020507" pitchFamily="18" charset="2"/>
              </a:rPr>
              <a:t> 		&lt;variable&gt;  identifier &lt;new&gt;</a:t>
            </a:r>
          </a:p>
          <a:p>
            <a:pPr eaLnBrk="1" hangingPunct="1">
              <a:buFontTx/>
              <a:buNone/>
            </a:pPr>
            <a:r>
              <a:rPr lang="en-US" altLang="en-US">
                <a:sym typeface="Symbol" panose="05050102010706020507" pitchFamily="18" charset="2"/>
              </a:rPr>
              <a:t> 		&lt;new&gt;     |  [&lt;expression&gt;]</a:t>
            </a:r>
          </a:p>
          <a:p>
            <a:pPr eaLnBrk="1" hangingPunct="1">
              <a:buFontTx/>
              <a:buNone/>
            </a:pPr>
            <a:r>
              <a:rPr lang="en-US" altLang="en-US">
                <a:sym typeface="Symbol" panose="05050102010706020507" pitchFamily="18" charset="2"/>
              </a:rPr>
              <a:t>    or</a:t>
            </a:r>
          </a:p>
          <a:p>
            <a:pPr eaLnBrk="1" hangingPunct="1">
              <a:buFontTx/>
              <a:buNone/>
            </a:pPr>
            <a:r>
              <a:rPr lang="en-US" altLang="en-US">
                <a:sym typeface="Symbol" panose="05050102010706020507" pitchFamily="18" charset="2"/>
              </a:rPr>
              <a:t> 		&lt;variable&gt;  identifier [[&lt;expression&gt;]]</a:t>
            </a:r>
          </a:p>
          <a:p>
            <a:pPr algn="r" eaLnBrk="1" hangingPunct="1">
              <a:buFontTx/>
              <a:buNone/>
            </a:pPr>
            <a:r>
              <a:rPr lang="en-US" altLang="en-US">
                <a:sym typeface="Symbol" panose="05050102010706020507" pitchFamily="18" charset="2"/>
              </a:rPr>
              <a:t>  </a:t>
            </a:r>
            <a:r>
              <a:rPr lang="en-US" altLang="en-US" sz="1800">
                <a:sym typeface="Symbol" panose="05050102010706020507" pitchFamily="18" charset="2"/>
              </a:rPr>
              <a:t>(the outer brackets are metasymbols of EBNF)</a:t>
            </a:r>
            <a:endParaRPr lang="en-US" altLang="en-US" sz="1800"/>
          </a:p>
        </p:txBody>
      </p:sp>
      <p:sp>
        <p:nvSpPr>
          <p:cNvPr id="45060" name="Slide Number Placeholder 3">
            <a:extLst>
              <a:ext uri="{FF2B5EF4-FFF2-40B4-BE49-F238E27FC236}">
                <a16:creationId xmlns:a16="http://schemas.microsoft.com/office/drawing/2014/main" id="{EFFFA900-97F2-47A8-A1A0-AEA8905E540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CEC36D5-CC0E-49AB-9C79-1084207A8CAB}" type="slidenum">
              <a:rPr lang="en-US" altLang="en-US" sz="1400" smtClean="0">
                <a:solidFill>
                  <a:srgbClr val="FFFFFF"/>
                </a:solidFill>
              </a:rPr>
              <a:pPr/>
              <a:t>150</a:t>
            </a:fld>
            <a:endParaRPr lang="en-US" altLang="en-US" sz="1400">
              <a:solidFill>
                <a:srgbClr val="FFFFFF"/>
              </a:solidFill>
            </a:endParaRPr>
          </a:p>
        </p:txBody>
      </p:sp>
    </p:spTree>
    <p:extLst>
      <p:ext uri="{BB962C8B-B14F-4D97-AF65-F5344CB8AC3E}">
        <p14:creationId xmlns:p14="http://schemas.microsoft.com/office/powerpoint/2010/main" val="2024769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98E3471F-878C-43EF-97D6-566919014BF7}"/>
              </a:ext>
            </a:extLst>
          </p:cNvPr>
          <p:cNvSpPr>
            <a:spLocks noGrp="1" noChangeArrowheads="1"/>
          </p:cNvSpPr>
          <p:nvPr>
            <p:ph type="title"/>
          </p:nvPr>
        </p:nvSpPr>
        <p:spPr/>
        <p:txBody>
          <a:bodyPr/>
          <a:lstStyle/>
          <a:p>
            <a:pPr eaLnBrk="1" fontAlgn="auto" hangingPunct="1">
              <a:spcAft>
                <a:spcPts val="0"/>
              </a:spcAft>
              <a:defRPr/>
            </a:pPr>
            <a:r>
              <a:rPr lang="en-US"/>
              <a:t>Recursive-Descent Parsing (cont.)</a:t>
            </a:r>
          </a:p>
        </p:txBody>
      </p:sp>
      <p:sp>
        <p:nvSpPr>
          <p:cNvPr id="41987" name="Rectangle 3">
            <a:extLst>
              <a:ext uri="{FF2B5EF4-FFF2-40B4-BE49-F238E27FC236}">
                <a16:creationId xmlns:a16="http://schemas.microsoft.com/office/drawing/2014/main" id="{C29D505B-63BA-4C05-B9C3-240429284464}"/>
              </a:ext>
            </a:extLst>
          </p:cNvPr>
          <p:cNvSpPr>
            <a:spLocks noGrp="1" noChangeArrowheads="1"/>
          </p:cNvSpPr>
          <p:nvPr>
            <p:ph sz="quarter" idx="1"/>
          </p:nvPr>
        </p:nvSpPr>
        <p:spPr>
          <a:xfrm>
            <a:off x="457200" y="1600200"/>
            <a:ext cx="7467600" cy="4873625"/>
          </a:xfrm>
        </p:spPr>
        <p:txBody>
          <a:bodyPr/>
          <a:lstStyle/>
          <a:p>
            <a:pPr eaLnBrk="1" hangingPunct="1">
              <a:defRPr/>
            </a:pPr>
            <a:r>
              <a:rPr lang="en-US" altLang="en-US" dirty="0">
                <a:sym typeface="Symbol" panose="05050102010706020507" pitchFamily="18" charset="2"/>
              </a:rPr>
              <a:t>Left factoring can resolve the problem</a:t>
            </a:r>
          </a:p>
          <a:p>
            <a:pPr eaLnBrk="1" hangingPunct="1">
              <a:defRPr/>
            </a:pPr>
            <a:endParaRPr lang="en-US" altLang="en-US" dirty="0">
              <a:sym typeface="Symbol" panose="05050102010706020507" pitchFamily="18" charset="2"/>
            </a:endParaRPr>
          </a:p>
          <a:p>
            <a:pPr marL="0" indent="0" eaLnBrk="1" hangingPunct="1">
              <a:buFont typeface="Wingdings" panose="05000000000000000000" pitchFamily="2" charset="2"/>
              <a:buNone/>
              <a:defRPr/>
            </a:pPr>
            <a:r>
              <a:rPr lang="en-US" altLang="en-US" dirty="0">
                <a:sym typeface="Symbol" panose="05050102010706020507" pitchFamily="18" charset="2"/>
              </a:rPr>
              <a:t>s </a:t>
            </a:r>
            <a:r>
              <a:rPr lang="en-US" altLang="en-US" dirty="0" err="1">
                <a:sym typeface="Symbol" panose="05050102010706020507" pitchFamily="18" charset="2"/>
              </a:rPr>
              <a:t>a|ab|abc|abcd</a:t>
            </a:r>
            <a:endParaRPr lang="en-US" altLang="en-US" dirty="0">
              <a:sym typeface="Symbol" panose="05050102010706020507" pitchFamily="18" charset="2"/>
            </a:endParaRPr>
          </a:p>
          <a:p>
            <a:pPr marL="0" indent="0" eaLnBrk="1" hangingPunct="1">
              <a:buFont typeface="Wingdings" panose="05000000000000000000" pitchFamily="2" charset="2"/>
              <a:buNone/>
              <a:defRPr/>
            </a:pPr>
            <a:r>
              <a:rPr lang="en-US" altLang="en-US" u="sng" dirty="0">
                <a:sym typeface="Symbol" panose="05050102010706020507" pitchFamily="18" charset="2"/>
              </a:rPr>
              <a:t>Sol:</a:t>
            </a:r>
          </a:p>
          <a:p>
            <a:pPr marL="0" indent="0" eaLnBrk="1" hangingPunct="1">
              <a:buFont typeface="Wingdings" panose="05000000000000000000" pitchFamily="2" charset="2"/>
              <a:buNone/>
              <a:defRPr/>
            </a:pPr>
            <a:r>
              <a:rPr lang="en-US" altLang="en-US" dirty="0">
                <a:sym typeface="Symbol" panose="05050102010706020507" pitchFamily="18" charset="2"/>
              </a:rPr>
              <a:t>s  as’</a:t>
            </a:r>
          </a:p>
          <a:p>
            <a:pPr marL="0" indent="0" eaLnBrk="1" hangingPunct="1">
              <a:buFont typeface="Wingdings" panose="05000000000000000000" pitchFamily="2" charset="2"/>
              <a:buNone/>
              <a:defRPr/>
            </a:pPr>
            <a:r>
              <a:rPr lang="en-US" altLang="en-US" dirty="0">
                <a:sym typeface="Symbol" panose="05050102010706020507" pitchFamily="18" charset="2"/>
              </a:rPr>
              <a:t>s’  |</a:t>
            </a:r>
            <a:r>
              <a:rPr lang="en-US" altLang="en-US" dirty="0" err="1">
                <a:sym typeface="Symbol" panose="05050102010706020507" pitchFamily="18" charset="2"/>
              </a:rPr>
              <a:t>bs</a:t>
            </a:r>
            <a:r>
              <a:rPr lang="en-US" altLang="en-US" dirty="0">
                <a:sym typeface="Symbol" panose="05050102010706020507" pitchFamily="18" charset="2"/>
              </a:rPr>
              <a:t>’’			  is the null value</a:t>
            </a:r>
          </a:p>
          <a:p>
            <a:pPr marL="0" indent="0" eaLnBrk="1" hangingPunct="1">
              <a:buFont typeface="Wingdings" panose="05000000000000000000" pitchFamily="2" charset="2"/>
              <a:buNone/>
              <a:defRPr/>
            </a:pPr>
            <a:r>
              <a:rPr lang="en-US" altLang="en-US" dirty="0">
                <a:sym typeface="Symbol" panose="05050102010706020507" pitchFamily="18" charset="2"/>
              </a:rPr>
              <a:t>s’’  |</a:t>
            </a:r>
            <a:r>
              <a:rPr lang="en-US" altLang="en-US" dirty="0" err="1">
                <a:sym typeface="Symbol" panose="05050102010706020507" pitchFamily="18" charset="2"/>
              </a:rPr>
              <a:t>cs</a:t>
            </a:r>
            <a:r>
              <a:rPr lang="en-US" altLang="en-US" dirty="0">
                <a:sym typeface="Symbol" panose="05050102010706020507" pitchFamily="18" charset="2"/>
              </a:rPr>
              <a:t>’’’</a:t>
            </a:r>
          </a:p>
          <a:p>
            <a:pPr marL="0" indent="0" eaLnBrk="1" hangingPunct="1">
              <a:buFont typeface="Wingdings" panose="05000000000000000000" pitchFamily="2" charset="2"/>
              <a:buNone/>
              <a:defRPr/>
            </a:pPr>
            <a:r>
              <a:rPr lang="en-US" altLang="en-US" dirty="0">
                <a:sym typeface="Symbol" panose="05050102010706020507" pitchFamily="18" charset="2"/>
              </a:rPr>
              <a:t>s’’’  |d</a:t>
            </a:r>
          </a:p>
          <a:p>
            <a:pPr marL="0" indent="0" eaLnBrk="1" hangingPunct="1">
              <a:buFont typeface="Wingdings" panose="05000000000000000000" pitchFamily="2" charset="2"/>
              <a:buNone/>
              <a:defRPr/>
            </a:pPr>
            <a:endParaRPr lang="en-US" altLang="en-US" dirty="0">
              <a:sym typeface="Symbol" panose="05050102010706020507" pitchFamily="18" charset="2"/>
            </a:endParaRPr>
          </a:p>
        </p:txBody>
      </p:sp>
      <p:sp>
        <p:nvSpPr>
          <p:cNvPr id="46084" name="Slide Number Placeholder 3">
            <a:extLst>
              <a:ext uri="{FF2B5EF4-FFF2-40B4-BE49-F238E27FC236}">
                <a16:creationId xmlns:a16="http://schemas.microsoft.com/office/drawing/2014/main" id="{0B731521-415A-4DF5-A878-50F488CEA46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B694320-4FA5-40A1-8D74-CD9C13965BC1}" type="slidenum">
              <a:rPr lang="en-US" altLang="en-US" sz="1400" smtClean="0">
                <a:solidFill>
                  <a:srgbClr val="FFFFFF"/>
                </a:solidFill>
              </a:rPr>
              <a:pPr/>
              <a:t>151</a:t>
            </a:fld>
            <a:endParaRPr lang="en-US" altLang="en-US" sz="1400">
              <a:solidFill>
                <a:srgbClr val="FFFFFF"/>
              </a:solidFill>
            </a:endParaRPr>
          </a:p>
        </p:txBody>
      </p:sp>
    </p:spTree>
    <p:extLst>
      <p:ext uri="{BB962C8B-B14F-4D97-AF65-F5344CB8AC3E}">
        <p14:creationId xmlns:p14="http://schemas.microsoft.com/office/powerpoint/2010/main" val="19929486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76DD811C-6E5C-45BB-8718-FFB55FDFFDC8}"/>
              </a:ext>
            </a:extLst>
          </p:cNvPr>
          <p:cNvSpPr>
            <a:spLocks noGrp="1" noChangeArrowheads="1"/>
          </p:cNvSpPr>
          <p:nvPr>
            <p:ph type="title"/>
          </p:nvPr>
        </p:nvSpPr>
        <p:spPr/>
        <p:txBody>
          <a:bodyPr/>
          <a:lstStyle/>
          <a:p>
            <a:pPr eaLnBrk="1" fontAlgn="auto" hangingPunct="1">
              <a:spcAft>
                <a:spcPts val="0"/>
              </a:spcAft>
              <a:defRPr/>
            </a:pPr>
            <a:r>
              <a:rPr lang="en-US" dirty="0">
                <a:sym typeface="Symbol" pitchFamily="18" charset="2"/>
              </a:rPr>
              <a:t>Bottom-up Parsing</a:t>
            </a:r>
          </a:p>
        </p:txBody>
      </p:sp>
      <p:sp>
        <p:nvSpPr>
          <p:cNvPr id="47107" name="Rectangle 3">
            <a:extLst>
              <a:ext uri="{FF2B5EF4-FFF2-40B4-BE49-F238E27FC236}">
                <a16:creationId xmlns:a16="http://schemas.microsoft.com/office/drawing/2014/main" id="{7E7B93FC-6FA6-4DF4-B013-5776BC960A44}"/>
              </a:ext>
            </a:extLst>
          </p:cNvPr>
          <p:cNvSpPr>
            <a:spLocks noGrp="1" noChangeArrowheads="1"/>
          </p:cNvSpPr>
          <p:nvPr>
            <p:ph sz="quarter" idx="1"/>
          </p:nvPr>
        </p:nvSpPr>
        <p:spPr>
          <a:xfrm>
            <a:off x="457200" y="1600200"/>
            <a:ext cx="7467600" cy="4873625"/>
          </a:xfrm>
        </p:spPr>
        <p:txBody>
          <a:bodyPr/>
          <a:lstStyle/>
          <a:p>
            <a:pPr eaLnBrk="1" hangingPunct="1"/>
            <a:r>
              <a:rPr lang="en-US" altLang="en-US">
                <a:sym typeface="Symbol" panose="05050102010706020507" pitchFamily="18" charset="2"/>
              </a:rPr>
              <a:t>The parsing problem is finding the correct RHS in a right-sentential form (</a:t>
            </a:r>
            <a:r>
              <a:rPr lang="en-US" altLang="en-US" i="1">
                <a:sym typeface="Symbol" panose="05050102010706020507" pitchFamily="18" charset="2"/>
              </a:rPr>
              <a:t>handle</a:t>
            </a:r>
            <a:r>
              <a:rPr lang="en-US" altLang="en-US">
                <a:sym typeface="Symbol" panose="05050102010706020507" pitchFamily="18" charset="2"/>
              </a:rPr>
              <a:t>) to reduce to get the previous right-sentential form in the derivation</a:t>
            </a:r>
          </a:p>
          <a:p>
            <a:pPr eaLnBrk="1" hangingPunct="1"/>
            <a:r>
              <a:rPr lang="en-US" altLang="en-US">
                <a:sym typeface="Symbol" panose="05050102010706020507" pitchFamily="18" charset="2"/>
              </a:rPr>
              <a:t>Example grammar:</a:t>
            </a:r>
          </a:p>
          <a:p>
            <a:pPr eaLnBrk="1" hangingPunct="1"/>
            <a:endParaRPr lang="en-US" altLang="en-US">
              <a:sym typeface="Symbol" panose="05050102010706020507" pitchFamily="18" charset="2"/>
            </a:endParaRPr>
          </a:p>
          <a:p>
            <a:pPr lvl="1" eaLnBrk="1" hangingPunct="1">
              <a:buFont typeface="Wingdings 2" panose="05020102010507070707" pitchFamily="18" charset="2"/>
              <a:buNone/>
            </a:pPr>
            <a:r>
              <a:rPr lang="en-US" altLang="en-US">
                <a:sym typeface="Symbol" panose="05050102010706020507" pitchFamily="18" charset="2"/>
              </a:rPr>
              <a:t>E → E + T | T</a:t>
            </a:r>
          </a:p>
          <a:p>
            <a:pPr lvl="1" eaLnBrk="1" hangingPunct="1">
              <a:buFont typeface="Wingdings 2" panose="05020102010507070707" pitchFamily="18" charset="2"/>
              <a:buNone/>
            </a:pPr>
            <a:r>
              <a:rPr lang="en-US" altLang="en-US">
                <a:sym typeface="Symbol" panose="05050102010706020507" pitchFamily="18" charset="2"/>
              </a:rPr>
              <a:t>T → T * F | F</a:t>
            </a:r>
          </a:p>
          <a:p>
            <a:pPr lvl="1" eaLnBrk="1" hangingPunct="1">
              <a:buFont typeface="Wingdings 2" panose="05020102010507070707" pitchFamily="18" charset="2"/>
              <a:buNone/>
            </a:pPr>
            <a:r>
              <a:rPr lang="en-US" altLang="en-US">
                <a:sym typeface="Symbol" panose="05050102010706020507" pitchFamily="18" charset="2"/>
              </a:rPr>
              <a:t>F → ( E ) | id	(1)</a:t>
            </a:r>
          </a:p>
          <a:p>
            <a:pPr lvl="1" eaLnBrk="1" hangingPunct="1">
              <a:buFont typeface="Wingdings 2" panose="05020102010507070707" pitchFamily="18" charset="2"/>
              <a:buNone/>
            </a:pPr>
            <a:endParaRPr lang="en-US" altLang="en-US">
              <a:sym typeface="Symbol" panose="05050102010706020507" pitchFamily="18" charset="2"/>
            </a:endParaRPr>
          </a:p>
          <a:p>
            <a:pPr lvl="1" eaLnBrk="1" hangingPunct="1">
              <a:buFont typeface="Wingdings 2" panose="05020102010507070707" pitchFamily="18" charset="2"/>
              <a:buNone/>
            </a:pPr>
            <a:r>
              <a:rPr lang="en-US" altLang="en-US">
                <a:sym typeface="Symbol" panose="05050102010706020507" pitchFamily="18" charset="2"/>
              </a:rPr>
              <a:t>E.g. derived sentence: id + id * id</a:t>
            </a:r>
            <a:endParaRPr lang="en-US" altLang="en-US"/>
          </a:p>
        </p:txBody>
      </p:sp>
      <p:sp>
        <p:nvSpPr>
          <p:cNvPr id="47108" name="Slide Number Placeholder 3">
            <a:extLst>
              <a:ext uri="{FF2B5EF4-FFF2-40B4-BE49-F238E27FC236}">
                <a16:creationId xmlns:a16="http://schemas.microsoft.com/office/drawing/2014/main" id="{F0027C08-F48D-42E2-8655-657642482DC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1D60EB1-0D85-471D-BB35-7BF386DC2AC9}" type="slidenum">
              <a:rPr lang="en-US" altLang="en-US" sz="1400" smtClean="0">
                <a:solidFill>
                  <a:srgbClr val="FFFFFF"/>
                </a:solidFill>
              </a:rPr>
              <a:pPr/>
              <a:t>152</a:t>
            </a:fld>
            <a:endParaRPr lang="en-US" altLang="en-US" sz="1400">
              <a:solidFill>
                <a:srgbClr val="FFFFFF"/>
              </a:solidFill>
            </a:endParaRPr>
          </a:p>
        </p:txBody>
      </p:sp>
    </p:spTree>
    <p:extLst>
      <p:ext uri="{BB962C8B-B14F-4D97-AF65-F5344CB8AC3E}">
        <p14:creationId xmlns:p14="http://schemas.microsoft.com/office/powerpoint/2010/main" val="36981863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9A99712C-0657-4E55-B9F1-884766F27B26}"/>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48131" name="Rectangle 3">
            <a:extLst>
              <a:ext uri="{FF2B5EF4-FFF2-40B4-BE49-F238E27FC236}">
                <a16:creationId xmlns:a16="http://schemas.microsoft.com/office/drawing/2014/main" id="{9804CB6C-00A9-47A9-B307-78026E18841C}"/>
              </a:ext>
            </a:extLst>
          </p:cNvPr>
          <p:cNvSpPr>
            <a:spLocks noGrp="1" noChangeArrowheads="1"/>
          </p:cNvSpPr>
          <p:nvPr>
            <p:ph sz="quarter" idx="1"/>
          </p:nvPr>
        </p:nvSpPr>
        <p:spPr>
          <a:xfrm>
            <a:off x="381000" y="1600200"/>
            <a:ext cx="8534400" cy="4038600"/>
          </a:xfrm>
        </p:spPr>
        <p:txBody>
          <a:bodyPr/>
          <a:lstStyle/>
          <a:p>
            <a:pPr marL="0" indent="0" eaLnBrk="1" hangingPunct="1"/>
            <a:r>
              <a:rPr lang="en-US" altLang="en-US"/>
              <a:t>Intuition about handles:</a:t>
            </a:r>
          </a:p>
          <a:p>
            <a:pPr lvl="1" eaLnBrk="1" hangingPunct="1"/>
            <a:r>
              <a:rPr lang="en-US" altLang="en-US"/>
              <a:t>Def: </a:t>
            </a:r>
            <a:r>
              <a:rPr lang="en-US" altLang="en-US">
                <a:sym typeface="Symbol" panose="05050102010706020507" pitchFamily="18" charset="2"/>
              </a:rPr>
              <a:t></a:t>
            </a:r>
            <a:r>
              <a:rPr lang="en-US" altLang="en-US"/>
              <a:t> is the </a:t>
            </a:r>
            <a:r>
              <a:rPr lang="en-US" altLang="en-US" i="1"/>
              <a:t>handle</a:t>
            </a:r>
            <a:r>
              <a:rPr lang="en-US" altLang="en-US"/>
              <a:t> of the right sentential form</a:t>
            </a:r>
            <a:r>
              <a:rPr lang="en-US" altLang="en-US" sz="2000"/>
              <a:t> </a:t>
            </a:r>
          </a:p>
          <a:p>
            <a:pPr marL="0" indent="0" eaLnBrk="1" hangingPunct="1">
              <a:buFontTx/>
              <a:buNone/>
            </a:pPr>
            <a:r>
              <a:rPr lang="en-US" altLang="en-US"/>
              <a:t>        </a:t>
            </a:r>
            <a:r>
              <a:rPr lang="en-US" altLang="en-US">
                <a:sym typeface="Symbol" panose="05050102010706020507" pitchFamily="18" charset="2"/>
              </a:rPr>
              <a:t> </a:t>
            </a:r>
            <a:r>
              <a:rPr lang="en-US" altLang="en-US"/>
              <a:t>= </a:t>
            </a:r>
            <a:r>
              <a:rPr lang="en-US" altLang="en-US">
                <a:sym typeface="Symbol" panose="05050102010706020507" pitchFamily="18" charset="2"/>
              </a:rPr>
              <a:t></a:t>
            </a:r>
            <a:r>
              <a:rPr lang="en-US" altLang="en-US"/>
              <a:t>w if and only if S =&gt;*</a:t>
            </a:r>
            <a:r>
              <a:rPr lang="en-US" altLang="en-US" baseline="-25000"/>
              <a:t>rm</a:t>
            </a:r>
            <a:r>
              <a:rPr lang="en-US" altLang="en-US"/>
              <a:t> </a:t>
            </a:r>
            <a:r>
              <a:rPr lang="en-US" altLang="en-US">
                <a:sym typeface="Symbol" panose="05050102010706020507" pitchFamily="18" charset="2"/>
              </a:rPr>
              <a:t></a:t>
            </a:r>
            <a:r>
              <a:rPr lang="en-US" altLang="en-US"/>
              <a:t>Aw =&gt;</a:t>
            </a:r>
            <a:r>
              <a:rPr lang="en-US" altLang="en-US" baseline="-25000"/>
              <a:t>rm</a:t>
            </a:r>
            <a:r>
              <a:rPr lang="en-US" altLang="en-US"/>
              <a:t> </a:t>
            </a:r>
            <a:r>
              <a:rPr lang="en-US" altLang="en-US">
                <a:sym typeface="Symbol" panose="05050102010706020507" pitchFamily="18" charset="2"/>
              </a:rPr>
              <a:t></a:t>
            </a:r>
            <a:r>
              <a:rPr lang="en-US" altLang="en-US"/>
              <a:t>w</a:t>
            </a:r>
          </a:p>
          <a:p>
            <a:pPr marL="0" indent="0" eaLnBrk="1" hangingPunct="1">
              <a:buFontTx/>
              <a:buNone/>
            </a:pPr>
            <a:endParaRPr lang="en-US" altLang="en-US" baseline="-25000"/>
          </a:p>
          <a:p>
            <a:pPr lvl="1" eaLnBrk="1" hangingPunct="1"/>
            <a:r>
              <a:rPr lang="en-US" altLang="en-US"/>
              <a:t>Def: </a:t>
            </a:r>
            <a:r>
              <a:rPr lang="en-US" altLang="en-US">
                <a:sym typeface="Symbol" panose="05050102010706020507" pitchFamily="18" charset="2"/>
              </a:rPr>
              <a:t></a:t>
            </a:r>
            <a:r>
              <a:rPr lang="en-US" altLang="en-US"/>
              <a:t> is a </a:t>
            </a:r>
            <a:r>
              <a:rPr lang="en-US" altLang="en-US" i="1"/>
              <a:t>phrase</a:t>
            </a:r>
            <a:r>
              <a:rPr lang="en-US" altLang="en-US"/>
              <a:t> of the right sentential form</a:t>
            </a:r>
            <a:r>
              <a:rPr lang="en-US" altLang="en-US" sz="2000"/>
              <a:t> </a:t>
            </a:r>
          </a:p>
          <a:p>
            <a:pPr marL="0" indent="0" eaLnBrk="1" hangingPunct="1">
              <a:buFontTx/>
              <a:buNone/>
            </a:pPr>
            <a:r>
              <a:rPr lang="en-US" altLang="en-US"/>
              <a:t>        </a:t>
            </a:r>
            <a:r>
              <a:rPr lang="en-US" altLang="en-US">
                <a:sym typeface="Symbol" panose="05050102010706020507" pitchFamily="18" charset="2"/>
              </a:rPr>
              <a:t>  </a:t>
            </a:r>
            <a:r>
              <a:rPr lang="en-US" altLang="en-US"/>
              <a:t>if and only if S =&gt;* </a:t>
            </a:r>
            <a:r>
              <a:rPr lang="en-US" altLang="en-US">
                <a:sym typeface="Symbol" panose="05050102010706020507" pitchFamily="18" charset="2"/>
              </a:rPr>
              <a:t>  </a:t>
            </a:r>
            <a:r>
              <a:rPr lang="en-US" altLang="en-US"/>
              <a:t>= </a:t>
            </a:r>
            <a:r>
              <a:rPr lang="en-US" altLang="en-US">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A</a:t>
            </a:r>
            <a:r>
              <a:rPr lang="en-US" altLang="en-US" baseline="-25000">
                <a:sym typeface="Symbol" panose="05050102010706020507" pitchFamily="18" charset="2"/>
              </a:rPr>
              <a:t>2</a:t>
            </a:r>
            <a:r>
              <a:rPr lang="en-US" altLang="en-US">
                <a:sym typeface="Symbol" panose="05050102010706020507" pitchFamily="18" charset="2"/>
              </a:rPr>
              <a:t> </a:t>
            </a:r>
            <a:r>
              <a:rPr lang="en-US" altLang="en-US">
                <a:solidFill>
                  <a:schemeClr val="accent2"/>
                </a:solidFill>
                <a:sym typeface="Symbol" panose="05050102010706020507" pitchFamily="18" charset="2"/>
              </a:rPr>
              <a:t>=&gt;+</a:t>
            </a:r>
            <a:r>
              <a:rPr lang="en-US" altLang="en-US">
                <a:sym typeface="Symbol" panose="05050102010706020507" pitchFamily="18" charset="2"/>
              </a:rPr>
              <a:t> </a:t>
            </a:r>
            <a:r>
              <a:rPr lang="en-US" altLang="en-US" baseline="-25000">
                <a:sym typeface="Symbol" panose="05050102010706020507" pitchFamily="18" charset="2"/>
              </a:rPr>
              <a:t>1</a:t>
            </a:r>
            <a:r>
              <a:rPr lang="en-US" altLang="en-US">
                <a:sym typeface="Symbol" panose="05050102010706020507" pitchFamily="18" charset="2"/>
              </a:rPr>
              <a:t></a:t>
            </a:r>
            <a:r>
              <a:rPr lang="en-US" altLang="en-US" baseline="-25000">
                <a:sym typeface="Symbol" panose="05050102010706020507" pitchFamily="18" charset="2"/>
              </a:rPr>
              <a:t>2</a:t>
            </a:r>
          </a:p>
          <a:p>
            <a:pPr lvl="1" eaLnBrk="1" hangingPunct="1"/>
            <a:endParaRPr lang="en-US" altLang="en-US"/>
          </a:p>
          <a:p>
            <a:pPr lvl="1" eaLnBrk="1" hangingPunct="1"/>
            <a:r>
              <a:rPr lang="en-US" altLang="en-US"/>
              <a:t>Def: </a:t>
            </a:r>
            <a:r>
              <a:rPr lang="en-US" altLang="en-US">
                <a:sym typeface="Symbol" panose="05050102010706020507" pitchFamily="18" charset="2"/>
              </a:rPr>
              <a:t></a:t>
            </a:r>
            <a:r>
              <a:rPr lang="en-US" altLang="en-US"/>
              <a:t> is a </a:t>
            </a:r>
            <a:r>
              <a:rPr lang="en-US" altLang="en-US" i="1"/>
              <a:t>simple phrase</a:t>
            </a:r>
            <a:r>
              <a:rPr lang="en-US" altLang="en-US"/>
              <a:t> of the right sentential form </a:t>
            </a:r>
            <a:r>
              <a:rPr lang="en-US" altLang="en-US">
                <a:sym typeface="Symbol" panose="05050102010706020507" pitchFamily="18" charset="2"/>
              </a:rPr>
              <a:t>  </a:t>
            </a:r>
            <a:r>
              <a:rPr lang="en-US" altLang="en-US"/>
              <a:t>if and only if S =&gt;* </a:t>
            </a:r>
            <a:r>
              <a:rPr lang="en-US" altLang="en-US">
                <a:sym typeface="Symbol" panose="05050102010706020507" pitchFamily="18" charset="2"/>
              </a:rPr>
              <a:t>  </a:t>
            </a:r>
            <a:r>
              <a:rPr lang="en-US" altLang="en-US"/>
              <a:t>= </a:t>
            </a:r>
            <a:r>
              <a:rPr lang="en-US" altLang="en-US">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A</a:t>
            </a:r>
            <a:r>
              <a:rPr lang="en-US" altLang="en-US" baseline="-25000">
                <a:sym typeface="Symbol" panose="05050102010706020507" pitchFamily="18" charset="2"/>
              </a:rPr>
              <a:t>2</a:t>
            </a:r>
            <a:r>
              <a:rPr lang="en-US" altLang="en-US">
                <a:sym typeface="Symbol" panose="05050102010706020507" pitchFamily="18" charset="2"/>
              </a:rPr>
              <a:t> </a:t>
            </a:r>
            <a:r>
              <a:rPr lang="en-US" altLang="en-US">
                <a:solidFill>
                  <a:schemeClr val="accent2"/>
                </a:solidFill>
                <a:sym typeface="Symbol" panose="05050102010706020507" pitchFamily="18" charset="2"/>
              </a:rPr>
              <a:t>=&gt;</a:t>
            </a:r>
            <a:r>
              <a:rPr lang="en-US" altLang="en-US">
                <a:sym typeface="Symbol" panose="05050102010706020507" pitchFamily="18" charset="2"/>
              </a:rPr>
              <a:t> </a:t>
            </a:r>
            <a:r>
              <a:rPr lang="en-US" altLang="en-US" baseline="-25000">
                <a:sym typeface="Symbol" panose="05050102010706020507" pitchFamily="18" charset="2"/>
              </a:rPr>
              <a:t>1</a:t>
            </a:r>
            <a:r>
              <a:rPr lang="en-US" altLang="en-US">
                <a:sym typeface="Symbol" panose="05050102010706020507" pitchFamily="18" charset="2"/>
              </a:rPr>
              <a:t></a:t>
            </a:r>
            <a:r>
              <a:rPr lang="en-US" altLang="en-US" baseline="-25000">
                <a:sym typeface="Symbol" panose="05050102010706020507" pitchFamily="18" charset="2"/>
              </a:rPr>
              <a:t>2</a:t>
            </a:r>
          </a:p>
        </p:txBody>
      </p:sp>
      <p:sp>
        <p:nvSpPr>
          <p:cNvPr id="48132" name="Slide Number Placeholder 3">
            <a:extLst>
              <a:ext uri="{FF2B5EF4-FFF2-40B4-BE49-F238E27FC236}">
                <a16:creationId xmlns:a16="http://schemas.microsoft.com/office/drawing/2014/main" id="{ECEC90E9-46F8-4695-A2F6-5A97EC45490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794F3FC-92AC-4778-9A39-73CBAE50F661}" type="slidenum">
              <a:rPr lang="en-US" altLang="en-US" sz="1400" smtClean="0">
                <a:solidFill>
                  <a:srgbClr val="FFFFFF"/>
                </a:solidFill>
              </a:rPr>
              <a:pPr/>
              <a:t>153</a:t>
            </a:fld>
            <a:endParaRPr lang="en-US" altLang="en-US" sz="1400">
              <a:solidFill>
                <a:srgbClr val="FFFFFF"/>
              </a:solidFill>
            </a:endParaRPr>
          </a:p>
        </p:txBody>
      </p:sp>
    </p:spTree>
    <p:extLst>
      <p:ext uri="{BB962C8B-B14F-4D97-AF65-F5344CB8AC3E}">
        <p14:creationId xmlns:p14="http://schemas.microsoft.com/office/powerpoint/2010/main" val="23303125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FA68874F-166E-49C3-A973-D611B560207F}"/>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49155" name="Rectangle 3">
            <a:extLst>
              <a:ext uri="{FF2B5EF4-FFF2-40B4-BE49-F238E27FC236}">
                <a16:creationId xmlns:a16="http://schemas.microsoft.com/office/drawing/2014/main" id="{1E577405-B009-4998-B1CF-D02786FF7B84}"/>
              </a:ext>
            </a:extLst>
          </p:cNvPr>
          <p:cNvSpPr>
            <a:spLocks noGrp="1" noChangeArrowheads="1"/>
          </p:cNvSpPr>
          <p:nvPr>
            <p:ph sz="quarter" idx="1"/>
          </p:nvPr>
        </p:nvSpPr>
        <p:spPr>
          <a:xfrm>
            <a:off x="457200" y="1600200"/>
            <a:ext cx="7467600" cy="4873625"/>
          </a:xfrm>
        </p:spPr>
        <p:txBody>
          <a:bodyPr/>
          <a:lstStyle/>
          <a:p>
            <a:pPr eaLnBrk="1" hangingPunct="1"/>
            <a:r>
              <a:rPr lang="en-US" altLang="en-US"/>
              <a:t>Intuition about handles:</a:t>
            </a:r>
          </a:p>
          <a:p>
            <a:pPr lvl="1" eaLnBrk="1" hangingPunct="1"/>
            <a:r>
              <a:rPr lang="en-US" altLang="en-US">
                <a:sym typeface="Symbol" panose="05050102010706020507" pitchFamily="18" charset="2"/>
              </a:rPr>
              <a:t>The handle of a right sentential form is its leftmost simple phrase</a:t>
            </a:r>
          </a:p>
          <a:p>
            <a:pPr lvl="1" eaLnBrk="1" hangingPunct="1"/>
            <a:r>
              <a:rPr lang="en-US" altLang="en-US">
                <a:sym typeface="Symbol" panose="05050102010706020507" pitchFamily="18" charset="2"/>
              </a:rPr>
              <a:t>Given a parse tree, it is now easy to find the handle</a:t>
            </a:r>
          </a:p>
          <a:p>
            <a:pPr lvl="1" eaLnBrk="1" hangingPunct="1"/>
            <a:r>
              <a:rPr lang="en-US" altLang="en-US">
                <a:sym typeface="Symbol" panose="05050102010706020507" pitchFamily="18" charset="2"/>
              </a:rPr>
              <a:t>Parsing can be thought of as handle pruning</a:t>
            </a:r>
            <a:endParaRPr lang="en-US" altLang="en-US"/>
          </a:p>
        </p:txBody>
      </p:sp>
      <p:sp>
        <p:nvSpPr>
          <p:cNvPr id="49156" name="Slide Number Placeholder 3">
            <a:extLst>
              <a:ext uri="{FF2B5EF4-FFF2-40B4-BE49-F238E27FC236}">
                <a16:creationId xmlns:a16="http://schemas.microsoft.com/office/drawing/2014/main" id="{135E758B-A2A4-4599-B45D-183891CD018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6839558-0B90-4EA4-ACB4-7D566658F5AC}" type="slidenum">
              <a:rPr lang="en-US" altLang="en-US" sz="1400" smtClean="0">
                <a:solidFill>
                  <a:srgbClr val="FFFFFF"/>
                </a:solidFill>
              </a:rPr>
              <a:pPr/>
              <a:t>154</a:t>
            </a:fld>
            <a:endParaRPr lang="en-US" altLang="en-US" sz="1400">
              <a:solidFill>
                <a:srgbClr val="FFFFFF"/>
              </a:solidFill>
            </a:endParaRPr>
          </a:p>
        </p:txBody>
      </p:sp>
    </p:spTree>
    <p:extLst>
      <p:ext uri="{BB962C8B-B14F-4D97-AF65-F5344CB8AC3E}">
        <p14:creationId xmlns:p14="http://schemas.microsoft.com/office/powerpoint/2010/main" val="167928012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81E8D1B3-1E15-4896-9D93-0C764D821F34}"/>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0179" name="Rectangle 3">
            <a:extLst>
              <a:ext uri="{FF2B5EF4-FFF2-40B4-BE49-F238E27FC236}">
                <a16:creationId xmlns:a16="http://schemas.microsoft.com/office/drawing/2014/main" id="{5D157A84-8CA6-45FE-9B43-9935CB396ADF}"/>
              </a:ext>
            </a:extLst>
          </p:cNvPr>
          <p:cNvSpPr>
            <a:spLocks noGrp="1" noChangeArrowheads="1"/>
          </p:cNvSpPr>
          <p:nvPr>
            <p:ph sz="quarter" idx="1"/>
          </p:nvPr>
        </p:nvSpPr>
        <p:spPr>
          <a:xfrm>
            <a:off x="457200" y="1600200"/>
            <a:ext cx="7467600" cy="4873625"/>
          </a:xfrm>
        </p:spPr>
        <p:txBody>
          <a:bodyPr/>
          <a:lstStyle/>
          <a:p>
            <a:pPr eaLnBrk="1" hangingPunct="1"/>
            <a:r>
              <a:rPr lang="en-US" altLang="en-US">
                <a:sym typeface="Symbol" panose="05050102010706020507" pitchFamily="18" charset="2"/>
              </a:rPr>
              <a:t>Shift-Reduce Algorithms</a:t>
            </a:r>
          </a:p>
          <a:p>
            <a:pPr lvl="1" eaLnBrk="1" hangingPunct="1"/>
            <a:r>
              <a:rPr lang="en-US" altLang="en-US">
                <a:sym typeface="Symbol" panose="05050102010706020507" pitchFamily="18" charset="2"/>
              </a:rPr>
              <a:t>Reduce is the action of replacing the handle on the top of the parse stack with its corresponding LHS</a:t>
            </a:r>
          </a:p>
          <a:p>
            <a:pPr lvl="1" eaLnBrk="1" hangingPunct="1"/>
            <a:r>
              <a:rPr lang="en-US" altLang="en-US">
                <a:sym typeface="Symbol" panose="05050102010706020507" pitchFamily="18" charset="2"/>
              </a:rPr>
              <a:t>Shift is the action of moving the next token to the top of the parse stack</a:t>
            </a:r>
            <a:endParaRPr lang="en-US" altLang="en-US"/>
          </a:p>
        </p:txBody>
      </p:sp>
      <p:sp>
        <p:nvSpPr>
          <p:cNvPr id="50180" name="Slide Number Placeholder 3">
            <a:extLst>
              <a:ext uri="{FF2B5EF4-FFF2-40B4-BE49-F238E27FC236}">
                <a16:creationId xmlns:a16="http://schemas.microsoft.com/office/drawing/2014/main" id="{3DD1EC7C-9D76-4B99-AF42-BDBF79FC9FE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0253D53-55C7-46DE-8D39-CD369E2B3969}" type="slidenum">
              <a:rPr lang="en-US" altLang="en-US" sz="1400" smtClean="0">
                <a:solidFill>
                  <a:srgbClr val="FFFFFF"/>
                </a:solidFill>
              </a:rPr>
              <a:pPr/>
              <a:t>155</a:t>
            </a:fld>
            <a:endParaRPr lang="en-US" altLang="en-US" sz="1400">
              <a:solidFill>
                <a:srgbClr val="FFFFFF"/>
              </a:solidFill>
            </a:endParaRPr>
          </a:p>
        </p:txBody>
      </p:sp>
    </p:spTree>
    <p:extLst>
      <p:ext uri="{BB962C8B-B14F-4D97-AF65-F5344CB8AC3E}">
        <p14:creationId xmlns:p14="http://schemas.microsoft.com/office/powerpoint/2010/main" val="29586392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C24578B7-DD0B-4833-8AD4-5D51CA1EA7D2}"/>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1203" name="Rectangle 3">
            <a:extLst>
              <a:ext uri="{FF2B5EF4-FFF2-40B4-BE49-F238E27FC236}">
                <a16:creationId xmlns:a16="http://schemas.microsoft.com/office/drawing/2014/main" id="{48B866DE-AEA2-45C4-9DBF-A32B67768496}"/>
              </a:ext>
            </a:extLst>
          </p:cNvPr>
          <p:cNvSpPr>
            <a:spLocks noGrp="1" noChangeArrowheads="1"/>
          </p:cNvSpPr>
          <p:nvPr>
            <p:ph sz="quarter" idx="1"/>
          </p:nvPr>
        </p:nvSpPr>
        <p:spPr>
          <a:xfrm>
            <a:off x="457200" y="1600200"/>
            <a:ext cx="7467600" cy="4873625"/>
          </a:xfrm>
        </p:spPr>
        <p:txBody>
          <a:bodyPr/>
          <a:lstStyle/>
          <a:p>
            <a:pPr eaLnBrk="1" hangingPunct="1"/>
            <a:r>
              <a:rPr lang="en-US" altLang="en-US"/>
              <a:t>Advantages of LR parsers:</a:t>
            </a:r>
          </a:p>
          <a:p>
            <a:pPr lvl="1" eaLnBrk="1" hangingPunct="1"/>
            <a:r>
              <a:rPr lang="en-US" altLang="en-US"/>
              <a:t>They will work for nearly all grammars that describe programming languages.</a:t>
            </a:r>
          </a:p>
          <a:p>
            <a:pPr lvl="1" eaLnBrk="1" hangingPunct="1"/>
            <a:r>
              <a:rPr lang="en-US" altLang="en-US"/>
              <a:t>They work on a larger class of grammars than other bottom-up algorithms, but are as efficient as any other bottom-up parser.</a:t>
            </a:r>
          </a:p>
          <a:p>
            <a:pPr lvl="1" eaLnBrk="1" hangingPunct="1"/>
            <a:r>
              <a:rPr lang="en-US" altLang="en-US"/>
              <a:t>They can detect syntax errors as soon as it is possible.</a:t>
            </a:r>
          </a:p>
          <a:p>
            <a:pPr lvl="1" eaLnBrk="1" hangingPunct="1"/>
            <a:r>
              <a:rPr lang="en-US" altLang="en-US"/>
              <a:t>The LR class of grammars is a superset of the  class parsable by LL parsers.</a:t>
            </a:r>
          </a:p>
        </p:txBody>
      </p:sp>
      <p:sp>
        <p:nvSpPr>
          <p:cNvPr id="51204" name="Slide Number Placeholder 3">
            <a:extLst>
              <a:ext uri="{FF2B5EF4-FFF2-40B4-BE49-F238E27FC236}">
                <a16:creationId xmlns:a16="http://schemas.microsoft.com/office/drawing/2014/main" id="{D2D8F0A3-9D7E-4E4B-8EC2-C526BA3524C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12AA5C0-E56E-43FB-B86C-EF4EF3D41757}" type="slidenum">
              <a:rPr lang="en-US" altLang="en-US" sz="1400" smtClean="0">
                <a:solidFill>
                  <a:srgbClr val="FFFFFF"/>
                </a:solidFill>
              </a:rPr>
              <a:pPr/>
              <a:t>156</a:t>
            </a:fld>
            <a:endParaRPr lang="en-US" altLang="en-US" sz="1400">
              <a:solidFill>
                <a:srgbClr val="FFFFFF"/>
              </a:solidFill>
            </a:endParaRPr>
          </a:p>
        </p:txBody>
      </p:sp>
    </p:spTree>
    <p:extLst>
      <p:ext uri="{BB962C8B-B14F-4D97-AF65-F5344CB8AC3E}">
        <p14:creationId xmlns:p14="http://schemas.microsoft.com/office/powerpoint/2010/main" val="4831812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F026BB63-F281-4091-9EEA-CD60FC1AA88E}"/>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2227" name="Rectangle 3">
            <a:extLst>
              <a:ext uri="{FF2B5EF4-FFF2-40B4-BE49-F238E27FC236}">
                <a16:creationId xmlns:a16="http://schemas.microsoft.com/office/drawing/2014/main" id="{039DEC48-D6F9-42DF-9D53-C1F5A4032D1C}"/>
              </a:ext>
            </a:extLst>
          </p:cNvPr>
          <p:cNvSpPr>
            <a:spLocks noGrp="1" noChangeArrowheads="1"/>
          </p:cNvSpPr>
          <p:nvPr>
            <p:ph sz="quarter" idx="1"/>
          </p:nvPr>
        </p:nvSpPr>
        <p:spPr>
          <a:xfrm>
            <a:off x="457200" y="1600200"/>
            <a:ext cx="7467600" cy="4873625"/>
          </a:xfrm>
        </p:spPr>
        <p:txBody>
          <a:bodyPr/>
          <a:lstStyle/>
          <a:p>
            <a:pPr eaLnBrk="1" hangingPunct="1"/>
            <a:r>
              <a:rPr lang="en-US" altLang="en-US"/>
              <a:t>LR parsers must be constructed with a tool</a:t>
            </a:r>
          </a:p>
          <a:p>
            <a:pPr eaLnBrk="1" hangingPunct="1"/>
            <a:r>
              <a:rPr lang="en-US" altLang="en-US"/>
              <a:t>Knuth’s insight: A bottom-up parser could use the entire history of the parse, up to the current point, to make parsing decisions</a:t>
            </a:r>
          </a:p>
          <a:p>
            <a:pPr lvl="1" eaLnBrk="1" hangingPunct="1"/>
            <a:r>
              <a:rPr lang="en-US" altLang="en-US"/>
              <a:t>There were only a finite and relatively small number of different parse situations that could have occurred, so the history could be stored in a parser state, and stored in the parse stack</a:t>
            </a:r>
          </a:p>
        </p:txBody>
      </p:sp>
      <p:sp>
        <p:nvSpPr>
          <p:cNvPr id="52228" name="Slide Number Placeholder 3">
            <a:extLst>
              <a:ext uri="{FF2B5EF4-FFF2-40B4-BE49-F238E27FC236}">
                <a16:creationId xmlns:a16="http://schemas.microsoft.com/office/drawing/2014/main" id="{D46BB501-E05C-4460-8E9E-9EC373F5CA6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6074967-EE81-4229-A40B-AFE214CA488A}" type="slidenum">
              <a:rPr lang="en-US" altLang="en-US" sz="1400" smtClean="0">
                <a:solidFill>
                  <a:srgbClr val="FFFFFF"/>
                </a:solidFill>
              </a:rPr>
              <a:pPr/>
              <a:t>157</a:t>
            </a:fld>
            <a:endParaRPr lang="en-US" altLang="en-US" sz="1400">
              <a:solidFill>
                <a:srgbClr val="FFFFFF"/>
              </a:solidFill>
            </a:endParaRPr>
          </a:p>
        </p:txBody>
      </p:sp>
    </p:spTree>
    <p:extLst>
      <p:ext uri="{BB962C8B-B14F-4D97-AF65-F5344CB8AC3E}">
        <p14:creationId xmlns:p14="http://schemas.microsoft.com/office/powerpoint/2010/main" val="28704140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D22A2578-6847-4E4F-BD18-4D2EFCD1C5FC}"/>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3251" name="Rectangle 3">
            <a:extLst>
              <a:ext uri="{FF2B5EF4-FFF2-40B4-BE49-F238E27FC236}">
                <a16:creationId xmlns:a16="http://schemas.microsoft.com/office/drawing/2014/main" id="{36D36A89-0C26-4B4F-8F5E-7C2B7793BBD3}"/>
              </a:ext>
            </a:extLst>
          </p:cNvPr>
          <p:cNvSpPr>
            <a:spLocks noGrp="1" noChangeArrowheads="1"/>
          </p:cNvSpPr>
          <p:nvPr>
            <p:ph sz="quarter" idx="1"/>
          </p:nvPr>
        </p:nvSpPr>
        <p:spPr>
          <a:xfrm>
            <a:off x="457200" y="1600200"/>
            <a:ext cx="7467600" cy="4873625"/>
          </a:xfrm>
        </p:spPr>
        <p:txBody>
          <a:bodyPr/>
          <a:lstStyle/>
          <a:p>
            <a:pPr eaLnBrk="1" hangingPunct="1"/>
            <a:r>
              <a:rPr lang="en-US" altLang="en-US"/>
              <a:t>An LR configuration stores the state of an LR parser</a:t>
            </a:r>
          </a:p>
          <a:p>
            <a:pPr eaLnBrk="1" hangingPunct="1"/>
            <a:endParaRPr lang="en-US" altLang="en-US"/>
          </a:p>
          <a:p>
            <a:pPr lvl="1" eaLnBrk="1" hangingPunct="1">
              <a:buFontTx/>
              <a:buNone/>
            </a:pPr>
            <a:r>
              <a:rPr lang="en-US" altLang="en-US"/>
              <a:t>(S</a:t>
            </a:r>
            <a:r>
              <a:rPr lang="en-US" altLang="en-US" baseline="-25000"/>
              <a:t>0</a:t>
            </a:r>
            <a:r>
              <a:rPr lang="en-US" altLang="en-US"/>
              <a:t>X</a:t>
            </a:r>
            <a:r>
              <a:rPr lang="en-US" altLang="en-US" baseline="-25000"/>
              <a:t>1</a:t>
            </a:r>
            <a:r>
              <a:rPr lang="en-US" altLang="en-US"/>
              <a:t>S</a:t>
            </a:r>
            <a:r>
              <a:rPr lang="en-US" altLang="en-US" baseline="-25000"/>
              <a:t>1</a:t>
            </a:r>
            <a:r>
              <a:rPr lang="en-US" altLang="en-US"/>
              <a:t>X</a:t>
            </a:r>
            <a:r>
              <a:rPr lang="en-US" altLang="en-US" baseline="-25000"/>
              <a:t>2</a:t>
            </a:r>
            <a:r>
              <a:rPr lang="en-US" altLang="en-US"/>
              <a:t>S</a:t>
            </a:r>
            <a:r>
              <a:rPr lang="en-US" altLang="en-US" baseline="-25000"/>
              <a:t>2</a:t>
            </a:r>
            <a:r>
              <a:rPr lang="en-US" altLang="en-US"/>
              <a:t>…X</a:t>
            </a:r>
            <a:r>
              <a:rPr lang="en-US" altLang="en-US" baseline="-25000"/>
              <a:t>m</a:t>
            </a:r>
            <a:r>
              <a:rPr lang="en-US" altLang="en-US"/>
              <a:t>S</a:t>
            </a:r>
            <a:r>
              <a:rPr lang="en-US" altLang="en-US" baseline="-25000"/>
              <a:t>m</a:t>
            </a:r>
            <a:r>
              <a:rPr lang="en-US" altLang="en-US"/>
              <a:t>, a</a:t>
            </a:r>
            <a:r>
              <a:rPr lang="en-US" altLang="en-US" baseline="-25000"/>
              <a:t>i</a:t>
            </a:r>
            <a:r>
              <a:rPr lang="en-US" altLang="en-US"/>
              <a:t>a</a:t>
            </a:r>
            <a:r>
              <a:rPr lang="en-US" altLang="en-US" baseline="-25000"/>
              <a:t>i</a:t>
            </a:r>
            <a:r>
              <a:rPr lang="en-US" altLang="en-US"/>
              <a:t>+1…a</a:t>
            </a:r>
            <a:r>
              <a:rPr lang="en-US" altLang="en-US" baseline="-25000"/>
              <a:t>n</a:t>
            </a:r>
            <a:r>
              <a:rPr lang="en-US" altLang="en-US"/>
              <a:t>$)</a:t>
            </a:r>
          </a:p>
        </p:txBody>
      </p:sp>
      <p:sp>
        <p:nvSpPr>
          <p:cNvPr id="53252" name="Slide Number Placeholder 3">
            <a:extLst>
              <a:ext uri="{FF2B5EF4-FFF2-40B4-BE49-F238E27FC236}">
                <a16:creationId xmlns:a16="http://schemas.microsoft.com/office/drawing/2014/main" id="{32CD51D1-FA7D-4814-8453-31B2A49221D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B36CD39-8B03-4FB6-966A-D10EA9C548D5}" type="slidenum">
              <a:rPr lang="en-US" altLang="en-US" sz="1400" smtClean="0">
                <a:solidFill>
                  <a:srgbClr val="FFFFFF"/>
                </a:solidFill>
              </a:rPr>
              <a:pPr/>
              <a:t>158</a:t>
            </a:fld>
            <a:endParaRPr lang="en-US" altLang="en-US" sz="1400">
              <a:solidFill>
                <a:srgbClr val="FFFFFF"/>
              </a:solidFill>
            </a:endParaRPr>
          </a:p>
        </p:txBody>
      </p:sp>
    </p:spTree>
    <p:extLst>
      <p:ext uri="{BB962C8B-B14F-4D97-AF65-F5344CB8AC3E}">
        <p14:creationId xmlns:p14="http://schemas.microsoft.com/office/powerpoint/2010/main" val="69257035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B12F4F5D-3F69-4DFF-980D-F61498B8DD9F}"/>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4275" name="Rectangle 3">
            <a:extLst>
              <a:ext uri="{FF2B5EF4-FFF2-40B4-BE49-F238E27FC236}">
                <a16:creationId xmlns:a16="http://schemas.microsoft.com/office/drawing/2014/main" id="{735B3AA1-8A5B-4480-A275-D45F8E781BED}"/>
              </a:ext>
            </a:extLst>
          </p:cNvPr>
          <p:cNvSpPr>
            <a:spLocks noGrp="1" noChangeArrowheads="1"/>
          </p:cNvSpPr>
          <p:nvPr>
            <p:ph sz="quarter" idx="1"/>
          </p:nvPr>
        </p:nvSpPr>
        <p:spPr>
          <a:xfrm>
            <a:off x="609600" y="1447800"/>
            <a:ext cx="7772400" cy="4800600"/>
          </a:xfrm>
        </p:spPr>
        <p:txBody>
          <a:bodyPr/>
          <a:lstStyle/>
          <a:p>
            <a:pPr eaLnBrk="1" hangingPunct="1"/>
            <a:r>
              <a:rPr lang="en-US" altLang="en-US"/>
              <a:t>LR parsers are table driven, where the table has two components, an ACTION table and a GOTO  table</a:t>
            </a:r>
          </a:p>
          <a:p>
            <a:pPr lvl="1" eaLnBrk="1" hangingPunct="1"/>
            <a:r>
              <a:rPr lang="en-US" altLang="en-US"/>
              <a:t>The ACTION table specifies the action of the parser, given the parser state and the next token</a:t>
            </a:r>
          </a:p>
          <a:p>
            <a:pPr lvl="2" eaLnBrk="1" hangingPunct="1"/>
            <a:r>
              <a:rPr lang="en-US" altLang="en-US"/>
              <a:t>Rows are state names; columns are terminals</a:t>
            </a:r>
          </a:p>
          <a:p>
            <a:pPr lvl="1" eaLnBrk="1" hangingPunct="1"/>
            <a:r>
              <a:rPr lang="en-US" altLang="en-US"/>
              <a:t>The GOTO table specifies which state to put on top of the parse stack after a reduction action is done</a:t>
            </a:r>
          </a:p>
          <a:p>
            <a:pPr lvl="2" eaLnBrk="1" hangingPunct="1"/>
            <a:r>
              <a:rPr lang="en-US" altLang="en-US"/>
              <a:t>Rows are state names; columns are nonterminals</a:t>
            </a:r>
          </a:p>
        </p:txBody>
      </p:sp>
      <p:sp>
        <p:nvSpPr>
          <p:cNvPr id="54276" name="Slide Number Placeholder 3">
            <a:extLst>
              <a:ext uri="{FF2B5EF4-FFF2-40B4-BE49-F238E27FC236}">
                <a16:creationId xmlns:a16="http://schemas.microsoft.com/office/drawing/2014/main" id="{9B3AB7E5-404A-41FF-9E46-558F97CA2F6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F382E24-3754-483F-8D10-C83E6B491EE3}" type="slidenum">
              <a:rPr lang="en-US" altLang="en-US" sz="1400" smtClean="0">
                <a:solidFill>
                  <a:srgbClr val="FFFFFF"/>
                </a:solidFill>
              </a:rPr>
              <a:pPr/>
              <a:t>159</a:t>
            </a:fld>
            <a:endParaRPr lang="en-US" altLang="en-US" sz="1400">
              <a:solidFill>
                <a:srgbClr val="FFFFFF"/>
              </a:solidFill>
            </a:endParaRPr>
          </a:p>
        </p:txBody>
      </p:sp>
    </p:spTree>
    <p:extLst>
      <p:ext uri="{BB962C8B-B14F-4D97-AF65-F5344CB8AC3E}">
        <p14:creationId xmlns:p14="http://schemas.microsoft.com/office/powerpoint/2010/main" val="50162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2DABC515-2F22-4149-A179-184EE685632A}"/>
              </a:ext>
            </a:extLst>
          </p:cNvPr>
          <p:cNvSpPr>
            <a:spLocks noGrp="1" noChangeArrowheads="1"/>
          </p:cNvSpPr>
          <p:nvPr>
            <p:ph type="title"/>
          </p:nvPr>
        </p:nvSpPr>
        <p:spPr>
          <a:xfrm>
            <a:off x="609600" y="6172200"/>
            <a:ext cx="7467600" cy="304800"/>
          </a:xfrm>
        </p:spPr>
        <p:txBody>
          <a:bodyPr>
            <a:normAutofit fontScale="90000"/>
          </a:bodyPr>
          <a:lstStyle/>
          <a:p>
            <a:pPr algn="ctr" eaLnBrk="1" fontAlgn="auto" hangingPunct="1">
              <a:spcAft>
                <a:spcPts val="0"/>
              </a:spcAft>
              <a:defRPr/>
            </a:pPr>
            <a:r>
              <a:rPr lang="en-US" sz="1600" dirty="0">
                <a:latin typeface="Arial" pitchFamily="34" charset="0"/>
                <a:cs typeface="Arial" pitchFamily="34" charset="0"/>
              </a:rPr>
              <a:t>the von </a:t>
            </a:r>
            <a:r>
              <a:rPr lang="en-US" sz="1600" dirty="0" err="1">
                <a:latin typeface="Arial" pitchFamily="34" charset="0"/>
                <a:cs typeface="Arial" pitchFamily="34" charset="0"/>
              </a:rPr>
              <a:t>neumann</a:t>
            </a:r>
            <a:r>
              <a:rPr lang="en-US" sz="1600" dirty="0">
                <a:latin typeface="Arial" pitchFamily="34" charset="0"/>
                <a:cs typeface="Arial" pitchFamily="34" charset="0"/>
              </a:rPr>
              <a:t> architecture</a:t>
            </a:r>
          </a:p>
        </p:txBody>
      </p:sp>
      <p:sp>
        <p:nvSpPr>
          <p:cNvPr id="40963" name="Slide Number Placeholder 3">
            <a:extLst>
              <a:ext uri="{FF2B5EF4-FFF2-40B4-BE49-F238E27FC236}">
                <a16:creationId xmlns:a16="http://schemas.microsoft.com/office/drawing/2014/main" id="{025F921B-CE31-4C94-B338-99380C1AD7C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03C3007E-42E4-4E45-BBB9-EB39E911FF98}" type="slidenum">
              <a:rPr lang="en-US" altLang="en-US" sz="1400" smtClean="0">
                <a:solidFill>
                  <a:srgbClr val="FFFFFF"/>
                </a:solidFill>
                <a:latin typeface="Times" panose="02020603050405020304" pitchFamily="18" charset="0"/>
              </a:rPr>
              <a:pPr>
                <a:spcBef>
                  <a:spcPct val="0"/>
                </a:spcBef>
                <a:buClrTx/>
                <a:buSzTx/>
                <a:buFontTx/>
                <a:buNone/>
              </a:pPr>
              <a:t>16</a:t>
            </a:fld>
            <a:endParaRPr lang="en-US" altLang="en-US" sz="1400">
              <a:solidFill>
                <a:srgbClr val="FFFFFF"/>
              </a:solidFill>
              <a:latin typeface="Times" panose="02020603050405020304" pitchFamily="18" charset="0"/>
            </a:endParaRPr>
          </a:p>
        </p:txBody>
      </p:sp>
      <p:sp>
        <p:nvSpPr>
          <p:cNvPr id="40964" name="Footer Placeholder 2">
            <a:extLst>
              <a:ext uri="{FF2B5EF4-FFF2-40B4-BE49-F238E27FC236}">
                <a16:creationId xmlns:a16="http://schemas.microsoft.com/office/drawing/2014/main" id="{1E00C247-0F19-44D9-B80B-F9FC8DE59C3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pic>
        <p:nvPicPr>
          <p:cNvPr id="40965" name="Picture 4">
            <a:extLst>
              <a:ext uri="{FF2B5EF4-FFF2-40B4-BE49-F238E27FC236}">
                <a16:creationId xmlns:a16="http://schemas.microsoft.com/office/drawing/2014/main" id="{5B0EFF50-87A6-428F-9ECB-885FB2F37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0866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B333E645-4B01-44FA-84E2-2CB4915573B4}"/>
              </a:ext>
            </a:extLst>
          </p:cNvPr>
          <p:cNvSpPr txBox="1">
            <a:spLocks noChangeArrowheads="1"/>
          </p:cNvSpPr>
          <p:nvPr/>
        </p:nvSpPr>
        <p:spPr>
          <a:xfrm>
            <a:off x="609600" y="76200"/>
            <a:ext cx="7467600" cy="1143000"/>
          </a:xfrm>
          <a:prstGeom prst="rect">
            <a:avLst/>
          </a:prstGeom>
        </p:spPr>
        <p:txBody>
          <a:bodyPr anchor="b">
            <a:normAutofit/>
          </a:bodyPr>
          <a:lstStyle/>
          <a:p>
            <a:pPr eaLnBrk="1" fontAlgn="auto" hangingPunct="1">
              <a:spcAft>
                <a:spcPts val="0"/>
              </a:spcAft>
              <a:defRPr/>
            </a:pPr>
            <a:r>
              <a:rPr lang="en-US" sz="3000" cap="small" dirty="0">
                <a:solidFill>
                  <a:schemeClr val="tx2"/>
                </a:solidFill>
                <a:latin typeface="+mj-lt"/>
                <a:ea typeface="+mj-ea"/>
                <a:cs typeface="+mj-cs"/>
              </a:rPr>
              <a:t>Influences on Language Design: Computer Architecture</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115F8124-A0A7-4D02-8027-CC82CBD01B31}"/>
              </a:ext>
            </a:extLst>
          </p:cNvPr>
          <p:cNvSpPr>
            <a:spLocks noGrp="1" noChangeArrowheads="1"/>
          </p:cNvSpPr>
          <p:nvPr>
            <p:ph type="title"/>
          </p:nvPr>
        </p:nvSpPr>
        <p:spPr/>
        <p:txBody>
          <a:bodyPr/>
          <a:lstStyle/>
          <a:p>
            <a:pPr eaLnBrk="1" fontAlgn="auto" hangingPunct="1">
              <a:spcAft>
                <a:spcPts val="0"/>
              </a:spcAft>
              <a:defRPr/>
            </a:pPr>
            <a:r>
              <a:rPr lang="en-US"/>
              <a:t>Structure of An LR Parser</a:t>
            </a:r>
          </a:p>
        </p:txBody>
      </p:sp>
      <p:sp>
        <p:nvSpPr>
          <p:cNvPr id="55299" name="Slide Number Placeholder 2">
            <a:extLst>
              <a:ext uri="{FF2B5EF4-FFF2-40B4-BE49-F238E27FC236}">
                <a16:creationId xmlns:a16="http://schemas.microsoft.com/office/drawing/2014/main" id="{A416D0AD-946E-458B-8CB0-5E07E58ADEC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D37864E-8B28-4DC8-A90A-C8D90CE53AA0}" type="slidenum">
              <a:rPr lang="en-US" altLang="en-US" sz="1400" smtClean="0">
                <a:solidFill>
                  <a:srgbClr val="FFFFFF"/>
                </a:solidFill>
              </a:rPr>
              <a:pPr/>
              <a:t>160</a:t>
            </a:fld>
            <a:endParaRPr lang="en-US" altLang="en-US" sz="1400">
              <a:solidFill>
                <a:srgbClr val="FFFFFF"/>
              </a:solidFill>
            </a:endParaRPr>
          </a:p>
        </p:txBody>
      </p:sp>
      <p:pic>
        <p:nvPicPr>
          <p:cNvPr id="55300" name="Picture 4">
            <a:extLst>
              <a:ext uri="{FF2B5EF4-FFF2-40B4-BE49-F238E27FC236}">
                <a16:creationId xmlns:a16="http://schemas.microsoft.com/office/drawing/2014/main" id="{BC2CEA39-CEDD-4E03-B2CF-5C04C8575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6962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0838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2A5AC615-29DB-4D4F-8106-007672F34674}"/>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6323" name="Rectangle 3">
            <a:extLst>
              <a:ext uri="{FF2B5EF4-FFF2-40B4-BE49-F238E27FC236}">
                <a16:creationId xmlns:a16="http://schemas.microsoft.com/office/drawing/2014/main" id="{74B7B61A-D280-4327-8C88-6EA435EE7E76}"/>
              </a:ext>
            </a:extLst>
          </p:cNvPr>
          <p:cNvSpPr>
            <a:spLocks noGrp="1" noChangeArrowheads="1"/>
          </p:cNvSpPr>
          <p:nvPr>
            <p:ph sz="quarter" idx="1"/>
          </p:nvPr>
        </p:nvSpPr>
        <p:spPr>
          <a:xfrm>
            <a:off x="457200" y="1600200"/>
            <a:ext cx="7467600" cy="4873625"/>
          </a:xfrm>
        </p:spPr>
        <p:txBody>
          <a:bodyPr/>
          <a:lstStyle/>
          <a:p>
            <a:pPr eaLnBrk="1" hangingPunct="1"/>
            <a:r>
              <a:rPr lang="en-US" altLang="en-US"/>
              <a:t>Initial configuration: (S</a:t>
            </a:r>
            <a:r>
              <a:rPr lang="en-US" altLang="en-US" baseline="-25000"/>
              <a:t>0</a:t>
            </a:r>
            <a:r>
              <a:rPr lang="en-US" altLang="en-US"/>
              <a:t>, a</a:t>
            </a:r>
            <a:r>
              <a:rPr lang="en-US" altLang="en-US" baseline="-25000"/>
              <a:t>1</a:t>
            </a:r>
            <a:r>
              <a:rPr lang="en-US" altLang="en-US"/>
              <a:t>…a</a:t>
            </a:r>
            <a:r>
              <a:rPr lang="en-US" altLang="en-US" baseline="-25000"/>
              <a:t>n</a:t>
            </a:r>
            <a:r>
              <a:rPr lang="en-US" altLang="en-US"/>
              <a:t>$)</a:t>
            </a:r>
          </a:p>
          <a:p>
            <a:pPr eaLnBrk="1" hangingPunct="1"/>
            <a:r>
              <a:rPr lang="en-US" altLang="en-US"/>
              <a:t>Parser actions:</a:t>
            </a:r>
          </a:p>
          <a:p>
            <a:pPr lvl="1" eaLnBrk="1" hangingPunct="1"/>
            <a:r>
              <a:rPr lang="en-US" altLang="en-US"/>
              <a:t>If ACTION[S</a:t>
            </a:r>
            <a:r>
              <a:rPr lang="en-US" altLang="en-US" baseline="-25000"/>
              <a:t>m</a:t>
            </a:r>
            <a:r>
              <a:rPr lang="en-US" altLang="en-US"/>
              <a:t>, a</a:t>
            </a:r>
            <a:r>
              <a:rPr lang="en-US" altLang="en-US" baseline="-25000"/>
              <a:t>i</a:t>
            </a:r>
            <a:r>
              <a:rPr lang="en-US" altLang="en-US"/>
              <a:t>] = Shift S, the next configuration is:  </a:t>
            </a:r>
          </a:p>
          <a:p>
            <a:pPr lvl="1" eaLnBrk="1" hangingPunct="1">
              <a:buFontTx/>
              <a:buNone/>
            </a:pPr>
            <a:r>
              <a:rPr lang="en-US" altLang="en-US"/>
              <a:t>		(S</a:t>
            </a:r>
            <a:r>
              <a:rPr lang="en-US" altLang="en-US" baseline="-25000"/>
              <a:t>0</a:t>
            </a:r>
            <a:r>
              <a:rPr lang="en-US" altLang="en-US"/>
              <a:t>X</a:t>
            </a:r>
            <a:r>
              <a:rPr lang="en-US" altLang="en-US" baseline="-25000"/>
              <a:t>1</a:t>
            </a:r>
            <a:r>
              <a:rPr lang="en-US" altLang="en-US"/>
              <a:t>S</a:t>
            </a:r>
            <a:r>
              <a:rPr lang="en-US" altLang="en-US" baseline="-25000"/>
              <a:t>1</a:t>
            </a:r>
            <a:r>
              <a:rPr lang="en-US" altLang="en-US"/>
              <a:t>X</a:t>
            </a:r>
            <a:r>
              <a:rPr lang="en-US" altLang="en-US" baseline="-25000"/>
              <a:t>2</a:t>
            </a:r>
            <a:r>
              <a:rPr lang="en-US" altLang="en-US"/>
              <a:t>S</a:t>
            </a:r>
            <a:r>
              <a:rPr lang="en-US" altLang="en-US" baseline="-25000"/>
              <a:t>2</a:t>
            </a:r>
            <a:r>
              <a:rPr lang="en-US" altLang="en-US"/>
              <a:t>…X</a:t>
            </a:r>
            <a:r>
              <a:rPr lang="en-US" altLang="en-US" baseline="-25000"/>
              <a:t>m</a:t>
            </a:r>
            <a:r>
              <a:rPr lang="en-US" altLang="en-US"/>
              <a:t>S</a:t>
            </a:r>
            <a:r>
              <a:rPr lang="en-US" altLang="en-US" baseline="-25000"/>
              <a:t>m</a:t>
            </a:r>
            <a:r>
              <a:rPr lang="en-US" altLang="en-US"/>
              <a:t>a</a:t>
            </a:r>
            <a:r>
              <a:rPr lang="en-US" altLang="en-US" baseline="-25000"/>
              <a:t>i</a:t>
            </a:r>
            <a:r>
              <a:rPr lang="en-US" altLang="en-US"/>
              <a:t>S, a</a:t>
            </a:r>
            <a:r>
              <a:rPr lang="en-US" altLang="en-US" baseline="-25000"/>
              <a:t>i+1</a:t>
            </a:r>
            <a:r>
              <a:rPr lang="en-US" altLang="en-US"/>
              <a:t>…a</a:t>
            </a:r>
            <a:r>
              <a:rPr lang="en-US" altLang="en-US" baseline="-25000"/>
              <a:t>n</a:t>
            </a:r>
            <a:r>
              <a:rPr lang="en-US" altLang="en-US"/>
              <a:t>$)</a:t>
            </a:r>
          </a:p>
          <a:p>
            <a:pPr lvl="1" eaLnBrk="1" hangingPunct="1">
              <a:buFontTx/>
              <a:buNone/>
            </a:pPr>
            <a:endParaRPr lang="en-US" altLang="en-US"/>
          </a:p>
          <a:p>
            <a:pPr lvl="1" eaLnBrk="1" hangingPunct="1"/>
            <a:r>
              <a:rPr lang="en-US" altLang="en-US"/>
              <a:t>If ACTION[S</a:t>
            </a:r>
            <a:r>
              <a:rPr lang="en-US" altLang="en-US" baseline="-25000"/>
              <a:t>m</a:t>
            </a:r>
            <a:r>
              <a:rPr lang="en-US" altLang="en-US"/>
              <a:t>, a</a:t>
            </a:r>
            <a:r>
              <a:rPr lang="en-US" altLang="en-US" baseline="-25000"/>
              <a:t>i</a:t>
            </a:r>
            <a:r>
              <a:rPr lang="en-US" altLang="en-US"/>
              <a:t>] = Reduce A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and S = GOTO[S</a:t>
            </a:r>
            <a:r>
              <a:rPr lang="en-US" altLang="en-US" baseline="-25000"/>
              <a:t>m-r</a:t>
            </a:r>
            <a:r>
              <a:rPr lang="en-US" altLang="en-US"/>
              <a:t>, A], where r = the length of </a:t>
            </a:r>
            <a:r>
              <a:rPr lang="en-US" altLang="en-US">
                <a:sym typeface="Symbol" panose="05050102010706020507" pitchFamily="18" charset="2"/>
              </a:rPr>
              <a:t></a:t>
            </a:r>
            <a:r>
              <a:rPr lang="en-US" altLang="en-US"/>
              <a:t>, the next configuration is</a:t>
            </a:r>
          </a:p>
          <a:p>
            <a:pPr lvl="2" eaLnBrk="1" hangingPunct="1">
              <a:buFontTx/>
              <a:buNone/>
            </a:pPr>
            <a:r>
              <a:rPr lang="en-US" altLang="en-US" sz="2500"/>
              <a:t>(S</a:t>
            </a:r>
            <a:r>
              <a:rPr lang="en-US" altLang="en-US" sz="2500" baseline="-25000"/>
              <a:t>0</a:t>
            </a:r>
            <a:r>
              <a:rPr lang="en-US" altLang="en-US" sz="2500"/>
              <a:t>X</a:t>
            </a:r>
            <a:r>
              <a:rPr lang="en-US" altLang="en-US" sz="2500" baseline="-25000"/>
              <a:t>1</a:t>
            </a:r>
            <a:r>
              <a:rPr lang="en-US" altLang="en-US" sz="2500"/>
              <a:t>S</a:t>
            </a:r>
            <a:r>
              <a:rPr lang="en-US" altLang="en-US" sz="2500" baseline="-25000"/>
              <a:t>1</a:t>
            </a:r>
            <a:r>
              <a:rPr lang="en-US" altLang="en-US" sz="2500"/>
              <a:t>X</a:t>
            </a:r>
            <a:r>
              <a:rPr lang="en-US" altLang="en-US" sz="2500" baseline="-25000"/>
              <a:t>2</a:t>
            </a:r>
            <a:r>
              <a:rPr lang="en-US" altLang="en-US" sz="2500"/>
              <a:t>S</a:t>
            </a:r>
            <a:r>
              <a:rPr lang="en-US" altLang="en-US" sz="2500" baseline="-25000"/>
              <a:t>2</a:t>
            </a:r>
            <a:r>
              <a:rPr lang="en-US" altLang="en-US" sz="2500"/>
              <a:t>…X</a:t>
            </a:r>
            <a:r>
              <a:rPr lang="en-US" altLang="en-US" sz="2500" baseline="-25000"/>
              <a:t>m-r</a:t>
            </a:r>
            <a:r>
              <a:rPr lang="en-US" altLang="en-US" sz="2500"/>
              <a:t>S</a:t>
            </a:r>
            <a:r>
              <a:rPr lang="en-US" altLang="en-US" sz="2500" baseline="-25000"/>
              <a:t>m-r</a:t>
            </a:r>
            <a:r>
              <a:rPr lang="en-US" altLang="en-US" sz="2500"/>
              <a:t>AS, a</a:t>
            </a:r>
            <a:r>
              <a:rPr lang="en-US" altLang="en-US" sz="2500" baseline="-25000"/>
              <a:t>i</a:t>
            </a:r>
            <a:r>
              <a:rPr lang="en-US" altLang="en-US" sz="2500"/>
              <a:t>a</a:t>
            </a:r>
            <a:r>
              <a:rPr lang="en-US" altLang="en-US" sz="2500" baseline="-25000"/>
              <a:t>i+1</a:t>
            </a:r>
            <a:r>
              <a:rPr lang="en-US" altLang="en-US" sz="2500"/>
              <a:t>…a</a:t>
            </a:r>
            <a:r>
              <a:rPr lang="en-US" altLang="en-US" sz="2500" baseline="-25000"/>
              <a:t>n</a:t>
            </a:r>
            <a:r>
              <a:rPr lang="en-US" altLang="en-US" sz="2500"/>
              <a:t>$)</a:t>
            </a:r>
          </a:p>
        </p:txBody>
      </p:sp>
      <p:sp>
        <p:nvSpPr>
          <p:cNvPr id="56324" name="Slide Number Placeholder 3">
            <a:extLst>
              <a:ext uri="{FF2B5EF4-FFF2-40B4-BE49-F238E27FC236}">
                <a16:creationId xmlns:a16="http://schemas.microsoft.com/office/drawing/2014/main" id="{B7169099-C05B-46AA-8C4B-2E81D585CDF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0A46720-F42E-4947-9E80-5ABF72CBFAD8}" type="slidenum">
              <a:rPr lang="en-US" altLang="en-US" sz="1400" smtClean="0">
                <a:solidFill>
                  <a:srgbClr val="FFFFFF"/>
                </a:solidFill>
              </a:rPr>
              <a:pPr/>
              <a:t>161</a:t>
            </a:fld>
            <a:endParaRPr lang="en-US" altLang="en-US" sz="1400">
              <a:solidFill>
                <a:srgbClr val="FFFFFF"/>
              </a:solidFill>
            </a:endParaRPr>
          </a:p>
        </p:txBody>
      </p:sp>
    </p:spTree>
    <p:extLst>
      <p:ext uri="{BB962C8B-B14F-4D97-AF65-F5344CB8AC3E}">
        <p14:creationId xmlns:p14="http://schemas.microsoft.com/office/powerpoint/2010/main" val="8578077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224CBDD0-7038-437B-B6EC-9A8622545F34}"/>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7347" name="Rectangle 3">
            <a:extLst>
              <a:ext uri="{FF2B5EF4-FFF2-40B4-BE49-F238E27FC236}">
                <a16:creationId xmlns:a16="http://schemas.microsoft.com/office/drawing/2014/main" id="{13B23E14-ACCE-4CCF-BD78-FB7CC3C38B35}"/>
              </a:ext>
            </a:extLst>
          </p:cNvPr>
          <p:cNvSpPr>
            <a:spLocks noGrp="1" noChangeArrowheads="1"/>
          </p:cNvSpPr>
          <p:nvPr>
            <p:ph sz="quarter" idx="1"/>
          </p:nvPr>
        </p:nvSpPr>
        <p:spPr>
          <a:xfrm>
            <a:off x="457200" y="1600200"/>
            <a:ext cx="7467600" cy="4873625"/>
          </a:xfrm>
        </p:spPr>
        <p:txBody>
          <a:bodyPr/>
          <a:lstStyle/>
          <a:p>
            <a:pPr eaLnBrk="1" hangingPunct="1"/>
            <a:r>
              <a:rPr lang="en-US" altLang="en-US"/>
              <a:t>Parser actions (continued):</a:t>
            </a:r>
          </a:p>
          <a:p>
            <a:pPr lvl="1" eaLnBrk="1" hangingPunct="1"/>
            <a:r>
              <a:rPr lang="en-US" altLang="en-US"/>
              <a:t>If ACTION[S</a:t>
            </a:r>
            <a:r>
              <a:rPr lang="en-US" altLang="en-US" baseline="-25000"/>
              <a:t>m</a:t>
            </a:r>
            <a:r>
              <a:rPr lang="en-US" altLang="en-US"/>
              <a:t>, a</a:t>
            </a:r>
            <a:r>
              <a:rPr lang="en-US" altLang="en-US" baseline="-25000"/>
              <a:t>i</a:t>
            </a:r>
            <a:r>
              <a:rPr lang="en-US" altLang="en-US"/>
              <a:t>] = Accept, the parse is complete and no errors were found.</a:t>
            </a:r>
          </a:p>
          <a:p>
            <a:pPr lvl="1" eaLnBrk="1" hangingPunct="1"/>
            <a:r>
              <a:rPr lang="en-US" altLang="en-US"/>
              <a:t>If ACTION[S</a:t>
            </a:r>
            <a:r>
              <a:rPr lang="en-US" altLang="en-US" baseline="-25000"/>
              <a:t>m</a:t>
            </a:r>
            <a:r>
              <a:rPr lang="en-US" altLang="en-US"/>
              <a:t>, a</a:t>
            </a:r>
            <a:r>
              <a:rPr lang="en-US" altLang="en-US" baseline="-25000"/>
              <a:t>i</a:t>
            </a:r>
            <a:r>
              <a:rPr lang="en-US" altLang="en-US"/>
              <a:t>] = Error, the parser calls an error-handling routine.</a:t>
            </a:r>
          </a:p>
        </p:txBody>
      </p:sp>
      <p:sp>
        <p:nvSpPr>
          <p:cNvPr id="57348" name="Slide Number Placeholder 3">
            <a:extLst>
              <a:ext uri="{FF2B5EF4-FFF2-40B4-BE49-F238E27FC236}">
                <a16:creationId xmlns:a16="http://schemas.microsoft.com/office/drawing/2014/main" id="{784D2D54-3670-4F4E-847E-33E0EC675DE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3C67A6E-B8C3-4AAF-BFE0-71372B3C2C03}" type="slidenum">
              <a:rPr lang="en-US" altLang="en-US" sz="1400" smtClean="0">
                <a:solidFill>
                  <a:srgbClr val="FFFFFF"/>
                </a:solidFill>
              </a:rPr>
              <a:pPr/>
              <a:t>162</a:t>
            </a:fld>
            <a:endParaRPr lang="en-US" altLang="en-US" sz="1400">
              <a:solidFill>
                <a:srgbClr val="FFFFFF"/>
              </a:solidFill>
            </a:endParaRPr>
          </a:p>
        </p:txBody>
      </p:sp>
    </p:spTree>
    <p:extLst>
      <p:ext uri="{BB962C8B-B14F-4D97-AF65-F5344CB8AC3E}">
        <p14:creationId xmlns:p14="http://schemas.microsoft.com/office/powerpoint/2010/main" val="9472130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9ADC174F-3FB9-4B81-9B1B-52146065EE53}"/>
              </a:ext>
            </a:extLst>
          </p:cNvPr>
          <p:cNvSpPr>
            <a:spLocks noGrp="1" noChangeArrowheads="1"/>
          </p:cNvSpPr>
          <p:nvPr>
            <p:ph type="title"/>
          </p:nvPr>
        </p:nvSpPr>
        <p:spPr/>
        <p:txBody>
          <a:bodyPr/>
          <a:lstStyle/>
          <a:p>
            <a:pPr eaLnBrk="1" fontAlgn="auto" hangingPunct="1">
              <a:spcAft>
                <a:spcPts val="0"/>
              </a:spcAft>
              <a:defRPr/>
            </a:pPr>
            <a:r>
              <a:rPr lang="en-US"/>
              <a:t>LR Parsing Table</a:t>
            </a:r>
          </a:p>
        </p:txBody>
      </p:sp>
      <p:sp>
        <p:nvSpPr>
          <p:cNvPr id="58371" name="Slide Number Placeholder 2">
            <a:extLst>
              <a:ext uri="{FF2B5EF4-FFF2-40B4-BE49-F238E27FC236}">
                <a16:creationId xmlns:a16="http://schemas.microsoft.com/office/drawing/2014/main" id="{E4664ACE-C4F1-4E3B-B7ED-C5846DAD076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DDB1B93-F051-4FE8-986A-EB5AA234596F}" type="slidenum">
              <a:rPr lang="en-US" altLang="en-US" sz="1400" smtClean="0">
                <a:solidFill>
                  <a:srgbClr val="FFFFFF"/>
                </a:solidFill>
              </a:rPr>
              <a:pPr/>
              <a:t>163</a:t>
            </a:fld>
            <a:endParaRPr lang="en-US" altLang="en-US" sz="1400">
              <a:solidFill>
                <a:srgbClr val="FFFFFF"/>
              </a:solidFill>
            </a:endParaRPr>
          </a:p>
        </p:txBody>
      </p:sp>
      <p:pic>
        <p:nvPicPr>
          <p:cNvPr id="58372" name="Picture 4">
            <a:extLst>
              <a:ext uri="{FF2B5EF4-FFF2-40B4-BE49-F238E27FC236}">
                <a16:creationId xmlns:a16="http://schemas.microsoft.com/office/drawing/2014/main" id="{3F1D8495-1C9A-4284-A91D-6F24056B4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35100"/>
            <a:ext cx="61722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FD1BDCD-3AC2-4E35-8A81-4EDF74AE731C}"/>
              </a:ext>
            </a:extLst>
          </p:cNvPr>
          <p:cNvSpPr/>
          <p:nvPr/>
        </p:nvSpPr>
        <p:spPr>
          <a:xfrm>
            <a:off x="4724400" y="2209800"/>
            <a:ext cx="3048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400" dirty="0">
                <a:solidFill>
                  <a:schemeClr val="tx1"/>
                </a:solidFill>
                <a:latin typeface="Calibri" pitchFamily="34" charset="0"/>
                <a:cs typeface="Arial" pitchFamily="34" charset="0"/>
              </a:rPr>
              <a:t>S4</a:t>
            </a:r>
          </a:p>
        </p:txBody>
      </p:sp>
      <p:sp>
        <p:nvSpPr>
          <p:cNvPr id="6" name="Rectangle 5">
            <a:extLst>
              <a:ext uri="{FF2B5EF4-FFF2-40B4-BE49-F238E27FC236}">
                <a16:creationId xmlns:a16="http://schemas.microsoft.com/office/drawing/2014/main" id="{08885A7D-D694-4AD1-A4A8-C4D4CD3F19BB}"/>
              </a:ext>
            </a:extLst>
          </p:cNvPr>
          <p:cNvSpPr/>
          <p:nvPr/>
        </p:nvSpPr>
        <p:spPr>
          <a:xfrm>
            <a:off x="4114800" y="220980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539433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A2386C34-14DD-49EE-92FC-2FA0982C6C52}"/>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59395" name="Rectangle 3">
            <a:extLst>
              <a:ext uri="{FF2B5EF4-FFF2-40B4-BE49-F238E27FC236}">
                <a16:creationId xmlns:a16="http://schemas.microsoft.com/office/drawing/2014/main" id="{CB8439AA-A5F8-4A46-B40C-86709118991C}"/>
              </a:ext>
            </a:extLst>
          </p:cNvPr>
          <p:cNvSpPr>
            <a:spLocks noGrp="1" noChangeArrowheads="1"/>
          </p:cNvSpPr>
          <p:nvPr>
            <p:ph sz="quarter" idx="1"/>
          </p:nvPr>
        </p:nvSpPr>
        <p:spPr>
          <a:xfrm>
            <a:off x="457200" y="1600200"/>
            <a:ext cx="7467600" cy="4873625"/>
          </a:xfrm>
        </p:spPr>
        <p:txBody>
          <a:bodyPr/>
          <a:lstStyle/>
          <a:p>
            <a:pPr eaLnBrk="1" hangingPunct="1"/>
            <a:r>
              <a:rPr lang="en-US" altLang="en-US"/>
              <a:t>Grammar (1) rewritten and numbered for easy referencing in a parsing table.</a:t>
            </a:r>
          </a:p>
          <a:p>
            <a:pPr eaLnBrk="1" hangingPunct="1"/>
            <a:endParaRPr lang="en-US" altLang="en-US"/>
          </a:p>
          <a:p>
            <a:pPr marL="823913" lvl="1" indent="-457200" eaLnBrk="1" hangingPunct="1">
              <a:buFont typeface="Century Schoolbook" panose="02040604050505020304" pitchFamily="18" charset="0"/>
              <a:buAutoNum type="arabicPeriod"/>
            </a:pPr>
            <a:r>
              <a:rPr lang="en-US" altLang="en-US">
                <a:sym typeface="Symbol" panose="05050102010706020507" pitchFamily="18" charset="2"/>
              </a:rPr>
              <a:t>E → E + T</a:t>
            </a:r>
          </a:p>
          <a:p>
            <a:pPr marL="823913" lvl="1" indent="-457200" eaLnBrk="1" hangingPunct="1">
              <a:buFont typeface="Century Schoolbook" panose="02040604050505020304" pitchFamily="18" charset="0"/>
              <a:buAutoNum type="arabicPeriod"/>
            </a:pPr>
            <a:r>
              <a:rPr lang="en-US" altLang="en-US">
                <a:sym typeface="Symbol" panose="05050102010706020507" pitchFamily="18" charset="2"/>
              </a:rPr>
              <a:t>E → T</a:t>
            </a:r>
          </a:p>
          <a:p>
            <a:pPr marL="823913" lvl="1" indent="-457200" eaLnBrk="1" hangingPunct="1">
              <a:buFont typeface="Century Schoolbook" panose="02040604050505020304" pitchFamily="18" charset="0"/>
              <a:buAutoNum type="arabicPeriod"/>
            </a:pPr>
            <a:r>
              <a:rPr lang="en-US" altLang="en-US">
                <a:sym typeface="Symbol" panose="05050102010706020507" pitchFamily="18" charset="2"/>
              </a:rPr>
              <a:t>T → T * F</a:t>
            </a:r>
          </a:p>
          <a:p>
            <a:pPr marL="823913" lvl="1" indent="-457200" eaLnBrk="1" hangingPunct="1">
              <a:buFont typeface="Century Schoolbook" panose="02040604050505020304" pitchFamily="18" charset="0"/>
              <a:buAutoNum type="arabicPeriod"/>
            </a:pPr>
            <a:r>
              <a:rPr lang="en-US" altLang="en-US">
                <a:sym typeface="Symbol" panose="05050102010706020507" pitchFamily="18" charset="2"/>
              </a:rPr>
              <a:t>T → F</a:t>
            </a:r>
          </a:p>
          <a:p>
            <a:pPr marL="823913" lvl="1" indent="-457200" eaLnBrk="1" hangingPunct="1">
              <a:buFont typeface="Century Schoolbook" panose="02040604050505020304" pitchFamily="18" charset="0"/>
              <a:buAutoNum type="arabicPeriod"/>
            </a:pPr>
            <a:r>
              <a:rPr lang="en-US" altLang="en-US">
                <a:sym typeface="Symbol" panose="05050102010706020507" pitchFamily="18" charset="2"/>
              </a:rPr>
              <a:t>F → ( E )</a:t>
            </a:r>
          </a:p>
          <a:p>
            <a:pPr marL="823913" lvl="1" indent="-457200" eaLnBrk="1" hangingPunct="1">
              <a:buFont typeface="Century Schoolbook" panose="02040604050505020304" pitchFamily="18" charset="0"/>
              <a:buAutoNum type="arabicPeriod"/>
            </a:pPr>
            <a:r>
              <a:rPr lang="en-US" altLang="en-US">
                <a:sym typeface="Symbol" panose="05050102010706020507" pitchFamily="18" charset="2"/>
              </a:rPr>
              <a:t>F → id</a:t>
            </a:r>
            <a:endParaRPr lang="en-US" altLang="en-US"/>
          </a:p>
        </p:txBody>
      </p:sp>
      <p:sp>
        <p:nvSpPr>
          <p:cNvPr id="59396" name="Slide Number Placeholder 3">
            <a:extLst>
              <a:ext uri="{FF2B5EF4-FFF2-40B4-BE49-F238E27FC236}">
                <a16:creationId xmlns:a16="http://schemas.microsoft.com/office/drawing/2014/main" id="{EEDE7216-C59F-4B9C-81A0-49DF091D7EC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0DA7B26-9A8E-4D8D-AA6A-397B9250E04B}" type="slidenum">
              <a:rPr lang="en-US" altLang="en-US" sz="1400" smtClean="0">
                <a:solidFill>
                  <a:srgbClr val="FFFFFF"/>
                </a:solidFill>
              </a:rPr>
              <a:pPr/>
              <a:t>164</a:t>
            </a:fld>
            <a:endParaRPr lang="en-US" altLang="en-US" sz="1400">
              <a:solidFill>
                <a:srgbClr val="FFFFFF"/>
              </a:solidFill>
            </a:endParaRPr>
          </a:p>
        </p:txBody>
      </p:sp>
    </p:spTree>
    <p:extLst>
      <p:ext uri="{BB962C8B-B14F-4D97-AF65-F5344CB8AC3E}">
        <p14:creationId xmlns:p14="http://schemas.microsoft.com/office/powerpoint/2010/main" val="26246229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DBF73DE2-C2EB-45B1-B383-E11D01C29583}"/>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graphicFrame>
        <p:nvGraphicFramePr>
          <p:cNvPr id="5" name="Content Placeholder 4">
            <a:extLst>
              <a:ext uri="{FF2B5EF4-FFF2-40B4-BE49-F238E27FC236}">
                <a16:creationId xmlns:a16="http://schemas.microsoft.com/office/drawing/2014/main" id="{D45B9794-BA01-49EA-84D6-4F5DE5B492AC}"/>
              </a:ext>
            </a:extLst>
          </p:cNvPr>
          <p:cNvGraphicFramePr>
            <a:graphicFrameLocks noGrp="1"/>
          </p:cNvGraphicFramePr>
          <p:nvPr>
            <p:ph sz="quarter" idx="1"/>
          </p:nvPr>
        </p:nvGraphicFramePr>
        <p:xfrm>
          <a:off x="609600" y="1524000"/>
          <a:ext cx="7467600" cy="4479925"/>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298662">
                <a:tc>
                  <a:txBody>
                    <a:bodyPr/>
                    <a:lstStyle/>
                    <a:p>
                      <a:r>
                        <a:rPr lang="en-US" sz="1200" dirty="0"/>
                        <a:t>Stack</a:t>
                      </a:r>
                    </a:p>
                  </a:txBody>
                  <a:tcPr marT="45714" marB="45714" anchor="ctr"/>
                </a:tc>
                <a:tc>
                  <a:txBody>
                    <a:bodyPr/>
                    <a:lstStyle/>
                    <a:p>
                      <a:r>
                        <a:rPr lang="en-US" sz="1200" dirty="0"/>
                        <a:t>Input</a:t>
                      </a:r>
                    </a:p>
                  </a:txBody>
                  <a:tcPr marT="45714" marB="45714" anchor="ctr"/>
                </a:tc>
                <a:tc>
                  <a:txBody>
                    <a:bodyPr/>
                    <a:lstStyle/>
                    <a:p>
                      <a:r>
                        <a:rPr lang="en-US" sz="1200" dirty="0"/>
                        <a:t>Action</a:t>
                      </a:r>
                    </a:p>
                  </a:txBody>
                  <a:tcPr marT="45714" marB="45714" anchor="ctr"/>
                </a:tc>
                <a:extLst>
                  <a:ext uri="{0D108BD9-81ED-4DB2-BD59-A6C34878D82A}">
                    <a16:rowId xmlns:a16="http://schemas.microsoft.com/office/drawing/2014/main" val="10000"/>
                  </a:ext>
                </a:extLst>
              </a:tr>
              <a:tr h="298662">
                <a:tc>
                  <a:txBody>
                    <a:bodyPr/>
                    <a:lstStyle/>
                    <a:p>
                      <a:r>
                        <a:rPr lang="en-US" sz="1200" dirty="0"/>
                        <a:t>0</a:t>
                      </a:r>
                    </a:p>
                  </a:txBody>
                  <a:tcPr marT="45714" marB="45714" anchor="ctr"/>
                </a:tc>
                <a:tc>
                  <a:txBody>
                    <a:bodyPr/>
                    <a:lstStyle/>
                    <a:p>
                      <a:r>
                        <a:rPr lang="en-US" sz="1200" dirty="0"/>
                        <a:t>id + id * id $</a:t>
                      </a:r>
                    </a:p>
                  </a:txBody>
                  <a:tcPr marT="45714" marB="45714" anchor="ctr"/>
                </a:tc>
                <a:tc>
                  <a:txBody>
                    <a:bodyPr/>
                    <a:lstStyle/>
                    <a:p>
                      <a:r>
                        <a:rPr lang="en-US" sz="1200" dirty="0"/>
                        <a:t>Shift 5</a:t>
                      </a:r>
                    </a:p>
                  </a:txBody>
                  <a:tcPr marT="45714" marB="45714" anchor="ctr"/>
                </a:tc>
                <a:extLst>
                  <a:ext uri="{0D108BD9-81ED-4DB2-BD59-A6C34878D82A}">
                    <a16:rowId xmlns:a16="http://schemas.microsoft.com/office/drawing/2014/main" val="10001"/>
                  </a:ext>
                </a:extLst>
              </a:tr>
              <a:tr h="298662">
                <a:tc>
                  <a:txBody>
                    <a:bodyPr/>
                    <a:lstStyle/>
                    <a:p>
                      <a:r>
                        <a:rPr lang="en-US" sz="1200" dirty="0"/>
                        <a:t>0id5</a:t>
                      </a:r>
                    </a:p>
                  </a:txBody>
                  <a:tcPr marT="45714" marB="45714" anchor="ctr"/>
                </a:tc>
                <a:tc>
                  <a:txBody>
                    <a:bodyPr/>
                    <a:lstStyle/>
                    <a:p>
                      <a:r>
                        <a:rPr lang="en-US" sz="1200" dirty="0"/>
                        <a:t>+ id * id $</a:t>
                      </a:r>
                    </a:p>
                  </a:txBody>
                  <a:tcPr marT="45714" marB="45714" anchor="ctr"/>
                </a:tc>
                <a:tc>
                  <a:txBody>
                    <a:bodyPr/>
                    <a:lstStyle/>
                    <a:p>
                      <a:r>
                        <a:rPr lang="en-US" sz="1200" dirty="0"/>
                        <a:t>Reduce 6 (use GOTO[0, F])</a:t>
                      </a:r>
                    </a:p>
                  </a:txBody>
                  <a:tcPr marT="45714" marB="45714" anchor="ctr"/>
                </a:tc>
                <a:extLst>
                  <a:ext uri="{0D108BD9-81ED-4DB2-BD59-A6C34878D82A}">
                    <a16:rowId xmlns:a16="http://schemas.microsoft.com/office/drawing/2014/main" val="10002"/>
                  </a:ext>
                </a:extLst>
              </a:tr>
              <a:tr h="298662">
                <a:tc>
                  <a:txBody>
                    <a:bodyPr/>
                    <a:lstStyle/>
                    <a:p>
                      <a:r>
                        <a:rPr lang="en-US" sz="1200" dirty="0"/>
                        <a:t>0F3</a:t>
                      </a:r>
                    </a:p>
                  </a:txBody>
                  <a:tcPr marT="45714" marB="45714" anchor="ctr"/>
                </a:tc>
                <a:tc>
                  <a:txBody>
                    <a:bodyPr/>
                    <a:lstStyle/>
                    <a:p>
                      <a:r>
                        <a:rPr lang="en-US" sz="1200" dirty="0"/>
                        <a:t>+ id * id $</a:t>
                      </a:r>
                    </a:p>
                  </a:txBody>
                  <a:tcPr marT="45714" marB="45714" anchor="ctr"/>
                </a:tc>
                <a:tc>
                  <a:txBody>
                    <a:bodyPr/>
                    <a:lstStyle/>
                    <a:p>
                      <a:r>
                        <a:rPr lang="en-US" sz="1200" dirty="0"/>
                        <a:t>Reduce 4 (use GOTO[0, T])</a:t>
                      </a:r>
                    </a:p>
                  </a:txBody>
                  <a:tcPr marT="45714" marB="45714" anchor="ctr"/>
                </a:tc>
                <a:extLst>
                  <a:ext uri="{0D108BD9-81ED-4DB2-BD59-A6C34878D82A}">
                    <a16:rowId xmlns:a16="http://schemas.microsoft.com/office/drawing/2014/main" val="10003"/>
                  </a:ext>
                </a:extLst>
              </a:tr>
              <a:tr h="298662">
                <a:tc>
                  <a:txBody>
                    <a:bodyPr/>
                    <a:lstStyle/>
                    <a:p>
                      <a:r>
                        <a:rPr lang="en-US" sz="1200" dirty="0"/>
                        <a:t>0T2</a:t>
                      </a:r>
                    </a:p>
                  </a:txBody>
                  <a:tcPr marT="45714" marB="45714" anchor="ctr"/>
                </a:tc>
                <a:tc>
                  <a:txBody>
                    <a:bodyPr/>
                    <a:lstStyle/>
                    <a:p>
                      <a:r>
                        <a:rPr lang="en-US" sz="1200" dirty="0"/>
                        <a:t>+ id * id $</a:t>
                      </a:r>
                    </a:p>
                  </a:txBody>
                  <a:tcPr marT="45714" marB="45714" anchor="ctr"/>
                </a:tc>
                <a:tc>
                  <a:txBody>
                    <a:bodyPr/>
                    <a:lstStyle/>
                    <a:p>
                      <a:r>
                        <a:rPr lang="en-US" sz="1200" dirty="0"/>
                        <a:t>Reduce 2 (use GOTO[0, E])</a:t>
                      </a:r>
                    </a:p>
                  </a:txBody>
                  <a:tcPr marT="45714" marB="45714" anchor="ctr"/>
                </a:tc>
                <a:extLst>
                  <a:ext uri="{0D108BD9-81ED-4DB2-BD59-A6C34878D82A}">
                    <a16:rowId xmlns:a16="http://schemas.microsoft.com/office/drawing/2014/main" val="10004"/>
                  </a:ext>
                </a:extLst>
              </a:tr>
              <a:tr h="298662">
                <a:tc>
                  <a:txBody>
                    <a:bodyPr/>
                    <a:lstStyle/>
                    <a:p>
                      <a:r>
                        <a:rPr lang="en-US" sz="1200" dirty="0"/>
                        <a:t>0E1</a:t>
                      </a:r>
                    </a:p>
                  </a:txBody>
                  <a:tcPr marT="45714" marB="45714" anchor="ctr"/>
                </a:tc>
                <a:tc>
                  <a:txBody>
                    <a:bodyPr/>
                    <a:lstStyle/>
                    <a:p>
                      <a:r>
                        <a:rPr lang="en-US" sz="1200" dirty="0"/>
                        <a:t>+ id * id $</a:t>
                      </a:r>
                    </a:p>
                  </a:txBody>
                  <a:tcPr marT="45714" marB="45714" anchor="ctr"/>
                </a:tc>
                <a:tc>
                  <a:txBody>
                    <a:bodyPr/>
                    <a:lstStyle/>
                    <a:p>
                      <a:r>
                        <a:rPr lang="en-US" sz="1200" dirty="0"/>
                        <a:t>Shift 6</a:t>
                      </a:r>
                    </a:p>
                  </a:txBody>
                  <a:tcPr marT="45714" marB="45714" anchor="ctr"/>
                </a:tc>
                <a:extLst>
                  <a:ext uri="{0D108BD9-81ED-4DB2-BD59-A6C34878D82A}">
                    <a16:rowId xmlns:a16="http://schemas.microsoft.com/office/drawing/2014/main" val="10005"/>
                  </a:ext>
                </a:extLst>
              </a:tr>
              <a:tr h="298662">
                <a:tc>
                  <a:txBody>
                    <a:bodyPr/>
                    <a:lstStyle/>
                    <a:p>
                      <a:r>
                        <a:rPr lang="en-US" sz="1200" dirty="0"/>
                        <a:t>0E1+6</a:t>
                      </a:r>
                    </a:p>
                  </a:txBody>
                  <a:tcPr marT="45714" marB="45714" anchor="ctr"/>
                </a:tc>
                <a:tc>
                  <a:txBody>
                    <a:bodyPr/>
                    <a:lstStyle/>
                    <a:p>
                      <a:r>
                        <a:rPr lang="en-US" sz="1200" dirty="0"/>
                        <a:t>id * id $</a:t>
                      </a:r>
                    </a:p>
                  </a:txBody>
                  <a:tcPr marT="45714" marB="45714" anchor="ctr"/>
                </a:tc>
                <a:tc>
                  <a:txBody>
                    <a:bodyPr/>
                    <a:lstStyle/>
                    <a:p>
                      <a:r>
                        <a:rPr lang="en-US" sz="1200" dirty="0"/>
                        <a:t>Shift</a:t>
                      </a:r>
                      <a:r>
                        <a:rPr lang="en-US" sz="1200" baseline="0" dirty="0"/>
                        <a:t> 5</a:t>
                      </a:r>
                      <a:endParaRPr lang="en-US" sz="1200" dirty="0"/>
                    </a:p>
                  </a:txBody>
                  <a:tcPr marT="45714" marB="45714" anchor="ctr"/>
                </a:tc>
                <a:extLst>
                  <a:ext uri="{0D108BD9-81ED-4DB2-BD59-A6C34878D82A}">
                    <a16:rowId xmlns:a16="http://schemas.microsoft.com/office/drawing/2014/main" val="10006"/>
                  </a:ext>
                </a:extLst>
              </a:tr>
              <a:tr h="298662">
                <a:tc>
                  <a:txBody>
                    <a:bodyPr/>
                    <a:lstStyle/>
                    <a:p>
                      <a:r>
                        <a:rPr lang="en-US" sz="1200" dirty="0"/>
                        <a:t>0E1+6id5</a:t>
                      </a:r>
                    </a:p>
                  </a:txBody>
                  <a:tcPr marT="45714" marB="45714" anchor="ctr"/>
                </a:tc>
                <a:tc>
                  <a:txBody>
                    <a:bodyPr/>
                    <a:lstStyle/>
                    <a:p>
                      <a:r>
                        <a:rPr lang="en-US" sz="1200" dirty="0"/>
                        <a:t>* id $</a:t>
                      </a:r>
                    </a:p>
                  </a:txBody>
                  <a:tcPr marT="45714" marB="45714" anchor="ctr"/>
                </a:tc>
                <a:tc>
                  <a:txBody>
                    <a:bodyPr/>
                    <a:lstStyle/>
                    <a:p>
                      <a:r>
                        <a:rPr lang="en-US" sz="1200" dirty="0"/>
                        <a:t>Reduce 6 (use GOTO[6, F])</a:t>
                      </a:r>
                    </a:p>
                  </a:txBody>
                  <a:tcPr marT="45714" marB="45714" anchor="ctr"/>
                </a:tc>
                <a:extLst>
                  <a:ext uri="{0D108BD9-81ED-4DB2-BD59-A6C34878D82A}">
                    <a16:rowId xmlns:a16="http://schemas.microsoft.com/office/drawing/2014/main" val="10007"/>
                  </a:ext>
                </a:extLst>
              </a:tr>
              <a:tr h="298662">
                <a:tc>
                  <a:txBody>
                    <a:bodyPr/>
                    <a:lstStyle/>
                    <a:p>
                      <a:r>
                        <a:rPr lang="en-US" sz="1200" dirty="0"/>
                        <a:t>0E1+6F3</a:t>
                      </a:r>
                    </a:p>
                  </a:txBody>
                  <a:tcPr marT="45714" marB="457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id $</a:t>
                      </a:r>
                    </a:p>
                  </a:txBody>
                  <a:tcPr marT="45714" marB="45714" anchor="ctr"/>
                </a:tc>
                <a:tc>
                  <a:txBody>
                    <a:bodyPr/>
                    <a:lstStyle/>
                    <a:p>
                      <a:r>
                        <a:rPr lang="en-US" sz="1200" dirty="0"/>
                        <a:t>Reduce 4 (use GOTO[6, T])</a:t>
                      </a:r>
                    </a:p>
                  </a:txBody>
                  <a:tcPr marT="45714" marB="45714" anchor="ctr"/>
                </a:tc>
                <a:extLst>
                  <a:ext uri="{0D108BD9-81ED-4DB2-BD59-A6C34878D82A}">
                    <a16:rowId xmlns:a16="http://schemas.microsoft.com/office/drawing/2014/main" val="10008"/>
                  </a:ext>
                </a:extLst>
              </a:tr>
              <a:tr h="298662">
                <a:tc>
                  <a:txBody>
                    <a:bodyPr/>
                    <a:lstStyle/>
                    <a:p>
                      <a:r>
                        <a:rPr lang="en-US" sz="1200" dirty="0"/>
                        <a:t>0E1+6T9</a:t>
                      </a:r>
                    </a:p>
                  </a:txBody>
                  <a:tcPr marT="45714" marB="457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id $</a:t>
                      </a:r>
                    </a:p>
                  </a:txBody>
                  <a:tcPr marT="45714" marB="45714" anchor="ctr"/>
                </a:tc>
                <a:tc>
                  <a:txBody>
                    <a:bodyPr/>
                    <a:lstStyle/>
                    <a:p>
                      <a:r>
                        <a:rPr lang="en-US" sz="1200" dirty="0"/>
                        <a:t>Shift 7</a:t>
                      </a:r>
                    </a:p>
                  </a:txBody>
                  <a:tcPr marT="45714" marB="45714" anchor="ctr"/>
                </a:tc>
                <a:extLst>
                  <a:ext uri="{0D108BD9-81ED-4DB2-BD59-A6C34878D82A}">
                    <a16:rowId xmlns:a16="http://schemas.microsoft.com/office/drawing/2014/main" val="10009"/>
                  </a:ext>
                </a:extLst>
              </a:tr>
              <a:tr h="298662">
                <a:tc>
                  <a:txBody>
                    <a:bodyPr/>
                    <a:lstStyle/>
                    <a:p>
                      <a:r>
                        <a:rPr lang="en-US" sz="1200" dirty="0"/>
                        <a:t>0E1+6T9*7</a:t>
                      </a:r>
                    </a:p>
                  </a:txBody>
                  <a:tcPr marT="45714" marB="4571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id $</a:t>
                      </a:r>
                    </a:p>
                  </a:txBody>
                  <a:tcPr marT="45714" marB="45714" anchor="ctr"/>
                </a:tc>
                <a:tc>
                  <a:txBody>
                    <a:bodyPr/>
                    <a:lstStyle/>
                    <a:p>
                      <a:r>
                        <a:rPr lang="en-US" sz="1200" dirty="0"/>
                        <a:t>Shift</a:t>
                      </a:r>
                      <a:r>
                        <a:rPr lang="en-US" sz="1200" baseline="0" dirty="0"/>
                        <a:t> 5</a:t>
                      </a:r>
                      <a:endParaRPr lang="en-US" sz="1200" dirty="0"/>
                    </a:p>
                  </a:txBody>
                  <a:tcPr marT="45714" marB="45714" anchor="ctr"/>
                </a:tc>
                <a:extLst>
                  <a:ext uri="{0D108BD9-81ED-4DB2-BD59-A6C34878D82A}">
                    <a16:rowId xmlns:a16="http://schemas.microsoft.com/office/drawing/2014/main" val="10010"/>
                  </a:ext>
                </a:extLst>
              </a:tr>
              <a:tr h="298662">
                <a:tc>
                  <a:txBody>
                    <a:bodyPr/>
                    <a:lstStyle/>
                    <a:p>
                      <a:r>
                        <a:rPr lang="en-US" sz="1200" dirty="0"/>
                        <a:t>0E1+6T9*7id5</a:t>
                      </a:r>
                    </a:p>
                  </a:txBody>
                  <a:tcPr marT="45714" marB="45714" anchor="ctr"/>
                </a:tc>
                <a:tc>
                  <a:txBody>
                    <a:bodyPr/>
                    <a:lstStyle/>
                    <a:p>
                      <a:r>
                        <a:rPr lang="en-US" sz="1200" dirty="0"/>
                        <a:t>$</a:t>
                      </a:r>
                    </a:p>
                  </a:txBody>
                  <a:tcPr marT="45714" marB="45714" anchor="ctr"/>
                </a:tc>
                <a:tc>
                  <a:txBody>
                    <a:bodyPr/>
                    <a:lstStyle/>
                    <a:p>
                      <a:r>
                        <a:rPr lang="en-US" sz="1200" dirty="0"/>
                        <a:t>Reduce 6 (use GOTO[7, F])</a:t>
                      </a:r>
                    </a:p>
                  </a:txBody>
                  <a:tcPr marT="45714" marB="45714" anchor="ctr"/>
                </a:tc>
                <a:extLst>
                  <a:ext uri="{0D108BD9-81ED-4DB2-BD59-A6C34878D82A}">
                    <a16:rowId xmlns:a16="http://schemas.microsoft.com/office/drawing/2014/main" val="10011"/>
                  </a:ext>
                </a:extLst>
              </a:tr>
              <a:tr h="298662">
                <a:tc>
                  <a:txBody>
                    <a:bodyPr/>
                    <a:lstStyle/>
                    <a:p>
                      <a:r>
                        <a:rPr lang="en-US" sz="1200" dirty="0"/>
                        <a:t>0E1+6T9*7F10</a:t>
                      </a:r>
                    </a:p>
                  </a:txBody>
                  <a:tcPr marT="45714" marB="45714" anchor="ctr"/>
                </a:tc>
                <a:tc>
                  <a:txBody>
                    <a:bodyPr/>
                    <a:lstStyle/>
                    <a:p>
                      <a:r>
                        <a:rPr lang="en-US" sz="1200" dirty="0"/>
                        <a:t>$</a:t>
                      </a:r>
                    </a:p>
                  </a:txBody>
                  <a:tcPr marT="45714" marB="45714" anchor="ctr"/>
                </a:tc>
                <a:tc>
                  <a:txBody>
                    <a:bodyPr/>
                    <a:lstStyle/>
                    <a:p>
                      <a:r>
                        <a:rPr lang="en-US" sz="1200" dirty="0"/>
                        <a:t>Reduce 3 (use GOTO[6, T])</a:t>
                      </a:r>
                    </a:p>
                  </a:txBody>
                  <a:tcPr marT="45714" marB="45714" anchor="ctr"/>
                </a:tc>
                <a:extLst>
                  <a:ext uri="{0D108BD9-81ED-4DB2-BD59-A6C34878D82A}">
                    <a16:rowId xmlns:a16="http://schemas.microsoft.com/office/drawing/2014/main" val="10012"/>
                  </a:ext>
                </a:extLst>
              </a:tr>
              <a:tr h="298662">
                <a:tc>
                  <a:txBody>
                    <a:bodyPr/>
                    <a:lstStyle/>
                    <a:p>
                      <a:r>
                        <a:rPr lang="en-US" sz="1200" dirty="0"/>
                        <a:t>0E1+6T9</a:t>
                      </a:r>
                    </a:p>
                  </a:txBody>
                  <a:tcPr marT="45714" marB="45714" anchor="ctr"/>
                </a:tc>
                <a:tc>
                  <a:txBody>
                    <a:bodyPr/>
                    <a:lstStyle/>
                    <a:p>
                      <a:r>
                        <a:rPr lang="en-US" sz="1200" dirty="0"/>
                        <a:t>$</a:t>
                      </a:r>
                    </a:p>
                  </a:txBody>
                  <a:tcPr marT="45714" marB="45714" anchor="ctr"/>
                </a:tc>
                <a:tc>
                  <a:txBody>
                    <a:bodyPr/>
                    <a:lstStyle/>
                    <a:p>
                      <a:r>
                        <a:rPr lang="en-US" sz="1200" dirty="0"/>
                        <a:t>Reduce 1 (use GOTO[0, E])</a:t>
                      </a:r>
                    </a:p>
                  </a:txBody>
                  <a:tcPr marT="45714" marB="45714" anchor="ctr"/>
                </a:tc>
                <a:extLst>
                  <a:ext uri="{0D108BD9-81ED-4DB2-BD59-A6C34878D82A}">
                    <a16:rowId xmlns:a16="http://schemas.microsoft.com/office/drawing/2014/main" val="10013"/>
                  </a:ext>
                </a:extLst>
              </a:tr>
              <a:tr h="298662">
                <a:tc>
                  <a:txBody>
                    <a:bodyPr/>
                    <a:lstStyle/>
                    <a:p>
                      <a:r>
                        <a:rPr lang="en-US" sz="1200" dirty="0"/>
                        <a:t>0E1</a:t>
                      </a:r>
                    </a:p>
                  </a:txBody>
                  <a:tcPr marT="45714" marB="45714" anchor="ctr"/>
                </a:tc>
                <a:tc>
                  <a:txBody>
                    <a:bodyPr/>
                    <a:lstStyle/>
                    <a:p>
                      <a:r>
                        <a:rPr lang="en-US" sz="1200" dirty="0"/>
                        <a:t>$</a:t>
                      </a:r>
                    </a:p>
                  </a:txBody>
                  <a:tcPr marT="45714" marB="45714" anchor="ctr"/>
                </a:tc>
                <a:tc>
                  <a:txBody>
                    <a:bodyPr/>
                    <a:lstStyle/>
                    <a:p>
                      <a:r>
                        <a:rPr lang="en-US" sz="1200" dirty="0"/>
                        <a:t>Accept</a:t>
                      </a:r>
                    </a:p>
                  </a:txBody>
                  <a:tcPr marT="45714" marB="45714" anchor="ctr"/>
                </a:tc>
                <a:extLst>
                  <a:ext uri="{0D108BD9-81ED-4DB2-BD59-A6C34878D82A}">
                    <a16:rowId xmlns:a16="http://schemas.microsoft.com/office/drawing/2014/main" val="10014"/>
                  </a:ext>
                </a:extLst>
              </a:tr>
            </a:tbl>
          </a:graphicData>
        </a:graphic>
      </p:graphicFrame>
      <p:sp>
        <p:nvSpPr>
          <p:cNvPr id="60485" name="Slide Number Placeholder 3">
            <a:extLst>
              <a:ext uri="{FF2B5EF4-FFF2-40B4-BE49-F238E27FC236}">
                <a16:creationId xmlns:a16="http://schemas.microsoft.com/office/drawing/2014/main" id="{C9E4AE56-3BA3-4252-9B72-8491BBEAEB0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3FCF311-1066-4B59-A323-48C18360590B}" type="slidenum">
              <a:rPr lang="en-US" altLang="en-US" sz="1400" smtClean="0">
                <a:solidFill>
                  <a:srgbClr val="FFFFFF"/>
                </a:solidFill>
              </a:rPr>
              <a:pPr/>
              <a:t>165</a:t>
            </a:fld>
            <a:endParaRPr lang="en-US" altLang="en-US" sz="1400">
              <a:solidFill>
                <a:srgbClr val="FFFFFF"/>
              </a:solidFill>
            </a:endParaRPr>
          </a:p>
        </p:txBody>
      </p:sp>
    </p:spTree>
    <p:extLst>
      <p:ext uri="{BB962C8B-B14F-4D97-AF65-F5344CB8AC3E}">
        <p14:creationId xmlns:p14="http://schemas.microsoft.com/office/powerpoint/2010/main" val="372802318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0E8312F2-C9E5-4BFF-A449-8D20423C57AA}"/>
              </a:ext>
            </a:extLst>
          </p:cNvPr>
          <p:cNvSpPr>
            <a:spLocks noGrp="1" noChangeArrowheads="1"/>
          </p:cNvSpPr>
          <p:nvPr>
            <p:ph type="title"/>
          </p:nvPr>
        </p:nvSpPr>
        <p:spPr/>
        <p:txBody>
          <a:bodyPr/>
          <a:lstStyle/>
          <a:p>
            <a:pPr eaLnBrk="1" fontAlgn="auto" hangingPunct="1">
              <a:spcAft>
                <a:spcPts val="0"/>
              </a:spcAft>
              <a:defRPr/>
            </a:pPr>
            <a:r>
              <a:rPr lang="en-US">
                <a:sym typeface="Symbol" pitchFamily="18" charset="2"/>
              </a:rPr>
              <a:t>Bottom-up Parsing</a:t>
            </a:r>
            <a:r>
              <a:rPr lang="en-US"/>
              <a:t> (cont.)</a:t>
            </a:r>
          </a:p>
        </p:txBody>
      </p:sp>
      <p:sp>
        <p:nvSpPr>
          <p:cNvPr id="61443" name="Rectangle 3">
            <a:extLst>
              <a:ext uri="{FF2B5EF4-FFF2-40B4-BE49-F238E27FC236}">
                <a16:creationId xmlns:a16="http://schemas.microsoft.com/office/drawing/2014/main" id="{D9CCCA9C-B669-4957-B3F9-CF1722E0C305}"/>
              </a:ext>
            </a:extLst>
          </p:cNvPr>
          <p:cNvSpPr>
            <a:spLocks noGrp="1" noChangeArrowheads="1"/>
          </p:cNvSpPr>
          <p:nvPr>
            <p:ph sz="quarter" idx="1"/>
          </p:nvPr>
        </p:nvSpPr>
        <p:spPr>
          <a:xfrm>
            <a:off x="457200" y="1600200"/>
            <a:ext cx="7467600" cy="4873625"/>
          </a:xfrm>
        </p:spPr>
        <p:txBody>
          <a:bodyPr/>
          <a:lstStyle/>
          <a:p>
            <a:pPr eaLnBrk="1" hangingPunct="1"/>
            <a:r>
              <a:rPr lang="en-US" altLang="en-US"/>
              <a:t>A parser table can be generated from a given grammar with a tool, e.g., </a:t>
            </a:r>
            <a:r>
              <a:rPr lang="en-US" altLang="en-US" b="1">
                <a:latin typeface="Courier New" panose="02070309020205020404" pitchFamily="49" charset="0"/>
              </a:rPr>
              <a:t>yacc</a:t>
            </a:r>
          </a:p>
        </p:txBody>
      </p:sp>
      <p:sp>
        <p:nvSpPr>
          <p:cNvPr id="61444" name="Slide Number Placeholder 3">
            <a:extLst>
              <a:ext uri="{FF2B5EF4-FFF2-40B4-BE49-F238E27FC236}">
                <a16:creationId xmlns:a16="http://schemas.microsoft.com/office/drawing/2014/main" id="{B505AFAD-C572-4F40-8567-9007A77005F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F00E965-2FD4-4ED8-9946-F2FF2D887534}" type="slidenum">
              <a:rPr lang="en-US" altLang="en-US" sz="1400" smtClean="0">
                <a:solidFill>
                  <a:srgbClr val="FFFFFF"/>
                </a:solidFill>
              </a:rPr>
              <a:pPr/>
              <a:t>166</a:t>
            </a:fld>
            <a:endParaRPr lang="en-US" altLang="en-US" sz="1400">
              <a:solidFill>
                <a:srgbClr val="FFFFFF"/>
              </a:solidFill>
            </a:endParaRPr>
          </a:p>
        </p:txBody>
      </p:sp>
    </p:spTree>
    <p:extLst>
      <p:ext uri="{BB962C8B-B14F-4D97-AF65-F5344CB8AC3E}">
        <p14:creationId xmlns:p14="http://schemas.microsoft.com/office/powerpoint/2010/main" val="129863083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1461B2C6-BED3-4C49-97DE-A0EB7985CD04}"/>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62467" name="Rectangle 3">
            <a:extLst>
              <a:ext uri="{FF2B5EF4-FFF2-40B4-BE49-F238E27FC236}">
                <a16:creationId xmlns:a16="http://schemas.microsoft.com/office/drawing/2014/main" id="{FCF393F1-5601-4B76-9191-1D8EAFB6AAAD}"/>
              </a:ext>
            </a:extLst>
          </p:cNvPr>
          <p:cNvSpPr>
            <a:spLocks noGrp="1" noChangeArrowheads="1"/>
          </p:cNvSpPr>
          <p:nvPr>
            <p:ph sz="quarter" idx="1"/>
          </p:nvPr>
        </p:nvSpPr>
        <p:spPr>
          <a:xfrm>
            <a:off x="609600" y="1600200"/>
            <a:ext cx="8153400" cy="4495800"/>
          </a:xfrm>
        </p:spPr>
        <p:txBody>
          <a:bodyPr/>
          <a:lstStyle/>
          <a:p>
            <a:pPr eaLnBrk="1" hangingPunct="1">
              <a:lnSpc>
                <a:spcPct val="90000"/>
              </a:lnSpc>
            </a:pPr>
            <a:r>
              <a:rPr lang="en-US" altLang="en-US"/>
              <a:t>Syntax analysis is a common part of language implementation</a:t>
            </a:r>
          </a:p>
          <a:p>
            <a:pPr eaLnBrk="1" hangingPunct="1">
              <a:lnSpc>
                <a:spcPct val="90000"/>
              </a:lnSpc>
            </a:pPr>
            <a:r>
              <a:rPr lang="en-US" altLang="en-US"/>
              <a:t>A lexical analyzer is a pattern matcher that isolates small-scale parts of a program</a:t>
            </a:r>
          </a:p>
          <a:p>
            <a:pPr lvl="1" eaLnBrk="1" hangingPunct="1">
              <a:lnSpc>
                <a:spcPct val="90000"/>
              </a:lnSpc>
            </a:pPr>
            <a:r>
              <a:rPr lang="en-US" altLang="en-US" sz="2000"/>
              <a:t>Detects syntax errors</a:t>
            </a:r>
          </a:p>
          <a:p>
            <a:pPr lvl="1" eaLnBrk="1" hangingPunct="1">
              <a:lnSpc>
                <a:spcPct val="90000"/>
              </a:lnSpc>
            </a:pPr>
            <a:r>
              <a:rPr lang="en-US" altLang="en-US" sz="2000"/>
              <a:t>Produces a parse tree</a:t>
            </a:r>
          </a:p>
          <a:p>
            <a:pPr eaLnBrk="1" hangingPunct="1">
              <a:lnSpc>
                <a:spcPct val="90000"/>
              </a:lnSpc>
            </a:pPr>
            <a:r>
              <a:rPr lang="en-US" altLang="en-US"/>
              <a:t>A recursive-descent parser is an LL parser</a:t>
            </a:r>
          </a:p>
          <a:p>
            <a:pPr lvl="1" eaLnBrk="1" hangingPunct="1">
              <a:lnSpc>
                <a:spcPct val="90000"/>
              </a:lnSpc>
            </a:pPr>
            <a:r>
              <a:rPr lang="en-US" altLang="en-US" sz="2000"/>
              <a:t>EBNF</a:t>
            </a:r>
          </a:p>
          <a:p>
            <a:pPr eaLnBrk="1" hangingPunct="1">
              <a:lnSpc>
                <a:spcPct val="90000"/>
              </a:lnSpc>
            </a:pPr>
            <a:r>
              <a:rPr lang="en-US" altLang="en-US"/>
              <a:t>Parsing problem for bottom-up parsers: find the substring of current sentential form</a:t>
            </a:r>
          </a:p>
          <a:p>
            <a:pPr eaLnBrk="1" hangingPunct="1">
              <a:lnSpc>
                <a:spcPct val="90000"/>
              </a:lnSpc>
            </a:pPr>
            <a:r>
              <a:rPr lang="en-US" altLang="en-US"/>
              <a:t>The LR family of shift-reduce parsers is the most common bottom-up parsing approach</a:t>
            </a:r>
          </a:p>
          <a:p>
            <a:pPr eaLnBrk="1" hangingPunct="1">
              <a:lnSpc>
                <a:spcPct val="90000"/>
              </a:lnSpc>
            </a:pPr>
            <a:endParaRPr lang="en-US" altLang="en-US"/>
          </a:p>
        </p:txBody>
      </p:sp>
      <p:sp>
        <p:nvSpPr>
          <p:cNvPr id="62468" name="Slide Number Placeholder 3">
            <a:extLst>
              <a:ext uri="{FF2B5EF4-FFF2-40B4-BE49-F238E27FC236}">
                <a16:creationId xmlns:a16="http://schemas.microsoft.com/office/drawing/2014/main" id="{B32FC631-802C-4F2C-9A87-D529932307B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F8D4EE5-261D-4A8D-B939-07F67B920DF5}" type="slidenum">
              <a:rPr lang="en-US" altLang="en-US" sz="1400" smtClean="0">
                <a:solidFill>
                  <a:srgbClr val="FFFFFF"/>
                </a:solidFill>
              </a:rPr>
              <a:pPr/>
              <a:t>167</a:t>
            </a:fld>
            <a:endParaRPr lang="en-US" altLang="en-US" sz="1400">
              <a:solidFill>
                <a:srgbClr val="FFFFFF"/>
              </a:solidFill>
            </a:endParaRPr>
          </a:p>
        </p:txBody>
      </p:sp>
    </p:spTree>
    <p:extLst>
      <p:ext uri="{BB962C8B-B14F-4D97-AF65-F5344CB8AC3E}">
        <p14:creationId xmlns:p14="http://schemas.microsoft.com/office/powerpoint/2010/main" val="18918372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DC16C769-FE5C-4790-80CB-96B10454C1CA}"/>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4</a:t>
            </a:r>
          </a:p>
        </p:txBody>
      </p:sp>
      <p:sp>
        <p:nvSpPr>
          <p:cNvPr id="10243" name="Rectangle 5">
            <a:extLst>
              <a:ext uri="{FF2B5EF4-FFF2-40B4-BE49-F238E27FC236}">
                <a16:creationId xmlns:a16="http://schemas.microsoft.com/office/drawing/2014/main" id="{9F7DADEC-72EF-4E0B-8A17-8140EE3F1536}"/>
              </a:ext>
            </a:extLst>
          </p:cNvPr>
          <p:cNvSpPr>
            <a:spLocks noGrp="1"/>
          </p:cNvSpPr>
          <p:nvPr>
            <p:ph type="subTitle" idx="1"/>
          </p:nvPr>
        </p:nvSpPr>
        <p:spPr>
          <a:xfrm>
            <a:off x="2286000" y="5003800"/>
            <a:ext cx="6172200" cy="1371600"/>
          </a:xfrm>
        </p:spPr>
        <p:txBody>
          <a:bodyPr/>
          <a:lstStyle/>
          <a:p>
            <a:pPr eaLnBrk="1" hangingPunct="1"/>
            <a:r>
              <a:rPr lang="en-US" altLang="en-US"/>
              <a:t>Names, Bindings, Type Checking, and Scopes</a:t>
            </a:r>
          </a:p>
        </p:txBody>
      </p:sp>
    </p:spTree>
    <p:extLst>
      <p:ext uri="{BB962C8B-B14F-4D97-AF65-F5344CB8AC3E}">
        <p14:creationId xmlns:p14="http://schemas.microsoft.com/office/powerpoint/2010/main" val="41545090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D66EAB45-19A3-4A93-9529-E807290D1AEC}"/>
              </a:ext>
            </a:extLst>
          </p:cNvPr>
          <p:cNvSpPr>
            <a:spLocks noGrp="1" noChangeArrowheads="1"/>
          </p:cNvSpPr>
          <p:nvPr>
            <p:ph type="title"/>
          </p:nvPr>
        </p:nvSpPr>
        <p:spPr/>
        <p:txBody>
          <a:bodyPr/>
          <a:lstStyle/>
          <a:p>
            <a:pPr eaLnBrk="1" fontAlgn="auto" hangingPunct="1">
              <a:spcAft>
                <a:spcPts val="0"/>
              </a:spcAft>
              <a:defRPr/>
            </a:pPr>
            <a:r>
              <a:rPr lang="en-US"/>
              <a:t>Chapter 5 Topics</a:t>
            </a:r>
          </a:p>
        </p:txBody>
      </p:sp>
      <p:sp>
        <p:nvSpPr>
          <p:cNvPr id="11267" name="Rectangle 3">
            <a:extLst>
              <a:ext uri="{FF2B5EF4-FFF2-40B4-BE49-F238E27FC236}">
                <a16:creationId xmlns:a16="http://schemas.microsoft.com/office/drawing/2014/main" id="{97248695-EADC-4D90-909A-12B9CC3C3041}"/>
              </a:ext>
            </a:extLst>
          </p:cNvPr>
          <p:cNvSpPr>
            <a:spLocks noGrp="1"/>
          </p:cNvSpPr>
          <p:nvPr>
            <p:ph sz="quarter" idx="1"/>
          </p:nvPr>
        </p:nvSpPr>
        <p:spPr>
          <a:xfrm>
            <a:off x="457200" y="1600200"/>
            <a:ext cx="7467600" cy="4873625"/>
          </a:xfrm>
        </p:spPr>
        <p:txBody>
          <a:bodyPr/>
          <a:lstStyle/>
          <a:p>
            <a:pPr marL="533400" indent="-533400" eaLnBrk="1" hangingPunct="1"/>
            <a:r>
              <a:rPr lang="en-US" altLang="en-US"/>
              <a:t>Introduction </a:t>
            </a:r>
          </a:p>
          <a:p>
            <a:pPr marL="533400" indent="-533400" eaLnBrk="1" hangingPunct="1"/>
            <a:r>
              <a:rPr lang="en-US" altLang="en-US"/>
              <a:t>Names</a:t>
            </a:r>
          </a:p>
          <a:p>
            <a:pPr marL="533400" indent="-533400" eaLnBrk="1" hangingPunct="1"/>
            <a:r>
              <a:rPr lang="en-US" altLang="en-US"/>
              <a:t>Variables</a:t>
            </a:r>
          </a:p>
          <a:p>
            <a:pPr marL="533400" indent="-533400" eaLnBrk="1" hangingPunct="1"/>
            <a:r>
              <a:rPr lang="en-US" altLang="en-US"/>
              <a:t>The Concept of Binding</a:t>
            </a:r>
          </a:p>
          <a:p>
            <a:pPr marL="533400" indent="-533400" eaLnBrk="1" hangingPunct="1"/>
            <a:r>
              <a:rPr lang="en-US" altLang="en-US"/>
              <a:t>Scope </a:t>
            </a:r>
          </a:p>
          <a:p>
            <a:pPr marL="533400" indent="-533400" eaLnBrk="1" hangingPunct="1"/>
            <a:r>
              <a:rPr lang="en-US" altLang="en-US"/>
              <a:t>Scope and Lifetime</a:t>
            </a:r>
          </a:p>
          <a:p>
            <a:pPr marL="533400" indent="-533400" eaLnBrk="1" hangingPunct="1"/>
            <a:r>
              <a:rPr lang="en-US" altLang="en-US"/>
              <a:t>Referencing Environments</a:t>
            </a:r>
          </a:p>
          <a:p>
            <a:pPr marL="533400" indent="-533400" eaLnBrk="1" hangingPunct="1"/>
            <a:r>
              <a:rPr lang="en-US" altLang="en-US"/>
              <a:t>Named Constants</a:t>
            </a:r>
          </a:p>
          <a:p>
            <a:pPr marL="533400" indent="-533400" eaLnBrk="1" hangingPunct="1"/>
            <a:endParaRPr lang="en-US" altLang="en-US"/>
          </a:p>
          <a:p>
            <a:pPr marL="533400" indent="-533400" eaLnBrk="1" hangingPunct="1"/>
            <a:endParaRPr lang="en-US" altLang="en-US"/>
          </a:p>
        </p:txBody>
      </p:sp>
      <p:sp>
        <p:nvSpPr>
          <p:cNvPr id="11268" name="Slide Number Placeholder 3">
            <a:extLst>
              <a:ext uri="{FF2B5EF4-FFF2-40B4-BE49-F238E27FC236}">
                <a16:creationId xmlns:a16="http://schemas.microsoft.com/office/drawing/2014/main" id="{ED77A995-9748-4F78-B9C4-A5845DE75D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F0AAADA-44E3-439A-8AF3-B5ECF50F4CDA}" type="slidenum">
              <a:rPr lang="en-US" altLang="en-US" sz="1400" smtClean="0">
                <a:solidFill>
                  <a:srgbClr val="FFFFFF"/>
                </a:solidFill>
              </a:rPr>
              <a:pPr/>
              <a:t>169</a:t>
            </a:fld>
            <a:endParaRPr lang="en-US" altLang="en-US" sz="1400">
              <a:solidFill>
                <a:srgbClr val="FFFFFF"/>
              </a:solidFill>
            </a:endParaRPr>
          </a:p>
        </p:txBody>
      </p:sp>
    </p:spTree>
    <p:extLst>
      <p:ext uri="{BB962C8B-B14F-4D97-AF65-F5344CB8AC3E}">
        <p14:creationId xmlns:p14="http://schemas.microsoft.com/office/powerpoint/2010/main" val="424528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DF84AA1C-1DE0-4B41-8718-1959E9315FF1}"/>
              </a:ext>
            </a:extLst>
          </p:cNvPr>
          <p:cNvSpPr>
            <a:spLocks noGrp="1" noChangeArrowheads="1"/>
          </p:cNvSpPr>
          <p:nvPr>
            <p:ph type="title"/>
          </p:nvPr>
        </p:nvSpPr>
        <p:spPr/>
        <p:txBody>
          <a:bodyPr/>
          <a:lstStyle/>
          <a:p>
            <a:pPr eaLnBrk="1" fontAlgn="auto" hangingPunct="1">
              <a:spcAft>
                <a:spcPts val="0"/>
              </a:spcAft>
              <a:defRPr/>
            </a:pPr>
            <a:r>
              <a:rPr lang="en-US" dirty="0"/>
              <a:t>Influences on Language Design: Programming Methodologies</a:t>
            </a:r>
          </a:p>
        </p:txBody>
      </p:sp>
      <p:sp>
        <p:nvSpPr>
          <p:cNvPr id="43011" name="Rectangle 3">
            <a:extLst>
              <a:ext uri="{FF2B5EF4-FFF2-40B4-BE49-F238E27FC236}">
                <a16:creationId xmlns:a16="http://schemas.microsoft.com/office/drawing/2014/main" id="{8E37BC7B-08EA-45A4-B92E-B410D878437C}"/>
              </a:ext>
            </a:extLst>
          </p:cNvPr>
          <p:cNvSpPr>
            <a:spLocks noGrp="1" noChangeArrowheads="1"/>
          </p:cNvSpPr>
          <p:nvPr>
            <p:ph sz="quarter" idx="1"/>
          </p:nvPr>
        </p:nvSpPr>
        <p:spPr>
          <a:xfrm>
            <a:off x="609600" y="1447800"/>
            <a:ext cx="8153400" cy="4572000"/>
          </a:xfrm>
        </p:spPr>
        <p:txBody>
          <a:bodyPr/>
          <a:lstStyle/>
          <a:p>
            <a:pPr eaLnBrk="1" hangingPunct="1"/>
            <a:r>
              <a:rPr lang="en-US" altLang="en-US"/>
              <a:t>1950s and early 1960s: Simple applications; worry about machine efficiency</a:t>
            </a:r>
          </a:p>
          <a:p>
            <a:pPr eaLnBrk="1" hangingPunct="1"/>
            <a:r>
              <a:rPr lang="en-US" altLang="en-US"/>
              <a:t>Late 1960s: People efficiency became important; readability, better control structures</a:t>
            </a:r>
          </a:p>
          <a:p>
            <a:pPr lvl="1" eaLnBrk="1" hangingPunct="1"/>
            <a:r>
              <a:rPr lang="en-US" altLang="en-US" sz="2000"/>
              <a:t>structured programming</a:t>
            </a:r>
          </a:p>
          <a:p>
            <a:pPr lvl="1" eaLnBrk="1" hangingPunct="1"/>
            <a:r>
              <a:rPr lang="en-US" altLang="en-US" sz="2000"/>
              <a:t>top-down design and step-wise refinement</a:t>
            </a:r>
          </a:p>
          <a:p>
            <a:pPr eaLnBrk="1" hangingPunct="1"/>
            <a:r>
              <a:rPr lang="en-US" altLang="en-US"/>
              <a:t>Late 1970s: Process-oriented to data-oriented</a:t>
            </a:r>
          </a:p>
          <a:p>
            <a:pPr lvl="1" eaLnBrk="1" hangingPunct="1"/>
            <a:r>
              <a:rPr lang="en-US" altLang="en-US" sz="2000"/>
              <a:t>data abstraction</a:t>
            </a:r>
          </a:p>
          <a:p>
            <a:pPr eaLnBrk="1" hangingPunct="1"/>
            <a:r>
              <a:rPr lang="en-US" altLang="en-US"/>
              <a:t>Middle 1980s: Object-oriented programming</a:t>
            </a:r>
          </a:p>
          <a:p>
            <a:pPr lvl="1" eaLnBrk="1" hangingPunct="1"/>
            <a:r>
              <a:rPr lang="en-US" altLang="en-US" sz="2000"/>
              <a:t>Data abstraction + inheritance + polymorphism</a:t>
            </a:r>
          </a:p>
        </p:txBody>
      </p:sp>
      <p:sp>
        <p:nvSpPr>
          <p:cNvPr id="43012" name="Slide Number Placeholder 4">
            <a:extLst>
              <a:ext uri="{FF2B5EF4-FFF2-40B4-BE49-F238E27FC236}">
                <a16:creationId xmlns:a16="http://schemas.microsoft.com/office/drawing/2014/main" id="{10180128-0FAA-4275-B0AC-0AA4A76E5F7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58DC1CEC-7FDE-4253-8DF6-BA8F879FE36A}" type="slidenum">
              <a:rPr lang="en-US" altLang="en-US" sz="1400" smtClean="0">
                <a:solidFill>
                  <a:srgbClr val="FFFFFF"/>
                </a:solidFill>
                <a:latin typeface="Times" panose="02020603050405020304" pitchFamily="18" charset="0"/>
              </a:rPr>
              <a:pPr>
                <a:spcBef>
                  <a:spcPct val="0"/>
                </a:spcBef>
                <a:buClrTx/>
                <a:buSzTx/>
                <a:buFontTx/>
                <a:buNone/>
              </a:pPr>
              <a:t>17</a:t>
            </a:fld>
            <a:endParaRPr lang="en-US" altLang="en-US" sz="1400">
              <a:solidFill>
                <a:srgbClr val="FFFFFF"/>
              </a:solidFill>
              <a:latin typeface="Times" panose="02020603050405020304" pitchFamily="18" charset="0"/>
            </a:endParaRPr>
          </a:p>
        </p:txBody>
      </p:sp>
      <p:sp>
        <p:nvSpPr>
          <p:cNvPr id="43013" name="Footer Placeholder 3">
            <a:extLst>
              <a:ext uri="{FF2B5EF4-FFF2-40B4-BE49-F238E27FC236}">
                <a16:creationId xmlns:a16="http://schemas.microsoft.com/office/drawing/2014/main" id="{689F97DD-83A0-4A3F-86F0-1BD56B21AB3B}"/>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4E0EB0A2-88C5-44DF-97E1-38C59290FC91}"/>
              </a:ext>
            </a:extLst>
          </p:cNvPr>
          <p:cNvSpPr>
            <a:spLocks noGrp="1" noChangeArrowheads="1"/>
          </p:cNvSpPr>
          <p:nvPr>
            <p:ph type="title"/>
          </p:nvPr>
        </p:nvSpPr>
        <p:spPr/>
        <p:txBody>
          <a:bodyPr/>
          <a:lstStyle/>
          <a:p>
            <a:pPr eaLnBrk="1" fontAlgn="auto" hangingPunct="1">
              <a:spcAft>
                <a:spcPts val="0"/>
              </a:spcAft>
              <a:defRPr/>
            </a:pPr>
            <a:r>
              <a:rPr lang="en-US"/>
              <a:t>Introduction</a:t>
            </a:r>
          </a:p>
        </p:txBody>
      </p:sp>
      <p:sp>
        <p:nvSpPr>
          <p:cNvPr id="12291" name="Rectangle 3">
            <a:extLst>
              <a:ext uri="{FF2B5EF4-FFF2-40B4-BE49-F238E27FC236}">
                <a16:creationId xmlns:a16="http://schemas.microsoft.com/office/drawing/2014/main" id="{A99BA4A3-437F-4678-B4F0-21429BFC99CD}"/>
              </a:ext>
            </a:extLst>
          </p:cNvPr>
          <p:cNvSpPr>
            <a:spLocks noGrp="1"/>
          </p:cNvSpPr>
          <p:nvPr>
            <p:ph sz="quarter" idx="1"/>
          </p:nvPr>
        </p:nvSpPr>
        <p:spPr>
          <a:xfrm>
            <a:off x="457200" y="1600200"/>
            <a:ext cx="7467600" cy="4873625"/>
          </a:xfrm>
        </p:spPr>
        <p:txBody>
          <a:bodyPr/>
          <a:lstStyle/>
          <a:p>
            <a:pPr eaLnBrk="1" hangingPunct="1"/>
            <a:r>
              <a:rPr lang="en-US" altLang="en-US"/>
              <a:t>Imperative languages are abstractions of von Neumann architecture where two primary components are</a:t>
            </a:r>
          </a:p>
          <a:p>
            <a:pPr lvl="1" eaLnBrk="1" hangingPunct="1"/>
            <a:r>
              <a:rPr lang="en-US" altLang="en-US"/>
              <a:t>Memory</a:t>
            </a:r>
          </a:p>
          <a:p>
            <a:pPr lvl="1" eaLnBrk="1" hangingPunct="1"/>
            <a:r>
              <a:rPr lang="en-US" altLang="en-US"/>
              <a:t>Processor</a:t>
            </a:r>
          </a:p>
          <a:p>
            <a:pPr eaLnBrk="1" hangingPunct="1"/>
            <a:r>
              <a:rPr lang="en-US" altLang="en-US"/>
              <a:t>Variables characterized by attributes</a:t>
            </a:r>
          </a:p>
          <a:p>
            <a:pPr lvl="1" eaLnBrk="1" hangingPunct="1"/>
            <a:r>
              <a:rPr lang="en-US" altLang="en-US"/>
              <a:t>Type: to design, must consider scope, lifetime, type checking, initialization, and type compatibility</a:t>
            </a:r>
          </a:p>
        </p:txBody>
      </p:sp>
      <p:sp>
        <p:nvSpPr>
          <p:cNvPr id="12292" name="Slide Number Placeholder 3">
            <a:extLst>
              <a:ext uri="{FF2B5EF4-FFF2-40B4-BE49-F238E27FC236}">
                <a16:creationId xmlns:a16="http://schemas.microsoft.com/office/drawing/2014/main" id="{48F22DC9-F8E1-4A4B-8E5D-E033162C7B7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6CEEFCA-574E-49E6-B7D8-8FDF319340E9}" type="slidenum">
              <a:rPr lang="en-US" altLang="en-US" sz="1400" smtClean="0">
                <a:solidFill>
                  <a:srgbClr val="FFFFFF"/>
                </a:solidFill>
              </a:rPr>
              <a:pPr/>
              <a:t>170</a:t>
            </a:fld>
            <a:endParaRPr lang="en-US" altLang="en-US" sz="1400">
              <a:solidFill>
                <a:srgbClr val="FFFFFF"/>
              </a:solidFill>
            </a:endParaRPr>
          </a:p>
        </p:txBody>
      </p:sp>
    </p:spTree>
    <p:extLst>
      <p:ext uri="{BB962C8B-B14F-4D97-AF65-F5344CB8AC3E}">
        <p14:creationId xmlns:p14="http://schemas.microsoft.com/office/powerpoint/2010/main" val="114768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E4D52533-AD52-4BA4-B4CB-CB0DE45F668E}"/>
              </a:ext>
            </a:extLst>
          </p:cNvPr>
          <p:cNvSpPr>
            <a:spLocks noGrp="1" noChangeArrowheads="1"/>
          </p:cNvSpPr>
          <p:nvPr>
            <p:ph type="title"/>
          </p:nvPr>
        </p:nvSpPr>
        <p:spPr/>
        <p:txBody>
          <a:bodyPr/>
          <a:lstStyle/>
          <a:p>
            <a:pPr eaLnBrk="1" fontAlgn="auto" hangingPunct="1">
              <a:spcAft>
                <a:spcPts val="0"/>
              </a:spcAft>
              <a:defRPr/>
            </a:pPr>
            <a:r>
              <a:rPr lang="en-US"/>
              <a:t>Names</a:t>
            </a:r>
          </a:p>
        </p:txBody>
      </p:sp>
      <p:sp>
        <p:nvSpPr>
          <p:cNvPr id="13315" name="Rectangle 3">
            <a:extLst>
              <a:ext uri="{FF2B5EF4-FFF2-40B4-BE49-F238E27FC236}">
                <a16:creationId xmlns:a16="http://schemas.microsoft.com/office/drawing/2014/main" id="{12F61C8B-032C-457F-A4D9-CA43AE98169E}"/>
              </a:ext>
            </a:extLst>
          </p:cNvPr>
          <p:cNvSpPr>
            <a:spLocks noGrp="1"/>
          </p:cNvSpPr>
          <p:nvPr>
            <p:ph sz="quarter" idx="1"/>
          </p:nvPr>
        </p:nvSpPr>
        <p:spPr>
          <a:xfrm>
            <a:off x="457200" y="1600200"/>
            <a:ext cx="7467600" cy="4873625"/>
          </a:xfrm>
        </p:spPr>
        <p:txBody>
          <a:bodyPr/>
          <a:lstStyle/>
          <a:p>
            <a:pPr eaLnBrk="1" hangingPunct="1"/>
            <a:r>
              <a:rPr lang="en-US" altLang="en-US"/>
              <a:t>Name : string of characters used to identify some entity in a program</a:t>
            </a:r>
          </a:p>
          <a:p>
            <a:pPr eaLnBrk="1" hangingPunct="1"/>
            <a:r>
              <a:rPr lang="en-US" altLang="en-US"/>
              <a:t>Common form of names : a letter followed by a string (letters, digits and underscore)</a:t>
            </a:r>
          </a:p>
          <a:p>
            <a:pPr eaLnBrk="1" hangingPunct="1"/>
            <a:r>
              <a:rPr lang="en-US" altLang="en-US"/>
              <a:t>Some languages (i.e. Fortran90) allow embedded space in names.</a:t>
            </a:r>
          </a:p>
          <a:p>
            <a:pPr eaLnBrk="1" hangingPunct="1"/>
            <a:endParaRPr lang="en-US" altLang="en-US"/>
          </a:p>
        </p:txBody>
      </p:sp>
      <p:sp>
        <p:nvSpPr>
          <p:cNvPr id="13316" name="Slide Number Placeholder 3">
            <a:extLst>
              <a:ext uri="{FF2B5EF4-FFF2-40B4-BE49-F238E27FC236}">
                <a16:creationId xmlns:a16="http://schemas.microsoft.com/office/drawing/2014/main" id="{251773A3-C439-488D-9B43-74AF74103DB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F76A609-D777-46CF-8EDB-4B2EB0733E03}" type="slidenum">
              <a:rPr lang="en-US" altLang="en-US" sz="1400" smtClean="0">
                <a:solidFill>
                  <a:srgbClr val="FFFFFF"/>
                </a:solidFill>
              </a:rPr>
              <a:pPr/>
              <a:t>171</a:t>
            </a:fld>
            <a:endParaRPr lang="en-US" altLang="en-US" sz="1400">
              <a:solidFill>
                <a:srgbClr val="FFFFFF"/>
              </a:solidFill>
            </a:endParaRPr>
          </a:p>
        </p:txBody>
      </p:sp>
    </p:spTree>
    <p:extLst>
      <p:ext uri="{BB962C8B-B14F-4D97-AF65-F5344CB8AC3E}">
        <p14:creationId xmlns:p14="http://schemas.microsoft.com/office/powerpoint/2010/main" val="6913847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44CE5082-191C-4EF5-90EB-EAD013E794D9}"/>
              </a:ext>
            </a:extLst>
          </p:cNvPr>
          <p:cNvSpPr>
            <a:spLocks noGrp="1" noChangeArrowheads="1"/>
          </p:cNvSpPr>
          <p:nvPr>
            <p:ph type="title"/>
          </p:nvPr>
        </p:nvSpPr>
        <p:spPr/>
        <p:txBody>
          <a:bodyPr/>
          <a:lstStyle/>
          <a:p>
            <a:pPr eaLnBrk="1" fontAlgn="auto" hangingPunct="1">
              <a:spcAft>
                <a:spcPts val="0"/>
              </a:spcAft>
              <a:defRPr/>
            </a:pPr>
            <a:r>
              <a:rPr lang="en-US"/>
              <a:t>Names</a:t>
            </a:r>
          </a:p>
        </p:txBody>
      </p:sp>
      <p:sp>
        <p:nvSpPr>
          <p:cNvPr id="14339" name="Rectangle 3">
            <a:extLst>
              <a:ext uri="{FF2B5EF4-FFF2-40B4-BE49-F238E27FC236}">
                <a16:creationId xmlns:a16="http://schemas.microsoft.com/office/drawing/2014/main" id="{A4429346-200B-456A-8ABB-FEDE9C7EFC50}"/>
              </a:ext>
            </a:extLst>
          </p:cNvPr>
          <p:cNvSpPr>
            <a:spLocks noGrp="1"/>
          </p:cNvSpPr>
          <p:nvPr>
            <p:ph sz="quarter" idx="1"/>
          </p:nvPr>
        </p:nvSpPr>
        <p:spPr>
          <a:xfrm>
            <a:off x="457200" y="1600200"/>
            <a:ext cx="7467600" cy="4873625"/>
          </a:xfrm>
        </p:spPr>
        <p:txBody>
          <a:bodyPr/>
          <a:lstStyle/>
          <a:p>
            <a:pPr eaLnBrk="1" hangingPunct="1"/>
            <a:r>
              <a:rPr lang="en-US" altLang="en-US"/>
              <a:t>Design issues</a:t>
            </a:r>
          </a:p>
          <a:p>
            <a:pPr lvl="1" eaLnBrk="1" hangingPunct="1"/>
            <a:r>
              <a:rPr lang="en-US" altLang="en-US"/>
              <a:t>The form of names</a:t>
            </a:r>
          </a:p>
          <a:p>
            <a:pPr lvl="1" eaLnBrk="1" hangingPunct="1"/>
            <a:r>
              <a:rPr lang="en-US" altLang="en-US"/>
              <a:t>Maximum length?</a:t>
            </a:r>
          </a:p>
          <a:p>
            <a:pPr lvl="1" eaLnBrk="1" hangingPunct="1"/>
            <a:r>
              <a:rPr lang="en-US" altLang="en-US"/>
              <a:t>Are connector characters allowed?</a:t>
            </a:r>
          </a:p>
          <a:p>
            <a:pPr lvl="1" eaLnBrk="1" hangingPunct="1"/>
            <a:r>
              <a:rPr lang="en-US" altLang="en-US"/>
              <a:t>Are names case sensitive?</a:t>
            </a:r>
          </a:p>
          <a:p>
            <a:pPr lvl="1" eaLnBrk="1" hangingPunct="1"/>
            <a:r>
              <a:rPr lang="en-US" altLang="en-US"/>
              <a:t>Are special words reserved words or keywords?</a:t>
            </a:r>
          </a:p>
        </p:txBody>
      </p:sp>
      <p:sp>
        <p:nvSpPr>
          <p:cNvPr id="14340" name="Slide Number Placeholder 3">
            <a:extLst>
              <a:ext uri="{FF2B5EF4-FFF2-40B4-BE49-F238E27FC236}">
                <a16:creationId xmlns:a16="http://schemas.microsoft.com/office/drawing/2014/main" id="{5A380933-D371-49D4-A5A3-F980BD4F24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1333BCF-C8C2-428B-8C94-F1EB5079562E}" type="slidenum">
              <a:rPr lang="en-US" altLang="en-US" sz="1400" smtClean="0">
                <a:solidFill>
                  <a:srgbClr val="FFFFFF"/>
                </a:solidFill>
              </a:rPr>
              <a:pPr/>
              <a:t>172</a:t>
            </a:fld>
            <a:endParaRPr lang="en-US" altLang="en-US" sz="1400">
              <a:solidFill>
                <a:srgbClr val="FFFFFF"/>
              </a:solidFill>
            </a:endParaRPr>
          </a:p>
        </p:txBody>
      </p:sp>
    </p:spTree>
    <p:extLst>
      <p:ext uri="{BB962C8B-B14F-4D97-AF65-F5344CB8AC3E}">
        <p14:creationId xmlns:p14="http://schemas.microsoft.com/office/powerpoint/2010/main" val="421769877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E49A562-E05E-47F1-94FA-AC446F411C49}"/>
              </a:ext>
            </a:extLst>
          </p:cNvPr>
          <p:cNvSpPr>
            <a:spLocks noGrp="1" noChangeArrowheads="1"/>
          </p:cNvSpPr>
          <p:nvPr>
            <p:ph type="title"/>
          </p:nvPr>
        </p:nvSpPr>
        <p:spPr/>
        <p:txBody>
          <a:bodyPr/>
          <a:lstStyle/>
          <a:p>
            <a:pPr eaLnBrk="1" fontAlgn="auto" hangingPunct="1">
              <a:spcAft>
                <a:spcPts val="0"/>
              </a:spcAft>
              <a:defRPr/>
            </a:pPr>
            <a:r>
              <a:rPr lang="en-US"/>
              <a:t>Names (continued)</a:t>
            </a:r>
          </a:p>
        </p:txBody>
      </p:sp>
      <p:sp>
        <p:nvSpPr>
          <p:cNvPr id="15363" name="Rectangle 3">
            <a:extLst>
              <a:ext uri="{FF2B5EF4-FFF2-40B4-BE49-F238E27FC236}">
                <a16:creationId xmlns:a16="http://schemas.microsoft.com/office/drawing/2014/main" id="{9966AE93-ADA0-4487-9A4C-A9632C78A52D}"/>
              </a:ext>
            </a:extLst>
          </p:cNvPr>
          <p:cNvSpPr>
            <a:spLocks noGrp="1"/>
          </p:cNvSpPr>
          <p:nvPr>
            <p:ph sz="quarter" idx="1"/>
          </p:nvPr>
        </p:nvSpPr>
        <p:spPr>
          <a:xfrm>
            <a:off x="457200" y="1600200"/>
            <a:ext cx="7467600" cy="4873625"/>
          </a:xfrm>
        </p:spPr>
        <p:txBody>
          <a:bodyPr/>
          <a:lstStyle/>
          <a:p>
            <a:pPr eaLnBrk="1" hangingPunct="1"/>
            <a:r>
              <a:rPr lang="en-US" altLang="en-US">
                <a:solidFill>
                  <a:schemeClr val="tx2"/>
                </a:solidFill>
              </a:rPr>
              <a:t>Length</a:t>
            </a:r>
          </a:p>
          <a:p>
            <a:pPr lvl="1" eaLnBrk="1" hangingPunct="1"/>
            <a:r>
              <a:rPr lang="en-US" altLang="en-US"/>
              <a:t>If too short, they cannot be connotative</a:t>
            </a:r>
          </a:p>
          <a:p>
            <a:pPr lvl="1" eaLnBrk="1" hangingPunct="1"/>
            <a:r>
              <a:rPr lang="en-US" altLang="en-US"/>
              <a:t>Language examples:</a:t>
            </a:r>
          </a:p>
          <a:p>
            <a:pPr lvl="2" eaLnBrk="1" hangingPunct="1"/>
            <a:r>
              <a:rPr lang="en-US" altLang="en-US" sz="1800"/>
              <a:t>FORTRAN I: maximum 6</a:t>
            </a:r>
          </a:p>
          <a:p>
            <a:pPr lvl="2" eaLnBrk="1" hangingPunct="1"/>
            <a:r>
              <a:rPr lang="en-US" altLang="en-US" sz="1800"/>
              <a:t>COBOL: maximum 30</a:t>
            </a:r>
          </a:p>
          <a:p>
            <a:pPr lvl="2" eaLnBrk="1" hangingPunct="1"/>
            <a:r>
              <a:rPr lang="en-US" altLang="en-US" sz="1800"/>
              <a:t>FORTRAN 90 and ANSI C: maximum 31</a:t>
            </a:r>
          </a:p>
          <a:p>
            <a:pPr lvl="2" eaLnBrk="1" hangingPunct="1"/>
            <a:r>
              <a:rPr lang="en-US" altLang="en-US" sz="1800"/>
              <a:t>Ada and Java: no limit, and all are significant</a:t>
            </a:r>
          </a:p>
          <a:p>
            <a:pPr lvl="2" eaLnBrk="1" hangingPunct="1"/>
            <a:r>
              <a:rPr lang="en-US" altLang="en-US" sz="1800"/>
              <a:t>C++: no limit, but implementers often impose one</a:t>
            </a:r>
          </a:p>
        </p:txBody>
      </p:sp>
      <p:sp>
        <p:nvSpPr>
          <p:cNvPr id="15364" name="Slide Number Placeholder 3">
            <a:extLst>
              <a:ext uri="{FF2B5EF4-FFF2-40B4-BE49-F238E27FC236}">
                <a16:creationId xmlns:a16="http://schemas.microsoft.com/office/drawing/2014/main" id="{AC79F250-C82D-425A-AF18-F87819824A2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7B5365B-662C-4FB5-938A-AC58D13A4B8B}" type="slidenum">
              <a:rPr lang="en-US" altLang="en-US" sz="1400" smtClean="0">
                <a:solidFill>
                  <a:srgbClr val="FFFFFF"/>
                </a:solidFill>
              </a:rPr>
              <a:pPr/>
              <a:t>173</a:t>
            </a:fld>
            <a:endParaRPr lang="en-US" altLang="en-US" sz="1400">
              <a:solidFill>
                <a:srgbClr val="FFFFFF"/>
              </a:solidFill>
            </a:endParaRPr>
          </a:p>
        </p:txBody>
      </p:sp>
    </p:spTree>
    <p:extLst>
      <p:ext uri="{BB962C8B-B14F-4D97-AF65-F5344CB8AC3E}">
        <p14:creationId xmlns:p14="http://schemas.microsoft.com/office/powerpoint/2010/main" val="3709580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F8368728-2329-4216-BD1A-FE02EC14422A}"/>
              </a:ext>
            </a:extLst>
          </p:cNvPr>
          <p:cNvSpPr>
            <a:spLocks noGrp="1" noChangeArrowheads="1"/>
          </p:cNvSpPr>
          <p:nvPr>
            <p:ph type="title"/>
          </p:nvPr>
        </p:nvSpPr>
        <p:spPr/>
        <p:txBody>
          <a:bodyPr/>
          <a:lstStyle/>
          <a:p>
            <a:pPr eaLnBrk="1" fontAlgn="auto" hangingPunct="1">
              <a:spcAft>
                <a:spcPts val="0"/>
              </a:spcAft>
              <a:defRPr/>
            </a:pPr>
            <a:r>
              <a:rPr lang="en-US"/>
              <a:t>Names (continued)</a:t>
            </a:r>
          </a:p>
        </p:txBody>
      </p:sp>
      <p:sp>
        <p:nvSpPr>
          <p:cNvPr id="16387" name="Rectangle 3">
            <a:extLst>
              <a:ext uri="{FF2B5EF4-FFF2-40B4-BE49-F238E27FC236}">
                <a16:creationId xmlns:a16="http://schemas.microsoft.com/office/drawing/2014/main" id="{A0AFFD78-F3AA-4FFD-B027-4333FF4099AD}"/>
              </a:ext>
            </a:extLst>
          </p:cNvPr>
          <p:cNvSpPr>
            <a:spLocks noGrp="1"/>
          </p:cNvSpPr>
          <p:nvPr>
            <p:ph sz="quarter" idx="1"/>
          </p:nvPr>
        </p:nvSpPr>
        <p:spPr>
          <a:xfrm>
            <a:off x="457200" y="1600200"/>
            <a:ext cx="7467600" cy="4873625"/>
          </a:xfrm>
        </p:spPr>
        <p:txBody>
          <a:bodyPr/>
          <a:lstStyle/>
          <a:p>
            <a:pPr eaLnBrk="1" hangingPunct="1"/>
            <a:r>
              <a:rPr lang="en-US" altLang="en-US">
                <a:solidFill>
                  <a:schemeClr val="tx2"/>
                </a:solidFill>
              </a:rPr>
              <a:t>Connectors</a:t>
            </a:r>
          </a:p>
          <a:p>
            <a:pPr lvl="1" eaLnBrk="1" hangingPunct="1"/>
            <a:r>
              <a:rPr lang="en-US" altLang="en-US"/>
              <a:t>Pascal, Modula-2, and FORTRAN 77 don't allow</a:t>
            </a:r>
          </a:p>
          <a:p>
            <a:pPr lvl="1" eaLnBrk="1" hangingPunct="1"/>
            <a:r>
              <a:rPr lang="en-US" altLang="en-US"/>
              <a:t>Others do</a:t>
            </a:r>
          </a:p>
          <a:p>
            <a:pPr lvl="1" eaLnBrk="1" hangingPunct="1"/>
            <a:r>
              <a:rPr lang="en-US" altLang="en-US"/>
              <a:t>Popular in 70s and 80s, replaced by so-called “camel” notation</a:t>
            </a:r>
          </a:p>
          <a:p>
            <a:pPr lvl="2" eaLnBrk="1" hangingPunct="1"/>
            <a:r>
              <a:rPr lang="en-US" altLang="en-US" sz="1800"/>
              <a:t>Using connectors : Sum_Of_Salaries</a:t>
            </a:r>
          </a:p>
          <a:p>
            <a:pPr lvl="2" eaLnBrk="1" hangingPunct="1"/>
            <a:r>
              <a:rPr lang="en-US" altLang="en-US" sz="1800"/>
              <a:t>“camel” notation : SumOfSalaries</a:t>
            </a:r>
          </a:p>
        </p:txBody>
      </p:sp>
      <p:sp>
        <p:nvSpPr>
          <p:cNvPr id="16388" name="Slide Number Placeholder 3">
            <a:extLst>
              <a:ext uri="{FF2B5EF4-FFF2-40B4-BE49-F238E27FC236}">
                <a16:creationId xmlns:a16="http://schemas.microsoft.com/office/drawing/2014/main" id="{3EF1C20C-F096-4922-AD49-2D3F9937F2D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5BCC502-A9D1-4E9C-904B-48EB578809B3}" type="slidenum">
              <a:rPr lang="en-US" altLang="en-US" sz="1400" smtClean="0">
                <a:solidFill>
                  <a:srgbClr val="FFFFFF"/>
                </a:solidFill>
              </a:rPr>
              <a:pPr/>
              <a:t>174</a:t>
            </a:fld>
            <a:endParaRPr lang="en-US" altLang="en-US" sz="1400">
              <a:solidFill>
                <a:srgbClr val="FFFFFF"/>
              </a:solidFill>
            </a:endParaRPr>
          </a:p>
        </p:txBody>
      </p:sp>
    </p:spTree>
    <p:extLst>
      <p:ext uri="{BB962C8B-B14F-4D97-AF65-F5344CB8AC3E}">
        <p14:creationId xmlns:p14="http://schemas.microsoft.com/office/powerpoint/2010/main" val="42528615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180FBC41-F338-4B0A-8C15-22D9BE157403}"/>
              </a:ext>
            </a:extLst>
          </p:cNvPr>
          <p:cNvSpPr>
            <a:spLocks noGrp="1" noChangeArrowheads="1"/>
          </p:cNvSpPr>
          <p:nvPr>
            <p:ph type="title"/>
          </p:nvPr>
        </p:nvSpPr>
        <p:spPr/>
        <p:txBody>
          <a:bodyPr/>
          <a:lstStyle/>
          <a:p>
            <a:pPr eaLnBrk="1" fontAlgn="auto" hangingPunct="1">
              <a:spcAft>
                <a:spcPts val="0"/>
              </a:spcAft>
              <a:defRPr/>
            </a:pPr>
            <a:r>
              <a:rPr lang="en-US"/>
              <a:t>Names (continued)</a:t>
            </a:r>
          </a:p>
        </p:txBody>
      </p:sp>
      <p:sp>
        <p:nvSpPr>
          <p:cNvPr id="17411" name="Rectangle 3">
            <a:extLst>
              <a:ext uri="{FF2B5EF4-FFF2-40B4-BE49-F238E27FC236}">
                <a16:creationId xmlns:a16="http://schemas.microsoft.com/office/drawing/2014/main" id="{26F3D8E2-E38A-41A9-9E7A-0FE10BFC747E}"/>
              </a:ext>
            </a:extLst>
          </p:cNvPr>
          <p:cNvSpPr>
            <a:spLocks noGrp="1"/>
          </p:cNvSpPr>
          <p:nvPr>
            <p:ph sz="quarter" idx="1"/>
          </p:nvPr>
        </p:nvSpPr>
        <p:spPr>
          <a:xfrm>
            <a:off x="457200" y="1295400"/>
            <a:ext cx="8305800" cy="4572000"/>
          </a:xfrm>
        </p:spPr>
        <p:txBody>
          <a:bodyPr/>
          <a:lstStyle/>
          <a:p>
            <a:pPr eaLnBrk="1" hangingPunct="1"/>
            <a:r>
              <a:rPr lang="en-US" altLang="en-US">
                <a:solidFill>
                  <a:schemeClr val="tx2"/>
                </a:solidFill>
              </a:rPr>
              <a:t>Case sensitivity</a:t>
            </a:r>
          </a:p>
          <a:p>
            <a:pPr lvl="1" eaLnBrk="1" hangingPunct="1"/>
            <a:r>
              <a:rPr lang="en-US" altLang="en-US"/>
              <a:t>Disadvantage: readability (names that look alike are different)</a:t>
            </a:r>
          </a:p>
          <a:p>
            <a:pPr lvl="2" eaLnBrk="1" hangingPunct="1"/>
            <a:r>
              <a:rPr lang="en-US" altLang="en-US" sz="1800"/>
              <a:t>Can be avoided using naming conventions</a:t>
            </a:r>
          </a:p>
          <a:p>
            <a:pPr lvl="2" eaLnBrk="1" hangingPunct="1"/>
            <a:r>
              <a:rPr lang="en-US" altLang="en-US" sz="1800"/>
              <a:t>worse in C++ and Java  because predefined  names are mixed case  (e.g. </a:t>
            </a:r>
            <a:r>
              <a:rPr lang="en-US" altLang="en-US" sz="1800">
                <a:latin typeface="Courier New" panose="02070309020205020404" pitchFamily="49" charset="0"/>
              </a:rPr>
              <a:t>IndexOutOfBoundsException</a:t>
            </a:r>
            <a:r>
              <a:rPr lang="en-US" altLang="en-US" sz="1800"/>
              <a:t>)</a:t>
            </a:r>
          </a:p>
          <a:p>
            <a:pPr lvl="1" eaLnBrk="1" hangingPunct="1"/>
            <a:r>
              <a:rPr lang="en-US" altLang="en-US"/>
              <a:t>C, C++, and Java names are case sensitive</a:t>
            </a:r>
          </a:p>
          <a:p>
            <a:pPr lvl="2" eaLnBrk="1" hangingPunct="1"/>
            <a:r>
              <a:rPr lang="en-US" altLang="en-US" sz="1800"/>
              <a:t>The names in other languages are not</a:t>
            </a:r>
          </a:p>
          <a:p>
            <a:pPr lvl="2" eaLnBrk="1" hangingPunct="1"/>
            <a:r>
              <a:rPr lang="en-US" altLang="en-US" sz="1800"/>
              <a:t>Difficult to remember the case usage – resulting in difficulties in writing a program</a:t>
            </a:r>
          </a:p>
        </p:txBody>
      </p:sp>
      <p:sp>
        <p:nvSpPr>
          <p:cNvPr id="17412" name="Slide Number Placeholder 3">
            <a:extLst>
              <a:ext uri="{FF2B5EF4-FFF2-40B4-BE49-F238E27FC236}">
                <a16:creationId xmlns:a16="http://schemas.microsoft.com/office/drawing/2014/main" id="{15F5A4E0-7ED0-4A39-9994-DA511612C4D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A5A26AD-9F77-4BF5-8582-F154FCE0081A}" type="slidenum">
              <a:rPr lang="en-US" altLang="en-US" sz="1400" smtClean="0">
                <a:solidFill>
                  <a:srgbClr val="FFFFFF"/>
                </a:solidFill>
              </a:rPr>
              <a:pPr/>
              <a:t>175</a:t>
            </a:fld>
            <a:endParaRPr lang="en-US" altLang="en-US" sz="1400">
              <a:solidFill>
                <a:srgbClr val="FFFFFF"/>
              </a:solidFill>
            </a:endParaRPr>
          </a:p>
        </p:txBody>
      </p:sp>
    </p:spTree>
    <p:extLst>
      <p:ext uri="{BB962C8B-B14F-4D97-AF65-F5344CB8AC3E}">
        <p14:creationId xmlns:p14="http://schemas.microsoft.com/office/powerpoint/2010/main" val="6097462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84027D0-C3C2-41A5-ABD5-59DC9B8C7F03}"/>
              </a:ext>
            </a:extLst>
          </p:cNvPr>
          <p:cNvSpPr>
            <a:spLocks noGrp="1" noChangeArrowheads="1"/>
          </p:cNvSpPr>
          <p:nvPr>
            <p:ph type="title"/>
          </p:nvPr>
        </p:nvSpPr>
        <p:spPr/>
        <p:txBody>
          <a:bodyPr/>
          <a:lstStyle/>
          <a:p>
            <a:pPr eaLnBrk="1" fontAlgn="auto" hangingPunct="1">
              <a:spcAft>
                <a:spcPts val="0"/>
              </a:spcAft>
              <a:defRPr/>
            </a:pPr>
            <a:r>
              <a:rPr lang="en-US"/>
              <a:t>Names (continued)</a:t>
            </a:r>
          </a:p>
        </p:txBody>
      </p:sp>
      <p:sp>
        <p:nvSpPr>
          <p:cNvPr id="18435" name="Rectangle 3">
            <a:extLst>
              <a:ext uri="{FF2B5EF4-FFF2-40B4-BE49-F238E27FC236}">
                <a16:creationId xmlns:a16="http://schemas.microsoft.com/office/drawing/2014/main" id="{3B4505BF-CD64-44A1-9B56-AC863A6C9970}"/>
              </a:ext>
            </a:extLst>
          </p:cNvPr>
          <p:cNvSpPr>
            <a:spLocks noGrp="1"/>
          </p:cNvSpPr>
          <p:nvPr>
            <p:ph sz="quarter" idx="1"/>
          </p:nvPr>
        </p:nvSpPr>
        <p:spPr>
          <a:xfrm>
            <a:off x="457200" y="1600200"/>
            <a:ext cx="7467600" cy="4873625"/>
          </a:xfrm>
        </p:spPr>
        <p:txBody>
          <a:bodyPr/>
          <a:lstStyle/>
          <a:p>
            <a:pPr eaLnBrk="1" hangingPunct="1"/>
            <a:r>
              <a:rPr lang="en-US" altLang="en-US">
                <a:solidFill>
                  <a:schemeClr val="tx2"/>
                </a:solidFill>
              </a:rPr>
              <a:t>Special words</a:t>
            </a:r>
          </a:p>
          <a:p>
            <a:pPr lvl="1" eaLnBrk="1" hangingPunct="1"/>
            <a:r>
              <a:rPr lang="en-US" altLang="en-US"/>
              <a:t>An aid to readability; used to delimit or separate statement clauses</a:t>
            </a:r>
          </a:p>
          <a:p>
            <a:pPr lvl="2" eaLnBrk="1" hangingPunct="1"/>
            <a:r>
              <a:rPr lang="en-US" altLang="en-US" sz="1800"/>
              <a:t>A </a:t>
            </a:r>
            <a:r>
              <a:rPr lang="en-US" altLang="en-US" sz="1800" i="1"/>
              <a:t>keyword</a:t>
            </a:r>
            <a:r>
              <a:rPr lang="en-US" altLang="en-US" sz="1800"/>
              <a:t> is a word that is special only in certain contexts, e.g., in Fortran</a:t>
            </a:r>
          </a:p>
          <a:p>
            <a:pPr lvl="3" eaLnBrk="1" hangingPunct="1"/>
            <a:r>
              <a:rPr lang="en-US" altLang="en-US" sz="1800">
                <a:latin typeface="Courier New" panose="02070309020205020404" pitchFamily="49" charset="0"/>
                <a:cs typeface="Courier New" panose="02070309020205020404" pitchFamily="49" charset="0"/>
              </a:rPr>
              <a:t>Real VarName</a:t>
            </a:r>
            <a:r>
              <a:rPr lang="en-US" altLang="en-US" sz="1800"/>
              <a:t>  </a:t>
            </a:r>
            <a:r>
              <a:rPr lang="en-US" altLang="en-US" sz="1600"/>
              <a:t>(</a:t>
            </a:r>
            <a:r>
              <a:rPr lang="en-US" altLang="en-US" sz="1600">
                <a:latin typeface="Courier New" panose="02070309020205020404" pitchFamily="49" charset="0"/>
                <a:cs typeface="Courier New" panose="02070309020205020404" pitchFamily="49" charset="0"/>
              </a:rPr>
              <a:t>Real</a:t>
            </a:r>
            <a:r>
              <a:rPr lang="en-US" altLang="en-US" sz="1600" i="1"/>
              <a:t> is a data type followed with a name, therefore </a:t>
            </a:r>
            <a:r>
              <a:rPr lang="en-US" altLang="en-US" sz="1600">
                <a:latin typeface="Courier New" panose="02070309020205020404" pitchFamily="49" charset="0"/>
                <a:cs typeface="Courier New" panose="02070309020205020404" pitchFamily="49" charset="0"/>
              </a:rPr>
              <a:t>Real</a:t>
            </a:r>
            <a:r>
              <a:rPr lang="en-US" altLang="en-US" sz="1600" i="1"/>
              <a:t> is a keyword)</a:t>
            </a:r>
          </a:p>
          <a:p>
            <a:pPr lvl="3" eaLnBrk="1" hangingPunct="1"/>
            <a:r>
              <a:rPr lang="en-US" altLang="en-US" sz="1800">
                <a:latin typeface="Courier New" panose="02070309020205020404" pitchFamily="49" charset="0"/>
                <a:cs typeface="Courier New" panose="02070309020205020404" pitchFamily="49" charset="0"/>
              </a:rPr>
              <a:t>Real = 3.4</a:t>
            </a:r>
            <a:r>
              <a:rPr lang="en-US" altLang="en-US" sz="1800"/>
              <a:t> </a:t>
            </a:r>
            <a:r>
              <a:rPr lang="en-US" altLang="en-US" sz="1600"/>
              <a:t>(</a:t>
            </a:r>
            <a:r>
              <a:rPr lang="en-US" altLang="en-US" sz="1600" i="1">
                <a:latin typeface="Courier New" panose="02070309020205020404" pitchFamily="49" charset="0"/>
                <a:cs typeface="Courier New" panose="02070309020205020404" pitchFamily="49" charset="0"/>
              </a:rPr>
              <a:t>Real</a:t>
            </a:r>
            <a:r>
              <a:rPr lang="en-US" altLang="en-US" sz="1600" i="1"/>
              <a:t> is a variable)	                                                      </a:t>
            </a:r>
          </a:p>
          <a:p>
            <a:pPr lvl="1" eaLnBrk="1" hangingPunct="1"/>
            <a:r>
              <a:rPr lang="en-US" altLang="en-US"/>
              <a:t>A </a:t>
            </a:r>
            <a:r>
              <a:rPr lang="en-US" altLang="en-US" i="1"/>
              <a:t>reserved word</a:t>
            </a:r>
            <a:r>
              <a:rPr lang="en-US" altLang="en-US"/>
              <a:t> is a special word that cannot be used as a user-defined name</a:t>
            </a:r>
          </a:p>
        </p:txBody>
      </p:sp>
      <p:sp>
        <p:nvSpPr>
          <p:cNvPr id="18436" name="Slide Number Placeholder 3">
            <a:extLst>
              <a:ext uri="{FF2B5EF4-FFF2-40B4-BE49-F238E27FC236}">
                <a16:creationId xmlns:a16="http://schemas.microsoft.com/office/drawing/2014/main" id="{2AFFA1FD-612C-44A0-9CBC-E053163FB0F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6B9CAB0-1014-4B2F-8806-735AEF736B55}" type="slidenum">
              <a:rPr lang="en-US" altLang="en-US" sz="1400" smtClean="0">
                <a:solidFill>
                  <a:srgbClr val="FFFFFF"/>
                </a:solidFill>
              </a:rPr>
              <a:pPr/>
              <a:t>176</a:t>
            </a:fld>
            <a:endParaRPr lang="en-US" altLang="en-US" sz="1400">
              <a:solidFill>
                <a:srgbClr val="FFFFFF"/>
              </a:solidFill>
            </a:endParaRPr>
          </a:p>
        </p:txBody>
      </p:sp>
    </p:spTree>
    <p:extLst>
      <p:ext uri="{BB962C8B-B14F-4D97-AF65-F5344CB8AC3E}">
        <p14:creationId xmlns:p14="http://schemas.microsoft.com/office/powerpoint/2010/main" val="18434129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F722DEBB-E238-4453-8831-6F65C2C13D29}"/>
              </a:ext>
            </a:extLst>
          </p:cNvPr>
          <p:cNvSpPr>
            <a:spLocks noGrp="1" noChangeArrowheads="1"/>
          </p:cNvSpPr>
          <p:nvPr>
            <p:ph type="title"/>
          </p:nvPr>
        </p:nvSpPr>
        <p:spPr/>
        <p:txBody>
          <a:bodyPr/>
          <a:lstStyle/>
          <a:p>
            <a:pPr eaLnBrk="1" fontAlgn="auto" hangingPunct="1">
              <a:spcAft>
                <a:spcPts val="0"/>
              </a:spcAft>
              <a:defRPr/>
            </a:pPr>
            <a:r>
              <a:rPr lang="en-US"/>
              <a:t>Variables</a:t>
            </a:r>
          </a:p>
        </p:txBody>
      </p:sp>
      <p:sp>
        <p:nvSpPr>
          <p:cNvPr id="19459" name="Rectangle 3">
            <a:extLst>
              <a:ext uri="{FF2B5EF4-FFF2-40B4-BE49-F238E27FC236}">
                <a16:creationId xmlns:a16="http://schemas.microsoft.com/office/drawing/2014/main" id="{4CA57997-003A-4E58-BD6C-5FA2D4893B66}"/>
              </a:ext>
            </a:extLst>
          </p:cNvPr>
          <p:cNvSpPr>
            <a:spLocks noGrp="1" noChangeArrowheads="1"/>
          </p:cNvSpPr>
          <p:nvPr>
            <p:ph sz="quarter" idx="1"/>
          </p:nvPr>
        </p:nvSpPr>
        <p:spPr>
          <a:xfrm>
            <a:off x="457200" y="1600200"/>
            <a:ext cx="7467600" cy="4873625"/>
          </a:xfrm>
          <a:extLst/>
        </p:spPr>
        <p:txBody>
          <a:bodyPr/>
          <a:lstStyle/>
          <a:p>
            <a:pPr eaLnBrk="1" hangingPunct="1">
              <a:defRPr/>
            </a:pPr>
            <a:r>
              <a:rPr lang="en-US" altLang="en-US" dirty="0"/>
              <a:t>A </a:t>
            </a:r>
            <a:r>
              <a:rPr lang="en-US" altLang="en-US" dirty="0">
                <a:solidFill>
                  <a:schemeClr val="tx2"/>
                </a:solidFill>
              </a:rPr>
              <a:t>variable</a:t>
            </a:r>
            <a:r>
              <a:rPr lang="en-US" altLang="en-US" dirty="0"/>
              <a:t> is an abstraction of a memory cell</a:t>
            </a:r>
          </a:p>
          <a:p>
            <a:pPr eaLnBrk="1" hangingPunct="1">
              <a:defRPr/>
            </a:pPr>
            <a:r>
              <a:rPr lang="en-US" altLang="en-US" dirty="0"/>
              <a:t>Variables can be characterized as a sextuple of </a:t>
            </a:r>
            <a:r>
              <a:rPr lang="en-US" altLang="en-US" dirty="0">
                <a:highlight>
                  <a:srgbClr val="FFFF00"/>
                </a:highlight>
              </a:rPr>
              <a:t>attributes</a:t>
            </a:r>
            <a:r>
              <a:rPr lang="en-US" altLang="en-US" dirty="0"/>
              <a:t>:</a:t>
            </a:r>
          </a:p>
          <a:p>
            <a:pPr lvl="1" eaLnBrk="1" hangingPunct="1">
              <a:defRPr/>
            </a:pPr>
            <a:r>
              <a:rPr lang="en-US" altLang="en-US" dirty="0">
                <a:highlight>
                  <a:srgbClr val="FFFF00"/>
                </a:highlight>
              </a:rPr>
              <a:t>Name</a:t>
            </a:r>
          </a:p>
          <a:p>
            <a:pPr lvl="1" eaLnBrk="1" hangingPunct="1">
              <a:defRPr/>
            </a:pPr>
            <a:r>
              <a:rPr lang="en-US" altLang="en-US" dirty="0">
                <a:highlight>
                  <a:srgbClr val="FFFF00"/>
                </a:highlight>
              </a:rPr>
              <a:t>Address</a:t>
            </a:r>
          </a:p>
          <a:p>
            <a:pPr lvl="1" eaLnBrk="1" hangingPunct="1">
              <a:defRPr/>
            </a:pPr>
            <a:r>
              <a:rPr lang="en-US" altLang="en-US" dirty="0">
                <a:highlight>
                  <a:srgbClr val="FFFF00"/>
                </a:highlight>
              </a:rPr>
              <a:t>Value</a:t>
            </a:r>
          </a:p>
          <a:p>
            <a:pPr lvl="1" eaLnBrk="1" hangingPunct="1">
              <a:defRPr/>
            </a:pPr>
            <a:r>
              <a:rPr lang="en-US" altLang="en-US" dirty="0">
                <a:highlight>
                  <a:srgbClr val="FFFF00"/>
                </a:highlight>
              </a:rPr>
              <a:t>Type</a:t>
            </a:r>
          </a:p>
          <a:p>
            <a:pPr lvl="1" eaLnBrk="1" hangingPunct="1">
              <a:defRPr/>
            </a:pPr>
            <a:r>
              <a:rPr lang="en-US" altLang="en-US" dirty="0">
                <a:highlight>
                  <a:srgbClr val="FFFF00"/>
                </a:highlight>
              </a:rPr>
              <a:t>Lifetime </a:t>
            </a:r>
          </a:p>
          <a:p>
            <a:pPr lvl="1" eaLnBrk="1" hangingPunct="1">
              <a:defRPr/>
            </a:pPr>
            <a:r>
              <a:rPr lang="en-US" altLang="en-US" dirty="0">
                <a:highlight>
                  <a:srgbClr val="FFFF00"/>
                </a:highlight>
              </a:rPr>
              <a:t>Scope</a:t>
            </a:r>
          </a:p>
        </p:txBody>
      </p:sp>
      <p:sp>
        <p:nvSpPr>
          <p:cNvPr id="19460" name="Slide Number Placeholder 3">
            <a:extLst>
              <a:ext uri="{FF2B5EF4-FFF2-40B4-BE49-F238E27FC236}">
                <a16:creationId xmlns:a16="http://schemas.microsoft.com/office/drawing/2014/main" id="{24794EA7-2D83-4F2D-A098-4B54D9EC1E5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CECBAA5-B645-4C07-99D4-5F1EA97657F8}" type="slidenum">
              <a:rPr lang="en-US" altLang="en-US" sz="1400" smtClean="0">
                <a:solidFill>
                  <a:srgbClr val="FFFFFF"/>
                </a:solidFill>
              </a:rPr>
              <a:pPr/>
              <a:t>177</a:t>
            </a:fld>
            <a:endParaRPr lang="en-US" altLang="en-US" sz="1400">
              <a:solidFill>
                <a:srgbClr val="FFFFFF"/>
              </a:solidFill>
            </a:endParaRPr>
          </a:p>
        </p:txBody>
      </p:sp>
    </p:spTree>
    <p:extLst>
      <p:ext uri="{BB962C8B-B14F-4D97-AF65-F5344CB8AC3E}">
        <p14:creationId xmlns:p14="http://schemas.microsoft.com/office/powerpoint/2010/main" val="6363958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EE71CFA-1C2B-44E5-96BD-1376DBAC9483}"/>
              </a:ext>
            </a:extLst>
          </p:cNvPr>
          <p:cNvSpPr>
            <a:spLocks noGrp="1" noChangeArrowheads="1"/>
          </p:cNvSpPr>
          <p:nvPr>
            <p:ph type="title"/>
          </p:nvPr>
        </p:nvSpPr>
        <p:spPr/>
        <p:txBody>
          <a:bodyPr/>
          <a:lstStyle/>
          <a:p>
            <a:pPr eaLnBrk="1" fontAlgn="auto" hangingPunct="1">
              <a:spcAft>
                <a:spcPts val="0"/>
              </a:spcAft>
              <a:defRPr/>
            </a:pPr>
            <a:r>
              <a:rPr lang="en-US"/>
              <a:t>Variables Attributes</a:t>
            </a:r>
          </a:p>
        </p:txBody>
      </p:sp>
      <p:sp>
        <p:nvSpPr>
          <p:cNvPr id="20483" name="Rectangle 3">
            <a:extLst>
              <a:ext uri="{FF2B5EF4-FFF2-40B4-BE49-F238E27FC236}">
                <a16:creationId xmlns:a16="http://schemas.microsoft.com/office/drawing/2014/main" id="{17647C8D-D190-46D4-BAC7-DC357F8EB13F}"/>
              </a:ext>
            </a:extLst>
          </p:cNvPr>
          <p:cNvSpPr>
            <a:spLocks noGrp="1"/>
          </p:cNvSpPr>
          <p:nvPr>
            <p:ph sz="quarter" idx="1"/>
          </p:nvPr>
        </p:nvSpPr>
        <p:spPr>
          <a:xfrm>
            <a:off x="457200" y="1600200"/>
            <a:ext cx="7467600" cy="4873625"/>
          </a:xfrm>
        </p:spPr>
        <p:txBody>
          <a:bodyPr/>
          <a:lstStyle/>
          <a:p>
            <a:pPr eaLnBrk="1" hangingPunct="1">
              <a:lnSpc>
                <a:spcPct val="90000"/>
              </a:lnSpc>
            </a:pPr>
            <a:r>
              <a:rPr lang="en-US" altLang="en-US">
                <a:solidFill>
                  <a:schemeClr val="tx2"/>
                </a:solidFill>
              </a:rPr>
              <a:t>Name</a:t>
            </a:r>
            <a:r>
              <a:rPr lang="en-US" altLang="en-US"/>
              <a:t> - most variables have them</a:t>
            </a:r>
          </a:p>
          <a:p>
            <a:pPr eaLnBrk="1" hangingPunct="1">
              <a:lnSpc>
                <a:spcPct val="90000"/>
              </a:lnSpc>
            </a:pPr>
            <a:r>
              <a:rPr lang="en-US" altLang="en-US">
                <a:solidFill>
                  <a:schemeClr val="tx2"/>
                </a:solidFill>
              </a:rPr>
              <a:t>Address</a:t>
            </a:r>
            <a:r>
              <a:rPr lang="en-US" altLang="en-US"/>
              <a:t> - the memory address with which it is associated </a:t>
            </a:r>
          </a:p>
          <a:p>
            <a:pPr lvl="1" eaLnBrk="1" hangingPunct="1">
              <a:lnSpc>
                <a:spcPct val="90000"/>
              </a:lnSpc>
            </a:pPr>
            <a:r>
              <a:rPr lang="en-US" altLang="en-US" sz="2000"/>
              <a:t>A variable may have different addresses at different times during execution</a:t>
            </a:r>
          </a:p>
          <a:p>
            <a:pPr lvl="1" eaLnBrk="1" hangingPunct="1">
              <a:lnSpc>
                <a:spcPct val="90000"/>
              </a:lnSpc>
            </a:pPr>
            <a:r>
              <a:rPr lang="en-US" altLang="en-US" sz="2000"/>
              <a:t>A variable may have different addresses at different places in a program</a:t>
            </a:r>
          </a:p>
          <a:p>
            <a:pPr lvl="1" eaLnBrk="1" hangingPunct="1">
              <a:lnSpc>
                <a:spcPct val="90000"/>
              </a:lnSpc>
            </a:pPr>
            <a:r>
              <a:rPr lang="en-US" altLang="en-US" sz="2000"/>
              <a:t>If two variable names can be used to access the same memory location, they are called </a:t>
            </a:r>
            <a:r>
              <a:rPr lang="en-US" altLang="en-US" sz="2000" b="1"/>
              <a:t>aliases</a:t>
            </a:r>
          </a:p>
          <a:p>
            <a:pPr lvl="1" eaLnBrk="1" hangingPunct="1">
              <a:lnSpc>
                <a:spcPct val="90000"/>
              </a:lnSpc>
            </a:pPr>
            <a:r>
              <a:rPr lang="en-US" altLang="en-US" sz="2000"/>
              <a:t>Aliases are created via pointers, reference variables, C and C++ unions</a:t>
            </a:r>
            <a:endParaRPr lang="en-US" altLang="en-US" sz="2000">
              <a:solidFill>
                <a:schemeClr val="tx2"/>
              </a:solidFill>
            </a:endParaRPr>
          </a:p>
          <a:p>
            <a:pPr lvl="1" eaLnBrk="1" hangingPunct="1">
              <a:lnSpc>
                <a:spcPct val="90000"/>
              </a:lnSpc>
            </a:pPr>
            <a:r>
              <a:rPr lang="en-US" altLang="en-US" sz="2000"/>
              <a:t>Aliases are harmful to readability (program readers must remember all of them) </a:t>
            </a:r>
          </a:p>
          <a:p>
            <a:pPr lvl="1" eaLnBrk="1" hangingPunct="1">
              <a:lnSpc>
                <a:spcPct val="90000"/>
              </a:lnSpc>
            </a:pPr>
            <a:r>
              <a:rPr lang="en-US" altLang="en-US" sz="2000"/>
              <a:t>Sometimes referred as l</a:t>
            </a:r>
            <a:r>
              <a:rPr lang="en-US" altLang="en-US" sz="2000" b="1"/>
              <a:t>-value</a:t>
            </a:r>
          </a:p>
        </p:txBody>
      </p:sp>
      <p:sp>
        <p:nvSpPr>
          <p:cNvPr id="20484" name="Slide Number Placeholder 3">
            <a:extLst>
              <a:ext uri="{FF2B5EF4-FFF2-40B4-BE49-F238E27FC236}">
                <a16:creationId xmlns:a16="http://schemas.microsoft.com/office/drawing/2014/main" id="{0A31D452-09B8-4AC4-A7F2-ABF5D3E4621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3AEEBF5-D86D-4E4F-A4FF-0720821DA650}" type="slidenum">
              <a:rPr lang="en-US" altLang="en-US" sz="1400" smtClean="0">
                <a:solidFill>
                  <a:srgbClr val="FFFFFF"/>
                </a:solidFill>
              </a:rPr>
              <a:pPr/>
              <a:t>178</a:t>
            </a:fld>
            <a:endParaRPr lang="en-US" altLang="en-US" sz="1400">
              <a:solidFill>
                <a:srgbClr val="FFFFFF"/>
              </a:solidFill>
            </a:endParaRPr>
          </a:p>
        </p:txBody>
      </p:sp>
    </p:spTree>
    <p:extLst>
      <p:ext uri="{BB962C8B-B14F-4D97-AF65-F5344CB8AC3E}">
        <p14:creationId xmlns:p14="http://schemas.microsoft.com/office/powerpoint/2010/main" val="364403942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DECE5488-5BCC-4A1F-892B-9A3B09CBB315}"/>
              </a:ext>
            </a:extLst>
          </p:cNvPr>
          <p:cNvSpPr>
            <a:spLocks noGrp="1" noChangeArrowheads="1"/>
          </p:cNvSpPr>
          <p:nvPr>
            <p:ph type="title"/>
          </p:nvPr>
        </p:nvSpPr>
        <p:spPr/>
        <p:txBody>
          <a:bodyPr/>
          <a:lstStyle/>
          <a:p>
            <a:pPr eaLnBrk="1" fontAlgn="auto" hangingPunct="1">
              <a:spcAft>
                <a:spcPts val="0"/>
              </a:spcAft>
              <a:defRPr/>
            </a:pPr>
            <a:r>
              <a:rPr lang="en-US"/>
              <a:t>Variables Attributes (continued)</a:t>
            </a:r>
          </a:p>
        </p:txBody>
      </p:sp>
      <p:sp>
        <p:nvSpPr>
          <p:cNvPr id="14340" name="Rectangle 3">
            <a:extLst>
              <a:ext uri="{FF2B5EF4-FFF2-40B4-BE49-F238E27FC236}">
                <a16:creationId xmlns:a16="http://schemas.microsoft.com/office/drawing/2014/main" id="{0F023A86-7DFA-40B2-BEDC-90A56E79913E}"/>
              </a:ext>
            </a:extLst>
          </p:cNvPr>
          <p:cNvSpPr>
            <a:spLocks noGrp="1" noChangeArrowheads="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a:solidFill>
                  <a:schemeClr val="accent6">
                    <a:lumMod val="75000"/>
                  </a:schemeClr>
                </a:solidFill>
              </a:rPr>
              <a:t>Type</a:t>
            </a:r>
            <a:r>
              <a:rPr lang="en-US" dirty="0"/>
              <a:t> - determines the range of values of variables and the set of operations that are defined for values of that type; in the case of floating point, type also determines the precision</a:t>
            </a:r>
          </a:p>
          <a:p>
            <a:pPr marL="274320" indent="-274320" eaLnBrk="1" fontAlgn="auto" hangingPunct="1">
              <a:spcAft>
                <a:spcPts val="0"/>
              </a:spcAft>
              <a:buFont typeface="Wingdings"/>
              <a:buChar char=""/>
              <a:defRPr/>
            </a:pPr>
            <a:r>
              <a:rPr lang="en-US" dirty="0">
                <a:solidFill>
                  <a:schemeClr val="accent6">
                    <a:lumMod val="75000"/>
                  </a:schemeClr>
                </a:solidFill>
              </a:rPr>
              <a:t>Value</a:t>
            </a:r>
            <a:r>
              <a:rPr lang="en-US" dirty="0"/>
              <a:t> - the contents of the location with which the variable is associated. Sometimes referred as </a:t>
            </a:r>
            <a:r>
              <a:rPr lang="en-US" b="1" dirty="0"/>
              <a:t>r-value</a:t>
            </a:r>
          </a:p>
          <a:p>
            <a:pPr marL="274320" indent="-274320" eaLnBrk="1" fontAlgn="auto" hangingPunct="1">
              <a:spcAft>
                <a:spcPts val="0"/>
              </a:spcAft>
              <a:buFont typeface="Wingdings"/>
              <a:buChar char=""/>
              <a:defRPr/>
            </a:pPr>
            <a:r>
              <a:rPr lang="en-US" i="1" dirty="0"/>
              <a:t>Abstract memory cell</a:t>
            </a:r>
            <a:r>
              <a:rPr lang="en-US" dirty="0"/>
              <a:t> - the physical cell or collection of cells associated with a variable   </a:t>
            </a:r>
          </a:p>
        </p:txBody>
      </p:sp>
      <p:sp>
        <p:nvSpPr>
          <p:cNvPr id="21508" name="Slide Number Placeholder 3">
            <a:extLst>
              <a:ext uri="{FF2B5EF4-FFF2-40B4-BE49-F238E27FC236}">
                <a16:creationId xmlns:a16="http://schemas.microsoft.com/office/drawing/2014/main" id="{12606442-93DC-4FAE-9AD3-EDC22B67A1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843A776-4010-48CB-B24F-554056128C8C}" type="slidenum">
              <a:rPr lang="en-US" altLang="en-US" sz="1400" smtClean="0">
                <a:solidFill>
                  <a:srgbClr val="FFFFFF"/>
                </a:solidFill>
              </a:rPr>
              <a:pPr/>
              <a:t>179</a:t>
            </a:fld>
            <a:endParaRPr lang="en-US" altLang="en-US" sz="1400">
              <a:solidFill>
                <a:srgbClr val="FFFFFF"/>
              </a:solidFill>
            </a:endParaRPr>
          </a:p>
        </p:txBody>
      </p:sp>
    </p:spTree>
    <p:extLst>
      <p:ext uri="{BB962C8B-B14F-4D97-AF65-F5344CB8AC3E}">
        <p14:creationId xmlns:p14="http://schemas.microsoft.com/office/powerpoint/2010/main" val="23336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12FB8B89-BDE0-4FA6-8D44-B3C4F65CD105}"/>
              </a:ext>
            </a:extLst>
          </p:cNvPr>
          <p:cNvSpPr>
            <a:spLocks noGrp="1" noChangeArrowheads="1"/>
          </p:cNvSpPr>
          <p:nvPr>
            <p:ph type="title"/>
          </p:nvPr>
        </p:nvSpPr>
        <p:spPr/>
        <p:txBody>
          <a:bodyPr/>
          <a:lstStyle/>
          <a:p>
            <a:pPr eaLnBrk="1" fontAlgn="auto" hangingPunct="1">
              <a:spcAft>
                <a:spcPts val="0"/>
              </a:spcAft>
              <a:defRPr/>
            </a:pPr>
            <a:r>
              <a:rPr lang="en-US" dirty="0"/>
              <a:t>Language Categories</a:t>
            </a:r>
          </a:p>
        </p:txBody>
      </p:sp>
      <p:sp>
        <p:nvSpPr>
          <p:cNvPr id="27653" name="Rectangle 3">
            <a:extLst>
              <a:ext uri="{FF2B5EF4-FFF2-40B4-BE49-F238E27FC236}">
                <a16:creationId xmlns:a16="http://schemas.microsoft.com/office/drawing/2014/main" id="{7561D97D-8D47-48C3-A1D4-065BACD16AE2}"/>
              </a:ext>
            </a:extLst>
          </p:cNvPr>
          <p:cNvSpPr>
            <a:spLocks noGrp="1" noChangeArrowheads="1"/>
          </p:cNvSpPr>
          <p:nvPr>
            <p:ph sz="quarter" idx="1"/>
          </p:nvPr>
        </p:nvSpPr>
        <p:spPr>
          <a:xfrm>
            <a:off x="609600" y="1447800"/>
            <a:ext cx="8153400" cy="4724400"/>
          </a:xfrm>
        </p:spPr>
        <p:txBody>
          <a:bodyPr>
            <a:normAutofit lnSpcReduction="10000"/>
          </a:bodyPr>
          <a:lstStyle/>
          <a:p>
            <a:pPr marL="274320" indent="-274320" eaLnBrk="1" fontAlgn="auto" hangingPunct="1">
              <a:lnSpc>
                <a:spcPct val="80000"/>
              </a:lnSpc>
              <a:spcAft>
                <a:spcPts val="0"/>
              </a:spcAft>
              <a:buFont typeface="Wingdings"/>
              <a:buChar char=""/>
              <a:defRPr/>
            </a:pPr>
            <a:r>
              <a:rPr lang="en-US" sz="2000" dirty="0"/>
              <a:t>Imperative</a:t>
            </a:r>
          </a:p>
          <a:p>
            <a:pPr marL="640080" lvl="1" indent="-274320" eaLnBrk="1" fontAlgn="auto" hangingPunct="1">
              <a:lnSpc>
                <a:spcPct val="80000"/>
              </a:lnSpc>
              <a:spcAft>
                <a:spcPts val="0"/>
              </a:spcAft>
              <a:buFont typeface="Wingdings 2"/>
              <a:buChar char=""/>
              <a:defRPr/>
            </a:pPr>
            <a:r>
              <a:rPr lang="en-US" sz="1800" dirty="0"/>
              <a:t>Central features are variables, assignment statements, and iteration</a:t>
            </a:r>
          </a:p>
          <a:p>
            <a:pPr marL="640080" lvl="1" indent="-274320" eaLnBrk="1" fontAlgn="auto" hangingPunct="1">
              <a:lnSpc>
                <a:spcPct val="80000"/>
              </a:lnSpc>
              <a:spcAft>
                <a:spcPts val="0"/>
              </a:spcAft>
              <a:buFont typeface="Wingdings 2"/>
              <a:buChar char=""/>
              <a:defRPr/>
            </a:pPr>
            <a:r>
              <a:rPr lang="en-US" sz="1800" dirty="0"/>
              <a:t>Examples: C, Pascal</a:t>
            </a:r>
          </a:p>
          <a:p>
            <a:pPr marL="274320" indent="-274320" eaLnBrk="1" fontAlgn="auto" hangingPunct="1">
              <a:lnSpc>
                <a:spcPct val="80000"/>
              </a:lnSpc>
              <a:spcAft>
                <a:spcPts val="0"/>
              </a:spcAft>
              <a:buFont typeface="Wingdings"/>
              <a:buChar char=""/>
              <a:defRPr/>
            </a:pPr>
            <a:r>
              <a:rPr lang="en-US" sz="2000" dirty="0"/>
              <a:t>Functional</a:t>
            </a:r>
          </a:p>
          <a:p>
            <a:pPr marL="640080" lvl="1" indent="-274320" eaLnBrk="1" fontAlgn="auto" hangingPunct="1">
              <a:lnSpc>
                <a:spcPct val="80000"/>
              </a:lnSpc>
              <a:spcAft>
                <a:spcPts val="0"/>
              </a:spcAft>
              <a:buFont typeface="Wingdings 2"/>
              <a:buChar char=""/>
              <a:defRPr/>
            </a:pPr>
            <a:r>
              <a:rPr lang="en-US" sz="1800" dirty="0"/>
              <a:t>Main means of making computations is by applying functions to given parameters</a:t>
            </a:r>
          </a:p>
          <a:p>
            <a:pPr marL="640080" lvl="1" indent="-274320" eaLnBrk="1" fontAlgn="auto" hangingPunct="1">
              <a:lnSpc>
                <a:spcPct val="80000"/>
              </a:lnSpc>
              <a:spcAft>
                <a:spcPts val="0"/>
              </a:spcAft>
              <a:buFont typeface="Wingdings 2"/>
              <a:buChar char=""/>
              <a:defRPr/>
            </a:pPr>
            <a:r>
              <a:rPr lang="en-US" sz="1800" dirty="0"/>
              <a:t>Examples: LISP, Scheme</a:t>
            </a:r>
          </a:p>
          <a:p>
            <a:pPr marL="274320" indent="-274320" eaLnBrk="1" fontAlgn="auto" hangingPunct="1">
              <a:lnSpc>
                <a:spcPct val="80000"/>
              </a:lnSpc>
              <a:spcAft>
                <a:spcPts val="0"/>
              </a:spcAft>
              <a:buFont typeface="Wingdings"/>
              <a:buChar char=""/>
              <a:defRPr/>
            </a:pPr>
            <a:r>
              <a:rPr lang="en-US" sz="2000" dirty="0"/>
              <a:t>Logic</a:t>
            </a:r>
          </a:p>
          <a:p>
            <a:pPr marL="640080" lvl="1" indent="-274320" eaLnBrk="1" fontAlgn="auto" hangingPunct="1">
              <a:lnSpc>
                <a:spcPct val="80000"/>
              </a:lnSpc>
              <a:spcAft>
                <a:spcPts val="0"/>
              </a:spcAft>
              <a:buFont typeface="Wingdings 2"/>
              <a:buChar char=""/>
              <a:defRPr/>
            </a:pPr>
            <a:r>
              <a:rPr lang="en-US" sz="1800" dirty="0"/>
              <a:t>Rule-based (rules are specified in no particular order)</a:t>
            </a:r>
          </a:p>
          <a:p>
            <a:pPr marL="640080" lvl="1" indent="-274320" eaLnBrk="1" fontAlgn="auto" hangingPunct="1">
              <a:lnSpc>
                <a:spcPct val="80000"/>
              </a:lnSpc>
              <a:spcAft>
                <a:spcPts val="0"/>
              </a:spcAft>
              <a:buFont typeface="Wingdings 2"/>
              <a:buChar char=""/>
              <a:defRPr/>
            </a:pPr>
            <a:r>
              <a:rPr lang="en-US" sz="1800" dirty="0"/>
              <a:t>Example: Prolog</a:t>
            </a:r>
          </a:p>
          <a:p>
            <a:pPr marL="274320" indent="-274320" eaLnBrk="1" fontAlgn="auto" hangingPunct="1">
              <a:lnSpc>
                <a:spcPct val="80000"/>
              </a:lnSpc>
              <a:spcAft>
                <a:spcPts val="0"/>
              </a:spcAft>
              <a:buFont typeface="Wingdings"/>
              <a:buChar char=""/>
              <a:defRPr/>
            </a:pPr>
            <a:r>
              <a:rPr lang="en-US" sz="2000" dirty="0"/>
              <a:t>Object-oriented</a:t>
            </a:r>
          </a:p>
          <a:p>
            <a:pPr marL="640080" lvl="1" indent="-274320" eaLnBrk="1" fontAlgn="auto" hangingPunct="1">
              <a:lnSpc>
                <a:spcPct val="80000"/>
              </a:lnSpc>
              <a:spcAft>
                <a:spcPts val="0"/>
              </a:spcAft>
              <a:buFont typeface="Wingdings 2"/>
              <a:buChar char=""/>
              <a:defRPr/>
            </a:pPr>
            <a:r>
              <a:rPr lang="en-US" sz="1800" dirty="0"/>
              <a:t>Data abstraction, inheritance, late binding</a:t>
            </a:r>
          </a:p>
          <a:p>
            <a:pPr marL="640080" lvl="1" indent="-274320" eaLnBrk="1" fontAlgn="auto" hangingPunct="1">
              <a:lnSpc>
                <a:spcPct val="80000"/>
              </a:lnSpc>
              <a:spcAft>
                <a:spcPts val="0"/>
              </a:spcAft>
              <a:buFont typeface="Wingdings 2"/>
              <a:buChar char=""/>
              <a:defRPr/>
            </a:pPr>
            <a:r>
              <a:rPr lang="en-US" sz="1800" dirty="0"/>
              <a:t>Examples: Java, C++</a:t>
            </a:r>
          </a:p>
          <a:p>
            <a:pPr marL="274320" indent="-274320" eaLnBrk="1" fontAlgn="auto" hangingPunct="1">
              <a:lnSpc>
                <a:spcPct val="80000"/>
              </a:lnSpc>
              <a:spcAft>
                <a:spcPts val="0"/>
              </a:spcAft>
              <a:buFont typeface="Wingdings"/>
              <a:buChar char=""/>
              <a:defRPr/>
            </a:pPr>
            <a:r>
              <a:rPr lang="en-US" sz="2000" dirty="0"/>
              <a:t>Markup </a:t>
            </a:r>
          </a:p>
          <a:p>
            <a:pPr marL="640080" lvl="1" indent="-274320" eaLnBrk="1" fontAlgn="auto" hangingPunct="1">
              <a:lnSpc>
                <a:spcPct val="80000"/>
              </a:lnSpc>
              <a:spcAft>
                <a:spcPts val="0"/>
              </a:spcAft>
              <a:buFont typeface="Wingdings 2"/>
              <a:buChar char=""/>
              <a:defRPr/>
            </a:pPr>
            <a:r>
              <a:rPr lang="en-US" sz="1800" dirty="0"/>
              <a:t>New; not a programming per se, but used to specify the layout of information in Web documents</a:t>
            </a:r>
          </a:p>
          <a:p>
            <a:pPr marL="640080" lvl="1" indent="-274320" eaLnBrk="1" fontAlgn="auto" hangingPunct="1">
              <a:lnSpc>
                <a:spcPct val="80000"/>
              </a:lnSpc>
              <a:spcAft>
                <a:spcPts val="0"/>
              </a:spcAft>
              <a:buFont typeface="Wingdings 2"/>
              <a:buChar char=""/>
              <a:defRPr/>
            </a:pPr>
            <a:r>
              <a:rPr lang="en-US" sz="1800" dirty="0"/>
              <a:t>Examples: XHTML, XML</a:t>
            </a:r>
          </a:p>
          <a:p>
            <a:pPr marL="274320" indent="-274320" eaLnBrk="1" fontAlgn="auto" hangingPunct="1">
              <a:lnSpc>
                <a:spcPct val="80000"/>
              </a:lnSpc>
              <a:spcAft>
                <a:spcPts val="0"/>
              </a:spcAft>
              <a:buFont typeface="Wingdings"/>
              <a:buChar char=""/>
              <a:defRPr/>
            </a:pPr>
            <a:endParaRPr lang="en-US" sz="2000" dirty="0"/>
          </a:p>
        </p:txBody>
      </p:sp>
      <p:sp>
        <p:nvSpPr>
          <p:cNvPr id="45060" name="Slide Number Placeholder 4">
            <a:extLst>
              <a:ext uri="{FF2B5EF4-FFF2-40B4-BE49-F238E27FC236}">
                <a16:creationId xmlns:a16="http://schemas.microsoft.com/office/drawing/2014/main" id="{EAB7ABB8-3EB3-4861-94A5-37A5E34A451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3B6444D8-32A0-4D97-9AB9-FEABCA1ABA39}" type="slidenum">
              <a:rPr lang="en-US" altLang="en-US" sz="1400" smtClean="0">
                <a:solidFill>
                  <a:srgbClr val="FFFFFF"/>
                </a:solidFill>
                <a:latin typeface="Times" panose="02020603050405020304" pitchFamily="18" charset="0"/>
              </a:rPr>
              <a:pPr>
                <a:spcBef>
                  <a:spcPct val="0"/>
                </a:spcBef>
                <a:buClrTx/>
                <a:buSzTx/>
                <a:buFontTx/>
                <a:buNone/>
              </a:pPr>
              <a:t>18</a:t>
            </a:fld>
            <a:endParaRPr lang="en-US" altLang="en-US" sz="1400">
              <a:solidFill>
                <a:srgbClr val="FFFFFF"/>
              </a:solidFill>
              <a:latin typeface="Times" panose="02020603050405020304" pitchFamily="18" charset="0"/>
            </a:endParaRPr>
          </a:p>
        </p:txBody>
      </p:sp>
      <p:sp>
        <p:nvSpPr>
          <p:cNvPr id="45061" name="Footer Placeholder 3">
            <a:extLst>
              <a:ext uri="{FF2B5EF4-FFF2-40B4-BE49-F238E27FC236}">
                <a16:creationId xmlns:a16="http://schemas.microsoft.com/office/drawing/2014/main" id="{89F67D84-BF2E-4C84-8414-545D5AF6FDD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E400EC74-A7A4-42B9-BD28-39FEB86B96AE}"/>
              </a:ext>
            </a:extLst>
          </p:cNvPr>
          <p:cNvSpPr>
            <a:spLocks noGrp="1" noChangeArrowheads="1"/>
          </p:cNvSpPr>
          <p:nvPr>
            <p:ph type="title"/>
          </p:nvPr>
        </p:nvSpPr>
        <p:spPr/>
        <p:txBody>
          <a:bodyPr/>
          <a:lstStyle/>
          <a:p>
            <a:pPr eaLnBrk="1" fontAlgn="auto" hangingPunct="1">
              <a:spcAft>
                <a:spcPts val="0"/>
              </a:spcAft>
              <a:defRPr/>
            </a:pPr>
            <a:r>
              <a:rPr lang="en-US"/>
              <a:t>The Concept of Binding</a:t>
            </a:r>
          </a:p>
        </p:txBody>
      </p:sp>
      <p:sp>
        <p:nvSpPr>
          <p:cNvPr id="22531" name="Rectangle 3">
            <a:extLst>
              <a:ext uri="{FF2B5EF4-FFF2-40B4-BE49-F238E27FC236}">
                <a16:creationId xmlns:a16="http://schemas.microsoft.com/office/drawing/2014/main" id="{7155F753-C785-480D-BA64-A9D2DAA6E68F}"/>
              </a:ext>
            </a:extLst>
          </p:cNvPr>
          <p:cNvSpPr>
            <a:spLocks noGrp="1" noChangeArrowheads="1"/>
          </p:cNvSpPr>
          <p:nvPr>
            <p:ph sz="quarter" idx="1"/>
          </p:nvPr>
        </p:nvSpPr>
        <p:spPr>
          <a:xfrm>
            <a:off x="457200" y="1600200"/>
            <a:ext cx="7467600" cy="4873625"/>
          </a:xfrm>
          <a:extLst/>
        </p:spPr>
        <p:txBody>
          <a:bodyPr/>
          <a:lstStyle/>
          <a:p>
            <a:pPr eaLnBrk="1" hangingPunct="1">
              <a:defRPr/>
            </a:pPr>
            <a:r>
              <a:rPr lang="en-US" altLang="en-US" dirty="0">
                <a:highlight>
                  <a:srgbClr val="FFFF00"/>
                </a:highlight>
              </a:rPr>
              <a:t>The l-value of a variable is its address</a:t>
            </a:r>
          </a:p>
          <a:p>
            <a:pPr eaLnBrk="1" hangingPunct="1">
              <a:defRPr/>
            </a:pPr>
            <a:r>
              <a:rPr lang="en-US" altLang="en-US" dirty="0">
                <a:highlight>
                  <a:srgbClr val="FFFF00"/>
                </a:highlight>
              </a:rPr>
              <a:t>The </a:t>
            </a:r>
            <a:r>
              <a:rPr lang="en-US" altLang="en-US" dirty="0" err="1">
                <a:highlight>
                  <a:srgbClr val="FFFF00"/>
                </a:highlight>
              </a:rPr>
              <a:t>r-value</a:t>
            </a:r>
            <a:r>
              <a:rPr lang="en-US" altLang="en-US" dirty="0">
                <a:highlight>
                  <a:srgbClr val="FFFF00"/>
                </a:highlight>
              </a:rPr>
              <a:t> of a variable is its value</a:t>
            </a:r>
          </a:p>
          <a:p>
            <a:pPr eaLnBrk="1" hangingPunct="1">
              <a:defRPr/>
            </a:pPr>
            <a:r>
              <a:rPr lang="en-US" altLang="en-US" dirty="0"/>
              <a:t>A </a:t>
            </a:r>
            <a:r>
              <a:rPr lang="en-US" altLang="en-US" i="1" dirty="0"/>
              <a:t>binding</a:t>
            </a:r>
            <a:r>
              <a:rPr lang="en-US" altLang="en-US" dirty="0"/>
              <a:t> is an association, such as between an attribute and an entity, or between an operation and a symbol</a:t>
            </a:r>
          </a:p>
          <a:p>
            <a:pPr eaLnBrk="1" hangingPunct="1">
              <a:defRPr/>
            </a:pPr>
            <a:r>
              <a:rPr lang="en-US" altLang="en-US" i="1" dirty="0"/>
              <a:t>Binding time</a:t>
            </a:r>
            <a:r>
              <a:rPr lang="en-US" altLang="en-US" dirty="0"/>
              <a:t> is the time at which a binding takes place.</a:t>
            </a:r>
          </a:p>
        </p:txBody>
      </p:sp>
      <p:sp>
        <p:nvSpPr>
          <p:cNvPr id="22532" name="Slide Number Placeholder 3">
            <a:extLst>
              <a:ext uri="{FF2B5EF4-FFF2-40B4-BE49-F238E27FC236}">
                <a16:creationId xmlns:a16="http://schemas.microsoft.com/office/drawing/2014/main" id="{319A3B86-20B1-4A88-9B72-C4D0A1CBFBB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E0180E6-C5FD-46FE-94FB-03E16BFE11B3}" type="slidenum">
              <a:rPr lang="en-US" altLang="en-US" sz="1400" smtClean="0">
                <a:solidFill>
                  <a:srgbClr val="FFFFFF"/>
                </a:solidFill>
              </a:rPr>
              <a:pPr/>
              <a:t>180</a:t>
            </a:fld>
            <a:endParaRPr lang="en-US" altLang="en-US" sz="1400">
              <a:solidFill>
                <a:srgbClr val="FFFFFF"/>
              </a:solidFill>
            </a:endParaRPr>
          </a:p>
        </p:txBody>
      </p:sp>
    </p:spTree>
    <p:extLst>
      <p:ext uri="{BB962C8B-B14F-4D97-AF65-F5344CB8AC3E}">
        <p14:creationId xmlns:p14="http://schemas.microsoft.com/office/powerpoint/2010/main" val="11137869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9A3A647B-91D4-4312-863F-633BBF33FA10}"/>
              </a:ext>
            </a:extLst>
          </p:cNvPr>
          <p:cNvSpPr>
            <a:spLocks noGrp="1" noChangeArrowheads="1"/>
          </p:cNvSpPr>
          <p:nvPr>
            <p:ph type="title"/>
          </p:nvPr>
        </p:nvSpPr>
        <p:spPr/>
        <p:txBody>
          <a:bodyPr/>
          <a:lstStyle/>
          <a:p>
            <a:pPr eaLnBrk="1" fontAlgn="auto" hangingPunct="1">
              <a:spcAft>
                <a:spcPts val="0"/>
              </a:spcAft>
              <a:defRPr/>
            </a:pPr>
            <a:r>
              <a:rPr lang="en-US" dirty="0"/>
              <a:t>Possible Binding Times</a:t>
            </a:r>
          </a:p>
        </p:txBody>
      </p:sp>
      <p:sp>
        <p:nvSpPr>
          <p:cNvPr id="23555" name="Rectangle 3">
            <a:extLst>
              <a:ext uri="{FF2B5EF4-FFF2-40B4-BE49-F238E27FC236}">
                <a16:creationId xmlns:a16="http://schemas.microsoft.com/office/drawing/2014/main" id="{DD4FC3B3-135A-46FC-94FE-5AA6684EA846}"/>
              </a:ext>
            </a:extLst>
          </p:cNvPr>
          <p:cNvSpPr>
            <a:spLocks noGrp="1" noChangeArrowheads="1"/>
          </p:cNvSpPr>
          <p:nvPr>
            <p:ph sz="quarter" idx="1"/>
          </p:nvPr>
        </p:nvSpPr>
        <p:spPr>
          <a:xfrm>
            <a:off x="533400" y="1447800"/>
            <a:ext cx="7772400" cy="4724400"/>
          </a:xfrm>
          <a:extLst/>
        </p:spPr>
        <p:txBody>
          <a:bodyPr>
            <a:normAutofit fontScale="85000" lnSpcReduction="20000"/>
          </a:bodyPr>
          <a:lstStyle/>
          <a:p>
            <a:pPr eaLnBrk="1" hangingPunct="1">
              <a:defRPr/>
            </a:pPr>
            <a:r>
              <a:rPr lang="en-US" altLang="en-US" dirty="0">
                <a:solidFill>
                  <a:schemeClr val="tx2"/>
                </a:solidFill>
                <a:highlight>
                  <a:srgbClr val="FFFF00"/>
                </a:highlight>
              </a:rPr>
              <a:t>Language design time </a:t>
            </a:r>
            <a:r>
              <a:rPr lang="en-US" altLang="en-US" dirty="0"/>
              <a:t>--  bind operator symbols to operations</a:t>
            </a:r>
          </a:p>
          <a:p>
            <a:pPr lvl="1">
              <a:defRPr/>
            </a:pPr>
            <a:r>
              <a:rPr lang="en-US" dirty="0"/>
              <a:t>For example, the asterisk symbol (*) is usually bound to the multiplication operation at language design time.</a:t>
            </a:r>
            <a:endParaRPr lang="en-US" altLang="en-US" dirty="0"/>
          </a:p>
          <a:p>
            <a:pPr eaLnBrk="1" hangingPunct="1">
              <a:defRPr/>
            </a:pPr>
            <a:r>
              <a:rPr lang="en-US" altLang="en-US" dirty="0">
                <a:solidFill>
                  <a:schemeClr val="tx2"/>
                </a:solidFill>
                <a:highlight>
                  <a:srgbClr val="FFFF00"/>
                </a:highlight>
              </a:rPr>
              <a:t>Language implementation time</a:t>
            </a:r>
            <a:r>
              <a:rPr lang="en-US" altLang="en-US" dirty="0">
                <a:highlight>
                  <a:srgbClr val="FFFF00"/>
                </a:highlight>
              </a:rPr>
              <a:t>-</a:t>
            </a:r>
            <a:r>
              <a:rPr lang="en-US" altLang="en-US" dirty="0"/>
              <a:t>- bind floating point type to a representation</a:t>
            </a:r>
          </a:p>
          <a:p>
            <a:pPr lvl="1">
              <a:defRPr/>
            </a:pPr>
            <a:r>
              <a:rPr lang="en-US" dirty="0"/>
              <a:t>A data type, such as </a:t>
            </a:r>
            <a:r>
              <a:rPr lang="en-US" b="1" dirty="0" err="1"/>
              <a:t>int</a:t>
            </a:r>
            <a:r>
              <a:rPr lang="en-US" b="1" dirty="0"/>
              <a:t> </a:t>
            </a:r>
            <a:r>
              <a:rPr lang="en-US" dirty="0"/>
              <a:t>in C, is bound to a range of possible values at language implementation time.</a:t>
            </a:r>
            <a:endParaRPr lang="en-US" altLang="en-US" dirty="0"/>
          </a:p>
          <a:p>
            <a:pPr eaLnBrk="1" hangingPunct="1">
              <a:defRPr/>
            </a:pPr>
            <a:r>
              <a:rPr lang="en-US" altLang="en-US" dirty="0">
                <a:solidFill>
                  <a:schemeClr val="tx2"/>
                </a:solidFill>
                <a:highlight>
                  <a:srgbClr val="FFFF00"/>
                </a:highlight>
              </a:rPr>
              <a:t>Compile time </a:t>
            </a:r>
            <a:r>
              <a:rPr lang="en-US" altLang="en-US" dirty="0"/>
              <a:t>-- bind a variable to a type in C or Java</a:t>
            </a:r>
          </a:p>
          <a:p>
            <a:pPr lvl="1">
              <a:defRPr/>
            </a:pPr>
            <a:r>
              <a:rPr lang="en-US" dirty="0"/>
              <a:t>A variable </a:t>
            </a:r>
            <a:r>
              <a:rPr lang="en-US" altLang="en-US" dirty="0"/>
              <a:t>in C </a:t>
            </a:r>
            <a:r>
              <a:rPr lang="en-US" dirty="0"/>
              <a:t>(e.g. X) is bound to a particular data type (e.g. </a:t>
            </a:r>
            <a:r>
              <a:rPr lang="en-US" dirty="0" err="1"/>
              <a:t>int</a:t>
            </a:r>
            <a:r>
              <a:rPr lang="en-US" dirty="0"/>
              <a:t>)</a:t>
            </a:r>
            <a:endParaRPr lang="en-US" altLang="en-US" dirty="0"/>
          </a:p>
          <a:p>
            <a:pPr eaLnBrk="1" hangingPunct="1">
              <a:defRPr/>
            </a:pPr>
            <a:r>
              <a:rPr lang="en-US" altLang="en-US" dirty="0">
                <a:solidFill>
                  <a:schemeClr val="tx2"/>
                </a:solidFill>
                <a:highlight>
                  <a:srgbClr val="FFFF00"/>
                </a:highlight>
              </a:rPr>
              <a:t>Load time </a:t>
            </a:r>
            <a:r>
              <a:rPr lang="en-US" altLang="en-US" dirty="0"/>
              <a:t>-- bind a FORTRAN 77 variable to a memory cell (or a C </a:t>
            </a:r>
            <a:r>
              <a:rPr lang="en-US" altLang="en-US" dirty="0">
                <a:latin typeface="Courier New" panose="02070309020205020404" pitchFamily="49" charset="0"/>
              </a:rPr>
              <a:t>static</a:t>
            </a:r>
            <a:r>
              <a:rPr lang="en-US" altLang="en-US" dirty="0"/>
              <a:t> variable)</a:t>
            </a:r>
          </a:p>
          <a:p>
            <a:pPr lvl="1">
              <a:defRPr/>
            </a:pPr>
            <a:r>
              <a:rPr lang="en-US" dirty="0"/>
              <a:t>A variable may be bound to a storage cell when the program is loaded into memory.</a:t>
            </a:r>
            <a:endParaRPr lang="en-US" altLang="en-US" dirty="0"/>
          </a:p>
          <a:p>
            <a:pPr eaLnBrk="1" hangingPunct="1">
              <a:defRPr/>
            </a:pPr>
            <a:r>
              <a:rPr lang="en-US" altLang="en-US" dirty="0">
                <a:solidFill>
                  <a:schemeClr val="tx2"/>
                </a:solidFill>
                <a:highlight>
                  <a:srgbClr val="FFFF00"/>
                </a:highlight>
              </a:rPr>
              <a:t>Runtime</a:t>
            </a:r>
            <a:r>
              <a:rPr lang="en-US" altLang="en-US" dirty="0">
                <a:solidFill>
                  <a:schemeClr val="tx2"/>
                </a:solidFill>
              </a:rPr>
              <a:t> </a:t>
            </a:r>
            <a:r>
              <a:rPr lang="en-US" altLang="en-US" dirty="0"/>
              <a:t>-- bind a </a:t>
            </a:r>
            <a:r>
              <a:rPr lang="en-US" altLang="en-US" dirty="0" err="1"/>
              <a:t>nonstatic</a:t>
            </a:r>
            <a:r>
              <a:rPr lang="en-US" altLang="en-US" dirty="0"/>
              <a:t> local variable to a memory cell.</a:t>
            </a:r>
          </a:p>
          <a:p>
            <a:pPr lvl="1">
              <a:defRPr/>
            </a:pPr>
            <a:r>
              <a:rPr lang="en-US" dirty="0"/>
              <a:t>That same binding does not happen until run time in some cases, as with variables declared in Java methods</a:t>
            </a:r>
            <a:endParaRPr lang="en-US" altLang="en-US" dirty="0"/>
          </a:p>
        </p:txBody>
      </p:sp>
      <p:sp>
        <p:nvSpPr>
          <p:cNvPr id="23556" name="Slide Number Placeholder 3">
            <a:extLst>
              <a:ext uri="{FF2B5EF4-FFF2-40B4-BE49-F238E27FC236}">
                <a16:creationId xmlns:a16="http://schemas.microsoft.com/office/drawing/2014/main" id="{8A90EBC4-0835-4E61-992D-9BF38020A90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C49678E-DB5C-4F80-9EDC-A582E3F08FF3}" type="slidenum">
              <a:rPr lang="en-US" altLang="en-US" sz="1400" smtClean="0">
                <a:solidFill>
                  <a:srgbClr val="FFFFFF"/>
                </a:solidFill>
              </a:rPr>
              <a:pPr/>
              <a:t>181</a:t>
            </a:fld>
            <a:endParaRPr lang="en-US" altLang="en-US" sz="1400">
              <a:solidFill>
                <a:srgbClr val="FFFFFF"/>
              </a:solidFill>
            </a:endParaRPr>
          </a:p>
        </p:txBody>
      </p:sp>
    </p:spTree>
    <p:extLst>
      <p:ext uri="{BB962C8B-B14F-4D97-AF65-F5344CB8AC3E}">
        <p14:creationId xmlns:p14="http://schemas.microsoft.com/office/powerpoint/2010/main" val="367833062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4DC15C96-A67B-4DE3-A0B8-25A8D220F2DC}"/>
              </a:ext>
            </a:extLst>
          </p:cNvPr>
          <p:cNvSpPr>
            <a:spLocks noGrp="1" noChangeArrowheads="1"/>
          </p:cNvSpPr>
          <p:nvPr>
            <p:ph type="title"/>
          </p:nvPr>
        </p:nvSpPr>
        <p:spPr/>
        <p:txBody>
          <a:bodyPr/>
          <a:lstStyle/>
          <a:p>
            <a:pPr eaLnBrk="1" fontAlgn="auto" hangingPunct="1">
              <a:spcAft>
                <a:spcPts val="0"/>
              </a:spcAft>
              <a:defRPr/>
            </a:pPr>
            <a:r>
              <a:rPr lang="en-US" dirty="0"/>
              <a:t>Binding Times</a:t>
            </a:r>
          </a:p>
        </p:txBody>
      </p:sp>
      <p:sp>
        <p:nvSpPr>
          <p:cNvPr id="24579" name="Rectangle 3">
            <a:extLst>
              <a:ext uri="{FF2B5EF4-FFF2-40B4-BE49-F238E27FC236}">
                <a16:creationId xmlns:a16="http://schemas.microsoft.com/office/drawing/2014/main" id="{14925F7E-6DC5-4B32-BCA1-E527AA51BF9A}"/>
              </a:ext>
            </a:extLst>
          </p:cNvPr>
          <p:cNvSpPr>
            <a:spLocks noGrp="1"/>
          </p:cNvSpPr>
          <p:nvPr>
            <p:ph sz="quarter" idx="1"/>
          </p:nvPr>
        </p:nvSpPr>
        <p:spPr>
          <a:xfrm>
            <a:off x="457200" y="1600200"/>
            <a:ext cx="7467600" cy="4873625"/>
          </a:xfrm>
        </p:spPr>
        <p:txBody>
          <a:bodyPr/>
          <a:lstStyle/>
          <a:p>
            <a:pPr eaLnBrk="1" hangingPunct="1"/>
            <a:r>
              <a:rPr lang="en-US" altLang="en-US"/>
              <a:t>Consider the following statement:</a:t>
            </a:r>
          </a:p>
          <a:p>
            <a:pPr eaLnBrk="1" hangingPunct="1">
              <a:buFont typeface="Wingdings" panose="05000000000000000000" pitchFamily="2" charset="2"/>
              <a:buNone/>
            </a:pPr>
            <a:r>
              <a:rPr lang="en-US" altLang="en-US"/>
              <a:t>             </a:t>
            </a:r>
            <a:r>
              <a:rPr lang="en-US" altLang="en-US">
                <a:latin typeface="Courier New" panose="02070309020205020404" pitchFamily="49" charset="0"/>
              </a:rPr>
              <a:t>count = count + 5;</a:t>
            </a:r>
          </a:p>
          <a:p>
            <a:pPr lvl="1" eaLnBrk="1" hangingPunct="1"/>
            <a:r>
              <a:rPr lang="en-US" altLang="en-US"/>
              <a:t>The type of count – bound at compile time</a:t>
            </a:r>
          </a:p>
          <a:p>
            <a:pPr lvl="1" eaLnBrk="1" hangingPunct="1"/>
            <a:r>
              <a:rPr lang="en-US" altLang="en-US"/>
              <a:t>The set of possible values of count – bound at compiler design time</a:t>
            </a:r>
          </a:p>
          <a:p>
            <a:pPr lvl="1" eaLnBrk="1" hangingPunct="1"/>
            <a:r>
              <a:rPr lang="en-US" altLang="en-US"/>
              <a:t>The meaning of + operator symbol – bound at compile time</a:t>
            </a:r>
          </a:p>
          <a:p>
            <a:pPr lvl="1" eaLnBrk="1" hangingPunct="1"/>
            <a:r>
              <a:rPr lang="en-US" altLang="en-US"/>
              <a:t>The internal representation of the literal 5 – bound at compiler design time</a:t>
            </a:r>
          </a:p>
          <a:p>
            <a:pPr lvl="1" eaLnBrk="1" hangingPunct="1"/>
            <a:r>
              <a:rPr lang="en-US" altLang="en-US"/>
              <a:t>The value of </a:t>
            </a:r>
            <a:r>
              <a:rPr lang="en-US" altLang="en-US">
                <a:latin typeface="Courier New" panose="02070309020205020404" pitchFamily="49" charset="0"/>
                <a:cs typeface="Courier New" panose="02070309020205020404" pitchFamily="49" charset="0"/>
              </a:rPr>
              <a:t>count</a:t>
            </a:r>
            <a:r>
              <a:rPr lang="en-US" altLang="en-US"/>
              <a:t> – bound at execution time</a:t>
            </a:r>
            <a:r>
              <a:rPr lang="en-US" altLang="en-US" b="1"/>
              <a:t> </a:t>
            </a:r>
            <a:r>
              <a:rPr lang="en-US" altLang="en-US"/>
              <a:t> </a:t>
            </a:r>
          </a:p>
        </p:txBody>
      </p:sp>
      <p:sp>
        <p:nvSpPr>
          <p:cNvPr id="24580" name="Slide Number Placeholder 3">
            <a:extLst>
              <a:ext uri="{FF2B5EF4-FFF2-40B4-BE49-F238E27FC236}">
                <a16:creationId xmlns:a16="http://schemas.microsoft.com/office/drawing/2014/main" id="{72FD49B5-3A20-47D3-BAE3-E90AD2C4C1F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5548845-85AD-447E-9E17-8BB6534C8812}" type="slidenum">
              <a:rPr lang="en-US" altLang="en-US" sz="1400" smtClean="0">
                <a:solidFill>
                  <a:srgbClr val="FFFFFF"/>
                </a:solidFill>
              </a:rPr>
              <a:pPr/>
              <a:t>182</a:t>
            </a:fld>
            <a:endParaRPr lang="en-US" altLang="en-US" sz="1400">
              <a:solidFill>
                <a:srgbClr val="FFFFFF"/>
              </a:solidFill>
            </a:endParaRPr>
          </a:p>
        </p:txBody>
      </p:sp>
    </p:spTree>
    <p:extLst>
      <p:ext uri="{BB962C8B-B14F-4D97-AF65-F5344CB8AC3E}">
        <p14:creationId xmlns:p14="http://schemas.microsoft.com/office/powerpoint/2010/main" val="127518565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4F4F0974-7B71-4D53-A735-AD4D965D5040}"/>
              </a:ext>
            </a:extLst>
          </p:cNvPr>
          <p:cNvSpPr>
            <a:spLocks noGrp="1" noChangeArrowheads="1"/>
          </p:cNvSpPr>
          <p:nvPr>
            <p:ph type="title"/>
          </p:nvPr>
        </p:nvSpPr>
        <p:spPr/>
        <p:txBody>
          <a:bodyPr/>
          <a:lstStyle/>
          <a:p>
            <a:pPr eaLnBrk="1" fontAlgn="auto" hangingPunct="1">
              <a:spcAft>
                <a:spcPts val="0"/>
              </a:spcAft>
              <a:defRPr/>
            </a:pPr>
            <a:r>
              <a:rPr lang="en-US" dirty="0"/>
              <a:t>Binding of Attributes to Variables</a:t>
            </a:r>
          </a:p>
        </p:txBody>
      </p:sp>
      <p:sp>
        <p:nvSpPr>
          <p:cNvPr id="25603" name="Rectangle 3">
            <a:extLst>
              <a:ext uri="{FF2B5EF4-FFF2-40B4-BE49-F238E27FC236}">
                <a16:creationId xmlns:a16="http://schemas.microsoft.com/office/drawing/2014/main" id="{4918F1CC-7605-439B-B6E3-AE60284A94E4}"/>
              </a:ext>
            </a:extLst>
          </p:cNvPr>
          <p:cNvSpPr>
            <a:spLocks noGrp="1" noChangeArrowheads="1"/>
          </p:cNvSpPr>
          <p:nvPr>
            <p:ph sz="quarter" idx="1"/>
          </p:nvPr>
        </p:nvSpPr>
        <p:spPr>
          <a:xfrm>
            <a:off x="457200" y="1600200"/>
            <a:ext cx="7467600" cy="4873625"/>
          </a:xfrm>
          <a:extLst/>
        </p:spPr>
        <p:txBody>
          <a:bodyPr/>
          <a:lstStyle/>
          <a:p>
            <a:pPr eaLnBrk="1" hangingPunct="1">
              <a:defRPr/>
            </a:pPr>
            <a:r>
              <a:rPr lang="en-US" altLang="en-US" dirty="0"/>
              <a:t>A binding is </a:t>
            </a:r>
            <a:r>
              <a:rPr lang="en-US" altLang="en-US" i="1" dirty="0"/>
              <a:t>static</a:t>
            </a:r>
            <a:r>
              <a:rPr lang="en-US" altLang="en-US" dirty="0"/>
              <a:t> if it first occurs before run time and </a:t>
            </a:r>
            <a:r>
              <a:rPr lang="en-US" altLang="en-US" dirty="0">
                <a:highlight>
                  <a:srgbClr val="FFFF00"/>
                </a:highlight>
              </a:rPr>
              <a:t>remains unchanged throughout program execution</a:t>
            </a:r>
            <a:r>
              <a:rPr lang="en-US" altLang="en-US" dirty="0"/>
              <a:t>.</a:t>
            </a:r>
          </a:p>
          <a:p>
            <a:pPr eaLnBrk="1" hangingPunct="1">
              <a:defRPr/>
            </a:pPr>
            <a:r>
              <a:rPr lang="en-US" altLang="en-US" dirty="0"/>
              <a:t>A binding is </a:t>
            </a:r>
            <a:r>
              <a:rPr lang="en-US" altLang="en-US" i="1" dirty="0"/>
              <a:t>dynamic</a:t>
            </a:r>
            <a:r>
              <a:rPr lang="en-US" altLang="en-US" dirty="0"/>
              <a:t> if it first occurs during execution or can </a:t>
            </a:r>
            <a:r>
              <a:rPr lang="en-US" altLang="en-US" dirty="0">
                <a:highlight>
                  <a:srgbClr val="FFFF00"/>
                </a:highlight>
              </a:rPr>
              <a:t>change during execution of the program</a:t>
            </a:r>
          </a:p>
        </p:txBody>
      </p:sp>
      <p:sp>
        <p:nvSpPr>
          <p:cNvPr id="25604" name="Slide Number Placeholder 3">
            <a:extLst>
              <a:ext uri="{FF2B5EF4-FFF2-40B4-BE49-F238E27FC236}">
                <a16:creationId xmlns:a16="http://schemas.microsoft.com/office/drawing/2014/main" id="{87E90E1E-DB52-41EB-A2CE-5FD23576868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3BAFDEA-1391-4102-BBB9-EC8CCD9A8135}" type="slidenum">
              <a:rPr lang="en-US" altLang="en-US" sz="1400" smtClean="0">
                <a:solidFill>
                  <a:srgbClr val="FFFFFF"/>
                </a:solidFill>
              </a:rPr>
              <a:pPr/>
              <a:t>183</a:t>
            </a:fld>
            <a:endParaRPr lang="en-US" altLang="en-US" sz="1400">
              <a:solidFill>
                <a:srgbClr val="FFFFFF"/>
              </a:solidFill>
            </a:endParaRPr>
          </a:p>
        </p:txBody>
      </p:sp>
    </p:spTree>
    <p:extLst>
      <p:ext uri="{BB962C8B-B14F-4D97-AF65-F5344CB8AC3E}">
        <p14:creationId xmlns:p14="http://schemas.microsoft.com/office/powerpoint/2010/main" val="410962540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CA97714A-2174-4708-A54F-AD8B2E441D95}"/>
              </a:ext>
            </a:extLst>
          </p:cNvPr>
          <p:cNvSpPr>
            <a:spLocks noGrp="1" noChangeArrowheads="1"/>
          </p:cNvSpPr>
          <p:nvPr>
            <p:ph type="title"/>
          </p:nvPr>
        </p:nvSpPr>
        <p:spPr/>
        <p:txBody>
          <a:bodyPr/>
          <a:lstStyle/>
          <a:p>
            <a:pPr eaLnBrk="1" fontAlgn="auto" hangingPunct="1">
              <a:spcAft>
                <a:spcPts val="0"/>
              </a:spcAft>
              <a:defRPr/>
            </a:pPr>
            <a:r>
              <a:rPr lang="en-US"/>
              <a:t>Type Binding</a:t>
            </a:r>
          </a:p>
        </p:txBody>
      </p:sp>
      <p:sp>
        <p:nvSpPr>
          <p:cNvPr id="26627" name="Rectangle 3">
            <a:extLst>
              <a:ext uri="{FF2B5EF4-FFF2-40B4-BE49-F238E27FC236}">
                <a16:creationId xmlns:a16="http://schemas.microsoft.com/office/drawing/2014/main" id="{DF0C66BC-9343-46DC-A49C-6BFCE912AF84}"/>
              </a:ext>
            </a:extLst>
          </p:cNvPr>
          <p:cNvSpPr>
            <a:spLocks noGrp="1"/>
          </p:cNvSpPr>
          <p:nvPr>
            <p:ph sz="quarter" idx="1"/>
          </p:nvPr>
        </p:nvSpPr>
        <p:spPr>
          <a:xfrm>
            <a:off x="457200" y="1600200"/>
            <a:ext cx="7467600" cy="4873625"/>
          </a:xfrm>
        </p:spPr>
        <p:txBody>
          <a:bodyPr/>
          <a:lstStyle/>
          <a:p>
            <a:pPr eaLnBrk="1" hangingPunct="1"/>
            <a:r>
              <a:rPr lang="en-US" altLang="en-US"/>
              <a:t>Variable must be bound to data type before it can be referenced in a program.</a:t>
            </a:r>
          </a:p>
          <a:p>
            <a:pPr eaLnBrk="1" hangingPunct="1"/>
            <a:r>
              <a:rPr lang="en-US" altLang="en-US"/>
              <a:t>How is a type specified?</a:t>
            </a:r>
          </a:p>
          <a:p>
            <a:pPr eaLnBrk="1" hangingPunct="1"/>
            <a:r>
              <a:rPr lang="en-US" altLang="en-US"/>
              <a:t>When does the binding take place?</a:t>
            </a:r>
          </a:p>
        </p:txBody>
      </p:sp>
      <p:sp>
        <p:nvSpPr>
          <p:cNvPr id="26628" name="Slide Number Placeholder 3">
            <a:extLst>
              <a:ext uri="{FF2B5EF4-FFF2-40B4-BE49-F238E27FC236}">
                <a16:creationId xmlns:a16="http://schemas.microsoft.com/office/drawing/2014/main" id="{A6D1D1E2-D416-4D43-A3EC-869E2835256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C958968-40EC-475F-BD42-42BD9A6CF60C}" type="slidenum">
              <a:rPr lang="en-US" altLang="en-US" sz="1400" smtClean="0">
                <a:solidFill>
                  <a:srgbClr val="FFFFFF"/>
                </a:solidFill>
              </a:rPr>
              <a:pPr/>
              <a:t>184</a:t>
            </a:fld>
            <a:endParaRPr lang="en-US" altLang="en-US" sz="1400">
              <a:solidFill>
                <a:srgbClr val="FFFFFF"/>
              </a:solidFill>
            </a:endParaRPr>
          </a:p>
        </p:txBody>
      </p:sp>
    </p:spTree>
    <p:extLst>
      <p:ext uri="{BB962C8B-B14F-4D97-AF65-F5344CB8AC3E}">
        <p14:creationId xmlns:p14="http://schemas.microsoft.com/office/powerpoint/2010/main" val="89506965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725DF0C9-C9CD-40BC-B0B3-F08ECF018C7F}"/>
              </a:ext>
            </a:extLst>
          </p:cNvPr>
          <p:cNvSpPr>
            <a:spLocks noGrp="1" noChangeArrowheads="1"/>
          </p:cNvSpPr>
          <p:nvPr>
            <p:ph type="title"/>
          </p:nvPr>
        </p:nvSpPr>
        <p:spPr/>
        <p:txBody>
          <a:bodyPr/>
          <a:lstStyle/>
          <a:p>
            <a:pPr eaLnBrk="1" fontAlgn="auto" hangingPunct="1">
              <a:spcAft>
                <a:spcPts val="0"/>
              </a:spcAft>
              <a:defRPr/>
            </a:pPr>
            <a:r>
              <a:rPr lang="en-US" dirty="0"/>
              <a:t>Static Type Binding</a:t>
            </a:r>
          </a:p>
        </p:txBody>
      </p:sp>
      <p:sp>
        <p:nvSpPr>
          <p:cNvPr id="27651" name="Rectangle 3">
            <a:extLst>
              <a:ext uri="{FF2B5EF4-FFF2-40B4-BE49-F238E27FC236}">
                <a16:creationId xmlns:a16="http://schemas.microsoft.com/office/drawing/2014/main" id="{83A40491-4518-4BA5-9641-279561BD2A53}"/>
              </a:ext>
            </a:extLst>
          </p:cNvPr>
          <p:cNvSpPr>
            <a:spLocks noGrp="1"/>
          </p:cNvSpPr>
          <p:nvPr>
            <p:ph sz="quarter" idx="1"/>
          </p:nvPr>
        </p:nvSpPr>
        <p:spPr>
          <a:xfrm>
            <a:off x="457200" y="1600200"/>
            <a:ext cx="7467600" cy="4873625"/>
          </a:xfrm>
        </p:spPr>
        <p:txBody>
          <a:bodyPr/>
          <a:lstStyle/>
          <a:p>
            <a:pPr eaLnBrk="1" hangingPunct="1">
              <a:lnSpc>
                <a:spcPct val="90000"/>
              </a:lnSpc>
            </a:pPr>
            <a:r>
              <a:rPr lang="en-US" altLang="en-US"/>
              <a:t>If </a:t>
            </a:r>
            <a:r>
              <a:rPr lang="en-US" altLang="en-US" b="1"/>
              <a:t>static</a:t>
            </a:r>
            <a:r>
              <a:rPr lang="en-US" altLang="en-US"/>
              <a:t>, the type may be specified by either an explicit or an implicit declaration</a:t>
            </a:r>
          </a:p>
          <a:p>
            <a:pPr eaLnBrk="1" hangingPunct="1">
              <a:lnSpc>
                <a:spcPct val="90000"/>
              </a:lnSpc>
            </a:pPr>
            <a:r>
              <a:rPr lang="en-US" altLang="en-US"/>
              <a:t>An </a:t>
            </a:r>
            <a:r>
              <a:rPr lang="en-US" altLang="en-US" i="1"/>
              <a:t>explicit declaration</a:t>
            </a:r>
            <a:r>
              <a:rPr lang="en-US" altLang="en-US"/>
              <a:t> is a statement in a program that lists variable names and their respective types.  E.g. </a:t>
            </a:r>
            <a:r>
              <a:rPr lang="en-US" altLang="en-US">
                <a:latin typeface="Courier New" panose="02070309020205020404" pitchFamily="49" charset="0"/>
                <a:cs typeface="Courier New" panose="02070309020205020404" pitchFamily="49" charset="0"/>
              </a:rPr>
              <a:t>int var;</a:t>
            </a:r>
          </a:p>
          <a:p>
            <a:pPr eaLnBrk="1" hangingPunct="1">
              <a:lnSpc>
                <a:spcPct val="90000"/>
              </a:lnSpc>
            </a:pPr>
            <a:r>
              <a:rPr lang="en-US" altLang="en-US"/>
              <a:t>An </a:t>
            </a:r>
            <a:r>
              <a:rPr lang="en-US" altLang="en-US" i="1"/>
              <a:t>implicit declaration</a:t>
            </a:r>
            <a:r>
              <a:rPr lang="en-US" altLang="en-US"/>
              <a:t> is a default mechanism for specifying types of variables (the first appearance of the variable in the program).  E.g. in FORTRAN, identifier beginning with I, J, K, L, M or N are implicitly declared at integer type.  Otherwise real type.</a:t>
            </a:r>
          </a:p>
          <a:p>
            <a:pPr lvl="1" eaLnBrk="1" hangingPunct="1">
              <a:lnSpc>
                <a:spcPct val="90000"/>
              </a:lnSpc>
            </a:pPr>
            <a:r>
              <a:rPr lang="en-US" altLang="en-US"/>
              <a:t>Advantage: writability</a:t>
            </a:r>
          </a:p>
          <a:p>
            <a:pPr lvl="1" eaLnBrk="1" hangingPunct="1">
              <a:lnSpc>
                <a:spcPct val="90000"/>
              </a:lnSpc>
            </a:pPr>
            <a:r>
              <a:rPr lang="en-US" altLang="en-US"/>
              <a:t>Disadvantage: reliability</a:t>
            </a:r>
          </a:p>
        </p:txBody>
      </p:sp>
      <p:sp>
        <p:nvSpPr>
          <p:cNvPr id="27652" name="Slide Number Placeholder 3">
            <a:extLst>
              <a:ext uri="{FF2B5EF4-FFF2-40B4-BE49-F238E27FC236}">
                <a16:creationId xmlns:a16="http://schemas.microsoft.com/office/drawing/2014/main" id="{D34EB3CE-01A3-4477-809D-81BFD72D0DF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3BE1979-B977-45A6-9E62-4CA20CC9DC2A}" type="slidenum">
              <a:rPr lang="en-US" altLang="en-US" sz="1400" smtClean="0">
                <a:solidFill>
                  <a:srgbClr val="FFFFFF"/>
                </a:solidFill>
              </a:rPr>
              <a:pPr/>
              <a:t>185</a:t>
            </a:fld>
            <a:endParaRPr lang="en-US" altLang="en-US" sz="1400">
              <a:solidFill>
                <a:srgbClr val="FFFFFF"/>
              </a:solidFill>
            </a:endParaRPr>
          </a:p>
        </p:txBody>
      </p:sp>
    </p:spTree>
    <p:extLst>
      <p:ext uri="{BB962C8B-B14F-4D97-AF65-F5344CB8AC3E}">
        <p14:creationId xmlns:p14="http://schemas.microsoft.com/office/powerpoint/2010/main" val="142799570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8618762D-6FF5-4A77-8BEE-2BEFD1594D94}"/>
              </a:ext>
            </a:extLst>
          </p:cNvPr>
          <p:cNvSpPr>
            <a:spLocks noGrp="1" noChangeArrowheads="1"/>
          </p:cNvSpPr>
          <p:nvPr>
            <p:ph type="title"/>
          </p:nvPr>
        </p:nvSpPr>
        <p:spPr/>
        <p:txBody>
          <a:bodyPr/>
          <a:lstStyle/>
          <a:p>
            <a:pPr eaLnBrk="1" fontAlgn="auto" hangingPunct="1">
              <a:spcAft>
                <a:spcPts val="0"/>
              </a:spcAft>
              <a:defRPr/>
            </a:pPr>
            <a:r>
              <a:rPr lang="en-US"/>
              <a:t>Dynamic Type Binding</a:t>
            </a:r>
          </a:p>
        </p:txBody>
      </p:sp>
      <p:sp>
        <p:nvSpPr>
          <p:cNvPr id="28675" name="Rectangle 3">
            <a:extLst>
              <a:ext uri="{FF2B5EF4-FFF2-40B4-BE49-F238E27FC236}">
                <a16:creationId xmlns:a16="http://schemas.microsoft.com/office/drawing/2014/main" id="{D6F38F6D-2BCA-4DDC-BBEE-AAF2D0222511}"/>
              </a:ext>
            </a:extLst>
          </p:cNvPr>
          <p:cNvSpPr>
            <a:spLocks noGrp="1"/>
          </p:cNvSpPr>
          <p:nvPr>
            <p:ph sz="quarter" idx="1"/>
          </p:nvPr>
        </p:nvSpPr>
        <p:spPr>
          <a:xfrm>
            <a:off x="457200" y="1600200"/>
            <a:ext cx="7467600" cy="4873625"/>
          </a:xfrm>
        </p:spPr>
        <p:txBody>
          <a:bodyPr/>
          <a:lstStyle/>
          <a:p>
            <a:pPr eaLnBrk="1" hangingPunct="1"/>
            <a:r>
              <a:rPr lang="en-US" altLang="en-US"/>
              <a:t>Dynamic Type Binding (JavaScript and PHP)</a:t>
            </a:r>
          </a:p>
          <a:p>
            <a:pPr eaLnBrk="1" hangingPunct="1"/>
            <a:r>
              <a:rPr lang="en-US" altLang="en-US"/>
              <a:t>Specified through an assignment statement.</a:t>
            </a:r>
          </a:p>
          <a:p>
            <a:pPr eaLnBrk="1" hangingPunct="1"/>
            <a:r>
              <a:rPr lang="en-US" altLang="en-US"/>
              <a:t>New assignment override the previous assignment</a:t>
            </a:r>
          </a:p>
          <a:p>
            <a:pPr lvl="1" eaLnBrk="1" hangingPunct="1">
              <a:buFont typeface="Wingdings 2" panose="05020102010507070707" pitchFamily="18" charset="2"/>
              <a:buNone/>
            </a:pPr>
            <a:r>
              <a:rPr lang="en-US" altLang="en-US"/>
              <a:t>e.g., JavaScript         </a:t>
            </a:r>
          </a:p>
          <a:p>
            <a:pPr eaLnBrk="1" hangingPunct="1">
              <a:buFontTx/>
              <a:buNone/>
            </a:pPr>
            <a:r>
              <a:rPr lang="en-US" altLang="en-US"/>
              <a:t>		</a:t>
            </a:r>
            <a:r>
              <a:rPr lang="en-US" altLang="en-US">
                <a:latin typeface="Courier New" panose="02070309020205020404" pitchFamily="49" charset="0"/>
              </a:rPr>
              <a:t>list = [2, 4.33, 6, 8];</a:t>
            </a:r>
          </a:p>
          <a:p>
            <a:pPr eaLnBrk="1" hangingPunct="1">
              <a:buFontTx/>
              <a:buNone/>
            </a:pPr>
            <a:r>
              <a:rPr lang="en-US" altLang="en-US">
                <a:latin typeface="Courier New" panose="02070309020205020404" pitchFamily="49" charset="0"/>
              </a:rPr>
              <a:t>		list = 17.3;</a:t>
            </a:r>
          </a:p>
          <a:p>
            <a:pPr lvl="1" eaLnBrk="1" hangingPunct="1"/>
            <a:r>
              <a:rPr lang="en-US" altLang="en-US"/>
              <a:t>Advantage: flexibility (generic program units)</a:t>
            </a:r>
          </a:p>
          <a:p>
            <a:pPr lvl="1" eaLnBrk="1" hangingPunct="1"/>
            <a:r>
              <a:rPr lang="en-US" altLang="en-US"/>
              <a:t>Disadvantages: </a:t>
            </a:r>
          </a:p>
          <a:p>
            <a:pPr lvl="2" eaLnBrk="1" hangingPunct="1"/>
            <a:r>
              <a:rPr lang="en-US" altLang="en-US" sz="1800"/>
              <a:t>High cost (dynamic type checking and interpretation)</a:t>
            </a:r>
          </a:p>
          <a:p>
            <a:pPr lvl="2" eaLnBrk="1" hangingPunct="1"/>
            <a:r>
              <a:rPr lang="en-US" altLang="en-US" sz="1800"/>
              <a:t>Type error detection by the compiler is difficult</a:t>
            </a:r>
          </a:p>
        </p:txBody>
      </p:sp>
      <p:sp>
        <p:nvSpPr>
          <p:cNvPr id="28676" name="Slide Number Placeholder 3">
            <a:extLst>
              <a:ext uri="{FF2B5EF4-FFF2-40B4-BE49-F238E27FC236}">
                <a16:creationId xmlns:a16="http://schemas.microsoft.com/office/drawing/2014/main" id="{3E7A5ECF-1A3A-4C66-BFA3-16FE8C85CE3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9762D0E-0925-46FD-A0CB-C7FD796BCEAD}" type="slidenum">
              <a:rPr lang="en-US" altLang="en-US" sz="1400" smtClean="0">
                <a:solidFill>
                  <a:srgbClr val="FFFFFF"/>
                </a:solidFill>
              </a:rPr>
              <a:pPr/>
              <a:t>186</a:t>
            </a:fld>
            <a:endParaRPr lang="en-US" altLang="en-US" sz="1400">
              <a:solidFill>
                <a:srgbClr val="FFFFFF"/>
              </a:solidFill>
            </a:endParaRPr>
          </a:p>
        </p:txBody>
      </p:sp>
    </p:spTree>
    <p:extLst>
      <p:ext uri="{BB962C8B-B14F-4D97-AF65-F5344CB8AC3E}">
        <p14:creationId xmlns:p14="http://schemas.microsoft.com/office/powerpoint/2010/main" val="126753129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D715976A-2FD4-49CC-946A-90A533C443CF}"/>
              </a:ext>
            </a:extLst>
          </p:cNvPr>
          <p:cNvSpPr>
            <a:spLocks noGrp="1" noChangeArrowheads="1"/>
          </p:cNvSpPr>
          <p:nvPr>
            <p:ph type="title"/>
          </p:nvPr>
        </p:nvSpPr>
        <p:spPr/>
        <p:txBody>
          <a:bodyPr/>
          <a:lstStyle/>
          <a:p>
            <a:pPr eaLnBrk="1" fontAlgn="auto" hangingPunct="1">
              <a:spcAft>
                <a:spcPts val="0"/>
              </a:spcAft>
              <a:defRPr/>
            </a:pPr>
            <a:r>
              <a:rPr lang="en-US" dirty="0"/>
              <a:t>Type inference</a:t>
            </a:r>
          </a:p>
        </p:txBody>
      </p:sp>
      <p:sp>
        <p:nvSpPr>
          <p:cNvPr id="29699" name="Rectangle 3">
            <a:extLst>
              <a:ext uri="{FF2B5EF4-FFF2-40B4-BE49-F238E27FC236}">
                <a16:creationId xmlns:a16="http://schemas.microsoft.com/office/drawing/2014/main" id="{50DF2533-7093-456D-B263-ADA09504C89B}"/>
              </a:ext>
            </a:extLst>
          </p:cNvPr>
          <p:cNvSpPr>
            <a:spLocks noGrp="1"/>
          </p:cNvSpPr>
          <p:nvPr>
            <p:ph sz="quarter" idx="1"/>
          </p:nvPr>
        </p:nvSpPr>
        <p:spPr>
          <a:xfrm>
            <a:off x="457200" y="1600200"/>
            <a:ext cx="7467600" cy="4873625"/>
          </a:xfrm>
        </p:spPr>
        <p:txBody>
          <a:bodyPr/>
          <a:lstStyle/>
          <a:p>
            <a:pPr eaLnBrk="1" hangingPunct="1"/>
            <a:r>
              <a:rPr lang="en-US" altLang="en-US"/>
              <a:t>The type of most expressions can be determined without requiring the programmer to specify the types of the variables.</a:t>
            </a:r>
          </a:p>
          <a:p>
            <a:pPr eaLnBrk="1" hangingPunct="1"/>
            <a:r>
              <a:rPr lang="en-US" altLang="en-US"/>
              <a:t>E.g. (ML programming language):</a:t>
            </a:r>
          </a:p>
          <a:p>
            <a:pPr lvl="1" eaLnBrk="1" hangingPunct="1">
              <a:buFont typeface="Wingdings 2" panose="05020102010507070707" pitchFamily="18" charset="2"/>
              <a:buNone/>
            </a:pPr>
            <a:endParaRPr lang="en-US" altLang="en-US"/>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fun</a:t>
            </a:r>
            <a:r>
              <a:rPr lang="en-US" altLang="en-US">
                <a:latin typeface="Courier New" panose="02070309020205020404" pitchFamily="49" charset="0"/>
                <a:cs typeface="Courier New" panose="02070309020205020404" pitchFamily="49" charset="0"/>
              </a:rPr>
              <a:t> circumf(r) = 3.14159*r*r;</a:t>
            </a:r>
          </a:p>
          <a:p>
            <a:pPr eaLnBrk="1" hangingPunct="1"/>
            <a:endParaRPr lang="en-US" altLang="en-US"/>
          </a:p>
          <a:p>
            <a:pPr eaLnBrk="1" hangingPunct="1">
              <a:buFont typeface="Wingdings" panose="05000000000000000000" pitchFamily="2" charset="2"/>
              <a:buNone/>
            </a:pPr>
            <a:r>
              <a:rPr lang="en-US" altLang="en-US"/>
              <a:t>	The type floating point (real in ML) is inferred for variable </a:t>
            </a:r>
            <a:r>
              <a:rPr lang="en-US" altLang="en-US">
                <a:latin typeface="Courier New" panose="02070309020205020404" pitchFamily="49" charset="0"/>
                <a:cs typeface="Courier New" panose="02070309020205020404" pitchFamily="49" charset="0"/>
              </a:rPr>
              <a:t>r</a:t>
            </a:r>
            <a:r>
              <a:rPr lang="en-US" altLang="en-US"/>
              <a:t>.</a:t>
            </a:r>
          </a:p>
        </p:txBody>
      </p:sp>
      <p:sp>
        <p:nvSpPr>
          <p:cNvPr id="29700" name="Slide Number Placeholder 3">
            <a:extLst>
              <a:ext uri="{FF2B5EF4-FFF2-40B4-BE49-F238E27FC236}">
                <a16:creationId xmlns:a16="http://schemas.microsoft.com/office/drawing/2014/main" id="{8407713E-8A94-4E85-A11C-08D591B98A8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4D40CE7-B4C3-4326-9924-5A37EA010415}" type="slidenum">
              <a:rPr lang="en-US" altLang="en-US" sz="1400" smtClean="0">
                <a:solidFill>
                  <a:srgbClr val="FFFFFF"/>
                </a:solidFill>
              </a:rPr>
              <a:pPr/>
              <a:t>187</a:t>
            </a:fld>
            <a:endParaRPr lang="en-US" altLang="en-US" sz="1400">
              <a:solidFill>
                <a:srgbClr val="FFFFFF"/>
              </a:solidFill>
            </a:endParaRPr>
          </a:p>
        </p:txBody>
      </p:sp>
    </p:spTree>
    <p:extLst>
      <p:ext uri="{BB962C8B-B14F-4D97-AF65-F5344CB8AC3E}">
        <p14:creationId xmlns:p14="http://schemas.microsoft.com/office/powerpoint/2010/main" val="27435190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1357-DB49-4F0F-A809-2A1687DB5509}"/>
              </a:ext>
            </a:extLst>
          </p:cNvPr>
          <p:cNvSpPr>
            <a:spLocks noGrp="1"/>
          </p:cNvSpPr>
          <p:nvPr>
            <p:ph type="title"/>
          </p:nvPr>
        </p:nvSpPr>
        <p:spPr/>
        <p:txBody>
          <a:bodyPr/>
          <a:lstStyle/>
          <a:p>
            <a:pPr eaLnBrk="1" fontAlgn="auto" hangingPunct="1">
              <a:spcAft>
                <a:spcPts val="0"/>
              </a:spcAft>
              <a:defRPr/>
            </a:pPr>
            <a:r>
              <a:rPr lang="en-US" dirty="0"/>
              <a:t>Storage Bindings &amp; Lifetime</a:t>
            </a:r>
          </a:p>
        </p:txBody>
      </p:sp>
      <p:sp>
        <p:nvSpPr>
          <p:cNvPr id="30723" name="Content Placeholder 2">
            <a:extLst>
              <a:ext uri="{FF2B5EF4-FFF2-40B4-BE49-F238E27FC236}">
                <a16:creationId xmlns:a16="http://schemas.microsoft.com/office/drawing/2014/main" id="{3D458749-185C-401B-9964-0B4114D3642F}"/>
              </a:ext>
            </a:extLst>
          </p:cNvPr>
          <p:cNvSpPr>
            <a:spLocks noGrp="1"/>
          </p:cNvSpPr>
          <p:nvPr>
            <p:ph sz="quarter" idx="1"/>
          </p:nvPr>
        </p:nvSpPr>
        <p:spPr>
          <a:xfrm>
            <a:off x="457200" y="1600200"/>
            <a:ext cx="7467600" cy="4873625"/>
          </a:xfrm>
        </p:spPr>
        <p:txBody>
          <a:bodyPr/>
          <a:lstStyle/>
          <a:p>
            <a:pPr eaLnBrk="1" hangingPunct="1"/>
            <a:r>
              <a:rPr lang="en-US" altLang="en-US"/>
              <a:t>Two important processes in binding</a:t>
            </a:r>
          </a:p>
          <a:p>
            <a:pPr lvl="1" eaLnBrk="1" hangingPunct="1"/>
            <a:r>
              <a:rPr lang="en-US" altLang="en-US">
                <a:solidFill>
                  <a:schemeClr val="tx2"/>
                </a:solidFill>
              </a:rPr>
              <a:t>Allocation</a:t>
            </a:r>
            <a:r>
              <a:rPr lang="en-US" altLang="en-US"/>
              <a:t> - getting a memory cell from some pool of available memory</a:t>
            </a:r>
          </a:p>
          <a:p>
            <a:pPr lvl="1" eaLnBrk="1" hangingPunct="1"/>
            <a:r>
              <a:rPr lang="en-US" altLang="en-US">
                <a:solidFill>
                  <a:schemeClr val="tx2"/>
                </a:solidFill>
              </a:rPr>
              <a:t>Deallocation</a:t>
            </a:r>
            <a:r>
              <a:rPr lang="en-US" altLang="en-US"/>
              <a:t> - putting a cell back into the pool</a:t>
            </a:r>
          </a:p>
          <a:p>
            <a:pPr eaLnBrk="1" hangingPunct="1"/>
            <a:r>
              <a:rPr lang="en-US" altLang="en-US"/>
              <a:t>The </a:t>
            </a:r>
            <a:r>
              <a:rPr lang="en-US" altLang="en-US">
                <a:solidFill>
                  <a:schemeClr val="tx2"/>
                </a:solidFill>
              </a:rPr>
              <a:t>lifetime</a:t>
            </a:r>
            <a:r>
              <a:rPr lang="en-US" altLang="en-US"/>
              <a:t> of a variable is the time during which it is bound to a particular memory cell</a:t>
            </a:r>
          </a:p>
          <a:p>
            <a:pPr eaLnBrk="1" hangingPunct="1"/>
            <a:endParaRPr lang="en-US" altLang="en-US"/>
          </a:p>
        </p:txBody>
      </p:sp>
      <p:sp>
        <p:nvSpPr>
          <p:cNvPr id="30724" name="Slide Number Placeholder 3">
            <a:extLst>
              <a:ext uri="{FF2B5EF4-FFF2-40B4-BE49-F238E27FC236}">
                <a16:creationId xmlns:a16="http://schemas.microsoft.com/office/drawing/2014/main" id="{70C8B86A-7262-4149-A667-558F1AD1C81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7E9FC8E-0108-4F58-80E6-1DB1659DD428}" type="slidenum">
              <a:rPr lang="en-US" altLang="en-US" sz="1400" smtClean="0">
                <a:solidFill>
                  <a:srgbClr val="FFFFFF"/>
                </a:solidFill>
              </a:rPr>
              <a:pPr/>
              <a:t>188</a:t>
            </a:fld>
            <a:endParaRPr lang="en-US" altLang="en-US" sz="1400">
              <a:solidFill>
                <a:srgbClr val="FFFFFF"/>
              </a:solidFill>
            </a:endParaRPr>
          </a:p>
        </p:txBody>
      </p:sp>
    </p:spTree>
    <p:extLst>
      <p:ext uri="{BB962C8B-B14F-4D97-AF65-F5344CB8AC3E}">
        <p14:creationId xmlns:p14="http://schemas.microsoft.com/office/powerpoint/2010/main" val="104241743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6DBB4ECA-2652-4A5C-ABA7-782943DD8D74}"/>
              </a:ext>
            </a:extLst>
          </p:cNvPr>
          <p:cNvSpPr>
            <a:spLocks noGrp="1" noChangeArrowheads="1"/>
          </p:cNvSpPr>
          <p:nvPr>
            <p:ph type="title"/>
          </p:nvPr>
        </p:nvSpPr>
        <p:spPr/>
        <p:txBody>
          <a:bodyPr/>
          <a:lstStyle/>
          <a:p>
            <a:pPr eaLnBrk="1" fontAlgn="auto" hangingPunct="1">
              <a:spcAft>
                <a:spcPts val="0"/>
              </a:spcAft>
              <a:defRPr/>
            </a:pPr>
            <a:r>
              <a:rPr lang="en-US" dirty="0"/>
              <a:t>Storage Bindings &amp; Lifetime</a:t>
            </a:r>
          </a:p>
        </p:txBody>
      </p:sp>
      <p:sp>
        <p:nvSpPr>
          <p:cNvPr id="29699" name="Rectangle 3">
            <a:extLst>
              <a:ext uri="{FF2B5EF4-FFF2-40B4-BE49-F238E27FC236}">
                <a16:creationId xmlns:a16="http://schemas.microsoft.com/office/drawing/2014/main" id="{4B139C38-5897-44F3-A64F-37D0AC1B8099}"/>
              </a:ext>
            </a:extLst>
          </p:cNvPr>
          <p:cNvSpPr>
            <a:spLocks noGrp="1" noChangeArrowheads="1"/>
          </p:cNvSpPr>
          <p:nvPr>
            <p:ph sz="quarter" idx="1"/>
          </p:nvPr>
        </p:nvSpPr>
        <p:spPr>
          <a:xfrm>
            <a:off x="457200" y="1600200"/>
            <a:ext cx="7467600" cy="4873625"/>
          </a:xfrm>
        </p:spPr>
        <p:txBody>
          <a:bodyPr/>
          <a:lstStyle/>
          <a:p>
            <a:pPr eaLnBrk="1" hangingPunct="1">
              <a:buFont typeface="Wingdings" panose="05000000000000000000" pitchFamily="2" charset="2"/>
              <a:buNone/>
              <a:defRPr/>
            </a:pPr>
            <a:r>
              <a:rPr lang="en-US" dirty="0">
                <a:solidFill>
                  <a:schemeClr val="tx2"/>
                </a:solidFill>
              </a:rPr>
              <a:t>Static</a:t>
            </a:r>
          </a:p>
          <a:p>
            <a:pPr eaLnBrk="1" hangingPunct="1">
              <a:defRPr/>
            </a:pPr>
            <a:r>
              <a:rPr lang="en-US" dirty="0">
                <a:solidFill>
                  <a:schemeClr val="tx2"/>
                </a:solidFill>
              </a:rPr>
              <a:t>B</a:t>
            </a:r>
            <a:r>
              <a:rPr lang="en-US" dirty="0"/>
              <a:t>ound to memory cells before execution begins and remains bound to the same memory cell throughout execution, </a:t>
            </a:r>
          </a:p>
          <a:p>
            <a:pPr indent="0" eaLnBrk="1" hangingPunct="1">
              <a:buFont typeface="Wingdings" panose="05000000000000000000" pitchFamily="2" charset="2"/>
              <a:buNone/>
              <a:defRPr/>
            </a:pPr>
            <a:r>
              <a:rPr lang="en-US" dirty="0"/>
              <a:t>e.g. C static variables.</a:t>
            </a:r>
          </a:p>
          <a:p>
            <a:pPr eaLnBrk="1" hangingPunct="1">
              <a:defRPr/>
            </a:pPr>
            <a:r>
              <a:rPr lang="en-US" dirty="0">
                <a:solidFill>
                  <a:schemeClr val="tx2"/>
                </a:solidFill>
              </a:rPr>
              <a:t>Advantages</a:t>
            </a:r>
            <a:r>
              <a:rPr lang="en-US" dirty="0"/>
              <a:t>: efficiency  (direct addressing), history-sensitive subprogram support</a:t>
            </a:r>
          </a:p>
          <a:p>
            <a:pPr eaLnBrk="1" hangingPunct="1">
              <a:defRPr/>
            </a:pPr>
            <a:r>
              <a:rPr lang="en-US" dirty="0">
                <a:solidFill>
                  <a:schemeClr val="tx2"/>
                </a:solidFill>
              </a:rPr>
              <a:t>Disadvantage</a:t>
            </a:r>
            <a:r>
              <a:rPr lang="en-US" dirty="0"/>
              <a:t>: lack of flexibility  (no recursive subprogram) and storage cannot be shared with other variables</a:t>
            </a:r>
          </a:p>
        </p:txBody>
      </p:sp>
      <p:sp>
        <p:nvSpPr>
          <p:cNvPr id="31748" name="Slide Number Placeholder 3">
            <a:extLst>
              <a:ext uri="{FF2B5EF4-FFF2-40B4-BE49-F238E27FC236}">
                <a16:creationId xmlns:a16="http://schemas.microsoft.com/office/drawing/2014/main" id="{09B0F62E-2EB7-4E1C-9420-D5C4088AF68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0280209-4821-454A-9707-C183F7348330}" type="slidenum">
              <a:rPr lang="en-US" altLang="en-US" sz="1400" smtClean="0">
                <a:solidFill>
                  <a:srgbClr val="FFFFFF"/>
                </a:solidFill>
              </a:rPr>
              <a:pPr/>
              <a:t>189</a:t>
            </a:fld>
            <a:endParaRPr lang="en-US" altLang="en-US" sz="1400">
              <a:solidFill>
                <a:srgbClr val="FFFFFF"/>
              </a:solidFill>
            </a:endParaRPr>
          </a:p>
        </p:txBody>
      </p:sp>
    </p:spTree>
    <p:extLst>
      <p:ext uri="{BB962C8B-B14F-4D97-AF65-F5344CB8AC3E}">
        <p14:creationId xmlns:p14="http://schemas.microsoft.com/office/powerpoint/2010/main" val="289677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FA860317-C3BD-4FBE-827C-A5FB65C90C2B}"/>
              </a:ext>
            </a:extLst>
          </p:cNvPr>
          <p:cNvSpPr>
            <a:spLocks noGrp="1" noChangeArrowheads="1"/>
          </p:cNvSpPr>
          <p:nvPr>
            <p:ph type="title"/>
          </p:nvPr>
        </p:nvSpPr>
        <p:spPr/>
        <p:txBody>
          <a:bodyPr/>
          <a:lstStyle/>
          <a:p>
            <a:pPr eaLnBrk="1" fontAlgn="auto" hangingPunct="1">
              <a:spcAft>
                <a:spcPts val="0"/>
              </a:spcAft>
              <a:defRPr/>
            </a:pPr>
            <a:r>
              <a:rPr lang="en-US" dirty="0"/>
              <a:t>Language Design Trade-Offs</a:t>
            </a:r>
          </a:p>
        </p:txBody>
      </p:sp>
      <p:sp>
        <p:nvSpPr>
          <p:cNvPr id="47107" name="Rectangle 3">
            <a:extLst>
              <a:ext uri="{FF2B5EF4-FFF2-40B4-BE49-F238E27FC236}">
                <a16:creationId xmlns:a16="http://schemas.microsoft.com/office/drawing/2014/main" id="{65294B81-4DC3-4FD5-B1C2-7F71C10A32F4}"/>
              </a:ext>
            </a:extLst>
          </p:cNvPr>
          <p:cNvSpPr>
            <a:spLocks noGrp="1" noChangeArrowheads="1"/>
          </p:cNvSpPr>
          <p:nvPr>
            <p:ph sz="quarter" idx="1"/>
          </p:nvPr>
        </p:nvSpPr>
        <p:spPr>
          <a:xfrm>
            <a:off x="533400" y="1447800"/>
            <a:ext cx="8153400" cy="4572000"/>
          </a:xfrm>
        </p:spPr>
        <p:txBody>
          <a:bodyPr/>
          <a:lstStyle/>
          <a:p>
            <a:pPr eaLnBrk="1" hangingPunct="1">
              <a:lnSpc>
                <a:spcPct val="80000"/>
              </a:lnSpc>
            </a:pPr>
            <a:r>
              <a:rPr lang="en-US" altLang="en-US"/>
              <a:t>Reliability vs. cost of execution</a:t>
            </a:r>
          </a:p>
          <a:p>
            <a:pPr lvl="1" eaLnBrk="1" hangingPunct="1">
              <a:lnSpc>
                <a:spcPct val="80000"/>
              </a:lnSpc>
            </a:pPr>
            <a:r>
              <a:rPr lang="en-US" altLang="en-US" sz="2000"/>
              <a:t>Conflicting criteria</a:t>
            </a:r>
          </a:p>
          <a:p>
            <a:pPr lvl="1" eaLnBrk="1" hangingPunct="1">
              <a:lnSpc>
                <a:spcPct val="80000"/>
              </a:lnSpc>
            </a:pPr>
            <a:r>
              <a:rPr lang="en-US" altLang="en-US" sz="2000"/>
              <a:t>Example: Java demands all references to array elements be checked for proper indexing but that leads to increased execution costs</a:t>
            </a:r>
          </a:p>
          <a:p>
            <a:pPr eaLnBrk="1" hangingPunct="1">
              <a:lnSpc>
                <a:spcPct val="80000"/>
              </a:lnSpc>
            </a:pPr>
            <a:r>
              <a:rPr lang="en-US" altLang="en-US"/>
              <a:t>Readability vs. writability</a:t>
            </a:r>
          </a:p>
          <a:p>
            <a:pPr lvl="1" eaLnBrk="1" hangingPunct="1">
              <a:lnSpc>
                <a:spcPct val="80000"/>
              </a:lnSpc>
            </a:pPr>
            <a:r>
              <a:rPr lang="en-US" altLang="en-US" sz="2000"/>
              <a:t>Another conflicting criteria</a:t>
            </a:r>
          </a:p>
          <a:p>
            <a:pPr lvl="1" eaLnBrk="1" hangingPunct="1">
              <a:lnSpc>
                <a:spcPct val="80000"/>
              </a:lnSpc>
            </a:pPr>
            <a:r>
              <a:rPr lang="en-US" altLang="en-US" sz="2000"/>
              <a:t>Example: APL provides many powerful operators (and a large number of new symbols), allowing complex computations to be written in a compact program but at the cost of poor</a:t>
            </a:r>
            <a:r>
              <a:rPr lang="en-US" altLang="en-US"/>
              <a:t> </a:t>
            </a:r>
            <a:r>
              <a:rPr lang="en-US" altLang="en-US" sz="2000"/>
              <a:t>readability</a:t>
            </a:r>
          </a:p>
          <a:p>
            <a:pPr eaLnBrk="1" hangingPunct="1">
              <a:lnSpc>
                <a:spcPct val="80000"/>
              </a:lnSpc>
            </a:pPr>
            <a:r>
              <a:rPr lang="en-US" altLang="en-US"/>
              <a:t>Writability (flexibility) vs. reliability</a:t>
            </a:r>
          </a:p>
          <a:p>
            <a:pPr lvl="1" eaLnBrk="1" hangingPunct="1">
              <a:lnSpc>
                <a:spcPct val="80000"/>
              </a:lnSpc>
            </a:pPr>
            <a:r>
              <a:rPr lang="en-US" altLang="en-US" sz="2000"/>
              <a:t>Another conflicting criteria</a:t>
            </a:r>
          </a:p>
          <a:p>
            <a:pPr lvl="1" eaLnBrk="1" hangingPunct="1">
              <a:lnSpc>
                <a:spcPct val="80000"/>
              </a:lnSpc>
            </a:pPr>
            <a:r>
              <a:rPr lang="en-US" altLang="en-US" sz="2000"/>
              <a:t>Example: C++ pointers are powerful and very flexible but not reliably used</a:t>
            </a:r>
          </a:p>
        </p:txBody>
      </p:sp>
      <p:sp>
        <p:nvSpPr>
          <p:cNvPr id="47108" name="Slide Number Placeholder 4">
            <a:extLst>
              <a:ext uri="{FF2B5EF4-FFF2-40B4-BE49-F238E27FC236}">
                <a16:creationId xmlns:a16="http://schemas.microsoft.com/office/drawing/2014/main" id="{37AA1F83-312C-4773-A1AE-32517FEDF2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0A9BDA6-DF46-47A5-A06D-EE5CF2E694D8}" type="slidenum">
              <a:rPr lang="en-US" altLang="en-US" sz="1400" smtClean="0">
                <a:solidFill>
                  <a:srgbClr val="FFFFFF"/>
                </a:solidFill>
                <a:latin typeface="Times" panose="02020603050405020304" pitchFamily="18" charset="0"/>
              </a:rPr>
              <a:pPr>
                <a:spcBef>
                  <a:spcPct val="0"/>
                </a:spcBef>
                <a:buClrTx/>
                <a:buSzTx/>
                <a:buFontTx/>
                <a:buNone/>
              </a:pPr>
              <a:t>19</a:t>
            </a:fld>
            <a:endParaRPr lang="en-US" altLang="en-US" sz="1400">
              <a:solidFill>
                <a:srgbClr val="FFFFFF"/>
              </a:solidFill>
              <a:latin typeface="Times" panose="02020603050405020304" pitchFamily="18" charset="0"/>
            </a:endParaRPr>
          </a:p>
        </p:txBody>
      </p:sp>
      <p:sp>
        <p:nvSpPr>
          <p:cNvPr id="47109" name="Footer Placeholder 3">
            <a:extLst>
              <a:ext uri="{FF2B5EF4-FFF2-40B4-BE49-F238E27FC236}">
                <a16:creationId xmlns:a16="http://schemas.microsoft.com/office/drawing/2014/main" id="{363FA133-9DE9-405D-B74C-B185E7B1300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a:extLst>
              <a:ext uri="{FF2B5EF4-FFF2-40B4-BE49-F238E27FC236}">
                <a16:creationId xmlns:a16="http://schemas.microsoft.com/office/drawing/2014/main" id="{BAA242F0-6566-4DFC-B39E-4DCF55D8A066}"/>
              </a:ext>
            </a:extLst>
          </p:cNvPr>
          <p:cNvSpPr>
            <a:spLocks noGrp="1" noChangeArrowheads="1"/>
          </p:cNvSpPr>
          <p:nvPr>
            <p:ph type="title"/>
          </p:nvPr>
        </p:nvSpPr>
        <p:spPr/>
        <p:txBody>
          <a:bodyPr/>
          <a:lstStyle/>
          <a:p>
            <a:pPr eaLnBrk="1" fontAlgn="auto" hangingPunct="1">
              <a:spcAft>
                <a:spcPts val="0"/>
              </a:spcAft>
              <a:defRPr/>
            </a:pPr>
            <a:r>
              <a:rPr lang="en-US" dirty="0"/>
              <a:t>Storage Bindings &amp; Lifetime</a:t>
            </a:r>
          </a:p>
        </p:txBody>
      </p:sp>
      <p:sp>
        <p:nvSpPr>
          <p:cNvPr id="24580" name="Rectangle 5">
            <a:extLst>
              <a:ext uri="{FF2B5EF4-FFF2-40B4-BE49-F238E27FC236}">
                <a16:creationId xmlns:a16="http://schemas.microsoft.com/office/drawing/2014/main" id="{D6A0E7B1-FAF2-4392-BB6F-155AF953AAC4}"/>
              </a:ext>
            </a:extLst>
          </p:cNvPr>
          <p:cNvSpPr>
            <a:spLocks noGrp="1" noChangeArrowheads="1"/>
          </p:cNvSpPr>
          <p:nvPr>
            <p:ph sz="quarter" idx="1"/>
          </p:nvPr>
        </p:nvSpPr>
        <p:spPr>
          <a:xfrm>
            <a:off x="533400" y="1295400"/>
            <a:ext cx="8077200" cy="4876800"/>
          </a:xfrm>
        </p:spPr>
        <p:txBody>
          <a:bodyPr>
            <a:normAutofit lnSpcReduction="10000"/>
          </a:bodyPr>
          <a:lstStyle/>
          <a:p>
            <a:pPr marL="274320" indent="-274320" eaLnBrk="1" fontAlgn="auto" hangingPunct="1">
              <a:lnSpc>
                <a:spcPct val="90000"/>
              </a:lnSpc>
              <a:spcAft>
                <a:spcPts val="0"/>
              </a:spcAft>
              <a:buFont typeface="Wingdings"/>
              <a:buChar char=""/>
              <a:defRPr/>
            </a:pPr>
            <a:endParaRPr lang="en-US" dirty="0">
              <a:solidFill>
                <a:schemeClr val="accent6">
                  <a:lumMod val="75000"/>
                </a:schemeClr>
              </a:solidFill>
            </a:endParaRPr>
          </a:p>
          <a:p>
            <a:pPr marL="274320" indent="-274320" eaLnBrk="1" fontAlgn="auto" hangingPunct="1">
              <a:lnSpc>
                <a:spcPct val="90000"/>
              </a:lnSpc>
              <a:spcAft>
                <a:spcPts val="0"/>
              </a:spcAft>
              <a:buFont typeface="Wingdings" panose="05000000000000000000" pitchFamily="2" charset="2"/>
              <a:buNone/>
              <a:defRPr/>
            </a:pPr>
            <a:r>
              <a:rPr lang="en-US" dirty="0">
                <a:solidFill>
                  <a:schemeClr val="accent6">
                    <a:lumMod val="75000"/>
                  </a:schemeClr>
                </a:solidFill>
              </a:rPr>
              <a:t>Stack-dynamic</a:t>
            </a:r>
            <a:endParaRPr lang="en-US" dirty="0"/>
          </a:p>
          <a:p>
            <a:pPr marL="274320" indent="-274320" eaLnBrk="1" fontAlgn="auto" hangingPunct="1">
              <a:lnSpc>
                <a:spcPct val="90000"/>
              </a:lnSpc>
              <a:spcAft>
                <a:spcPts val="0"/>
              </a:spcAft>
              <a:buFont typeface="Wingdings"/>
              <a:buChar char=""/>
              <a:defRPr/>
            </a:pPr>
            <a:r>
              <a:rPr lang="en-US" dirty="0"/>
              <a:t>Stack dynamic variables are allocated from the run-time stack.</a:t>
            </a:r>
          </a:p>
          <a:p>
            <a:pPr marL="274320" indent="-274320" eaLnBrk="1" fontAlgn="auto" hangingPunct="1">
              <a:lnSpc>
                <a:spcPct val="90000"/>
              </a:lnSpc>
              <a:spcAft>
                <a:spcPts val="0"/>
              </a:spcAft>
              <a:buFont typeface="Wingdings"/>
              <a:buChar char=""/>
              <a:defRPr/>
            </a:pPr>
            <a:r>
              <a:rPr lang="en-US" dirty="0"/>
              <a:t>Storage bindings are created for variables when their declaration statements are elaborated.</a:t>
            </a:r>
          </a:p>
          <a:p>
            <a:pPr marL="274320" indent="0" eaLnBrk="1" fontAlgn="auto" hangingPunct="1">
              <a:lnSpc>
                <a:spcPct val="90000"/>
              </a:lnSpc>
              <a:spcAft>
                <a:spcPts val="0"/>
              </a:spcAft>
              <a:buFont typeface="Wingdings" panose="05000000000000000000" pitchFamily="2" charset="2"/>
              <a:buNone/>
              <a:defRPr/>
            </a:pPr>
            <a:r>
              <a:rPr lang="en-US" dirty="0"/>
              <a:t>E.g. local variables in C subprograms and Java methods</a:t>
            </a:r>
          </a:p>
          <a:p>
            <a:pPr marL="274320" indent="-274320" eaLnBrk="1" fontAlgn="auto" hangingPunct="1">
              <a:lnSpc>
                <a:spcPct val="90000"/>
              </a:lnSpc>
              <a:spcAft>
                <a:spcPts val="0"/>
              </a:spcAft>
              <a:defRPr/>
            </a:pPr>
            <a:r>
              <a:rPr lang="en-US" dirty="0"/>
              <a:t>All attributes except storage are statically bound</a:t>
            </a:r>
            <a:endParaRPr lang="en-US" sz="2000" dirty="0"/>
          </a:p>
          <a:p>
            <a:pPr marL="274320" indent="-274320" eaLnBrk="1" fontAlgn="auto" hangingPunct="1">
              <a:lnSpc>
                <a:spcPct val="90000"/>
              </a:lnSpc>
              <a:spcAft>
                <a:spcPts val="0"/>
              </a:spcAft>
              <a:buFont typeface="Wingdings"/>
              <a:buChar char=""/>
              <a:defRPr/>
            </a:pPr>
            <a:r>
              <a:rPr lang="en-US" dirty="0"/>
              <a:t>Advantage: allows recursion; conserves storage</a:t>
            </a:r>
          </a:p>
          <a:p>
            <a:pPr marL="274320" indent="-274320" eaLnBrk="1" fontAlgn="auto" hangingPunct="1">
              <a:lnSpc>
                <a:spcPct val="90000"/>
              </a:lnSpc>
              <a:spcAft>
                <a:spcPts val="0"/>
              </a:spcAft>
              <a:buFont typeface="Wingdings"/>
              <a:buChar char=""/>
              <a:defRPr/>
            </a:pPr>
            <a:r>
              <a:rPr lang="en-US" dirty="0"/>
              <a:t>Disadvantages: </a:t>
            </a:r>
          </a:p>
          <a:p>
            <a:pPr marL="640080" lvl="1" indent="-274320" eaLnBrk="1" fontAlgn="auto" hangingPunct="1">
              <a:lnSpc>
                <a:spcPct val="90000"/>
              </a:lnSpc>
              <a:spcAft>
                <a:spcPts val="0"/>
              </a:spcAft>
              <a:buFont typeface="Wingdings 2"/>
              <a:buChar char=""/>
              <a:defRPr/>
            </a:pPr>
            <a:r>
              <a:rPr lang="en-US" dirty="0"/>
              <a:t>Overhead of allocation and </a:t>
            </a:r>
            <a:r>
              <a:rPr lang="en-US" dirty="0" err="1"/>
              <a:t>deallocation</a:t>
            </a:r>
            <a:endParaRPr lang="en-US" dirty="0"/>
          </a:p>
          <a:p>
            <a:pPr marL="640080" lvl="1" indent="-274320" eaLnBrk="1" fontAlgn="auto" hangingPunct="1">
              <a:lnSpc>
                <a:spcPct val="90000"/>
              </a:lnSpc>
              <a:spcAft>
                <a:spcPts val="0"/>
              </a:spcAft>
              <a:buFont typeface="Wingdings 2"/>
              <a:buChar char=""/>
              <a:defRPr/>
            </a:pPr>
            <a:r>
              <a:rPr lang="en-US" dirty="0"/>
              <a:t>Subprograms cannot be history sensitive</a:t>
            </a:r>
          </a:p>
          <a:p>
            <a:pPr marL="640080" lvl="1" indent="-274320" eaLnBrk="1" fontAlgn="auto" hangingPunct="1">
              <a:lnSpc>
                <a:spcPct val="90000"/>
              </a:lnSpc>
              <a:spcAft>
                <a:spcPts val="0"/>
              </a:spcAft>
              <a:buFont typeface="Wingdings 2"/>
              <a:buChar char=""/>
              <a:defRPr/>
            </a:pPr>
            <a:r>
              <a:rPr lang="en-US" dirty="0"/>
              <a:t>Inefficient references (indirect addressing)</a:t>
            </a:r>
          </a:p>
        </p:txBody>
      </p:sp>
      <p:sp>
        <p:nvSpPr>
          <p:cNvPr id="32772" name="Slide Number Placeholder 3">
            <a:extLst>
              <a:ext uri="{FF2B5EF4-FFF2-40B4-BE49-F238E27FC236}">
                <a16:creationId xmlns:a16="http://schemas.microsoft.com/office/drawing/2014/main" id="{F38E0575-BD84-4F65-ACF6-5C9C953D12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A327BCF-3C28-4BF4-9F4C-2D27D290C37D}" type="slidenum">
              <a:rPr lang="en-US" altLang="en-US" sz="1400" smtClean="0">
                <a:solidFill>
                  <a:srgbClr val="FFFFFF"/>
                </a:solidFill>
              </a:rPr>
              <a:pPr/>
              <a:t>190</a:t>
            </a:fld>
            <a:endParaRPr lang="en-US" altLang="en-US" sz="1400">
              <a:solidFill>
                <a:srgbClr val="FFFFFF"/>
              </a:solidFill>
            </a:endParaRPr>
          </a:p>
        </p:txBody>
      </p:sp>
    </p:spTree>
    <p:extLst>
      <p:ext uri="{BB962C8B-B14F-4D97-AF65-F5344CB8AC3E}">
        <p14:creationId xmlns:p14="http://schemas.microsoft.com/office/powerpoint/2010/main" val="362346103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5AE93AA9-9934-405E-ABF4-0AC0F2DF7BC7}"/>
              </a:ext>
            </a:extLst>
          </p:cNvPr>
          <p:cNvSpPr>
            <a:spLocks noGrp="1" noChangeArrowheads="1"/>
          </p:cNvSpPr>
          <p:nvPr>
            <p:ph type="title"/>
          </p:nvPr>
        </p:nvSpPr>
        <p:spPr/>
        <p:txBody>
          <a:bodyPr/>
          <a:lstStyle/>
          <a:p>
            <a:pPr eaLnBrk="1" fontAlgn="auto" hangingPunct="1">
              <a:spcAft>
                <a:spcPts val="0"/>
              </a:spcAft>
              <a:defRPr/>
            </a:pPr>
            <a:r>
              <a:rPr lang="en-US" dirty="0"/>
              <a:t>Storage Bindings &amp; Lifetime</a:t>
            </a:r>
          </a:p>
        </p:txBody>
      </p:sp>
      <p:sp>
        <p:nvSpPr>
          <p:cNvPr id="25604" name="Rectangle 3">
            <a:extLst>
              <a:ext uri="{FF2B5EF4-FFF2-40B4-BE49-F238E27FC236}">
                <a16:creationId xmlns:a16="http://schemas.microsoft.com/office/drawing/2014/main" id="{B0B5B909-0AAA-4F93-B135-760A495F269F}"/>
              </a:ext>
            </a:extLst>
          </p:cNvPr>
          <p:cNvSpPr>
            <a:spLocks noGrp="1" noChangeArrowheads="1"/>
          </p:cNvSpPr>
          <p:nvPr>
            <p:ph sz="quarter" idx="1"/>
          </p:nvPr>
        </p:nvSpPr>
        <p:spPr>
          <a:xfrm>
            <a:off x="457200" y="1371600"/>
            <a:ext cx="8153400" cy="4572000"/>
          </a:xfrm>
        </p:spPr>
        <p:txBody>
          <a:bodyPr>
            <a:normAutofit fontScale="85000" lnSpcReduction="10000"/>
          </a:bodyPr>
          <a:lstStyle/>
          <a:p>
            <a:pPr marL="274320" indent="-274320" eaLnBrk="1" fontAlgn="auto" hangingPunct="1">
              <a:spcAft>
                <a:spcPts val="0"/>
              </a:spcAft>
              <a:buFont typeface="Wingdings" panose="05000000000000000000" pitchFamily="2" charset="2"/>
              <a:buNone/>
              <a:defRPr/>
            </a:pPr>
            <a:r>
              <a:rPr lang="en-US" dirty="0">
                <a:solidFill>
                  <a:schemeClr val="accent6">
                    <a:lumMod val="75000"/>
                  </a:schemeClr>
                </a:solidFill>
              </a:rPr>
              <a:t>Explicit heap-dynamic</a:t>
            </a:r>
          </a:p>
          <a:p>
            <a:pPr marL="274320" indent="-274320" eaLnBrk="1" fontAlgn="auto" hangingPunct="1">
              <a:spcAft>
                <a:spcPts val="0"/>
              </a:spcAft>
              <a:buFont typeface="Wingdings"/>
              <a:buChar char=""/>
              <a:defRPr/>
            </a:pPr>
            <a:r>
              <a:rPr lang="en-US" dirty="0"/>
              <a:t>Nameless memory cells that are allocated and </a:t>
            </a:r>
            <a:r>
              <a:rPr lang="en-US" dirty="0" err="1"/>
              <a:t>deallocated</a:t>
            </a:r>
            <a:r>
              <a:rPr lang="en-US" dirty="0"/>
              <a:t> by explicit run-time instructions specified by the programmer, which take effect during execution, e.g.</a:t>
            </a:r>
          </a:p>
          <a:p>
            <a:pPr lvl="2" indent="-182880" eaLnBrk="1" fontAlgn="auto" hangingPunct="1">
              <a:spcAft>
                <a:spcPts val="0"/>
              </a:spcAft>
              <a:buClr>
                <a:schemeClr val="accent1">
                  <a:shade val="75000"/>
                </a:schemeClr>
              </a:buClr>
              <a:buFont typeface="Wingdings"/>
              <a:buNone/>
              <a:defRPr/>
            </a:pPr>
            <a:endParaRPr lang="en-US" sz="1800" dirty="0">
              <a:latin typeface="Courier New" pitchFamily="49" charset="0"/>
              <a:cs typeface="Courier New" pitchFamily="49" charset="0"/>
            </a:endParaRPr>
          </a:p>
          <a:p>
            <a:pPr lvl="2" indent="-182880" eaLnBrk="1" fontAlgn="auto" hangingPunct="1">
              <a:spcAft>
                <a:spcPts val="0"/>
              </a:spcAft>
              <a:buClr>
                <a:schemeClr val="accent1">
                  <a:shade val="75000"/>
                </a:schemeClr>
              </a:buClr>
              <a:buFont typeface="Wingdings"/>
              <a:buNone/>
              <a:defRPr/>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intnode</a:t>
            </a:r>
            <a:r>
              <a:rPr lang="en-US" sz="1800" dirty="0">
                <a:latin typeface="Courier New" pitchFamily="49" charset="0"/>
                <a:cs typeface="Courier New" pitchFamily="49" charset="0"/>
              </a:rPr>
              <a:t>;</a:t>
            </a:r>
          </a:p>
          <a:p>
            <a:pPr lvl="2" indent="-182880" eaLnBrk="1" fontAlgn="auto" hangingPunct="1">
              <a:spcAft>
                <a:spcPts val="0"/>
              </a:spcAft>
              <a:buClr>
                <a:schemeClr val="accent1">
                  <a:shade val="75000"/>
                </a:schemeClr>
              </a:buClr>
              <a:buFont typeface="Wingdings"/>
              <a:buNone/>
              <a:defRPr/>
            </a:pPr>
            <a:r>
              <a:rPr lang="en-US" sz="1800" dirty="0" err="1">
                <a:latin typeface="Courier New" pitchFamily="49" charset="0"/>
                <a:cs typeface="Courier New" pitchFamily="49" charset="0"/>
              </a:rPr>
              <a:t>intnode</a:t>
            </a:r>
            <a:r>
              <a:rPr lang="en-US" sz="1800" dirty="0">
                <a:latin typeface="Courier New" pitchFamily="49" charset="0"/>
                <a:cs typeface="Courier New" pitchFamily="49" charset="0"/>
              </a:rPr>
              <a:t> = new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a:t>
            </a:r>
          </a:p>
          <a:p>
            <a:pPr lvl="2" indent="-182880" eaLnBrk="1" fontAlgn="auto" hangingPunct="1">
              <a:spcAft>
                <a:spcPts val="0"/>
              </a:spcAft>
              <a:buClr>
                <a:schemeClr val="accent1">
                  <a:shade val="75000"/>
                </a:schemeClr>
              </a:buClr>
              <a:buFont typeface="Wingdings"/>
              <a:buNone/>
              <a:defRPr/>
            </a:pPr>
            <a:r>
              <a:rPr lang="en-US" sz="1800" dirty="0">
                <a:latin typeface="Courier New" pitchFamily="49" charset="0"/>
                <a:cs typeface="Courier New" pitchFamily="49" charset="0"/>
              </a:rPr>
              <a:t>….</a:t>
            </a:r>
          </a:p>
          <a:p>
            <a:pPr lvl="2" indent="-182880" eaLnBrk="1" fontAlgn="auto" hangingPunct="1">
              <a:spcAft>
                <a:spcPts val="0"/>
              </a:spcAft>
              <a:buClr>
                <a:schemeClr val="accent1">
                  <a:shade val="75000"/>
                </a:schemeClr>
              </a:buClr>
              <a:buFont typeface="Wingdings"/>
              <a:buNone/>
              <a:defRPr/>
            </a:pPr>
            <a:r>
              <a:rPr lang="en-US" sz="1800" dirty="0">
                <a:latin typeface="Courier New" pitchFamily="49" charset="0"/>
                <a:cs typeface="Courier New" pitchFamily="49" charset="0"/>
              </a:rPr>
              <a:t>delete </a:t>
            </a:r>
            <a:r>
              <a:rPr lang="en-US" sz="1800" dirty="0" err="1">
                <a:latin typeface="Courier New" pitchFamily="49" charset="0"/>
                <a:cs typeface="Courier New" pitchFamily="49" charset="0"/>
              </a:rPr>
              <a:t>intnode</a:t>
            </a:r>
            <a:r>
              <a:rPr lang="en-US" sz="1800" dirty="0">
                <a:latin typeface="Courier New" pitchFamily="49" charset="0"/>
                <a:cs typeface="Courier New" pitchFamily="49" charset="0"/>
              </a:rPr>
              <a:t>;</a:t>
            </a:r>
          </a:p>
          <a:p>
            <a:pPr marL="274320" indent="-274320" eaLnBrk="1" fontAlgn="auto" hangingPunct="1">
              <a:spcAft>
                <a:spcPts val="0"/>
              </a:spcAft>
              <a:buFont typeface="Wingdings"/>
              <a:buChar char=""/>
              <a:defRPr/>
            </a:pPr>
            <a:r>
              <a:rPr lang="en-US" dirty="0"/>
              <a:t>Referenced only through pointers or references, e.g. dynamic objects in C++ (via </a:t>
            </a:r>
            <a:r>
              <a:rPr lang="en-US" sz="2300" dirty="0">
                <a:latin typeface="Courier New" pitchFamily="49" charset="0"/>
                <a:cs typeface="Courier New" pitchFamily="49" charset="0"/>
              </a:rPr>
              <a:t>new</a:t>
            </a:r>
            <a:r>
              <a:rPr lang="en-US" dirty="0"/>
              <a:t> and </a:t>
            </a:r>
            <a:r>
              <a:rPr lang="en-US" sz="2300" dirty="0">
                <a:latin typeface="Courier New" pitchFamily="49" charset="0"/>
                <a:cs typeface="Courier New" pitchFamily="49" charset="0"/>
              </a:rPr>
              <a:t>delete</a:t>
            </a:r>
            <a:r>
              <a:rPr lang="en-US" dirty="0"/>
              <a:t>), all objects in Java</a:t>
            </a:r>
          </a:p>
          <a:p>
            <a:pPr marL="274320" indent="-274320" eaLnBrk="1" fontAlgn="auto" hangingPunct="1">
              <a:spcAft>
                <a:spcPts val="0"/>
              </a:spcAft>
              <a:buFont typeface="Wingdings"/>
              <a:buChar char=""/>
              <a:defRPr/>
            </a:pPr>
            <a:r>
              <a:rPr lang="en-US" dirty="0">
                <a:solidFill>
                  <a:schemeClr val="tx2"/>
                </a:solidFill>
              </a:rPr>
              <a:t>Advantage</a:t>
            </a:r>
            <a:r>
              <a:rPr lang="en-US" dirty="0"/>
              <a:t>: provides for dynamic storage management that can grow and shrink.</a:t>
            </a:r>
          </a:p>
          <a:p>
            <a:pPr marL="274320" indent="-274320" eaLnBrk="1" fontAlgn="auto" hangingPunct="1">
              <a:spcAft>
                <a:spcPts val="0"/>
              </a:spcAft>
              <a:buFont typeface="Wingdings"/>
              <a:buChar char=""/>
              <a:defRPr/>
            </a:pPr>
            <a:r>
              <a:rPr lang="en-US" dirty="0">
                <a:solidFill>
                  <a:schemeClr val="tx2"/>
                </a:solidFill>
              </a:rPr>
              <a:t>Disadvantage</a:t>
            </a:r>
            <a:r>
              <a:rPr lang="en-US" dirty="0"/>
              <a:t>: difficulty of using pointers and the complexity of storage management.</a:t>
            </a:r>
          </a:p>
          <a:p>
            <a:pPr marL="274320" indent="-274320" eaLnBrk="1" fontAlgn="auto" hangingPunct="1">
              <a:spcAft>
                <a:spcPts val="0"/>
              </a:spcAft>
              <a:buFont typeface="Wingdings"/>
              <a:buChar char=""/>
              <a:defRPr/>
            </a:pPr>
            <a:endParaRPr lang="en-US" dirty="0"/>
          </a:p>
        </p:txBody>
      </p:sp>
      <p:sp>
        <p:nvSpPr>
          <p:cNvPr id="33796" name="Slide Number Placeholder 3">
            <a:extLst>
              <a:ext uri="{FF2B5EF4-FFF2-40B4-BE49-F238E27FC236}">
                <a16:creationId xmlns:a16="http://schemas.microsoft.com/office/drawing/2014/main" id="{2BAE3D0F-7365-46D2-A7A0-D92CBADD45A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721EC5F-342E-40C8-8154-41F36A3542B0}" type="slidenum">
              <a:rPr lang="en-US" altLang="en-US" sz="1400" smtClean="0">
                <a:solidFill>
                  <a:srgbClr val="FFFFFF"/>
                </a:solidFill>
              </a:rPr>
              <a:pPr/>
              <a:t>191</a:t>
            </a:fld>
            <a:endParaRPr lang="en-US" altLang="en-US" sz="1400">
              <a:solidFill>
                <a:srgbClr val="FFFFFF"/>
              </a:solidFill>
            </a:endParaRPr>
          </a:p>
        </p:txBody>
      </p:sp>
    </p:spTree>
    <p:extLst>
      <p:ext uri="{BB962C8B-B14F-4D97-AF65-F5344CB8AC3E}">
        <p14:creationId xmlns:p14="http://schemas.microsoft.com/office/powerpoint/2010/main" val="415330817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624D38D2-4861-4687-A796-39A4FC83E1C5}"/>
              </a:ext>
            </a:extLst>
          </p:cNvPr>
          <p:cNvSpPr>
            <a:spLocks noGrp="1" noChangeArrowheads="1"/>
          </p:cNvSpPr>
          <p:nvPr>
            <p:ph type="title"/>
          </p:nvPr>
        </p:nvSpPr>
        <p:spPr/>
        <p:txBody>
          <a:bodyPr/>
          <a:lstStyle/>
          <a:p>
            <a:pPr eaLnBrk="1" fontAlgn="auto" hangingPunct="1">
              <a:spcAft>
                <a:spcPts val="0"/>
              </a:spcAft>
              <a:defRPr/>
            </a:pPr>
            <a:r>
              <a:rPr lang="en-US" dirty="0"/>
              <a:t>Storage Bindings &amp; Lifetime</a:t>
            </a:r>
          </a:p>
        </p:txBody>
      </p:sp>
      <p:sp>
        <p:nvSpPr>
          <p:cNvPr id="26628" name="Rectangle 3">
            <a:extLst>
              <a:ext uri="{FF2B5EF4-FFF2-40B4-BE49-F238E27FC236}">
                <a16:creationId xmlns:a16="http://schemas.microsoft.com/office/drawing/2014/main" id="{B8207A0B-C3C2-4573-A80F-7AB353CFEEDD}"/>
              </a:ext>
            </a:extLst>
          </p:cNvPr>
          <p:cNvSpPr>
            <a:spLocks noGrp="1" noChangeArrowheads="1"/>
          </p:cNvSpPr>
          <p:nvPr>
            <p:ph sz="quarter" idx="1"/>
          </p:nvPr>
        </p:nvSpPr>
        <p:spPr>
          <a:xfrm>
            <a:off x="381000" y="1524000"/>
            <a:ext cx="8153400" cy="4572000"/>
          </a:xfrm>
        </p:spPr>
        <p:txBody>
          <a:bodyPr>
            <a:normAutofit fontScale="92500"/>
          </a:bodyPr>
          <a:lstStyle/>
          <a:p>
            <a:pPr marL="274320" indent="-274320" eaLnBrk="1" fontAlgn="auto" hangingPunct="1">
              <a:spcAft>
                <a:spcPts val="0"/>
              </a:spcAft>
              <a:buFont typeface="Wingdings" panose="05000000000000000000" pitchFamily="2" charset="2"/>
              <a:buNone/>
              <a:defRPr/>
            </a:pPr>
            <a:r>
              <a:rPr lang="en-US" dirty="0">
                <a:solidFill>
                  <a:schemeClr val="accent6">
                    <a:lumMod val="75000"/>
                  </a:schemeClr>
                </a:solidFill>
              </a:rPr>
              <a:t>Implicit heap-dynamic</a:t>
            </a:r>
          </a:p>
          <a:p>
            <a:pPr marL="274320" indent="-274320" eaLnBrk="1" fontAlgn="auto" hangingPunct="1">
              <a:spcAft>
                <a:spcPts val="0"/>
              </a:spcAft>
              <a:buFont typeface="Wingdings"/>
              <a:buChar char=""/>
              <a:defRPr/>
            </a:pPr>
            <a:r>
              <a:rPr lang="en-US" dirty="0"/>
              <a:t>Bound to heap storage only when they are assigned values (dynamic type binding).</a:t>
            </a:r>
          </a:p>
          <a:p>
            <a:pPr marL="640080" lvl="1" indent="-274320" eaLnBrk="1" fontAlgn="auto" hangingPunct="1">
              <a:spcAft>
                <a:spcPts val="0"/>
              </a:spcAft>
              <a:buFont typeface="Wingdings 2"/>
              <a:buChar char=""/>
              <a:defRPr/>
            </a:pPr>
            <a:r>
              <a:rPr lang="en-US" dirty="0"/>
              <a:t>all variables in APL; all strings and arrays in Perl and JavaScript i.e. dynamic type binding variables</a:t>
            </a:r>
          </a:p>
          <a:p>
            <a:pPr marL="640080" lvl="1" indent="0" eaLnBrk="1" fontAlgn="auto" hangingPunct="1">
              <a:spcAft>
                <a:spcPts val="0"/>
              </a:spcAft>
              <a:buFont typeface="Wingdings 2" panose="05020102010507070707" pitchFamily="18" charset="2"/>
              <a:buNone/>
              <a:defRPr/>
            </a:pPr>
            <a:r>
              <a:rPr lang="en-US" dirty="0"/>
              <a:t>E.g.</a:t>
            </a:r>
          </a:p>
          <a:p>
            <a:pPr marL="640080" lvl="1" indent="0" eaLnBrk="1" fontAlgn="auto" hangingPunct="1">
              <a:spcAft>
                <a:spcPts val="0"/>
              </a:spcAft>
              <a:buFont typeface="Wingdings 2" panose="05020102010507070707" pitchFamily="18" charset="2"/>
              <a:buNone/>
              <a:defRPr/>
            </a:pPr>
            <a:r>
              <a:rPr lang="en-US" dirty="0">
                <a:latin typeface="Courier New" pitchFamily="49" charset="0"/>
                <a:cs typeface="Courier New" pitchFamily="49" charset="0"/>
              </a:rPr>
              <a:t>height = [74, 84, 86, 90, 71]</a:t>
            </a:r>
          </a:p>
          <a:p>
            <a:pPr marL="274320" indent="-274320" eaLnBrk="1" fontAlgn="auto" hangingPunct="1">
              <a:spcAft>
                <a:spcPts val="0"/>
              </a:spcAft>
              <a:buFont typeface="Wingdings"/>
              <a:buChar char=""/>
              <a:defRPr/>
            </a:pPr>
            <a:r>
              <a:rPr lang="en-US" dirty="0">
                <a:solidFill>
                  <a:schemeClr val="tx2"/>
                </a:solidFill>
              </a:rPr>
              <a:t>Advantage</a:t>
            </a:r>
            <a:r>
              <a:rPr lang="en-US" dirty="0"/>
              <a:t>:</a:t>
            </a:r>
          </a:p>
          <a:p>
            <a:pPr marL="641033" lvl="1" indent="-274320" eaLnBrk="1" fontAlgn="auto" hangingPunct="1">
              <a:spcAft>
                <a:spcPts val="0"/>
              </a:spcAft>
              <a:buFont typeface="Wingdings"/>
              <a:buChar char=""/>
              <a:defRPr/>
            </a:pPr>
            <a:r>
              <a:rPr lang="en-US" dirty="0"/>
              <a:t>Highest degree of flexibility</a:t>
            </a:r>
          </a:p>
          <a:p>
            <a:pPr marL="274320" indent="-274320" eaLnBrk="1" fontAlgn="auto" hangingPunct="1">
              <a:spcAft>
                <a:spcPts val="0"/>
              </a:spcAft>
              <a:buFont typeface="Wingdings"/>
              <a:buChar char=""/>
              <a:defRPr/>
            </a:pPr>
            <a:r>
              <a:rPr lang="en-US" dirty="0">
                <a:solidFill>
                  <a:schemeClr val="tx2"/>
                </a:solidFill>
              </a:rPr>
              <a:t>Disadvantages</a:t>
            </a:r>
            <a:r>
              <a:rPr lang="en-US" dirty="0"/>
              <a:t>: </a:t>
            </a:r>
          </a:p>
          <a:p>
            <a:pPr marL="640080" lvl="1" indent="-274320" eaLnBrk="1" fontAlgn="auto" hangingPunct="1">
              <a:spcAft>
                <a:spcPts val="0"/>
              </a:spcAft>
              <a:buFont typeface="Wingdings 2"/>
              <a:buChar char=""/>
              <a:defRPr/>
            </a:pPr>
            <a:r>
              <a:rPr lang="en-US" dirty="0"/>
              <a:t>Run-time overhead in maintaining the </a:t>
            </a:r>
            <a:r>
              <a:rPr lang="en-US" dirty="0" err="1"/>
              <a:t>the</a:t>
            </a:r>
            <a:r>
              <a:rPr lang="en-US" dirty="0"/>
              <a:t> dynamic attributes</a:t>
            </a:r>
          </a:p>
          <a:p>
            <a:pPr marL="640080" lvl="1" indent="-274320" eaLnBrk="1" fontAlgn="auto" hangingPunct="1">
              <a:spcAft>
                <a:spcPts val="0"/>
              </a:spcAft>
              <a:buFont typeface="Wingdings 2"/>
              <a:buChar char=""/>
              <a:defRPr/>
            </a:pPr>
            <a:r>
              <a:rPr lang="en-US" dirty="0"/>
              <a:t>Loss of error detection</a:t>
            </a:r>
          </a:p>
        </p:txBody>
      </p:sp>
      <p:sp>
        <p:nvSpPr>
          <p:cNvPr id="34820" name="Slide Number Placeholder 3">
            <a:extLst>
              <a:ext uri="{FF2B5EF4-FFF2-40B4-BE49-F238E27FC236}">
                <a16:creationId xmlns:a16="http://schemas.microsoft.com/office/drawing/2014/main" id="{2BBBB297-DAB4-46BE-97D2-AE9C0903AA4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E920DA7-BAC5-4AFE-B6F9-E72F7B183E59}" type="slidenum">
              <a:rPr lang="en-US" altLang="en-US" sz="1400" smtClean="0">
                <a:solidFill>
                  <a:srgbClr val="FFFFFF"/>
                </a:solidFill>
              </a:rPr>
              <a:pPr/>
              <a:t>192</a:t>
            </a:fld>
            <a:endParaRPr lang="en-US" altLang="en-US" sz="1400">
              <a:solidFill>
                <a:srgbClr val="FFFFFF"/>
              </a:solidFill>
            </a:endParaRPr>
          </a:p>
        </p:txBody>
      </p:sp>
    </p:spTree>
    <p:extLst>
      <p:ext uri="{BB962C8B-B14F-4D97-AF65-F5344CB8AC3E}">
        <p14:creationId xmlns:p14="http://schemas.microsoft.com/office/powerpoint/2010/main" val="19950783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03654BE7-8F46-4FEB-819A-7E90B22A927C}"/>
              </a:ext>
            </a:extLst>
          </p:cNvPr>
          <p:cNvSpPr>
            <a:spLocks noGrp="1" noChangeArrowheads="1"/>
          </p:cNvSpPr>
          <p:nvPr>
            <p:ph type="title"/>
          </p:nvPr>
        </p:nvSpPr>
        <p:spPr/>
        <p:txBody>
          <a:bodyPr/>
          <a:lstStyle/>
          <a:p>
            <a:pPr eaLnBrk="1" fontAlgn="auto" hangingPunct="1">
              <a:spcAft>
                <a:spcPts val="0"/>
              </a:spcAft>
              <a:defRPr/>
            </a:pPr>
            <a:r>
              <a:rPr lang="en-US" dirty="0"/>
              <a:t>Scope</a:t>
            </a:r>
          </a:p>
        </p:txBody>
      </p:sp>
      <p:sp>
        <p:nvSpPr>
          <p:cNvPr id="27652" name="Rectangle 3">
            <a:extLst>
              <a:ext uri="{FF2B5EF4-FFF2-40B4-BE49-F238E27FC236}">
                <a16:creationId xmlns:a16="http://schemas.microsoft.com/office/drawing/2014/main" id="{82E90745-10B4-4622-8BC6-4FE0DF986229}"/>
              </a:ext>
            </a:extLst>
          </p:cNvPr>
          <p:cNvSpPr>
            <a:spLocks noGrp="1" noChangeArrowheads="1"/>
          </p:cNvSpPr>
          <p:nvPr>
            <p:ph sz="quarter" idx="1"/>
          </p:nvPr>
        </p:nvSpPr>
        <p:spPr>
          <a:xfrm>
            <a:off x="457200" y="1524000"/>
            <a:ext cx="8153400" cy="4572000"/>
          </a:xfrm>
        </p:spPr>
        <p:txBody>
          <a:bodyPr>
            <a:normAutofit/>
          </a:bodyPr>
          <a:lstStyle/>
          <a:p>
            <a:pPr marL="274320" indent="-274320" eaLnBrk="1" fontAlgn="auto" hangingPunct="1">
              <a:spcAft>
                <a:spcPts val="0"/>
              </a:spcAft>
              <a:buFont typeface="Wingdings"/>
              <a:buChar char=""/>
              <a:defRPr/>
            </a:pPr>
            <a:r>
              <a:rPr lang="en-US" dirty="0"/>
              <a:t>The </a:t>
            </a:r>
            <a:r>
              <a:rPr lang="en-US" dirty="0">
                <a:solidFill>
                  <a:schemeClr val="accent6">
                    <a:lumMod val="75000"/>
                  </a:schemeClr>
                </a:solidFill>
              </a:rPr>
              <a:t>scope</a:t>
            </a:r>
            <a:r>
              <a:rPr lang="en-US" dirty="0"/>
              <a:t> of a variable is the range of statements over which it is visible (a variable is visible if it can be referenced in that statement)</a:t>
            </a:r>
          </a:p>
          <a:p>
            <a:pPr marL="274320" indent="-274320" eaLnBrk="1" fontAlgn="auto" hangingPunct="1">
              <a:spcAft>
                <a:spcPts val="0"/>
              </a:spcAft>
              <a:buFont typeface="Wingdings"/>
              <a:buChar char=""/>
              <a:defRPr/>
            </a:pPr>
            <a:r>
              <a:rPr lang="en-US" dirty="0"/>
              <a:t>The scope rules of a language determine how references to names are associated with variables</a:t>
            </a:r>
          </a:p>
          <a:p>
            <a:pPr marL="274320" indent="-274320" eaLnBrk="1" fontAlgn="auto" hangingPunct="1">
              <a:spcAft>
                <a:spcPts val="0"/>
              </a:spcAft>
              <a:buFont typeface="Wingdings"/>
              <a:buChar char=""/>
              <a:defRPr/>
            </a:pPr>
            <a:r>
              <a:rPr lang="en-US" dirty="0"/>
              <a:t>The </a:t>
            </a:r>
            <a:r>
              <a:rPr lang="en-US" i="1" dirty="0"/>
              <a:t>nonlocal variables</a:t>
            </a:r>
            <a:r>
              <a:rPr lang="en-US" dirty="0"/>
              <a:t> of a program unit are those that are visible but not declared there</a:t>
            </a:r>
          </a:p>
        </p:txBody>
      </p:sp>
      <p:sp>
        <p:nvSpPr>
          <p:cNvPr id="35844" name="Slide Number Placeholder 3">
            <a:extLst>
              <a:ext uri="{FF2B5EF4-FFF2-40B4-BE49-F238E27FC236}">
                <a16:creationId xmlns:a16="http://schemas.microsoft.com/office/drawing/2014/main" id="{891C8924-D803-4254-A191-44A46E349C3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8B58C9E-9AD2-4DCE-94A5-B97486F659CB}" type="slidenum">
              <a:rPr lang="en-US" altLang="en-US" sz="1400" smtClean="0">
                <a:solidFill>
                  <a:srgbClr val="FFFFFF"/>
                </a:solidFill>
              </a:rPr>
              <a:pPr/>
              <a:t>193</a:t>
            </a:fld>
            <a:endParaRPr lang="en-US" altLang="en-US" sz="1400">
              <a:solidFill>
                <a:srgbClr val="FFFFFF"/>
              </a:solidFill>
            </a:endParaRPr>
          </a:p>
        </p:txBody>
      </p:sp>
    </p:spTree>
    <p:extLst>
      <p:ext uri="{BB962C8B-B14F-4D97-AF65-F5344CB8AC3E}">
        <p14:creationId xmlns:p14="http://schemas.microsoft.com/office/powerpoint/2010/main" val="413489724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77DDC0E9-A971-405B-BE5C-59C8D4C7C6AC}"/>
              </a:ext>
            </a:extLst>
          </p:cNvPr>
          <p:cNvSpPr>
            <a:spLocks noGrp="1" noChangeArrowheads="1"/>
          </p:cNvSpPr>
          <p:nvPr>
            <p:ph type="title"/>
          </p:nvPr>
        </p:nvSpPr>
        <p:spPr/>
        <p:txBody>
          <a:bodyPr/>
          <a:lstStyle/>
          <a:p>
            <a:pPr eaLnBrk="1" fontAlgn="auto" hangingPunct="1">
              <a:spcAft>
                <a:spcPts val="0"/>
              </a:spcAft>
              <a:defRPr/>
            </a:pPr>
            <a:r>
              <a:rPr lang="en-US" sz="3200" dirty="0"/>
              <a:t>Static Scope</a:t>
            </a:r>
          </a:p>
        </p:txBody>
      </p:sp>
      <p:sp>
        <p:nvSpPr>
          <p:cNvPr id="36867" name="Rectangle 3">
            <a:extLst>
              <a:ext uri="{FF2B5EF4-FFF2-40B4-BE49-F238E27FC236}">
                <a16:creationId xmlns:a16="http://schemas.microsoft.com/office/drawing/2014/main" id="{BEE6D073-D0DE-4128-967A-4E8B0703A51B}"/>
              </a:ext>
            </a:extLst>
          </p:cNvPr>
          <p:cNvSpPr>
            <a:spLocks noGrp="1"/>
          </p:cNvSpPr>
          <p:nvPr>
            <p:ph sz="quarter" idx="1"/>
          </p:nvPr>
        </p:nvSpPr>
        <p:spPr>
          <a:xfrm>
            <a:off x="457200" y="1600200"/>
            <a:ext cx="7467600" cy="4873625"/>
          </a:xfrm>
        </p:spPr>
        <p:txBody>
          <a:bodyPr/>
          <a:lstStyle/>
          <a:p>
            <a:pPr eaLnBrk="1" hangingPunct="1"/>
            <a:r>
              <a:rPr lang="en-US" altLang="en-US"/>
              <a:t>Based on program text</a:t>
            </a:r>
          </a:p>
          <a:p>
            <a:pPr eaLnBrk="1" hangingPunct="1"/>
            <a:r>
              <a:rPr lang="en-US" altLang="en-US"/>
              <a:t>To connect a name reference to a variable, you (or the compiler) must find the declaration</a:t>
            </a:r>
          </a:p>
          <a:p>
            <a:pPr eaLnBrk="1" hangingPunct="1"/>
            <a:r>
              <a:rPr lang="en-US" altLang="en-US">
                <a:solidFill>
                  <a:schemeClr val="tx2"/>
                </a:solidFill>
              </a:rPr>
              <a:t>Search process</a:t>
            </a:r>
            <a:r>
              <a:rPr lang="en-US" altLang="en-US"/>
              <a:t>: search declarations, first locally, then in increasingly larger enclosing scopes, until one is found for the given name</a:t>
            </a:r>
          </a:p>
          <a:p>
            <a:pPr eaLnBrk="1" hangingPunct="1"/>
            <a:r>
              <a:rPr lang="en-US" altLang="en-US"/>
              <a:t>Enclosing static scopes (to a specific scope) are called its </a:t>
            </a:r>
            <a:r>
              <a:rPr lang="en-US" altLang="en-US">
                <a:solidFill>
                  <a:schemeClr val="tx2"/>
                </a:solidFill>
              </a:rPr>
              <a:t>static ancestors</a:t>
            </a:r>
            <a:r>
              <a:rPr lang="en-US" altLang="en-US"/>
              <a:t>; the nearest static ancestor is called a </a:t>
            </a:r>
            <a:r>
              <a:rPr lang="en-US" altLang="en-US">
                <a:solidFill>
                  <a:schemeClr val="tx2"/>
                </a:solidFill>
              </a:rPr>
              <a:t>static parent</a:t>
            </a:r>
          </a:p>
        </p:txBody>
      </p:sp>
      <p:sp>
        <p:nvSpPr>
          <p:cNvPr id="36868" name="Slide Number Placeholder 3">
            <a:extLst>
              <a:ext uri="{FF2B5EF4-FFF2-40B4-BE49-F238E27FC236}">
                <a16:creationId xmlns:a16="http://schemas.microsoft.com/office/drawing/2014/main" id="{A26D9634-489E-449F-A397-53BFBB549A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4ACC5B3-09F2-4875-81E4-1561AA1FBC34}" type="slidenum">
              <a:rPr lang="en-US" altLang="en-US" sz="1400" smtClean="0">
                <a:solidFill>
                  <a:srgbClr val="FFFFFF"/>
                </a:solidFill>
              </a:rPr>
              <a:pPr/>
              <a:t>194</a:t>
            </a:fld>
            <a:endParaRPr lang="en-US" altLang="en-US" sz="1400">
              <a:solidFill>
                <a:srgbClr val="FFFFFF"/>
              </a:solidFill>
            </a:endParaRPr>
          </a:p>
        </p:txBody>
      </p:sp>
    </p:spTree>
    <p:extLst>
      <p:ext uri="{BB962C8B-B14F-4D97-AF65-F5344CB8AC3E}">
        <p14:creationId xmlns:p14="http://schemas.microsoft.com/office/powerpoint/2010/main" val="370662400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231E4260-6E99-4A7D-BC39-5D35F9465E9A}"/>
              </a:ext>
            </a:extLst>
          </p:cNvPr>
          <p:cNvSpPr>
            <a:spLocks noGrp="1" noChangeArrowheads="1"/>
          </p:cNvSpPr>
          <p:nvPr>
            <p:ph type="title"/>
          </p:nvPr>
        </p:nvSpPr>
        <p:spPr/>
        <p:txBody>
          <a:bodyPr/>
          <a:lstStyle/>
          <a:p>
            <a:pPr eaLnBrk="1" fontAlgn="auto" hangingPunct="1">
              <a:spcAft>
                <a:spcPts val="0"/>
              </a:spcAft>
              <a:defRPr/>
            </a:pPr>
            <a:r>
              <a:rPr lang="en-US" dirty="0"/>
              <a:t>Static Scope (continued)</a:t>
            </a:r>
          </a:p>
        </p:txBody>
      </p:sp>
      <p:sp>
        <p:nvSpPr>
          <p:cNvPr id="35843" name="Rectangle 3">
            <a:extLst>
              <a:ext uri="{FF2B5EF4-FFF2-40B4-BE49-F238E27FC236}">
                <a16:creationId xmlns:a16="http://schemas.microsoft.com/office/drawing/2014/main" id="{6E34B4AF-FEA6-4F03-8614-132D80F66865}"/>
              </a:ext>
            </a:extLst>
          </p:cNvPr>
          <p:cNvSpPr>
            <a:spLocks noGrp="1" noChangeArrowheads="1"/>
          </p:cNvSpPr>
          <p:nvPr>
            <p:ph sz="quarter" idx="1"/>
          </p:nvPr>
        </p:nvSpPr>
        <p:spPr>
          <a:xfrm>
            <a:off x="609600" y="1295400"/>
            <a:ext cx="8153400" cy="5181600"/>
          </a:xfrm>
        </p:spPr>
        <p:txBody>
          <a:bodyPr>
            <a:normAutofit fontScale="77500" lnSpcReduction="20000"/>
          </a:bodyPr>
          <a:lstStyle/>
          <a:p>
            <a:pPr eaLnBrk="1" hangingPunct="1">
              <a:defRPr/>
            </a:pPr>
            <a:r>
              <a:rPr lang="en-US" dirty="0"/>
              <a:t>Variables can be hidden from a unit by having a "closer" variable with the same name</a:t>
            </a:r>
          </a:p>
          <a:p>
            <a:pPr indent="0" eaLnBrk="1" hangingPunct="1">
              <a:buFont typeface="Wingdings" panose="05000000000000000000" pitchFamily="2" charset="2"/>
              <a:buNone/>
              <a:defRPr/>
            </a:pPr>
            <a:r>
              <a:rPr lang="en-US" dirty="0"/>
              <a:t>E.g.</a:t>
            </a:r>
          </a:p>
          <a:p>
            <a:pPr indent="0" eaLnBrk="1" hangingPunct="1">
              <a:buFont typeface="Wingdings" panose="05000000000000000000" pitchFamily="2" charset="2"/>
              <a:buNone/>
              <a:defRPr/>
            </a:pPr>
            <a:r>
              <a:rPr lang="en-US" dirty="0"/>
              <a:t>	</a:t>
            </a:r>
            <a:r>
              <a:rPr lang="en-US" sz="1800" b="1" dirty="0">
                <a:latin typeface="Courier New" pitchFamily="49" charset="0"/>
                <a:cs typeface="Courier New" pitchFamily="49" charset="0"/>
              </a:rPr>
              <a:t>procedure</a:t>
            </a:r>
            <a:r>
              <a:rPr lang="en-US" sz="1800" dirty="0">
                <a:latin typeface="Courier New" pitchFamily="49" charset="0"/>
                <a:cs typeface="Courier New" pitchFamily="49" charset="0"/>
              </a:rPr>
              <a:t> Big </a:t>
            </a:r>
            <a:r>
              <a:rPr lang="en-US" sz="1800" b="1" dirty="0">
                <a:latin typeface="Courier New" pitchFamily="49" charset="0"/>
                <a:cs typeface="Courier New" pitchFamily="49" charset="0"/>
              </a:rPr>
              <a:t>is</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X : Integer;</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procedure</a:t>
            </a:r>
            <a:r>
              <a:rPr lang="en-US" sz="1800" dirty="0">
                <a:latin typeface="Courier New" pitchFamily="49" charset="0"/>
                <a:cs typeface="Courier New" pitchFamily="49" charset="0"/>
              </a:rPr>
              <a:t> Sub1 </a:t>
            </a:r>
            <a:r>
              <a:rPr lang="en-US" sz="1800" b="1" dirty="0">
                <a:latin typeface="Courier New" pitchFamily="49" charset="0"/>
                <a:cs typeface="Courier New" pitchFamily="49" charset="0"/>
              </a:rPr>
              <a:t>is</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x : Integer;</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begin</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end;</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procedure</a:t>
            </a:r>
            <a:r>
              <a:rPr lang="en-US" sz="1800" dirty="0">
                <a:latin typeface="Courier New" pitchFamily="49" charset="0"/>
                <a:cs typeface="Courier New" pitchFamily="49" charset="0"/>
              </a:rPr>
              <a:t> Sub2 </a:t>
            </a:r>
            <a:r>
              <a:rPr lang="en-US" sz="1800" b="1" dirty="0">
                <a:latin typeface="Courier New" pitchFamily="49" charset="0"/>
                <a:cs typeface="Courier New" pitchFamily="49" charset="0"/>
              </a:rPr>
              <a:t>is</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begin</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 X …</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end;</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begin</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p>
          <a:p>
            <a:pPr indent="0" eaLnBrk="1" hangingPunct="1">
              <a:buFont typeface="Wingdings" panose="05000000000000000000" pitchFamily="2" charset="2"/>
              <a:buNone/>
              <a:defRPr/>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end;</a:t>
            </a:r>
            <a:endParaRPr lang="en-US" dirty="0"/>
          </a:p>
          <a:p>
            <a:pPr eaLnBrk="1" hangingPunct="1">
              <a:defRPr/>
            </a:pPr>
            <a:r>
              <a:rPr lang="en-US" sz="2300" dirty="0"/>
              <a:t>C++ and </a:t>
            </a:r>
            <a:r>
              <a:rPr lang="en-US" sz="2300" dirty="0" err="1"/>
              <a:t>Ada</a:t>
            </a:r>
            <a:r>
              <a:rPr lang="en-US" sz="2300" dirty="0"/>
              <a:t> allow access to these hidden variables.</a:t>
            </a:r>
          </a:p>
          <a:p>
            <a:pPr lvl="1" eaLnBrk="1" hangingPunct="1">
              <a:defRPr/>
            </a:pPr>
            <a:r>
              <a:rPr lang="en-US" sz="2000" dirty="0"/>
              <a:t>In </a:t>
            </a:r>
            <a:r>
              <a:rPr lang="en-US" sz="2000" dirty="0" err="1"/>
              <a:t>Ada</a:t>
            </a:r>
            <a:r>
              <a:rPr lang="en-US" sz="2000" dirty="0"/>
              <a:t>:  </a:t>
            </a:r>
            <a:r>
              <a:rPr lang="en-US" sz="2000" b="1" dirty="0">
                <a:latin typeface="Courier New" pitchFamily="49" charset="0"/>
              </a:rPr>
              <a:t>unit.name</a:t>
            </a:r>
          </a:p>
          <a:p>
            <a:pPr lvl="1" eaLnBrk="1" hangingPunct="1">
              <a:defRPr/>
            </a:pPr>
            <a:r>
              <a:rPr lang="en-US" sz="2000" dirty="0"/>
              <a:t>In C++: </a:t>
            </a:r>
            <a:r>
              <a:rPr lang="en-US" sz="2000" b="1" dirty="0" err="1">
                <a:latin typeface="Courier New" pitchFamily="49" charset="0"/>
              </a:rPr>
              <a:t>class_name</a:t>
            </a:r>
            <a:r>
              <a:rPr lang="en-US" sz="2000" b="1" dirty="0">
                <a:latin typeface="Courier New" pitchFamily="49" charset="0"/>
              </a:rPr>
              <a:t>::name</a:t>
            </a:r>
          </a:p>
        </p:txBody>
      </p:sp>
      <p:sp>
        <p:nvSpPr>
          <p:cNvPr id="37892" name="Slide Number Placeholder 3">
            <a:extLst>
              <a:ext uri="{FF2B5EF4-FFF2-40B4-BE49-F238E27FC236}">
                <a16:creationId xmlns:a16="http://schemas.microsoft.com/office/drawing/2014/main" id="{609C74AC-ECCF-4837-8011-AA13B7CE44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D728DEE-0672-4002-BB59-574BC93BBC32}" type="slidenum">
              <a:rPr lang="en-US" altLang="en-US" sz="1400" smtClean="0">
                <a:solidFill>
                  <a:srgbClr val="FFFFFF"/>
                </a:solidFill>
              </a:rPr>
              <a:pPr/>
              <a:t>195</a:t>
            </a:fld>
            <a:endParaRPr lang="en-US" altLang="en-US" sz="1400">
              <a:solidFill>
                <a:srgbClr val="FFFFFF"/>
              </a:solidFill>
            </a:endParaRPr>
          </a:p>
        </p:txBody>
      </p:sp>
    </p:spTree>
    <p:extLst>
      <p:ext uri="{BB962C8B-B14F-4D97-AF65-F5344CB8AC3E}">
        <p14:creationId xmlns:p14="http://schemas.microsoft.com/office/powerpoint/2010/main" val="33820484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0717272D-0F9D-4030-B162-550BA3F652C1}"/>
              </a:ext>
            </a:extLst>
          </p:cNvPr>
          <p:cNvSpPr>
            <a:spLocks noGrp="1" noChangeArrowheads="1"/>
          </p:cNvSpPr>
          <p:nvPr>
            <p:ph type="title"/>
          </p:nvPr>
        </p:nvSpPr>
        <p:spPr/>
        <p:txBody>
          <a:bodyPr>
            <a:normAutofit fontScale="90000"/>
          </a:bodyPr>
          <a:lstStyle/>
          <a:p>
            <a:pPr eaLnBrk="1" fontAlgn="auto" hangingPunct="1">
              <a:spcAft>
                <a:spcPts val="0"/>
              </a:spcAft>
              <a:defRPr/>
            </a:pPr>
            <a:br>
              <a:rPr lang="en-US" sz="3200" dirty="0"/>
            </a:br>
            <a:br>
              <a:rPr lang="en-US" sz="3200" dirty="0"/>
            </a:br>
            <a:br>
              <a:rPr lang="en-US" sz="3200" dirty="0"/>
            </a:br>
            <a:br>
              <a:rPr lang="en-US" sz="3200" dirty="0"/>
            </a:br>
            <a:r>
              <a:rPr lang="en-US" sz="3200" dirty="0"/>
              <a:t> </a:t>
            </a:r>
            <a:br>
              <a:rPr lang="en-US" sz="3200" dirty="0"/>
            </a:br>
            <a:r>
              <a:rPr lang="en-US" sz="3200" dirty="0"/>
              <a:t>Blocks</a:t>
            </a:r>
          </a:p>
        </p:txBody>
      </p:sp>
      <p:sp>
        <p:nvSpPr>
          <p:cNvPr id="36867" name="Rectangle 3">
            <a:extLst>
              <a:ext uri="{FF2B5EF4-FFF2-40B4-BE49-F238E27FC236}">
                <a16:creationId xmlns:a16="http://schemas.microsoft.com/office/drawing/2014/main" id="{6DB1F5E8-E864-4C80-838F-AC9BDEA93C9D}"/>
              </a:ext>
            </a:extLst>
          </p:cNvPr>
          <p:cNvSpPr>
            <a:spLocks noGrp="1" noChangeArrowheads="1"/>
          </p:cNvSpPr>
          <p:nvPr>
            <p:ph sz="quarter" idx="1"/>
          </p:nvPr>
        </p:nvSpPr>
        <p:spPr>
          <a:xfrm>
            <a:off x="457200" y="1371600"/>
            <a:ext cx="7772400" cy="4724400"/>
          </a:xfrm>
        </p:spPr>
        <p:txBody>
          <a:bodyPr>
            <a:normAutofit fontScale="62500" lnSpcReduction="20000"/>
          </a:bodyPr>
          <a:lstStyle/>
          <a:p>
            <a:pPr eaLnBrk="1" hangingPunct="1">
              <a:lnSpc>
                <a:spcPct val="90000"/>
              </a:lnSpc>
              <a:defRPr/>
            </a:pPr>
            <a:r>
              <a:rPr lang="en-US" dirty="0"/>
              <a:t>A method of creating static scopes inside program units e.g. compound statements</a:t>
            </a:r>
          </a:p>
          <a:p>
            <a:pPr indent="0" eaLnBrk="1" hangingPunct="1">
              <a:lnSpc>
                <a:spcPct val="90000"/>
              </a:lnSpc>
              <a:buFont typeface="Wingdings" panose="05000000000000000000" pitchFamily="2" charset="2"/>
              <a:buNone/>
              <a:defRPr/>
            </a:pPr>
            <a:r>
              <a:rPr lang="en-US" dirty="0"/>
              <a:t>E.g.</a:t>
            </a:r>
          </a:p>
          <a:p>
            <a:pPr indent="0" eaLnBrk="1" hangingPunct="1">
              <a:lnSpc>
                <a:spcPct val="90000"/>
              </a:lnSpc>
              <a:buFont typeface="Wingdings" panose="05000000000000000000" pitchFamily="2" charset="2"/>
              <a:buNone/>
              <a:defRPr/>
            </a:pPr>
            <a:endParaRPr lang="en-US" dirty="0"/>
          </a:p>
          <a:p>
            <a:pPr indent="0" eaLnBrk="1" hangingPunct="1">
              <a:lnSpc>
                <a:spcPct val="90000"/>
              </a:lnSpc>
              <a:buFont typeface="Wingdings" panose="05000000000000000000" pitchFamily="2" charset="2"/>
              <a:buNone/>
              <a:defRPr/>
            </a:pPr>
            <a:r>
              <a:rPr lang="en-US" dirty="0"/>
              <a:t>C and C++:  </a:t>
            </a:r>
          </a:p>
          <a:p>
            <a:pPr indent="0" eaLnBrk="1" hangingPunct="1">
              <a:lnSpc>
                <a:spcPct val="90000"/>
              </a:lnSpc>
              <a:buFont typeface="Wingdings" panose="05000000000000000000" pitchFamily="2" charset="2"/>
              <a:buNone/>
              <a:defRPr/>
            </a:pPr>
            <a:endParaRPr lang="en-US" dirty="0">
              <a:latin typeface="Courier New" pitchFamily="49" charset="0"/>
            </a:endParaRPr>
          </a:p>
          <a:p>
            <a:pPr indent="0" eaLnBrk="1" hangingPunct="1">
              <a:lnSpc>
                <a:spcPct val="90000"/>
              </a:lnSpc>
              <a:buFont typeface="Wingdings" panose="05000000000000000000" pitchFamily="2" charset="2"/>
              <a:buNone/>
              <a:defRPr/>
            </a:pPr>
            <a:r>
              <a:rPr lang="en-US" dirty="0">
                <a:latin typeface="Courier New" pitchFamily="49" charset="0"/>
              </a:rPr>
              <a:t>if (list[</a:t>
            </a:r>
            <a:r>
              <a:rPr lang="en-US" dirty="0" err="1">
                <a:latin typeface="Courier New" pitchFamily="49" charset="0"/>
              </a:rPr>
              <a:t>i</a:t>
            </a:r>
            <a:r>
              <a:rPr lang="en-US" dirty="0">
                <a:latin typeface="Courier New" pitchFamily="49" charset="0"/>
              </a:rPr>
              <a:t>] &lt; list[j]){</a:t>
            </a:r>
          </a:p>
          <a:p>
            <a:pPr eaLnBrk="1" hangingPunct="1">
              <a:lnSpc>
                <a:spcPct val="90000"/>
              </a:lnSpc>
              <a:buFontTx/>
              <a:buNone/>
              <a:defRPr/>
            </a:pPr>
            <a:r>
              <a:rPr lang="en-US" dirty="0">
                <a:latin typeface="Courier New" pitchFamily="49" charset="0"/>
              </a:rPr>
              <a:t>			 	</a:t>
            </a:r>
            <a:r>
              <a:rPr lang="en-US" dirty="0" err="1">
                <a:latin typeface="Courier New" pitchFamily="49" charset="0"/>
              </a:rPr>
              <a:t>int</a:t>
            </a:r>
            <a:r>
              <a:rPr lang="en-US" dirty="0">
                <a:latin typeface="Courier New" pitchFamily="49" charset="0"/>
              </a:rPr>
              <a:t> temp;</a:t>
            </a:r>
          </a:p>
          <a:p>
            <a:pPr eaLnBrk="1" hangingPunct="1">
              <a:lnSpc>
                <a:spcPct val="90000"/>
              </a:lnSpc>
              <a:buFontTx/>
              <a:buNone/>
              <a:defRPr/>
            </a:pPr>
            <a:r>
              <a:rPr lang="en-US" dirty="0">
                <a:latin typeface="Courier New" pitchFamily="49" charset="0"/>
              </a:rPr>
              <a:t>				temp = list[</a:t>
            </a:r>
            <a:r>
              <a:rPr lang="en-US" dirty="0" err="1">
                <a:latin typeface="Courier New" pitchFamily="49" charset="0"/>
              </a:rPr>
              <a:t>i</a:t>
            </a:r>
            <a:r>
              <a:rPr lang="en-US" dirty="0">
                <a:latin typeface="Courier New" pitchFamily="49" charset="0"/>
              </a:rPr>
              <a:t>];</a:t>
            </a:r>
          </a:p>
          <a:p>
            <a:pPr eaLnBrk="1" hangingPunct="1">
              <a:lnSpc>
                <a:spcPct val="90000"/>
              </a:lnSpc>
              <a:buFontTx/>
              <a:buNone/>
              <a:defRPr/>
            </a:pPr>
            <a:r>
              <a:rPr lang="en-US" dirty="0">
                <a:latin typeface="Courier New" pitchFamily="49" charset="0"/>
              </a:rPr>
              <a:t>				list[</a:t>
            </a:r>
            <a:r>
              <a:rPr lang="en-US" dirty="0" err="1">
                <a:latin typeface="Courier New" pitchFamily="49" charset="0"/>
              </a:rPr>
              <a:t>i</a:t>
            </a:r>
            <a:r>
              <a:rPr lang="en-US" dirty="0">
                <a:latin typeface="Courier New" pitchFamily="49" charset="0"/>
              </a:rPr>
              <a:t>] = list[j];</a:t>
            </a:r>
          </a:p>
          <a:p>
            <a:pPr eaLnBrk="1" hangingPunct="1">
              <a:lnSpc>
                <a:spcPct val="90000"/>
              </a:lnSpc>
              <a:buFontTx/>
              <a:buNone/>
              <a:defRPr/>
            </a:pPr>
            <a:r>
              <a:rPr lang="en-US" dirty="0">
                <a:latin typeface="Courier New" pitchFamily="49" charset="0"/>
              </a:rPr>
              <a:t>				list[j] = temp;</a:t>
            </a:r>
          </a:p>
          <a:p>
            <a:pPr eaLnBrk="1" hangingPunct="1">
              <a:lnSpc>
                <a:spcPct val="90000"/>
              </a:lnSpc>
              <a:spcBef>
                <a:spcPct val="0"/>
              </a:spcBef>
              <a:buFontTx/>
              <a:buNone/>
              <a:defRPr/>
            </a:pPr>
            <a:r>
              <a:rPr lang="en-US" dirty="0">
                <a:latin typeface="Courier New" pitchFamily="49" charset="0"/>
              </a:rPr>
              <a:t>               }</a:t>
            </a:r>
          </a:p>
          <a:p>
            <a:pPr eaLnBrk="1" hangingPunct="1">
              <a:lnSpc>
                <a:spcPct val="90000"/>
              </a:lnSpc>
              <a:spcBef>
                <a:spcPct val="0"/>
              </a:spcBef>
              <a:buFontTx/>
              <a:buNone/>
              <a:defRPr/>
            </a:pPr>
            <a:endParaRPr lang="en-US" dirty="0">
              <a:latin typeface="Courier New" pitchFamily="49" charset="0"/>
            </a:endParaRPr>
          </a:p>
          <a:p>
            <a:pPr eaLnBrk="1" hangingPunct="1">
              <a:lnSpc>
                <a:spcPct val="90000"/>
              </a:lnSpc>
              <a:spcBef>
                <a:spcPct val="0"/>
              </a:spcBef>
              <a:buFontTx/>
              <a:buNone/>
              <a:defRPr/>
            </a:pPr>
            <a:endParaRPr lang="en-US" dirty="0">
              <a:latin typeface="Courier New" pitchFamily="49" charset="0"/>
            </a:endParaRPr>
          </a:p>
          <a:p>
            <a:pPr marL="0" indent="0" fontAlgn="t">
              <a:spcBef>
                <a:spcPct val="0"/>
              </a:spcBef>
              <a:buClrTx/>
              <a:buSzTx/>
              <a:buFontTx/>
              <a:buAutoNum type="arabicPeriod"/>
              <a:defRPr/>
            </a:pPr>
            <a:r>
              <a:rPr lang="en-US" dirty="0"/>
              <a:t> </a:t>
            </a:r>
            <a:r>
              <a:rPr lang="en-US" altLang="en-US" dirty="0">
                <a:solidFill>
                  <a:srgbClr val="339933"/>
                </a:solidFill>
                <a:latin typeface="Courier New" panose="02070309020205020404" pitchFamily="49" charset="0"/>
                <a:cs typeface="Courier New" panose="02070309020205020404" pitchFamily="49" charset="0"/>
              </a:rPr>
              <a:t>#include &lt;</a:t>
            </a:r>
            <a:r>
              <a:rPr lang="en-US" altLang="en-US" dirty="0" err="1">
                <a:solidFill>
                  <a:srgbClr val="339933"/>
                </a:solidFill>
                <a:latin typeface="Courier New" panose="02070309020205020404" pitchFamily="49" charset="0"/>
                <a:cs typeface="Courier New" panose="02070309020205020404" pitchFamily="49" charset="0"/>
              </a:rPr>
              <a:t>stdio.h</a:t>
            </a:r>
            <a:r>
              <a:rPr lang="en-US" altLang="en-US" dirty="0">
                <a:solidFill>
                  <a:srgbClr val="339933"/>
                </a:solidFill>
                <a:latin typeface="Courier New" panose="02070309020205020404" pitchFamily="49" charset="0"/>
                <a:cs typeface="Courier New" panose="02070309020205020404" pitchFamily="49" charset="0"/>
              </a:rPr>
              <a:t>&gt;</a:t>
            </a:r>
            <a:r>
              <a:rPr lang="en-US" altLang="en-US" dirty="0">
                <a:solidFill>
                  <a:srgbClr val="000000"/>
                </a:solidFill>
                <a:latin typeface="Courier New" panose="02070309020205020404" pitchFamily="49" charset="0"/>
                <a:cs typeface="Courier New" panose="02070309020205020404" pitchFamily="49" charset="0"/>
              </a:rPr>
              <a:t> </a:t>
            </a:r>
          </a:p>
          <a:p>
            <a:pPr marL="0" indent="0" fontAlgn="t">
              <a:spcBef>
                <a:spcPct val="0"/>
              </a:spcBef>
              <a:buClrTx/>
              <a:buSzTx/>
              <a:buFontTx/>
              <a:buAutoNum type="arabicPeriod" startAt="2"/>
              <a:defRPr/>
            </a:pPr>
            <a:r>
              <a:rPr lang="en-US" altLang="en-US" dirty="0" err="1">
                <a:solidFill>
                  <a:srgbClr val="993333"/>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main</a:t>
            </a: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p>
          <a:p>
            <a:pPr marL="0" indent="0" fontAlgn="t">
              <a:spcBef>
                <a:spcPct val="0"/>
              </a:spcBef>
              <a:buClrTx/>
              <a:buSzTx/>
              <a:buFontTx/>
              <a:buAutoNum type="arabicPeriod" startAt="3"/>
              <a:defRPr/>
            </a:pPr>
            <a:r>
              <a:rPr lang="en-US" altLang="en-US" dirty="0" err="1">
                <a:solidFill>
                  <a:srgbClr val="993333"/>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 </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DD"/>
                </a:solidFill>
                <a:latin typeface="Courier New" panose="02070309020205020404" pitchFamily="49" charset="0"/>
                <a:cs typeface="Courier New" panose="02070309020205020404" pitchFamily="49" charset="0"/>
              </a:rPr>
              <a:t>1</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 </a:t>
            </a:r>
          </a:p>
          <a:p>
            <a:pPr marL="0" indent="0" fontAlgn="t">
              <a:spcBef>
                <a:spcPct val="0"/>
              </a:spcBef>
              <a:buClrTx/>
              <a:buSzTx/>
              <a:buFontTx/>
              <a:buAutoNum type="arabicPeriod" startAt="4"/>
              <a:defRPr/>
            </a:pP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 </a:t>
            </a:r>
            <a:endParaRPr lang="en-US" altLang="en-US" b="1" dirty="0">
              <a:solidFill>
                <a:srgbClr val="000000"/>
              </a:solidFill>
              <a:latin typeface="Courier New" panose="02070309020205020404" pitchFamily="49" charset="0"/>
              <a:cs typeface="Courier New" panose="02070309020205020404" pitchFamily="49" charset="0"/>
            </a:endParaRPr>
          </a:p>
          <a:p>
            <a:pPr marL="342900" indent="0" fontAlgn="t">
              <a:spcBef>
                <a:spcPct val="0"/>
              </a:spcBef>
              <a:buClrTx/>
              <a:buSzTx/>
              <a:buFontTx/>
              <a:buAutoNum type="arabicPeriod" startAt="5"/>
              <a:defRPr/>
            </a:pPr>
            <a:r>
              <a:rPr lang="en-US" altLang="en-US" dirty="0" err="1">
                <a:solidFill>
                  <a:srgbClr val="993333"/>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n </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DD"/>
                </a:solidFill>
                <a:latin typeface="Courier New" panose="02070309020205020404" pitchFamily="49" charset="0"/>
                <a:cs typeface="Courier New" panose="02070309020205020404" pitchFamily="49" charset="0"/>
              </a:rPr>
              <a:t>2</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B </a:t>
            </a:r>
          </a:p>
          <a:p>
            <a:pPr marL="342900" indent="0" fontAlgn="t">
              <a:spcBef>
                <a:spcPct val="0"/>
              </a:spcBef>
              <a:buClrTx/>
              <a:buSzTx/>
              <a:buFontTx/>
              <a:buAutoNum type="arabicPeriod" startAt="6"/>
              <a:defRPr/>
            </a:pPr>
            <a:r>
              <a:rPr lang="en-US" altLang="en-US" dirty="0" err="1">
                <a:solidFill>
                  <a:srgbClr val="000066"/>
                </a:solidFill>
                <a:latin typeface="Courier New" panose="02070309020205020404" pitchFamily="49" charset="0"/>
                <a:cs typeface="Courier New" panose="02070309020205020404" pitchFamily="49" charset="0"/>
              </a:rPr>
              <a:t>printf</a:t>
            </a: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FF0000"/>
                </a:solidFill>
                <a:latin typeface="Courier New" panose="02070309020205020404" pitchFamily="49" charset="0"/>
                <a:cs typeface="Courier New" panose="02070309020205020404" pitchFamily="49" charset="0"/>
              </a:rPr>
              <a:t>"%d</a:t>
            </a:r>
            <a:r>
              <a:rPr lang="en-US" altLang="en-US" b="1" dirty="0">
                <a:solidFill>
                  <a:srgbClr val="000099"/>
                </a:solidFill>
                <a:latin typeface="Courier New" panose="02070309020205020404" pitchFamily="49" charset="0"/>
                <a:cs typeface="Courier New" panose="02070309020205020404" pitchFamily="49" charset="0"/>
              </a:rPr>
              <a:t>\n</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n</a:t>
            </a: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B </a:t>
            </a:r>
          </a:p>
          <a:p>
            <a:pPr marL="0" indent="0" fontAlgn="t">
              <a:spcBef>
                <a:spcPct val="0"/>
              </a:spcBef>
              <a:buClrTx/>
              <a:buSzTx/>
              <a:buFontTx/>
              <a:buAutoNum type="arabicPeriod" startAt="7"/>
              <a:defRPr/>
            </a:pP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B </a:t>
            </a:r>
          </a:p>
          <a:p>
            <a:pPr marL="0" indent="0" fontAlgn="t">
              <a:spcBef>
                <a:spcPct val="0"/>
              </a:spcBef>
              <a:buClrTx/>
              <a:buSzTx/>
              <a:buFontTx/>
              <a:buAutoNum type="arabicPeriod" startAt="8"/>
              <a:defRPr/>
            </a:pPr>
            <a:r>
              <a:rPr lang="en-US" altLang="en-US" dirty="0" err="1">
                <a:solidFill>
                  <a:srgbClr val="000066"/>
                </a:solidFill>
                <a:latin typeface="Courier New" panose="02070309020205020404" pitchFamily="49" charset="0"/>
                <a:cs typeface="Courier New" panose="02070309020205020404" pitchFamily="49" charset="0"/>
              </a:rPr>
              <a:t>printf</a:t>
            </a: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FF0000"/>
                </a:solidFill>
                <a:latin typeface="Courier New" panose="02070309020205020404" pitchFamily="49" charset="0"/>
                <a:cs typeface="Courier New" panose="02070309020205020404" pitchFamily="49" charset="0"/>
              </a:rPr>
              <a:t>"%d</a:t>
            </a:r>
            <a:r>
              <a:rPr lang="en-US" altLang="en-US" b="1" dirty="0">
                <a:solidFill>
                  <a:srgbClr val="000099"/>
                </a:solidFill>
                <a:latin typeface="Courier New" panose="02070309020205020404" pitchFamily="49" charset="0"/>
                <a:cs typeface="Courier New" panose="02070309020205020404" pitchFamily="49" charset="0"/>
              </a:rPr>
              <a:t>\n</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n</a:t>
            </a: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339933"/>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 </a:t>
            </a:r>
          </a:p>
          <a:p>
            <a:pPr marL="0" indent="0" fontAlgn="t">
              <a:spcBef>
                <a:spcPct val="0"/>
              </a:spcBef>
              <a:buClrTx/>
              <a:buSzTx/>
              <a:buFontTx/>
              <a:buAutoNum type="arabicPeriod" startAt="9"/>
              <a:defRPr/>
            </a:pPr>
            <a:r>
              <a:rPr lang="en-US" altLang="en-US" dirty="0">
                <a:solidFill>
                  <a:srgbClr val="0099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a:t>
            </a:r>
          </a:p>
          <a:p>
            <a:pPr eaLnBrk="1" hangingPunct="1">
              <a:lnSpc>
                <a:spcPct val="90000"/>
              </a:lnSpc>
              <a:buFontTx/>
              <a:buNone/>
              <a:defRPr/>
            </a:pPr>
            <a:endParaRPr lang="en-US" dirty="0">
              <a:latin typeface="Courier New" pitchFamily="49" charset="0"/>
            </a:endParaRPr>
          </a:p>
        </p:txBody>
      </p:sp>
      <p:sp>
        <p:nvSpPr>
          <p:cNvPr id="38916" name="Slide Number Placeholder 3">
            <a:extLst>
              <a:ext uri="{FF2B5EF4-FFF2-40B4-BE49-F238E27FC236}">
                <a16:creationId xmlns:a16="http://schemas.microsoft.com/office/drawing/2014/main" id="{D4893CB3-47E4-425C-B4D7-D67AB32246F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407A80A-DA0E-486A-B461-6E8198AB9D3E}" type="slidenum">
              <a:rPr lang="en-US" altLang="en-US" sz="1400" smtClean="0">
                <a:solidFill>
                  <a:srgbClr val="FFFFFF"/>
                </a:solidFill>
              </a:rPr>
              <a:pPr/>
              <a:t>196</a:t>
            </a:fld>
            <a:endParaRPr lang="en-US" altLang="en-US" sz="1400">
              <a:solidFill>
                <a:srgbClr val="FFFFFF"/>
              </a:solidFill>
            </a:endParaRPr>
          </a:p>
        </p:txBody>
      </p:sp>
      <p:sp>
        <p:nvSpPr>
          <p:cNvPr id="38917" name="Rectangle 5">
            <a:extLst>
              <a:ext uri="{FF2B5EF4-FFF2-40B4-BE49-F238E27FC236}">
                <a16:creationId xmlns:a16="http://schemas.microsoft.com/office/drawing/2014/main" id="{88463E1F-BD1A-4FBD-B0CE-74CE9A880F60}"/>
              </a:ext>
            </a:extLst>
          </p:cNvPr>
          <p:cNvSpPr>
            <a:spLocks noChangeArrowheads="1"/>
          </p:cNvSpPr>
          <p:nvPr/>
        </p:nvSpPr>
        <p:spPr bwMode="auto">
          <a:xfrm>
            <a:off x="0" y="-369888"/>
            <a:ext cx="0" cy="73977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a:p>
            <a:endParaRPr lang="en-US" altLang="en-US"/>
          </a:p>
        </p:txBody>
      </p:sp>
    </p:spTree>
    <p:extLst>
      <p:ext uri="{BB962C8B-B14F-4D97-AF65-F5344CB8AC3E}">
        <p14:creationId xmlns:p14="http://schemas.microsoft.com/office/powerpoint/2010/main" val="13663641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3BA73DF6-9379-469D-AC39-79BEB379474F}"/>
              </a:ext>
            </a:extLst>
          </p:cNvPr>
          <p:cNvSpPr>
            <a:spLocks noGrp="1" noChangeArrowheads="1"/>
          </p:cNvSpPr>
          <p:nvPr>
            <p:ph type="title"/>
          </p:nvPr>
        </p:nvSpPr>
        <p:spPr/>
        <p:txBody>
          <a:bodyPr/>
          <a:lstStyle/>
          <a:p>
            <a:pPr eaLnBrk="1" fontAlgn="auto" hangingPunct="1">
              <a:spcAft>
                <a:spcPts val="0"/>
              </a:spcAft>
              <a:defRPr/>
            </a:pPr>
            <a:br>
              <a:rPr lang="en-US" sz="3200" dirty="0"/>
            </a:br>
            <a:r>
              <a:rPr lang="en-US" sz="3200" dirty="0"/>
              <a:t>Blocks (continued)</a:t>
            </a:r>
          </a:p>
        </p:txBody>
      </p:sp>
      <p:sp>
        <p:nvSpPr>
          <p:cNvPr id="37891" name="Rectangle 3">
            <a:extLst>
              <a:ext uri="{FF2B5EF4-FFF2-40B4-BE49-F238E27FC236}">
                <a16:creationId xmlns:a16="http://schemas.microsoft.com/office/drawing/2014/main" id="{DF57FC7E-EA22-406B-A5B2-8115602B4595}"/>
              </a:ext>
            </a:extLst>
          </p:cNvPr>
          <p:cNvSpPr>
            <a:spLocks noGrp="1" noChangeArrowheads="1"/>
          </p:cNvSpPr>
          <p:nvPr>
            <p:ph sz="quarter" idx="1"/>
          </p:nvPr>
        </p:nvSpPr>
        <p:spPr>
          <a:xfrm>
            <a:off x="457200" y="1371600"/>
            <a:ext cx="7772400" cy="4724400"/>
          </a:xfrm>
        </p:spPr>
        <p:txBody>
          <a:bodyPr>
            <a:normAutofit fontScale="92500" lnSpcReduction="20000"/>
          </a:bodyPr>
          <a:lstStyle/>
          <a:p>
            <a:pPr eaLnBrk="1" hangingPunct="1">
              <a:defRPr/>
            </a:pPr>
            <a:r>
              <a:rPr lang="en-US" dirty="0"/>
              <a:t>The scopes created by blocks are treated exactly like those created by subprograms.</a:t>
            </a:r>
          </a:p>
          <a:p>
            <a:pPr eaLnBrk="1" hangingPunct="1">
              <a:defRPr/>
            </a:pPr>
            <a:r>
              <a:rPr lang="en-US" dirty="0"/>
              <a:t>Referenced to variables in a block that are not declared there are connected to declarations by searching enclosing scopes in order of increasing size.</a:t>
            </a:r>
          </a:p>
          <a:p>
            <a:pPr lvl="1" eaLnBrk="1" hangingPunct="1">
              <a:buFontTx/>
              <a:buNone/>
              <a:defRPr/>
            </a:pPr>
            <a:r>
              <a:rPr lang="en-US" dirty="0"/>
              <a:t>Another e.g.	</a:t>
            </a:r>
          </a:p>
          <a:p>
            <a:pPr lvl="1" eaLnBrk="1" hangingPunct="1">
              <a:buFontTx/>
              <a:buNone/>
              <a:defRPr/>
            </a:pPr>
            <a:endParaRPr lang="en-US" sz="1600" dirty="0">
              <a:latin typeface="Courier New" pitchFamily="49" charset="0"/>
            </a:endParaRPr>
          </a:p>
          <a:p>
            <a:pPr lvl="1" eaLnBrk="1" hangingPunct="1">
              <a:buFontTx/>
              <a:buNone/>
              <a:defRPr/>
            </a:pPr>
            <a:r>
              <a:rPr lang="en-US" sz="1600" dirty="0">
                <a:latin typeface="Courier New" pitchFamily="49" charset="0"/>
              </a:rPr>
              <a:t>void sub(){</a:t>
            </a:r>
          </a:p>
          <a:p>
            <a:pPr lvl="1" eaLnBrk="1" hangingPunct="1">
              <a:buFontTx/>
              <a:buNone/>
              <a:defRPr/>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count;</a:t>
            </a:r>
          </a:p>
          <a:p>
            <a:pPr lvl="1" eaLnBrk="1" hangingPunct="1">
              <a:buFontTx/>
              <a:buNone/>
              <a:defRPr/>
            </a:pPr>
            <a:r>
              <a:rPr lang="en-US" sz="1600" dirty="0">
                <a:latin typeface="Courier New" pitchFamily="49" charset="0"/>
              </a:rPr>
              <a:t>		…</a:t>
            </a:r>
          </a:p>
          <a:p>
            <a:pPr lvl="1" eaLnBrk="1" hangingPunct="1">
              <a:buFontTx/>
              <a:buNone/>
              <a:defRPr/>
            </a:pPr>
            <a:r>
              <a:rPr lang="en-US" sz="1600" dirty="0">
                <a:latin typeface="Courier New" pitchFamily="49" charset="0"/>
              </a:rPr>
              <a:t>		while(…){</a:t>
            </a:r>
          </a:p>
          <a:p>
            <a:pPr lvl="1" eaLnBrk="1" hangingPunct="1">
              <a:buFontTx/>
              <a:buNone/>
              <a:defRPr/>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count;</a:t>
            </a:r>
          </a:p>
          <a:p>
            <a:pPr lvl="1" eaLnBrk="1" hangingPunct="1">
              <a:buFontTx/>
              <a:buNone/>
              <a:defRPr/>
            </a:pPr>
            <a:r>
              <a:rPr lang="en-US" sz="1600" dirty="0">
                <a:latin typeface="Courier New" pitchFamily="49" charset="0"/>
              </a:rPr>
              <a:t>		    count++;</a:t>
            </a:r>
          </a:p>
          <a:p>
            <a:pPr lvl="1" eaLnBrk="1" hangingPunct="1">
              <a:buFontTx/>
              <a:buNone/>
              <a:defRPr/>
            </a:pPr>
            <a:r>
              <a:rPr lang="en-US" sz="1600" dirty="0">
                <a:latin typeface="Courier New" pitchFamily="49" charset="0"/>
              </a:rPr>
              <a:t>		}</a:t>
            </a:r>
          </a:p>
          <a:p>
            <a:pPr lvl="1" eaLnBrk="1" hangingPunct="1">
              <a:buFontTx/>
              <a:buNone/>
              <a:defRPr/>
            </a:pPr>
            <a:r>
              <a:rPr lang="en-US" sz="1600" dirty="0">
                <a:latin typeface="Courier New" pitchFamily="49" charset="0"/>
              </a:rPr>
              <a:t>		…</a:t>
            </a:r>
          </a:p>
          <a:p>
            <a:pPr lvl="1" eaLnBrk="1" hangingPunct="1">
              <a:buFontTx/>
              <a:buNone/>
              <a:defRPr/>
            </a:pPr>
            <a:r>
              <a:rPr lang="en-US" sz="1600" dirty="0">
                <a:latin typeface="Courier New" pitchFamily="49" charset="0"/>
              </a:rPr>
              <a:t>	}</a:t>
            </a:r>
          </a:p>
          <a:p>
            <a:pPr eaLnBrk="1" hangingPunct="1">
              <a:defRPr/>
            </a:pPr>
            <a:r>
              <a:rPr lang="en-US" dirty="0"/>
              <a:t>This code is valid in C and C++ but not in Java and C#</a:t>
            </a:r>
          </a:p>
        </p:txBody>
      </p:sp>
      <p:sp>
        <p:nvSpPr>
          <p:cNvPr id="39940" name="Slide Number Placeholder 3">
            <a:extLst>
              <a:ext uri="{FF2B5EF4-FFF2-40B4-BE49-F238E27FC236}">
                <a16:creationId xmlns:a16="http://schemas.microsoft.com/office/drawing/2014/main" id="{DCF5C097-D454-4CBE-806A-0D9E1865678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72F69B5-92EB-4BEE-B51C-69EB9A5B035C}" type="slidenum">
              <a:rPr lang="en-US" altLang="en-US" sz="1400" smtClean="0">
                <a:solidFill>
                  <a:srgbClr val="FFFFFF"/>
                </a:solidFill>
              </a:rPr>
              <a:pPr/>
              <a:t>197</a:t>
            </a:fld>
            <a:endParaRPr lang="en-US" altLang="en-US" sz="1400">
              <a:solidFill>
                <a:srgbClr val="FFFFFF"/>
              </a:solidFill>
            </a:endParaRPr>
          </a:p>
        </p:txBody>
      </p:sp>
    </p:spTree>
    <p:extLst>
      <p:ext uri="{BB962C8B-B14F-4D97-AF65-F5344CB8AC3E}">
        <p14:creationId xmlns:p14="http://schemas.microsoft.com/office/powerpoint/2010/main" val="16734565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F4D22FCE-7E77-4D32-89AC-256A691506D4}"/>
              </a:ext>
            </a:extLst>
          </p:cNvPr>
          <p:cNvSpPr>
            <a:spLocks noGrp="1" noChangeArrowheads="1"/>
          </p:cNvSpPr>
          <p:nvPr>
            <p:ph type="title"/>
          </p:nvPr>
        </p:nvSpPr>
        <p:spPr/>
        <p:txBody>
          <a:bodyPr/>
          <a:lstStyle/>
          <a:p>
            <a:pPr eaLnBrk="1" fontAlgn="auto" hangingPunct="1">
              <a:spcAft>
                <a:spcPts val="0"/>
              </a:spcAft>
              <a:defRPr/>
            </a:pPr>
            <a:r>
              <a:rPr lang="en-US" sz="3200" dirty="0"/>
              <a:t>Global Scope</a:t>
            </a:r>
          </a:p>
        </p:txBody>
      </p:sp>
      <p:sp>
        <p:nvSpPr>
          <p:cNvPr id="40963" name="Rectangle 3">
            <a:extLst>
              <a:ext uri="{FF2B5EF4-FFF2-40B4-BE49-F238E27FC236}">
                <a16:creationId xmlns:a16="http://schemas.microsoft.com/office/drawing/2014/main" id="{163E4C82-800E-49EA-B467-7793D4EAFD78}"/>
              </a:ext>
            </a:extLst>
          </p:cNvPr>
          <p:cNvSpPr>
            <a:spLocks noGrp="1"/>
          </p:cNvSpPr>
          <p:nvPr>
            <p:ph sz="quarter" idx="1"/>
          </p:nvPr>
        </p:nvSpPr>
        <p:spPr>
          <a:xfrm>
            <a:off x="457200" y="1600200"/>
            <a:ext cx="7467600" cy="4873625"/>
          </a:xfrm>
        </p:spPr>
        <p:txBody>
          <a:bodyPr/>
          <a:lstStyle/>
          <a:p>
            <a:pPr eaLnBrk="1" hangingPunct="1"/>
            <a:r>
              <a:rPr lang="en-US" altLang="en-US"/>
              <a:t>Declared outside any function definitions and accessible throughout the program.</a:t>
            </a:r>
          </a:p>
          <a:p>
            <a:pPr eaLnBrk="1" hangingPunct="1"/>
            <a:r>
              <a:rPr lang="en-US" altLang="en-US"/>
              <a:t>In C, a local variable can be made global with the use of the reserved work </a:t>
            </a:r>
            <a:r>
              <a:rPr lang="en-US" altLang="en-US" b="1">
                <a:latin typeface="Courier New" panose="02070309020205020404" pitchFamily="49" charset="0"/>
                <a:cs typeface="Courier New" panose="02070309020205020404" pitchFamily="49" charset="0"/>
              </a:rPr>
              <a:t>extern</a:t>
            </a:r>
            <a:r>
              <a:rPr lang="en-US" altLang="en-US"/>
              <a:t> </a:t>
            </a:r>
          </a:p>
        </p:txBody>
      </p:sp>
      <p:sp>
        <p:nvSpPr>
          <p:cNvPr id="40964" name="Slide Number Placeholder 3">
            <a:extLst>
              <a:ext uri="{FF2B5EF4-FFF2-40B4-BE49-F238E27FC236}">
                <a16:creationId xmlns:a16="http://schemas.microsoft.com/office/drawing/2014/main" id="{0825E577-A1EA-47DA-AC52-742121E5968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CB25525-ACFB-42E9-BD30-C7F9AB2EB510}" type="slidenum">
              <a:rPr lang="en-US" altLang="en-US" sz="1400" smtClean="0">
                <a:solidFill>
                  <a:srgbClr val="FFFFFF"/>
                </a:solidFill>
              </a:rPr>
              <a:pPr/>
              <a:t>198</a:t>
            </a:fld>
            <a:endParaRPr lang="en-US" altLang="en-US" sz="1400">
              <a:solidFill>
                <a:srgbClr val="FFFFFF"/>
              </a:solidFill>
            </a:endParaRPr>
          </a:p>
        </p:txBody>
      </p:sp>
    </p:spTree>
    <p:extLst>
      <p:ext uri="{BB962C8B-B14F-4D97-AF65-F5344CB8AC3E}">
        <p14:creationId xmlns:p14="http://schemas.microsoft.com/office/powerpoint/2010/main" val="17898901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E8E14339-2121-49EB-BDB1-14C24CFB7A34}"/>
              </a:ext>
            </a:extLst>
          </p:cNvPr>
          <p:cNvSpPr>
            <a:spLocks noGrp="1" noChangeArrowheads="1"/>
          </p:cNvSpPr>
          <p:nvPr>
            <p:ph type="title"/>
          </p:nvPr>
        </p:nvSpPr>
        <p:spPr/>
        <p:txBody>
          <a:bodyPr/>
          <a:lstStyle/>
          <a:p>
            <a:pPr eaLnBrk="1" fontAlgn="auto" hangingPunct="1">
              <a:spcAft>
                <a:spcPts val="0"/>
              </a:spcAft>
              <a:defRPr/>
            </a:pPr>
            <a:br>
              <a:rPr lang="en-US" sz="3200" dirty="0"/>
            </a:br>
            <a:r>
              <a:rPr lang="en-US" sz="3200" dirty="0"/>
              <a:t>Dynamic Scope</a:t>
            </a:r>
          </a:p>
        </p:txBody>
      </p:sp>
      <p:sp>
        <p:nvSpPr>
          <p:cNvPr id="41987" name="Rectangle 3">
            <a:extLst>
              <a:ext uri="{FF2B5EF4-FFF2-40B4-BE49-F238E27FC236}">
                <a16:creationId xmlns:a16="http://schemas.microsoft.com/office/drawing/2014/main" id="{0CEC9E5B-A3E2-4FD3-A3C6-944A90A43051}"/>
              </a:ext>
            </a:extLst>
          </p:cNvPr>
          <p:cNvSpPr>
            <a:spLocks noGrp="1"/>
          </p:cNvSpPr>
          <p:nvPr>
            <p:ph sz="quarter" idx="1"/>
          </p:nvPr>
        </p:nvSpPr>
        <p:spPr>
          <a:xfrm>
            <a:off x="457200" y="1600200"/>
            <a:ext cx="7467600" cy="4873625"/>
          </a:xfrm>
        </p:spPr>
        <p:txBody>
          <a:bodyPr/>
          <a:lstStyle/>
          <a:p>
            <a:pPr eaLnBrk="1" hangingPunct="1"/>
            <a:r>
              <a:rPr lang="en-US" altLang="en-US"/>
              <a:t>Based on calling sequences of program units, not their textual layout (temporal versus spatial)</a:t>
            </a:r>
          </a:p>
          <a:p>
            <a:pPr eaLnBrk="1" hangingPunct="1"/>
            <a:r>
              <a:rPr lang="en-US" altLang="en-US"/>
              <a:t>The scope can be determined only at run time.</a:t>
            </a:r>
          </a:p>
          <a:p>
            <a:pPr eaLnBrk="1" hangingPunct="1"/>
            <a:r>
              <a:rPr lang="en-US" altLang="en-US"/>
              <a:t>References to variables are connected to declarations by searching back through the chain of subprogram calls that forced execution to this point</a:t>
            </a:r>
          </a:p>
        </p:txBody>
      </p:sp>
      <p:sp>
        <p:nvSpPr>
          <p:cNvPr id="41988" name="Slide Number Placeholder 3">
            <a:extLst>
              <a:ext uri="{FF2B5EF4-FFF2-40B4-BE49-F238E27FC236}">
                <a16:creationId xmlns:a16="http://schemas.microsoft.com/office/drawing/2014/main" id="{B91CA786-7E76-49C5-8B81-987EE9B9203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ABF6E11-5F65-4052-9ED4-0A17C1B2AEAA}" type="slidenum">
              <a:rPr lang="en-US" altLang="en-US" sz="1400" smtClean="0">
                <a:solidFill>
                  <a:srgbClr val="FFFFFF"/>
                </a:solidFill>
              </a:rPr>
              <a:pPr/>
              <a:t>199</a:t>
            </a:fld>
            <a:endParaRPr lang="en-US" altLang="en-US" sz="1400">
              <a:solidFill>
                <a:srgbClr val="FFFFFF"/>
              </a:solidFill>
            </a:endParaRPr>
          </a:p>
        </p:txBody>
      </p:sp>
    </p:spTree>
    <p:extLst>
      <p:ext uri="{BB962C8B-B14F-4D97-AF65-F5344CB8AC3E}">
        <p14:creationId xmlns:p14="http://schemas.microsoft.com/office/powerpoint/2010/main" val="117576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022FBD1-B350-4850-9CEE-652401350BEF}"/>
              </a:ext>
            </a:extLst>
          </p:cNvPr>
          <p:cNvSpPr>
            <a:spLocks noGrp="1" noChangeArrowheads="1"/>
          </p:cNvSpPr>
          <p:nvPr>
            <p:ph type="title"/>
          </p:nvPr>
        </p:nvSpPr>
        <p:spPr/>
        <p:txBody>
          <a:bodyPr/>
          <a:lstStyle/>
          <a:p>
            <a:pPr eaLnBrk="1" fontAlgn="auto" hangingPunct="1">
              <a:spcAft>
                <a:spcPts val="0"/>
              </a:spcAft>
              <a:defRPr/>
            </a:pPr>
            <a:r>
              <a:rPr lang="en-US" dirty="0"/>
              <a:t>Topics</a:t>
            </a:r>
          </a:p>
        </p:txBody>
      </p:sp>
      <p:sp>
        <p:nvSpPr>
          <p:cNvPr id="15363" name="Rectangle 3">
            <a:extLst>
              <a:ext uri="{FF2B5EF4-FFF2-40B4-BE49-F238E27FC236}">
                <a16:creationId xmlns:a16="http://schemas.microsoft.com/office/drawing/2014/main" id="{434ED8CD-2630-48C2-A187-74B20D42DDC9}"/>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dirty="0"/>
              <a:t>Reasons for Studying Concepts of Programming Languages</a:t>
            </a:r>
          </a:p>
          <a:p>
            <a:pPr marL="533400" indent="-533400" eaLnBrk="1" hangingPunct="1"/>
            <a:r>
              <a:rPr lang="en-US" altLang="en-US" dirty="0"/>
              <a:t>Programming Domains</a:t>
            </a:r>
          </a:p>
          <a:p>
            <a:pPr marL="533400" indent="-533400" eaLnBrk="1" hangingPunct="1"/>
            <a:r>
              <a:rPr lang="en-US" altLang="en-US" dirty="0"/>
              <a:t>Language Evaluation Criteria</a:t>
            </a:r>
          </a:p>
          <a:p>
            <a:pPr marL="533400" indent="-533400" eaLnBrk="1" hangingPunct="1"/>
            <a:r>
              <a:rPr lang="en-US" altLang="en-US" dirty="0"/>
              <a:t>Influences on Language Design</a:t>
            </a:r>
          </a:p>
          <a:p>
            <a:pPr marL="533400" indent="-533400" eaLnBrk="1" hangingPunct="1"/>
            <a:r>
              <a:rPr lang="en-US" altLang="en-US" dirty="0"/>
              <a:t>Language Categories</a:t>
            </a:r>
          </a:p>
          <a:p>
            <a:pPr marL="533400" indent="-533400" eaLnBrk="1" hangingPunct="1"/>
            <a:r>
              <a:rPr lang="en-US" altLang="en-US" dirty="0"/>
              <a:t>Language Design Trade-Offs</a:t>
            </a:r>
          </a:p>
          <a:p>
            <a:pPr marL="533400" indent="-533400" eaLnBrk="1" hangingPunct="1"/>
            <a:r>
              <a:rPr lang="en-US" altLang="en-US" dirty="0"/>
              <a:t>Implementation Methods</a:t>
            </a:r>
          </a:p>
          <a:p>
            <a:pPr marL="533400" indent="-533400" eaLnBrk="1" hangingPunct="1"/>
            <a:r>
              <a:rPr lang="en-US" altLang="en-US" dirty="0"/>
              <a:t>Programming Environments</a:t>
            </a:r>
          </a:p>
        </p:txBody>
      </p:sp>
      <p:sp>
        <p:nvSpPr>
          <p:cNvPr id="15364" name="Slide Number Placeholder 4">
            <a:extLst>
              <a:ext uri="{FF2B5EF4-FFF2-40B4-BE49-F238E27FC236}">
                <a16:creationId xmlns:a16="http://schemas.microsoft.com/office/drawing/2014/main" id="{FE953A7E-5EB2-4F64-BC63-F901A0CBB44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E14A1DDF-E149-4862-8A45-39245353E2CE}" type="slidenum">
              <a:rPr lang="en-US" altLang="en-US" sz="1400" smtClean="0">
                <a:solidFill>
                  <a:srgbClr val="FFFFFF"/>
                </a:solidFill>
                <a:latin typeface="Times" panose="02020603050405020304" pitchFamily="18" charset="0"/>
              </a:rPr>
              <a:pPr>
                <a:spcBef>
                  <a:spcPct val="0"/>
                </a:spcBef>
                <a:buClrTx/>
                <a:buSzTx/>
                <a:buFontTx/>
                <a:buNone/>
              </a:pPr>
              <a:t>2</a:t>
            </a:fld>
            <a:endParaRPr lang="en-US" altLang="en-US" sz="1400">
              <a:solidFill>
                <a:srgbClr val="FFFFFF"/>
              </a:solidFill>
              <a:latin typeface="Times" panose="02020603050405020304" pitchFamily="18" charset="0"/>
            </a:endParaRPr>
          </a:p>
        </p:txBody>
      </p:sp>
      <p:sp>
        <p:nvSpPr>
          <p:cNvPr id="15365" name="Footer Placeholder 3">
            <a:extLst>
              <a:ext uri="{FF2B5EF4-FFF2-40B4-BE49-F238E27FC236}">
                <a16:creationId xmlns:a16="http://schemas.microsoft.com/office/drawing/2014/main" id="{1118B6CF-7715-4180-BF97-E55D28D4585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30162450-D64A-4C70-B2E8-8BCCB90386E5}"/>
              </a:ext>
            </a:extLst>
          </p:cNvPr>
          <p:cNvSpPr>
            <a:spLocks noGrp="1" noChangeArrowheads="1"/>
          </p:cNvSpPr>
          <p:nvPr>
            <p:ph type="title"/>
          </p:nvPr>
        </p:nvSpPr>
        <p:spPr/>
        <p:txBody>
          <a:bodyPr/>
          <a:lstStyle/>
          <a:p>
            <a:pPr eaLnBrk="1" fontAlgn="auto" hangingPunct="1">
              <a:spcAft>
                <a:spcPts val="0"/>
              </a:spcAft>
              <a:defRPr/>
            </a:pPr>
            <a:r>
              <a:rPr lang="en-US" dirty="0"/>
              <a:t>Implementation Methods</a:t>
            </a:r>
          </a:p>
        </p:txBody>
      </p:sp>
      <p:sp>
        <p:nvSpPr>
          <p:cNvPr id="49155" name="Rectangle 3">
            <a:extLst>
              <a:ext uri="{FF2B5EF4-FFF2-40B4-BE49-F238E27FC236}">
                <a16:creationId xmlns:a16="http://schemas.microsoft.com/office/drawing/2014/main" id="{95E5DB45-0D93-4C6C-8E70-C000B5EEC58A}"/>
              </a:ext>
            </a:extLst>
          </p:cNvPr>
          <p:cNvSpPr>
            <a:spLocks noGrp="1" noChangeArrowheads="1"/>
          </p:cNvSpPr>
          <p:nvPr>
            <p:ph sz="quarter" idx="1"/>
          </p:nvPr>
        </p:nvSpPr>
        <p:spPr>
          <a:xfrm>
            <a:off x="457200" y="1600200"/>
            <a:ext cx="7467600" cy="4873625"/>
          </a:xfrm>
        </p:spPr>
        <p:txBody>
          <a:bodyPr/>
          <a:lstStyle/>
          <a:p>
            <a:pPr eaLnBrk="1" hangingPunct="1"/>
            <a:r>
              <a:rPr lang="en-US" altLang="en-US" sz="2300" dirty="0"/>
              <a:t>Compilation</a:t>
            </a:r>
          </a:p>
          <a:p>
            <a:pPr lvl="1" eaLnBrk="1" hangingPunct="1"/>
            <a:r>
              <a:rPr lang="en-US" altLang="en-US" sz="2300" dirty="0"/>
              <a:t>Programs are translated into machine language</a:t>
            </a:r>
          </a:p>
          <a:p>
            <a:pPr eaLnBrk="1" hangingPunct="1"/>
            <a:r>
              <a:rPr lang="en-US" altLang="en-US" sz="2300" dirty="0"/>
              <a:t>Pure Interpretation</a:t>
            </a:r>
          </a:p>
          <a:p>
            <a:pPr lvl="1" eaLnBrk="1" hangingPunct="1"/>
            <a:r>
              <a:rPr lang="en-US" altLang="en-US" sz="2300" dirty="0"/>
              <a:t>Programs are interpreted by another program known as an interpreter</a:t>
            </a:r>
          </a:p>
          <a:p>
            <a:pPr eaLnBrk="1" hangingPunct="1"/>
            <a:r>
              <a:rPr lang="en-US" altLang="en-US" sz="2300" dirty="0"/>
              <a:t>Hybrid Implementation Systems</a:t>
            </a:r>
          </a:p>
          <a:p>
            <a:pPr lvl="1" eaLnBrk="1" hangingPunct="1"/>
            <a:r>
              <a:rPr lang="en-US" altLang="en-US" sz="2300" dirty="0"/>
              <a:t>A compromise between compilers and pure interpreters</a:t>
            </a:r>
          </a:p>
          <a:p>
            <a:pPr eaLnBrk="1" hangingPunct="1"/>
            <a:r>
              <a:rPr lang="en-US" altLang="en-US" sz="2300" dirty="0"/>
              <a:t>Preprocessors</a:t>
            </a:r>
          </a:p>
          <a:p>
            <a:pPr lvl="1" eaLnBrk="1" hangingPunct="1"/>
            <a:r>
              <a:rPr lang="en-US" altLang="en-US" sz="2300" dirty="0"/>
              <a:t>Programs are processed immediately prior to compilation</a:t>
            </a:r>
          </a:p>
        </p:txBody>
      </p:sp>
      <p:sp>
        <p:nvSpPr>
          <p:cNvPr id="49156" name="Slide Number Placeholder 4">
            <a:extLst>
              <a:ext uri="{FF2B5EF4-FFF2-40B4-BE49-F238E27FC236}">
                <a16:creationId xmlns:a16="http://schemas.microsoft.com/office/drawing/2014/main" id="{F35A80DB-65AC-4AC6-BEBD-90639E26F88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26796D52-F89F-41BA-B6FC-EFC548078DF7}" type="slidenum">
              <a:rPr lang="en-US" altLang="en-US" sz="1400" smtClean="0">
                <a:solidFill>
                  <a:srgbClr val="FFFFFF"/>
                </a:solidFill>
                <a:latin typeface="Times" panose="02020603050405020304" pitchFamily="18" charset="0"/>
              </a:rPr>
              <a:pPr>
                <a:spcBef>
                  <a:spcPct val="0"/>
                </a:spcBef>
                <a:buClrTx/>
                <a:buSzTx/>
                <a:buFontTx/>
                <a:buNone/>
              </a:pPr>
              <a:t>20</a:t>
            </a:fld>
            <a:endParaRPr lang="en-US" altLang="en-US" sz="1400">
              <a:solidFill>
                <a:srgbClr val="FFFFFF"/>
              </a:solidFill>
              <a:latin typeface="Times" panose="02020603050405020304" pitchFamily="18" charset="0"/>
            </a:endParaRPr>
          </a:p>
        </p:txBody>
      </p:sp>
      <p:sp>
        <p:nvSpPr>
          <p:cNvPr id="49157" name="Footer Placeholder 3">
            <a:extLst>
              <a:ext uri="{FF2B5EF4-FFF2-40B4-BE49-F238E27FC236}">
                <a16:creationId xmlns:a16="http://schemas.microsoft.com/office/drawing/2014/main" id="{7698958B-14E4-4959-9B19-5A7784FA182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902329E7-8F38-4933-8A72-5A1CC456098C}"/>
              </a:ext>
            </a:extLst>
          </p:cNvPr>
          <p:cNvSpPr>
            <a:spLocks noGrp="1" noChangeArrowheads="1"/>
          </p:cNvSpPr>
          <p:nvPr>
            <p:ph type="title"/>
          </p:nvPr>
        </p:nvSpPr>
        <p:spPr/>
        <p:txBody>
          <a:bodyPr/>
          <a:lstStyle/>
          <a:p>
            <a:pPr eaLnBrk="1" fontAlgn="auto" hangingPunct="1">
              <a:spcAft>
                <a:spcPts val="0"/>
              </a:spcAft>
              <a:defRPr/>
            </a:pPr>
            <a:br>
              <a:rPr lang="en-US" sz="3200" dirty="0"/>
            </a:br>
            <a:r>
              <a:rPr lang="en-US" sz="3200" dirty="0"/>
              <a:t>Dynamic Scope</a:t>
            </a:r>
          </a:p>
        </p:txBody>
      </p:sp>
      <p:sp>
        <p:nvSpPr>
          <p:cNvPr id="43011" name="Rectangle 3">
            <a:extLst>
              <a:ext uri="{FF2B5EF4-FFF2-40B4-BE49-F238E27FC236}">
                <a16:creationId xmlns:a16="http://schemas.microsoft.com/office/drawing/2014/main" id="{B0923176-5527-41D1-8223-1FF9937467FC}"/>
              </a:ext>
            </a:extLst>
          </p:cNvPr>
          <p:cNvSpPr>
            <a:spLocks noGrp="1" noChangeArrowheads="1"/>
          </p:cNvSpPr>
          <p:nvPr>
            <p:ph sz="quarter" idx="1"/>
          </p:nvPr>
        </p:nvSpPr>
        <p:spPr>
          <a:xfrm>
            <a:off x="457200" y="1600200"/>
            <a:ext cx="7467600" cy="4873625"/>
          </a:xfrm>
        </p:spPr>
        <p:txBody>
          <a:bodyPr>
            <a:normAutofit fontScale="77500" lnSpcReduction="20000"/>
          </a:bodyPr>
          <a:lstStyle/>
          <a:p>
            <a:pPr eaLnBrk="1" hangingPunct="1">
              <a:defRPr/>
            </a:pPr>
            <a:r>
              <a:rPr lang="en-US" altLang="en-US" dirty="0"/>
              <a:t>Consider the following two different call sequences for </a:t>
            </a:r>
            <a:r>
              <a:rPr lang="en-US" altLang="en-US" dirty="0">
                <a:latin typeface="Courier New" panose="02070309020205020404" pitchFamily="49" charset="0"/>
                <a:cs typeface="Courier New" panose="02070309020205020404" pitchFamily="49" charset="0"/>
              </a:rPr>
              <a:t>Sub2</a:t>
            </a:r>
            <a:r>
              <a:rPr lang="en-US" altLang="en-US" dirty="0"/>
              <a:t> in the previous </a:t>
            </a:r>
            <a:r>
              <a:rPr lang="en-US" altLang="en-US" b="1" dirty="0">
                <a:latin typeface="Courier New" panose="02070309020205020404" pitchFamily="49" charset="0"/>
                <a:cs typeface="Courier New" panose="02070309020205020404" pitchFamily="49" charset="0"/>
              </a:rPr>
              <a:t>procedure</a:t>
            </a:r>
            <a:r>
              <a:rPr lang="en-US" altLang="en-US" dirty="0">
                <a:latin typeface="Courier New" panose="02070309020205020404" pitchFamily="49" charset="0"/>
                <a:cs typeface="Courier New" panose="02070309020205020404" pitchFamily="49" charset="0"/>
              </a:rPr>
              <a:t> Big </a:t>
            </a:r>
            <a:r>
              <a:rPr lang="en-US" altLang="en-US" dirty="0"/>
              <a:t>example.</a:t>
            </a:r>
          </a:p>
          <a:p>
            <a:pPr lvl="1" eaLnBrk="1" hangingPunct="1">
              <a:defRPr/>
            </a:pPr>
            <a:r>
              <a:rPr lang="en-US" altLang="en-US" dirty="0">
                <a:latin typeface="Courier New" panose="02070309020205020404" pitchFamily="49" charset="0"/>
                <a:cs typeface="Courier New" panose="02070309020205020404" pitchFamily="49" charset="0"/>
              </a:rPr>
              <a:t>Big</a:t>
            </a:r>
            <a:r>
              <a:rPr lang="en-US" altLang="en-US" dirty="0"/>
              <a:t> calls </a:t>
            </a:r>
            <a:r>
              <a:rPr lang="en-US" altLang="en-US" dirty="0">
                <a:latin typeface="Courier New" panose="02070309020205020404" pitchFamily="49" charset="0"/>
                <a:cs typeface="Courier New" panose="02070309020205020404" pitchFamily="49" charset="0"/>
              </a:rPr>
              <a:t>Sub1</a:t>
            </a:r>
            <a:r>
              <a:rPr lang="en-US" altLang="en-US" dirty="0"/>
              <a:t>, which calls </a:t>
            </a:r>
            <a:r>
              <a:rPr lang="en-US" altLang="en-US" dirty="0">
                <a:latin typeface="Courier New" panose="02070309020205020404" pitchFamily="49" charset="0"/>
                <a:cs typeface="Courier New" panose="02070309020205020404" pitchFamily="49" charset="0"/>
              </a:rPr>
              <a:t>Sub2</a:t>
            </a:r>
            <a:r>
              <a:rPr lang="en-US" altLang="en-US" dirty="0"/>
              <a:t>.  X therefore refers to the X declared in </a:t>
            </a:r>
            <a:r>
              <a:rPr lang="en-US" altLang="en-US" dirty="0">
                <a:latin typeface="Courier New" panose="02070309020205020404" pitchFamily="49" charset="0"/>
                <a:cs typeface="Courier New" panose="02070309020205020404" pitchFamily="49" charset="0"/>
              </a:rPr>
              <a:t>Sub1</a:t>
            </a:r>
            <a:r>
              <a:rPr lang="en-US" altLang="en-US" dirty="0"/>
              <a:t>.</a:t>
            </a:r>
          </a:p>
          <a:p>
            <a:pPr lvl="1" eaLnBrk="1" hangingPunct="1">
              <a:defRPr/>
            </a:pPr>
            <a:r>
              <a:rPr lang="en-US" altLang="en-US" dirty="0">
                <a:latin typeface="Courier New" panose="02070309020205020404" pitchFamily="49" charset="0"/>
                <a:cs typeface="Courier New" panose="02070309020205020404" pitchFamily="49" charset="0"/>
              </a:rPr>
              <a:t>Sub2</a:t>
            </a:r>
            <a:r>
              <a:rPr lang="en-US" altLang="en-US" dirty="0"/>
              <a:t> is called directly from </a:t>
            </a:r>
            <a:r>
              <a:rPr lang="en-US" altLang="en-US" dirty="0">
                <a:latin typeface="Courier New" panose="02070309020205020404" pitchFamily="49" charset="0"/>
                <a:cs typeface="Courier New" panose="02070309020205020404" pitchFamily="49" charset="0"/>
              </a:rPr>
              <a:t>Big</a:t>
            </a:r>
            <a:r>
              <a:rPr lang="en-US" altLang="en-US" dirty="0"/>
              <a:t>. X therefore refers to the X declared in </a:t>
            </a:r>
            <a:r>
              <a:rPr lang="en-US" altLang="en-US" dirty="0">
                <a:latin typeface="Courier New" panose="02070309020205020404" pitchFamily="49" charset="0"/>
                <a:cs typeface="Courier New" panose="02070309020205020404" pitchFamily="49" charset="0"/>
              </a:rPr>
              <a:t>Big</a:t>
            </a:r>
            <a:r>
              <a:rPr lang="en-US" altLang="en-US" dirty="0"/>
              <a:t>.</a:t>
            </a:r>
          </a:p>
          <a:p>
            <a:pPr lvl="1" eaLnBrk="1" hangingPunct="1">
              <a:defRPr/>
            </a:pPr>
            <a:endParaRPr lang="en-US" altLang="en-US" dirty="0"/>
          </a:p>
          <a:p>
            <a:pPr marL="0" indent="0">
              <a:buFont typeface="Wingdings" panose="05000000000000000000" pitchFamily="2" charset="2"/>
              <a:buNone/>
              <a:defRPr/>
            </a:pPr>
            <a:r>
              <a:rPr lang="en-US" b="1" dirty="0"/>
              <a:t>function </a:t>
            </a:r>
            <a:r>
              <a:rPr lang="en-US" dirty="0"/>
              <a:t>big() {</a:t>
            </a:r>
          </a:p>
          <a:p>
            <a:pPr marL="171450" indent="0">
              <a:buFont typeface="Wingdings" panose="05000000000000000000" pitchFamily="2" charset="2"/>
              <a:buNone/>
              <a:defRPr/>
            </a:pPr>
            <a:r>
              <a:rPr lang="en-US" b="1" dirty="0"/>
              <a:t>function </a:t>
            </a:r>
            <a:r>
              <a:rPr lang="en-US" dirty="0"/>
              <a:t>sub1() {</a:t>
            </a:r>
          </a:p>
          <a:p>
            <a:pPr marL="342900" indent="0">
              <a:buFont typeface="Wingdings" panose="05000000000000000000" pitchFamily="2" charset="2"/>
              <a:buNone/>
              <a:defRPr/>
            </a:pPr>
            <a:r>
              <a:rPr lang="en-US" b="1" dirty="0" err="1"/>
              <a:t>var</a:t>
            </a:r>
            <a:r>
              <a:rPr lang="en-US" b="1" dirty="0"/>
              <a:t> </a:t>
            </a:r>
            <a:r>
              <a:rPr lang="en-US" dirty="0"/>
              <a:t>x = 7;</a:t>
            </a:r>
          </a:p>
          <a:p>
            <a:pPr marL="0" indent="0">
              <a:buFont typeface="Wingdings" panose="05000000000000000000" pitchFamily="2" charset="2"/>
              <a:buNone/>
              <a:defRPr/>
            </a:pPr>
            <a:r>
              <a:rPr lang="en-US" dirty="0"/>
              <a:t>}</a:t>
            </a:r>
          </a:p>
          <a:p>
            <a:pPr marL="171450" indent="0">
              <a:buFont typeface="Wingdings" panose="05000000000000000000" pitchFamily="2" charset="2"/>
              <a:buNone/>
              <a:defRPr/>
            </a:pPr>
            <a:r>
              <a:rPr lang="en-US" b="1" dirty="0"/>
              <a:t>function </a:t>
            </a:r>
            <a:r>
              <a:rPr lang="en-US" dirty="0"/>
              <a:t>sub2() {</a:t>
            </a:r>
          </a:p>
          <a:p>
            <a:pPr marL="342900" indent="0">
              <a:buFont typeface="Wingdings" panose="05000000000000000000" pitchFamily="2" charset="2"/>
              <a:buNone/>
              <a:defRPr/>
            </a:pPr>
            <a:r>
              <a:rPr lang="en-US" b="1" dirty="0" err="1"/>
              <a:t>var</a:t>
            </a:r>
            <a:r>
              <a:rPr lang="en-US" b="1" dirty="0"/>
              <a:t> </a:t>
            </a:r>
            <a:r>
              <a:rPr lang="en-US" dirty="0"/>
              <a:t>y = x;</a:t>
            </a:r>
          </a:p>
          <a:p>
            <a:pPr marL="342900" indent="0">
              <a:buFont typeface="Wingdings" panose="05000000000000000000" pitchFamily="2" charset="2"/>
              <a:buNone/>
              <a:defRPr/>
            </a:pPr>
            <a:r>
              <a:rPr lang="en-US" b="1" dirty="0" err="1"/>
              <a:t>var</a:t>
            </a:r>
            <a:r>
              <a:rPr lang="en-US" b="1" dirty="0"/>
              <a:t> </a:t>
            </a:r>
            <a:r>
              <a:rPr lang="en-US" dirty="0"/>
              <a:t>z = 3;</a:t>
            </a:r>
          </a:p>
          <a:p>
            <a:pPr marL="0" indent="0">
              <a:buFont typeface="Wingdings" panose="05000000000000000000" pitchFamily="2" charset="2"/>
              <a:buNone/>
              <a:defRPr/>
            </a:pPr>
            <a:r>
              <a:rPr lang="en-US" dirty="0"/>
              <a:t>}</a:t>
            </a:r>
          </a:p>
          <a:p>
            <a:pPr marL="114300" indent="0">
              <a:buFont typeface="Wingdings" panose="05000000000000000000" pitchFamily="2" charset="2"/>
              <a:buNone/>
              <a:defRPr/>
            </a:pPr>
            <a:r>
              <a:rPr lang="en-US" b="1" dirty="0" err="1"/>
              <a:t>var</a:t>
            </a:r>
            <a:r>
              <a:rPr lang="en-US" b="1" dirty="0"/>
              <a:t> </a:t>
            </a:r>
            <a:r>
              <a:rPr lang="en-US" dirty="0"/>
              <a:t>x = 3;</a:t>
            </a:r>
          </a:p>
          <a:p>
            <a:pPr marL="0" indent="0">
              <a:buFont typeface="Wingdings" panose="05000000000000000000" pitchFamily="2" charset="2"/>
              <a:buNone/>
              <a:defRPr/>
            </a:pPr>
            <a:r>
              <a:rPr lang="en-US" dirty="0"/>
              <a:t>}</a:t>
            </a:r>
            <a:endParaRPr lang="en-US" altLang="en-US" dirty="0"/>
          </a:p>
        </p:txBody>
      </p:sp>
      <p:sp>
        <p:nvSpPr>
          <p:cNvPr id="43012" name="Slide Number Placeholder 3">
            <a:extLst>
              <a:ext uri="{FF2B5EF4-FFF2-40B4-BE49-F238E27FC236}">
                <a16:creationId xmlns:a16="http://schemas.microsoft.com/office/drawing/2014/main" id="{4CE5C8CB-1C8B-4AA4-BF09-BD57C6D869F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16B82D1-677B-47EF-9364-13B4D7CB2CA1}" type="slidenum">
              <a:rPr lang="en-US" altLang="en-US" sz="1400" smtClean="0">
                <a:solidFill>
                  <a:srgbClr val="FFFFFF"/>
                </a:solidFill>
              </a:rPr>
              <a:pPr/>
              <a:t>200</a:t>
            </a:fld>
            <a:endParaRPr lang="en-US" altLang="en-US" sz="1400">
              <a:solidFill>
                <a:srgbClr val="FFFFFF"/>
              </a:solidFill>
            </a:endParaRPr>
          </a:p>
        </p:txBody>
      </p:sp>
    </p:spTree>
    <p:extLst>
      <p:ext uri="{BB962C8B-B14F-4D97-AF65-F5344CB8AC3E}">
        <p14:creationId xmlns:p14="http://schemas.microsoft.com/office/powerpoint/2010/main" val="36241417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8173566D-3816-45A5-81CF-DBA3DAAE2D89}"/>
              </a:ext>
            </a:extLst>
          </p:cNvPr>
          <p:cNvSpPr>
            <a:spLocks noGrp="1" noChangeArrowheads="1"/>
          </p:cNvSpPr>
          <p:nvPr>
            <p:ph type="title"/>
          </p:nvPr>
        </p:nvSpPr>
        <p:spPr/>
        <p:txBody>
          <a:bodyPr/>
          <a:lstStyle/>
          <a:p>
            <a:pPr eaLnBrk="1" fontAlgn="auto" hangingPunct="1">
              <a:spcAft>
                <a:spcPts val="0"/>
              </a:spcAft>
              <a:defRPr/>
            </a:pPr>
            <a:r>
              <a:rPr lang="en-US" dirty="0"/>
              <a:t>Scope</a:t>
            </a:r>
          </a:p>
        </p:txBody>
      </p:sp>
      <p:sp>
        <p:nvSpPr>
          <p:cNvPr id="44035" name="Rectangle 3">
            <a:extLst>
              <a:ext uri="{FF2B5EF4-FFF2-40B4-BE49-F238E27FC236}">
                <a16:creationId xmlns:a16="http://schemas.microsoft.com/office/drawing/2014/main" id="{59B86819-9D7D-4060-AE79-F88713170A20}"/>
              </a:ext>
            </a:extLst>
          </p:cNvPr>
          <p:cNvSpPr>
            <a:spLocks noGrp="1"/>
          </p:cNvSpPr>
          <p:nvPr>
            <p:ph sz="quarter" idx="1"/>
          </p:nvPr>
        </p:nvSpPr>
        <p:spPr>
          <a:xfrm>
            <a:off x="457200" y="1600200"/>
            <a:ext cx="7467600" cy="4873625"/>
          </a:xfrm>
        </p:spPr>
        <p:txBody>
          <a:bodyPr/>
          <a:lstStyle/>
          <a:p>
            <a:pPr eaLnBrk="1" hangingPunct="1"/>
            <a:r>
              <a:rPr lang="en-US" altLang="en-US"/>
              <a:t>Evaluation of Dynamic Scoping:</a:t>
            </a:r>
          </a:p>
          <a:p>
            <a:pPr lvl="1" eaLnBrk="1" hangingPunct="1"/>
            <a:r>
              <a:rPr lang="en-US" altLang="en-US">
                <a:solidFill>
                  <a:schemeClr val="tx2"/>
                </a:solidFill>
              </a:rPr>
              <a:t>Advantage</a:t>
            </a:r>
            <a:r>
              <a:rPr lang="en-US" altLang="en-US"/>
              <a:t>: convenience</a:t>
            </a:r>
          </a:p>
          <a:p>
            <a:pPr lvl="1" eaLnBrk="1" hangingPunct="1"/>
            <a:r>
              <a:rPr lang="en-US" altLang="en-US">
                <a:solidFill>
                  <a:schemeClr val="tx2"/>
                </a:solidFill>
              </a:rPr>
              <a:t>Disadvantage</a:t>
            </a:r>
            <a:r>
              <a:rPr lang="en-US" altLang="en-US"/>
              <a:t>: </a:t>
            </a:r>
          </a:p>
          <a:p>
            <a:pPr lvl="2" eaLnBrk="1" hangingPunct="1"/>
            <a:r>
              <a:rPr lang="en-US" altLang="en-US" sz="1800"/>
              <a:t>Can’t protect local variables from accessibility</a:t>
            </a:r>
          </a:p>
          <a:p>
            <a:pPr lvl="2" eaLnBrk="1" hangingPunct="1"/>
            <a:r>
              <a:rPr lang="en-US" altLang="en-US" sz="1800"/>
              <a:t>Inability to statically type check references to nonlocals</a:t>
            </a:r>
          </a:p>
          <a:p>
            <a:pPr lvl="2" eaLnBrk="1" hangingPunct="1"/>
            <a:r>
              <a:rPr lang="en-US" altLang="en-US" sz="1800"/>
              <a:t>poor readability – virtually impossible for human reader</a:t>
            </a:r>
          </a:p>
          <a:p>
            <a:pPr lvl="2" eaLnBrk="1" hangingPunct="1"/>
            <a:r>
              <a:rPr lang="en-US" altLang="en-US" sz="1800"/>
              <a:t>Longer time to access nonlocal variables compared to static scoping</a:t>
            </a:r>
          </a:p>
        </p:txBody>
      </p:sp>
      <p:sp>
        <p:nvSpPr>
          <p:cNvPr id="44036" name="Slide Number Placeholder 3">
            <a:extLst>
              <a:ext uri="{FF2B5EF4-FFF2-40B4-BE49-F238E27FC236}">
                <a16:creationId xmlns:a16="http://schemas.microsoft.com/office/drawing/2014/main" id="{DA7F838F-2E0B-461F-831B-7C5FB316187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3C5E008-0FD8-4C33-8FD0-B9661607FB1B}" type="slidenum">
              <a:rPr lang="en-US" altLang="en-US" sz="1400" smtClean="0">
                <a:solidFill>
                  <a:srgbClr val="FFFFFF"/>
                </a:solidFill>
              </a:rPr>
              <a:pPr/>
              <a:t>201</a:t>
            </a:fld>
            <a:endParaRPr lang="en-US" altLang="en-US" sz="1400">
              <a:solidFill>
                <a:srgbClr val="FFFFFF"/>
              </a:solidFill>
            </a:endParaRPr>
          </a:p>
        </p:txBody>
      </p:sp>
    </p:spTree>
    <p:extLst>
      <p:ext uri="{BB962C8B-B14F-4D97-AF65-F5344CB8AC3E}">
        <p14:creationId xmlns:p14="http://schemas.microsoft.com/office/powerpoint/2010/main" val="7019683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E19309D6-59B1-44A3-8A82-959481DF6292}"/>
              </a:ext>
            </a:extLst>
          </p:cNvPr>
          <p:cNvSpPr>
            <a:spLocks noGrp="1" noChangeArrowheads="1"/>
          </p:cNvSpPr>
          <p:nvPr>
            <p:ph type="title"/>
          </p:nvPr>
        </p:nvSpPr>
        <p:spPr/>
        <p:txBody>
          <a:bodyPr/>
          <a:lstStyle/>
          <a:p>
            <a:pPr eaLnBrk="1" fontAlgn="auto" hangingPunct="1">
              <a:spcAft>
                <a:spcPts val="0"/>
              </a:spcAft>
              <a:defRPr/>
            </a:pPr>
            <a:r>
              <a:rPr lang="en-US"/>
              <a:t>Scope and Lifetime</a:t>
            </a:r>
          </a:p>
        </p:txBody>
      </p:sp>
      <p:sp>
        <p:nvSpPr>
          <p:cNvPr id="41987" name="Rectangle 3">
            <a:extLst>
              <a:ext uri="{FF2B5EF4-FFF2-40B4-BE49-F238E27FC236}">
                <a16:creationId xmlns:a16="http://schemas.microsoft.com/office/drawing/2014/main" id="{5C92BC43-8E96-4CAB-8D9E-05F3CD7FF70D}"/>
              </a:ext>
            </a:extLst>
          </p:cNvPr>
          <p:cNvSpPr>
            <a:spLocks noGrp="1" noChangeArrowheads="1"/>
          </p:cNvSpPr>
          <p:nvPr>
            <p:ph sz="quarter" idx="1"/>
          </p:nvPr>
        </p:nvSpPr>
        <p:spPr>
          <a:xfrm>
            <a:off x="457200" y="1600200"/>
            <a:ext cx="7467600" cy="4873625"/>
          </a:xfrm>
        </p:spPr>
        <p:txBody>
          <a:bodyPr>
            <a:normAutofit fontScale="92500" lnSpcReduction="20000"/>
          </a:bodyPr>
          <a:lstStyle/>
          <a:p>
            <a:pPr eaLnBrk="1" hangingPunct="1">
              <a:defRPr/>
            </a:pPr>
            <a:r>
              <a:rPr lang="en-US" dirty="0"/>
              <a:t>Scope and lifetime are sometimes closely related, but are </a:t>
            </a:r>
            <a:r>
              <a:rPr lang="en-US" dirty="0">
                <a:solidFill>
                  <a:schemeClr val="tx2"/>
                </a:solidFill>
              </a:rPr>
              <a:t>different</a:t>
            </a:r>
            <a:r>
              <a:rPr lang="en-US" dirty="0"/>
              <a:t> concepts</a:t>
            </a:r>
          </a:p>
          <a:p>
            <a:pPr indent="0" eaLnBrk="1" hangingPunct="1">
              <a:buFont typeface="Wingdings" panose="05000000000000000000" pitchFamily="2" charset="2"/>
              <a:buNone/>
              <a:defRPr/>
            </a:pPr>
            <a:r>
              <a:rPr lang="en-US" dirty="0"/>
              <a:t>E.g.</a:t>
            </a:r>
          </a:p>
          <a:p>
            <a:pPr indent="0" eaLnBrk="1" hangingPunct="1">
              <a:buFont typeface="Wingdings" panose="05000000000000000000" pitchFamily="2" charset="2"/>
              <a:buNone/>
              <a:defRPr/>
            </a:pPr>
            <a:r>
              <a:rPr lang="en-US" sz="1600" dirty="0">
                <a:latin typeface="Courier New" pitchFamily="49" charset="0"/>
                <a:cs typeface="Courier New" pitchFamily="49" charset="0"/>
              </a:rPr>
              <a:t>void </a:t>
            </a:r>
            <a:r>
              <a:rPr lang="en-US" sz="1600" dirty="0" err="1">
                <a:latin typeface="Courier New" pitchFamily="49" charset="0"/>
                <a:cs typeface="Courier New" pitchFamily="49" charset="0"/>
              </a:rPr>
              <a:t>printheader</a:t>
            </a:r>
            <a:r>
              <a:rPr lang="en-US" sz="1600" dirty="0">
                <a:latin typeface="Courier New" pitchFamily="49" charset="0"/>
                <a:cs typeface="Courier New" pitchFamily="49" charset="0"/>
              </a:rPr>
              <a:t>(){</a:t>
            </a:r>
          </a:p>
          <a:p>
            <a:pPr indent="0" eaLnBrk="1" hangingPunct="1">
              <a:buFont typeface="Wingdings" panose="05000000000000000000" pitchFamily="2" charset="2"/>
              <a:buNone/>
              <a:defRPr/>
            </a:pPr>
            <a:r>
              <a:rPr lang="en-US" sz="1600" dirty="0">
                <a:latin typeface="Courier New" pitchFamily="49" charset="0"/>
                <a:cs typeface="Courier New" pitchFamily="49" charset="0"/>
              </a:rPr>
              <a:t>	…</a:t>
            </a:r>
          </a:p>
          <a:p>
            <a:pPr indent="0" eaLnBrk="1" hangingPunct="1">
              <a:buFont typeface="Wingdings" panose="05000000000000000000" pitchFamily="2" charset="2"/>
              <a:buNone/>
              <a:defRPr/>
            </a:pPr>
            <a:r>
              <a:rPr lang="en-US" sz="1600" dirty="0">
                <a:latin typeface="Courier New" pitchFamily="49" charset="0"/>
                <a:cs typeface="Courier New" pitchFamily="49" charset="0"/>
              </a:rPr>
              <a:t>}</a:t>
            </a:r>
          </a:p>
          <a:p>
            <a:pPr indent="0" eaLnBrk="1" hangingPunct="1">
              <a:buFont typeface="Wingdings" panose="05000000000000000000" pitchFamily="2" charset="2"/>
              <a:buNone/>
              <a:defRPr/>
            </a:pPr>
            <a:endParaRPr lang="en-US" sz="1600" dirty="0">
              <a:latin typeface="Courier New" pitchFamily="49" charset="0"/>
              <a:cs typeface="Courier New" pitchFamily="49" charset="0"/>
            </a:endParaRPr>
          </a:p>
          <a:p>
            <a:pPr indent="0" eaLnBrk="1" hangingPunct="1">
              <a:buFont typeface="Wingdings" panose="05000000000000000000" pitchFamily="2" charset="2"/>
              <a:buNone/>
              <a:defRPr/>
            </a:pPr>
            <a:r>
              <a:rPr lang="en-US" sz="1600" dirty="0">
                <a:latin typeface="Courier New" pitchFamily="49" charset="0"/>
                <a:cs typeface="Courier New" pitchFamily="49" charset="0"/>
              </a:rPr>
              <a:t>void compute(){</a:t>
            </a:r>
          </a:p>
          <a:p>
            <a:pPr indent="0" eaLnBrk="1" hangingPunct="1">
              <a:buFont typeface="Wingdings" panose="05000000000000000000" pitchFamily="2" charset="2"/>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sum;</a:t>
            </a:r>
          </a:p>
          <a:p>
            <a:pPr indent="0" eaLnBrk="1" hangingPunct="1">
              <a:buFont typeface="Wingdings" panose="05000000000000000000" pitchFamily="2" charset="2"/>
              <a:buNone/>
              <a:defRPr/>
            </a:pPr>
            <a:r>
              <a:rPr lang="en-US" sz="1600" dirty="0">
                <a:latin typeface="Courier New" pitchFamily="49" charset="0"/>
                <a:cs typeface="Courier New" pitchFamily="49" charset="0"/>
              </a:rPr>
              <a:t>	…</a:t>
            </a:r>
          </a:p>
          <a:p>
            <a:pPr indent="0" eaLnBrk="1" hangingPunct="1">
              <a:buFont typeface="Wingdings" panose="05000000000000000000" pitchFamily="2" charset="2"/>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printheader</a:t>
            </a:r>
            <a:r>
              <a:rPr lang="en-US" sz="1600" dirty="0">
                <a:latin typeface="Courier New" pitchFamily="49" charset="0"/>
                <a:cs typeface="Courier New" pitchFamily="49" charset="0"/>
              </a:rPr>
              <a:t>();</a:t>
            </a:r>
          </a:p>
          <a:p>
            <a:pPr indent="0" eaLnBrk="1" hangingPunct="1">
              <a:buFont typeface="Wingdings" panose="05000000000000000000" pitchFamily="2" charset="2"/>
              <a:buNone/>
              <a:defRPr/>
            </a:pPr>
            <a:r>
              <a:rPr lang="en-US" sz="1600" dirty="0">
                <a:latin typeface="Courier New" pitchFamily="49" charset="0"/>
                <a:cs typeface="Courier New" pitchFamily="49" charset="0"/>
              </a:rPr>
              <a:t>}</a:t>
            </a:r>
          </a:p>
          <a:p>
            <a:pPr eaLnBrk="1" hangingPunct="1">
              <a:defRPr/>
            </a:pPr>
            <a:r>
              <a:rPr lang="en-US" dirty="0"/>
              <a:t>Consider also a </a:t>
            </a:r>
            <a:r>
              <a:rPr lang="en-US" dirty="0">
                <a:latin typeface="Courier New" pitchFamily="49" charset="0"/>
              </a:rPr>
              <a:t>static</a:t>
            </a:r>
            <a:r>
              <a:rPr lang="en-US" dirty="0"/>
              <a:t> variable in a C or C++ function.  It is statically bound to the scope of that function.  But the lifetime is throughout program execution.</a:t>
            </a:r>
          </a:p>
        </p:txBody>
      </p:sp>
      <p:sp>
        <p:nvSpPr>
          <p:cNvPr id="45060" name="Slide Number Placeholder 3">
            <a:extLst>
              <a:ext uri="{FF2B5EF4-FFF2-40B4-BE49-F238E27FC236}">
                <a16:creationId xmlns:a16="http://schemas.microsoft.com/office/drawing/2014/main" id="{50F2FFBC-16D2-4D18-9186-2138768C45E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01C88B2-350D-4CED-9306-B53E0E6CCA14}" type="slidenum">
              <a:rPr lang="en-US" altLang="en-US" sz="1400" smtClean="0">
                <a:solidFill>
                  <a:srgbClr val="FFFFFF"/>
                </a:solidFill>
              </a:rPr>
              <a:pPr/>
              <a:t>202</a:t>
            </a:fld>
            <a:endParaRPr lang="en-US" altLang="en-US" sz="1400">
              <a:solidFill>
                <a:srgbClr val="FFFFFF"/>
              </a:solidFill>
            </a:endParaRPr>
          </a:p>
        </p:txBody>
      </p:sp>
    </p:spTree>
    <p:extLst>
      <p:ext uri="{BB962C8B-B14F-4D97-AF65-F5344CB8AC3E}">
        <p14:creationId xmlns:p14="http://schemas.microsoft.com/office/powerpoint/2010/main" val="371289527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9632FE01-5F4C-46B5-8C74-6E655CECD043}"/>
              </a:ext>
            </a:extLst>
          </p:cNvPr>
          <p:cNvSpPr>
            <a:spLocks noGrp="1" noChangeArrowheads="1"/>
          </p:cNvSpPr>
          <p:nvPr>
            <p:ph type="title"/>
          </p:nvPr>
        </p:nvSpPr>
        <p:spPr/>
        <p:txBody>
          <a:bodyPr/>
          <a:lstStyle/>
          <a:p>
            <a:pPr eaLnBrk="1" fontAlgn="auto" hangingPunct="1">
              <a:spcAft>
                <a:spcPts val="0"/>
              </a:spcAft>
              <a:defRPr/>
            </a:pPr>
            <a:r>
              <a:rPr lang="en-US"/>
              <a:t>Referencing Environments</a:t>
            </a:r>
          </a:p>
        </p:txBody>
      </p:sp>
      <p:sp>
        <p:nvSpPr>
          <p:cNvPr id="46083" name="Rectangle 3">
            <a:extLst>
              <a:ext uri="{FF2B5EF4-FFF2-40B4-BE49-F238E27FC236}">
                <a16:creationId xmlns:a16="http://schemas.microsoft.com/office/drawing/2014/main" id="{457DA607-E1CE-4090-B76B-BF6A105BD236}"/>
              </a:ext>
            </a:extLst>
          </p:cNvPr>
          <p:cNvSpPr>
            <a:spLocks noGrp="1"/>
          </p:cNvSpPr>
          <p:nvPr>
            <p:ph sz="quarter" idx="1"/>
          </p:nvPr>
        </p:nvSpPr>
        <p:spPr>
          <a:xfrm>
            <a:off x="457200" y="1600200"/>
            <a:ext cx="7467600" cy="4873625"/>
          </a:xfrm>
        </p:spPr>
        <p:txBody>
          <a:bodyPr/>
          <a:lstStyle/>
          <a:p>
            <a:pPr eaLnBrk="1" hangingPunct="1"/>
            <a:r>
              <a:rPr lang="en-US" altLang="en-US"/>
              <a:t>The </a:t>
            </a:r>
            <a:r>
              <a:rPr lang="en-US" altLang="en-US" i="1"/>
              <a:t>referencing environment</a:t>
            </a:r>
            <a:r>
              <a:rPr lang="en-US" altLang="en-US"/>
              <a:t> of a statement is the collection of all names that are visible in the statement, excluding variables in nonlocal scopes that are hidden by declarations in nearer procedures.</a:t>
            </a:r>
          </a:p>
          <a:p>
            <a:pPr eaLnBrk="1" hangingPunct="1"/>
            <a:r>
              <a:rPr lang="en-US" altLang="en-US"/>
              <a:t>In a static-scoped language, it is the local variables plus all of the visible variables in all of the enclosing scopes </a:t>
            </a:r>
          </a:p>
        </p:txBody>
      </p:sp>
      <p:sp>
        <p:nvSpPr>
          <p:cNvPr id="46084" name="Slide Number Placeholder 3">
            <a:extLst>
              <a:ext uri="{FF2B5EF4-FFF2-40B4-BE49-F238E27FC236}">
                <a16:creationId xmlns:a16="http://schemas.microsoft.com/office/drawing/2014/main" id="{9E05C31C-9E7C-4274-8725-9F808B7F103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E3AB1C4-C05F-42B3-91D1-10ED5B18071E}" type="slidenum">
              <a:rPr lang="en-US" altLang="en-US" sz="1400" smtClean="0">
                <a:solidFill>
                  <a:srgbClr val="FFFFFF"/>
                </a:solidFill>
              </a:rPr>
              <a:pPr/>
              <a:t>203</a:t>
            </a:fld>
            <a:endParaRPr lang="en-US" altLang="en-US" sz="1400">
              <a:solidFill>
                <a:srgbClr val="FFFFFF"/>
              </a:solidFill>
            </a:endParaRPr>
          </a:p>
        </p:txBody>
      </p:sp>
    </p:spTree>
    <p:extLst>
      <p:ext uri="{BB962C8B-B14F-4D97-AF65-F5344CB8AC3E}">
        <p14:creationId xmlns:p14="http://schemas.microsoft.com/office/powerpoint/2010/main" val="286327642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04D31429-AB17-4A1D-8121-77A0DE65C686}"/>
              </a:ext>
            </a:extLst>
          </p:cNvPr>
          <p:cNvSpPr>
            <a:spLocks noGrp="1" noChangeArrowheads="1"/>
          </p:cNvSpPr>
          <p:nvPr>
            <p:ph type="title"/>
          </p:nvPr>
        </p:nvSpPr>
        <p:spPr/>
        <p:txBody>
          <a:bodyPr/>
          <a:lstStyle/>
          <a:p>
            <a:pPr eaLnBrk="1" fontAlgn="auto" hangingPunct="1">
              <a:spcAft>
                <a:spcPts val="0"/>
              </a:spcAft>
              <a:defRPr/>
            </a:pPr>
            <a:r>
              <a:rPr lang="en-US"/>
              <a:t>Referencing Environments</a:t>
            </a:r>
          </a:p>
        </p:txBody>
      </p:sp>
      <p:sp>
        <p:nvSpPr>
          <p:cNvPr id="47107" name="Rectangle 3">
            <a:extLst>
              <a:ext uri="{FF2B5EF4-FFF2-40B4-BE49-F238E27FC236}">
                <a16:creationId xmlns:a16="http://schemas.microsoft.com/office/drawing/2014/main" id="{5E7632FF-3416-4D9F-BCDF-7A3FC5DCA588}"/>
              </a:ext>
            </a:extLst>
          </p:cNvPr>
          <p:cNvSpPr>
            <a:spLocks noGrp="1"/>
          </p:cNvSpPr>
          <p:nvPr>
            <p:ph sz="quarter" idx="1"/>
          </p:nvPr>
        </p:nvSpPr>
        <p:spPr/>
        <p:txBody>
          <a:bodyPr/>
          <a:lstStyle/>
          <a:p>
            <a:pPr eaLnBrk="1" hangingPunct="1">
              <a:spcBef>
                <a:spcPct val="0"/>
              </a:spcBef>
              <a:buFont typeface="Wingdings" panose="05000000000000000000" pitchFamily="2" charset="2"/>
              <a:buNone/>
            </a:pPr>
            <a:r>
              <a:rPr lang="en-US" altLang="en-US"/>
              <a:t>	</a:t>
            </a:r>
            <a:r>
              <a:rPr lang="en-US" altLang="en-US" sz="1400" b="1">
                <a:latin typeface="Courier New" panose="02070309020205020404" pitchFamily="49" charset="0"/>
                <a:cs typeface="Courier New" panose="02070309020205020404" pitchFamily="49" charset="0"/>
              </a:rPr>
              <a:t>procedure</a:t>
            </a:r>
            <a:r>
              <a:rPr lang="en-US" altLang="en-US" sz="1400">
                <a:latin typeface="Courier New" panose="02070309020205020404" pitchFamily="49" charset="0"/>
                <a:cs typeface="Courier New" panose="02070309020205020404" pitchFamily="49" charset="0"/>
              </a:rPr>
              <a:t> Example </a:t>
            </a:r>
            <a:r>
              <a:rPr lang="en-US" altLang="en-US" sz="1400" b="1">
                <a:latin typeface="Courier New" panose="02070309020205020404" pitchFamily="49" charset="0"/>
                <a:cs typeface="Courier New" panose="02070309020205020404" pitchFamily="49" charset="0"/>
              </a:rPr>
              <a:t>is</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 B : Integer;</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procedure</a:t>
            </a:r>
            <a:r>
              <a:rPr lang="en-US" altLang="en-US" sz="1400">
                <a:latin typeface="Courier New" panose="02070309020205020404" pitchFamily="49" charset="0"/>
                <a:cs typeface="Courier New" panose="02070309020205020404" pitchFamily="49" charset="0"/>
              </a:rPr>
              <a:t> Sub1 </a:t>
            </a:r>
            <a:r>
              <a:rPr lang="en-US" altLang="en-US" sz="1400" b="1">
                <a:latin typeface="Courier New" panose="02070309020205020404" pitchFamily="49" charset="0"/>
                <a:cs typeface="Courier New" panose="02070309020205020404" pitchFamily="49" charset="0"/>
              </a:rPr>
              <a:t>is</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X, Y : Integer;</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begin</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   </a:t>
            </a:r>
            <a:r>
              <a:rPr lang="en-US" altLang="en-US" sz="1400">
                <a:latin typeface="Courier New" panose="02070309020205020404" pitchFamily="49" charset="0"/>
                <a:cs typeface="Courier New" panose="02070309020205020404" pitchFamily="49" charset="0"/>
                <a:sym typeface="Wingdings" panose="05000000000000000000" pitchFamily="2" charset="2"/>
              </a:rPr>
              <a:t>&lt;-------------</a:t>
            </a:r>
            <a:r>
              <a:rPr lang="en-US" altLang="en-US" sz="1400">
                <a:latin typeface="Courier New" panose="02070309020205020404" pitchFamily="49" charset="0"/>
                <a:cs typeface="Courier New" panose="02070309020205020404" pitchFamily="49" charset="0"/>
              </a:rPr>
              <a:t>  1  </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end;</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procedure</a:t>
            </a:r>
            <a:r>
              <a:rPr lang="en-US" altLang="en-US" sz="1400">
                <a:latin typeface="Courier New" panose="02070309020205020404" pitchFamily="49" charset="0"/>
                <a:cs typeface="Courier New" panose="02070309020205020404" pitchFamily="49" charset="0"/>
              </a:rPr>
              <a:t> Sub2 </a:t>
            </a:r>
            <a:r>
              <a:rPr lang="en-US" altLang="en-US" sz="1400" b="1">
                <a:latin typeface="Courier New" panose="02070309020205020404" pitchFamily="49" charset="0"/>
                <a:cs typeface="Courier New" panose="02070309020205020404" pitchFamily="49" charset="0"/>
              </a:rPr>
              <a:t>is</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X : Integer;</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procedure</a:t>
            </a:r>
            <a:r>
              <a:rPr lang="en-US" altLang="en-US" sz="1400">
                <a:latin typeface="Courier New" panose="02070309020205020404" pitchFamily="49" charset="0"/>
                <a:cs typeface="Courier New" panose="02070309020205020404" pitchFamily="49" charset="0"/>
              </a:rPr>
              <a:t> Sub3 </a:t>
            </a:r>
            <a:r>
              <a:rPr lang="en-US" altLang="en-US" sz="1400" b="1">
                <a:latin typeface="Courier New" panose="02070309020205020404" pitchFamily="49" charset="0"/>
                <a:cs typeface="Courier New" panose="02070309020205020404" pitchFamily="49" charset="0"/>
              </a:rPr>
              <a:t>is</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X : Integer;</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begin</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   </a:t>
            </a:r>
            <a:r>
              <a:rPr lang="en-US" altLang="en-US" sz="1400">
                <a:latin typeface="Courier New" panose="02070309020205020404" pitchFamily="49" charset="0"/>
                <a:cs typeface="Courier New" panose="02070309020205020404" pitchFamily="49" charset="0"/>
                <a:sym typeface="Wingdings" panose="05000000000000000000" pitchFamily="2" charset="2"/>
              </a:rPr>
              <a:t>&lt;----------- 2</a:t>
            </a:r>
            <a:endParaRPr lang="en-US" altLang="en-US" sz="1400">
              <a:latin typeface="Courier New" panose="02070309020205020404" pitchFamily="49" charset="0"/>
              <a:cs typeface="Courier New" panose="02070309020205020404" pitchFamily="49" charset="0"/>
            </a:endParaRP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end;</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begin</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   &lt;-------------- 3</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end;</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begin</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p>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end;</a:t>
            </a:r>
          </a:p>
        </p:txBody>
      </p:sp>
      <p:sp>
        <p:nvSpPr>
          <p:cNvPr id="47108" name="Content Placeholder 4">
            <a:extLst>
              <a:ext uri="{FF2B5EF4-FFF2-40B4-BE49-F238E27FC236}">
                <a16:creationId xmlns:a16="http://schemas.microsoft.com/office/drawing/2014/main" id="{B2830F34-F77E-4205-A5D9-B7B3AAE2D37C}"/>
              </a:ext>
            </a:extLst>
          </p:cNvPr>
          <p:cNvSpPr>
            <a:spLocks noGrp="1"/>
          </p:cNvSpPr>
          <p:nvPr>
            <p:ph sz="quarter" idx="2"/>
          </p:nvPr>
        </p:nvSpPr>
        <p:spPr>
          <a:xfrm>
            <a:off x="4270375" y="1600200"/>
            <a:ext cx="3657600" cy="4572000"/>
          </a:xfrm>
        </p:spPr>
        <p:txBody>
          <a:bodyPr/>
          <a:lstStyle/>
          <a:p>
            <a:pPr>
              <a:buFont typeface="Wingdings" panose="05000000000000000000" pitchFamily="2" charset="2"/>
              <a:buNone/>
            </a:pPr>
            <a:r>
              <a:rPr lang="en-US" altLang="en-US"/>
              <a:t>At point 1: </a:t>
            </a:r>
            <a:r>
              <a:rPr lang="en-US" altLang="en-US">
                <a:latin typeface="Courier New" panose="02070309020205020404" pitchFamily="49" charset="0"/>
                <a:cs typeface="Courier New" panose="02070309020205020404" pitchFamily="49" charset="0"/>
              </a:rPr>
              <a:t>X</a:t>
            </a:r>
            <a:r>
              <a:rPr lang="en-US" altLang="en-US"/>
              <a:t> and </a:t>
            </a:r>
            <a:r>
              <a:rPr lang="en-US" altLang="en-US">
                <a:latin typeface="Courier New" panose="02070309020205020404" pitchFamily="49" charset="0"/>
                <a:cs typeface="Courier New" panose="02070309020205020404" pitchFamily="49" charset="0"/>
              </a:rPr>
              <a:t>Y </a:t>
            </a:r>
            <a:r>
              <a:rPr lang="en-US" altLang="en-US"/>
              <a:t>of </a:t>
            </a:r>
            <a:r>
              <a:rPr lang="en-US" altLang="en-US">
                <a:latin typeface="Courier New" panose="02070309020205020404" pitchFamily="49" charset="0"/>
                <a:cs typeface="Courier New" panose="02070309020205020404" pitchFamily="49" charset="0"/>
              </a:rPr>
              <a:t>Sub1</a:t>
            </a:r>
            <a:r>
              <a:rPr lang="en-US" altLang="en-US"/>
              <a:t>, </a:t>
            </a:r>
            <a:r>
              <a:rPr lang="en-US" altLang="en-US">
                <a:latin typeface="Courier New" panose="02070309020205020404" pitchFamily="49" charset="0"/>
                <a:cs typeface="Courier New" panose="02070309020205020404" pitchFamily="49" charset="0"/>
              </a:rPr>
              <a:t>A</a:t>
            </a:r>
            <a:r>
              <a:rPr lang="en-US" altLang="en-US"/>
              <a:t> and </a:t>
            </a:r>
            <a:r>
              <a:rPr lang="en-US" altLang="en-US">
                <a:latin typeface="Courier New" panose="02070309020205020404" pitchFamily="49" charset="0"/>
                <a:cs typeface="Courier New" panose="02070309020205020404" pitchFamily="49" charset="0"/>
              </a:rPr>
              <a:t>B</a:t>
            </a:r>
            <a:r>
              <a:rPr lang="en-US" altLang="en-US"/>
              <a:t> of </a:t>
            </a:r>
            <a:r>
              <a:rPr lang="en-US" altLang="en-US">
                <a:latin typeface="Courier New" panose="02070309020205020404" pitchFamily="49" charset="0"/>
                <a:cs typeface="Courier New" panose="02070309020205020404" pitchFamily="49" charset="0"/>
              </a:rPr>
              <a:t>Example</a:t>
            </a:r>
          </a:p>
          <a:p>
            <a:pPr>
              <a:buFont typeface="Wingdings" panose="05000000000000000000" pitchFamily="2" charset="2"/>
              <a:buNone/>
            </a:pPr>
            <a:endParaRPr lang="en-US" altLang="en-US"/>
          </a:p>
          <a:p>
            <a:pPr>
              <a:buFont typeface="Wingdings" panose="05000000000000000000" pitchFamily="2" charset="2"/>
              <a:buNone/>
            </a:pPr>
            <a:r>
              <a:rPr lang="en-US" altLang="en-US"/>
              <a:t>At point 2: </a:t>
            </a:r>
            <a:r>
              <a:rPr lang="en-US" altLang="en-US">
                <a:latin typeface="Courier New" panose="02070309020205020404" pitchFamily="49" charset="0"/>
                <a:cs typeface="Courier New" panose="02070309020205020404" pitchFamily="49" charset="0"/>
              </a:rPr>
              <a:t>X</a:t>
            </a:r>
            <a:r>
              <a:rPr lang="en-US" altLang="en-US"/>
              <a:t> of </a:t>
            </a:r>
            <a:r>
              <a:rPr lang="en-US" altLang="en-US">
                <a:latin typeface="Courier New" panose="02070309020205020404" pitchFamily="49" charset="0"/>
                <a:cs typeface="Courier New" panose="02070309020205020404" pitchFamily="49" charset="0"/>
              </a:rPr>
              <a:t>Sub3</a:t>
            </a:r>
            <a:r>
              <a:rPr lang="en-US" altLang="en-US"/>
              <a:t>, (</a:t>
            </a:r>
            <a:r>
              <a:rPr lang="en-US" altLang="en-US">
                <a:latin typeface="Courier New" panose="02070309020205020404" pitchFamily="49" charset="0"/>
                <a:cs typeface="Courier New" panose="02070309020205020404" pitchFamily="49" charset="0"/>
              </a:rPr>
              <a:t>X</a:t>
            </a:r>
            <a:r>
              <a:rPr lang="en-US" altLang="en-US"/>
              <a:t> of </a:t>
            </a:r>
            <a:r>
              <a:rPr lang="en-US" altLang="en-US">
                <a:latin typeface="Courier New" panose="02070309020205020404" pitchFamily="49" charset="0"/>
                <a:cs typeface="Courier New" panose="02070309020205020404" pitchFamily="49" charset="0"/>
              </a:rPr>
              <a:t>Sub2</a:t>
            </a:r>
            <a:r>
              <a:rPr lang="en-US" altLang="en-US"/>
              <a:t> is hidden), </a:t>
            </a:r>
            <a:r>
              <a:rPr lang="en-US" altLang="en-US">
                <a:latin typeface="Courier New" panose="02070309020205020404" pitchFamily="49" charset="0"/>
                <a:cs typeface="Courier New" panose="02070309020205020404" pitchFamily="49" charset="0"/>
              </a:rPr>
              <a:t>A</a:t>
            </a:r>
            <a:r>
              <a:rPr lang="en-US" altLang="en-US"/>
              <a:t> and </a:t>
            </a:r>
            <a:r>
              <a:rPr lang="en-US" altLang="en-US">
                <a:latin typeface="Courier New" panose="02070309020205020404" pitchFamily="49" charset="0"/>
                <a:cs typeface="Courier New" panose="02070309020205020404" pitchFamily="49" charset="0"/>
              </a:rPr>
              <a:t>B</a:t>
            </a:r>
            <a:r>
              <a:rPr lang="en-US" altLang="en-US"/>
              <a:t> of </a:t>
            </a:r>
            <a:r>
              <a:rPr lang="en-US" altLang="en-US">
                <a:latin typeface="Courier New" panose="02070309020205020404" pitchFamily="49" charset="0"/>
                <a:cs typeface="Courier New" panose="02070309020205020404" pitchFamily="49" charset="0"/>
              </a:rPr>
              <a:t>Example</a:t>
            </a:r>
          </a:p>
          <a:p>
            <a:pPr>
              <a:buFont typeface="Wingdings" panose="05000000000000000000" pitchFamily="2" charset="2"/>
              <a:buNone/>
            </a:pPr>
            <a:endParaRPr lang="en-US" altLang="en-US"/>
          </a:p>
          <a:p>
            <a:pPr>
              <a:buFont typeface="Wingdings" panose="05000000000000000000" pitchFamily="2" charset="2"/>
              <a:buNone/>
            </a:pPr>
            <a:r>
              <a:rPr lang="en-US" altLang="en-US"/>
              <a:t>At point 3: </a:t>
            </a:r>
            <a:r>
              <a:rPr lang="en-US" altLang="en-US">
                <a:latin typeface="Courier New" panose="02070309020205020404" pitchFamily="49" charset="0"/>
                <a:cs typeface="Courier New" panose="02070309020205020404" pitchFamily="49" charset="0"/>
              </a:rPr>
              <a:t>X</a:t>
            </a:r>
            <a:r>
              <a:rPr lang="en-US" altLang="en-US"/>
              <a:t> of </a:t>
            </a:r>
            <a:r>
              <a:rPr lang="en-US" altLang="en-US">
                <a:latin typeface="Courier New" panose="02070309020205020404" pitchFamily="49" charset="0"/>
                <a:cs typeface="Courier New" panose="02070309020205020404" pitchFamily="49" charset="0"/>
              </a:rPr>
              <a:t>Sub2</a:t>
            </a:r>
            <a:r>
              <a:rPr lang="en-US" altLang="en-US"/>
              <a:t>, </a:t>
            </a:r>
            <a:r>
              <a:rPr lang="en-US" altLang="en-US">
                <a:latin typeface="Courier New" panose="02070309020205020404" pitchFamily="49" charset="0"/>
                <a:cs typeface="Courier New" panose="02070309020205020404" pitchFamily="49" charset="0"/>
              </a:rPr>
              <a:t>A</a:t>
            </a:r>
            <a:r>
              <a:rPr lang="en-US" altLang="en-US"/>
              <a:t> and </a:t>
            </a:r>
            <a:r>
              <a:rPr lang="en-US" altLang="en-US">
                <a:latin typeface="Courier New" panose="02070309020205020404" pitchFamily="49" charset="0"/>
                <a:cs typeface="Courier New" panose="02070309020205020404" pitchFamily="49" charset="0"/>
              </a:rPr>
              <a:t>B</a:t>
            </a:r>
            <a:r>
              <a:rPr lang="en-US" altLang="en-US"/>
              <a:t> of </a:t>
            </a:r>
            <a:r>
              <a:rPr lang="en-US" altLang="en-US">
                <a:latin typeface="Courier New" panose="02070309020205020404" pitchFamily="49" charset="0"/>
                <a:cs typeface="Courier New" panose="02070309020205020404" pitchFamily="49" charset="0"/>
              </a:rPr>
              <a:t>Example</a:t>
            </a:r>
          </a:p>
        </p:txBody>
      </p:sp>
      <p:sp>
        <p:nvSpPr>
          <p:cNvPr id="47109" name="Slide Number Placeholder 3">
            <a:extLst>
              <a:ext uri="{FF2B5EF4-FFF2-40B4-BE49-F238E27FC236}">
                <a16:creationId xmlns:a16="http://schemas.microsoft.com/office/drawing/2014/main" id="{EDF47138-24F9-4ACE-B4B0-A145724DFF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E911625-C60A-4903-BC74-A81E406E68AA}" type="slidenum">
              <a:rPr lang="en-US" altLang="en-US" sz="1400" smtClean="0">
                <a:solidFill>
                  <a:srgbClr val="FFFFFF"/>
                </a:solidFill>
              </a:rPr>
              <a:pPr/>
              <a:t>204</a:t>
            </a:fld>
            <a:endParaRPr lang="en-US" altLang="en-US" sz="1400">
              <a:solidFill>
                <a:srgbClr val="FFFFFF"/>
              </a:solidFill>
            </a:endParaRPr>
          </a:p>
        </p:txBody>
      </p:sp>
    </p:spTree>
    <p:extLst>
      <p:ext uri="{BB962C8B-B14F-4D97-AF65-F5344CB8AC3E}">
        <p14:creationId xmlns:p14="http://schemas.microsoft.com/office/powerpoint/2010/main" val="429360346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E0DF48B9-FCBB-43CF-9A1F-D87017541048}"/>
              </a:ext>
            </a:extLst>
          </p:cNvPr>
          <p:cNvSpPr>
            <a:spLocks noGrp="1" noChangeArrowheads="1"/>
          </p:cNvSpPr>
          <p:nvPr>
            <p:ph type="title"/>
          </p:nvPr>
        </p:nvSpPr>
        <p:spPr/>
        <p:txBody>
          <a:bodyPr/>
          <a:lstStyle/>
          <a:p>
            <a:pPr eaLnBrk="1" fontAlgn="auto" hangingPunct="1">
              <a:spcAft>
                <a:spcPts val="0"/>
              </a:spcAft>
              <a:defRPr/>
            </a:pPr>
            <a:r>
              <a:rPr lang="en-US"/>
              <a:t>Referencing Environments</a:t>
            </a:r>
          </a:p>
        </p:txBody>
      </p:sp>
      <p:sp>
        <p:nvSpPr>
          <p:cNvPr id="48131" name="Rectangle 3">
            <a:extLst>
              <a:ext uri="{FF2B5EF4-FFF2-40B4-BE49-F238E27FC236}">
                <a16:creationId xmlns:a16="http://schemas.microsoft.com/office/drawing/2014/main" id="{A659D0A1-420C-40F8-9492-9B123B90032F}"/>
              </a:ext>
            </a:extLst>
          </p:cNvPr>
          <p:cNvSpPr>
            <a:spLocks noGrp="1"/>
          </p:cNvSpPr>
          <p:nvPr>
            <p:ph sz="quarter" idx="1"/>
          </p:nvPr>
        </p:nvSpPr>
        <p:spPr>
          <a:xfrm>
            <a:off x="457200" y="1600200"/>
            <a:ext cx="7467600" cy="4873625"/>
          </a:xfrm>
        </p:spPr>
        <p:txBody>
          <a:bodyPr/>
          <a:lstStyle/>
          <a:p>
            <a:pPr eaLnBrk="1" hangingPunct="1"/>
            <a:r>
              <a:rPr lang="en-US" altLang="en-US"/>
              <a:t>A subprogram is </a:t>
            </a:r>
            <a:r>
              <a:rPr lang="en-US" altLang="en-US">
                <a:solidFill>
                  <a:schemeClr val="tx2"/>
                </a:solidFill>
              </a:rPr>
              <a:t>active</a:t>
            </a:r>
            <a:r>
              <a:rPr lang="en-US" altLang="en-US"/>
              <a:t> if its execution has begun but has not yet terminated</a:t>
            </a:r>
          </a:p>
          <a:p>
            <a:pPr eaLnBrk="1" hangingPunct="1"/>
            <a:r>
              <a:rPr lang="en-US" altLang="en-US"/>
              <a:t>Therefore, in a dynamic-scoped language, the referencing environment is the local variables plus all visible variables in all active subprograms</a:t>
            </a:r>
          </a:p>
        </p:txBody>
      </p:sp>
      <p:sp>
        <p:nvSpPr>
          <p:cNvPr id="48132" name="Slide Number Placeholder 3">
            <a:extLst>
              <a:ext uri="{FF2B5EF4-FFF2-40B4-BE49-F238E27FC236}">
                <a16:creationId xmlns:a16="http://schemas.microsoft.com/office/drawing/2014/main" id="{A761ECB6-FB96-4BB9-B03C-952CA2BA175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CB1C85D-B722-47A6-82DF-E05B8BB5BD58}" type="slidenum">
              <a:rPr lang="en-US" altLang="en-US" sz="1400" smtClean="0">
                <a:solidFill>
                  <a:srgbClr val="FFFFFF"/>
                </a:solidFill>
              </a:rPr>
              <a:pPr/>
              <a:t>205</a:t>
            </a:fld>
            <a:endParaRPr lang="en-US" altLang="en-US" sz="1400">
              <a:solidFill>
                <a:srgbClr val="FFFFFF"/>
              </a:solidFill>
            </a:endParaRPr>
          </a:p>
        </p:txBody>
      </p:sp>
    </p:spTree>
    <p:extLst>
      <p:ext uri="{BB962C8B-B14F-4D97-AF65-F5344CB8AC3E}">
        <p14:creationId xmlns:p14="http://schemas.microsoft.com/office/powerpoint/2010/main" val="31381810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5FCD0394-6DAA-4802-91DD-5E74CA53CD5B}"/>
              </a:ext>
            </a:extLst>
          </p:cNvPr>
          <p:cNvSpPr>
            <a:spLocks noGrp="1" noChangeArrowheads="1"/>
          </p:cNvSpPr>
          <p:nvPr>
            <p:ph type="title"/>
          </p:nvPr>
        </p:nvSpPr>
        <p:spPr/>
        <p:txBody>
          <a:bodyPr/>
          <a:lstStyle/>
          <a:p>
            <a:pPr eaLnBrk="1" fontAlgn="auto" hangingPunct="1">
              <a:spcAft>
                <a:spcPts val="0"/>
              </a:spcAft>
              <a:defRPr/>
            </a:pPr>
            <a:r>
              <a:rPr lang="en-US"/>
              <a:t>Referencing Environments</a:t>
            </a:r>
          </a:p>
        </p:txBody>
      </p:sp>
      <p:sp>
        <p:nvSpPr>
          <p:cNvPr id="49155" name="Rectangle 3">
            <a:extLst>
              <a:ext uri="{FF2B5EF4-FFF2-40B4-BE49-F238E27FC236}">
                <a16:creationId xmlns:a16="http://schemas.microsoft.com/office/drawing/2014/main" id="{7549DA8C-3532-4F52-9EF9-8B9CECD06314}"/>
              </a:ext>
            </a:extLst>
          </p:cNvPr>
          <p:cNvSpPr>
            <a:spLocks noGrp="1"/>
          </p:cNvSpPr>
          <p:nvPr>
            <p:ph sz="quarter" idx="1"/>
          </p:nvPr>
        </p:nvSpPr>
        <p:spPr/>
        <p:txBody>
          <a:bodyPr/>
          <a:lstStyle/>
          <a:p>
            <a:pPr eaLnBrk="1" hangingPunct="1">
              <a:spcBef>
                <a:spcPct val="0"/>
              </a:spcBef>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	</a:t>
            </a:r>
            <a:r>
              <a:rPr lang="en-US" altLang="en-US" sz="1800">
                <a:latin typeface="Courier New" panose="02070309020205020404" pitchFamily="49" charset="0"/>
                <a:cs typeface="Courier New" panose="02070309020205020404" pitchFamily="49" charset="0"/>
              </a:rPr>
              <a:t>void sub1(){</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int a, b;</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   &lt;---------------1</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a:t>
            </a:r>
          </a:p>
          <a:p>
            <a:pPr eaLnBrk="1" hangingPunct="1">
              <a:spcBef>
                <a:spcPct val="0"/>
              </a:spcBef>
              <a:buFont typeface="Wingdings" panose="05000000000000000000" pitchFamily="2" charset="2"/>
              <a:buNone/>
            </a:pPr>
            <a:endParaRPr lang="en-US" altLang="en-US" sz="1800">
              <a:latin typeface="Courier New" panose="02070309020205020404" pitchFamily="49" charset="0"/>
              <a:cs typeface="Courier New" panose="02070309020205020404" pitchFamily="49" charset="0"/>
            </a:endParaRP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void sub2(){</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int b, c;</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   &lt;--------------2</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sub1;</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a:t>
            </a:r>
          </a:p>
          <a:p>
            <a:pPr eaLnBrk="1" hangingPunct="1">
              <a:spcBef>
                <a:spcPct val="0"/>
              </a:spcBef>
              <a:buFont typeface="Wingdings" panose="05000000000000000000" pitchFamily="2" charset="2"/>
              <a:buNone/>
            </a:pPr>
            <a:endParaRPr lang="en-US" altLang="en-US" sz="1800">
              <a:latin typeface="Courier New" panose="02070309020205020404" pitchFamily="49" charset="0"/>
              <a:cs typeface="Courier New" panose="02070309020205020404" pitchFamily="49" charset="0"/>
            </a:endParaRP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void main(){</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int c, d;</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   &lt;--------------3</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sub2();</a:t>
            </a:r>
          </a:p>
          <a:p>
            <a:pPr eaLnBrk="1" hangingPunct="1">
              <a:spcBef>
                <a:spcPct val="0"/>
              </a:spcBef>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	</a:t>
            </a:r>
          </a:p>
        </p:txBody>
      </p:sp>
      <p:sp>
        <p:nvSpPr>
          <p:cNvPr id="45060" name="Content Placeholder 4">
            <a:extLst>
              <a:ext uri="{FF2B5EF4-FFF2-40B4-BE49-F238E27FC236}">
                <a16:creationId xmlns:a16="http://schemas.microsoft.com/office/drawing/2014/main" id="{EA90DBE7-2571-4623-B213-D170225FA7C9}"/>
              </a:ext>
            </a:extLst>
          </p:cNvPr>
          <p:cNvSpPr>
            <a:spLocks noGrp="1"/>
          </p:cNvSpPr>
          <p:nvPr>
            <p:ph sz="quarter" idx="2"/>
          </p:nvPr>
        </p:nvSpPr>
        <p:spPr>
          <a:xfrm>
            <a:off x="4270375" y="1600200"/>
            <a:ext cx="3657600" cy="4572000"/>
          </a:xfrm>
        </p:spPr>
        <p:txBody>
          <a:bodyPr>
            <a:normAutofit fontScale="92500" lnSpcReduction="10000"/>
          </a:bodyPr>
          <a:lstStyle/>
          <a:p>
            <a:pPr>
              <a:buFont typeface="Wingdings" panose="05000000000000000000" pitchFamily="2" charset="2"/>
              <a:buNone/>
              <a:defRPr/>
            </a:pPr>
            <a:r>
              <a:rPr lang="en-US" dirty="0"/>
              <a:t>What are the referencing environments at points 1, 2 and 3?</a:t>
            </a:r>
          </a:p>
          <a:p>
            <a:pPr>
              <a:buFont typeface="Wingdings" panose="05000000000000000000" pitchFamily="2" charset="2"/>
              <a:buNone/>
              <a:defRPr/>
            </a:pPr>
            <a:endParaRPr lang="en-US" dirty="0"/>
          </a:p>
          <a:p>
            <a:pPr>
              <a:buFont typeface="Wingdings" panose="05000000000000000000" pitchFamily="2" charset="2"/>
              <a:buNone/>
              <a:defRPr/>
            </a:pPr>
            <a:r>
              <a:rPr lang="en-US" dirty="0"/>
              <a:t>At point 1: </a:t>
            </a:r>
            <a:r>
              <a:rPr lang="en-US" dirty="0">
                <a:latin typeface="Courier New" pitchFamily="49" charset="0"/>
                <a:cs typeface="Courier New" pitchFamily="49" charset="0"/>
              </a:rPr>
              <a:t>a</a:t>
            </a:r>
            <a:r>
              <a:rPr lang="en-US" dirty="0"/>
              <a:t> and </a:t>
            </a:r>
            <a:r>
              <a:rPr lang="en-US" dirty="0">
                <a:latin typeface="Courier New" pitchFamily="49" charset="0"/>
                <a:cs typeface="Courier New" pitchFamily="49" charset="0"/>
              </a:rPr>
              <a:t>b </a:t>
            </a:r>
            <a:r>
              <a:rPr lang="en-US" dirty="0"/>
              <a:t>of </a:t>
            </a:r>
            <a:r>
              <a:rPr lang="en-US" dirty="0">
                <a:latin typeface="Courier New" pitchFamily="49" charset="0"/>
                <a:cs typeface="Courier New" pitchFamily="49" charset="0"/>
              </a:rPr>
              <a:t>Sub1</a:t>
            </a:r>
            <a:r>
              <a:rPr lang="en-US" dirty="0"/>
              <a:t>, </a:t>
            </a:r>
            <a:r>
              <a:rPr lang="en-US" dirty="0">
                <a:latin typeface="Courier New" pitchFamily="49" charset="0"/>
                <a:cs typeface="Courier New" pitchFamily="49" charset="0"/>
              </a:rPr>
              <a:t>c</a:t>
            </a:r>
            <a:r>
              <a:rPr lang="en-US" dirty="0"/>
              <a:t> of </a:t>
            </a:r>
            <a:r>
              <a:rPr lang="en-US" dirty="0">
                <a:latin typeface="Courier New" pitchFamily="49" charset="0"/>
                <a:cs typeface="Courier New" pitchFamily="49" charset="0"/>
              </a:rPr>
              <a:t>Sub2</a:t>
            </a:r>
            <a:r>
              <a:rPr lang="en-US" dirty="0"/>
              <a:t>, </a:t>
            </a:r>
            <a:r>
              <a:rPr lang="en-US" dirty="0">
                <a:latin typeface="Courier New" pitchFamily="49" charset="0"/>
                <a:cs typeface="Courier New" pitchFamily="49" charset="0"/>
              </a:rPr>
              <a:t>d</a:t>
            </a:r>
            <a:r>
              <a:rPr lang="en-US" dirty="0"/>
              <a:t> of </a:t>
            </a:r>
            <a:r>
              <a:rPr lang="en-US" dirty="0">
                <a:latin typeface="Courier New" pitchFamily="49" charset="0"/>
                <a:cs typeface="Courier New" pitchFamily="49" charset="0"/>
              </a:rPr>
              <a:t>main</a:t>
            </a:r>
          </a:p>
          <a:p>
            <a:pPr>
              <a:buFont typeface="Wingdings" panose="05000000000000000000" pitchFamily="2" charset="2"/>
              <a:buNone/>
              <a:defRPr/>
            </a:pPr>
            <a:endParaRPr lang="en-US" dirty="0"/>
          </a:p>
          <a:p>
            <a:pPr>
              <a:buFont typeface="Wingdings" panose="05000000000000000000" pitchFamily="2" charset="2"/>
              <a:buNone/>
              <a:defRPr/>
            </a:pPr>
            <a:r>
              <a:rPr lang="en-US" dirty="0"/>
              <a:t>At point 2: </a:t>
            </a:r>
            <a:r>
              <a:rPr lang="en-US" dirty="0">
                <a:latin typeface="Courier New" pitchFamily="49" charset="0"/>
                <a:cs typeface="Courier New" pitchFamily="49" charset="0"/>
              </a:rPr>
              <a:t>b</a:t>
            </a:r>
            <a:r>
              <a:rPr lang="en-US" dirty="0"/>
              <a:t> and </a:t>
            </a:r>
            <a:r>
              <a:rPr lang="en-US" dirty="0">
                <a:latin typeface="Courier New" pitchFamily="49" charset="0"/>
                <a:cs typeface="Courier New" pitchFamily="49" charset="0"/>
              </a:rPr>
              <a:t>c</a:t>
            </a:r>
            <a:r>
              <a:rPr lang="en-US" dirty="0"/>
              <a:t> of </a:t>
            </a:r>
            <a:r>
              <a:rPr lang="en-US" dirty="0">
                <a:latin typeface="Courier New" pitchFamily="49" charset="0"/>
                <a:cs typeface="Courier New" pitchFamily="49" charset="0"/>
              </a:rPr>
              <a:t>Sub2</a:t>
            </a:r>
            <a:r>
              <a:rPr lang="en-US" dirty="0"/>
              <a:t>, </a:t>
            </a:r>
            <a:r>
              <a:rPr lang="en-US" dirty="0">
                <a:latin typeface="Courier New" pitchFamily="49" charset="0"/>
                <a:cs typeface="Courier New" pitchFamily="49" charset="0"/>
              </a:rPr>
              <a:t>d</a:t>
            </a:r>
            <a:r>
              <a:rPr lang="en-US" dirty="0"/>
              <a:t> of </a:t>
            </a:r>
            <a:r>
              <a:rPr lang="en-US" dirty="0">
                <a:latin typeface="Courier New" pitchFamily="49" charset="0"/>
                <a:cs typeface="Courier New" pitchFamily="49" charset="0"/>
              </a:rPr>
              <a:t>main</a:t>
            </a:r>
          </a:p>
          <a:p>
            <a:pPr>
              <a:buFont typeface="Wingdings" panose="05000000000000000000" pitchFamily="2" charset="2"/>
              <a:buNone/>
              <a:defRPr/>
            </a:pPr>
            <a:endParaRPr lang="en-US" dirty="0"/>
          </a:p>
          <a:p>
            <a:pPr>
              <a:buFont typeface="Wingdings" panose="05000000000000000000" pitchFamily="2" charset="2"/>
              <a:buNone/>
              <a:defRPr/>
            </a:pPr>
            <a:r>
              <a:rPr lang="en-US" dirty="0"/>
              <a:t>At point 3: </a:t>
            </a:r>
            <a:r>
              <a:rPr lang="en-US" dirty="0">
                <a:latin typeface="Courier New" pitchFamily="49" charset="0"/>
                <a:cs typeface="Courier New" pitchFamily="49" charset="0"/>
              </a:rPr>
              <a:t>c</a:t>
            </a:r>
            <a:r>
              <a:rPr lang="en-US" dirty="0"/>
              <a:t> and </a:t>
            </a:r>
            <a:r>
              <a:rPr lang="en-US" dirty="0">
                <a:latin typeface="Courier New" pitchFamily="49" charset="0"/>
                <a:cs typeface="Courier New" pitchFamily="49" charset="0"/>
              </a:rPr>
              <a:t>d</a:t>
            </a:r>
            <a:r>
              <a:rPr lang="en-US" dirty="0"/>
              <a:t> of </a:t>
            </a:r>
            <a:r>
              <a:rPr lang="en-US" dirty="0">
                <a:latin typeface="Courier New" pitchFamily="49" charset="0"/>
                <a:cs typeface="Courier New" pitchFamily="49" charset="0"/>
              </a:rPr>
              <a:t>main</a:t>
            </a:r>
          </a:p>
        </p:txBody>
      </p:sp>
      <p:sp>
        <p:nvSpPr>
          <p:cNvPr id="49157" name="Slide Number Placeholder 3">
            <a:extLst>
              <a:ext uri="{FF2B5EF4-FFF2-40B4-BE49-F238E27FC236}">
                <a16:creationId xmlns:a16="http://schemas.microsoft.com/office/drawing/2014/main" id="{9B0DB15F-E7BC-41B7-8B6F-DE56F81121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13889B6-307A-44FC-99BE-1B4C59C4F7C7}" type="slidenum">
              <a:rPr lang="en-US" altLang="en-US" sz="1400" smtClean="0">
                <a:solidFill>
                  <a:srgbClr val="FFFFFF"/>
                </a:solidFill>
              </a:rPr>
              <a:pPr/>
              <a:t>206</a:t>
            </a:fld>
            <a:endParaRPr lang="en-US" altLang="en-US" sz="1400">
              <a:solidFill>
                <a:srgbClr val="FFFFFF"/>
              </a:solidFill>
            </a:endParaRPr>
          </a:p>
        </p:txBody>
      </p:sp>
    </p:spTree>
    <p:extLst>
      <p:ext uri="{BB962C8B-B14F-4D97-AF65-F5344CB8AC3E}">
        <p14:creationId xmlns:p14="http://schemas.microsoft.com/office/powerpoint/2010/main" val="59913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 calcmode="lin" valueType="num">
                                      <p:cBhvr additive="base">
                                        <p:cTn id="7" dur="500" fill="hold"/>
                                        <p:tgtEl>
                                          <p:spTgt spid="45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xEl>
                                              <p:pRg st="2" end="2"/>
                                            </p:txEl>
                                          </p:spTgt>
                                        </p:tgtEl>
                                        <p:attrNameLst>
                                          <p:attrName>style.visibility</p:attrName>
                                        </p:attrNameLst>
                                      </p:cBhvr>
                                      <p:to>
                                        <p:strVal val="visible"/>
                                      </p:to>
                                    </p:set>
                                    <p:anim calcmode="lin" valueType="num">
                                      <p:cBhvr additive="base">
                                        <p:cTn id="13" dur="500" fill="hold"/>
                                        <p:tgtEl>
                                          <p:spTgt spid="4506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60">
                                            <p:txEl>
                                              <p:pRg st="4" end="4"/>
                                            </p:txEl>
                                          </p:spTgt>
                                        </p:tgtEl>
                                        <p:attrNameLst>
                                          <p:attrName>style.visibility</p:attrName>
                                        </p:attrNameLst>
                                      </p:cBhvr>
                                      <p:to>
                                        <p:strVal val="visible"/>
                                      </p:to>
                                    </p:set>
                                    <p:anim calcmode="lin" valueType="num">
                                      <p:cBhvr additive="base">
                                        <p:cTn id="19" dur="500" fill="hold"/>
                                        <p:tgtEl>
                                          <p:spTgt spid="4506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60">
                                            <p:txEl>
                                              <p:pRg st="6" end="6"/>
                                            </p:txEl>
                                          </p:spTgt>
                                        </p:tgtEl>
                                        <p:attrNameLst>
                                          <p:attrName>style.visibility</p:attrName>
                                        </p:attrNameLst>
                                      </p:cBhvr>
                                      <p:to>
                                        <p:strVal val="visible"/>
                                      </p:to>
                                    </p:set>
                                    <p:anim calcmode="lin" valueType="num">
                                      <p:cBhvr additive="base">
                                        <p:cTn id="25" dur="500" fill="hold"/>
                                        <p:tgtEl>
                                          <p:spTgt spid="4506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93077F50-1F76-4843-8432-316C0F444C0A}"/>
              </a:ext>
            </a:extLst>
          </p:cNvPr>
          <p:cNvSpPr>
            <a:spLocks noGrp="1" noChangeArrowheads="1"/>
          </p:cNvSpPr>
          <p:nvPr>
            <p:ph type="title"/>
          </p:nvPr>
        </p:nvSpPr>
        <p:spPr/>
        <p:txBody>
          <a:bodyPr/>
          <a:lstStyle/>
          <a:p>
            <a:pPr eaLnBrk="1" fontAlgn="auto" hangingPunct="1">
              <a:spcAft>
                <a:spcPts val="0"/>
              </a:spcAft>
              <a:defRPr/>
            </a:pPr>
            <a:r>
              <a:rPr lang="en-US" dirty="0"/>
              <a:t>Named Constants</a:t>
            </a:r>
          </a:p>
        </p:txBody>
      </p:sp>
      <p:sp>
        <p:nvSpPr>
          <p:cNvPr id="50179" name="Rectangle 3">
            <a:extLst>
              <a:ext uri="{FF2B5EF4-FFF2-40B4-BE49-F238E27FC236}">
                <a16:creationId xmlns:a16="http://schemas.microsoft.com/office/drawing/2014/main" id="{32190BBD-C2F2-4DE3-B6C7-0970756F1801}"/>
              </a:ext>
            </a:extLst>
          </p:cNvPr>
          <p:cNvSpPr>
            <a:spLocks noGrp="1"/>
          </p:cNvSpPr>
          <p:nvPr>
            <p:ph sz="quarter" idx="1"/>
          </p:nvPr>
        </p:nvSpPr>
        <p:spPr>
          <a:xfrm>
            <a:off x="457200" y="1600200"/>
            <a:ext cx="7467600" cy="4873625"/>
          </a:xfrm>
        </p:spPr>
        <p:txBody>
          <a:bodyPr/>
          <a:lstStyle/>
          <a:p>
            <a:pPr eaLnBrk="1" hangingPunct="1"/>
            <a:r>
              <a:rPr lang="en-US" altLang="en-US"/>
              <a:t>A </a:t>
            </a:r>
            <a:r>
              <a:rPr lang="en-US" altLang="en-US" i="1"/>
              <a:t>named constant</a:t>
            </a:r>
            <a:r>
              <a:rPr lang="en-US" altLang="en-US"/>
              <a:t> is a variable that is bound to a value only once e.g. </a:t>
            </a:r>
            <a:r>
              <a:rPr lang="en-US" altLang="en-US">
                <a:latin typeface="Courier New" panose="02070309020205020404" pitchFamily="49" charset="0"/>
                <a:cs typeface="Courier New" panose="02070309020205020404" pitchFamily="49" charset="0"/>
              </a:rPr>
              <a:t>const float pi = 3.142</a:t>
            </a:r>
          </a:p>
          <a:p>
            <a:pPr eaLnBrk="1" hangingPunct="1"/>
            <a:r>
              <a:rPr lang="en-US" altLang="en-US"/>
              <a:t>Used to parameterize programs, e.g.</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void example(){</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int[] intlist = new int[100];</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string[] strList = new String[100];</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for(index=0; index&lt;100; index++)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a:t>
            </a:r>
          </a:p>
        </p:txBody>
      </p:sp>
      <p:sp>
        <p:nvSpPr>
          <p:cNvPr id="50180" name="Slide Number Placeholder 3">
            <a:extLst>
              <a:ext uri="{FF2B5EF4-FFF2-40B4-BE49-F238E27FC236}">
                <a16:creationId xmlns:a16="http://schemas.microsoft.com/office/drawing/2014/main" id="{E401EEC2-0576-4CA7-AEEC-347D38B2518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F293040-57F1-42C7-93AF-FDDDE3983A66}" type="slidenum">
              <a:rPr lang="en-US" altLang="en-US" sz="1400" smtClean="0">
                <a:solidFill>
                  <a:srgbClr val="FFFFFF"/>
                </a:solidFill>
              </a:rPr>
              <a:pPr/>
              <a:t>207</a:t>
            </a:fld>
            <a:endParaRPr lang="en-US" altLang="en-US" sz="1400">
              <a:solidFill>
                <a:srgbClr val="FFFFFF"/>
              </a:solidFill>
            </a:endParaRPr>
          </a:p>
        </p:txBody>
      </p:sp>
    </p:spTree>
    <p:extLst>
      <p:ext uri="{BB962C8B-B14F-4D97-AF65-F5344CB8AC3E}">
        <p14:creationId xmlns:p14="http://schemas.microsoft.com/office/powerpoint/2010/main" val="37943410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FD728594-B6E6-4354-94D5-59933A0D928B}"/>
              </a:ext>
            </a:extLst>
          </p:cNvPr>
          <p:cNvSpPr>
            <a:spLocks noGrp="1" noChangeArrowheads="1"/>
          </p:cNvSpPr>
          <p:nvPr>
            <p:ph type="title"/>
          </p:nvPr>
        </p:nvSpPr>
        <p:spPr/>
        <p:txBody>
          <a:bodyPr/>
          <a:lstStyle/>
          <a:p>
            <a:pPr eaLnBrk="1" fontAlgn="auto" hangingPunct="1">
              <a:spcAft>
                <a:spcPts val="0"/>
              </a:spcAft>
              <a:defRPr/>
            </a:pPr>
            <a:r>
              <a:rPr lang="en-US"/>
              <a:t>Named Constants</a:t>
            </a:r>
          </a:p>
        </p:txBody>
      </p:sp>
      <p:sp>
        <p:nvSpPr>
          <p:cNvPr id="51203" name="Rectangle 3">
            <a:extLst>
              <a:ext uri="{FF2B5EF4-FFF2-40B4-BE49-F238E27FC236}">
                <a16:creationId xmlns:a16="http://schemas.microsoft.com/office/drawing/2014/main" id="{4592BDB9-CC8E-4564-AC72-E86B50AFE6CA}"/>
              </a:ext>
            </a:extLst>
          </p:cNvPr>
          <p:cNvSpPr>
            <a:spLocks noGrp="1"/>
          </p:cNvSpPr>
          <p:nvPr>
            <p:ph sz="quarter" idx="1"/>
          </p:nvPr>
        </p:nvSpPr>
        <p:spPr>
          <a:xfrm>
            <a:off x="457200" y="1600200"/>
            <a:ext cx="7467600" cy="4873625"/>
          </a:xfrm>
        </p:spPr>
        <p:txBody>
          <a:bodyPr/>
          <a:lstStyle/>
          <a:p>
            <a:pPr eaLnBrk="1" hangingPunct="1"/>
            <a:r>
              <a:rPr lang="en-US" altLang="en-US"/>
              <a:t>Replacing 100 with a constant </a:t>
            </a:r>
            <a:r>
              <a:rPr lang="en-US" altLang="en-US">
                <a:latin typeface="Courier New" panose="02070309020205020404" pitchFamily="49" charset="0"/>
                <a:cs typeface="Courier New" panose="02070309020205020404" pitchFamily="49" charset="0"/>
              </a:rPr>
              <a:t>len</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void example(){</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final int len = 100</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int[] intlist = new int[len];</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string[] strList = new String[len];</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for(index=0; index&lt;len; index++)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a:t>
            </a:r>
          </a:p>
          <a:p>
            <a:pPr eaLnBrk="1" hangingPunct="1"/>
            <a:r>
              <a:rPr lang="en-US" altLang="en-US">
                <a:solidFill>
                  <a:schemeClr val="tx2"/>
                </a:solidFill>
              </a:rPr>
              <a:t>Advantages</a:t>
            </a:r>
            <a:r>
              <a:rPr lang="en-US" altLang="en-US"/>
              <a:t>: readability and program reliability</a:t>
            </a:r>
          </a:p>
        </p:txBody>
      </p:sp>
      <p:sp>
        <p:nvSpPr>
          <p:cNvPr id="51204" name="Slide Number Placeholder 3">
            <a:extLst>
              <a:ext uri="{FF2B5EF4-FFF2-40B4-BE49-F238E27FC236}">
                <a16:creationId xmlns:a16="http://schemas.microsoft.com/office/drawing/2014/main" id="{DBCE6892-52B9-4CF1-B611-C26F5435D79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8E21A55-3ACF-4F19-A056-D532A6391B0B}" type="slidenum">
              <a:rPr lang="en-US" altLang="en-US" sz="1400" smtClean="0">
                <a:solidFill>
                  <a:srgbClr val="FFFFFF"/>
                </a:solidFill>
              </a:rPr>
              <a:pPr/>
              <a:t>208</a:t>
            </a:fld>
            <a:endParaRPr lang="en-US" altLang="en-US" sz="1400">
              <a:solidFill>
                <a:srgbClr val="FFFFFF"/>
              </a:solidFill>
            </a:endParaRPr>
          </a:p>
        </p:txBody>
      </p:sp>
    </p:spTree>
    <p:extLst>
      <p:ext uri="{BB962C8B-B14F-4D97-AF65-F5344CB8AC3E}">
        <p14:creationId xmlns:p14="http://schemas.microsoft.com/office/powerpoint/2010/main" val="265519113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BD080234-B4A3-4334-BC55-843272705A09}"/>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52227" name="Rectangle 3">
            <a:extLst>
              <a:ext uri="{FF2B5EF4-FFF2-40B4-BE49-F238E27FC236}">
                <a16:creationId xmlns:a16="http://schemas.microsoft.com/office/drawing/2014/main" id="{3B1C4210-94F2-414C-8B0A-EFED78B7AC7F}"/>
              </a:ext>
            </a:extLst>
          </p:cNvPr>
          <p:cNvSpPr>
            <a:spLocks noGrp="1"/>
          </p:cNvSpPr>
          <p:nvPr>
            <p:ph sz="quarter" idx="1"/>
          </p:nvPr>
        </p:nvSpPr>
        <p:spPr>
          <a:xfrm>
            <a:off x="457200" y="1600200"/>
            <a:ext cx="7467600" cy="4873625"/>
          </a:xfrm>
        </p:spPr>
        <p:txBody>
          <a:bodyPr/>
          <a:lstStyle/>
          <a:p>
            <a:pPr eaLnBrk="1" hangingPunct="1"/>
            <a:r>
              <a:rPr lang="en-US" altLang="en-US"/>
              <a:t>Case sensitivity and the relationship of names to special words represent design issues of names</a:t>
            </a:r>
          </a:p>
          <a:p>
            <a:pPr eaLnBrk="1" hangingPunct="1"/>
            <a:r>
              <a:rPr lang="en-US" altLang="en-US"/>
              <a:t>Variables are characterized by the sextuples: name, address, value, type, lifetime, scope</a:t>
            </a:r>
          </a:p>
          <a:p>
            <a:pPr eaLnBrk="1" hangingPunct="1"/>
            <a:r>
              <a:rPr lang="en-US" altLang="en-US"/>
              <a:t>Binding is the association of attributes with program entities</a:t>
            </a:r>
          </a:p>
          <a:p>
            <a:pPr eaLnBrk="1" hangingPunct="1"/>
            <a:r>
              <a:rPr lang="en-US" altLang="en-US"/>
              <a:t>Scalar variables are categorized as: static, stack dynamic, explicit heap dynamic, implicit heap dynamic (for storage binding)</a:t>
            </a:r>
          </a:p>
        </p:txBody>
      </p:sp>
      <p:sp>
        <p:nvSpPr>
          <p:cNvPr id="52228" name="Slide Number Placeholder 3">
            <a:extLst>
              <a:ext uri="{FF2B5EF4-FFF2-40B4-BE49-F238E27FC236}">
                <a16:creationId xmlns:a16="http://schemas.microsoft.com/office/drawing/2014/main" id="{4DEEA26C-5708-4D42-A652-F76C3B39825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01B754F-6B36-49AE-B827-52CC6E78DA9F}" type="slidenum">
              <a:rPr lang="en-US" altLang="en-US" sz="1400" smtClean="0">
                <a:solidFill>
                  <a:srgbClr val="FFFFFF"/>
                </a:solidFill>
              </a:rPr>
              <a:pPr/>
              <a:t>209</a:t>
            </a:fld>
            <a:endParaRPr lang="en-US" altLang="en-US" sz="1400">
              <a:solidFill>
                <a:srgbClr val="FFFFFF"/>
              </a:solidFill>
            </a:endParaRPr>
          </a:p>
        </p:txBody>
      </p:sp>
    </p:spTree>
    <p:extLst>
      <p:ext uri="{BB962C8B-B14F-4D97-AF65-F5344CB8AC3E}">
        <p14:creationId xmlns:p14="http://schemas.microsoft.com/office/powerpoint/2010/main" val="222331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04C0EF06-13C3-4989-89BE-2413B70E41D3}"/>
              </a:ext>
            </a:extLst>
          </p:cNvPr>
          <p:cNvSpPr>
            <a:spLocks noGrp="1" noChangeArrowheads="1"/>
          </p:cNvSpPr>
          <p:nvPr>
            <p:ph type="title"/>
          </p:nvPr>
        </p:nvSpPr>
        <p:spPr/>
        <p:txBody>
          <a:bodyPr/>
          <a:lstStyle/>
          <a:p>
            <a:pPr eaLnBrk="1" fontAlgn="auto" hangingPunct="1">
              <a:spcAft>
                <a:spcPts val="0"/>
              </a:spcAft>
              <a:defRPr/>
            </a:pPr>
            <a:r>
              <a:rPr lang="en-US" dirty="0"/>
              <a:t>Implementation Methods</a:t>
            </a:r>
          </a:p>
        </p:txBody>
      </p:sp>
      <p:sp>
        <p:nvSpPr>
          <p:cNvPr id="51203" name="Slide Number Placeholder 4">
            <a:extLst>
              <a:ext uri="{FF2B5EF4-FFF2-40B4-BE49-F238E27FC236}">
                <a16:creationId xmlns:a16="http://schemas.microsoft.com/office/drawing/2014/main" id="{283B207F-9330-4C95-AED7-56093BCAA4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A489E94A-7C64-4980-97B8-2DB37A59349D}" type="slidenum">
              <a:rPr lang="en-US" altLang="en-US" sz="1400" smtClean="0">
                <a:solidFill>
                  <a:srgbClr val="FFFFFF"/>
                </a:solidFill>
                <a:latin typeface="Times" panose="02020603050405020304" pitchFamily="18" charset="0"/>
              </a:rPr>
              <a:pPr>
                <a:spcBef>
                  <a:spcPct val="0"/>
                </a:spcBef>
                <a:buClrTx/>
                <a:buSzTx/>
                <a:buFontTx/>
                <a:buNone/>
              </a:pPr>
              <a:t>21</a:t>
            </a:fld>
            <a:endParaRPr lang="en-US" altLang="en-US" sz="1400">
              <a:solidFill>
                <a:srgbClr val="FFFFFF"/>
              </a:solidFill>
              <a:latin typeface="Times" panose="02020603050405020304" pitchFamily="18" charset="0"/>
            </a:endParaRPr>
          </a:p>
        </p:txBody>
      </p:sp>
      <p:sp>
        <p:nvSpPr>
          <p:cNvPr id="51204" name="Footer Placeholder 3">
            <a:extLst>
              <a:ext uri="{FF2B5EF4-FFF2-40B4-BE49-F238E27FC236}">
                <a16:creationId xmlns:a16="http://schemas.microsoft.com/office/drawing/2014/main" id="{F6D7A5F7-052A-4C29-A001-C43BE039383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pic>
        <p:nvPicPr>
          <p:cNvPr id="51205" name="Picture 4">
            <a:extLst>
              <a:ext uri="{FF2B5EF4-FFF2-40B4-BE49-F238E27FC236}">
                <a16:creationId xmlns:a16="http://schemas.microsoft.com/office/drawing/2014/main" id="{2D9BA511-3829-4204-AE4B-02C85402A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295400"/>
            <a:ext cx="55245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5">
            <a:extLst>
              <a:ext uri="{FF2B5EF4-FFF2-40B4-BE49-F238E27FC236}">
                <a16:creationId xmlns:a16="http://schemas.microsoft.com/office/drawing/2014/main" id="{7988C0C8-A6D3-40F5-B2DD-D43C1E925461}"/>
              </a:ext>
            </a:extLst>
          </p:cNvPr>
          <p:cNvSpPr txBox="1">
            <a:spLocks noChangeArrowheads="1"/>
          </p:cNvSpPr>
          <p:nvPr/>
        </p:nvSpPr>
        <p:spPr bwMode="auto">
          <a:xfrm>
            <a:off x="593725" y="1336675"/>
            <a:ext cx="321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endParaRPr lang="en-US" altLang="en-US">
              <a:latin typeface="Times" panose="02020603050405020304" pitchFamily="18" charset="0"/>
            </a:endParaRPr>
          </a:p>
        </p:txBody>
      </p:sp>
      <p:sp>
        <p:nvSpPr>
          <p:cNvPr id="51207" name="Text Box 6">
            <a:extLst>
              <a:ext uri="{FF2B5EF4-FFF2-40B4-BE49-F238E27FC236}">
                <a16:creationId xmlns:a16="http://schemas.microsoft.com/office/drawing/2014/main" id="{7C429A44-640C-4B48-A08C-6CAF8755384D}"/>
              </a:ext>
            </a:extLst>
          </p:cNvPr>
          <p:cNvSpPr txBox="1">
            <a:spLocks noChangeArrowheads="1"/>
          </p:cNvSpPr>
          <p:nvPr/>
        </p:nvSpPr>
        <p:spPr bwMode="auto">
          <a:xfrm>
            <a:off x="669925" y="1412875"/>
            <a:ext cx="314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endParaRPr lang="en-US" altLang="en-US">
              <a:latin typeface="Times" panose="02020603050405020304" pitchFamily="18" charset="0"/>
            </a:endParaRPr>
          </a:p>
        </p:txBody>
      </p:sp>
      <p:sp>
        <p:nvSpPr>
          <p:cNvPr id="51208" name="Text Box 7">
            <a:extLst>
              <a:ext uri="{FF2B5EF4-FFF2-40B4-BE49-F238E27FC236}">
                <a16:creationId xmlns:a16="http://schemas.microsoft.com/office/drawing/2014/main" id="{7AF9BF31-4D1C-464E-A127-FAE7F1270807}"/>
              </a:ext>
            </a:extLst>
          </p:cNvPr>
          <p:cNvSpPr txBox="1">
            <a:spLocks noChangeArrowheads="1"/>
          </p:cNvSpPr>
          <p:nvPr/>
        </p:nvSpPr>
        <p:spPr bwMode="auto">
          <a:xfrm>
            <a:off x="669925" y="1717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endParaRPr lang="en-US" altLang="en-US">
              <a:latin typeface="Times" panose="02020603050405020304" pitchFamily="18" charset="0"/>
            </a:endParaRPr>
          </a:p>
        </p:txBody>
      </p:sp>
      <p:sp>
        <p:nvSpPr>
          <p:cNvPr id="51209" name="Text Box 8">
            <a:extLst>
              <a:ext uri="{FF2B5EF4-FFF2-40B4-BE49-F238E27FC236}">
                <a16:creationId xmlns:a16="http://schemas.microsoft.com/office/drawing/2014/main" id="{888D369A-8F2E-4321-BB46-D62190DBAC72}"/>
              </a:ext>
            </a:extLst>
          </p:cNvPr>
          <p:cNvSpPr txBox="1">
            <a:spLocks noChangeArrowheads="1"/>
          </p:cNvSpPr>
          <p:nvPr/>
        </p:nvSpPr>
        <p:spPr bwMode="auto">
          <a:xfrm>
            <a:off x="746125" y="6305550"/>
            <a:ext cx="7483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r>
              <a:rPr lang="en-US" altLang="en-US" sz="1400">
                <a:latin typeface="Lucida Sans Unicode" panose="020B0602030504020204" pitchFamily="34" charset="0"/>
              </a:rPr>
              <a:t>Virtual layered view of a typical computer system</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15C71357-B462-4E31-892E-24F8071DA694}"/>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5</a:t>
            </a:r>
          </a:p>
        </p:txBody>
      </p:sp>
      <p:sp>
        <p:nvSpPr>
          <p:cNvPr id="9219" name="Rectangle 5">
            <a:extLst>
              <a:ext uri="{FF2B5EF4-FFF2-40B4-BE49-F238E27FC236}">
                <a16:creationId xmlns:a16="http://schemas.microsoft.com/office/drawing/2014/main" id="{F801F9CB-C6AF-4D17-A605-2C5B1B6B2874}"/>
              </a:ext>
            </a:extLst>
          </p:cNvPr>
          <p:cNvSpPr>
            <a:spLocks noGrp="1" noChangeArrowheads="1"/>
          </p:cNvSpPr>
          <p:nvPr>
            <p:ph type="subTitle" idx="1"/>
          </p:nvPr>
        </p:nvSpPr>
        <p:spPr>
          <a:xfrm>
            <a:off x="2286000" y="5003800"/>
            <a:ext cx="6172200" cy="1371600"/>
          </a:xfrm>
        </p:spPr>
        <p:txBody>
          <a:bodyPr/>
          <a:lstStyle/>
          <a:p>
            <a:pPr eaLnBrk="1" hangingPunct="1"/>
            <a:r>
              <a:rPr lang="en-US" altLang="en-US"/>
              <a:t>Data Types</a:t>
            </a:r>
          </a:p>
        </p:txBody>
      </p:sp>
    </p:spTree>
    <p:extLst>
      <p:ext uri="{BB962C8B-B14F-4D97-AF65-F5344CB8AC3E}">
        <p14:creationId xmlns:p14="http://schemas.microsoft.com/office/powerpoint/2010/main" val="190379522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5C19CCE5-B21A-4D1A-9A5D-5599AD37E106}"/>
              </a:ext>
            </a:extLst>
          </p:cNvPr>
          <p:cNvSpPr>
            <a:spLocks noGrp="1" noChangeArrowheads="1"/>
          </p:cNvSpPr>
          <p:nvPr>
            <p:ph type="title"/>
          </p:nvPr>
        </p:nvSpPr>
        <p:spPr/>
        <p:txBody>
          <a:bodyPr/>
          <a:lstStyle/>
          <a:p>
            <a:pPr eaLnBrk="1" fontAlgn="auto" hangingPunct="1">
              <a:spcAft>
                <a:spcPts val="0"/>
              </a:spcAft>
              <a:defRPr/>
            </a:pPr>
            <a:r>
              <a:rPr lang="en-US"/>
              <a:t>Chapter 6 Topics</a:t>
            </a:r>
          </a:p>
        </p:txBody>
      </p:sp>
      <p:sp>
        <p:nvSpPr>
          <p:cNvPr id="10243" name="Rectangle 3">
            <a:extLst>
              <a:ext uri="{FF2B5EF4-FFF2-40B4-BE49-F238E27FC236}">
                <a16:creationId xmlns:a16="http://schemas.microsoft.com/office/drawing/2014/main" id="{FB476EB4-0B2C-4F66-86F4-2C4C7557FD17}"/>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Introduction</a:t>
            </a:r>
          </a:p>
          <a:p>
            <a:pPr eaLnBrk="1" hangingPunct="1">
              <a:lnSpc>
                <a:spcPct val="90000"/>
              </a:lnSpc>
            </a:pPr>
            <a:r>
              <a:rPr lang="en-US" altLang="en-US"/>
              <a:t>Primitive Data Types</a:t>
            </a:r>
          </a:p>
          <a:p>
            <a:pPr eaLnBrk="1" hangingPunct="1">
              <a:lnSpc>
                <a:spcPct val="90000"/>
              </a:lnSpc>
            </a:pPr>
            <a:r>
              <a:rPr lang="en-US" altLang="en-US"/>
              <a:t>Character String Types</a:t>
            </a:r>
          </a:p>
          <a:p>
            <a:pPr eaLnBrk="1" hangingPunct="1">
              <a:lnSpc>
                <a:spcPct val="90000"/>
              </a:lnSpc>
            </a:pPr>
            <a:r>
              <a:rPr lang="en-US" altLang="en-US"/>
              <a:t>User-Defined Ordinal Types</a:t>
            </a:r>
          </a:p>
          <a:p>
            <a:pPr eaLnBrk="1" hangingPunct="1">
              <a:lnSpc>
                <a:spcPct val="90000"/>
              </a:lnSpc>
            </a:pPr>
            <a:r>
              <a:rPr lang="en-US" altLang="en-US"/>
              <a:t>Array Types</a:t>
            </a:r>
          </a:p>
          <a:p>
            <a:pPr eaLnBrk="1" hangingPunct="1">
              <a:lnSpc>
                <a:spcPct val="90000"/>
              </a:lnSpc>
            </a:pPr>
            <a:r>
              <a:rPr lang="en-US" altLang="en-US"/>
              <a:t>Associative Arrays</a:t>
            </a:r>
          </a:p>
          <a:p>
            <a:pPr eaLnBrk="1" hangingPunct="1">
              <a:lnSpc>
                <a:spcPct val="90000"/>
              </a:lnSpc>
            </a:pPr>
            <a:r>
              <a:rPr lang="en-US" altLang="en-US"/>
              <a:t>Record Types</a:t>
            </a:r>
          </a:p>
          <a:p>
            <a:pPr eaLnBrk="1" hangingPunct="1">
              <a:lnSpc>
                <a:spcPct val="90000"/>
              </a:lnSpc>
            </a:pPr>
            <a:r>
              <a:rPr lang="en-US" altLang="en-US"/>
              <a:t>Union Types</a:t>
            </a:r>
          </a:p>
          <a:p>
            <a:pPr eaLnBrk="1" hangingPunct="1">
              <a:lnSpc>
                <a:spcPct val="90000"/>
              </a:lnSpc>
            </a:pPr>
            <a:r>
              <a:rPr lang="en-US" altLang="en-US"/>
              <a:t>Pointer and Reference Types</a:t>
            </a:r>
          </a:p>
        </p:txBody>
      </p:sp>
      <p:sp>
        <p:nvSpPr>
          <p:cNvPr id="10244" name="Slide Number Placeholder 3">
            <a:extLst>
              <a:ext uri="{FF2B5EF4-FFF2-40B4-BE49-F238E27FC236}">
                <a16:creationId xmlns:a16="http://schemas.microsoft.com/office/drawing/2014/main" id="{42022B7E-B02F-4945-A17E-B40625AA888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D6E41A5-B59C-4DC4-8E74-5064A0CC99AB}" type="slidenum">
              <a:rPr lang="en-US" altLang="en-US" sz="1400" smtClean="0">
                <a:solidFill>
                  <a:srgbClr val="FFFFFF"/>
                </a:solidFill>
              </a:rPr>
              <a:pPr/>
              <a:t>211</a:t>
            </a:fld>
            <a:endParaRPr lang="en-US" altLang="en-US" sz="1400">
              <a:solidFill>
                <a:srgbClr val="FFFFFF"/>
              </a:solidFill>
            </a:endParaRPr>
          </a:p>
        </p:txBody>
      </p:sp>
    </p:spTree>
    <p:extLst>
      <p:ext uri="{BB962C8B-B14F-4D97-AF65-F5344CB8AC3E}">
        <p14:creationId xmlns:p14="http://schemas.microsoft.com/office/powerpoint/2010/main" val="37290418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2E2CCF9D-48C3-44EE-BB2A-9712BAB5ED2F}"/>
              </a:ext>
            </a:extLst>
          </p:cNvPr>
          <p:cNvSpPr>
            <a:spLocks noGrp="1" noChangeArrowheads="1"/>
          </p:cNvSpPr>
          <p:nvPr>
            <p:ph type="title"/>
          </p:nvPr>
        </p:nvSpPr>
        <p:spPr/>
        <p:txBody>
          <a:bodyPr/>
          <a:lstStyle/>
          <a:p>
            <a:pPr eaLnBrk="1" fontAlgn="auto" hangingPunct="1">
              <a:spcAft>
                <a:spcPts val="0"/>
              </a:spcAft>
              <a:defRPr/>
            </a:pPr>
            <a:r>
              <a:rPr lang="en-US"/>
              <a:t>Introduction</a:t>
            </a:r>
          </a:p>
        </p:txBody>
      </p:sp>
      <p:sp>
        <p:nvSpPr>
          <p:cNvPr id="12291" name="Rectangle 3">
            <a:extLst>
              <a:ext uri="{FF2B5EF4-FFF2-40B4-BE49-F238E27FC236}">
                <a16:creationId xmlns:a16="http://schemas.microsoft.com/office/drawing/2014/main" id="{84605225-4044-4933-A87A-6ADF7933B930}"/>
              </a:ext>
            </a:extLst>
          </p:cNvPr>
          <p:cNvSpPr>
            <a:spLocks noGrp="1" noChangeArrowheads="1"/>
          </p:cNvSpPr>
          <p:nvPr>
            <p:ph sz="quarter" idx="1"/>
          </p:nvPr>
        </p:nvSpPr>
        <p:spPr>
          <a:xfrm>
            <a:off x="457200" y="1600200"/>
            <a:ext cx="7467600" cy="4873625"/>
          </a:xfrm>
        </p:spPr>
        <p:txBody>
          <a:bodyPr/>
          <a:lstStyle/>
          <a:p>
            <a:pPr marL="533400" indent="-533400" eaLnBrk="1" hangingPunct="1">
              <a:lnSpc>
                <a:spcPct val="90000"/>
              </a:lnSpc>
            </a:pPr>
            <a:r>
              <a:rPr lang="en-US" altLang="en-US"/>
              <a:t>A </a:t>
            </a:r>
            <a:r>
              <a:rPr lang="en-US" altLang="en-US" i="1"/>
              <a:t>data type</a:t>
            </a:r>
            <a:r>
              <a:rPr lang="en-US" altLang="en-US"/>
              <a:t> defines a collection of data objects and a set of predefined operations on those objects</a:t>
            </a:r>
          </a:p>
          <a:p>
            <a:pPr marL="533400" indent="-533400" eaLnBrk="1" hangingPunct="1">
              <a:lnSpc>
                <a:spcPct val="90000"/>
              </a:lnSpc>
            </a:pPr>
            <a:r>
              <a:rPr lang="en-US" altLang="en-US"/>
              <a:t>A </a:t>
            </a:r>
            <a:r>
              <a:rPr lang="en-US" altLang="en-US" i="1"/>
              <a:t>descriptor</a:t>
            </a:r>
            <a:r>
              <a:rPr lang="en-US" altLang="en-US"/>
              <a:t> is the collection of the attributes of a variable</a:t>
            </a:r>
          </a:p>
          <a:p>
            <a:pPr marL="533400" indent="-533400" eaLnBrk="1" hangingPunct="1">
              <a:lnSpc>
                <a:spcPct val="90000"/>
              </a:lnSpc>
            </a:pPr>
            <a:r>
              <a:rPr lang="en-US" altLang="en-US"/>
              <a:t>An </a:t>
            </a:r>
            <a:r>
              <a:rPr lang="en-US" altLang="en-US" i="1"/>
              <a:t>object</a:t>
            </a:r>
            <a:r>
              <a:rPr lang="en-US" altLang="en-US"/>
              <a:t> represents an instance of a user-defined (abstract data) type</a:t>
            </a:r>
          </a:p>
          <a:p>
            <a:pPr marL="533400" indent="-533400" eaLnBrk="1" hangingPunct="1">
              <a:lnSpc>
                <a:spcPct val="90000"/>
              </a:lnSpc>
            </a:pPr>
            <a:r>
              <a:rPr lang="en-US" altLang="en-US"/>
              <a:t>One design issue for all data types: What operations are defined and how are they specified?</a:t>
            </a:r>
          </a:p>
          <a:p>
            <a:pPr marL="533400" indent="-533400" eaLnBrk="1" hangingPunct="1">
              <a:lnSpc>
                <a:spcPct val="90000"/>
              </a:lnSpc>
            </a:pPr>
            <a:endParaRPr lang="en-US" altLang="en-US"/>
          </a:p>
        </p:txBody>
      </p:sp>
      <p:sp>
        <p:nvSpPr>
          <p:cNvPr id="12292" name="Slide Number Placeholder 3">
            <a:extLst>
              <a:ext uri="{FF2B5EF4-FFF2-40B4-BE49-F238E27FC236}">
                <a16:creationId xmlns:a16="http://schemas.microsoft.com/office/drawing/2014/main" id="{40E508EF-FD65-489E-8D33-1BAB8D93FBF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E5078C5-A5F8-4893-B1E3-4B383E299820}" type="slidenum">
              <a:rPr lang="en-US" altLang="en-US" sz="1400" smtClean="0">
                <a:solidFill>
                  <a:srgbClr val="FFFFFF"/>
                </a:solidFill>
              </a:rPr>
              <a:pPr/>
              <a:t>212</a:t>
            </a:fld>
            <a:endParaRPr lang="en-US" altLang="en-US" sz="1400">
              <a:solidFill>
                <a:srgbClr val="FFFFFF"/>
              </a:solidFill>
            </a:endParaRPr>
          </a:p>
        </p:txBody>
      </p:sp>
    </p:spTree>
    <p:extLst>
      <p:ext uri="{BB962C8B-B14F-4D97-AF65-F5344CB8AC3E}">
        <p14:creationId xmlns:p14="http://schemas.microsoft.com/office/powerpoint/2010/main" val="170217851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5814C033-E91E-4720-8982-1239C6BA6E2E}"/>
              </a:ext>
            </a:extLst>
          </p:cNvPr>
          <p:cNvSpPr>
            <a:spLocks noGrp="1" noChangeArrowheads="1"/>
          </p:cNvSpPr>
          <p:nvPr>
            <p:ph type="title"/>
          </p:nvPr>
        </p:nvSpPr>
        <p:spPr/>
        <p:txBody>
          <a:bodyPr/>
          <a:lstStyle/>
          <a:p>
            <a:pPr eaLnBrk="1" fontAlgn="auto" hangingPunct="1">
              <a:spcAft>
                <a:spcPts val="0"/>
              </a:spcAft>
              <a:defRPr/>
            </a:pPr>
            <a:r>
              <a:rPr lang="en-US"/>
              <a:t>Primitive Data Types</a:t>
            </a:r>
          </a:p>
        </p:txBody>
      </p:sp>
      <p:sp>
        <p:nvSpPr>
          <p:cNvPr id="13315" name="Rectangle 3">
            <a:extLst>
              <a:ext uri="{FF2B5EF4-FFF2-40B4-BE49-F238E27FC236}">
                <a16:creationId xmlns:a16="http://schemas.microsoft.com/office/drawing/2014/main" id="{AC4D99B3-B547-4625-97C5-A38E547F1D5E}"/>
              </a:ext>
            </a:extLst>
          </p:cNvPr>
          <p:cNvSpPr>
            <a:spLocks noGrp="1" noChangeArrowheads="1"/>
          </p:cNvSpPr>
          <p:nvPr>
            <p:ph sz="quarter" idx="1"/>
          </p:nvPr>
        </p:nvSpPr>
        <p:spPr>
          <a:xfrm>
            <a:off x="457200" y="1600200"/>
            <a:ext cx="7467600" cy="4873625"/>
          </a:xfrm>
        </p:spPr>
        <p:txBody>
          <a:bodyPr/>
          <a:lstStyle/>
          <a:p>
            <a:pPr eaLnBrk="1" hangingPunct="1"/>
            <a:r>
              <a:rPr lang="en-US" altLang="en-US"/>
              <a:t>Almost all programming languages provide a set of </a:t>
            </a:r>
            <a:r>
              <a:rPr lang="en-US" altLang="en-US" i="1"/>
              <a:t>primitive data types</a:t>
            </a:r>
          </a:p>
          <a:p>
            <a:pPr eaLnBrk="1" hangingPunct="1"/>
            <a:r>
              <a:rPr lang="en-US" altLang="en-US"/>
              <a:t>Primitive data types: Those not defined in terms of other data types</a:t>
            </a:r>
          </a:p>
          <a:p>
            <a:pPr eaLnBrk="1" hangingPunct="1"/>
            <a:r>
              <a:rPr lang="en-US" altLang="en-US"/>
              <a:t>Some primitive data types are merely reflections of the hardware</a:t>
            </a:r>
          </a:p>
          <a:p>
            <a:pPr eaLnBrk="1" hangingPunct="1"/>
            <a:r>
              <a:rPr lang="en-US" altLang="en-US"/>
              <a:t>Others require little non-hardware support</a:t>
            </a:r>
          </a:p>
        </p:txBody>
      </p:sp>
      <p:sp>
        <p:nvSpPr>
          <p:cNvPr id="13316" name="Slide Number Placeholder 3">
            <a:extLst>
              <a:ext uri="{FF2B5EF4-FFF2-40B4-BE49-F238E27FC236}">
                <a16:creationId xmlns:a16="http://schemas.microsoft.com/office/drawing/2014/main" id="{75AC8677-2F8E-408C-A906-E28168FB0F3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C7E7257-F4C2-437D-8A82-8BF63B1DEC74}" type="slidenum">
              <a:rPr lang="en-US" altLang="en-US" sz="1400" smtClean="0">
                <a:solidFill>
                  <a:srgbClr val="FFFFFF"/>
                </a:solidFill>
              </a:rPr>
              <a:pPr/>
              <a:t>213</a:t>
            </a:fld>
            <a:endParaRPr lang="en-US" altLang="en-US" sz="1400">
              <a:solidFill>
                <a:srgbClr val="FFFFFF"/>
              </a:solidFill>
            </a:endParaRPr>
          </a:p>
        </p:txBody>
      </p:sp>
    </p:spTree>
    <p:extLst>
      <p:ext uri="{BB962C8B-B14F-4D97-AF65-F5344CB8AC3E}">
        <p14:creationId xmlns:p14="http://schemas.microsoft.com/office/powerpoint/2010/main" val="82335627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FC0F7CB-DE20-466C-B3A6-D412DF635DDC}"/>
              </a:ext>
            </a:extLst>
          </p:cNvPr>
          <p:cNvSpPr>
            <a:spLocks noGrp="1" noChangeArrowheads="1"/>
          </p:cNvSpPr>
          <p:nvPr>
            <p:ph type="title"/>
          </p:nvPr>
        </p:nvSpPr>
        <p:spPr/>
        <p:txBody>
          <a:bodyPr/>
          <a:lstStyle/>
          <a:p>
            <a:pPr eaLnBrk="1" fontAlgn="auto" hangingPunct="1">
              <a:spcAft>
                <a:spcPts val="0"/>
              </a:spcAft>
              <a:defRPr/>
            </a:pPr>
            <a:r>
              <a:rPr lang="en-US"/>
              <a:t>Primitive Data Types: Integer</a:t>
            </a:r>
          </a:p>
        </p:txBody>
      </p:sp>
      <p:sp>
        <p:nvSpPr>
          <p:cNvPr id="14339" name="Rectangle 3">
            <a:extLst>
              <a:ext uri="{FF2B5EF4-FFF2-40B4-BE49-F238E27FC236}">
                <a16:creationId xmlns:a16="http://schemas.microsoft.com/office/drawing/2014/main" id="{7CC8A4C9-854C-4054-A791-1C12D81F1232}"/>
              </a:ext>
            </a:extLst>
          </p:cNvPr>
          <p:cNvSpPr>
            <a:spLocks noGrp="1" noChangeArrowheads="1"/>
          </p:cNvSpPr>
          <p:nvPr>
            <p:ph sz="quarter" idx="1"/>
          </p:nvPr>
        </p:nvSpPr>
        <p:spPr>
          <a:xfrm>
            <a:off x="457200" y="1600200"/>
            <a:ext cx="7467600" cy="4873625"/>
          </a:xfrm>
        </p:spPr>
        <p:txBody>
          <a:bodyPr/>
          <a:lstStyle/>
          <a:p>
            <a:pPr eaLnBrk="1" hangingPunct="1"/>
            <a:r>
              <a:rPr lang="en-US" altLang="en-US"/>
              <a:t>Almost always an exact reflection of the hardware so the mapping is trivial</a:t>
            </a:r>
          </a:p>
          <a:p>
            <a:pPr eaLnBrk="1" hangingPunct="1"/>
            <a:r>
              <a:rPr lang="en-US" altLang="en-US"/>
              <a:t>There may be as many as eight different integer types in a language </a:t>
            </a:r>
          </a:p>
          <a:p>
            <a:pPr eaLnBrk="1" hangingPunct="1"/>
            <a:r>
              <a:rPr lang="en-US" altLang="en-US"/>
              <a:t>Java’s signed integer sizes: </a:t>
            </a:r>
            <a:r>
              <a:rPr lang="en-US" altLang="en-US">
                <a:latin typeface="Courier New" panose="02070309020205020404" pitchFamily="49" charset="0"/>
                <a:cs typeface="Courier New" panose="02070309020205020404" pitchFamily="49" charset="0"/>
              </a:rPr>
              <a:t>byte, short, int, long</a:t>
            </a:r>
          </a:p>
          <a:p>
            <a:pPr eaLnBrk="1" hangingPunct="1"/>
            <a:endParaRPr lang="en-US" altLang="en-US">
              <a:latin typeface="Courier New" panose="02070309020205020404" pitchFamily="49" charset="0"/>
              <a:cs typeface="Courier New" panose="02070309020205020404" pitchFamily="49" charset="0"/>
            </a:endParaRPr>
          </a:p>
        </p:txBody>
      </p:sp>
      <p:sp>
        <p:nvSpPr>
          <p:cNvPr id="14340" name="Slide Number Placeholder 3">
            <a:extLst>
              <a:ext uri="{FF2B5EF4-FFF2-40B4-BE49-F238E27FC236}">
                <a16:creationId xmlns:a16="http://schemas.microsoft.com/office/drawing/2014/main" id="{55CC5B1F-5532-421B-AA7C-FC18D3EA982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6B0BB2A-637D-4B5D-891F-EBAC0B7C0ABD}" type="slidenum">
              <a:rPr lang="en-US" altLang="en-US" sz="1400" smtClean="0">
                <a:solidFill>
                  <a:srgbClr val="FFFFFF"/>
                </a:solidFill>
              </a:rPr>
              <a:pPr/>
              <a:t>214</a:t>
            </a:fld>
            <a:endParaRPr lang="en-US" altLang="en-US" sz="1400">
              <a:solidFill>
                <a:srgbClr val="FFFFFF"/>
              </a:solidFill>
            </a:endParaRPr>
          </a:p>
        </p:txBody>
      </p:sp>
    </p:spTree>
    <p:extLst>
      <p:ext uri="{BB962C8B-B14F-4D97-AF65-F5344CB8AC3E}">
        <p14:creationId xmlns:p14="http://schemas.microsoft.com/office/powerpoint/2010/main" val="119897912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71429573-5A28-4D93-9F2B-B72D345FB49F}"/>
              </a:ext>
            </a:extLst>
          </p:cNvPr>
          <p:cNvSpPr>
            <a:spLocks noGrp="1" noChangeArrowheads="1"/>
          </p:cNvSpPr>
          <p:nvPr>
            <p:ph type="title"/>
          </p:nvPr>
        </p:nvSpPr>
        <p:spPr/>
        <p:txBody>
          <a:bodyPr/>
          <a:lstStyle/>
          <a:p>
            <a:pPr eaLnBrk="1" fontAlgn="auto" hangingPunct="1">
              <a:spcAft>
                <a:spcPts val="0"/>
              </a:spcAft>
              <a:defRPr/>
            </a:pPr>
            <a:r>
              <a:rPr lang="en-US"/>
              <a:t>Primitive Data Types: Floating Point</a:t>
            </a:r>
          </a:p>
        </p:txBody>
      </p:sp>
      <p:sp>
        <p:nvSpPr>
          <p:cNvPr id="15363" name="Rectangle 3">
            <a:extLst>
              <a:ext uri="{FF2B5EF4-FFF2-40B4-BE49-F238E27FC236}">
                <a16:creationId xmlns:a16="http://schemas.microsoft.com/office/drawing/2014/main" id="{9826DD33-7F9B-4BC3-8860-FEA3ED6B4AE9}"/>
              </a:ext>
            </a:extLst>
          </p:cNvPr>
          <p:cNvSpPr>
            <a:spLocks noGrp="1" noChangeArrowheads="1"/>
          </p:cNvSpPr>
          <p:nvPr>
            <p:ph sz="quarter" idx="1"/>
          </p:nvPr>
        </p:nvSpPr>
        <p:spPr>
          <a:xfrm>
            <a:off x="609600" y="1600200"/>
            <a:ext cx="8153400" cy="4724400"/>
          </a:xfrm>
        </p:spPr>
        <p:txBody>
          <a:bodyPr/>
          <a:lstStyle/>
          <a:p>
            <a:pPr eaLnBrk="1" hangingPunct="1"/>
            <a:r>
              <a:rPr lang="en-US" altLang="en-US"/>
              <a:t>Model real numbers, but only as approximations</a:t>
            </a:r>
          </a:p>
          <a:p>
            <a:pPr eaLnBrk="1" hangingPunct="1"/>
            <a:r>
              <a:rPr lang="en-US" altLang="en-US"/>
              <a:t>Languages for scientific use support at least two floating-point types (e.g., </a:t>
            </a:r>
            <a:r>
              <a:rPr lang="en-US" altLang="en-US">
                <a:latin typeface="Courier New" panose="02070309020205020404" pitchFamily="49" charset="0"/>
                <a:cs typeface="Courier New" panose="02070309020205020404" pitchFamily="49" charset="0"/>
              </a:rPr>
              <a:t>float</a:t>
            </a:r>
            <a:r>
              <a:rPr lang="en-US" altLang="en-US"/>
              <a:t> and </a:t>
            </a:r>
            <a:r>
              <a:rPr lang="en-US" altLang="en-US">
                <a:latin typeface="Courier New" panose="02070309020205020404" pitchFamily="49" charset="0"/>
                <a:cs typeface="Courier New" panose="02070309020205020404" pitchFamily="49" charset="0"/>
              </a:rPr>
              <a:t>double</a:t>
            </a:r>
            <a:r>
              <a:rPr lang="en-US" altLang="en-US"/>
              <a:t>; sometimes more</a:t>
            </a:r>
          </a:p>
          <a:p>
            <a:pPr eaLnBrk="1" hangingPunct="1"/>
            <a:r>
              <a:rPr lang="en-US" altLang="en-US"/>
              <a:t>Usually exactly like the hardware, but not always</a:t>
            </a:r>
          </a:p>
          <a:p>
            <a:pPr eaLnBrk="1" hangingPunct="1"/>
            <a:r>
              <a:rPr lang="en-US" altLang="en-US"/>
              <a:t>IEEE Floating-Point</a:t>
            </a:r>
          </a:p>
          <a:p>
            <a:pPr eaLnBrk="1" hangingPunct="1">
              <a:buFontTx/>
              <a:buNone/>
            </a:pPr>
            <a:r>
              <a:rPr lang="en-US" altLang="en-US"/>
              <a:t>	Standard 754</a:t>
            </a:r>
          </a:p>
        </p:txBody>
      </p:sp>
      <p:sp>
        <p:nvSpPr>
          <p:cNvPr id="15364" name="Slide Number Placeholder 3">
            <a:extLst>
              <a:ext uri="{FF2B5EF4-FFF2-40B4-BE49-F238E27FC236}">
                <a16:creationId xmlns:a16="http://schemas.microsoft.com/office/drawing/2014/main" id="{DDB21570-9FF3-4CC2-BCD1-E3F568BB4F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C22D9A8-103C-4874-9EA6-07458F54FE7F}" type="slidenum">
              <a:rPr lang="en-US" altLang="en-US" sz="1400" smtClean="0">
                <a:solidFill>
                  <a:srgbClr val="FFFFFF"/>
                </a:solidFill>
              </a:rPr>
              <a:pPr/>
              <a:t>215</a:t>
            </a:fld>
            <a:endParaRPr lang="en-US" altLang="en-US" sz="1400">
              <a:solidFill>
                <a:srgbClr val="FFFFFF"/>
              </a:solidFill>
            </a:endParaRPr>
          </a:p>
        </p:txBody>
      </p:sp>
      <p:pic>
        <p:nvPicPr>
          <p:cNvPr id="15365" name="Picture 4">
            <a:extLst>
              <a:ext uri="{FF2B5EF4-FFF2-40B4-BE49-F238E27FC236}">
                <a16:creationId xmlns:a16="http://schemas.microsoft.com/office/drawing/2014/main" id="{88A505B4-0B77-491F-B42D-168BB1FC5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338638"/>
            <a:ext cx="41910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22094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61C5B8ED-3AD4-4F0F-9587-948693D0A85D}"/>
              </a:ext>
            </a:extLst>
          </p:cNvPr>
          <p:cNvSpPr>
            <a:spLocks noGrp="1" noChangeArrowheads="1"/>
          </p:cNvSpPr>
          <p:nvPr>
            <p:ph type="title"/>
          </p:nvPr>
        </p:nvSpPr>
        <p:spPr/>
        <p:txBody>
          <a:bodyPr/>
          <a:lstStyle/>
          <a:p>
            <a:pPr eaLnBrk="1" fontAlgn="auto" hangingPunct="1">
              <a:spcAft>
                <a:spcPts val="0"/>
              </a:spcAft>
              <a:defRPr/>
            </a:pPr>
            <a:r>
              <a:rPr lang="en-US"/>
              <a:t>Primitive Data Types: Decimal</a:t>
            </a:r>
          </a:p>
        </p:txBody>
      </p:sp>
      <p:sp>
        <p:nvSpPr>
          <p:cNvPr id="16387" name="Rectangle 3">
            <a:extLst>
              <a:ext uri="{FF2B5EF4-FFF2-40B4-BE49-F238E27FC236}">
                <a16:creationId xmlns:a16="http://schemas.microsoft.com/office/drawing/2014/main" id="{30C9ADCA-E667-45D9-B287-680989BB8B66}"/>
              </a:ext>
            </a:extLst>
          </p:cNvPr>
          <p:cNvSpPr>
            <a:spLocks noGrp="1" noChangeArrowheads="1"/>
          </p:cNvSpPr>
          <p:nvPr>
            <p:ph sz="quarter" idx="1"/>
          </p:nvPr>
        </p:nvSpPr>
        <p:spPr>
          <a:xfrm>
            <a:off x="457200" y="1600200"/>
            <a:ext cx="7467600" cy="4873625"/>
          </a:xfrm>
        </p:spPr>
        <p:txBody>
          <a:bodyPr/>
          <a:lstStyle/>
          <a:p>
            <a:pPr eaLnBrk="1" hangingPunct="1"/>
            <a:r>
              <a:rPr lang="en-US" altLang="en-US"/>
              <a:t>For business applications (money)</a:t>
            </a:r>
          </a:p>
          <a:p>
            <a:pPr lvl="1" eaLnBrk="1" hangingPunct="1"/>
            <a:r>
              <a:rPr lang="en-US" altLang="en-US"/>
              <a:t>Essential to COBOL</a:t>
            </a:r>
          </a:p>
          <a:p>
            <a:pPr lvl="1" eaLnBrk="1" hangingPunct="1"/>
            <a:r>
              <a:rPr lang="en-US" altLang="en-US"/>
              <a:t>C# offers a decimal data type</a:t>
            </a:r>
          </a:p>
          <a:p>
            <a:pPr eaLnBrk="1" hangingPunct="1"/>
            <a:r>
              <a:rPr lang="en-US" altLang="en-US"/>
              <a:t>Store a fixed number of decimal digits </a:t>
            </a:r>
          </a:p>
          <a:p>
            <a:pPr eaLnBrk="1" hangingPunct="1"/>
            <a:r>
              <a:rPr lang="en-US" altLang="en-US" i="1"/>
              <a:t>Advantage</a:t>
            </a:r>
            <a:r>
              <a:rPr lang="en-US" altLang="en-US"/>
              <a:t>: accuracy</a:t>
            </a:r>
          </a:p>
          <a:p>
            <a:pPr eaLnBrk="1" hangingPunct="1"/>
            <a:r>
              <a:rPr lang="en-US" altLang="en-US" i="1"/>
              <a:t>Disadvantages</a:t>
            </a:r>
            <a:r>
              <a:rPr lang="en-US" altLang="en-US"/>
              <a:t>: limited range, wastes memory</a:t>
            </a:r>
          </a:p>
        </p:txBody>
      </p:sp>
      <p:sp>
        <p:nvSpPr>
          <p:cNvPr id="16388" name="Slide Number Placeholder 3">
            <a:extLst>
              <a:ext uri="{FF2B5EF4-FFF2-40B4-BE49-F238E27FC236}">
                <a16:creationId xmlns:a16="http://schemas.microsoft.com/office/drawing/2014/main" id="{EA6F2F34-3E68-476B-B838-74243F98ADF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5D51D92-8EA3-4588-971A-33AB1B84411C}" type="slidenum">
              <a:rPr lang="en-US" altLang="en-US" sz="1400" smtClean="0">
                <a:solidFill>
                  <a:srgbClr val="FFFFFF"/>
                </a:solidFill>
              </a:rPr>
              <a:pPr/>
              <a:t>216</a:t>
            </a:fld>
            <a:endParaRPr lang="en-US" altLang="en-US" sz="1400">
              <a:solidFill>
                <a:srgbClr val="FFFFFF"/>
              </a:solidFill>
            </a:endParaRPr>
          </a:p>
        </p:txBody>
      </p:sp>
    </p:spTree>
    <p:extLst>
      <p:ext uri="{BB962C8B-B14F-4D97-AF65-F5344CB8AC3E}">
        <p14:creationId xmlns:p14="http://schemas.microsoft.com/office/powerpoint/2010/main" val="296283170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A72FA28-D3CF-44B7-8F9D-1AD50D82439A}"/>
              </a:ext>
            </a:extLst>
          </p:cNvPr>
          <p:cNvSpPr>
            <a:spLocks noGrp="1" noChangeArrowheads="1"/>
          </p:cNvSpPr>
          <p:nvPr>
            <p:ph type="title"/>
          </p:nvPr>
        </p:nvSpPr>
        <p:spPr/>
        <p:txBody>
          <a:bodyPr/>
          <a:lstStyle/>
          <a:p>
            <a:pPr eaLnBrk="1" fontAlgn="auto" hangingPunct="1">
              <a:spcAft>
                <a:spcPts val="0"/>
              </a:spcAft>
              <a:defRPr/>
            </a:pPr>
            <a:r>
              <a:rPr lang="en-US"/>
              <a:t>Primitive Data Types: Boolean</a:t>
            </a:r>
          </a:p>
        </p:txBody>
      </p:sp>
      <p:sp>
        <p:nvSpPr>
          <p:cNvPr id="17411" name="Rectangle 3">
            <a:extLst>
              <a:ext uri="{FF2B5EF4-FFF2-40B4-BE49-F238E27FC236}">
                <a16:creationId xmlns:a16="http://schemas.microsoft.com/office/drawing/2014/main" id="{14596CE2-BFDD-4355-9AC5-D83E546EB023}"/>
              </a:ext>
            </a:extLst>
          </p:cNvPr>
          <p:cNvSpPr>
            <a:spLocks noGrp="1" noChangeArrowheads="1"/>
          </p:cNvSpPr>
          <p:nvPr>
            <p:ph sz="quarter" idx="1"/>
          </p:nvPr>
        </p:nvSpPr>
        <p:spPr>
          <a:xfrm>
            <a:off x="457200" y="1600200"/>
            <a:ext cx="7467600" cy="4873625"/>
          </a:xfrm>
        </p:spPr>
        <p:txBody>
          <a:bodyPr/>
          <a:lstStyle/>
          <a:p>
            <a:pPr eaLnBrk="1" hangingPunct="1"/>
            <a:r>
              <a:rPr lang="en-US" altLang="en-US"/>
              <a:t>Simplest of all</a:t>
            </a:r>
          </a:p>
          <a:p>
            <a:pPr eaLnBrk="1" hangingPunct="1"/>
            <a:r>
              <a:rPr lang="en-US" altLang="en-US"/>
              <a:t>Range of values: two elements, one for “true” and one for “false”</a:t>
            </a:r>
          </a:p>
          <a:p>
            <a:pPr eaLnBrk="1" hangingPunct="1"/>
            <a:r>
              <a:rPr lang="en-US" altLang="en-US"/>
              <a:t>Could be implemented as bits, but often as bytes</a:t>
            </a:r>
          </a:p>
          <a:p>
            <a:pPr lvl="1" eaLnBrk="1" hangingPunct="1"/>
            <a:r>
              <a:rPr lang="en-US" altLang="en-US"/>
              <a:t>Advantage: readability</a:t>
            </a:r>
          </a:p>
          <a:p>
            <a:pPr eaLnBrk="1" hangingPunct="1">
              <a:buFontTx/>
              <a:buNone/>
            </a:pPr>
            <a:endParaRPr lang="en-US" altLang="en-US"/>
          </a:p>
        </p:txBody>
      </p:sp>
      <p:sp>
        <p:nvSpPr>
          <p:cNvPr id="17412" name="Slide Number Placeholder 3">
            <a:extLst>
              <a:ext uri="{FF2B5EF4-FFF2-40B4-BE49-F238E27FC236}">
                <a16:creationId xmlns:a16="http://schemas.microsoft.com/office/drawing/2014/main" id="{E211ED20-56F2-4CD6-BF9F-ADBC4EC82C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F3C6691-5BA9-4E47-9528-A98F80D2CC3C}" type="slidenum">
              <a:rPr lang="en-US" altLang="en-US" sz="1400" smtClean="0">
                <a:solidFill>
                  <a:srgbClr val="FFFFFF"/>
                </a:solidFill>
              </a:rPr>
              <a:pPr/>
              <a:t>217</a:t>
            </a:fld>
            <a:endParaRPr lang="en-US" altLang="en-US" sz="1400">
              <a:solidFill>
                <a:srgbClr val="FFFFFF"/>
              </a:solidFill>
            </a:endParaRPr>
          </a:p>
        </p:txBody>
      </p:sp>
    </p:spTree>
    <p:extLst>
      <p:ext uri="{BB962C8B-B14F-4D97-AF65-F5344CB8AC3E}">
        <p14:creationId xmlns:p14="http://schemas.microsoft.com/office/powerpoint/2010/main" val="5808827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A0CA7D17-2AA0-4D48-9AEE-98CCF6BC4E1C}"/>
              </a:ext>
            </a:extLst>
          </p:cNvPr>
          <p:cNvSpPr>
            <a:spLocks noGrp="1" noChangeArrowheads="1"/>
          </p:cNvSpPr>
          <p:nvPr>
            <p:ph type="title"/>
          </p:nvPr>
        </p:nvSpPr>
        <p:spPr/>
        <p:txBody>
          <a:bodyPr/>
          <a:lstStyle/>
          <a:p>
            <a:pPr eaLnBrk="1" fontAlgn="auto" hangingPunct="1">
              <a:spcAft>
                <a:spcPts val="0"/>
              </a:spcAft>
              <a:defRPr/>
            </a:pPr>
            <a:r>
              <a:rPr lang="en-US"/>
              <a:t>Primitive Data Types: Character</a:t>
            </a:r>
          </a:p>
        </p:txBody>
      </p:sp>
      <p:sp>
        <p:nvSpPr>
          <p:cNvPr id="18435" name="Rectangle 3">
            <a:extLst>
              <a:ext uri="{FF2B5EF4-FFF2-40B4-BE49-F238E27FC236}">
                <a16:creationId xmlns:a16="http://schemas.microsoft.com/office/drawing/2014/main" id="{33693FF0-C095-409D-891C-D7A903433C58}"/>
              </a:ext>
            </a:extLst>
          </p:cNvPr>
          <p:cNvSpPr>
            <a:spLocks noGrp="1" noChangeArrowheads="1"/>
          </p:cNvSpPr>
          <p:nvPr>
            <p:ph sz="quarter" idx="1"/>
          </p:nvPr>
        </p:nvSpPr>
        <p:spPr>
          <a:xfrm>
            <a:off x="457200" y="1600200"/>
            <a:ext cx="7467600" cy="4873625"/>
          </a:xfrm>
        </p:spPr>
        <p:txBody>
          <a:bodyPr/>
          <a:lstStyle/>
          <a:p>
            <a:pPr eaLnBrk="1" hangingPunct="1"/>
            <a:r>
              <a:rPr lang="en-US" altLang="en-US"/>
              <a:t>Stored as numeric codings</a:t>
            </a:r>
          </a:p>
          <a:p>
            <a:pPr eaLnBrk="1" hangingPunct="1"/>
            <a:r>
              <a:rPr lang="en-US" altLang="en-US"/>
              <a:t>Most commonly used coding: ASCII</a:t>
            </a:r>
          </a:p>
          <a:p>
            <a:pPr eaLnBrk="1" hangingPunct="1"/>
            <a:r>
              <a:rPr lang="en-US" altLang="en-US"/>
              <a:t>An alternative, 16-bit coding: Unicode</a:t>
            </a:r>
          </a:p>
          <a:p>
            <a:pPr lvl="1" eaLnBrk="1" hangingPunct="1"/>
            <a:r>
              <a:rPr lang="en-US" altLang="en-US"/>
              <a:t>Includes characters from most natural languages</a:t>
            </a:r>
          </a:p>
          <a:p>
            <a:pPr lvl="1" eaLnBrk="1" hangingPunct="1"/>
            <a:r>
              <a:rPr lang="en-US" altLang="en-US"/>
              <a:t>Originally used in Java</a:t>
            </a:r>
          </a:p>
          <a:p>
            <a:pPr lvl="1" eaLnBrk="1" hangingPunct="1"/>
            <a:r>
              <a:rPr lang="en-US" altLang="en-US"/>
              <a:t>C# and JavaScript also support Unicode</a:t>
            </a:r>
          </a:p>
        </p:txBody>
      </p:sp>
      <p:sp>
        <p:nvSpPr>
          <p:cNvPr id="18436" name="Slide Number Placeholder 3">
            <a:extLst>
              <a:ext uri="{FF2B5EF4-FFF2-40B4-BE49-F238E27FC236}">
                <a16:creationId xmlns:a16="http://schemas.microsoft.com/office/drawing/2014/main" id="{EF4BDBDE-FA72-415C-AC0C-9329F3DF67C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4120937-169D-46C5-A3EF-8F88892610A9}" type="slidenum">
              <a:rPr lang="en-US" altLang="en-US" sz="1400" smtClean="0">
                <a:solidFill>
                  <a:srgbClr val="FFFFFF"/>
                </a:solidFill>
              </a:rPr>
              <a:pPr/>
              <a:t>218</a:t>
            </a:fld>
            <a:endParaRPr lang="en-US" altLang="en-US" sz="1400">
              <a:solidFill>
                <a:srgbClr val="FFFFFF"/>
              </a:solidFill>
            </a:endParaRPr>
          </a:p>
        </p:txBody>
      </p:sp>
    </p:spTree>
    <p:extLst>
      <p:ext uri="{BB962C8B-B14F-4D97-AF65-F5344CB8AC3E}">
        <p14:creationId xmlns:p14="http://schemas.microsoft.com/office/powerpoint/2010/main" val="45844774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B9905BB8-8E00-4CF6-9D3E-473084CF8289}"/>
              </a:ext>
            </a:extLst>
          </p:cNvPr>
          <p:cNvSpPr>
            <a:spLocks noGrp="1" noChangeArrowheads="1"/>
          </p:cNvSpPr>
          <p:nvPr>
            <p:ph type="title"/>
          </p:nvPr>
        </p:nvSpPr>
        <p:spPr/>
        <p:txBody>
          <a:bodyPr/>
          <a:lstStyle/>
          <a:p>
            <a:pPr eaLnBrk="1" fontAlgn="auto" hangingPunct="1">
              <a:spcAft>
                <a:spcPts val="0"/>
              </a:spcAft>
              <a:defRPr/>
            </a:pPr>
            <a:r>
              <a:rPr lang="en-US"/>
              <a:t>Character String Types </a:t>
            </a:r>
          </a:p>
        </p:txBody>
      </p:sp>
      <p:sp>
        <p:nvSpPr>
          <p:cNvPr id="19459" name="Rectangle 3">
            <a:extLst>
              <a:ext uri="{FF2B5EF4-FFF2-40B4-BE49-F238E27FC236}">
                <a16:creationId xmlns:a16="http://schemas.microsoft.com/office/drawing/2014/main" id="{42AACCEB-1A1F-45FA-81F0-6CB2B06267DE}"/>
              </a:ext>
            </a:extLst>
          </p:cNvPr>
          <p:cNvSpPr>
            <a:spLocks noGrp="1" noChangeArrowheads="1"/>
          </p:cNvSpPr>
          <p:nvPr>
            <p:ph sz="quarter" idx="1"/>
          </p:nvPr>
        </p:nvSpPr>
        <p:spPr>
          <a:xfrm>
            <a:off x="457200" y="1600200"/>
            <a:ext cx="7467600" cy="4873625"/>
          </a:xfrm>
        </p:spPr>
        <p:txBody>
          <a:bodyPr/>
          <a:lstStyle/>
          <a:p>
            <a:pPr eaLnBrk="1" hangingPunct="1"/>
            <a:r>
              <a:rPr lang="en-US" altLang="en-US"/>
              <a:t>Values are sequences of characters</a:t>
            </a:r>
          </a:p>
          <a:p>
            <a:pPr eaLnBrk="1" hangingPunct="1"/>
            <a:r>
              <a:rPr lang="en-US" altLang="en-US"/>
              <a:t>Design issues:</a:t>
            </a:r>
          </a:p>
          <a:p>
            <a:pPr lvl="1" eaLnBrk="1" hangingPunct="1"/>
            <a:r>
              <a:rPr lang="en-US" altLang="en-US"/>
              <a:t>Is it a primitive type or just a special kind of array?</a:t>
            </a:r>
          </a:p>
          <a:p>
            <a:pPr lvl="1" eaLnBrk="1" hangingPunct="1"/>
            <a:r>
              <a:rPr lang="en-US" altLang="en-US"/>
              <a:t>Should the length of strings be static or dynamic?</a:t>
            </a:r>
          </a:p>
        </p:txBody>
      </p:sp>
      <p:sp>
        <p:nvSpPr>
          <p:cNvPr id="19460" name="Slide Number Placeholder 3">
            <a:extLst>
              <a:ext uri="{FF2B5EF4-FFF2-40B4-BE49-F238E27FC236}">
                <a16:creationId xmlns:a16="http://schemas.microsoft.com/office/drawing/2014/main" id="{7303CD91-303F-4B06-ADC0-82253CC6FC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B003100-4465-4AB6-96BE-F3C95B3125A9}" type="slidenum">
              <a:rPr lang="en-US" altLang="en-US" sz="1400" smtClean="0">
                <a:solidFill>
                  <a:srgbClr val="FFFFFF"/>
                </a:solidFill>
              </a:rPr>
              <a:pPr/>
              <a:t>219</a:t>
            </a:fld>
            <a:endParaRPr lang="en-US" altLang="en-US" sz="1400">
              <a:solidFill>
                <a:srgbClr val="FFFFFF"/>
              </a:solidFill>
            </a:endParaRPr>
          </a:p>
        </p:txBody>
      </p:sp>
    </p:spTree>
    <p:extLst>
      <p:ext uri="{BB962C8B-B14F-4D97-AF65-F5344CB8AC3E}">
        <p14:creationId xmlns:p14="http://schemas.microsoft.com/office/powerpoint/2010/main" val="160063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2AE9DE42-9B94-4F4D-A277-EE444377E69E}"/>
              </a:ext>
            </a:extLst>
          </p:cNvPr>
          <p:cNvSpPr>
            <a:spLocks noGrp="1" noChangeArrowheads="1"/>
          </p:cNvSpPr>
          <p:nvPr>
            <p:ph type="title"/>
          </p:nvPr>
        </p:nvSpPr>
        <p:spPr/>
        <p:txBody>
          <a:bodyPr/>
          <a:lstStyle/>
          <a:p>
            <a:pPr eaLnBrk="1" fontAlgn="auto" hangingPunct="1">
              <a:spcAft>
                <a:spcPts val="0"/>
              </a:spcAft>
              <a:defRPr/>
            </a:pPr>
            <a:r>
              <a:rPr lang="en-US" dirty="0"/>
              <a:t>Implementation Methods: Compilation</a:t>
            </a:r>
          </a:p>
        </p:txBody>
      </p:sp>
      <p:sp>
        <p:nvSpPr>
          <p:cNvPr id="53251" name="Rectangle 3">
            <a:extLst>
              <a:ext uri="{FF2B5EF4-FFF2-40B4-BE49-F238E27FC236}">
                <a16:creationId xmlns:a16="http://schemas.microsoft.com/office/drawing/2014/main" id="{90BF7C19-2183-48C0-9C33-775D322123B7}"/>
              </a:ext>
            </a:extLst>
          </p:cNvPr>
          <p:cNvSpPr>
            <a:spLocks noGrp="1" noChangeArrowheads="1"/>
          </p:cNvSpPr>
          <p:nvPr>
            <p:ph sz="quarter" idx="1"/>
          </p:nvPr>
        </p:nvSpPr>
        <p:spPr>
          <a:xfrm>
            <a:off x="533400" y="1447800"/>
            <a:ext cx="8153400" cy="4572000"/>
          </a:xfrm>
        </p:spPr>
        <p:txBody>
          <a:bodyPr/>
          <a:lstStyle/>
          <a:p>
            <a:pPr eaLnBrk="1" hangingPunct="1"/>
            <a:r>
              <a:rPr lang="en-US" altLang="en-US"/>
              <a:t>Translate high-level program (source language) into machine code (machine language)</a:t>
            </a:r>
          </a:p>
          <a:p>
            <a:pPr eaLnBrk="1" hangingPunct="1"/>
            <a:r>
              <a:rPr lang="en-US" altLang="en-US"/>
              <a:t>Slow translation, fast execution</a:t>
            </a:r>
          </a:p>
          <a:p>
            <a:pPr eaLnBrk="1" hangingPunct="1"/>
            <a:r>
              <a:rPr lang="en-US" altLang="en-US"/>
              <a:t>Phases of a compilation process: </a:t>
            </a:r>
          </a:p>
          <a:p>
            <a:pPr lvl="1" eaLnBrk="1" hangingPunct="1"/>
            <a:r>
              <a:rPr lang="en-US" altLang="en-US" sz="2000"/>
              <a:t>lexical analysis: converts characters in the source program into lexical units</a:t>
            </a:r>
          </a:p>
          <a:p>
            <a:pPr lvl="1" eaLnBrk="1" hangingPunct="1"/>
            <a:r>
              <a:rPr lang="en-US" altLang="en-US" sz="2000"/>
              <a:t>syntax analysis: transforms lexical units into </a:t>
            </a:r>
            <a:r>
              <a:rPr lang="en-US" altLang="en-US" sz="2000" i="1"/>
              <a:t>parse trees </a:t>
            </a:r>
            <a:r>
              <a:rPr lang="en-US" altLang="en-US" sz="2000"/>
              <a:t>which represent the syntactic structure of program</a:t>
            </a:r>
          </a:p>
          <a:p>
            <a:pPr lvl="1" eaLnBrk="1" hangingPunct="1"/>
            <a:r>
              <a:rPr lang="en-US" altLang="en-US" sz="2000"/>
              <a:t>Intermediate code generator: generate intermediate code</a:t>
            </a:r>
          </a:p>
          <a:p>
            <a:pPr lvl="1" eaLnBrk="1" hangingPunct="1"/>
            <a:r>
              <a:rPr lang="en-US" altLang="en-US" sz="2000"/>
              <a:t>Semantics analysis: checks for errors unidentifiable during the previous phases</a:t>
            </a:r>
          </a:p>
          <a:p>
            <a:pPr lvl="1" eaLnBrk="1" hangingPunct="1"/>
            <a:r>
              <a:rPr lang="en-US" altLang="en-US" sz="2000"/>
              <a:t>Optimisation: improves program (often optional)</a:t>
            </a:r>
          </a:p>
          <a:p>
            <a:pPr eaLnBrk="1" hangingPunct="1">
              <a:buFontTx/>
              <a:buNone/>
            </a:pPr>
            <a:endParaRPr lang="en-US" altLang="en-US"/>
          </a:p>
        </p:txBody>
      </p:sp>
      <p:sp>
        <p:nvSpPr>
          <p:cNvPr id="53252" name="Slide Number Placeholder 4">
            <a:extLst>
              <a:ext uri="{FF2B5EF4-FFF2-40B4-BE49-F238E27FC236}">
                <a16:creationId xmlns:a16="http://schemas.microsoft.com/office/drawing/2014/main" id="{CEE41668-CBFC-44B9-9D6A-884D157DBE0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8552415A-5B4B-4112-A909-DF478BE8EEB1}" type="slidenum">
              <a:rPr lang="en-US" altLang="en-US" sz="1400" smtClean="0">
                <a:solidFill>
                  <a:srgbClr val="FFFFFF"/>
                </a:solidFill>
                <a:latin typeface="Times" panose="02020603050405020304" pitchFamily="18" charset="0"/>
              </a:rPr>
              <a:pPr>
                <a:spcBef>
                  <a:spcPct val="0"/>
                </a:spcBef>
                <a:buClrTx/>
                <a:buSzTx/>
                <a:buFontTx/>
                <a:buNone/>
              </a:pPr>
              <a:t>22</a:t>
            </a:fld>
            <a:endParaRPr lang="en-US" altLang="en-US" sz="1400">
              <a:solidFill>
                <a:srgbClr val="FFFFFF"/>
              </a:solidFill>
              <a:latin typeface="Times" panose="02020603050405020304" pitchFamily="18" charset="0"/>
            </a:endParaRPr>
          </a:p>
        </p:txBody>
      </p:sp>
      <p:sp>
        <p:nvSpPr>
          <p:cNvPr id="53253" name="Footer Placeholder 3">
            <a:extLst>
              <a:ext uri="{FF2B5EF4-FFF2-40B4-BE49-F238E27FC236}">
                <a16:creationId xmlns:a16="http://schemas.microsoft.com/office/drawing/2014/main" id="{395DCCE1-35A1-43A2-87B4-855939245BF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D7B5862B-F794-4371-B115-FC6AC70710A3}"/>
              </a:ext>
            </a:extLst>
          </p:cNvPr>
          <p:cNvSpPr>
            <a:spLocks noGrp="1" noChangeArrowheads="1"/>
          </p:cNvSpPr>
          <p:nvPr>
            <p:ph type="title"/>
          </p:nvPr>
        </p:nvSpPr>
        <p:spPr/>
        <p:txBody>
          <a:bodyPr/>
          <a:lstStyle/>
          <a:p>
            <a:pPr eaLnBrk="1" fontAlgn="auto" hangingPunct="1">
              <a:spcAft>
                <a:spcPts val="0"/>
              </a:spcAft>
              <a:defRPr/>
            </a:pPr>
            <a:r>
              <a:rPr lang="en-US"/>
              <a:t>Character String Types Operations</a:t>
            </a:r>
          </a:p>
        </p:txBody>
      </p:sp>
      <p:sp>
        <p:nvSpPr>
          <p:cNvPr id="20483" name="Rectangle 3">
            <a:extLst>
              <a:ext uri="{FF2B5EF4-FFF2-40B4-BE49-F238E27FC236}">
                <a16:creationId xmlns:a16="http://schemas.microsoft.com/office/drawing/2014/main" id="{0B8BC938-EB6A-4A6B-B26A-759B24954B41}"/>
              </a:ext>
            </a:extLst>
          </p:cNvPr>
          <p:cNvSpPr>
            <a:spLocks noGrp="1" noChangeArrowheads="1"/>
          </p:cNvSpPr>
          <p:nvPr>
            <p:ph sz="quarter" idx="1"/>
          </p:nvPr>
        </p:nvSpPr>
        <p:spPr>
          <a:xfrm>
            <a:off x="457200" y="1600200"/>
            <a:ext cx="7467600" cy="4873625"/>
          </a:xfrm>
        </p:spPr>
        <p:txBody>
          <a:bodyPr/>
          <a:lstStyle/>
          <a:p>
            <a:pPr eaLnBrk="1" hangingPunct="1"/>
            <a:r>
              <a:rPr lang="en-US" altLang="en-US"/>
              <a:t>Typical operations:</a:t>
            </a:r>
          </a:p>
          <a:p>
            <a:pPr lvl="1" eaLnBrk="1" hangingPunct="1"/>
            <a:r>
              <a:rPr lang="en-US" altLang="en-US"/>
              <a:t>Assignment and copying</a:t>
            </a:r>
          </a:p>
          <a:p>
            <a:pPr lvl="1" eaLnBrk="1" hangingPunct="1"/>
            <a:r>
              <a:rPr lang="en-US" altLang="en-US"/>
              <a:t>Comparison (=, &gt;, etc.)  </a:t>
            </a:r>
          </a:p>
          <a:p>
            <a:pPr lvl="1" eaLnBrk="1" hangingPunct="1"/>
            <a:r>
              <a:rPr lang="en-US" altLang="en-US"/>
              <a:t>Catenation</a:t>
            </a:r>
          </a:p>
          <a:p>
            <a:pPr lvl="1" eaLnBrk="1" hangingPunct="1"/>
            <a:r>
              <a:rPr lang="en-US" altLang="en-US"/>
              <a:t>Substring reference</a:t>
            </a:r>
          </a:p>
          <a:p>
            <a:pPr lvl="1" eaLnBrk="1" hangingPunct="1"/>
            <a:r>
              <a:rPr lang="en-US" altLang="en-US"/>
              <a:t>Pattern matching</a:t>
            </a:r>
          </a:p>
        </p:txBody>
      </p:sp>
      <p:sp>
        <p:nvSpPr>
          <p:cNvPr id="20484" name="Slide Number Placeholder 3">
            <a:extLst>
              <a:ext uri="{FF2B5EF4-FFF2-40B4-BE49-F238E27FC236}">
                <a16:creationId xmlns:a16="http://schemas.microsoft.com/office/drawing/2014/main" id="{E379856E-0B08-4FCA-B6C2-881B014DBBC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D6E432B-F0DB-45D6-A9FF-E3723170E025}" type="slidenum">
              <a:rPr lang="en-US" altLang="en-US" sz="1400" smtClean="0">
                <a:solidFill>
                  <a:srgbClr val="FFFFFF"/>
                </a:solidFill>
              </a:rPr>
              <a:pPr/>
              <a:t>220</a:t>
            </a:fld>
            <a:endParaRPr lang="en-US" altLang="en-US" sz="1400">
              <a:solidFill>
                <a:srgbClr val="FFFFFF"/>
              </a:solidFill>
            </a:endParaRPr>
          </a:p>
        </p:txBody>
      </p:sp>
    </p:spTree>
    <p:extLst>
      <p:ext uri="{BB962C8B-B14F-4D97-AF65-F5344CB8AC3E}">
        <p14:creationId xmlns:p14="http://schemas.microsoft.com/office/powerpoint/2010/main" val="185245256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10ADC499-71A2-4FC0-A3FC-6251312CC38A}"/>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Character String Type in Certain Languages</a:t>
            </a:r>
          </a:p>
        </p:txBody>
      </p:sp>
      <p:sp>
        <p:nvSpPr>
          <p:cNvPr id="21507" name="Rectangle 3">
            <a:extLst>
              <a:ext uri="{FF2B5EF4-FFF2-40B4-BE49-F238E27FC236}">
                <a16:creationId xmlns:a16="http://schemas.microsoft.com/office/drawing/2014/main" id="{41349541-625A-4BD3-B229-90A3E7C509D2}"/>
              </a:ext>
            </a:extLst>
          </p:cNvPr>
          <p:cNvSpPr>
            <a:spLocks noGrp="1" noChangeArrowheads="1"/>
          </p:cNvSpPr>
          <p:nvPr>
            <p:ph sz="quarter" idx="1"/>
          </p:nvPr>
        </p:nvSpPr>
        <p:spPr>
          <a:xfrm>
            <a:off x="457200" y="1600200"/>
            <a:ext cx="7467600" cy="4873625"/>
          </a:xfrm>
        </p:spPr>
        <p:txBody>
          <a:bodyPr/>
          <a:lstStyle/>
          <a:p>
            <a:pPr eaLnBrk="1" hangingPunct="1"/>
            <a:r>
              <a:rPr lang="en-US" altLang="en-US"/>
              <a:t>C and C++</a:t>
            </a:r>
          </a:p>
          <a:p>
            <a:pPr lvl="1" eaLnBrk="1" hangingPunct="1"/>
            <a:r>
              <a:rPr lang="en-US" altLang="en-US"/>
              <a:t>Not primitive</a:t>
            </a:r>
          </a:p>
          <a:p>
            <a:pPr lvl="1" eaLnBrk="1" hangingPunct="1"/>
            <a:r>
              <a:rPr lang="en-US" altLang="en-US"/>
              <a:t>Use </a:t>
            </a:r>
            <a:r>
              <a:rPr lang="en-US" altLang="en-US" b="1">
                <a:latin typeface="Courier New" panose="02070309020205020404" pitchFamily="49" charset="0"/>
              </a:rPr>
              <a:t>char</a:t>
            </a:r>
            <a:r>
              <a:rPr lang="en-US" altLang="en-US"/>
              <a:t> arrays and a library of functions that provide operations</a:t>
            </a:r>
          </a:p>
          <a:p>
            <a:pPr eaLnBrk="1" hangingPunct="1"/>
            <a:r>
              <a:rPr lang="en-US" altLang="en-US"/>
              <a:t>SNOBOL4 (a string manipulation language)</a:t>
            </a:r>
          </a:p>
          <a:p>
            <a:pPr lvl="1" eaLnBrk="1" hangingPunct="1"/>
            <a:r>
              <a:rPr lang="en-US" altLang="en-US"/>
              <a:t>Primitive</a:t>
            </a:r>
          </a:p>
          <a:p>
            <a:pPr lvl="1" eaLnBrk="1" hangingPunct="1"/>
            <a:r>
              <a:rPr lang="en-US" altLang="en-US"/>
              <a:t>Many operations, including elaborate pattern matching</a:t>
            </a:r>
          </a:p>
          <a:p>
            <a:pPr eaLnBrk="1" hangingPunct="1"/>
            <a:r>
              <a:rPr lang="en-US" altLang="en-US"/>
              <a:t>Java</a:t>
            </a:r>
          </a:p>
          <a:p>
            <a:pPr lvl="1" eaLnBrk="1" hangingPunct="1"/>
            <a:r>
              <a:rPr lang="en-US" altLang="en-US"/>
              <a:t>Primitive via the </a:t>
            </a:r>
            <a:r>
              <a:rPr lang="en-US" altLang="en-US">
                <a:latin typeface="Courier New" panose="02070309020205020404" pitchFamily="49" charset="0"/>
                <a:cs typeface="Courier New" panose="02070309020205020404" pitchFamily="49" charset="0"/>
              </a:rPr>
              <a:t>String</a:t>
            </a:r>
            <a:r>
              <a:rPr lang="en-US" altLang="en-US"/>
              <a:t> class</a:t>
            </a:r>
          </a:p>
        </p:txBody>
      </p:sp>
      <p:sp>
        <p:nvSpPr>
          <p:cNvPr id="21508" name="Slide Number Placeholder 3">
            <a:extLst>
              <a:ext uri="{FF2B5EF4-FFF2-40B4-BE49-F238E27FC236}">
                <a16:creationId xmlns:a16="http://schemas.microsoft.com/office/drawing/2014/main" id="{80901E2B-C116-425F-B8CA-DF23C657863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DD29748-8807-4173-9988-151F72C70535}" type="slidenum">
              <a:rPr lang="en-US" altLang="en-US" sz="1400" smtClean="0">
                <a:solidFill>
                  <a:srgbClr val="FFFFFF"/>
                </a:solidFill>
              </a:rPr>
              <a:pPr/>
              <a:t>221</a:t>
            </a:fld>
            <a:endParaRPr lang="en-US" altLang="en-US" sz="1400">
              <a:solidFill>
                <a:srgbClr val="FFFFFF"/>
              </a:solidFill>
            </a:endParaRPr>
          </a:p>
        </p:txBody>
      </p:sp>
    </p:spTree>
    <p:extLst>
      <p:ext uri="{BB962C8B-B14F-4D97-AF65-F5344CB8AC3E}">
        <p14:creationId xmlns:p14="http://schemas.microsoft.com/office/powerpoint/2010/main" val="116195949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4DF918B1-51AB-4002-8845-DC8EDAE1F0A5}"/>
              </a:ext>
            </a:extLst>
          </p:cNvPr>
          <p:cNvSpPr>
            <a:spLocks noGrp="1" noChangeArrowheads="1"/>
          </p:cNvSpPr>
          <p:nvPr>
            <p:ph type="title"/>
          </p:nvPr>
        </p:nvSpPr>
        <p:spPr/>
        <p:txBody>
          <a:bodyPr/>
          <a:lstStyle/>
          <a:p>
            <a:pPr eaLnBrk="1" fontAlgn="auto" hangingPunct="1">
              <a:spcAft>
                <a:spcPts val="0"/>
              </a:spcAft>
              <a:defRPr/>
            </a:pPr>
            <a:r>
              <a:rPr lang="en-US"/>
              <a:t>Character String Length Options</a:t>
            </a:r>
          </a:p>
        </p:txBody>
      </p:sp>
      <p:sp>
        <p:nvSpPr>
          <p:cNvPr id="22531" name="Rectangle 3">
            <a:extLst>
              <a:ext uri="{FF2B5EF4-FFF2-40B4-BE49-F238E27FC236}">
                <a16:creationId xmlns:a16="http://schemas.microsoft.com/office/drawing/2014/main" id="{71CBBA15-67FE-492F-A47D-2751E4D9A6A5}"/>
              </a:ext>
            </a:extLst>
          </p:cNvPr>
          <p:cNvSpPr>
            <a:spLocks noGrp="1" noChangeArrowheads="1"/>
          </p:cNvSpPr>
          <p:nvPr>
            <p:ph sz="quarter" idx="1"/>
          </p:nvPr>
        </p:nvSpPr>
        <p:spPr>
          <a:xfrm>
            <a:off x="457200" y="1600200"/>
            <a:ext cx="7467600" cy="4873625"/>
          </a:xfrm>
        </p:spPr>
        <p:txBody>
          <a:bodyPr/>
          <a:lstStyle/>
          <a:p>
            <a:pPr eaLnBrk="1" hangingPunct="1"/>
            <a:r>
              <a:rPr lang="en-US" altLang="en-US"/>
              <a:t>Static: COBOL, Java’s </a:t>
            </a:r>
            <a:r>
              <a:rPr lang="en-US" altLang="en-US">
                <a:latin typeface="Courier New" panose="02070309020205020404" pitchFamily="49" charset="0"/>
                <a:cs typeface="Courier New" panose="02070309020205020404" pitchFamily="49" charset="0"/>
              </a:rPr>
              <a:t>String</a:t>
            </a:r>
            <a:r>
              <a:rPr lang="en-US" altLang="en-US"/>
              <a:t> class</a:t>
            </a:r>
            <a:endParaRPr lang="en-US" altLang="en-US" b="1">
              <a:latin typeface="Courier New" panose="02070309020205020404" pitchFamily="49" charset="0"/>
            </a:endParaRPr>
          </a:p>
          <a:p>
            <a:pPr eaLnBrk="1" hangingPunct="1"/>
            <a:r>
              <a:rPr lang="en-US" altLang="en-US" i="1"/>
              <a:t>Limited Dynamic Length</a:t>
            </a:r>
            <a:r>
              <a:rPr lang="en-US" altLang="en-US"/>
              <a:t>: C and C++</a:t>
            </a:r>
          </a:p>
          <a:p>
            <a:pPr lvl="1" eaLnBrk="1" hangingPunct="1"/>
            <a:r>
              <a:rPr lang="en-US" altLang="en-US"/>
              <a:t>In C-based language, a special character is used to indicate the end of a string’s characters, rather than maintaining the length</a:t>
            </a:r>
          </a:p>
          <a:p>
            <a:pPr eaLnBrk="1" hangingPunct="1"/>
            <a:r>
              <a:rPr lang="en-US" altLang="en-US" i="1"/>
              <a:t>Dynamic</a:t>
            </a:r>
            <a:r>
              <a:rPr lang="en-US" altLang="en-US"/>
              <a:t> (no maximum): SNOBOL4, Perl, JavaScript</a:t>
            </a:r>
          </a:p>
          <a:p>
            <a:pPr eaLnBrk="1" hangingPunct="1"/>
            <a:r>
              <a:rPr lang="en-US" altLang="en-US"/>
              <a:t>Ada supports all three string length options</a:t>
            </a:r>
          </a:p>
        </p:txBody>
      </p:sp>
      <p:sp>
        <p:nvSpPr>
          <p:cNvPr id="22532" name="Slide Number Placeholder 3">
            <a:extLst>
              <a:ext uri="{FF2B5EF4-FFF2-40B4-BE49-F238E27FC236}">
                <a16:creationId xmlns:a16="http://schemas.microsoft.com/office/drawing/2014/main" id="{0B655F4D-E413-43EA-9230-944A071C81D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B339604-81B6-4C37-B9C1-52455370196D}" type="slidenum">
              <a:rPr lang="en-US" altLang="en-US" sz="1400" smtClean="0">
                <a:solidFill>
                  <a:srgbClr val="FFFFFF"/>
                </a:solidFill>
              </a:rPr>
              <a:pPr/>
              <a:t>222</a:t>
            </a:fld>
            <a:endParaRPr lang="en-US" altLang="en-US" sz="1400">
              <a:solidFill>
                <a:srgbClr val="FFFFFF"/>
              </a:solidFill>
            </a:endParaRPr>
          </a:p>
        </p:txBody>
      </p:sp>
    </p:spTree>
    <p:extLst>
      <p:ext uri="{BB962C8B-B14F-4D97-AF65-F5344CB8AC3E}">
        <p14:creationId xmlns:p14="http://schemas.microsoft.com/office/powerpoint/2010/main" val="241623300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B7FEA318-EA38-4319-AC01-69AAA78E0EC9}"/>
              </a:ext>
            </a:extLst>
          </p:cNvPr>
          <p:cNvSpPr>
            <a:spLocks noGrp="1" noChangeArrowheads="1"/>
          </p:cNvSpPr>
          <p:nvPr>
            <p:ph type="title"/>
          </p:nvPr>
        </p:nvSpPr>
        <p:spPr/>
        <p:txBody>
          <a:bodyPr/>
          <a:lstStyle/>
          <a:p>
            <a:pPr eaLnBrk="1" fontAlgn="auto" hangingPunct="1">
              <a:spcAft>
                <a:spcPts val="0"/>
              </a:spcAft>
              <a:defRPr/>
            </a:pPr>
            <a:r>
              <a:rPr lang="en-US"/>
              <a:t>Character String Type Evaluation</a:t>
            </a:r>
          </a:p>
        </p:txBody>
      </p:sp>
      <p:sp>
        <p:nvSpPr>
          <p:cNvPr id="23555" name="Rectangle 3">
            <a:extLst>
              <a:ext uri="{FF2B5EF4-FFF2-40B4-BE49-F238E27FC236}">
                <a16:creationId xmlns:a16="http://schemas.microsoft.com/office/drawing/2014/main" id="{C8336260-BE51-434D-9CC3-87555346EE56}"/>
              </a:ext>
            </a:extLst>
          </p:cNvPr>
          <p:cNvSpPr>
            <a:spLocks noGrp="1" noChangeArrowheads="1"/>
          </p:cNvSpPr>
          <p:nvPr>
            <p:ph sz="quarter" idx="1"/>
          </p:nvPr>
        </p:nvSpPr>
        <p:spPr>
          <a:xfrm>
            <a:off x="457200" y="1600200"/>
            <a:ext cx="7467600" cy="4873625"/>
          </a:xfrm>
        </p:spPr>
        <p:txBody>
          <a:bodyPr/>
          <a:lstStyle/>
          <a:p>
            <a:pPr eaLnBrk="1" hangingPunct="1"/>
            <a:r>
              <a:rPr lang="en-US" altLang="en-US"/>
              <a:t>Aid to writability</a:t>
            </a:r>
          </a:p>
          <a:p>
            <a:pPr eaLnBrk="1" hangingPunct="1"/>
            <a:r>
              <a:rPr lang="en-US" altLang="en-US"/>
              <a:t>As a primitive type with static length, they are inexpensive to provide--why not have them?</a:t>
            </a:r>
          </a:p>
          <a:p>
            <a:pPr eaLnBrk="1" hangingPunct="1"/>
            <a:r>
              <a:rPr lang="en-US" altLang="en-US"/>
              <a:t>Dynamic length is nice, but is it worth the expense?</a:t>
            </a:r>
          </a:p>
        </p:txBody>
      </p:sp>
      <p:sp>
        <p:nvSpPr>
          <p:cNvPr id="23556" name="Slide Number Placeholder 3">
            <a:extLst>
              <a:ext uri="{FF2B5EF4-FFF2-40B4-BE49-F238E27FC236}">
                <a16:creationId xmlns:a16="http://schemas.microsoft.com/office/drawing/2014/main" id="{BB6F3653-48FD-4C65-8D6D-12525FED56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4C8BDDB-E295-4438-9710-2F6EB50C149E}" type="slidenum">
              <a:rPr lang="en-US" altLang="en-US" sz="1400" smtClean="0">
                <a:solidFill>
                  <a:srgbClr val="FFFFFF"/>
                </a:solidFill>
              </a:rPr>
              <a:pPr/>
              <a:t>223</a:t>
            </a:fld>
            <a:endParaRPr lang="en-US" altLang="en-US" sz="1400">
              <a:solidFill>
                <a:srgbClr val="FFFFFF"/>
              </a:solidFill>
            </a:endParaRPr>
          </a:p>
        </p:txBody>
      </p:sp>
    </p:spTree>
    <p:extLst>
      <p:ext uri="{BB962C8B-B14F-4D97-AF65-F5344CB8AC3E}">
        <p14:creationId xmlns:p14="http://schemas.microsoft.com/office/powerpoint/2010/main" val="381850978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EB9675A-1594-4AE6-9CDB-4E15B1974FF8}"/>
              </a:ext>
            </a:extLst>
          </p:cNvPr>
          <p:cNvSpPr>
            <a:spLocks noGrp="1" noChangeArrowheads="1"/>
          </p:cNvSpPr>
          <p:nvPr>
            <p:ph type="title"/>
          </p:nvPr>
        </p:nvSpPr>
        <p:spPr/>
        <p:txBody>
          <a:bodyPr/>
          <a:lstStyle/>
          <a:p>
            <a:pPr eaLnBrk="1" fontAlgn="auto" hangingPunct="1">
              <a:spcAft>
                <a:spcPts val="0"/>
              </a:spcAft>
              <a:defRPr/>
            </a:pPr>
            <a:r>
              <a:rPr lang="en-US"/>
              <a:t>Character String Implementation</a:t>
            </a:r>
          </a:p>
        </p:txBody>
      </p:sp>
      <p:sp>
        <p:nvSpPr>
          <p:cNvPr id="24579" name="Rectangle 3">
            <a:extLst>
              <a:ext uri="{FF2B5EF4-FFF2-40B4-BE49-F238E27FC236}">
                <a16:creationId xmlns:a16="http://schemas.microsoft.com/office/drawing/2014/main" id="{C50C3E66-F64A-4A3B-BDB3-0707820BBD86}"/>
              </a:ext>
            </a:extLst>
          </p:cNvPr>
          <p:cNvSpPr>
            <a:spLocks noGrp="1" noChangeArrowheads="1"/>
          </p:cNvSpPr>
          <p:nvPr>
            <p:ph sz="quarter" idx="1"/>
          </p:nvPr>
        </p:nvSpPr>
        <p:spPr>
          <a:xfrm>
            <a:off x="457200" y="1600200"/>
            <a:ext cx="7467600" cy="4873625"/>
          </a:xfrm>
        </p:spPr>
        <p:txBody>
          <a:bodyPr/>
          <a:lstStyle/>
          <a:p>
            <a:pPr eaLnBrk="1" hangingPunct="1"/>
            <a:r>
              <a:rPr lang="en-US" altLang="en-US"/>
              <a:t>Static length: compile-time descriptor</a:t>
            </a:r>
          </a:p>
          <a:p>
            <a:pPr eaLnBrk="1" hangingPunct="1"/>
            <a:r>
              <a:rPr lang="en-US" altLang="en-US"/>
              <a:t>Limited dynamic length: may need a run-time descriptor for length (but not in C and C++)</a:t>
            </a:r>
          </a:p>
          <a:p>
            <a:pPr eaLnBrk="1" hangingPunct="1"/>
            <a:r>
              <a:rPr lang="en-US" altLang="en-US"/>
              <a:t>Dynamic length: need run-time descriptor; allocation/de-allocation is the biggest implementation problem</a:t>
            </a:r>
          </a:p>
        </p:txBody>
      </p:sp>
      <p:sp>
        <p:nvSpPr>
          <p:cNvPr id="24580" name="Slide Number Placeholder 3">
            <a:extLst>
              <a:ext uri="{FF2B5EF4-FFF2-40B4-BE49-F238E27FC236}">
                <a16:creationId xmlns:a16="http://schemas.microsoft.com/office/drawing/2014/main" id="{EC0C8BD3-E4BA-40E4-93E5-8598D0C4DA6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E4F87C5-B006-42F6-B5E6-4C800F76F1AC}" type="slidenum">
              <a:rPr lang="en-US" altLang="en-US" sz="1400" smtClean="0">
                <a:solidFill>
                  <a:srgbClr val="FFFFFF"/>
                </a:solidFill>
              </a:rPr>
              <a:pPr/>
              <a:t>224</a:t>
            </a:fld>
            <a:endParaRPr lang="en-US" altLang="en-US" sz="1400">
              <a:solidFill>
                <a:srgbClr val="FFFFFF"/>
              </a:solidFill>
            </a:endParaRPr>
          </a:p>
        </p:txBody>
      </p:sp>
    </p:spTree>
    <p:extLst>
      <p:ext uri="{BB962C8B-B14F-4D97-AF65-F5344CB8AC3E}">
        <p14:creationId xmlns:p14="http://schemas.microsoft.com/office/powerpoint/2010/main" val="381630580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2A761C43-B8DC-4A83-B31C-3CA14617B4F2}"/>
              </a:ext>
            </a:extLst>
          </p:cNvPr>
          <p:cNvSpPr>
            <a:spLocks noGrp="1" noChangeArrowheads="1"/>
          </p:cNvSpPr>
          <p:nvPr>
            <p:ph type="title"/>
          </p:nvPr>
        </p:nvSpPr>
        <p:spPr/>
        <p:txBody>
          <a:bodyPr/>
          <a:lstStyle/>
          <a:p>
            <a:pPr eaLnBrk="1" fontAlgn="auto" hangingPunct="1">
              <a:spcAft>
                <a:spcPts val="0"/>
              </a:spcAft>
              <a:defRPr/>
            </a:pPr>
            <a:r>
              <a:rPr lang="en-US" sz="3200"/>
              <a:t>Compile- and Run-Time Descriptors</a:t>
            </a:r>
          </a:p>
        </p:txBody>
      </p:sp>
      <p:sp>
        <p:nvSpPr>
          <p:cNvPr id="25603" name="Slide Number Placeholder 2">
            <a:extLst>
              <a:ext uri="{FF2B5EF4-FFF2-40B4-BE49-F238E27FC236}">
                <a16:creationId xmlns:a16="http://schemas.microsoft.com/office/drawing/2014/main" id="{368C57E8-156B-4345-B8ED-B19988FE1CB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A9F4079-ECCB-48FF-9579-57DA2EB4163E}" type="slidenum">
              <a:rPr lang="en-US" altLang="en-US" sz="1400" smtClean="0">
                <a:solidFill>
                  <a:srgbClr val="FFFFFF"/>
                </a:solidFill>
              </a:rPr>
              <a:pPr/>
              <a:t>225</a:t>
            </a:fld>
            <a:endParaRPr lang="en-US" altLang="en-US" sz="1400">
              <a:solidFill>
                <a:srgbClr val="FFFFFF"/>
              </a:solidFill>
            </a:endParaRPr>
          </a:p>
        </p:txBody>
      </p:sp>
      <p:pic>
        <p:nvPicPr>
          <p:cNvPr id="25604" name="Picture 3">
            <a:extLst>
              <a:ext uri="{FF2B5EF4-FFF2-40B4-BE49-F238E27FC236}">
                <a16:creationId xmlns:a16="http://schemas.microsoft.com/office/drawing/2014/main" id="{908F5DB8-02C8-4FA0-9C78-E55D57BEC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20701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a:extLst>
              <a:ext uri="{FF2B5EF4-FFF2-40B4-BE49-F238E27FC236}">
                <a16:creationId xmlns:a16="http://schemas.microsoft.com/office/drawing/2014/main" id="{856FAC40-3AEB-489F-95E8-4EA33A5CB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895600"/>
            <a:ext cx="22923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5">
            <a:extLst>
              <a:ext uri="{FF2B5EF4-FFF2-40B4-BE49-F238E27FC236}">
                <a16:creationId xmlns:a16="http://schemas.microsoft.com/office/drawing/2014/main" id="{731B588F-D0B9-4BB2-B376-33FF74D73523}"/>
              </a:ext>
            </a:extLst>
          </p:cNvPr>
          <p:cNvSpPr txBox="1">
            <a:spLocks noChangeArrowheads="1"/>
          </p:cNvSpPr>
          <p:nvPr/>
        </p:nvSpPr>
        <p:spPr bwMode="auto">
          <a:xfrm>
            <a:off x="1752600" y="4419600"/>
            <a:ext cx="2819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eaLnBrk="1" hangingPunct="1">
              <a:spcBef>
                <a:spcPct val="20000"/>
              </a:spcBef>
            </a:pPr>
            <a:r>
              <a:rPr lang="en-US" altLang="en-US" sz="2800">
                <a:latin typeface="Lucida Sans Unicode" panose="020B0602030504020204" pitchFamily="34" charset="0"/>
              </a:rPr>
              <a:t>Compile-time descriptor for static strings</a:t>
            </a:r>
          </a:p>
        </p:txBody>
      </p:sp>
      <p:sp>
        <p:nvSpPr>
          <p:cNvPr id="25607" name="Text Box 6">
            <a:extLst>
              <a:ext uri="{FF2B5EF4-FFF2-40B4-BE49-F238E27FC236}">
                <a16:creationId xmlns:a16="http://schemas.microsoft.com/office/drawing/2014/main" id="{0F03A505-2A74-4699-8FF3-CE098955BBD0}"/>
              </a:ext>
            </a:extLst>
          </p:cNvPr>
          <p:cNvSpPr txBox="1">
            <a:spLocks noChangeArrowheads="1"/>
          </p:cNvSpPr>
          <p:nvPr/>
        </p:nvSpPr>
        <p:spPr bwMode="auto">
          <a:xfrm>
            <a:off x="4953000" y="4495800"/>
            <a:ext cx="3124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eaLnBrk="1" hangingPunct="1">
              <a:spcBef>
                <a:spcPct val="20000"/>
              </a:spcBef>
            </a:pPr>
            <a:r>
              <a:rPr lang="en-US" altLang="en-US" sz="2800">
                <a:latin typeface="Lucida Sans Unicode" panose="020B0602030504020204" pitchFamily="34" charset="0"/>
              </a:rPr>
              <a:t>Run-time descriptor for limited dynamic strings</a:t>
            </a:r>
          </a:p>
        </p:txBody>
      </p:sp>
    </p:spTree>
    <p:extLst>
      <p:ext uri="{BB962C8B-B14F-4D97-AF65-F5344CB8AC3E}">
        <p14:creationId xmlns:p14="http://schemas.microsoft.com/office/powerpoint/2010/main" val="20629157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327D11DF-BF8B-4FE4-99BC-11CE624B4A04}"/>
              </a:ext>
            </a:extLst>
          </p:cNvPr>
          <p:cNvSpPr>
            <a:spLocks noGrp="1" noChangeArrowheads="1"/>
          </p:cNvSpPr>
          <p:nvPr>
            <p:ph type="title"/>
          </p:nvPr>
        </p:nvSpPr>
        <p:spPr/>
        <p:txBody>
          <a:bodyPr/>
          <a:lstStyle/>
          <a:p>
            <a:pPr eaLnBrk="1" fontAlgn="auto" hangingPunct="1">
              <a:spcAft>
                <a:spcPts val="0"/>
              </a:spcAft>
              <a:defRPr/>
            </a:pPr>
            <a:r>
              <a:rPr lang="en-US"/>
              <a:t>User-Defined Ordinal Types</a:t>
            </a:r>
          </a:p>
        </p:txBody>
      </p:sp>
      <p:sp>
        <p:nvSpPr>
          <p:cNvPr id="26627" name="Rectangle 3">
            <a:extLst>
              <a:ext uri="{FF2B5EF4-FFF2-40B4-BE49-F238E27FC236}">
                <a16:creationId xmlns:a16="http://schemas.microsoft.com/office/drawing/2014/main" id="{8762911C-E508-41C2-9E41-F61E0981CC63}"/>
              </a:ext>
            </a:extLst>
          </p:cNvPr>
          <p:cNvSpPr>
            <a:spLocks noGrp="1" noChangeArrowheads="1"/>
          </p:cNvSpPr>
          <p:nvPr>
            <p:ph sz="quarter" idx="1"/>
          </p:nvPr>
        </p:nvSpPr>
        <p:spPr>
          <a:xfrm>
            <a:off x="457200" y="1600200"/>
            <a:ext cx="7467600" cy="4873625"/>
          </a:xfrm>
        </p:spPr>
        <p:txBody>
          <a:bodyPr/>
          <a:lstStyle/>
          <a:p>
            <a:pPr eaLnBrk="1" hangingPunct="1"/>
            <a:r>
              <a:rPr lang="en-US" altLang="en-US"/>
              <a:t>An </a:t>
            </a:r>
            <a:r>
              <a:rPr lang="en-US" altLang="en-US">
                <a:solidFill>
                  <a:schemeClr val="accent2"/>
                </a:solidFill>
              </a:rPr>
              <a:t>ordinal type</a:t>
            </a:r>
            <a:r>
              <a:rPr lang="en-US" altLang="en-US"/>
              <a:t> is one in which the range of possible values can be easily associated with the set of positive integers</a:t>
            </a:r>
          </a:p>
          <a:p>
            <a:pPr eaLnBrk="1" hangingPunct="1"/>
            <a:r>
              <a:rPr lang="en-US" altLang="en-US"/>
              <a:t>Examples of primitive ordinal types in Java</a:t>
            </a:r>
          </a:p>
          <a:p>
            <a:pPr lvl="1" eaLnBrk="1" hangingPunct="1"/>
            <a:r>
              <a:rPr lang="en-US" altLang="en-US">
                <a:latin typeface="Courier New" panose="02070309020205020404" pitchFamily="49" charset="0"/>
                <a:cs typeface="Courier New" panose="02070309020205020404" pitchFamily="49" charset="0"/>
              </a:rPr>
              <a:t>integer</a:t>
            </a:r>
          </a:p>
          <a:p>
            <a:pPr lvl="1" eaLnBrk="1" hangingPunct="1"/>
            <a:r>
              <a:rPr lang="en-US" altLang="en-US">
                <a:latin typeface="Courier New" panose="02070309020205020404" pitchFamily="49" charset="0"/>
                <a:cs typeface="Courier New" panose="02070309020205020404" pitchFamily="49" charset="0"/>
              </a:rPr>
              <a:t>char</a:t>
            </a:r>
          </a:p>
          <a:p>
            <a:pPr lvl="1" eaLnBrk="1" hangingPunct="1"/>
            <a:r>
              <a:rPr lang="en-US" altLang="en-US">
                <a:latin typeface="Courier New" panose="02070309020205020404" pitchFamily="49" charset="0"/>
                <a:cs typeface="Courier New" panose="02070309020205020404" pitchFamily="49" charset="0"/>
              </a:rPr>
              <a:t>boolean</a:t>
            </a:r>
          </a:p>
        </p:txBody>
      </p:sp>
      <p:sp>
        <p:nvSpPr>
          <p:cNvPr id="26628" name="Slide Number Placeholder 3">
            <a:extLst>
              <a:ext uri="{FF2B5EF4-FFF2-40B4-BE49-F238E27FC236}">
                <a16:creationId xmlns:a16="http://schemas.microsoft.com/office/drawing/2014/main" id="{59B4991A-387C-4AC2-AEC8-5189A483A3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BC62FCE-73D0-4C9B-BBAA-71A2C97AC031}" type="slidenum">
              <a:rPr lang="en-US" altLang="en-US" sz="1400" smtClean="0">
                <a:solidFill>
                  <a:srgbClr val="FFFFFF"/>
                </a:solidFill>
              </a:rPr>
              <a:pPr/>
              <a:t>226</a:t>
            </a:fld>
            <a:endParaRPr lang="en-US" altLang="en-US" sz="1400">
              <a:solidFill>
                <a:srgbClr val="FFFFFF"/>
              </a:solidFill>
            </a:endParaRPr>
          </a:p>
        </p:txBody>
      </p:sp>
    </p:spTree>
    <p:extLst>
      <p:ext uri="{BB962C8B-B14F-4D97-AF65-F5344CB8AC3E}">
        <p14:creationId xmlns:p14="http://schemas.microsoft.com/office/powerpoint/2010/main" val="180444899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FA1CD29D-ABEA-400A-9221-CFFDD9B4CC17}"/>
              </a:ext>
            </a:extLst>
          </p:cNvPr>
          <p:cNvSpPr>
            <a:spLocks noGrp="1" noChangeArrowheads="1"/>
          </p:cNvSpPr>
          <p:nvPr>
            <p:ph type="title"/>
          </p:nvPr>
        </p:nvSpPr>
        <p:spPr/>
        <p:txBody>
          <a:bodyPr/>
          <a:lstStyle/>
          <a:p>
            <a:pPr eaLnBrk="1" fontAlgn="auto" hangingPunct="1">
              <a:spcAft>
                <a:spcPts val="0"/>
              </a:spcAft>
              <a:defRPr/>
            </a:pPr>
            <a:r>
              <a:rPr lang="en-US">
                <a:solidFill>
                  <a:schemeClr val="tx1"/>
                </a:solidFill>
              </a:rPr>
              <a:t>Enumeration Types</a:t>
            </a:r>
          </a:p>
        </p:txBody>
      </p:sp>
      <p:sp>
        <p:nvSpPr>
          <p:cNvPr id="27651" name="Rectangle 3">
            <a:extLst>
              <a:ext uri="{FF2B5EF4-FFF2-40B4-BE49-F238E27FC236}">
                <a16:creationId xmlns:a16="http://schemas.microsoft.com/office/drawing/2014/main" id="{1CF5759A-B652-471B-8201-19F7E93CB991}"/>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All possible values, which are named constants, are provided in the definition</a:t>
            </a:r>
          </a:p>
          <a:p>
            <a:pPr eaLnBrk="1" hangingPunct="1">
              <a:lnSpc>
                <a:spcPct val="90000"/>
              </a:lnSpc>
            </a:pPr>
            <a:r>
              <a:rPr lang="en-US" altLang="en-US"/>
              <a:t>C# example</a:t>
            </a:r>
          </a:p>
          <a:p>
            <a:pPr lvl="1" eaLnBrk="1" hangingPunct="1">
              <a:lnSpc>
                <a:spcPct val="90000"/>
              </a:lnSpc>
              <a:buFontTx/>
              <a:buNone/>
            </a:pPr>
            <a:r>
              <a:rPr lang="en-US" altLang="en-US" sz="2000">
                <a:latin typeface="Courier New" panose="02070309020205020404" pitchFamily="49" charset="0"/>
                <a:cs typeface="Courier New" panose="02070309020205020404" pitchFamily="49" charset="0"/>
              </a:rPr>
              <a:t>enum days {mon, tue, wed, thu, fri, sat, sun};</a:t>
            </a:r>
          </a:p>
          <a:p>
            <a:pPr eaLnBrk="1" hangingPunct="1">
              <a:lnSpc>
                <a:spcPct val="90000"/>
              </a:lnSpc>
            </a:pPr>
            <a:r>
              <a:rPr lang="en-US" altLang="en-US"/>
              <a:t>Design issues</a:t>
            </a:r>
          </a:p>
          <a:p>
            <a:pPr lvl="1" eaLnBrk="1" hangingPunct="1">
              <a:lnSpc>
                <a:spcPct val="90000"/>
              </a:lnSpc>
            </a:pPr>
            <a:r>
              <a:rPr lang="en-US" altLang="en-US"/>
              <a:t>Is an enumeration constant allowed to appear in more than one type definition, and if so, how is the type of an occurrence of that constant checked?</a:t>
            </a:r>
          </a:p>
          <a:p>
            <a:pPr lvl="1" eaLnBrk="1" hangingPunct="1">
              <a:lnSpc>
                <a:spcPct val="90000"/>
              </a:lnSpc>
            </a:pPr>
            <a:r>
              <a:rPr lang="en-US" altLang="en-US"/>
              <a:t>Are enumeration values coerced to integer?</a:t>
            </a:r>
          </a:p>
          <a:p>
            <a:pPr lvl="1" eaLnBrk="1" hangingPunct="1">
              <a:lnSpc>
                <a:spcPct val="90000"/>
              </a:lnSpc>
            </a:pPr>
            <a:r>
              <a:rPr lang="en-US" altLang="en-US"/>
              <a:t>Any other type coerced to an enumeration type?</a:t>
            </a:r>
          </a:p>
        </p:txBody>
      </p:sp>
      <p:sp>
        <p:nvSpPr>
          <p:cNvPr id="27652" name="Slide Number Placeholder 3">
            <a:extLst>
              <a:ext uri="{FF2B5EF4-FFF2-40B4-BE49-F238E27FC236}">
                <a16:creationId xmlns:a16="http://schemas.microsoft.com/office/drawing/2014/main" id="{761A243F-1678-4A18-8790-B403E36CC3D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2D91D97-6C18-4DA9-9B51-F1BEDDF5B722}" type="slidenum">
              <a:rPr lang="en-US" altLang="en-US" sz="1400" smtClean="0">
                <a:solidFill>
                  <a:srgbClr val="FFFFFF"/>
                </a:solidFill>
              </a:rPr>
              <a:pPr/>
              <a:t>227</a:t>
            </a:fld>
            <a:endParaRPr lang="en-US" altLang="en-US" sz="1400">
              <a:solidFill>
                <a:srgbClr val="FFFFFF"/>
              </a:solidFill>
            </a:endParaRPr>
          </a:p>
        </p:txBody>
      </p:sp>
    </p:spTree>
    <p:extLst>
      <p:ext uri="{BB962C8B-B14F-4D97-AF65-F5344CB8AC3E}">
        <p14:creationId xmlns:p14="http://schemas.microsoft.com/office/powerpoint/2010/main" val="24169288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5315C7BE-78D6-45F3-B363-D1CB89EB089F}"/>
              </a:ext>
            </a:extLst>
          </p:cNvPr>
          <p:cNvSpPr>
            <a:spLocks noGrp="1" noChangeArrowheads="1"/>
          </p:cNvSpPr>
          <p:nvPr>
            <p:ph type="title"/>
          </p:nvPr>
        </p:nvSpPr>
        <p:spPr/>
        <p:txBody>
          <a:bodyPr/>
          <a:lstStyle/>
          <a:p>
            <a:pPr eaLnBrk="1" fontAlgn="auto" hangingPunct="1">
              <a:spcAft>
                <a:spcPts val="0"/>
              </a:spcAft>
              <a:defRPr/>
            </a:pPr>
            <a:r>
              <a:rPr lang="en-US"/>
              <a:t>Evaluation of Enumerated Type</a:t>
            </a:r>
          </a:p>
        </p:txBody>
      </p:sp>
      <p:sp>
        <p:nvSpPr>
          <p:cNvPr id="28675" name="Rectangle 3">
            <a:extLst>
              <a:ext uri="{FF2B5EF4-FFF2-40B4-BE49-F238E27FC236}">
                <a16:creationId xmlns:a16="http://schemas.microsoft.com/office/drawing/2014/main" id="{2E68B277-B735-48AA-A33F-41C003FF8E2D}"/>
              </a:ext>
            </a:extLst>
          </p:cNvPr>
          <p:cNvSpPr>
            <a:spLocks noGrp="1" noChangeArrowheads="1"/>
          </p:cNvSpPr>
          <p:nvPr>
            <p:ph sz="quarter" idx="1"/>
          </p:nvPr>
        </p:nvSpPr>
        <p:spPr>
          <a:xfrm>
            <a:off x="457200" y="1600200"/>
            <a:ext cx="7467600" cy="4873625"/>
          </a:xfrm>
        </p:spPr>
        <p:txBody>
          <a:bodyPr/>
          <a:lstStyle/>
          <a:p>
            <a:pPr eaLnBrk="1" hangingPunct="1"/>
            <a:r>
              <a:rPr lang="en-US" altLang="en-US"/>
              <a:t>Aid to readability, e.g., no need to code a color as a number</a:t>
            </a:r>
          </a:p>
          <a:p>
            <a:pPr eaLnBrk="1" hangingPunct="1"/>
            <a:r>
              <a:rPr lang="en-US" altLang="en-US"/>
              <a:t>Aid to reliability, e.g., compiler can check: </a:t>
            </a:r>
          </a:p>
          <a:p>
            <a:pPr lvl="1" eaLnBrk="1" hangingPunct="1"/>
            <a:r>
              <a:rPr lang="en-US" altLang="en-US"/>
              <a:t>operations (don’t allow colors to be added) </a:t>
            </a:r>
          </a:p>
          <a:p>
            <a:pPr lvl="1" eaLnBrk="1" hangingPunct="1"/>
            <a:r>
              <a:rPr lang="en-US" altLang="en-US"/>
              <a:t>No enumeration variable can be assigned a value outside its defined range</a:t>
            </a:r>
          </a:p>
          <a:p>
            <a:pPr lvl="1" eaLnBrk="1" hangingPunct="1"/>
            <a:r>
              <a:rPr lang="en-US" altLang="en-US"/>
              <a:t>Ada, C#, and Java 5.0 provide better support for enumeration than C++ because enumeration type variables in these languages are not coerced into integer types</a:t>
            </a:r>
          </a:p>
        </p:txBody>
      </p:sp>
      <p:sp>
        <p:nvSpPr>
          <p:cNvPr id="28676" name="Slide Number Placeholder 3">
            <a:extLst>
              <a:ext uri="{FF2B5EF4-FFF2-40B4-BE49-F238E27FC236}">
                <a16:creationId xmlns:a16="http://schemas.microsoft.com/office/drawing/2014/main" id="{02B909B0-6444-4398-A8EB-E479879B92C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5DF2326-7A2F-4D89-B084-61A7B02E2021}" type="slidenum">
              <a:rPr lang="en-US" altLang="en-US" sz="1400" smtClean="0">
                <a:solidFill>
                  <a:srgbClr val="FFFFFF"/>
                </a:solidFill>
              </a:rPr>
              <a:pPr/>
              <a:t>228</a:t>
            </a:fld>
            <a:endParaRPr lang="en-US" altLang="en-US" sz="1400">
              <a:solidFill>
                <a:srgbClr val="FFFFFF"/>
              </a:solidFill>
            </a:endParaRPr>
          </a:p>
        </p:txBody>
      </p:sp>
    </p:spTree>
    <p:extLst>
      <p:ext uri="{BB962C8B-B14F-4D97-AF65-F5344CB8AC3E}">
        <p14:creationId xmlns:p14="http://schemas.microsoft.com/office/powerpoint/2010/main" val="31476076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585BD0B8-6AAF-41BB-8532-B1CF6EBD38B4}"/>
              </a:ext>
            </a:extLst>
          </p:cNvPr>
          <p:cNvSpPr>
            <a:spLocks noGrp="1" noChangeArrowheads="1"/>
          </p:cNvSpPr>
          <p:nvPr>
            <p:ph type="title"/>
          </p:nvPr>
        </p:nvSpPr>
        <p:spPr/>
        <p:txBody>
          <a:bodyPr/>
          <a:lstStyle/>
          <a:p>
            <a:pPr eaLnBrk="1" fontAlgn="auto" hangingPunct="1">
              <a:spcAft>
                <a:spcPts val="0"/>
              </a:spcAft>
              <a:defRPr/>
            </a:pPr>
            <a:r>
              <a:rPr lang="en-US"/>
              <a:t>Subrange Types</a:t>
            </a:r>
          </a:p>
        </p:txBody>
      </p:sp>
      <p:sp>
        <p:nvSpPr>
          <p:cNvPr id="29699" name="Rectangle 3">
            <a:extLst>
              <a:ext uri="{FF2B5EF4-FFF2-40B4-BE49-F238E27FC236}">
                <a16:creationId xmlns:a16="http://schemas.microsoft.com/office/drawing/2014/main" id="{83F1B7E5-DAF6-4141-BACA-F014C05B9EB1}"/>
              </a:ext>
            </a:extLst>
          </p:cNvPr>
          <p:cNvSpPr>
            <a:spLocks noGrp="1" noChangeArrowheads="1"/>
          </p:cNvSpPr>
          <p:nvPr>
            <p:ph sz="quarter" idx="1"/>
          </p:nvPr>
        </p:nvSpPr>
        <p:spPr>
          <a:xfrm>
            <a:off x="457200" y="1600200"/>
            <a:ext cx="7467600" cy="4873625"/>
          </a:xfrm>
        </p:spPr>
        <p:txBody>
          <a:bodyPr/>
          <a:lstStyle/>
          <a:p>
            <a:pPr eaLnBrk="1" hangingPunct="1"/>
            <a:r>
              <a:rPr lang="en-US" altLang="en-US"/>
              <a:t>An ordered contiguous subsequence of an ordinal type</a:t>
            </a:r>
          </a:p>
          <a:p>
            <a:pPr lvl="1" eaLnBrk="1" hangingPunct="1"/>
            <a:r>
              <a:rPr lang="en-US" altLang="en-US"/>
              <a:t>Example: 12..18 is a subrange of integer type</a:t>
            </a:r>
          </a:p>
          <a:p>
            <a:pPr eaLnBrk="1" hangingPunct="1"/>
            <a:r>
              <a:rPr lang="en-US" altLang="en-US"/>
              <a:t>Ada’s design</a:t>
            </a:r>
          </a:p>
          <a:p>
            <a:pPr lvl="1" eaLnBrk="1" hangingPunct="1">
              <a:buFontTx/>
              <a:buNone/>
            </a:pPr>
            <a:r>
              <a:rPr lang="en-US" altLang="en-US" sz="2000">
                <a:latin typeface="Courier New" panose="02070309020205020404" pitchFamily="49" charset="0"/>
                <a:cs typeface="Courier New" panose="02070309020205020404" pitchFamily="49" charset="0"/>
              </a:rPr>
              <a:t>type Days is (mon, tue, wed, thu, fri, sat, sun);</a:t>
            </a:r>
          </a:p>
          <a:p>
            <a:pPr lvl="1" eaLnBrk="1" hangingPunct="1">
              <a:buFontTx/>
              <a:buNone/>
            </a:pPr>
            <a:r>
              <a:rPr lang="en-US" altLang="en-US" sz="2000">
                <a:latin typeface="Courier New" panose="02070309020205020404" pitchFamily="49" charset="0"/>
                <a:cs typeface="Courier New" panose="02070309020205020404" pitchFamily="49" charset="0"/>
              </a:rPr>
              <a:t>subtype Weekdays is Days range mon..fri;</a:t>
            </a:r>
          </a:p>
          <a:p>
            <a:pPr lvl="1" eaLnBrk="1" hangingPunct="1">
              <a:buFontTx/>
              <a:buNone/>
            </a:pPr>
            <a:r>
              <a:rPr lang="en-US" altLang="en-US" sz="2000">
                <a:latin typeface="Courier New" panose="02070309020205020404" pitchFamily="49" charset="0"/>
                <a:cs typeface="Courier New" panose="02070309020205020404" pitchFamily="49" charset="0"/>
              </a:rPr>
              <a:t>subtype Index is Integer range 1..100;</a:t>
            </a:r>
          </a:p>
          <a:p>
            <a:pPr lvl="1" eaLnBrk="1" hangingPunct="1">
              <a:buFontTx/>
              <a:buNone/>
            </a:pPr>
            <a:endParaRPr lang="en-US" altLang="en-US" sz="2000">
              <a:latin typeface="Courier New" panose="02070309020205020404" pitchFamily="49" charset="0"/>
              <a:cs typeface="Courier New" panose="02070309020205020404" pitchFamily="49" charset="0"/>
            </a:endParaRPr>
          </a:p>
          <a:p>
            <a:pPr lvl="1" eaLnBrk="1" hangingPunct="1">
              <a:buFontTx/>
              <a:buNone/>
            </a:pPr>
            <a:r>
              <a:rPr lang="en-US" altLang="en-US" sz="2000">
                <a:latin typeface="Courier New" panose="02070309020205020404" pitchFamily="49" charset="0"/>
                <a:cs typeface="Courier New" panose="02070309020205020404" pitchFamily="49" charset="0"/>
              </a:rPr>
              <a:t>Day1: Days;</a:t>
            </a:r>
          </a:p>
          <a:p>
            <a:pPr lvl="1" eaLnBrk="1" hangingPunct="1">
              <a:buFontTx/>
              <a:buNone/>
            </a:pPr>
            <a:r>
              <a:rPr lang="en-US" altLang="en-US" sz="2000">
                <a:latin typeface="Courier New" panose="02070309020205020404" pitchFamily="49" charset="0"/>
                <a:cs typeface="Courier New" panose="02070309020205020404" pitchFamily="49" charset="0"/>
              </a:rPr>
              <a:t>Day2: Weekday;</a:t>
            </a:r>
          </a:p>
          <a:p>
            <a:pPr lvl="1" eaLnBrk="1" hangingPunct="1">
              <a:buFontTx/>
              <a:buNone/>
            </a:pPr>
            <a:r>
              <a:rPr lang="en-US" altLang="en-US" sz="2000">
                <a:latin typeface="Courier New" panose="02070309020205020404" pitchFamily="49" charset="0"/>
                <a:cs typeface="Courier New" panose="02070309020205020404" pitchFamily="49" charset="0"/>
              </a:rPr>
              <a:t>Day2 := Day1;</a:t>
            </a:r>
          </a:p>
          <a:p>
            <a:pPr eaLnBrk="1" hangingPunct="1">
              <a:buFontTx/>
              <a:buNone/>
            </a:pPr>
            <a:endParaRPr lang="en-US" altLang="en-US" sz="2000">
              <a:latin typeface="Courier New" panose="02070309020205020404" pitchFamily="49" charset="0"/>
              <a:cs typeface="Courier New" panose="02070309020205020404" pitchFamily="49" charset="0"/>
            </a:endParaRPr>
          </a:p>
        </p:txBody>
      </p:sp>
      <p:sp>
        <p:nvSpPr>
          <p:cNvPr id="29700" name="Slide Number Placeholder 3">
            <a:extLst>
              <a:ext uri="{FF2B5EF4-FFF2-40B4-BE49-F238E27FC236}">
                <a16:creationId xmlns:a16="http://schemas.microsoft.com/office/drawing/2014/main" id="{28F68083-374B-477A-90F8-2021BE660C6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E98C1CB-EFBA-4413-A49C-36839AFBCBA5}" type="slidenum">
              <a:rPr lang="en-US" altLang="en-US" sz="1400" smtClean="0">
                <a:solidFill>
                  <a:srgbClr val="FFFFFF"/>
                </a:solidFill>
              </a:rPr>
              <a:pPr/>
              <a:t>229</a:t>
            </a:fld>
            <a:endParaRPr lang="en-US" altLang="en-US" sz="1400">
              <a:solidFill>
                <a:srgbClr val="FFFFFF"/>
              </a:solidFill>
            </a:endParaRPr>
          </a:p>
        </p:txBody>
      </p:sp>
    </p:spTree>
    <p:extLst>
      <p:ext uri="{BB962C8B-B14F-4D97-AF65-F5344CB8AC3E}">
        <p14:creationId xmlns:p14="http://schemas.microsoft.com/office/powerpoint/2010/main" val="361071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40FA-E96F-477D-BFB7-15DCC06E54D3}"/>
              </a:ext>
            </a:extLst>
          </p:cNvPr>
          <p:cNvSpPr>
            <a:spLocks noGrp="1"/>
          </p:cNvSpPr>
          <p:nvPr>
            <p:ph type="title"/>
          </p:nvPr>
        </p:nvSpPr>
        <p:spPr/>
        <p:txBody>
          <a:bodyPr/>
          <a:lstStyle/>
          <a:p>
            <a:pPr>
              <a:defRPr/>
            </a:pPr>
            <a:r>
              <a:rPr lang="en-US" dirty="0"/>
              <a:t>Implementation Methods: Compilation</a:t>
            </a:r>
          </a:p>
        </p:txBody>
      </p:sp>
      <p:sp>
        <p:nvSpPr>
          <p:cNvPr id="55299" name="Content Placeholder 2">
            <a:extLst>
              <a:ext uri="{FF2B5EF4-FFF2-40B4-BE49-F238E27FC236}">
                <a16:creationId xmlns:a16="http://schemas.microsoft.com/office/drawing/2014/main" id="{33C2B48B-9C15-47B4-8BAB-047E6E6675AD}"/>
              </a:ext>
            </a:extLst>
          </p:cNvPr>
          <p:cNvSpPr>
            <a:spLocks noGrp="1"/>
          </p:cNvSpPr>
          <p:nvPr>
            <p:ph sz="quarter" idx="1"/>
          </p:nvPr>
        </p:nvSpPr>
        <p:spPr>
          <a:xfrm>
            <a:off x="457200" y="1600200"/>
            <a:ext cx="7467600" cy="4873625"/>
          </a:xfrm>
        </p:spPr>
        <p:txBody>
          <a:bodyPr/>
          <a:lstStyle/>
          <a:p>
            <a:r>
              <a:rPr lang="en-US" altLang="en-US"/>
              <a:t>Phases of a compilation process (continued):</a:t>
            </a:r>
          </a:p>
          <a:p>
            <a:pPr lvl="1"/>
            <a:r>
              <a:rPr lang="en-US" altLang="en-US"/>
              <a:t>Code generation: translate (optimised) intermediate code into equivalent machine code</a:t>
            </a:r>
          </a:p>
          <a:p>
            <a:r>
              <a:rPr lang="en-US" altLang="en-US"/>
              <a:t>Once compiled, the machine code produced often requires programs from the operating system in order to run.  A </a:t>
            </a:r>
            <a:r>
              <a:rPr lang="en-US" altLang="en-US" b="1"/>
              <a:t>linker</a:t>
            </a:r>
            <a:r>
              <a:rPr lang="en-US" altLang="en-US"/>
              <a:t> links them together to produce a </a:t>
            </a:r>
            <a:r>
              <a:rPr lang="en-US" altLang="en-US" b="1"/>
              <a:t>load module</a:t>
            </a:r>
            <a:r>
              <a:rPr lang="en-US" altLang="en-US"/>
              <a:t>.  A linker also links user program with previously compiler (user) programs.</a:t>
            </a:r>
          </a:p>
        </p:txBody>
      </p:sp>
      <p:sp>
        <p:nvSpPr>
          <p:cNvPr id="55300" name="Slide Number Placeholder 3">
            <a:extLst>
              <a:ext uri="{FF2B5EF4-FFF2-40B4-BE49-F238E27FC236}">
                <a16:creationId xmlns:a16="http://schemas.microsoft.com/office/drawing/2014/main" id="{4ED47E10-35C4-4905-951A-EF38C8A8670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40A283BA-4270-49A6-8B62-3DFB0B4B7791}" type="slidenum">
              <a:rPr lang="en-US" altLang="en-US" sz="1400" smtClean="0">
                <a:solidFill>
                  <a:srgbClr val="FFFFFF"/>
                </a:solidFill>
                <a:latin typeface="Times" panose="02020603050405020304" pitchFamily="18" charset="0"/>
              </a:rPr>
              <a:pPr>
                <a:spcBef>
                  <a:spcPct val="0"/>
                </a:spcBef>
                <a:buClrTx/>
                <a:buSzTx/>
                <a:buFontTx/>
                <a:buNone/>
              </a:pPr>
              <a:t>23</a:t>
            </a:fld>
            <a:endParaRPr lang="en-US" altLang="en-US" sz="1400">
              <a:solidFill>
                <a:srgbClr val="FFFFFF"/>
              </a:solidFill>
              <a:latin typeface="Times" panose="02020603050405020304" pitchFamily="18" charset="0"/>
            </a:endParaRPr>
          </a:p>
        </p:txBody>
      </p:sp>
      <p:sp>
        <p:nvSpPr>
          <p:cNvPr id="55301" name="Footer Placeholder 4">
            <a:extLst>
              <a:ext uri="{FF2B5EF4-FFF2-40B4-BE49-F238E27FC236}">
                <a16:creationId xmlns:a16="http://schemas.microsoft.com/office/drawing/2014/main" id="{A43D62A2-8B54-4A4D-A191-B8F61D120E8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096EA954-BD8F-4266-BC4D-6F7240775A47}"/>
              </a:ext>
            </a:extLst>
          </p:cNvPr>
          <p:cNvSpPr>
            <a:spLocks noGrp="1" noChangeArrowheads="1"/>
          </p:cNvSpPr>
          <p:nvPr>
            <p:ph type="title"/>
          </p:nvPr>
        </p:nvSpPr>
        <p:spPr/>
        <p:txBody>
          <a:bodyPr/>
          <a:lstStyle/>
          <a:p>
            <a:pPr eaLnBrk="1" fontAlgn="auto" hangingPunct="1">
              <a:spcAft>
                <a:spcPts val="0"/>
              </a:spcAft>
              <a:defRPr/>
            </a:pPr>
            <a:r>
              <a:rPr lang="en-US"/>
              <a:t>Subrange Evaluation</a:t>
            </a:r>
          </a:p>
        </p:txBody>
      </p:sp>
      <p:sp>
        <p:nvSpPr>
          <p:cNvPr id="30723" name="Rectangle 3">
            <a:extLst>
              <a:ext uri="{FF2B5EF4-FFF2-40B4-BE49-F238E27FC236}">
                <a16:creationId xmlns:a16="http://schemas.microsoft.com/office/drawing/2014/main" id="{4E53FA8D-6F84-449A-911F-14CD093D1C54}"/>
              </a:ext>
            </a:extLst>
          </p:cNvPr>
          <p:cNvSpPr>
            <a:spLocks noGrp="1" noChangeArrowheads="1"/>
          </p:cNvSpPr>
          <p:nvPr>
            <p:ph sz="quarter" idx="1"/>
          </p:nvPr>
        </p:nvSpPr>
        <p:spPr>
          <a:xfrm>
            <a:off x="457200" y="1600200"/>
            <a:ext cx="7467600" cy="4873625"/>
          </a:xfrm>
        </p:spPr>
        <p:txBody>
          <a:bodyPr/>
          <a:lstStyle/>
          <a:p>
            <a:pPr eaLnBrk="1" hangingPunct="1"/>
            <a:r>
              <a:rPr lang="en-US" altLang="en-US"/>
              <a:t>Aid to readability</a:t>
            </a:r>
          </a:p>
          <a:p>
            <a:pPr lvl="1" eaLnBrk="1" hangingPunct="1"/>
            <a:r>
              <a:rPr lang="en-US" altLang="en-US"/>
              <a:t>Make it clear to the readers that variables of subrange can store only certain range of values</a:t>
            </a:r>
          </a:p>
          <a:p>
            <a:pPr eaLnBrk="1" hangingPunct="1"/>
            <a:r>
              <a:rPr lang="en-US" altLang="en-US"/>
              <a:t>Reliability</a:t>
            </a:r>
          </a:p>
          <a:p>
            <a:pPr lvl="1" eaLnBrk="1" hangingPunct="1"/>
            <a:r>
              <a:rPr lang="en-US" altLang="en-US"/>
              <a:t>Assigning a value to a subrange variable that is outside the specified range is detected as an error</a:t>
            </a:r>
          </a:p>
        </p:txBody>
      </p:sp>
      <p:sp>
        <p:nvSpPr>
          <p:cNvPr id="30724" name="Slide Number Placeholder 3">
            <a:extLst>
              <a:ext uri="{FF2B5EF4-FFF2-40B4-BE49-F238E27FC236}">
                <a16:creationId xmlns:a16="http://schemas.microsoft.com/office/drawing/2014/main" id="{CE0282AA-F1C1-4BA9-8D50-9B016F17DA0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5524E36-5FE2-40CD-B3E2-BC4C15935C58}" type="slidenum">
              <a:rPr lang="en-US" altLang="en-US" sz="1400" smtClean="0">
                <a:solidFill>
                  <a:srgbClr val="FFFFFF"/>
                </a:solidFill>
              </a:rPr>
              <a:pPr/>
              <a:t>230</a:t>
            </a:fld>
            <a:endParaRPr lang="en-US" altLang="en-US" sz="1400">
              <a:solidFill>
                <a:srgbClr val="FFFFFF"/>
              </a:solidFill>
            </a:endParaRPr>
          </a:p>
        </p:txBody>
      </p:sp>
    </p:spTree>
    <p:extLst>
      <p:ext uri="{BB962C8B-B14F-4D97-AF65-F5344CB8AC3E}">
        <p14:creationId xmlns:p14="http://schemas.microsoft.com/office/powerpoint/2010/main" val="285654018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692B05D5-AA67-46D2-892E-3696683189CE}"/>
              </a:ext>
            </a:extLst>
          </p:cNvPr>
          <p:cNvSpPr>
            <a:spLocks noGrp="1" noChangeArrowheads="1"/>
          </p:cNvSpPr>
          <p:nvPr>
            <p:ph type="title"/>
          </p:nvPr>
        </p:nvSpPr>
        <p:spPr/>
        <p:txBody>
          <a:bodyPr/>
          <a:lstStyle/>
          <a:p>
            <a:pPr eaLnBrk="1" fontAlgn="auto" hangingPunct="1">
              <a:spcAft>
                <a:spcPts val="0"/>
              </a:spcAft>
              <a:defRPr/>
            </a:pPr>
            <a:r>
              <a:rPr lang="en-US" sz="3200"/>
              <a:t>Implementation of User-Defined Ordinal Types</a:t>
            </a:r>
          </a:p>
        </p:txBody>
      </p:sp>
      <p:sp>
        <p:nvSpPr>
          <p:cNvPr id="31747" name="Rectangle 3">
            <a:extLst>
              <a:ext uri="{FF2B5EF4-FFF2-40B4-BE49-F238E27FC236}">
                <a16:creationId xmlns:a16="http://schemas.microsoft.com/office/drawing/2014/main" id="{646EB297-8EAA-459D-9349-F968E31866C3}"/>
              </a:ext>
            </a:extLst>
          </p:cNvPr>
          <p:cNvSpPr>
            <a:spLocks noGrp="1" noChangeArrowheads="1"/>
          </p:cNvSpPr>
          <p:nvPr>
            <p:ph sz="quarter" idx="1"/>
          </p:nvPr>
        </p:nvSpPr>
        <p:spPr>
          <a:xfrm>
            <a:off x="457200" y="1600200"/>
            <a:ext cx="7467600" cy="4873625"/>
          </a:xfrm>
        </p:spPr>
        <p:txBody>
          <a:bodyPr/>
          <a:lstStyle/>
          <a:p>
            <a:pPr eaLnBrk="1" hangingPunct="1"/>
            <a:r>
              <a:rPr lang="en-US" altLang="en-US"/>
              <a:t>Enumeration types are implemented as integers</a:t>
            </a:r>
          </a:p>
          <a:p>
            <a:pPr eaLnBrk="1" hangingPunct="1"/>
            <a:r>
              <a:rPr lang="en-US" altLang="en-US"/>
              <a:t>Subrange types are implemented like the parent types with code inserted (by the compiler) to restrict assignments to subrange variables</a:t>
            </a:r>
          </a:p>
        </p:txBody>
      </p:sp>
      <p:sp>
        <p:nvSpPr>
          <p:cNvPr id="31748" name="Slide Number Placeholder 3">
            <a:extLst>
              <a:ext uri="{FF2B5EF4-FFF2-40B4-BE49-F238E27FC236}">
                <a16:creationId xmlns:a16="http://schemas.microsoft.com/office/drawing/2014/main" id="{F93010FA-9B32-402A-BDF3-12F25B19DBD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19607A9-6A6B-480F-9214-723107016FB7}" type="slidenum">
              <a:rPr lang="en-US" altLang="en-US" sz="1400" smtClean="0">
                <a:solidFill>
                  <a:srgbClr val="FFFFFF"/>
                </a:solidFill>
              </a:rPr>
              <a:pPr/>
              <a:t>231</a:t>
            </a:fld>
            <a:endParaRPr lang="en-US" altLang="en-US" sz="1400">
              <a:solidFill>
                <a:srgbClr val="FFFFFF"/>
              </a:solidFill>
            </a:endParaRPr>
          </a:p>
        </p:txBody>
      </p:sp>
    </p:spTree>
    <p:extLst>
      <p:ext uri="{BB962C8B-B14F-4D97-AF65-F5344CB8AC3E}">
        <p14:creationId xmlns:p14="http://schemas.microsoft.com/office/powerpoint/2010/main" val="89131750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BB891509-C8B5-4A0B-97F4-C7F5602AD44F}"/>
              </a:ext>
            </a:extLst>
          </p:cNvPr>
          <p:cNvSpPr>
            <a:spLocks noGrp="1" noChangeArrowheads="1"/>
          </p:cNvSpPr>
          <p:nvPr>
            <p:ph type="title"/>
          </p:nvPr>
        </p:nvSpPr>
        <p:spPr/>
        <p:txBody>
          <a:bodyPr/>
          <a:lstStyle/>
          <a:p>
            <a:pPr eaLnBrk="1" fontAlgn="auto" hangingPunct="1">
              <a:spcAft>
                <a:spcPts val="0"/>
              </a:spcAft>
              <a:defRPr/>
            </a:pPr>
            <a:r>
              <a:rPr lang="en-US"/>
              <a:t>Array Types</a:t>
            </a:r>
          </a:p>
        </p:txBody>
      </p:sp>
      <p:sp>
        <p:nvSpPr>
          <p:cNvPr id="32771" name="Rectangle 3">
            <a:extLst>
              <a:ext uri="{FF2B5EF4-FFF2-40B4-BE49-F238E27FC236}">
                <a16:creationId xmlns:a16="http://schemas.microsoft.com/office/drawing/2014/main" id="{7E9A2709-5BA1-4958-BDCC-8B34E9DA10A1}"/>
              </a:ext>
            </a:extLst>
          </p:cNvPr>
          <p:cNvSpPr>
            <a:spLocks noGrp="1" noChangeArrowheads="1"/>
          </p:cNvSpPr>
          <p:nvPr>
            <p:ph sz="quarter" idx="1"/>
          </p:nvPr>
        </p:nvSpPr>
        <p:spPr>
          <a:xfrm>
            <a:off x="457200" y="1600200"/>
            <a:ext cx="7467600" cy="4873625"/>
          </a:xfrm>
        </p:spPr>
        <p:txBody>
          <a:bodyPr/>
          <a:lstStyle/>
          <a:p>
            <a:pPr eaLnBrk="1" hangingPunct="1"/>
            <a:r>
              <a:rPr lang="en-US" altLang="en-US"/>
              <a:t>An </a:t>
            </a:r>
            <a:r>
              <a:rPr lang="en-US" altLang="en-US">
                <a:solidFill>
                  <a:schemeClr val="accent2"/>
                </a:solidFill>
              </a:rPr>
              <a:t>array</a:t>
            </a:r>
            <a:r>
              <a:rPr lang="en-US" altLang="en-US"/>
              <a:t> is an aggregate of homogeneous data elements in which an individual element is identified by its position in the aggregate, relative to the first element.</a:t>
            </a:r>
          </a:p>
        </p:txBody>
      </p:sp>
      <p:sp>
        <p:nvSpPr>
          <p:cNvPr id="32772" name="Slide Number Placeholder 3">
            <a:extLst>
              <a:ext uri="{FF2B5EF4-FFF2-40B4-BE49-F238E27FC236}">
                <a16:creationId xmlns:a16="http://schemas.microsoft.com/office/drawing/2014/main" id="{6A9E5980-2360-4151-AD1D-798DD85338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99A367D-C132-4E58-8AA8-4514945E14F8}" type="slidenum">
              <a:rPr lang="en-US" altLang="en-US" sz="1400" smtClean="0">
                <a:solidFill>
                  <a:srgbClr val="FFFFFF"/>
                </a:solidFill>
              </a:rPr>
              <a:pPr/>
              <a:t>232</a:t>
            </a:fld>
            <a:endParaRPr lang="en-US" altLang="en-US" sz="1400">
              <a:solidFill>
                <a:srgbClr val="FFFFFF"/>
              </a:solidFill>
            </a:endParaRPr>
          </a:p>
        </p:txBody>
      </p:sp>
    </p:spTree>
    <p:extLst>
      <p:ext uri="{BB962C8B-B14F-4D97-AF65-F5344CB8AC3E}">
        <p14:creationId xmlns:p14="http://schemas.microsoft.com/office/powerpoint/2010/main" val="5919092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CF9658EA-B914-493B-A275-D607E6D5F697}"/>
              </a:ext>
            </a:extLst>
          </p:cNvPr>
          <p:cNvSpPr>
            <a:spLocks noGrp="1" noChangeArrowheads="1"/>
          </p:cNvSpPr>
          <p:nvPr>
            <p:ph type="title"/>
          </p:nvPr>
        </p:nvSpPr>
        <p:spPr/>
        <p:txBody>
          <a:bodyPr/>
          <a:lstStyle/>
          <a:p>
            <a:pPr eaLnBrk="1" fontAlgn="auto" hangingPunct="1">
              <a:spcAft>
                <a:spcPts val="0"/>
              </a:spcAft>
              <a:defRPr/>
            </a:pPr>
            <a:r>
              <a:rPr lang="en-US"/>
              <a:t>Array Design Issues</a:t>
            </a:r>
          </a:p>
        </p:txBody>
      </p:sp>
      <p:sp>
        <p:nvSpPr>
          <p:cNvPr id="33795" name="Rectangle 3">
            <a:extLst>
              <a:ext uri="{FF2B5EF4-FFF2-40B4-BE49-F238E27FC236}">
                <a16:creationId xmlns:a16="http://schemas.microsoft.com/office/drawing/2014/main" id="{128BE5FC-0B82-46EB-8DAA-E725A463BE40}"/>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dirty="0"/>
              <a:t>What types are legal for subscripts?</a:t>
            </a:r>
          </a:p>
          <a:p>
            <a:pPr marL="533400" indent="-533400" eaLnBrk="1" hangingPunct="1"/>
            <a:r>
              <a:rPr lang="en-US" altLang="en-US" dirty="0"/>
              <a:t>Are subscripting expressions in element references range checked?</a:t>
            </a:r>
          </a:p>
          <a:p>
            <a:pPr marL="533400" indent="-533400" eaLnBrk="1" hangingPunct="1"/>
            <a:r>
              <a:rPr lang="en-US" altLang="en-US" dirty="0"/>
              <a:t>When are subscript ranges bound?</a:t>
            </a:r>
          </a:p>
          <a:p>
            <a:pPr marL="533400" indent="-533400" eaLnBrk="1" hangingPunct="1"/>
            <a:r>
              <a:rPr lang="en-US" altLang="en-US" dirty="0"/>
              <a:t>When does allocation take place?</a:t>
            </a:r>
          </a:p>
          <a:p>
            <a:pPr marL="533400" indent="-533400" eaLnBrk="1" hangingPunct="1"/>
            <a:r>
              <a:rPr lang="en-US" altLang="en-US" dirty="0"/>
              <a:t>What is the maximum number of subscripts?</a:t>
            </a:r>
          </a:p>
          <a:p>
            <a:pPr marL="533400" indent="-533400" eaLnBrk="1" hangingPunct="1"/>
            <a:r>
              <a:rPr lang="en-US" altLang="en-US" dirty="0"/>
              <a:t>Can array objects be initialized?</a:t>
            </a:r>
          </a:p>
          <a:p>
            <a:pPr marL="533400" indent="-533400" eaLnBrk="1" hangingPunct="1"/>
            <a:r>
              <a:rPr lang="en-US" altLang="en-US" dirty="0"/>
              <a:t>Are any kind of slices allowed?</a:t>
            </a:r>
          </a:p>
        </p:txBody>
      </p:sp>
      <p:sp>
        <p:nvSpPr>
          <p:cNvPr id="33796" name="Slide Number Placeholder 3">
            <a:extLst>
              <a:ext uri="{FF2B5EF4-FFF2-40B4-BE49-F238E27FC236}">
                <a16:creationId xmlns:a16="http://schemas.microsoft.com/office/drawing/2014/main" id="{1021511E-5597-49D9-BF31-B68C66EEDE6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F60B057-6C2B-4B3D-AFD5-9AC701549FF1}" type="slidenum">
              <a:rPr lang="en-US" altLang="en-US" sz="1400" smtClean="0">
                <a:solidFill>
                  <a:srgbClr val="FFFFFF"/>
                </a:solidFill>
              </a:rPr>
              <a:pPr/>
              <a:t>233</a:t>
            </a:fld>
            <a:endParaRPr lang="en-US" altLang="en-US" sz="1400">
              <a:solidFill>
                <a:srgbClr val="FFFFFF"/>
              </a:solidFill>
            </a:endParaRPr>
          </a:p>
        </p:txBody>
      </p:sp>
    </p:spTree>
    <p:extLst>
      <p:ext uri="{BB962C8B-B14F-4D97-AF65-F5344CB8AC3E}">
        <p14:creationId xmlns:p14="http://schemas.microsoft.com/office/powerpoint/2010/main" val="28740379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3D4FFC6D-0724-4E38-9495-0BF04BA685EF}"/>
              </a:ext>
            </a:extLst>
          </p:cNvPr>
          <p:cNvSpPr>
            <a:spLocks noGrp="1" noChangeArrowheads="1"/>
          </p:cNvSpPr>
          <p:nvPr>
            <p:ph type="title"/>
          </p:nvPr>
        </p:nvSpPr>
        <p:spPr/>
        <p:txBody>
          <a:bodyPr/>
          <a:lstStyle/>
          <a:p>
            <a:pPr eaLnBrk="1" fontAlgn="auto" hangingPunct="1">
              <a:spcAft>
                <a:spcPts val="0"/>
              </a:spcAft>
              <a:defRPr/>
            </a:pPr>
            <a:r>
              <a:rPr lang="en-US"/>
              <a:t>Array Indexing</a:t>
            </a:r>
          </a:p>
        </p:txBody>
      </p:sp>
      <p:sp>
        <p:nvSpPr>
          <p:cNvPr id="34819" name="Rectangle 3">
            <a:extLst>
              <a:ext uri="{FF2B5EF4-FFF2-40B4-BE49-F238E27FC236}">
                <a16:creationId xmlns:a16="http://schemas.microsoft.com/office/drawing/2014/main" id="{0B351B28-F862-46E5-AB09-42BDCB3CFF0C}"/>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i="1"/>
              <a:t>Indexing</a:t>
            </a:r>
            <a:r>
              <a:rPr lang="en-US" altLang="en-US"/>
              <a:t> (or subscripting) is a mapping from indices to elements</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array_name (index_value_list) </a:t>
            </a:r>
            <a:r>
              <a:rPr lang="en-US" altLang="en-US" sz="2000">
                <a:latin typeface="Courier New" panose="02070309020205020404" pitchFamily="49" charset="0"/>
                <a:cs typeface="Courier New" panose="02070309020205020404" pitchFamily="49" charset="0"/>
                <a:sym typeface="Symbol" panose="05050102010706020507" pitchFamily="18" charset="2"/>
              </a:rPr>
              <a:t> </a:t>
            </a:r>
            <a:r>
              <a:rPr lang="en-US" altLang="en-US" sz="2000">
                <a:latin typeface="Courier New" panose="02070309020205020404" pitchFamily="49" charset="0"/>
                <a:cs typeface="Courier New" panose="02070309020205020404" pitchFamily="49" charset="0"/>
              </a:rPr>
              <a:t> an element</a:t>
            </a:r>
          </a:p>
          <a:p>
            <a:pPr eaLnBrk="1" hangingPunct="1">
              <a:lnSpc>
                <a:spcPct val="90000"/>
              </a:lnSpc>
            </a:pPr>
            <a:r>
              <a:rPr lang="en-US" altLang="en-US"/>
              <a:t>Array reference : array name followed by list of subscripts which surrounded by brackets or parentheses.</a:t>
            </a:r>
          </a:p>
          <a:p>
            <a:pPr eaLnBrk="1" hangingPunct="1">
              <a:lnSpc>
                <a:spcPct val="90000"/>
              </a:lnSpc>
            </a:pPr>
            <a:r>
              <a:rPr lang="en-US" altLang="en-US"/>
              <a:t>Index Syntax</a:t>
            </a:r>
          </a:p>
          <a:p>
            <a:pPr lvl="1" eaLnBrk="1" hangingPunct="1">
              <a:lnSpc>
                <a:spcPct val="90000"/>
              </a:lnSpc>
            </a:pPr>
            <a:r>
              <a:rPr lang="en-US" altLang="en-US"/>
              <a:t>FORTRAN, PL/I, Ada use parentheses</a:t>
            </a:r>
          </a:p>
          <a:p>
            <a:pPr lvl="2" eaLnBrk="1" hangingPunct="1">
              <a:lnSpc>
                <a:spcPct val="90000"/>
              </a:lnSpc>
            </a:pPr>
            <a:r>
              <a:rPr lang="en-US" altLang="en-US"/>
              <a:t>Ada explicitly uses parentheses to show uniformity between array references and function calls because both are </a:t>
            </a:r>
            <a:r>
              <a:rPr lang="en-US" altLang="en-US" i="1"/>
              <a:t>mappings</a:t>
            </a:r>
          </a:p>
          <a:p>
            <a:pPr lvl="1" eaLnBrk="1" hangingPunct="1">
              <a:lnSpc>
                <a:spcPct val="90000"/>
              </a:lnSpc>
            </a:pPr>
            <a:r>
              <a:rPr lang="en-US" altLang="en-US"/>
              <a:t>Most other languages use brackets</a:t>
            </a:r>
          </a:p>
        </p:txBody>
      </p:sp>
      <p:sp>
        <p:nvSpPr>
          <p:cNvPr id="34820" name="Slide Number Placeholder 3">
            <a:extLst>
              <a:ext uri="{FF2B5EF4-FFF2-40B4-BE49-F238E27FC236}">
                <a16:creationId xmlns:a16="http://schemas.microsoft.com/office/drawing/2014/main" id="{FEA33DE9-B455-4A9F-A9C1-30A2546F890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991A9DB-BFAE-4C50-9248-3DB13B25B6D6}" type="slidenum">
              <a:rPr lang="en-US" altLang="en-US" sz="1400" smtClean="0">
                <a:solidFill>
                  <a:srgbClr val="FFFFFF"/>
                </a:solidFill>
              </a:rPr>
              <a:pPr/>
              <a:t>234</a:t>
            </a:fld>
            <a:endParaRPr lang="en-US" altLang="en-US" sz="1400">
              <a:solidFill>
                <a:srgbClr val="FFFFFF"/>
              </a:solidFill>
            </a:endParaRPr>
          </a:p>
        </p:txBody>
      </p:sp>
    </p:spTree>
    <p:extLst>
      <p:ext uri="{BB962C8B-B14F-4D97-AF65-F5344CB8AC3E}">
        <p14:creationId xmlns:p14="http://schemas.microsoft.com/office/powerpoint/2010/main" val="22396009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45B9849B-F0A9-41D1-B0EC-46979C98717D}"/>
              </a:ext>
            </a:extLst>
          </p:cNvPr>
          <p:cNvSpPr>
            <a:spLocks noGrp="1" noChangeArrowheads="1"/>
          </p:cNvSpPr>
          <p:nvPr>
            <p:ph type="title"/>
          </p:nvPr>
        </p:nvSpPr>
        <p:spPr/>
        <p:txBody>
          <a:bodyPr/>
          <a:lstStyle/>
          <a:p>
            <a:pPr eaLnBrk="1" fontAlgn="auto" hangingPunct="1">
              <a:spcAft>
                <a:spcPts val="0"/>
              </a:spcAft>
              <a:defRPr/>
            </a:pPr>
            <a:r>
              <a:rPr lang="en-US"/>
              <a:t>Arrays Index (Subscript) Types</a:t>
            </a:r>
          </a:p>
        </p:txBody>
      </p:sp>
      <p:sp>
        <p:nvSpPr>
          <p:cNvPr id="35843" name="Rectangle 3">
            <a:extLst>
              <a:ext uri="{FF2B5EF4-FFF2-40B4-BE49-F238E27FC236}">
                <a16:creationId xmlns:a16="http://schemas.microsoft.com/office/drawing/2014/main" id="{455794D4-DA85-43F5-ACBB-6ED2DFD5171D}"/>
              </a:ext>
            </a:extLst>
          </p:cNvPr>
          <p:cNvSpPr>
            <a:spLocks noGrp="1" noChangeArrowheads="1"/>
          </p:cNvSpPr>
          <p:nvPr>
            <p:ph sz="quarter" idx="1"/>
          </p:nvPr>
        </p:nvSpPr>
        <p:spPr>
          <a:xfrm>
            <a:off x="457200" y="1600200"/>
            <a:ext cx="7467600" cy="4873625"/>
          </a:xfrm>
        </p:spPr>
        <p:txBody>
          <a:bodyPr/>
          <a:lstStyle/>
          <a:p>
            <a:pPr eaLnBrk="1" hangingPunct="1"/>
            <a:r>
              <a:rPr lang="en-US" altLang="en-US"/>
              <a:t>FORTRAN, C: integer only</a:t>
            </a:r>
          </a:p>
          <a:p>
            <a:pPr eaLnBrk="1" hangingPunct="1"/>
            <a:r>
              <a:rPr lang="en-US" altLang="en-US"/>
              <a:t>Pascal: any ordinal type (integer, Boolean, char, enumeration)</a:t>
            </a:r>
          </a:p>
          <a:p>
            <a:pPr eaLnBrk="1" hangingPunct="1"/>
            <a:r>
              <a:rPr lang="en-US" altLang="en-US"/>
              <a:t>Ada: integer or enumeration (includes Boolean and char)</a:t>
            </a:r>
          </a:p>
          <a:p>
            <a:pPr eaLnBrk="1" hangingPunct="1"/>
            <a:r>
              <a:rPr lang="en-US" altLang="en-US"/>
              <a:t>Java: integer types only</a:t>
            </a:r>
          </a:p>
          <a:p>
            <a:pPr eaLnBrk="1" hangingPunct="1"/>
            <a:r>
              <a:rPr lang="en-US" altLang="en-US"/>
              <a:t>C, C++, Perl, and Fortran do not specify range checking</a:t>
            </a:r>
          </a:p>
          <a:p>
            <a:pPr eaLnBrk="1" hangingPunct="1"/>
            <a:r>
              <a:rPr lang="en-US" altLang="en-US"/>
              <a:t>Java, ML, C# specify range checking</a:t>
            </a:r>
          </a:p>
        </p:txBody>
      </p:sp>
      <p:sp>
        <p:nvSpPr>
          <p:cNvPr id="35844" name="Slide Number Placeholder 3">
            <a:extLst>
              <a:ext uri="{FF2B5EF4-FFF2-40B4-BE49-F238E27FC236}">
                <a16:creationId xmlns:a16="http://schemas.microsoft.com/office/drawing/2014/main" id="{0A208DF0-84D4-4168-B54E-4C085D5A45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20FF34F-86A8-438B-84A0-5102F655CDAD}" type="slidenum">
              <a:rPr lang="en-US" altLang="en-US" sz="1400" smtClean="0">
                <a:solidFill>
                  <a:srgbClr val="FFFFFF"/>
                </a:solidFill>
              </a:rPr>
              <a:pPr/>
              <a:t>235</a:t>
            </a:fld>
            <a:endParaRPr lang="en-US" altLang="en-US" sz="1400">
              <a:solidFill>
                <a:srgbClr val="FFFFFF"/>
              </a:solidFill>
            </a:endParaRPr>
          </a:p>
        </p:txBody>
      </p:sp>
    </p:spTree>
    <p:extLst>
      <p:ext uri="{BB962C8B-B14F-4D97-AF65-F5344CB8AC3E}">
        <p14:creationId xmlns:p14="http://schemas.microsoft.com/office/powerpoint/2010/main" val="38671624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8AAF59B3-9811-4370-98A0-4D0089F8E7C4}"/>
              </a:ext>
            </a:extLst>
          </p:cNvPr>
          <p:cNvSpPr>
            <a:spLocks noGrp="1" noChangeArrowheads="1"/>
          </p:cNvSpPr>
          <p:nvPr>
            <p:ph type="title"/>
          </p:nvPr>
        </p:nvSpPr>
        <p:spPr/>
        <p:txBody>
          <a:bodyPr/>
          <a:lstStyle/>
          <a:p>
            <a:pPr eaLnBrk="1" fontAlgn="auto" hangingPunct="1">
              <a:spcAft>
                <a:spcPts val="0"/>
              </a:spcAft>
              <a:defRPr/>
            </a:pPr>
            <a:r>
              <a:rPr lang="en-US" sz="3200"/>
              <a:t>Subscript Binding and Array Categories</a:t>
            </a:r>
          </a:p>
        </p:txBody>
      </p:sp>
      <p:sp>
        <p:nvSpPr>
          <p:cNvPr id="36867" name="Rectangle 3">
            <a:extLst>
              <a:ext uri="{FF2B5EF4-FFF2-40B4-BE49-F238E27FC236}">
                <a16:creationId xmlns:a16="http://schemas.microsoft.com/office/drawing/2014/main" id="{9A82FB76-35C3-43E5-B042-5C28D51671D4}"/>
              </a:ext>
            </a:extLst>
          </p:cNvPr>
          <p:cNvSpPr>
            <a:spLocks noGrp="1" noChangeArrowheads="1"/>
          </p:cNvSpPr>
          <p:nvPr>
            <p:ph sz="quarter" idx="1"/>
          </p:nvPr>
        </p:nvSpPr>
        <p:spPr>
          <a:xfrm>
            <a:off x="457200" y="1600200"/>
            <a:ext cx="7467600" cy="4873625"/>
          </a:xfrm>
        </p:spPr>
        <p:txBody>
          <a:bodyPr/>
          <a:lstStyle/>
          <a:p>
            <a:pPr eaLnBrk="1" hangingPunct="1"/>
            <a:r>
              <a:rPr lang="en-US" altLang="en-US" sz="2100" i="1"/>
              <a:t>Static</a:t>
            </a:r>
            <a:r>
              <a:rPr lang="en-US" altLang="en-US" sz="2100">
                <a:solidFill>
                  <a:schemeClr val="accent1"/>
                </a:solidFill>
              </a:rPr>
              <a:t>:</a:t>
            </a:r>
            <a:r>
              <a:rPr lang="en-US" altLang="en-US" sz="2100"/>
              <a:t> subscript ranges are statically bound and storage allocation is static (before run-time)</a:t>
            </a:r>
          </a:p>
          <a:p>
            <a:pPr lvl="1" eaLnBrk="1" hangingPunct="1"/>
            <a:r>
              <a:rPr lang="en-US" altLang="en-US"/>
              <a:t>Advantage: efficiency (no dynamic allocation)</a:t>
            </a:r>
          </a:p>
          <a:p>
            <a:pPr eaLnBrk="1" hangingPunct="1"/>
            <a:r>
              <a:rPr lang="en-US" altLang="en-US" i="1"/>
              <a:t>Fixed stack-dynamic</a:t>
            </a:r>
            <a:r>
              <a:rPr lang="en-US" altLang="en-US"/>
              <a:t>: subscript ranges are statically bound, but the allocation is done at declaration time</a:t>
            </a:r>
          </a:p>
          <a:p>
            <a:pPr lvl="1" eaLnBrk="1" hangingPunct="1"/>
            <a:r>
              <a:rPr lang="en-US" altLang="en-US"/>
              <a:t>Advantage: space efficiency </a:t>
            </a:r>
          </a:p>
          <a:p>
            <a:pPr eaLnBrk="1" hangingPunct="1"/>
            <a:endParaRPr lang="en-US" altLang="en-US"/>
          </a:p>
        </p:txBody>
      </p:sp>
      <p:sp>
        <p:nvSpPr>
          <p:cNvPr id="36868" name="Slide Number Placeholder 3">
            <a:extLst>
              <a:ext uri="{FF2B5EF4-FFF2-40B4-BE49-F238E27FC236}">
                <a16:creationId xmlns:a16="http://schemas.microsoft.com/office/drawing/2014/main" id="{EF6D8EF6-F8A8-49A8-B3AA-6BF8CFCE639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9905389-6FEB-461A-B0E4-F43E625B09EF}" type="slidenum">
              <a:rPr lang="en-US" altLang="en-US" sz="1400" smtClean="0">
                <a:solidFill>
                  <a:srgbClr val="FFFFFF"/>
                </a:solidFill>
              </a:rPr>
              <a:pPr/>
              <a:t>236</a:t>
            </a:fld>
            <a:endParaRPr lang="en-US" altLang="en-US" sz="1400">
              <a:solidFill>
                <a:srgbClr val="FFFFFF"/>
              </a:solidFill>
            </a:endParaRPr>
          </a:p>
        </p:txBody>
      </p:sp>
    </p:spTree>
    <p:extLst>
      <p:ext uri="{BB962C8B-B14F-4D97-AF65-F5344CB8AC3E}">
        <p14:creationId xmlns:p14="http://schemas.microsoft.com/office/powerpoint/2010/main" val="9597008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3CDA4371-5B29-4EFA-A5CB-8D93053DDBE8}"/>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Subscript Binding and Array Categories (continued)</a:t>
            </a:r>
          </a:p>
        </p:txBody>
      </p:sp>
      <p:sp>
        <p:nvSpPr>
          <p:cNvPr id="37891" name="Rectangle 3">
            <a:extLst>
              <a:ext uri="{FF2B5EF4-FFF2-40B4-BE49-F238E27FC236}">
                <a16:creationId xmlns:a16="http://schemas.microsoft.com/office/drawing/2014/main" id="{B9D78CB8-4B61-466D-9179-E7E48767587D}"/>
              </a:ext>
            </a:extLst>
          </p:cNvPr>
          <p:cNvSpPr>
            <a:spLocks noGrp="1" noChangeArrowheads="1"/>
          </p:cNvSpPr>
          <p:nvPr>
            <p:ph sz="quarter" idx="1"/>
          </p:nvPr>
        </p:nvSpPr>
        <p:spPr>
          <a:xfrm>
            <a:off x="457200" y="1600200"/>
            <a:ext cx="7467600" cy="4873625"/>
          </a:xfrm>
        </p:spPr>
        <p:txBody>
          <a:bodyPr/>
          <a:lstStyle/>
          <a:p>
            <a:pPr eaLnBrk="1" hangingPunct="1"/>
            <a:r>
              <a:rPr lang="en-US" altLang="en-US" i="1"/>
              <a:t>Stack-dynamic</a:t>
            </a:r>
            <a:r>
              <a:rPr lang="en-US" altLang="en-US"/>
              <a:t>: subscript ranges are dynamically bound and the storage allocation is dynamic (done at run-time)</a:t>
            </a:r>
          </a:p>
          <a:p>
            <a:pPr lvl="1" eaLnBrk="1" hangingPunct="1"/>
            <a:r>
              <a:rPr lang="en-US" altLang="en-US"/>
              <a:t>Advantage: flexibility (the size of an array need not be known until the array is to be used)</a:t>
            </a:r>
          </a:p>
          <a:p>
            <a:pPr eaLnBrk="1" hangingPunct="1"/>
            <a:r>
              <a:rPr lang="en-US" altLang="en-US" i="1"/>
              <a:t>Fixed heap-dynamic</a:t>
            </a:r>
            <a:r>
              <a:rPr lang="en-US" altLang="en-US"/>
              <a:t>: similar to fixed stack-dynamic: storage binding is dynamic but fixed after allocation (i.e., binding is done when requested and storage is allocated from heap, not stack)</a:t>
            </a:r>
          </a:p>
        </p:txBody>
      </p:sp>
      <p:sp>
        <p:nvSpPr>
          <p:cNvPr id="37892" name="Slide Number Placeholder 3">
            <a:extLst>
              <a:ext uri="{FF2B5EF4-FFF2-40B4-BE49-F238E27FC236}">
                <a16:creationId xmlns:a16="http://schemas.microsoft.com/office/drawing/2014/main" id="{6D0E9AFF-5D50-4137-BBF0-A304E410528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53B350C-9E17-404B-9C66-EFD906D194D8}" type="slidenum">
              <a:rPr lang="en-US" altLang="en-US" sz="1400" smtClean="0">
                <a:solidFill>
                  <a:srgbClr val="FFFFFF"/>
                </a:solidFill>
              </a:rPr>
              <a:pPr/>
              <a:t>237</a:t>
            </a:fld>
            <a:endParaRPr lang="en-US" altLang="en-US" sz="1400">
              <a:solidFill>
                <a:srgbClr val="FFFFFF"/>
              </a:solidFill>
            </a:endParaRPr>
          </a:p>
        </p:txBody>
      </p:sp>
    </p:spTree>
    <p:extLst>
      <p:ext uri="{BB962C8B-B14F-4D97-AF65-F5344CB8AC3E}">
        <p14:creationId xmlns:p14="http://schemas.microsoft.com/office/powerpoint/2010/main" val="17582959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6ED1E73-5567-497D-8B26-2FEE6C651585}"/>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sz="3200"/>
              <a:t>Subscript Binding and Array Categories (continued)</a:t>
            </a:r>
          </a:p>
        </p:txBody>
      </p:sp>
      <p:sp>
        <p:nvSpPr>
          <p:cNvPr id="38915" name="Rectangle 3">
            <a:extLst>
              <a:ext uri="{FF2B5EF4-FFF2-40B4-BE49-F238E27FC236}">
                <a16:creationId xmlns:a16="http://schemas.microsoft.com/office/drawing/2014/main" id="{DB5801A0-FA17-4D03-BC4F-8F9C5E569AAE}"/>
              </a:ext>
            </a:extLst>
          </p:cNvPr>
          <p:cNvSpPr>
            <a:spLocks noGrp="1" noChangeArrowheads="1"/>
          </p:cNvSpPr>
          <p:nvPr>
            <p:ph sz="quarter" idx="1"/>
          </p:nvPr>
        </p:nvSpPr>
        <p:spPr>
          <a:xfrm>
            <a:off x="457200" y="1600200"/>
            <a:ext cx="7467600" cy="4873625"/>
          </a:xfrm>
        </p:spPr>
        <p:txBody>
          <a:bodyPr/>
          <a:lstStyle/>
          <a:p>
            <a:pPr eaLnBrk="1" hangingPunct="1"/>
            <a:r>
              <a:rPr lang="en-US" altLang="en-US"/>
              <a:t>Heap-dynamic: binding of subscript ranges and storage allocation is dynamic and can change any number of times</a:t>
            </a:r>
          </a:p>
          <a:p>
            <a:pPr lvl="1" eaLnBrk="1" hangingPunct="1"/>
            <a:r>
              <a:rPr lang="en-US" altLang="en-US"/>
              <a:t>Advantage: flexibility (arrays can grow or shrink during program execution)</a:t>
            </a:r>
          </a:p>
        </p:txBody>
      </p:sp>
      <p:sp>
        <p:nvSpPr>
          <p:cNvPr id="38916" name="Slide Number Placeholder 3">
            <a:extLst>
              <a:ext uri="{FF2B5EF4-FFF2-40B4-BE49-F238E27FC236}">
                <a16:creationId xmlns:a16="http://schemas.microsoft.com/office/drawing/2014/main" id="{45EBE541-D64C-4BEF-A897-717D8B23E69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5BFC4CA-6FFB-4700-A9CA-B0F02DCC3D3A}" type="slidenum">
              <a:rPr lang="en-US" altLang="en-US" sz="1400" smtClean="0">
                <a:solidFill>
                  <a:srgbClr val="FFFFFF"/>
                </a:solidFill>
              </a:rPr>
              <a:pPr/>
              <a:t>238</a:t>
            </a:fld>
            <a:endParaRPr lang="en-US" altLang="en-US" sz="1400">
              <a:solidFill>
                <a:srgbClr val="FFFFFF"/>
              </a:solidFill>
            </a:endParaRPr>
          </a:p>
        </p:txBody>
      </p:sp>
    </p:spTree>
    <p:extLst>
      <p:ext uri="{BB962C8B-B14F-4D97-AF65-F5344CB8AC3E}">
        <p14:creationId xmlns:p14="http://schemas.microsoft.com/office/powerpoint/2010/main" val="257473104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9836869-9F99-4E4F-B132-FBFDBE1B3AB6}"/>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Subscript Binding and Array Categories (continued)</a:t>
            </a:r>
          </a:p>
        </p:txBody>
      </p:sp>
      <p:sp>
        <p:nvSpPr>
          <p:cNvPr id="39939" name="Rectangle 3">
            <a:extLst>
              <a:ext uri="{FF2B5EF4-FFF2-40B4-BE49-F238E27FC236}">
                <a16:creationId xmlns:a16="http://schemas.microsoft.com/office/drawing/2014/main" id="{9D54701C-3EDC-4778-B290-6DCB6B4C991C}"/>
              </a:ext>
            </a:extLst>
          </p:cNvPr>
          <p:cNvSpPr>
            <a:spLocks noGrp="1" noChangeArrowheads="1"/>
          </p:cNvSpPr>
          <p:nvPr>
            <p:ph sz="quarter" idx="1"/>
          </p:nvPr>
        </p:nvSpPr>
        <p:spPr>
          <a:xfrm>
            <a:off x="609600" y="1447800"/>
            <a:ext cx="8382000" cy="5181600"/>
          </a:xfrm>
        </p:spPr>
        <p:txBody>
          <a:bodyPr/>
          <a:lstStyle/>
          <a:p>
            <a:pPr eaLnBrk="1" hangingPunct="1">
              <a:lnSpc>
                <a:spcPct val="90000"/>
              </a:lnSpc>
            </a:pPr>
            <a:r>
              <a:rPr lang="en-US" altLang="en-US"/>
              <a:t>C and C++ arrays that include </a:t>
            </a:r>
            <a:r>
              <a:rPr lang="en-US" altLang="en-US">
                <a:latin typeface="Courier New" panose="02070309020205020404" pitchFamily="49" charset="0"/>
                <a:cs typeface="Courier New" panose="02070309020205020404" pitchFamily="49" charset="0"/>
              </a:rPr>
              <a:t>static</a:t>
            </a:r>
            <a:r>
              <a:rPr lang="en-US" altLang="en-US"/>
              <a:t> modifier are static</a:t>
            </a:r>
          </a:p>
          <a:p>
            <a:pPr eaLnBrk="1" hangingPunct="1">
              <a:lnSpc>
                <a:spcPct val="90000"/>
              </a:lnSpc>
            </a:pPr>
            <a:r>
              <a:rPr lang="en-US" altLang="en-US"/>
              <a:t>C and C++ arrays without </a:t>
            </a:r>
            <a:r>
              <a:rPr lang="en-US" altLang="en-US">
                <a:latin typeface="Courier New" panose="02070309020205020404" pitchFamily="49" charset="0"/>
                <a:cs typeface="Courier New" panose="02070309020205020404" pitchFamily="49" charset="0"/>
              </a:rPr>
              <a:t>static</a:t>
            </a:r>
            <a:r>
              <a:rPr lang="en-US" altLang="en-US"/>
              <a:t> modifier are fixed stack-dynamic</a:t>
            </a:r>
          </a:p>
          <a:p>
            <a:pPr eaLnBrk="1" hangingPunct="1">
              <a:lnSpc>
                <a:spcPct val="90000"/>
              </a:lnSpc>
            </a:pPr>
            <a:r>
              <a:rPr lang="en-US" altLang="en-US"/>
              <a:t>Ada arrays can be stack-dynamic</a:t>
            </a:r>
          </a:p>
          <a:p>
            <a:pPr eaLnBrk="1" hangingPunct="1">
              <a:lnSpc>
                <a:spcPct val="90000"/>
              </a:lnSpc>
            </a:pPr>
            <a:r>
              <a:rPr lang="en-US" altLang="en-US"/>
              <a:t>C and C++ provide fixed heap-dynamic arrays</a:t>
            </a:r>
          </a:p>
          <a:p>
            <a:pPr eaLnBrk="1" hangingPunct="1">
              <a:lnSpc>
                <a:spcPct val="90000"/>
              </a:lnSpc>
            </a:pPr>
            <a:r>
              <a:rPr lang="en-US" altLang="en-US"/>
              <a:t>C# includes a second array class </a:t>
            </a:r>
            <a:r>
              <a:rPr lang="en-US" altLang="en-US">
                <a:latin typeface="Courier New" panose="02070309020205020404" pitchFamily="49" charset="0"/>
                <a:cs typeface="Courier New" panose="02070309020205020404" pitchFamily="49" charset="0"/>
              </a:rPr>
              <a:t>ArrayList</a:t>
            </a:r>
            <a:r>
              <a:rPr lang="en-US" altLang="en-US"/>
              <a:t> that provides fixed heap-dynamic</a:t>
            </a:r>
          </a:p>
          <a:p>
            <a:pPr eaLnBrk="1" hangingPunct="1">
              <a:lnSpc>
                <a:spcPct val="90000"/>
              </a:lnSpc>
            </a:pPr>
            <a:r>
              <a:rPr lang="en-US" altLang="en-US"/>
              <a:t>Perl and JavaScript support heap-dynamic arrays</a:t>
            </a:r>
          </a:p>
        </p:txBody>
      </p:sp>
      <p:sp>
        <p:nvSpPr>
          <p:cNvPr id="39940" name="Slide Number Placeholder 3">
            <a:extLst>
              <a:ext uri="{FF2B5EF4-FFF2-40B4-BE49-F238E27FC236}">
                <a16:creationId xmlns:a16="http://schemas.microsoft.com/office/drawing/2014/main" id="{A010703B-FE73-4F7F-BEFF-6982E1FB47B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8722613-6E64-40C8-8892-671D68DDFCE8}" type="slidenum">
              <a:rPr lang="en-US" altLang="en-US" sz="1400" smtClean="0">
                <a:solidFill>
                  <a:srgbClr val="FFFFFF"/>
                </a:solidFill>
              </a:rPr>
              <a:pPr/>
              <a:t>239</a:t>
            </a:fld>
            <a:endParaRPr lang="en-US" altLang="en-US" sz="1400">
              <a:solidFill>
                <a:srgbClr val="FFFFFF"/>
              </a:solidFill>
            </a:endParaRPr>
          </a:p>
        </p:txBody>
      </p:sp>
    </p:spTree>
    <p:extLst>
      <p:ext uri="{BB962C8B-B14F-4D97-AF65-F5344CB8AC3E}">
        <p14:creationId xmlns:p14="http://schemas.microsoft.com/office/powerpoint/2010/main" val="420884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598EEACC-EFA4-4FE4-93D1-F4E0633DB262}"/>
              </a:ext>
            </a:extLst>
          </p:cNvPr>
          <p:cNvSpPr>
            <a:spLocks noGrp="1" noChangeArrowheads="1"/>
          </p:cNvSpPr>
          <p:nvPr>
            <p:ph type="title"/>
          </p:nvPr>
        </p:nvSpPr>
        <p:spPr/>
        <p:txBody>
          <a:bodyPr/>
          <a:lstStyle/>
          <a:p>
            <a:pPr eaLnBrk="1" fontAlgn="auto" hangingPunct="1">
              <a:spcAft>
                <a:spcPts val="0"/>
              </a:spcAft>
              <a:defRPr/>
            </a:pPr>
            <a:r>
              <a:rPr lang="en-US" dirty="0"/>
              <a:t>Implementation Methods: Compilation</a:t>
            </a:r>
          </a:p>
        </p:txBody>
      </p:sp>
      <p:sp>
        <p:nvSpPr>
          <p:cNvPr id="56323" name="Slide Number Placeholder 3">
            <a:extLst>
              <a:ext uri="{FF2B5EF4-FFF2-40B4-BE49-F238E27FC236}">
                <a16:creationId xmlns:a16="http://schemas.microsoft.com/office/drawing/2014/main" id="{84F20EF1-D777-4198-98A7-BC52262AEDC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0385207F-6DA9-4390-834F-9C5F49F7460F}" type="slidenum">
              <a:rPr lang="en-US" altLang="en-US" sz="1400" smtClean="0">
                <a:solidFill>
                  <a:srgbClr val="FFFFFF"/>
                </a:solidFill>
                <a:latin typeface="Times" panose="02020603050405020304" pitchFamily="18" charset="0"/>
              </a:rPr>
              <a:pPr>
                <a:spcBef>
                  <a:spcPct val="0"/>
                </a:spcBef>
                <a:buClrTx/>
                <a:buSzTx/>
                <a:buFontTx/>
                <a:buNone/>
              </a:pPr>
              <a:t>24</a:t>
            </a:fld>
            <a:endParaRPr lang="en-US" altLang="en-US" sz="1400">
              <a:solidFill>
                <a:srgbClr val="FFFFFF"/>
              </a:solidFill>
              <a:latin typeface="Times" panose="02020603050405020304" pitchFamily="18" charset="0"/>
            </a:endParaRPr>
          </a:p>
        </p:txBody>
      </p:sp>
      <p:sp>
        <p:nvSpPr>
          <p:cNvPr id="56324" name="Footer Placeholder 2">
            <a:extLst>
              <a:ext uri="{FF2B5EF4-FFF2-40B4-BE49-F238E27FC236}">
                <a16:creationId xmlns:a16="http://schemas.microsoft.com/office/drawing/2014/main" id="{9E89EBEC-0A3D-4140-B03D-2A76B52EDA7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pic>
        <p:nvPicPr>
          <p:cNvPr id="56325" name="Picture 4">
            <a:extLst>
              <a:ext uri="{FF2B5EF4-FFF2-40B4-BE49-F238E27FC236}">
                <a16:creationId xmlns:a16="http://schemas.microsoft.com/office/drawing/2014/main" id="{56CF2B71-B11E-46FB-90F6-64A8AA91F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295400"/>
            <a:ext cx="40274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FC33591C-F28D-47FA-8597-3751ED40B88B}"/>
              </a:ext>
            </a:extLst>
          </p:cNvPr>
          <p:cNvSpPr>
            <a:spLocks noGrp="1" noChangeArrowheads="1"/>
          </p:cNvSpPr>
          <p:nvPr>
            <p:ph type="title"/>
          </p:nvPr>
        </p:nvSpPr>
        <p:spPr/>
        <p:txBody>
          <a:bodyPr/>
          <a:lstStyle/>
          <a:p>
            <a:pPr eaLnBrk="1" fontAlgn="auto" hangingPunct="1">
              <a:spcAft>
                <a:spcPts val="0"/>
              </a:spcAft>
              <a:defRPr/>
            </a:pPr>
            <a:r>
              <a:rPr lang="en-US"/>
              <a:t>Array Initialization</a:t>
            </a:r>
          </a:p>
        </p:txBody>
      </p:sp>
      <p:sp>
        <p:nvSpPr>
          <p:cNvPr id="40963" name="Rectangle 3">
            <a:extLst>
              <a:ext uri="{FF2B5EF4-FFF2-40B4-BE49-F238E27FC236}">
                <a16:creationId xmlns:a16="http://schemas.microsoft.com/office/drawing/2014/main" id="{52CB1790-DADD-4F2B-9F5E-FC740DA00D9D}"/>
              </a:ext>
            </a:extLst>
          </p:cNvPr>
          <p:cNvSpPr>
            <a:spLocks noGrp="1" noChangeArrowheads="1"/>
          </p:cNvSpPr>
          <p:nvPr>
            <p:ph sz="quarter" idx="1"/>
          </p:nvPr>
        </p:nvSpPr>
        <p:spPr>
          <a:xfrm>
            <a:off x="457200" y="1600200"/>
            <a:ext cx="7467600" cy="4873625"/>
          </a:xfrm>
        </p:spPr>
        <p:txBody>
          <a:bodyPr/>
          <a:lstStyle/>
          <a:p>
            <a:pPr eaLnBrk="1" hangingPunct="1"/>
            <a:r>
              <a:rPr lang="en-US" altLang="en-US"/>
              <a:t>Some language allow initialization at the time of storage allocation</a:t>
            </a:r>
          </a:p>
          <a:p>
            <a:pPr lvl="1" eaLnBrk="1" hangingPunct="1"/>
            <a:r>
              <a:rPr lang="en-US" altLang="en-US"/>
              <a:t>C, C++, Java, C# example</a:t>
            </a:r>
          </a:p>
          <a:p>
            <a:pPr lvl="1" eaLnBrk="1" hangingPunct="1">
              <a:buFontTx/>
              <a:buNone/>
            </a:pPr>
            <a:r>
              <a:rPr lang="en-US" altLang="en-US">
                <a:latin typeface="Courier New" panose="02070309020205020404" pitchFamily="49" charset="0"/>
                <a:cs typeface="Courier New" panose="02070309020205020404" pitchFamily="49" charset="0"/>
              </a:rPr>
              <a:t>int list [] = {4, 5, 7, 83} </a:t>
            </a:r>
          </a:p>
          <a:p>
            <a:pPr lvl="1" eaLnBrk="1" hangingPunct="1"/>
            <a:r>
              <a:rPr lang="en-US" altLang="en-US"/>
              <a:t>Character strings in C and C++</a:t>
            </a:r>
          </a:p>
          <a:p>
            <a:pPr lvl="1" eaLnBrk="1" hangingPunct="1">
              <a:buFontTx/>
              <a:buNone/>
            </a:pPr>
            <a:r>
              <a:rPr lang="en-US" altLang="en-US">
                <a:latin typeface="Courier New" panose="02070309020205020404" pitchFamily="49" charset="0"/>
                <a:cs typeface="Courier New" panose="02070309020205020404" pitchFamily="49" charset="0"/>
              </a:rPr>
              <a:t>char name [] = “freddie”;</a:t>
            </a:r>
          </a:p>
          <a:p>
            <a:pPr lvl="1" eaLnBrk="1" hangingPunct="1"/>
            <a:r>
              <a:rPr lang="en-US" altLang="en-US"/>
              <a:t>Arrays of strings in C and C++</a:t>
            </a:r>
          </a:p>
          <a:p>
            <a:pPr lvl="1" eaLnBrk="1" hangingPunct="1">
              <a:buFontTx/>
              <a:buNone/>
            </a:pPr>
            <a:r>
              <a:rPr lang="en-US" altLang="en-US">
                <a:latin typeface="Courier New" panose="02070309020205020404" pitchFamily="49" charset="0"/>
                <a:cs typeface="Courier New" panose="02070309020205020404" pitchFamily="49" charset="0"/>
              </a:rPr>
              <a:t>char *names [] = {“Bob”, “Jake”, “Joe”];</a:t>
            </a:r>
          </a:p>
          <a:p>
            <a:pPr lvl="1" eaLnBrk="1" hangingPunct="1"/>
            <a:r>
              <a:rPr lang="en-US" altLang="en-US"/>
              <a:t>Java initialization of String objects</a:t>
            </a:r>
          </a:p>
          <a:p>
            <a:pPr lvl="1" eaLnBrk="1" hangingPunct="1">
              <a:buFontTx/>
              <a:buNone/>
            </a:pPr>
            <a:r>
              <a:rPr lang="en-US" altLang="en-US">
                <a:latin typeface="Courier New" panose="02070309020205020404" pitchFamily="49" charset="0"/>
                <a:cs typeface="Courier New" panose="02070309020205020404" pitchFamily="49" charset="0"/>
              </a:rPr>
              <a:t>String[] names = {“Bob”, “Jake”, “Joe”};</a:t>
            </a:r>
          </a:p>
        </p:txBody>
      </p:sp>
      <p:sp>
        <p:nvSpPr>
          <p:cNvPr id="40964" name="Slide Number Placeholder 3">
            <a:extLst>
              <a:ext uri="{FF2B5EF4-FFF2-40B4-BE49-F238E27FC236}">
                <a16:creationId xmlns:a16="http://schemas.microsoft.com/office/drawing/2014/main" id="{7D15A162-B7B1-4374-A89F-9A7BB9AE0C1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CEDE0F9-0BFE-4A8A-97A7-DF31E41F303F}" type="slidenum">
              <a:rPr lang="en-US" altLang="en-US" sz="1400" smtClean="0">
                <a:solidFill>
                  <a:srgbClr val="FFFFFF"/>
                </a:solidFill>
              </a:rPr>
              <a:pPr/>
              <a:t>240</a:t>
            </a:fld>
            <a:endParaRPr lang="en-US" altLang="en-US" sz="1400">
              <a:solidFill>
                <a:srgbClr val="FFFFFF"/>
              </a:solidFill>
            </a:endParaRPr>
          </a:p>
        </p:txBody>
      </p:sp>
    </p:spTree>
    <p:extLst>
      <p:ext uri="{BB962C8B-B14F-4D97-AF65-F5344CB8AC3E}">
        <p14:creationId xmlns:p14="http://schemas.microsoft.com/office/powerpoint/2010/main" val="350848527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0C38B994-201F-4C0B-B2B1-56963DE0A797}"/>
              </a:ext>
            </a:extLst>
          </p:cNvPr>
          <p:cNvSpPr>
            <a:spLocks noGrp="1" noChangeArrowheads="1"/>
          </p:cNvSpPr>
          <p:nvPr>
            <p:ph type="title"/>
          </p:nvPr>
        </p:nvSpPr>
        <p:spPr/>
        <p:txBody>
          <a:bodyPr/>
          <a:lstStyle/>
          <a:p>
            <a:pPr eaLnBrk="1" fontAlgn="auto" hangingPunct="1">
              <a:spcAft>
                <a:spcPts val="0"/>
              </a:spcAft>
              <a:defRPr/>
            </a:pPr>
            <a:r>
              <a:rPr lang="en-US"/>
              <a:t>Arrays Operations</a:t>
            </a:r>
          </a:p>
        </p:txBody>
      </p:sp>
      <p:sp>
        <p:nvSpPr>
          <p:cNvPr id="41987" name="Rectangle 3">
            <a:extLst>
              <a:ext uri="{FF2B5EF4-FFF2-40B4-BE49-F238E27FC236}">
                <a16:creationId xmlns:a16="http://schemas.microsoft.com/office/drawing/2014/main" id="{3F016864-BEC9-49E6-BE27-493C3D49B22A}"/>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APL provides the most powerful array processing operations for vectors and matrices as well as unary operators (for example, to reverse column elements)</a:t>
            </a:r>
          </a:p>
          <a:p>
            <a:pPr eaLnBrk="1" hangingPunct="1">
              <a:lnSpc>
                <a:spcPct val="90000"/>
              </a:lnSpc>
            </a:pPr>
            <a:r>
              <a:rPr lang="en-US" altLang="en-US"/>
              <a:t>Ada allows array assignment but also catenation</a:t>
            </a:r>
          </a:p>
          <a:p>
            <a:pPr eaLnBrk="1" hangingPunct="1">
              <a:lnSpc>
                <a:spcPct val="90000"/>
              </a:lnSpc>
            </a:pPr>
            <a:r>
              <a:rPr lang="en-US" altLang="en-US"/>
              <a:t>Fortran provides </a:t>
            </a:r>
            <a:r>
              <a:rPr lang="en-US" altLang="en-US" i="1"/>
              <a:t>elemental</a:t>
            </a:r>
            <a:r>
              <a:rPr lang="en-US" altLang="en-US"/>
              <a:t> operations because they are between pairs of array elements</a:t>
            </a:r>
          </a:p>
          <a:p>
            <a:pPr lvl="1" eaLnBrk="1" hangingPunct="1">
              <a:lnSpc>
                <a:spcPct val="90000"/>
              </a:lnSpc>
            </a:pPr>
            <a:r>
              <a:rPr lang="en-US" altLang="en-US"/>
              <a:t>For example, + operator between two arrays results in an array of the sums of the element pairs of the two arrays</a:t>
            </a:r>
          </a:p>
        </p:txBody>
      </p:sp>
      <p:sp>
        <p:nvSpPr>
          <p:cNvPr id="41988" name="Slide Number Placeholder 3">
            <a:extLst>
              <a:ext uri="{FF2B5EF4-FFF2-40B4-BE49-F238E27FC236}">
                <a16:creationId xmlns:a16="http://schemas.microsoft.com/office/drawing/2014/main" id="{D48130CE-9B7E-4059-884B-6790E62A735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2E52679-E4C8-4A24-98B3-D60C24904815}" type="slidenum">
              <a:rPr lang="en-US" altLang="en-US" sz="1400" smtClean="0">
                <a:solidFill>
                  <a:srgbClr val="FFFFFF"/>
                </a:solidFill>
              </a:rPr>
              <a:pPr/>
              <a:t>241</a:t>
            </a:fld>
            <a:endParaRPr lang="en-US" altLang="en-US" sz="1400">
              <a:solidFill>
                <a:srgbClr val="FFFFFF"/>
              </a:solidFill>
            </a:endParaRPr>
          </a:p>
        </p:txBody>
      </p:sp>
    </p:spTree>
    <p:extLst>
      <p:ext uri="{BB962C8B-B14F-4D97-AF65-F5344CB8AC3E}">
        <p14:creationId xmlns:p14="http://schemas.microsoft.com/office/powerpoint/2010/main" val="29317653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00B60DCD-3607-4E6C-851E-23220A637AEF}"/>
              </a:ext>
            </a:extLst>
          </p:cNvPr>
          <p:cNvSpPr>
            <a:spLocks noGrp="1" noChangeArrowheads="1"/>
          </p:cNvSpPr>
          <p:nvPr>
            <p:ph type="title"/>
          </p:nvPr>
        </p:nvSpPr>
        <p:spPr/>
        <p:txBody>
          <a:bodyPr/>
          <a:lstStyle/>
          <a:p>
            <a:pPr eaLnBrk="1" fontAlgn="auto" hangingPunct="1">
              <a:spcAft>
                <a:spcPts val="0"/>
              </a:spcAft>
              <a:defRPr/>
            </a:pPr>
            <a:r>
              <a:rPr lang="en-US"/>
              <a:t>Rectangular and Jagged Arrays</a:t>
            </a:r>
          </a:p>
        </p:txBody>
      </p:sp>
      <p:sp>
        <p:nvSpPr>
          <p:cNvPr id="43011" name="Rectangle 3">
            <a:extLst>
              <a:ext uri="{FF2B5EF4-FFF2-40B4-BE49-F238E27FC236}">
                <a16:creationId xmlns:a16="http://schemas.microsoft.com/office/drawing/2014/main" id="{13FBA3D7-E188-46CD-8EAB-536D0CDF0F7A}"/>
              </a:ext>
            </a:extLst>
          </p:cNvPr>
          <p:cNvSpPr>
            <a:spLocks noGrp="1" noChangeArrowheads="1"/>
          </p:cNvSpPr>
          <p:nvPr>
            <p:ph sz="quarter" idx="1"/>
          </p:nvPr>
        </p:nvSpPr>
        <p:spPr>
          <a:xfrm>
            <a:off x="457200" y="1600200"/>
            <a:ext cx="7467600" cy="4873625"/>
          </a:xfrm>
        </p:spPr>
        <p:txBody>
          <a:bodyPr/>
          <a:lstStyle/>
          <a:p>
            <a:pPr eaLnBrk="1" hangingPunct="1"/>
            <a:r>
              <a:rPr lang="en-US" altLang="en-US"/>
              <a:t>A rectangular array is a multi-dimensioned array in which all of the rows have the same number of elements and all columns have the same number of elements</a:t>
            </a:r>
          </a:p>
          <a:p>
            <a:pPr eaLnBrk="1" hangingPunct="1"/>
            <a:r>
              <a:rPr lang="en-US" altLang="en-US"/>
              <a:t>A jagged matrix has rows with varying number of elements</a:t>
            </a:r>
          </a:p>
          <a:p>
            <a:pPr lvl="1" eaLnBrk="1" hangingPunct="1"/>
            <a:r>
              <a:rPr lang="en-US" altLang="en-US"/>
              <a:t>Possible when multi-dimensioned arrays actually appear as arrays of arrays</a:t>
            </a:r>
          </a:p>
        </p:txBody>
      </p:sp>
      <p:sp>
        <p:nvSpPr>
          <p:cNvPr id="43012" name="Slide Number Placeholder 3">
            <a:extLst>
              <a:ext uri="{FF2B5EF4-FFF2-40B4-BE49-F238E27FC236}">
                <a16:creationId xmlns:a16="http://schemas.microsoft.com/office/drawing/2014/main" id="{F526DC15-1238-44C5-B6E6-D59E3448589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C3DA730-4D17-4DDC-961B-DA54C78E9A79}" type="slidenum">
              <a:rPr lang="en-US" altLang="en-US" sz="1400" smtClean="0">
                <a:solidFill>
                  <a:srgbClr val="FFFFFF"/>
                </a:solidFill>
              </a:rPr>
              <a:pPr/>
              <a:t>242</a:t>
            </a:fld>
            <a:endParaRPr lang="en-US" altLang="en-US" sz="1400">
              <a:solidFill>
                <a:srgbClr val="FFFFFF"/>
              </a:solidFill>
            </a:endParaRPr>
          </a:p>
        </p:txBody>
      </p:sp>
    </p:spTree>
    <p:extLst>
      <p:ext uri="{BB962C8B-B14F-4D97-AF65-F5344CB8AC3E}">
        <p14:creationId xmlns:p14="http://schemas.microsoft.com/office/powerpoint/2010/main" val="164085303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1D533439-AF88-4281-85ED-0244F5B6D1E0}"/>
              </a:ext>
            </a:extLst>
          </p:cNvPr>
          <p:cNvSpPr>
            <a:spLocks noGrp="1" noChangeArrowheads="1"/>
          </p:cNvSpPr>
          <p:nvPr>
            <p:ph type="title"/>
          </p:nvPr>
        </p:nvSpPr>
        <p:spPr/>
        <p:txBody>
          <a:bodyPr/>
          <a:lstStyle/>
          <a:p>
            <a:pPr eaLnBrk="1" fontAlgn="auto" hangingPunct="1">
              <a:spcAft>
                <a:spcPts val="0"/>
              </a:spcAft>
              <a:defRPr/>
            </a:pPr>
            <a:r>
              <a:rPr lang="en-US"/>
              <a:t>Slices</a:t>
            </a:r>
          </a:p>
        </p:txBody>
      </p:sp>
      <p:sp>
        <p:nvSpPr>
          <p:cNvPr id="44035" name="Rectangle 3">
            <a:extLst>
              <a:ext uri="{FF2B5EF4-FFF2-40B4-BE49-F238E27FC236}">
                <a16:creationId xmlns:a16="http://schemas.microsoft.com/office/drawing/2014/main" id="{2E61F4DE-4CDA-450A-B452-B62167C100F0}"/>
              </a:ext>
            </a:extLst>
          </p:cNvPr>
          <p:cNvSpPr>
            <a:spLocks noGrp="1" noChangeArrowheads="1"/>
          </p:cNvSpPr>
          <p:nvPr>
            <p:ph sz="quarter" idx="1"/>
          </p:nvPr>
        </p:nvSpPr>
        <p:spPr>
          <a:xfrm>
            <a:off x="457200" y="1600200"/>
            <a:ext cx="7467600" cy="4873625"/>
          </a:xfrm>
        </p:spPr>
        <p:txBody>
          <a:bodyPr/>
          <a:lstStyle/>
          <a:p>
            <a:pPr eaLnBrk="1" hangingPunct="1"/>
            <a:r>
              <a:rPr lang="en-US" altLang="en-US"/>
              <a:t>A slice is some substructure of an array; nothing more than a referencing mechanism</a:t>
            </a:r>
          </a:p>
          <a:p>
            <a:pPr eaLnBrk="1" hangingPunct="1"/>
            <a:r>
              <a:rPr lang="en-US" altLang="en-US"/>
              <a:t>Slices are only useful in languages that have array operations    </a:t>
            </a:r>
          </a:p>
        </p:txBody>
      </p:sp>
      <p:sp>
        <p:nvSpPr>
          <p:cNvPr id="44036" name="Slide Number Placeholder 3">
            <a:extLst>
              <a:ext uri="{FF2B5EF4-FFF2-40B4-BE49-F238E27FC236}">
                <a16:creationId xmlns:a16="http://schemas.microsoft.com/office/drawing/2014/main" id="{792087D6-6FE2-4B1B-A26C-1CA9D979EB4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A580D1C-4AD2-4CCB-9952-D0BA87E37846}" type="slidenum">
              <a:rPr lang="en-US" altLang="en-US" sz="1400" smtClean="0">
                <a:solidFill>
                  <a:srgbClr val="FFFFFF"/>
                </a:solidFill>
              </a:rPr>
              <a:pPr/>
              <a:t>243</a:t>
            </a:fld>
            <a:endParaRPr lang="en-US" altLang="en-US" sz="1400">
              <a:solidFill>
                <a:srgbClr val="FFFFFF"/>
              </a:solidFill>
            </a:endParaRPr>
          </a:p>
        </p:txBody>
      </p:sp>
    </p:spTree>
    <p:extLst>
      <p:ext uri="{BB962C8B-B14F-4D97-AF65-F5344CB8AC3E}">
        <p14:creationId xmlns:p14="http://schemas.microsoft.com/office/powerpoint/2010/main" val="353997729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F685401E-942C-48C6-9BC7-EB6A3B785CA6}"/>
              </a:ext>
            </a:extLst>
          </p:cNvPr>
          <p:cNvSpPr>
            <a:spLocks noGrp="1" noChangeArrowheads="1"/>
          </p:cNvSpPr>
          <p:nvPr>
            <p:ph type="title"/>
          </p:nvPr>
        </p:nvSpPr>
        <p:spPr/>
        <p:txBody>
          <a:bodyPr/>
          <a:lstStyle/>
          <a:p>
            <a:pPr eaLnBrk="1" fontAlgn="auto" hangingPunct="1">
              <a:spcAft>
                <a:spcPts val="0"/>
              </a:spcAft>
              <a:defRPr/>
            </a:pPr>
            <a:r>
              <a:rPr lang="en-US"/>
              <a:t>Slice Examples</a:t>
            </a:r>
          </a:p>
        </p:txBody>
      </p:sp>
      <p:sp>
        <p:nvSpPr>
          <p:cNvPr id="45059" name="Rectangle 3">
            <a:extLst>
              <a:ext uri="{FF2B5EF4-FFF2-40B4-BE49-F238E27FC236}">
                <a16:creationId xmlns:a16="http://schemas.microsoft.com/office/drawing/2014/main" id="{438A055E-0D1E-48CC-8641-E12092F228CA}"/>
              </a:ext>
            </a:extLst>
          </p:cNvPr>
          <p:cNvSpPr>
            <a:spLocks noGrp="1" noChangeArrowheads="1"/>
          </p:cNvSpPr>
          <p:nvPr>
            <p:ph sz="quarter" idx="1"/>
          </p:nvPr>
        </p:nvSpPr>
        <p:spPr>
          <a:xfrm>
            <a:off x="457200" y="1600200"/>
            <a:ext cx="7467600" cy="4873625"/>
          </a:xfrm>
        </p:spPr>
        <p:txBody>
          <a:bodyPr/>
          <a:lstStyle/>
          <a:p>
            <a:pPr eaLnBrk="1" hangingPunct="1"/>
            <a:r>
              <a:rPr lang="en-US" altLang="en-US"/>
              <a:t>Fortran 95</a:t>
            </a:r>
          </a:p>
          <a:p>
            <a:pPr lvl="1" eaLnBrk="1" hangingPunct="1">
              <a:buFontTx/>
              <a:buNone/>
            </a:pPr>
            <a:r>
              <a:rPr lang="en-US" altLang="en-US">
                <a:latin typeface="Courier New" panose="02070309020205020404" pitchFamily="49" charset="0"/>
                <a:cs typeface="Courier New" panose="02070309020205020404" pitchFamily="49" charset="0"/>
              </a:rPr>
              <a:t>Integer, Dimension (10) :: Vector</a:t>
            </a:r>
          </a:p>
          <a:p>
            <a:pPr lvl="1" eaLnBrk="1" hangingPunct="1">
              <a:buFontTx/>
              <a:buNone/>
            </a:pPr>
            <a:r>
              <a:rPr lang="en-US" altLang="en-US">
                <a:latin typeface="Courier New" panose="02070309020205020404" pitchFamily="49" charset="0"/>
                <a:cs typeface="Courier New" panose="02070309020205020404" pitchFamily="49" charset="0"/>
              </a:rPr>
              <a:t>Integer, Dimension (3, 3) :: Mat</a:t>
            </a:r>
          </a:p>
          <a:p>
            <a:pPr lvl="1" eaLnBrk="1" hangingPunct="1">
              <a:buFontTx/>
              <a:buNone/>
            </a:pPr>
            <a:r>
              <a:rPr lang="en-US" altLang="en-US">
                <a:latin typeface="Courier New" panose="02070309020205020404" pitchFamily="49" charset="0"/>
                <a:cs typeface="Courier New" panose="02070309020205020404" pitchFamily="49" charset="0"/>
              </a:rPr>
              <a:t>Integer, Dimension (3, 3) :: Cube</a:t>
            </a:r>
          </a:p>
          <a:p>
            <a:pPr lvl="1" eaLnBrk="1" hangingPunct="1">
              <a:buFontTx/>
              <a:buNone/>
            </a:pPr>
            <a:endParaRPr lang="en-US" altLang="en-US">
              <a:latin typeface="Courier New" panose="02070309020205020404" pitchFamily="49" charset="0"/>
              <a:cs typeface="Courier New" panose="02070309020205020404" pitchFamily="49" charset="0"/>
            </a:endParaRPr>
          </a:p>
          <a:p>
            <a:pPr lvl="1" eaLnBrk="1" hangingPunct="1">
              <a:buFontTx/>
              <a:buNone/>
            </a:pPr>
            <a:r>
              <a:rPr lang="en-US" altLang="en-US">
                <a:latin typeface="Courier New" panose="02070309020205020404" pitchFamily="49" charset="0"/>
                <a:cs typeface="Courier New" panose="02070309020205020404" pitchFamily="49" charset="0"/>
              </a:rPr>
              <a:t>Vector (3:6)</a:t>
            </a:r>
            <a:r>
              <a:rPr lang="en-US" altLang="en-US"/>
              <a:t> is a four element array</a:t>
            </a:r>
          </a:p>
          <a:p>
            <a:pPr eaLnBrk="1" hangingPunct="1">
              <a:buFontTx/>
              <a:buNone/>
            </a:pPr>
            <a:endParaRPr lang="en-US" altLang="en-US"/>
          </a:p>
        </p:txBody>
      </p:sp>
      <p:sp>
        <p:nvSpPr>
          <p:cNvPr id="45060" name="Slide Number Placeholder 3">
            <a:extLst>
              <a:ext uri="{FF2B5EF4-FFF2-40B4-BE49-F238E27FC236}">
                <a16:creationId xmlns:a16="http://schemas.microsoft.com/office/drawing/2014/main" id="{DB7FA171-D49A-4546-BEE1-2CE5BA86688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43C955F-E274-487D-93F0-E03CE0BC4FAB}" type="slidenum">
              <a:rPr lang="en-US" altLang="en-US" sz="1400" smtClean="0">
                <a:solidFill>
                  <a:srgbClr val="FFFFFF"/>
                </a:solidFill>
              </a:rPr>
              <a:pPr/>
              <a:t>244</a:t>
            </a:fld>
            <a:endParaRPr lang="en-US" altLang="en-US" sz="1400">
              <a:solidFill>
                <a:srgbClr val="FFFFFF"/>
              </a:solidFill>
            </a:endParaRPr>
          </a:p>
        </p:txBody>
      </p:sp>
    </p:spTree>
    <p:extLst>
      <p:ext uri="{BB962C8B-B14F-4D97-AF65-F5344CB8AC3E}">
        <p14:creationId xmlns:p14="http://schemas.microsoft.com/office/powerpoint/2010/main" val="258598500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CDA151C7-22AB-4DE9-84FA-322CB9292FDE}"/>
              </a:ext>
            </a:extLst>
          </p:cNvPr>
          <p:cNvSpPr>
            <a:spLocks noGrp="1" noChangeArrowheads="1"/>
          </p:cNvSpPr>
          <p:nvPr>
            <p:ph type="title"/>
          </p:nvPr>
        </p:nvSpPr>
        <p:spPr/>
        <p:txBody>
          <a:bodyPr/>
          <a:lstStyle/>
          <a:p>
            <a:pPr eaLnBrk="1" fontAlgn="auto" hangingPunct="1">
              <a:spcAft>
                <a:spcPts val="0"/>
              </a:spcAft>
              <a:defRPr/>
            </a:pPr>
            <a:r>
              <a:rPr lang="en-US"/>
              <a:t>Slices Examples in Fortran 95</a:t>
            </a:r>
          </a:p>
        </p:txBody>
      </p:sp>
      <p:sp>
        <p:nvSpPr>
          <p:cNvPr id="46083" name="Slide Number Placeholder 2">
            <a:extLst>
              <a:ext uri="{FF2B5EF4-FFF2-40B4-BE49-F238E27FC236}">
                <a16:creationId xmlns:a16="http://schemas.microsoft.com/office/drawing/2014/main" id="{79F63C89-A1DE-4510-AD4A-A2D1CE066AA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09F7AF6-9CF8-4AE9-94A0-7E94BBF3A120}" type="slidenum">
              <a:rPr lang="en-US" altLang="en-US" sz="1400" smtClean="0">
                <a:solidFill>
                  <a:srgbClr val="FFFFFF"/>
                </a:solidFill>
              </a:rPr>
              <a:pPr/>
              <a:t>245</a:t>
            </a:fld>
            <a:endParaRPr lang="en-US" altLang="en-US" sz="1400">
              <a:solidFill>
                <a:srgbClr val="FFFFFF"/>
              </a:solidFill>
            </a:endParaRPr>
          </a:p>
        </p:txBody>
      </p:sp>
      <p:pic>
        <p:nvPicPr>
          <p:cNvPr id="46084" name="Picture 4">
            <a:extLst>
              <a:ext uri="{FF2B5EF4-FFF2-40B4-BE49-F238E27FC236}">
                <a16:creationId xmlns:a16="http://schemas.microsoft.com/office/drawing/2014/main" id="{2367ABB5-3E2B-42C8-8273-B09092158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2865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00837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383AC4E9-5AF1-4AAE-976D-3F015D976EC8}"/>
              </a:ext>
            </a:extLst>
          </p:cNvPr>
          <p:cNvSpPr>
            <a:spLocks noGrp="1" noChangeArrowheads="1"/>
          </p:cNvSpPr>
          <p:nvPr>
            <p:ph type="title"/>
          </p:nvPr>
        </p:nvSpPr>
        <p:spPr/>
        <p:txBody>
          <a:bodyPr/>
          <a:lstStyle/>
          <a:p>
            <a:pPr eaLnBrk="1" fontAlgn="auto" hangingPunct="1">
              <a:spcAft>
                <a:spcPts val="0"/>
              </a:spcAft>
              <a:defRPr/>
            </a:pPr>
            <a:r>
              <a:rPr lang="en-US"/>
              <a:t>Implementation of Arrays</a:t>
            </a:r>
          </a:p>
        </p:txBody>
      </p:sp>
      <p:sp>
        <p:nvSpPr>
          <p:cNvPr id="47107" name="Rectangle 3">
            <a:extLst>
              <a:ext uri="{FF2B5EF4-FFF2-40B4-BE49-F238E27FC236}">
                <a16:creationId xmlns:a16="http://schemas.microsoft.com/office/drawing/2014/main" id="{4661F46A-5F08-4363-B939-0CEEB5A6F2AF}"/>
              </a:ext>
            </a:extLst>
          </p:cNvPr>
          <p:cNvSpPr>
            <a:spLocks noGrp="1" noChangeArrowheads="1"/>
          </p:cNvSpPr>
          <p:nvPr>
            <p:ph sz="quarter" idx="1"/>
          </p:nvPr>
        </p:nvSpPr>
        <p:spPr>
          <a:xfrm>
            <a:off x="609600" y="1600200"/>
            <a:ext cx="8382000" cy="4572000"/>
          </a:xfrm>
        </p:spPr>
        <p:txBody>
          <a:bodyPr/>
          <a:lstStyle/>
          <a:p>
            <a:pPr eaLnBrk="1" hangingPunct="1"/>
            <a:r>
              <a:rPr lang="en-US" altLang="en-US"/>
              <a:t>Access function maps subscript expressions to an address in the array </a:t>
            </a:r>
          </a:p>
          <a:p>
            <a:pPr eaLnBrk="1" hangingPunct="1"/>
            <a:r>
              <a:rPr lang="en-US" altLang="en-US"/>
              <a:t>Access function for single-dimensioned arrays:</a:t>
            </a:r>
          </a:p>
          <a:p>
            <a:pPr eaLnBrk="1" hangingPunct="1">
              <a:buFontTx/>
              <a:buNone/>
            </a:pPr>
            <a:r>
              <a:rPr lang="en-US" altLang="en-US"/>
              <a:t>	address(list[k]) = address (list[lower_bound])</a:t>
            </a:r>
          </a:p>
          <a:p>
            <a:pPr eaLnBrk="1" hangingPunct="1">
              <a:buFontTx/>
              <a:buNone/>
            </a:pPr>
            <a:r>
              <a:rPr lang="en-US" altLang="en-US"/>
              <a:t>				+ k * element_size</a:t>
            </a:r>
          </a:p>
        </p:txBody>
      </p:sp>
      <p:sp>
        <p:nvSpPr>
          <p:cNvPr id="47108" name="Slide Number Placeholder 3">
            <a:extLst>
              <a:ext uri="{FF2B5EF4-FFF2-40B4-BE49-F238E27FC236}">
                <a16:creationId xmlns:a16="http://schemas.microsoft.com/office/drawing/2014/main" id="{3B991D18-5EEA-4D66-B682-56E4E65DB3A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64120C0-BF29-48CD-9495-2B5A4CADA63F}" type="slidenum">
              <a:rPr lang="en-US" altLang="en-US" sz="1400" smtClean="0">
                <a:solidFill>
                  <a:srgbClr val="FFFFFF"/>
                </a:solidFill>
              </a:rPr>
              <a:pPr/>
              <a:t>246</a:t>
            </a:fld>
            <a:endParaRPr lang="en-US" altLang="en-US" sz="1400">
              <a:solidFill>
                <a:srgbClr val="FFFFFF"/>
              </a:solidFill>
            </a:endParaRPr>
          </a:p>
        </p:txBody>
      </p:sp>
    </p:spTree>
    <p:extLst>
      <p:ext uri="{BB962C8B-B14F-4D97-AF65-F5344CB8AC3E}">
        <p14:creationId xmlns:p14="http://schemas.microsoft.com/office/powerpoint/2010/main" val="65549290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494A5CD0-FFA3-44B0-8748-0283792B7AE0}"/>
              </a:ext>
            </a:extLst>
          </p:cNvPr>
          <p:cNvSpPr>
            <a:spLocks noGrp="1" noChangeArrowheads="1"/>
          </p:cNvSpPr>
          <p:nvPr>
            <p:ph type="title"/>
          </p:nvPr>
        </p:nvSpPr>
        <p:spPr/>
        <p:txBody>
          <a:bodyPr/>
          <a:lstStyle/>
          <a:p>
            <a:pPr eaLnBrk="1" fontAlgn="auto" hangingPunct="1">
              <a:spcAft>
                <a:spcPts val="0"/>
              </a:spcAft>
              <a:defRPr/>
            </a:pPr>
            <a:r>
              <a:rPr lang="en-US" sz="3200" dirty="0">
                <a:solidFill>
                  <a:srgbClr val="FF0000"/>
                </a:solidFill>
              </a:rPr>
              <a:t>Accessing Multi-dimensioned Arrays (SKIP TO POINTER)</a:t>
            </a:r>
          </a:p>
        </p:txBody>
      </p:sp>
      <p:sp>
        <p:nvSpPr>
          <p:cNvPr id="48131" name="Rectangle 3">
            <a:extLst>
              <a:ext uri="{FF2B5EF4-FFF2-40B4-BE49-F238E27FC236}">
                <a16:creationId xmlns:a16="http://schemas.microsoft.com/office/drawing/2014/main" id="{9A84894C-F1DC-4973-8075-6EB3F211E531}"/>
              </a:ext>
            </a:extLst>
          </p:cNvPr>
          <p:cNvSpPr>
            <a:spLocks noGrp="1" noChangeArrowheads="1"/>
          </p:cNvSpPr>
          <p:nvPr>
            <p:ph sz="quarter" idx="1"/>
          </p:nvPr>
        </p:nvSpPr>
        <p:spPr>
          <a:xfrm>
            <a:off x="457200" y="1600200"/>
            <a:ext cx="7467600" cy="4873625"/>
          </a:xfrm>
        </p:spPr>
        <p:txBody>
          <a:bodyPr/>
          <a:lstStyle/>
          <a:p>
            <a:pPr eaLnBrk="1" hangingPunct="1"/>
            <a:r>
              <a:rPr lang="en-US" altLang="en-US"/>
              <a:t>Two common ways:</a:t>
            </a:r>
          </a:p>
          <a:p>
            <a:pPr lvl="1" eaLnBrk="1" hangingPunct="1"/>
            <a:r>
              <a:rPr lang="en-US" altLang="en-US"/>
              <a:t>Row major order (by rows) </a:t>
            </a:r>
          </a:p>
          <a:p>
            <a:pPr lvl="2" eaLnBrk="1" hangingPunct="1"/>
            <a:r>
              <a:rPr lang="en-US" altLang="en-US"/>
              <a:t>used in most languages</a:t>
            </a:r>
          </a:p>
          <a:p>
            <a:pPr lvl="2" eaLnBrk="1" hangingPunct="1"/>
            <a:r>
              <a:rPr lang="en-US" altLang="en-US"/>
              <a:t>Elements of the array that have as their first subscript the lower bound value of that subscript are stored first followed by the elements of second of the first value, and so forth</a:t>
            </a:r>
          </a:p>
          <a:p>
            <a:pPr lvl="1" eaLnBrk="1" hangingPunct="1"/>
            <a:r>
              <a:rPr lang="en-US" altLang="en-US"/>
              <a:t>column major order (by columns) – used in Fortran</a:t>
            </a:r>
          </a:p>
          <a:p>
            <a:pPr lvl="2" eaLnBrk="1" hangingPunct="1"/>
            <a:r>
              <a:rPr lang="en-US" altLang="en-US"/>
              <a:t>The elements of an array that have as their last subscript the lower bound value of that subscript are stored first, followed by the elements of the second value of the last subscript, and so forth</a:t>
            </a:r>
          </a:p>
          <a:p>
            <a:pPr eaLnBrk="1" hangingPunct="1"/>
            <a:endParaRPr lang="en-US" altLang="en-US"/>
          </a:p>
        </p:txBody>
      </p:sp>
      <p:sp>
        <p:nvSpPr>
          <p:cNvPr id="48132" name="Slide Number Placeholder 3">
            <a:extLst>
              <a:ext uri="{FF2B5EF4-FFF2-40B4-BE49-F238E27FC236}">
                <a16:creationId xmlns:a16="http://schemas.microsoft.com/office/drawing/2014/main" id="{FC782E53-2296-4875-A658-CD9916572E0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4CE85B7-2E50-4864-8DC4-90B01D4BB799}" type="slidenum">
              <a:rPr lang="en-US" altLang="en-US" sz="1400" smtClean="0">
                <a:solidFill>
                  <a:srgbClr val="FFFFFF"/>
                </a:solidFill>
              </a:rPr>
              <a:pPr/>
              <a:t>247</a:t>
            </a:fld>
            <a:endParaRPr lang="en-US" altLang="en-US" sz="1400">
              <a:solidFill>
                <a:srgbClr val="FFFFFF"/>
              </a:solidFill>
            </a:endParaRPr>
          </a:p>
        </p:txBody>
      </p:sp>
    </p:spTree>
    <p:extLst>
      <p:ext uri="{BB962C8B-B14F-4D97-AF65-F5344CB8AC3E}">
        <p14:creationId xmlns:p14="http://schemas.microsoft.com/office/powerpoint/2010/main" val="347567827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F3998920-4CAC-4276-BAA6-92D353C7C9DF}"/>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Locating an Element in a Multi-dimensioned Array</a:t>
            </a:r>
          </a:p>
        </p:txBody>
      </p:sp>
      <p:sp>
        <p:nvSpPr>
          <p:cNvPr id="49155" name="Slide Number Placeholder 2">
            <a:extLst>
              <a:ext uri="{FF2B5EF4-FFF2-40B4-BE49-F238E27FC236}">
                <a16:creationId xmlns:a16="http://schemas.microsoft.com/office/drawing/2014/main" id="{8D2C2F8C-2E92-43F5-8AAE-BE7125D9D9E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8CC8B31-F2B9-4316-8FAB-06A7D2062964}" type="slidenum">
              <a:rPr lang="en-US" altLang="en-US" sz="1400" smtClean="0">
                <a:solidFill>
                  <a:srgbClr val="FFFFFF"/>
                </a:solidFill>
              </a:rPr>
              <a:pPr/>
              <a:t>248</a:t>
            </a:fld>
            <a:endParaRPr lang="en-US" altLang="en-US" sz="1400">
              <a:solidFill>
                <a:srgbClr val="FFFFFF"/>
              </a:solidFill>
            </a:endParaRPr>
          </a:p>
        </p:txBody>
      </p:sp>
      <p:pic>
        <p:nvPicPr>
          <p:cNvPr id="49156" name="Picture 4">
            <a:extLst>
              <a:ext uri="{FF2B5EF4-FFF2-40B4-BE49-F238E27FC236}">
                <a16:creationId xmlns:a16="http://schemas.microsoft.com/office/drawing/2014/main" id="{36438F29-8DEB-4B33-BBFD-E6619D572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60688"/>
            <a:ext cx="35814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5">
            <a:extLst>
              <a:ext uri="{FF2B5EF4-FFF2-40B4-BE49-F238E27FC236}">
                <a16:creationId xmlns:a16="http://schemas.microsoft.com/office/drawing/2014/main" id="{F4C1F485-C65B-4551-92CF-D64DE2547C87}"/>
              </a:ext>
            </a:extLst>
          </p:cNvPr>
          <p:cNvSpPr txBox="1">
            <a:spLocks noChangeArrowheads="1"/>
          </p:cNvSpPr>
          <p:nvPr/>
        </p:nvSpPr>
        <p:spPr bwMode="auto">
          <a:xfrm>
            <a:off x="685800" y="14478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41990" name="Text Box 6">
            <a:extLst>
              <a:ext uri="{FF2B5EF4-FFF2-40B4-BE49-F238E27FC236}">
                <a16:creationId xmlns:a16="http://schemas.microsoft.com/office/drawing/2014/main" id="{C5906332-EB0C-412F-A0EC-A393C183F8AB}"/>
              </a:ext>
            </a:extLst>
          </p:cNvPr>
          <p:cNvSpPr txBox="1">
            <a:spLocks noChangeArrowheads="1"/>
          </p:cNvSpPr>
          <p:nvPr/>
        </p:nvSpPr>
        <p:spPr bwMode="auto">
          <a:xfrm>
            <a:off x="533400" y="1250950"/>
            <a:ext cx="7864475" cy="1570038"/>
          </a:xfrm>
          <a:prstGeom prst="rect">
            <a:avLst/>
          </a:prstGeom>
          <a:noFill/>
          <a:ln w="9525">
            <a:noFill/>
            <a:miter lim="800000"/>
            <a:headEnd/>
            <a:tailEnd/>
          </a:ln>
        </p:spPr>
        <p:txBody>
          <a:bodyPr>
            <a:spAutoFit/>
          </a:bodyPr>
          <a:lstStyle/>
          <a:p>
            <a:pPr>
              <a:buFontTx/>
              <a:buChar char="•"/>
              <a:defRPr/>
            </a:pPr>
            <a:r>
              <a:rPr lang="en-US" dirty="0">
                <a:latin typeface="+mn-lt"/>
              </a:rPr>
              <a:t>General format</a:t>
            </a:r>
          </a:p>
          <a:p>
            <a:pPr lvl="1">
              <a:defRPr/>
            </a:pPr>
            <a:r>
              <a:rPr lang="en-US" dirty="0">
                <a:latin typeface="+mn-lt"/>
              </a:rPr>
              <a:t>location (a[</a:t>
            </a:r>
            <a:r>
              <a:rPr lang="en-US" dirty="0" err="1">
                <a:latin typeface="+mn-lt"/>
              </a:rPr>
              <a:t>i,j</a:t>
            </a:r>
            <a:r>
              <a:rPr lang="en-US" dirty="0">
                <a:latin typeface="+mn-lt"/>
              </a:rPr>
              <a:t>]) = address of a [</a:t>
            </a:r>
            <a:r>
              <a:rPr lang="en-US" dirty="0" err="1">
                <a:latin typeface="+mn-lt"/>
              </a:rPr>
              <a:t>row_lb,col_lb</a:t>
            </a:r>
            <a:r>
              <a:rPr lang="en-US" dirty="0">
                <a:latin typeface="+mn-lt"/>
              </a:rPr>
              <a:t>] </a:t>
            </a:r>
          </a:p>
          <a:p>
            <a:pPr lvl="1">
              <a:defRPr/>
            </a:pPr>
            <a:r>
              <a:rPr lang="en-US" dirty="0">
                <a:latin typeface="+mn-lt"/>
              </a:rPr>
              <a:t>			+ (((</a:t>
            </a:r>
            <a:r>
              <a:rPr lang="en-US" dirty="0" err="1">
                <a:latin typeface="+mn-lt"/>
              </a:rPr>
              <a:t>i</a:t>
            </a:r>
            <a:r>
              <a:rPr lang="en-US" dirty="0">
                <a:latin typeface="+mn-lt"/>
              </a:rPr>
              <a:t> - </a:t>
            </a:r>
            <a:r>
              <a:rPr lang="en-US" dirty="0" err="1">
                <a:latin typeface="+mn-lt"/>
              </a:rPr>
              <a:t>row_lb</a:t>
            </a:r>
            <a:r>
              <a:rPr lang="en-US" dirty="0">
                <a:latin typeface="+mn-lt"/>
              </a:rPr>
              <a:t>) * n) + (j - </a:t>
            </a:r>
            <a:r>
              <a:rPr lang="en-US" dirty="0" err="1">
                <a:latin typeface="+mn-lt"/>
              </a:rPr>
              <a:t>col_lb</a:t>
            </a:r>
            <a:r>
              <a:rPr lang="en-US" dirty="0">
                <a:latin typeface="+mn-lt"/>
              </a:rPr>
              <a:t>)) </a:t>
            </a:r>
          </a:p>
          <a:p>
            <a:pPr lvl="1">
              <a:defRPr/>
            </a:pPr>
            <a:r>
              <a:rPr lang="en-US" dirty="0">
                <a:latin typeface="+mn-lt"/>
              </a:rPr>
              <a:t>			* </a:t>
            </a:r>
            <a:r>
              <a:rPr lang="en-US" dirty="0" err="1">
                <a:latin typeface="+mn-lt"/>
              </a:rPr>
              <a:t>element_size</a:t>
            </a:r>
            <a:endParaRPr lang="en-US" dirty="0">
              <a:latin typeface="+mn-lt"/>
            </a:endParaRPr>
          </a:p>
        </p:txBody>
      </p:sp>
    </p:spTree>
    <p:extLst>
      <p:ext uri="{BB962C8B-B14F-4D97-AF65-F5344CB8AC3E}">
        <p14:creationId xmlns:p14="http://schemas.microsoft.com/office/powerpoint/2010/main" val="106454393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7779FD06-1960-4558-AABC-5D7BADA03E1C}"/>
              </a:ext>
            </a:extLst>
          </p:cNvPr>
          <p:cNvSpPr>
            <a:spLocks noGrp="1" noChangeArrowheads="1"/>
          </p:cNvSpPr>
          <p:nvPr>
            <p:ph type="title"/>
          </p:nvPr>
        </p:nvSpPr>
        <p:spPr/>
        <p:txBody>
          <a:bodyPr/>
          <a:lstStyle/>
          <a:p>
            <a:pPr eaLnBrk="1" fontAlgn="auto" hangingPunct="1">
              <a:spcAft>
                <a:spcPts val="0"/>
              </a:spcAft>
              <a:defRPr/>
            </a:pPr>
            <a:r>
              <a:rPr lang="en-US"/>
              <a:t>Compile-Time Descriptors</a:t>
            </a:r>
          </a:p>
        </p:txBody>
      </p:sp>
      <p:sp>
        <p:nvSpPr>
          <p:cNvPr id="50179" name="Slide Number Placeholder 3">
            <a:extLst>
              <a:ext uri="{FF2B5EF4-FFF2-40B4-BE49-F238E27FC236}">
                <a16:creationId xmlns:a16="http://schemas.microsoft.com/office/drawing/2014/main" id="{AD893913-E23E-47FA-AD66-A35D7FE324B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065770B-AD21-40BD-A3D1-01BB01C29B10}" type="slidenum">
              <a:rPr lang="en-US" altLang="en-US" sz="1400" smtClean="0">
                <a:solidFill>
                  <a:srgbClr val="FFFFFF"/>
                </a:solidFill>
              </a:rPr>
              <a:pPr/>
              <a:t>249</a:t>
            </a:fld>
            <a:endParaRPr lang="en-US" altLang="en-US" sz="1400">
              <a:solidFill>
                <a:srgbClr val="FFFFFF"/>
              </a:solidFill>
            </a:endParaRPr>
          </a:p>
        </p:txBody>
      </p:sp>
      <p:pic>
        <p:nvPicPr>
          <p:cNvPr id="50180" name="Picture 3">
            <a:extLst>
              <a:ext uri="{FF2B5EF4-FFF2-40B4-BE49-F238E27FC236}">
                <a16:creationId xmlns:a16="http://schemas.microsoft.com/office/drawing/2014/main" id="{F3326A3D-BEEE-4CDB-B5EF-2279D203F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191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4">
            <a:extLst>
              <a:ext uri="{FF2B5EF4-FFF2-40B4-BE49-F238E27FC236}">
                <a16:creationId xmlns:a16="http://schemas.microsoft.com/office/drawing/2014/main" id="{899CF909-0A4E-4521-9007-2BF1A9336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0200"/>
            <a:ext cx="31607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 Box 5">
            <a:extLst>
              <a:ext uri="{FF2B5EF4-FFF2-40B4-BE49-F238E27FC236}">
                <a16:creationId xmlns:a16="http://schemas.microsoft.com/office/drawing/2014/main" id="{293A4B39-FA4D-45C2-A214-05119A497F08}"/>
              </a:ext>
            </a:extLst>
          </p:cNvPr>
          <p:cNvSpPr txBox="1">
            <a:spLocks noChangeArrowheads="1"/>
          </p:cNvSpPr>
          <p:nvPr/>
        </p:nvSpPr>
        <p:spPr bwMode="auto">
          <a:xfrm>
            <a:off x="685800" y="4876800"/>
            <a:ext cx="400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eaLnBrk="1" hangingPunct="1">
              <a:spcBef>
                <a:spcPct val="20000"/>
              </a:spcBef>
            </a:pPr>
            <a:r>
              <a:rPr lang="en-US" altLang="en-US">
                <a:latin typeface="Lucida Sans Unicode" panose="020B0602030504020204" pitchFamily="34" charset="0"/>
              </a:rPr>
              <a:t>Single-dimensioned array</a:t>
            </a:r>
          </a:p>
        </p:txBody>
      </p:sp>
      <p:sp>
        <p:nvSpPr>
          <p:cNvPr id="50183" name="Text Box 6">
            <a:extLst>
              <a:ext uri="{FF2B5EF4-FFF2-40B4-BE49-F238E27FC236}">
                <a16:creationId xmlns:a16="http://schemas.microsoft.com/office/drawing/2014/main" id="{411E1ABC-F659-4815-AC2E-87B7ADDE72D4}"/>
              </a:ext>
            </a:extLst>
          </p:cNvPr>
          <p:cNvSpPr txBox="1">
            <a:spLocks noChangeArrowheads="1"/>
          </p:cNvSpPr>
          <p:nvPr/>
        </p:nvSpPr>
        <p:spPr bwMode="auto">
          <a:xfrm>
            <a:off x="5029200" y="4908550"/>
            <a:ext cx="374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eaLnBrk="1" hangingPunct="1">
              <a:spcBef>
                <a:spcPct val="20000"/>
              </a:spcBef>
            </a:pPr>
            <a:r>
              <a:rPr lang="en-US" altLang="en-US">
                <a:latin typeface="Lucida Sans Unicode" panose="020B0602030504020204" pitchFamily="34" charset="0"/>
              </a:rPr>
              <a:t>Multi-dimensional array</a:t>
            </a:r>
          </a:p>
        </p:txBody>
      </p:sp>
    </p:spTree>
    <p:extLst>
      <p:ext uri="{BB962C8B-B14F-4D97-AF65-F5344CB8AC3E}">
        <p14:creationId xmlns:p14="http://schemas.microsoft.com/office/powerpoint/2010/main" val="2144745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CE4F2921-143B-4045-AE0E-B852B24267C7}"/>
              </a:ext>
            </a:extLst>
          </p:cNvPr>
          <p:cNvSpPr>
            <a:spLocks noGrp="1" noChangeArrowheads="1"/>
          </p:cNvSpPr>
          <p:nvPr>
            <p:ph type="title"/>
          </p:nvPr>
        </p:nvSpPr>
        <p:spPr/>
        <p:txBody>
          <a:bodyPr/>
          <a:lstStyle/>
          <a:p>
            <a:pPr eaLnBrk="1" fontAlgn="auto" hangingPunct="1">
              <a:spcAft>
                <a:spcPts val="0"/>
              </a:spcAft>
              <a:defRPr/>
            </a:pPr>
            <a:r>
              <a:rPr lang="en-US" dirty="0"/>
              <a:t>Implementation Methods: Compilation</a:t>
            </a:r>
          </a:p>
        </p:txBody>
      </p:sp>
      <p:sp>
        <p:nvSpPr>
          <p:cNvPr id="58371" name="Rectangle 3">
            <a:extLst>
              <a:ext uri="{FF2B5EF4-FFF2-40B4-BE49-F238E27FC236}">
                <a16:creationId xmlns:a16="http://schemas.microsoft.com/office/drawing/2014/main" id="{999AEA76-F580-4D4D-809D-61E0F9FABE55}"/>
              </a:ext>
            </a:extLst>
          </p:cNvPr>
          <p:cNvSpPr>
            <a:spLocks noGrp="1" noChangeArrowheads="1"/>
          </p:cNvSpPr>
          <p:nvPr>
            <p:ph sz="quarter" idx="1"/>
          </p:nvPr>
        </p:nvSpPr>
        <p:spPr>
          <a:xfrm>
            <a:off x="457200" y="1600200"/>
            <a:ext cx="7467600" cy="4873625"/>
          </a:xfrm>
        </p:spPr>
        <p:txBody>
          <a:bodyPr/>
          <a:lstStyle/>
          <a:p>
            <a:pPr eaLnBrk="1" hangingPunct="1"/>
            <a:r>
              <a:rPr lang="en-US" altLang="en-US"/>
              <a:t>An issue to be considered in compilation is the von Neumann bottleneck, which is referring to the connection between a computer’s memory and its processor</a:t>
            </a:r>
          </a:p>
          <a:p>
            <a:pPr eaLnBrk="1" hangingPunct="1"/>
            <a:r>
              <a:rPr lang="en-US" altLang="en-US"/>
              <a:t>The fact that program instructions can often be executed a lot faster than they (the instructions) can be moved to the processor for execution causes </a:t>
            </a:r>
            <a:r>
              <a:rPr lang="en-US" altLang="en-US" i="1"/>
              <a:t>bottleneck.</a:t>
            </a:r>
          </a:p>
          <a:p>
            <a:pPr eaLnBrk="1" hangingPunct="1"/>
            <a:r>
              <a:rPr lang="en-US" altLang="en-US"/>
              <a:t>Hence, this connection is the primary limiting factor in the speed of von Neumann architecture computers.</a:t>
            </a:r>
          </a:p>
        </p:txBody>
      </p:sp>
      <p:sp>
        <p:nvSpPr>
          <p:cNvPr id="58372" name="Slide Number Placeholder 4">
            <a:extLst>
              <a:ext uri="{FF2B5EF4-FFF2-40B4-BE49-F238E27FC236}">
                <a16:creationId xmlns:a16="http://schemas.microsoft.com/office/drawing/2014/main" id="{1EB45C83-1EBF-449A-96D3-5309B66987D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71A6120E-AE1E-43C5-9C94-86CECBB9E003}" type="slidenum">
              <a:rPr lang="en-US" altLang="en-US" sz="1400" smtClean="0">
                <a:solidFill>
                  <a:srgbClr val="FFFFFF"/>
                </a:solidFill>
                <a:latin typeface="Times" panose="02020603050405020304" pitchFamily="18" charset="0"/>
              </a:rPr>
              <a:pPr>
                <a:spcBef>
                  <a:spcPct val="0"/>
                </a:spcBef>
                <a:buClrTx/>
                <a:buSzTx/>
                <a:buFontTx/>
                <a:buNone/>
              </a:pPr>
              <a:t>25</a:t>
            </a:fld>
            <a:endParaRPr lang="en-US" altLang="en-US" sz="1400">
              <a:solidFill>
                <a:srgbClr val="FFFFFF"/>
              </a:solidFill>
              <a:latin typeface="Times" panose="02020603050405020304" pitchFamily="18" charset="0"/>
            </a:endParaRPr>
          </a:p>
        </p:txBody>
      </p:sp>
      <p:sp>
        <p:nvSpPr>
          <p:cNvPr id="58373" name="Footer Placeholder 3">
            <a:extLst>
              <a:ext uri="{FF2B5EF4-FFF2-40B4-BE49-F238E27FC236}">
                <a16:creationId xmlns:a16="http://schemas.microsoft.com/office/drawing/2014/main" id="{1BAAC966-FFCF-447D-B789-B56FAEBA416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8B9C10B3-D14B-4AF6-8863-08CBF241CF25}"/>
              </a:ext>
            </a:extLst>
          </p:cNvPr>
          <p:cNvSpPr>
            <a:spLocks noGrp="1" noChangeArrowheads="1"/>
          </p:cNvSpPr>
          <p:nvPr>
            <p:ph type="title"/>
          </p:nvPr>
        </p:nvSpPr>
        <p:spPr/>
        <p:txBody>
          <a:bodyPr/>
          <a:lstStyle/>
          <a:p>
            <a:pPr eaLnBrk="1" fontAlgn="auto" hangingPunct="1">
              <a:spcAft>
                <a:spcPts val="0"/>
              </a:spcAft>
              <a:defRPr/>
            </a:pPr>
            <a:r>
              <a:rPr lang="en-US"/>
              <a:t>Associative Arrays</a:t>
            </a:r>
          </a:p>
        </p:txBody>
      </p:sp>
      <p:sp>
        <p:nvSpPr>
          <p:cNvPr id="51203" name="Rectangle 3">
            <a:extLst>
              <a:ext uri="{FF2B5EF4-FFF2-40B4-BE49-F238E27FC236}">
                <a16:creationId xmlns:a16="http://schemas.microsoft.com/office/drawing/2014/main" id="{736CBBA5-1EBF-491F-83C9-B76EEB195E11}"/>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An </a:t>
            </a:r>
            <a:r>
              <a:rPr lang="en-US" altLang="en-US" i="1"/>
              <a:t>associative array</a:t>
            </a:r>
            <a:r>
              <a:rPr lang="en-US" altLang="en-US"/>
              <a:t> is an unordered collection of data elements that are indexed by an equal number of values called </a:t>
            </a:r>
            <a:r>
              <a:rPr lang="en-US" altLang="en-US" i="1"/>
              <a:t>keys </a:t>
            </a:r>
          </a:p>
          <a:p>
            <a:pPr marL="914400" lvl="1" indent="-457200" eaLnBrk="1" hangingPunct="1"/>
            <a:r>
              <a:rPr lang="en-US" altLang="en-US"/>
              <a:t>Index never need to be stored</a:t>
            </a:r>
          </a:p>
          <a:p>
            <a:pPr marL="914400" lvl="1" indent="-457200" eaLnBrk="1" hangingPunct="1"/>
            <a:r>
              <a:rPr lang="en-US" altLang="en-US"/>
              <a:t>User defined keys must be stored</a:t>
            </a:r>
          </a:p>
          <a:p>
            <a:pPr marL="914400" lvl="1" indent="-457200" eaLnBrk="1" hangingPunct="1"/>
            <a:r>
              <a:rPr lang="en-US" altLang="en-US"/>
              <a:t>Each element of an associative array in fact is a pair of entities, a key and a value.</a:t>
            </a:r>
          </a:p>
          <a:p>
            <a:pPr marL="533400" indent="-533400" eaLnBrk="1" hangingPunct="1"/>
            <a:r>
              <a:rPr lang="en-US" altLang="en-US"/>
              <a:t>Design issues: What is the form of references to elements</a:t>
            </a:r>
          </a:p>
        </p:txBody>
      </p:sp>
      <p:sp>
        <p:nvSpPr>
          <p:cNvPr id="51204" name="Slide Number Placeholder 3">
            <a:extLst>
              <a:ext uri="{FF2B5EF4-FFF2-40B4-BE49-F238E27FC236}">
                <a16:creationId xmlns:a16="http://schemas.microsoft.com/office/drawing/2014/main" id="{FEAE6139-9F1A-495C-BBB1-840DC5767B2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AA55BBD-6114-484B-806B-29307F38323A}" type="slidenum">
              <a:rPr lang="en-US" altLang="en-US" sz="1400" smtClean="0">
                <a:solidFill>
                  <a:srgbClr val="FFFFFF"/>
                </a:solidFill>
              </a:rPr>
              <a:pPr/>
              <a:t>250</a:t>
            </a:fld>
            <a:endParaRPr lang="en-US" altLang="en-US" sz="1400">
              <a:solidFill>
                <a:srgbClr val="FFFFFF"/>
              </a:solidFill>
            </a:endParaRPr>
          </a:p>
        </p:txBody>
      </p:sp>
    </p:spTree>
    <p:extLst>
      <p:ext uri="{BB962C8B-B14F-4D97-AF65-F5344CB8AC3E}">
        <p14:creationId xmlns:p14="http://schemas.microsoft.com/office/powerpoint/2010/main" val="25297577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E2EB81CC-A4DE-4C80-92BA-92D919593911}"/>
              </a:ext>
            </a:extLst>
          </p:cNvPr>
          <p:cNvSpPr>
            <a:spLocks noGrp="1" noChangeArrowheads="1"/>
          </p:cNvSpPr>
          <p:nvPr>
            <p:ph type="title"/>
          </p:nvPr>
        </p:nvSpPr>
        <p:spPr/>
        <p:txBody>
          <a:bodyPr/>
          <a:lstStyle/>
          <a:p>
            <a:pPr eaLnBrk="1" fontAlgn="auto" hangingPunct="1">
              <a:spcAft>
                <a:spcPts val="0"/>
              </a:spcAft>
              <a:defRPr/>
            </a:pPr>
            <a:r>
              <a:rPr lang="en-US" dirty="0"/>
              <a:t>Associative Arrays in Perl</a:t>
            </a:r>
          </a:p>
        </p:txBody>
      </p:sp>
      <p:sp>
        <p:nvSpPr>
          <p:cNvPr id="52227" name="Rectangle 3">
            <a:extLst>
              <a:ext uri="{FF2B5EF4-FFF2-40B4-BE49-F238E27FC236}">
                <a16:creationId xmlns:a16="http://schemas.microsoft.com/office/drawing/2014/main" id="{F5291986-591A-4F55-B40D-080BDE5A1AB9}"/>
              </a:ext>
            </a:extLst>
          </p:cNvPr>
          <p:cNvSpPr>
            <a:spLocks noGrp="1" noChangeArrowheads="1"/>
          </p:cNvSpPr>
          <p:nvPr>
            <p:ph sz="quarter" idx="1"/>
          </p:nvPr>
        </p:nvSpPr>
        <p:spPr>
          <a:xfrm>
            <a:off x="457200" y="1600200"/>
            <a:ext cx="7467600" cy="4873625"/>
          </a:xfrm>
        </p:spPr>
        <p:txBody>
          <a:bodyPr/>
          <a:lstStyle/>
          <a:p>
            <a:pPr eaLnBrk="1" hangingPunct="1"/>
            <a:r>
              <a:rPr lang="en-US" altLang="en-US"/>
              <a:t>Names begin with </a:t>
            </a:r>
            <a:r>
              <a:rPr lang="en-US" altLang="en-US" b="1">
                <a:latin typeface="Courier New" panose="02070309020205020404" pitchFamily="49" charset="0"/>
              </a:rPr>
              <a:t>%; </a:t>
            </a:r>
            <a:r>
              <a:rPr lang="en-US" altLang="en-US"/>
              <a:t>literals are delimited by parentheses</a:t>
            </a:r>
          </a:p>
          <a:p>
            <a:pPr lvl="1" eaLnBrk="1" hangingPunct="1">
              <a:buFontTx/>
              <a:buNone/>
            </a:pPr>
            <a:r>
              <a:rPr lang="en-US" altLang="en-US">
                <a:latin typeface="Courier New" panose="02070309020205020404" pitchFamily="49" charset="0"/>
                <a:cs typeface="Courier New" panose="02070309020205020404" pitchFamily="49" charset="0"/>
              </a:rPr>
              <a:t>%hi_temps = ("Mon" =&gt; 77, "Tue" =&gt; 79, “Wed” =&gt; 65, …);</a:t>
            </a:r>
          </a:p>
          <a:p>
            <a:pPr eaLnBrk="1" hangingPunct="1"/>
            <a:r>
              <a:rPr lang="en-US" altLang="en-US"/>
              <a:t>Subscripting is done using braces and keys</a:t>
            </a:r>
          </a:p>
          <a:p>
            <a:pPr lvl="1" eaLnBrk="1" hangingPunct="1">
              <a:buFontTx/>
              <a:buNone/>
            </a:pPr>
            <a:r>
              <a:rPr lang="en-US" altLang="en-US">
                <a:latin typeface="Courier New" panose="02070309020205020404" pitchFamily="49" charset="0"/>
              </a:rPr>
              <a:t>$hi_temps{"Wed"} = 83;</a:t>
            </a:r>
          </a:p>
          <a:p>
            <a:pPr lvl="1" eaLnBrk="1" hangingPunct="1"/>
            <a:r>
              <a:rPr lang="en-US" altLang="en-US"/>
              <a:t>Elements can be removed with </a:t>
            </a:r>
            <a:r>
              <a:rPr lang="en-US" altLang="en-US">
                <a:latin typeface="Courier New" panose="02070309020205020404" pitchFamily="49" charset="0"/>
              </a:rPr>
              <a:t>delete</a:t>
            </a:r>
          </a:p>
          <a:p>
            <a:pPr lvl="1" eaLnBrk="1" hangingPunct="1">
              <a:buFontTx/>
              <a:buNone/>
            </a:pPr>
            <a:r>
              <a:rPr lang="en-US" altLang="en-US" b="1">
                <a:latin typeface="Courier New" panose="02070309020205020404" pitchFamily="49" charset="0"/>
              </a:rPr>
              <a:t>	</a:t>
            </a:r>
            <a:r>
              <a:rPr lang="en-US" altLang="en-US">
                <a:latin typeface="Courier New" panose="02070309020205020404" pitchFamily="49" charset="0"/>
              </a:rPr>
              <a:t>delete $hi_temps{"Tue"};</a:t>
            </a:r>
          </a:p>
        </p:txBody>
      </p:sp>
      <p:sp>
        <p:nvSpPr>
          <p:cNvPr id="52228" name="Slide Number Placeholder 3">
            <a:extLst>
              <a:ext uri="{FF2B5EF4-FFF2-40B4-BE49-F238E27FC236}">
                <a16:creationId xmlns:a16="http://schemas.microsoft.com/office/drawing/2014/main" id="{F85DAE20-4319-4DCC-9A35-A16C76B2ECD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268593D-D4AB-4D7A-96E2-1FB0AA6ADE20}" type="slidenum">
              <a:rPr lang="en-US" altLang="en-US" sz="1400" smtClean="0">
                <a:solidFill>
                  <a:srgbClr val="FFFFFF"/>
                </a:solidFill>
              </a:rPr>
              <a:pPr/>
              <a:t>251</a:t>
            </a:fld>
            <a:endParaRPr lang="en-US" altLang="en-US" sz="1400">
              <a:solidFill>
                <a:srgbClr val="FFFFFF"/>
              </a:solidFill>
            </a:endParaRPr>
          </a:p>
        </p:txBody>
      </p:sp>
    </p:spTree>
    <p:extLst>
      <p:ext uri="{BB962C8B-B14F-4D97-AF65-F5344CB8AC3E}">
        <p14:creationId xmlns:p14="http://schemas.microsoft.com/office/powerpoint/2010/main" val="421999482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14860084-27EF-4141-97BB-A7B7D13A5C41}"/>
              </a:ext>
            </a:extLst>
          </p:cNvPr>
          <p:cNvSpPr>
            <a:spLocks noGrp="1" noChangeArrowheads="1"/>
          </p:cNvSpPr>
          <p:nvPr>
            <p:ph type="title"/>
          </p:nvPr>
        </p:nvSpPr>
        <p:spPr/>
        <p:txBody>
          <a:bodyPr/>
          <a:lstStyle/>
          <a:p>
            <a:pPr eaLnBrk="1" fontAlgn="auto" hangingPunct="1">
              <a:spcAft>
                <a:spcPts val="0"/>
              </a:spcAft>
              <a:defRPr/>
            </a:pPr>
            <a:r>
              <a:rPr lang="en-US" dirty="0">
                <a:solidFill>
                  <a:schemeClr val="tx1"/>
                </a:solidFill>
              </a:rPr>
              <a:t>Record Types</a:t>
            </a:r>
          </a:p>
        </p:txBody>
      </p:sp>
      <p:sp>
        <p:nvSpPr>
          <p:cNvPr id="53251" name="Rectangle 3">
            <a:extLst>
              <a:ext uri="{FF2B5EF4-FFF2-40B4-BE49-F238E27FC236}">
                <a16:creationId xmlns:a16="http://schemas.microsoft.com/office/drawing/2014/main" id="{32A5BECF-17AF-4181-A0B4-4EA6C995D4B6}"/>
              </a:ext>
            </a:extLst>
          </p:cNvPr>
          <p:cNvSpPr>
            <a:spLocks noGrp="1" noChangeArrowheads="1"/>
          </p:cNvSpPr>
          <p:nvPr>
            <p:ph sz="quarter" idx="1"/>
          </p:nvPr>
        </p:nvSpPr>
        <p:spPr>
          <a:xfrm>
            <a:off x="533400" y="1447800"/>
            <a:ext cx="8153400" cy="4572000"/>
          </a:xfrm>
        </p:spPr>
        <p:txBody>
          <a:bodyPr/>
          <a:lstStyle/>
          <a:p>
            <a:pPr eaLnBrk="1" hangingPunct="1"/>
            <a:r>
              <a:rPr lang="en-US" altLang="en-US"/>
              <a:t>A </a:t>
            </a:r>
            <a:r>
              <a:rPr lang="en-US" altLang="en-US" i="1"/>
              <a:t>record</a:t>
            </a:r>
            <a:r>
              <a:rPr lang="en-US" altLang="en-US"/>
              <a:t> is a possibly heterogeneous aggregate of data elements in which the individual elements are identified by names</a:t>
            </a:r>
          </a:p>
          <a:p>
            <a:pPr eaLnBrk="1" hangingPunct="1"/>
            <a:r>
              <a:rPr lang="en-US" altLang="en-US"/>
              <a:t>Design issues:</a:t>
            </a:r>
          </a:p>
          <a:p>
            <a:pPr lvl="1" eaLnBrk="1" hangingPunct="1"/>
            <a:r>
              <a:rPr lang="en-US" altLang="en-US"/>
              <a:t>What is the syntactic form of references to the field? </a:t>
            </a:r>
          </a:p>
          <a:p>
            <a:pPr lvl="1" eaLnBrk="1" hangingPunct="1"/>
            <a:r>
              <a:rPr lang="en-US" altLang="en-US"/>
              <a:t>Are elliptical references allowed</a:t>
            </a:r>
          </a:p>
        </p:txBody>
      </p:sp>
      <p:sp>
        <p:nvSpPr>
          <p:cNvPr id="53252" name="Slide Number Placeholder 3">
            <a:extLst>
              <a:ext uri="{FF2B5EF4-FFF2-40B4-BE49-F238E27FC236}">
                <a16:creationId xmlns:a16="http://schemas.microsoft.com/office/drawing/2014/main" id="{5B21BD79-07E2-4BBE-9C9C-F109C93563B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1D2F396-A489-4A5A-9C6D-F9AAC01D55CE}" type="slidenum">
              <a:rPr lang="en-US" altLang="en-US" sz="1400" smtClean="0">
                <a:solidFill>
                  <a:srgbClr val="FFFFFF"/>
                </a:solidFill>
              </a:rPr>
              <a:pPr/>
              <a:t>252</a:t>
            </a:fld>
            <a:endParaRPr lang="en-US" altLang="en-US" sz="1400">
              <a:solidFill>
                <a:srgbClr val="FFFFFF"/>
              </a:solidFill>
            </a:endParaRPr>
          </a:p>
        </p:txBody>
      </p:sp>
    </p:spTree>
    <p:extLst>
      <p:ext uri="{BB962C8B-B14F-4D97-AF65-F5344CB8AC3E}">
        <p14:creationId xmlns:p14="http://schemas.microsoft.com/office/powerpoint/2010/main" val="396178150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062EA467-7B67-4379-84D2-8060EB5E87AE}"/>
              </a:ext>
            </a:extLst>
          </p:cNvPr>
          <p:cNvSpPr>
            <a:spLocks noGrp="1" noChangeArrowheads="1"/>
          </p:cNvSpPr>
          <p:nvPr>
            <p:ph type="title"/>
          </p:nvPr>
        </p:nvSpPr>
        <p:spPr/>
        <p:txBody>
          <a:bodyPr/>
          <a:lstStyle/>
          <a:p>
            <a:pPr eaLnBrk="1" fontAlgn="auto" hangingPunct="1">
              <a:spcAft>
                <a:spcPts val="0"/>
              </a:spcAft>
              <a:defRPr/>
            </a:pPr>
            <a:r>
              <a:rPr lang="en-US"/>
              <a:t>Definition of Records</a:t>
            </a:r>
          </a:p>
        </p:txBody>
      </p:sp>
      <p:sp>
        <p:nvSpPr>
          <p:cNvPr id="54275" name="Rectangle 3">
            <a:extLst>
              <a:ext uri="{FF2B5EF4-FFF2-40B4-BE49-F238E27FC236}">
                <a16:creationId xmlns:a16="http://schemas.microsoft.com/office/drawing/2014/main" id="{26A78973-2FF0-4E64-BF27-99BBCD6BB431}"/>
              </a:ext>
            </a:extLst>
          </p:cNvPr>
          <p:cNvSpPr>
            <a:spLocks noGrp="1" noChangeArrowheads="1"/>
          </p:cNvSpPr>
          <p:nvPr>
            <p:ph sz="quarter" idx="1"/>
          </p:nvPr>
        </p:nvSpPr>
        <p:spPr>
          <a:xfrm>
            <a:off x="457200" y="1600200"/>
            <a:ext cx="7467600" cy="4873625"/>
          </a:xfrm>
        </p:spPr>
        <p:txBody>
          <a:bodyPr/>
          <a:lstStyle/>
          <a:p>
            <a:pPr eaLnBrk="1" hangingPunct="1"/>
            <a:r>
              <a:rPr lang="en-US" altLang="en-US"/>
              <a:t>COBOL uses level numbers to show nested records; others use recursive definition</a:t>
            </a:r>
          </a:p>
          <a:p>
            <a:pPr eaLnBrk="1" hangingPunct="1"/>
            <a:r>
              <a:rPr lang="en-US" altLang="en-US"/>
              <a:t>Record Field References</a:t>
            </a:r>
          </a:p>
          <a:p>
            <a:pPr lvl="1" eaLnBrk="1" hangingPunct="1">
              <a:buFontTx/>
              <a:buNone/>
            </a:pPr>
            <a:r>
              <a:rPr lang="en-US" altLang="en-US"/>
              <a:t>1. COBOL</a:t>
            </a:r>
          </a:p>
          <a:p>
            <a:pPr lvl="1" eaLnBrk="1" hangingPunct="1">
              <a:buFontTx/>
              <a:buNone/>
            </a:pPr>
            <a:r>
              <a:rPr lang="en-US" altLang="en-US"/>
              <a:t>field_name OF record_name_1 OF ... OF record_name_n</a:t>
            </a:r>
          </a:p>
          <a:p>
            <a:pPr lvl="1" eaLnBrk="1" hangingPunct="1">
              <a:buFontTx/>
              <a:buNone/>
            </a:pPr>
            <a:r>
              <a:rPr lang="en-US" altLang="en-US"/>
              <a:t>2. Others (dot notation)</a:t>
            </a:r>
          </a:p>
          <a:p>
            <a:pPr lvl="1" eaLnBrk="1" hangingPunct="1">
              <a:buFontTx/>
              <a:buNone/>
            </a:pPr>
            <a:r>
              <a:rPr lang="en-US" altLang="en-US"/>
              <a:t>record_name_1.record_name_2. ... record_name_n.field_name</a:t>
            </a:r>
          </a:p>
        </p:txBody>
      </p:sp>
      <p:sp>
        <p:nvSpPr>
          <p:cNvPr id="54276" name="Slide Number Placeholder 3">
            <a:extLst>
              <a:ext uri="{FF2B5EF4-FFF2-40B4-BE49-F238E27FC236}">
                <a16:creationId xmlns:a16="http://schemas.microsoft.com/office/drawing/2014/main" id="{244E9B9D-8390-433C-9C10-BCE09A28115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F2BB956-31FD-447B-86EB-8AF64B4ACC94}" type="slidenum">
              <a:rPr lang="en-US" altLang="en-US" sz="1400" smtClean="0">
                <a:solidFill>
                  <a:srgbClr val="FFFFFF"/>
                </a:solidFill>
              </a:rPr>
              <a:pPr/>
              <a:t>253</a:t>
            </a:fld>
            <a:endParaRPr lang="en-US" altLang="en-US" sz="1400">
              <a:solidFill>
                <a:srgbClr val="FFFFFF"/>
              </a:solidFill>
            </a:endParaRPr>
          </a:p>
        </p:txBody>
      </p:sp>
    </p:spTree>
    <p:extLst>
      <p:ext uri="{BB962C8B-B14F-4D97-AF65-F5344CB8AC3E}">
        <p14:creationId xmlns:p14="http://schemas.microsoft.com/office/powerpoint/2010/main" val="6330323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7F02EE0A-8514-41F6-A411-55B21979BD26}"/>
              </a:ext>
            </a:extLst>
          </p:cNvPr>
          <p:cNvSpPr>
            <a:spLocks noGrp="1" noChangeArrowheads="1"/>
          </p:cNvSpPr>
          <p:nvPr>
            <p:ph type="title"/>
          </p:nvPr>
        </p:nvSpPr>
        <p:spPr/>
        <p:txBody>
          <a:bodyPr/>
          <a:lstStyle/>
          <a:p>
            <a:pPr eaLnBrk="1" fontAlgn="auto" hangingPunct="1">
              <a:spcAft>
                <a:spcPts val="0"/>
              </a:spcAft>
              <a:defRPr/>
            </a:pPr>
            <a:r>
              <a:rPr lang="en-US"/>
              <a:t>Definition of Records in COBOL</a:t>
            </a:r>
          </a:p>
        </p:txBody>
      </p:sp>
      <p:sp>
        <p:nvSpPr>
          <p:cNvPr id="55299" name="Rectangle 3">
            <a:extLst>
              <a:ext uri="{FF2B5EF4-FFF2-40B4-BE49-F238E27FC236}">
                <a16:creationId xmlns:a16="http://schemas.microsoft.com/office/drawing/2014/main" id="{7C9498EC-6CD8-4672-946A-65B66B1266B6}"/>
              </a:ext>
            </a:extLst>
          </p:cNvPr>
          <p:cNvSpPr>
            <a:spLocks noGrp="1" noChangeArrowheads="1"/>
          </p:cNvSpPr>
          <p:nvPr>
            <p:ph sz="quarter" idx="1"/>
          </p:nvPr>
        </p:nvSpPr>
        <p:spPr>
          <a:xfrm>
            <a:off x="457200" y="1600200"/>
            <a:ext cx="7467600" cy="4873625"/>
          </a:xfrm>
        </p:spPr>
        <p:txBody>
          <a:bodyPr/>
          <a:lstStyle/>
          <a:p>
            <a:pPr eaLnBrk="1" hangingPunct="1"/>
            <a:r>
              <a:rPr lang="en-US" altLang="en-US"/>
              <a:t>COBOL uses level numbers to show nested records; others use recursive definition</a:t>
            </a:r>
          </a:p>
          <a:p>
            <a:pPr lvl="1" eaLnBrk="1" hangingPunct="1">
              <a:buFontTx/>
              <a:buNone/>
            </a:pPr>
            <a:r>
              <a:rPr lang="en-US" altLang="en-US">
                <a:latin typeface="Courier New" panose="02070309020205020404" pitchFamily="49" charset="0"/>
                <a:cs typeface="Courier New" panose="02070309020205020404" pitchFamily="49" charset="0"/>
              </a:rPr>
              <a:t>01 EMP-REC.</a:t>
            </a:r>
          </a:p>
          <a:p>
            <a:pPr lvl="1" eaLnBrk="1" hangingPunct="1">
              <a:buFontTx/>
              <a:buNone/>
            </a:pPr>
            <a:r>
              <a:rPr lang="en-US" altLang="en-US">
                <a:latin typeface="Courier New" panose="02070309020205020404" pitchFamily="49" charset="0"/>
                <a:cs typeface="Courier New" panose="02070309020205020404" pitchFamily="49" charset="0"/>
              </a:rPr>
              <a:t>   02 EMP-NAME.</a:t>
            </a:r>
          </a:p>
          <a:p>
            <a:pPr lvl="1" eaLnBrk="1" hangingPunct="1">
              <a:buFontTx/>
              <a:buNone/>
            </a:pPr>
            <a:r>
              <a:rPr lang="en-US" altLang="en-US">
                <a:latin typeface="Courier New" panose="02070309020205020404" pitchFamily="49" charset="0"/>
                <a:cs typeface="Courier New" panose="02070309020205020404" pitchFamily="49" charset="0"/>
              </a:rPr>
              <a:t>      05 FIRST PIC X(20).</a:t>
            </a:r>
          </a:p>
          <a:p>
            <a:pPr lvl="1" eaLnBrk="1" hangingPunct="1">
              <a:buFontTx/>
              <a:buNone/>
            </a:pPr>
            <a:r>
              <a:rPr lang="en-US" altLang="en-US">
                <a:latin typeface="Courier New" panose="02070309020205020404" pitchFamily="49" charset="0"/>
                <a:cs typeface="Courier New" panose="02070309020205020404" pitchFamily="49" charset="0"/>
              </a:rPr>
              <a:t>      05 MID   PIC X(10).</a:t>
            </a:r>
          </a:p>
          <a:p>
            <a:pPr lvl="1" eaLnBrk="1" hangingPunct="1">
              <a:buFontTx/>
              <a:buNone/>
            </a:pPr>
            <a:r>
              <a:rPr lang="en-US" altLang="en-US">
                <a:latin typeface="Courier New" panose="02070309020205020404" pitchFamily="49" charset="0"/>
                <a:cs typeface="Courier New" panose="02070309020205020404" pitchFamily="49" charset="0"/>
              </a:rPr>
              <a:t>      05 LAST  PIC X(20).</a:t>
            </a:r>
          </a:p>
          <a:p>
            <a:pPr lvl="1" eaLnBrk="1" hangingPunct="1">
              <a:buFontTx/>
              <a:buNone/>
            </a:pPr>
            <a:r>
              <a:rPr lang="en-US" altLang="en-US">
                <a:latin typeface="Courier New" panose="02070309020205020404" pitchFamily="49" charset="0"/>
                <a:cs typeface="Courier New" panose="02070309020205020404" pitchFamily="49" charset="0"/>
              </a:rPr>
              <a:t>   02 HOURLY-RATE PIC 99V99.</a:t>
            </a:r>
          </a:p>
        </p:txBody>
      </p:sp>
      <p:sp>
        <p:nvSpPr>
          <p:cNvPr id="55300" name="Slide Number Placeholder 3">
            <a:extLst>
              <a:ext uri="{FF2B5EF4-FFF2-40B4-BE49-F238E27FC236}">
                <a16:creationId xmlns:a16="http://schemas.microsoft.com/office/drawing/2014/main" id="{21481E76-70D6-4FCC-BDC9-01464BBCA05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BC3E074-B321-4F22-8855-591D196D0316}" type="slidenum">
              <a:rPr lang="en-US" altLang="en-US" sz="1400" smtClean="0">
                <a:solidFill>
                  <a:srgbClr val="FFFFFF"/>
                </a:solidFill>
              </a:rPr>
              <a:pPr/>
              <a:t>254</a:t>
            </a:fld>
            <a:endParaRPr lang="en-US" altLang="en-US" sz="1400">
              <a:solidFill>
                <a:srgbClr val="FFFFFF"/>
              </a:solidFill>
            </a:endParaRPr>
          </a:p>
        </p:txBody>
      </p:sp>
    </p:spTree>
    <p:extLst>
      <p:ext uri="{BB962C8B-B14F-4D97-AF65-F5344CB8AC3E}">
        <p14:creationId xmlns:p14="http://schemas.microsoft.com/office/powerpoint/2010/main" val="389692086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08E1E267-491F-49B5-A9A5-DF328D378A8B}"/>
              </a:ext>
            </a:extLst>
          </p:cNvPr>
          <p:cNvSpPr>
            <a:spLocks noGrp="1" noChangeArrowheads="1"/>
          </p:cNvSpPr>
          <p:nvPr>
            <p:ph type="title"/>
          </p:nvPr>
        </p:nvSpPr>
        <p:spPr/>
        <p:txBody>
          <a:bodyPr/>
          <a:lstStyle/>
          <a:p>
            <a:pPr eaLnBrk="1" fontAlgn="auto" hangingPunct="1">
              <a:spcAft>
                <a:spcPts val="0"/>
              </a:spcAft>
              <a:defRPr/>
            </a:pPr>
            <a:r>
              <a:rPr lang="en-US"/>
              <a:t>Definition of Records in Ada</a:t>
            </a:r>
          </a:p>
        </p:txBody>
      </p:sp>
      <p:sp>
        <p:nvSpPr>
          <p:cNvPr id="56323" name="Rectangle 3">
            <a:extLst>
              <a:ext uri="{FF2B5EF4-FFF2-40B4-BE49-F238E27FC236}">
                <a16:creationId xmlns:a16="http://schemas.microsoft.com/office/drawing/2014/main" id="{47D12C64-0AC2-486E-94C4-5C2E26D7D888}"/>
              </a:ext>
            </a:extLst>
          </p:cNvPr>
          <p:cNvSpPr>
            <a:spLocks noGrp="1" noChangeArrowheads="1"/>
          </p:cNvSpPr>
          <p:nvPr>
            <p:ph sz="quarter" idx="1"/>
          </p:nvPr>
        </p:nvSpPr>
        <p:spPr>
          <a:xfrm>
            <a:off x="533400" y="1371600"/>
            <a:ext cx="8153400" cy="4572000"/>
          </a:xfrm>
        </p:spPr>
        <p:txBody>
          <a:bodyPr/>
          <a:lstStyle/>
          <a:p>
            <a:pPr eaLnBrk="1" hangingPunct="1"/>
            <a:r>
              <a:rPr lang="en-US" altLang="en-US"/>
              <a:t>Record structures are indicated in an orthogonal way</a:t>
            </a:r>
          </a:p>
          <a:p>
            <a:pPr eaLnBrk="1" hangingPunct="1">
              <a:buFontTx/>
              <a:buNone/>
            </a:pPr>
            <a:r>
              <a:rPr lang="en-US" altLang="en-US"/>
              <a:t>	</a:t>
            </a:r>
            <a:r>
              <a:rPr lang="en-US" altLang="en-US">
                <a:latin typeface="Courier New" panose="02070309020205020404" pitchFamily="49" charset="0"/>
                <a:cs typeface="Courier New" panose="02070309020205020404" pitchFamily="49" charset="0"/>
              </a:rPr>
              <a:t>type Emp_Rec_Type is record</a:t>
            </a:r>
          </a:p>
          <a:p>
            <a:pPr eaLnBrk="1" hangingPunct="1">
              <a:buFontTx/>
              <a:buNone/>
            </a:pPr>
            <a:r>
              <a:rPr lang="en-US" altLang="en-US">
                <a:latin typeface="Courier New" panose="02070309020205020404" pitchFamily="49" charset="0"/>
                <a:cs typeface="Courier New" panose="02070309020205020404" pitchFamily="49" charset="0"/>
              </a:rPr>
              <a:t>		First: String (1..20);</a:t>
            </a:r>
          </a:p>
          <a:p>
            <a:pPr eaLnBrk="1" hangingPunct="1">
              <a:buFontTx/>
              <a:buNone/>
            </a:pPr>
            <a:r>
              <a:rPr lang="en-US" altLang="en-US">
                <a:latin typeface="Courier New" panose="02070309020205020404" pitchFamily="49" charset="0"/>
                <a:cs typeface="Courier New" panose="02070309020205020404" pitchFamily="49" charset="0"/>
              </a:rPr>
              <a:t>		Mid: String (1..10);</a:t>
            </a:r>
          </a:p>
          <a:p>
            <a:pPr eaLnBrk="1" hangingPunct="1">
              <a:buFontTx/>
              <a:buNone/>
            </a:pPr>
            <a:r>
              <a:rPr lang="en-US" altLang="en-US">
                <a:latin typeface="Courier New" panose="02070309020205020404" pitchFamily="49" charset="0"/>
                <a:cs typeface="Courier New" panose="02070309020205020404" pitchFamily="49" charset="0"/>
              </a:rPr>
              <a:t>		Last: String (1..20);</a:t>
            </a:r>
          </a:p>
          <a:p>
            <a:pPr eaLnBrk="1" hangingPunct="1">
              <a:buFontTx/>
              <a:buNone/>
            </a:pPr>
            <a:r>
              <a:rPr lang="en-US" altLang="en-US">
                <a:latin typeface="Courier New" panose="02070309020205020404" pitchFamily="49" charset="0"/>
                <a:cs typeface="Courier New" panose="02070309020205020404" pitchFamily="49" charset="0"/>
              </a:rPr>
              <a:t>		Hourly_Rate: Float;</a:t>
            </a:r>
          </a:p>
          <a:p>
            <a:pPr eaLnBrk="1" hangingPunct="1">
              <a:buFontTx/>
              <a:buNone/>
            </a:pPr>
            <a:r>
              <a:rPr lang="en-US" altLang="en-US">
                <a:latin typeface="Courier New" panose="02070309020205020404" pitchFamily="49" charset="0"/>
                <a:cs typeface="Courier New" panose="02070309020205020404" pitchFamily="49" charset="0"/>
              </a:rPr>
              <a:t>	end record;</a:t>
            </a:r>
          </a:p>
          <a:p>
            <a:pPr eaLnBrk="1" hangingPunct="1">
              <a:buFontTx/>
              <a:buNone/>
            </a:pPr>
            <a:r>
              <a:rPr lang="en-US" altLang="en-US">
                <a:latin typeface="Courier New" panose="02070309020205020404" pitchFamily="49" charset="0"/>
                <a:cs typeface="Courier New" panose="02070309020205020404" pitchFamily="49" charset="0"/>
              </a:rPr>
              <a:t>	Emp_Rec: Emp_Rec_Type;</a:t>
            </a:r>
          </a:p>
        </p:txBody>
      </p:sp>
      <p:sp>
        <p:nvSpPr>
          <p:cNvPr id="56324" name="Slide Number Placeholder 3">
            <a:extLst>
              <a:ext uri="{FF2B5EF4-FFF2-40B4-BE49-F238E27FC236}">
                <a16:creationId xmlns:a16="http://schemas.microsoft.com/office/drawing/2014/main" id="{57C6FA65-E191-4FA9-9DFE-5A819143216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0E50637-E0D7-4F7A-B14F-CCA38699C4B5}" type="slidenum">
              <a:rPr lang="en-US" altLang="en-US" sz="1400" smtClean="0">
                <a:solidFill>
                  <a:srgbClr val="FFFFFF"/>
                </a:solidFill>
              </a:rPr>
              <a:pPr/>
              <a:t>255</a:t>
            </a:fld>
            <a:endParaRPr lang="en-US" altLang="en-US" sz="1400">
              <a:solidFill>
                <a:srgbClr val="FFFFFF"/>
              </a:solidFill>
            </a:endParaRPr>
          </a:p>
        </p:txBody>
      </p:sp>
    </p:spTree>
    <p:extLst>
      <p:ext uri="{BB962C8B-B14F-4D97-AF65-F5344CB8AC3E}">
        <p14:creationId xmlns:p14="http://schemas.microsoft.com/office/powerpoint/2010/main" val="285461849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99E421E0-F829-4C4A-A252-EE0F22512230}"/>
              </a:ext>
            </a:extLst>
          </p:cNvPr>
          <p:cNvSpPr>
            <a:spLocks noGrp="1" noChangeArrowheads="1"/>
          </p:cNvSpPr>
          <p:nvPr>
            <p:ph type="title"/>
          </p:nvPr>
        </p:nvSpPr>
        <p:spPr/>
        <p:txBody>
          <a:bodyPr/>
          <a:lstStyle/>
          <a:p>
            <a:pPr eaLnBrk="1" fontAlgn="auto" hangingPunct="1">
              <a:spcAft>
                <a:spcPts val="0"/>
              </a:spcAft>
              <a:defRPr/>
            </a:pPr>
            <a:r>
              <a:rPr lang="en-US"/>
              <a:t>References to Records</a:t>
            </a:r>
          </a:p>
        </p:txBody>
      </p:sp>
      <p:sp>
        <p:nvSpPr>
          <p:cNvPr id="57347" name="Rectangle 3">
            <a:extLst>
              <a:ext uri="{FF2B5EF4-FFF2-40B4-BE49-F238E27FC236}">
                <a16:creationId xmlns:a16="http://schemas.microsoft.com/office/drawing/2014/main" id="{F529C502-AF71-42B1-82D8-A7A391C91DD2}"/>
              </a:ext>
            </a:extLst>
          </p:cNvPr>
          <p:cNvSpPr>
            <a:spLocks noGrp="1" noChangeArrowheads="1"/>
          </p:cNvSpPr>
          <p:nvPr>
            <p:ph sz="quarter" idx="1"/>
          </p:nvPr>
        </p:nvSpPr>
        <p:spPr>
          <a:xfrm>
            <a:off x="533400" y="1371600"/>
            <a:ext cx="8153400" cy="4572000"/>
          </a:xfrm>
        </p:spPr>
        <p:txBody>
          <a:bodyPr/>
          <a:lstStyle/>
          <a:p>
            <a:pPr eaLnBrk="1" hangingPunct="1">
              <a:lnSpc>
                <a:spcPct val="90000"/>
              </a:lnSpc>
            </a:pPr>
            <a:r>
              <a:rPr lang="en-US" altLang="en-US">
                <a:solidFill>
                  <a:schemeClr val="tx2"/>
                </a:solidFill>
              </a:rPr>
              <a:t>Most language use dot notation</a:t>
            </a:r>
          </a:p>
          <a:p>
            <a:pPr lvl="1" eaLnBrk="1" hangingPunct="1">
              <a:lnSpc>
                <a:spcPct val="90000"/>
              </a:lnSpc>
              <a:buFontTx/>
              <a:buNone/>
            </a:pPr>
            <a:r>
              <a:rPr lang="en-US" altLang="en-US">
                <a:solidFill>
                  <a:schemeClr val="tx2"/>
                </a:solidFill>
                <a:latin typeface="Courier New" panose="02070309020205020404" pitchFamily="49" charset="0"/>
                <a:cs typeface="Courier New" panose="02070309020205020404" pitchFamily="49" charset="0"/>
              </a:rPr>
              <a:t>Emp_Rec.Name</a:t>
            </a:r>
          </a:p>
          <a:p>
            <a:pPr eaLnBrk="1" hangingPunct="1">
              <a:lnSpc>
                <a:spcPct val="90000"/>
              </a:lnSpc>
            </a:pPr>
            <a:r>
              <a:rPr lang="en-US" altLang="en-US">
                <a:solidFill>
                  <a:schemeClr val="tx2"/>
                </a:solidFill>
              </a:rPr>
              <a:t>Fully qualified references</a:t>
            </a:r>
            <a:r>
              <a:rPr lang="en-US" altLang="en-US"/>
              <a:t> must include all record names</a:t>
            </a:r>
          </a:p>
          <a:p>
            <a:pPr eaLnBrk="1" hangingPunct="1">
              <a:lnSpc>
                <a:spcPct val="90000"/>
              </a:lnSpc>
            </a:pPr>
            <a:r>
              <a:rPr lang="en-US" altLang="en-US">
                <a:solidFill>
                  <a:schemeClr val="tx2"/>
                </a:solidFill>
              </a:rPr>
              <a:t>Elliptical references</a:t>
            </a:r>
            <a:r>
              <a:rPr lang="en-US" altLang="en-US"/>
              <a:t> allow leaving out record names as long as the reference is unambiguous, for example in COBOL</a:t>
            </a:r>
          </a:p>
          <a:p>
            <a:pPr eaLnBrk="1" hangingPunct="1">
              <a:lnSpc>
                <a:spcPct val="90000"/>
              </a:lnSpc>
              <a:buFontTx/>
              <a:buNone/>
            </a:pPr>
            <a:r>
              <a:rPr lang="en-US" altLang="en-US"/>
              <a:t>	</a:t>
            </a:r>
            <a:r>
              <a:rPr lang="en-US" altLang="en-US">
                <a:latin typeface="Courier New" panose="02070309020205020404" pitchFamily="49" charset="0"/>
                <a:cs typeface="Courier New" panose="02070309020205020404" pitchFamily="49" charset="0"/>
              </a:rPr>
              <a:t>FIRST, FIRST OF EMP-NAME</a:t>
            </a:r>
            <a:r>
              <a:rPr lang="en-US" altLang="en-US"/>
              <a:t>, and </a:t>
            </a:r>
            <a:r>
              <a:rPr lang="en-US" altLang="en-US">
                <a:latin typeface="Courier New" panose="02070309020205020404" pitchFamily="49" charset="0"/>
                <a:cs typeface="Courier New" panose="02070309020205020404" pitchFamily="49" charset="0"/>
              </a:rPr>
              <a:t>FIRST</a:t>
            </a:r>
            <a:r>
              <a:rPr lang="en-US" altLang="en-US"/>
              <a:t> of EMP-REC are elliptical references to the employee’s first name</a:t>
            </a:r>
          </a:p>
        </p:txBody>
      </p:sp>
      <p:sp>
        <p:nvSpPr>
          <p:cNvPr id="57348" name="Slide Number Placeholder 3">
            <a:extLst>
              <a:ext uri="{FF2B5EF4-FFF2-40B4-BE49-F238E27FC236}">
                <a16:creationId xmlns:a16="http://schemas.microsoft.com/office/drawing/2014/main" id="{341E1AE1-67E5-425E-BF08-2BCA5379C4E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47DC42B-EC0F-44C3-9BC2-2249929881FA}" type="slidenum">
              <a:rPr lang="en-US" altLang="en-US" sz="1400" smtClean="0">
                <a:solidFill>
                  <a:srgbClr val="FFFFFF"/>
                </a:solidFill>
              </a:rPr>
              <a:pPr/>
              <a:t>256</a:t>
            </a:fld>
            <a:endParaRPr lang="en-US" altLang="en-US" sz="1400">
              <a:solidFill>
                <a:srgbClr val="FFFFFF"/>
              </a:solidFill>
            </a:endParaRPr>
          </a:p>
        </p:txBody>
      </p:sp>
    </p:spTree>
    <p:extLst>
      <p:ext uri="{BB962C8B-B14F-4D97-AF65-F5344CB8AC3E}">
        <p14:creationId xmlns:p14="http://schemas.microsoft.com/office/powerpoint/2010/main" val="250218340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845C8FFB-7F0D-4C30-9EC0-E91AFBEB7443}"/>
              </a:ext>
            </a:extLst>
          </p:cNvPr>
          <p:cNvSpPr>
            <a:spLocks noGrp="1" noChangeArrowheads="1"/>
          </p:cNvSpPr>
          <p:nvPr>
            <p:ph type="title"/>
          </p:nvPr>
        </p:nvSpPr>
        <p:spPr/>
        <p:txBody>
          <a:bodyPr/>
          <a:lstStyle/>
          <a:p>
            <a:pPr eaLnBrk="1" fontAlgn="auto" hangingPunct="1">
              <a:spcAft>
                <a:spcPts val="0"/>
              </a:spcAft>
              <a:defRPr/>
            </a:pPr>
            <a:r>
              <a:rPr lang="en-US"/>
              <a:t>Operations on Records</a:t>
            </a:r>
          </a:p>
        </p:txBody>
      </p:sp>
      <p:sp>
        <p:nvSpPr>
          <p:cNvPr id="58371" name="Rectangle 3">
            <a:extLst>
              <a:ext uri="{FF2B5EF4-FFF2-40B4-BE49-F238E27FC236}">
                <a16:creationId xmlns:a16="http://schemas.microsoft.com/office/drawing/2014/main" id="{CDCA6DAE-17A9-423D-A0CE-7B1575EF2906}"/>
              </a:ext>
            </a:extLst>
          </p:cNvPr>
          <p:cNvSpPr>
            <a:spLocks noGrp="1" noChangeArrowheads="1"/>
          </p:cNvSpPr>
          <p:nvPr>
            <p:ph sz="quarter" idx="1"/>
          </p:nvPr>
        </p:nvSpPr>
        <p:spPr>
          <a:xfrm>
            <a:off x="457200" y="1600200"/>
            <a:ext cx="7467600" cy="4873625"/>
          </a:xfrm>
        </p:spPr>
        <p:txBody>
          <a:bodyPr/>
          <a:lstStyle/>
          <a:p>
            <a:pPr eaLnBrk="1" hangingPunct="1"/>
            <a:r>
              <a:rPr lang="en-US" altLang="en-US"/>
              <a:t>Assignment is very common if the types are identical</a:t>
            </a:r>
          </a:p>
          <a:p>
            <a:pPr eaLnBrk="1" hangingPunct="1"/>
            <a:r>
              <a:rPr lang="en-US" altLang="en-US"/>
              <a:t>Ada allows record comparison</a:t>
            </a:r>
          </a:p>
          <a:p>
            <a:pPr eaLnBrk="1" hangingPunct="1"/>
            <a:r>
              <a:rPr lang="en-US" altLang="en-US"/>
              <a:t>Ada records can be initialized with aggregate literals</a:t>
            </a:r>
          </a:p>
          <a:p>
            <a:pPr eaLnBrk="1" hangingPunct="1"/>
            <a:r>
              <a:rPr lang="en-US" altLang="en-US"/>
              <a:t>COBOL provides </a:t>
            </a:r>
            <a:r>
              <a:rPr lang="en-US" altLang="en-US">
                <a:latin typeface="Courier New" panose="02070309020205020404" pitchFamily="49" charset="0"/>
                <a:cs typeface="Courier New" panose="02070309020205020404" pitchFamily="49" charset="0"/>
              </a:rPr>
              <a:t>MOVE CORRESPONDING</a:t>
            </a:r>
          </a:p>
          <a:p>
            <a:pPr lvl="1" eaLnBrk="1" hangingPunct="1"/>
            <a:r>
              <a:rPr lang="en-US" altLang="en-US"/>
              <a:t>Copies a field of the source record to the corresponding field in the target record</a:t>
            </a:r>
          </a:p>
        </p:txBody>
      </p:sp>
      <p:sp>
        <p:nvSpPr>
          <p:cNvPr id="58372" name="Slide Number Placeholder 3">
            <a:extLst>
              <a:ext uri="{FF2B5EF4-FFF2-40B4-BE49-F238E27FC236}">
                <a16:creationId xmlns:a16="http://schemas.microsoft.com/office/drawing/2014/main" id="{1FA1BE57-B4D6-4AB5-A7F8-417BE308F54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89F24E8-F373-46BA-B83A-F6C42F95C2F5}" type="slidenum">
              <a:rPr lang="en-US" altLang="en-US" sz="1400" smtClean="0">
                <a:solidFill>
                  <a:srgbClr val="FFFFFF"/>
                </a:solidFill>
              </a:rPr>
              <a:pPr/>
              <a:t>257</a:t>
            </a:fld>
            <a:endParaRPr lang="en-US" altLang="en-US" sz="1400">
              <a:solidFill>
                <a:srgbClr val="FFFFFF"/>
              </a:solidFill>
            </a:endParaRPr>
          </a:p>
        </p:txBody>
      </p:sp>
    </p:spTree>
    <p:extLst>
      <p:ext uri="{BB962C8B-B14F-4D97-AF65-F5344CB8AC3E}">
        <p14:creationId xmlns:p14="http://schemas.microsoft.com/office/powerpoint/2010/main" val="294945458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9BB95F7E-6683-4030-A37D-884B8299270B}"/>
              </a:ext>
            </a:extLst>
          </p:cNvPr>
          <p:cNvSpPr>
            <a:spLocks noGrp="1" noChangeArrowheads="1"/>
          </p:cNvSpPr>
          <p:nvPr>
            <p:ph type="title"/>
          </p:nvPr>
        </p:nvSpPr>
        <p:spPr/>
        <p:txBody>
          <a:bodyPr/>
          <a:lstStyle/>
          <a:p>
            <a:pPr eaLnBrk="1" fontAlgn="auto" hangingPunct="1">
              <a:spcAft>
                <a:spcPts val="0"/>
              </a:spcAft>
              <a:defRPr/>
            </a:pPr>
            <a:r>
              <a:rPr lang="en-US"/>
              <a:t>Evaluation and Comparison to Arrays</a:t>
            </a:r>
          </a:p>
        </p:txBody>
      </p:sp>
      <p:sp>
        <p:nvSpPr>
          <p:cNvPr id="59395" name="Rectangle 3">
            <a:extLst>
              <a:ext uri="{FF2B5EF4-FFF2-40B4-BE49-F238E27FC236}">
                <a16:creationId xmlns:a16="http://schemas.microsoft.com/office/drawing/2014/main" id="{A37B8D7A-2C84-4D06-8178-44FAC418705A}"/>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Straight forward and safe design</a:t>
            </a:r>
          </a:p>
          <a:p>
            <a:pPr eaLnBrk="1" hangingPunct="1">
              <a:lnSpc>
                <a:spcPct val="90000"/>
              </a:lnSpc>
            </a:pPr>
            <a:r>
              <a:rPr lang="en-US" altLang="en-US"/>
              <a:t>Records are used when collection of data values is heterogeneous</a:t>
            </a:r>
          </a:p>
          <a:p>
            <a:pPr eaLnBrk="1" hangingPunct="1">
              <a:lnSpc>
                <a:spcPct val="90000"/>
              </a:lnSpc>
            </a:pPr>
            <a:r>
              <a:rPr lang="en-US" altLang="en-US"/>
              <a:t>Access to array elements is much slower than access to record fields, because subscripts are dynamic (field names are static)</a:t>
            </a:r>
          </a:p>
          <a:p>
            <a:pPr eaLnBrk="1" hangingPunct="1">
              <a:lnSpc>
                <a:spcPct val="90000"/>
              </a:lnSpc>
            </a:pPr>
            <a:r>
              <a:rPr lang="en-US" altLang="en-US"/>
              <a:t>Dynamic subscripts could be used with record field access, but it would disallow type checking and it would be much slower</a:t>
            </a:r>
          </a:p>
        </p:txBody>
      </p:sp>
      <p:sp>
        <p:nvSpPr>
          <p:cNvPr id="59396" name="Slide Number Placeholder 3">
            <a:extLst>
              <a:ext uri="{FF2B5EF4-FFF2-40B4-BE49-F238E27FC236}">
                <a16:creationId xmlns:a16="http://schemas.microsoft.com/office/drawing/2014/main" id="{004F0796-6307-4720-AF95-6A2101FE75A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C864A73-2B0B-4413-9897-1A4813729620}" type="slidenum">
              <a:rPr lang="en-US" altLang="en-US" sz="1400" smtClean="0">
                <a:solidFill>
                  <a:srgbClr val="FFFFFF"/>
                </a:solidFill>
              </a:rPr>
              <a:pPr/>
              <a:t>258</a:t>
            </a:fld>
            <a:endParaRPr lang="en-US" altLang="en-US" sz="1400">
              <a:solidFill>
                <a:srgbClr val="FFFFFF"/>
              </a:solidFill>
            </a:endParaRPr>
          </a:p>
        </p:txBody>
      </p:sp>
    </p:spTree>
    <p:extLst>
      <p:ext uri="{BB962C8B-B14F-4D97-AF65-F5344CB8AC3E}">
        <p14:creationId xmlns:p14="http://schemas.microsoft.com/office/powerpoint/2010/main" val="258137395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E09D5563-E8C0-4E6F-B3C5-9C1FE451C7D1}"/>
              </a:ext>
            </a:extLst>
          </p:cNvPr>
          <p:cNvSpPr>
            <a:spLocks noGrp="1" noChangeArrowheads="1"/>
          </p:cNvSpPr>
          <p:nvPr>
            <p:ph type="title"/>
          </p:nvPr>
        </p:nvSpPr>
        <p:spPr>
          <a:xfrm>
            <a:off x="533400" y="381000"/>
            <a:ext cx="8382000" cy="1143000"/>
          </a:xfrm>
        </p:spPr>
        <p:txBody>
          <a:bodyPr/>
          <a:lstStyle/>
          <a:p>
            <a:pPr eaLnBrk="1" fontAlgn="auto" hangingPunct="1">
              <a:spcAft>
                <a:spcPts val="0"/>
              </a:spcAft>
              <a:defRPr/>
            </a:pPr>
            <a:r>
              <a:rPr lang="en-US"/>
              <a:t>Implementation of Record Type</a:t>
            </a:r>
          </a:p>
        </p:txBody>
      </p:sp>
      <p:sp>
        <p:nvSpPr>
          <p:cNvPr id="60419" name="Slide Number Placeholder 3">
            <a:extLst>
              <a:ext uri="{FF2B5EF4-FFF2-40B4-BE49-F238E27FC236}">
                <a16:creationId xmlns:a16="http://schemas.microsoft.com/office/drawing/2014/main" id="{75FB0159-41D3-445F-92D6-8F03B213972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1D2D61B-80F8-4F9E-AC60-7E139D4E7428}" type="slidenum">
              <a:rPr lang="en-US" altLang="en-US" sz="1400" smtClean="0">
                <a:solidFill>
                  <a:srgbClr val="FFFFFF"/>
                </a:solidFill>
              </a:rPr>
              <a:pPr/>
              <a:t>259</a:t>
            </a:fld>
            <a:endParaRPr lang="en-US" altLang="en-US" sz="1400">
              <a:solidFill>
                <a:srgbClr val="FFFFFF"/>
              </a:solidFill>
            </a:endParaRPr>
          </a:p>
        </p:txBody>
      </p:sp>
      <p:pic>
        <p:nvPicPr>
          <p:cNvPr id="60420" name="Picture 4">
            <a:extLst>
              <a:ext uri="{FF2B5EF4-FFF2-40B4-BE49-F238E27FC236}">
                <a16:creationId xmlns:a16="http://schemas.microsoft.com/office/drawing/2014/main" id="{AAC2EC3B-6793-4ADB-935D-CD3E814D6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676400"/>
            <a:ext cx="29527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5">
            <a:extLst>
              <a:ext uri="{FF2B5EF4-FFF2-40B4-BE49-F238E27FC236}">
                <a16:creationId xmlns:a16="http://schemas.microsoft.com/office/drawing/2014/main" id="{6253582E-4C2F-4672-B3ED-D63D972D3153}"/>
              </a:ext>
            </a:extLst>
          </p:cNvPr>
          <p:cNvSpPr txBox="1">
            <a:spLocks noChangeArrowheads="1"/>
          </p:cNvSpPr>
          <p:nvPr/>
        </p:nvSpPr>
        <p:spPr bwMode="auto">
          <a:xfrm>
            <a:off x="457200" y="2819400"/>
            <a:ext cx="441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latin typeface="Lucida Sans Unicode" panose="020B0602030504020204" pitchFamily="34" charset="0"/>
              </a:rPr>
              <a:t>Offset address relative to the beginning of the records is associated with each field</a:t>
            </a:r>
          </a:p>
        </p:txBody>
      </p:sp>
    </p:spTree>
    <p:extLst>
      <p:ext uri="{BB962C8B-B14F-4D97-AF65-F5344CB8AC3E}">
        <p14:creationId xmlns:p14="http://schemas.microsoft.com/office/powerpoint/2010/main" val="2416970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8A922DFD-1572-448D-910A-A4884A417FFF}"/>
              </a:ext>
            </a:extLst>
          </p:cNvPr>
          <p:cNvSpPr>
            <a:spLocks noGrp="1" noChangeArrowheads="1"/>
          </p:cNvSpPr>
          <p:nvPr>
            <p:ph type="title"/>
          </p:nvPr>
        </p:nvSpPr>
        <p:spPr/>
        <p:txBody>
          <a:bodyPr/>
          <a:lstStyle/>
          <a:p>
            <a:pPr eaLnBrk="1" fontAlgn="auto" hangingPunct="1">
              <a:spcAft>
                <a:spcPts val="0"/>
              </a:spcAft>
              <a:defRPr/>
            </a:pPr>
            <a:r>
              <a:rPr lang="en-US" dirty="0"/>
              <a:t>Implementation Methods: Pure Interpretation</a:t>
            </a:r>
          </a:p>
        </p:txBody>
      </p:sp>
      <p:sp>
        <p:nvSpPr>
          <p:cNvPr id="60419" name="Rectangle 3">
            <a:extLst>
              <a:ext uri="{FF2B5EF4-FFF2-40B4-BE49-F238E27FC236}">
                <a16:creationId xmlns:a16="http://schemas.microsoft.com/office/drawing/2014/main" id="{4B9B165E-CB73-4F37-BD07-9AA8962D51CB}"/>
              </a:ext>
            </a:extLst>
          </p:cNvPr>
          <p:cNvSpPr>
            <a:spLocks noGrp="1" noChangeArrowheads="1"/>
          </p:cNvSpPr>
          <p:nvPr>
            <p:ph sz="quarter" idx="1"/>
          </p:nvPr>
        </p:nvSpPr>
        <p:spPr>
          <a:xfrm>
            <a:off x="609600" y="1447800"/>
            <a:ext cx="8153400" cy="4572000"/>
          </a:xfrm>
        </p:spPr>
        <p:txBody>
          <a:bodyPr/>
          <a:lstStyle/>
          <a:p>
            <a:pPr eaLnBrk="1" hangingPunct="1">
              <a:lnSpc>
                <a:spcPct val="90000"/>
              </a:lnSpc>
            </a:pPr>
            <a:r>
              <a:rPr lang="en-US" altLang="en-US"/>
              <a:t>No translation</a:t>
            </a:r>
          </a:p>
          <a:p>
            <a:pPr eaLnBrk="1" hangingPunct="1">
              <a:lnSpc>
                <a:spcPct val="90000"/>
              </a:lnSpc>
            </a:pPr>
            <a:r>
              <a:rPr lang="en-US" altLang="en-US"/>
              <a:t>Easier implementation of programs (run-time errors can easily and immediately displayed)</a:t>
            </a:r>
          </a:p>
          <a:p>
            <a:pPr eaLnBrk="1" hangingPunct="1">
              <a:lnSpc>
                <a:spcPct val="90000"/>
              </a:lnSpc>
            </a:pPr>
            <a:r>
              <a:rPr lang="en-US" altLang="en-US"/>
              <a:t>Slower execution (10 to 100 times slower than compiled programs)</a:t>
            </a:r>
          </a:p>
          <a:p>
            <a:pPr eaLnBrk="1" hangingPunct="1">
              <a:lnSpc>
                <a:spcPct val="90000"/>
              </a:lnSpc>
            </a:pPr>
            <a:r>
              <a:rPr lang="en-US" altLang="en-US"/>
              <a:t>Often requires more space</a:t>
            </a:r>
          </a:p>
          <a:p>
            <a:pPr eaLnBrk="1" hangingPunct="1">
              <a:lnSpc>
                <a:spcPct val="90000"/>
              </a:lnSpc>
            </a:pPr>
            <a:r>
              <a:rPr lang="en-US" altLang="en-US"/>
              <a:t>Becoming rare on high-level languages</a:t>
            </a:r>
          </a:p>
          <a:p>
            <a:pPr eaLnBrk="1" hangingPunct="1">
              <a:lnSpc>
                <a:spcPct val="90000"/>
              </a:lnSpc>
            </a:pPr>
            <a:r>
              <a:rPr lang="en-US" altLang="en-US"/>
              <a:t>Significant comeback with some Web scripting languages (e.g., JavaScript)</a:t>
            </a:r>
          </a:p>
        </p:txBody>
      </p:sp>
      <p:sp>
        <p:nvSpPr>
          <p:cNvPr id="60420" name="Slide Number Placeholder 4">
            <a:extLst>
              <a:ext uri="{FF2B5EF4-FFF2-40B4-BE49-F238E27FC236}">
                <a16:creationId xmlns:a16="http://schemas.microsoft.com/office/drawing/2014/main" id="{F57E0868-D0CA-4891-A75F-F9A5A595745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87DA7043-7A6C-4362-AAD3-6FE9B1EB7FE9}" type="slidenum">
              <a:rPr lang="en-US" altLang="en-US" sz="1400" smtClean="0">
                <a:solidFill>
                  <a:srgbClr val="FFFFFF"/>
                </a:solidFill>
                <a:latin typeface="Times" panose="02020603050405020304" pitchFamily="18" charset="0"/>
              </a:rPr>
              <a:pPr>
                <a:spcBef>
                  <a:spcPct val="0"/>
                </a:spcBef>
                <a:buClrTx/>
                <a:buSzTx/>
                <a:buFontTx/>
                <a:buNone/>
              </a:pPr>
              <a:t>26</a:t>
            </a:fld>
            <a:endParaRPr lang="en-US" altLang="en-US" sz="1400">
              <a:solidFill>
                <a:srgbClr val="FFFFFF"/>
              </a:solidFill>
              <a:latin typeface="Times" panose="02020603050405020304" pitchFamily="18" charset="0"/>
            </a:endParaRPr>
          </a:p>
        </p:txBody>
      </p:sp>
      <p:sp>
        <p:nvSpPr>
          <p:cNvPr id="60421" name="Footer Placeholder 3">
            <a:extLst>
              <a:ext uri="{FF2B5EF4-FFF2-40B4-BE49-F238E27FC236}">
                <a16:creationId xmlns:a16="http://schemas.microsoft.com/office/drawing/2014/main" id="{0E0EC8E1-2F34-43F3-BC37-41EA37A28C6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DC523F6D-A3E8-445C-83D7-2DB182D49E52}"/>
              </a:ext>
            </a:extLst>
          </p:cNvPr>
          <p:cNvSpPr>
            <a:spLocks noGrp="1" noChangeArrowheads="1"/>
          </p:cNvSpPr>
          <p:nvPr>
            <p:ph type="title"/>
          </p:nvPr>
        </p:nvSpPr>
        <p:spPr/>
        <p:txBody>
          <a:bodyPr/>
          <a:lstStyle/>
          <a:p>
            <a:pPr eaLnBrk="1" fontAlgn="auto" hangingPunct="1">
              <a:spcAft>
                <a:spcPts val="0"/>
              </a:spcAft>
              <a:defRPr/>
            </a:pPr>
            <a:r>
              <a:rPr lang="en-US" dirty="0"/>
              <a:t>Unions Types</a:t>
            </a:r>
          </a:p>
        </p:txBody>
      </p:sp>
      <p:sp>
        <p:nvSpPr>
          <p:cNvPr id="61443" name="Rectangle 3">
            <a:extLst>
              <a:ext uri="{FF2B5EF4-FFF2-40B4-BE49-F238E27FC236}">
                <a16:creationId xmlns:a16="http://schemas.microsoft.com/office/drawing/2014/main" id="{0B14CFCB-CAF6-405E-9219-680FF57DADFE}"/>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i="1"/>
              <a:t>union</a:t>
            </a:r>
            <a:r>
              <a:rPr lang="en-US" altLang="en-US"/>
              <a:t> is a type whose variables are allowed to store different type values at different times during execution</a:t>
            </a:r>
          </a:p>
          <a:p>
            <a:pPr eaLnBrk="1" hangingPunct="1"/>
            <a:r>
              <a:rPr lang="en-US" altLang="en-US"/>
              <a:t>Design issues </a:t>
            </a:r>
          </a:p>
          <a:p>
            <a:pPr lvl="1" eaLnBrk="1" hangingPunct="1"/>
            <a:r>
              <a:rPr lang="en-US" altLang="en-US"/>
              <a:t>Should type checking be required?</a:t>
            </a:r>
          </a:p>
          <a:p>
            <a:pPr lvl="1" eaLnBrk="1" hangingPunct="1"/>
            <a:r>
              <a:rPr lang="en-US" altLang="en-US"/>
              <a:t>Should unions be embedded in records?</a:t>
            </a:r>
          </a:p>
        </p:txBody>
      </p:sp>
      <p:sp>
        <p:nvSpPr>
          <p:cNvPr id="61444" name="Slide Number Placeholder 3">
            <a:extLst>
              <a:ext uri="{FF2B5EF4-FFF2-40B4-BE49-F238E27FC236}">
                <a16:creationId xmlns:a16="http://schemas.microsoft.com/office/drawing/2014/main" id="{82DCFD91-521C-4769-B8D9-77BA163B5B0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FB13A79-4B49-436E-9CEF-279155B7A84A}" type="slidenum">
              <a:rPr lang="en-US" altLang="en-US" sz="1400" smtClean="0">
                <a:solidFill>
                  <a:srgbClr val="FFFFFF"/>
                </a:solidFill>
              </a:rPr>
              <a:pPr/>
              <a:t>260</a:t>
            </a:fld>
            <a:endParaRPr lang="en-US" altLang="en-US" sz="1400">
              <a:solidFill>
                <a:srgbClr val="FFFFFF"/>
              </a:solidFill>
            </a:endParaRPr>
          </a:p>
        </p:txBody>
      </p:sp>
    </p:spTree>
    <p:extLst>
      <p:ext uri="{BB962C8B-B14F-4D97-AF65-F5344CB8AC3E}">
        <p14:creationId xmlns:p14="http://schemas.microsoft.com/office/powerpoint/2010/main" val="85006166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33485354-EA45-4BEE-87F3-1BABC6749FFD}"/>
              </a:ext>
            </a:extLst>
          </p:cNvPr>
          <p:cNvSpPr>
            <a:spLocks noGrp="1" noChangeArrowheads="1"/>
          </p:cNvSpPr>
          <p:nvPr>
            <p:ph type="title"/>
          </p:nvPr>
        </p:nvSpPr>
        <p:spPr/>
        <p:txBody>
          <a:bodyPr/>
          <a:lstStyle/>
          <a:p>
            <a:pPr eaLnBrk="1" fontAlgn="auto" hangingPunct="1">
              <a:spcAft>
                <a:spcPts val="0"/>
              </a:spcAft>
              <a:defRPr/>
            </a:pPr>
            <a:r>
              <a:rPr lang="en-US" dirty="0"/>
              <a:t>Free Union</a:t>
            </a:r>
          </a:p>
        </p:txBody>
      </p:sp>
      <p:sp>
        <p:nvSpPr>
          <p:cNvPr id="62467" name="Rectangle 3">
            <a:extLst>
              <a:ext uri="{FF2B5EF4-FFF2-40B4-BE49-F238E27FC236}">
                <a16:creationId xmlns:a16="http://schemas.microsoft.com/office/drawing/2014/main" id="{1A0A99DB-A9BD-46AD-A7A7-44B185A9159C}"/>
              </a:ext>
            </a:extLst>
          </p:cNvPr>
          <p:cNvSpPr>
            <a:spLocks noGrp="1" noChangeArrowheads="1"/>
          </p:cNvSpPr>
          <p:nvPr>
            <p:ph sz="quarter" idx="1"/>
          </p:nvPr>
        </p:nvSpPr>
        <p:spPr>
          <a:xfrm>
            <a:off x="457200" y="1600200"/>
            <a:ext cx="7467600" cy="4873625"/>
          </a:xfrm>
        </p:spPr>
        <p:txBody>
          <a:bodyPr/>
          <a:lstStyle/>
          <a:p>
            <a:pPr eaLnBrk="1" hangingPunct="1"/>
            <a:r>
              <a:rPr lang="en-US" altLang="en-US"/>
              <a:t>Fortran, C, and C++ provide union constructs in which there is no language support for type checking; the union in these languages is called </a:t>
            </a:r>
            <a:r>
              <a:rPr lang="en-US" altLang="en-US" i="1"/>
              <a:t>free union</a:t>
            </a:r>
          </a:p>
          <a:p>
            <a:pPr lvl="1" eaLnBrk="1" hangingPunct="1">
              <a:buFont typeface="Wingdings 2" panose="05020102010507070707" pitchFamily="18" charset="2"/>
              <a:buNone/>
            </a:pPr>
            <a:r>
              <a:rPr lang="en-US" altLang="en-US" sz="1800">
                <a:latin typeface="Courier New" panose="02070309020205020404" pitchFamily="49" charset="0"/>
                <a:cs typeface="Courier New" panose="02070309020205020404" pitchFamily="49" charset="0"/>
              </a:rPr>
              <a:t>union flexType{</a:t>
            </a:r>
          </a:p>
          <a:p>
            <a:pPr lvl="1" eaLnBrk="1" hangingPunct="1">
              <a:buFont typeface="Wingdings 2" panose="05020102010507070707" pitchFamily="18" charset="2"/>
              <a:buNone/>
            </a:pPr>
            <a:r>
              <a:rPr lang="en-US" altLang="en-US" sz="1800">
                <a:latin typeface="Courier New" panose="02070309020205020404" pitchFamily="49" charset="0"/>
                <a:cs typeface="Courier New" panose="02070309020205020404" pitchFamily="49" charset="0"/>
              </a:rPr>
              <a:t>	int intEl;</a:t>
            </a:r>
          </a:p>
          <a:p>
            <a:pPr lvl="1" eaLnBrk="1" hangingPunct="1">
              <a:buFont typeface="Wingdings 2" panose="05020102010507070707" pitchFamily="18" charset="2"/>
              <a:buNone/>
            </a:pPr>
            <a:r>
              <a:rPr lang="en-US" altLang="en-US" sz="1800">
                <a:latin typeface="Courier New" panose="02070309020205020404" pitchFamily="49" charset="0"/>
                <a:cs typeface="Courier New" panose="02070309020205020404" pitchFamily="49" charset="0"/>
              </a:rPr>
              <a:t>	float floatEl;</a:t>
            </a:r>
          </a:p>
          <a:p>
            <a:pPr lvl="1" eaLnBrk="1" hangingPunct="1">
              <a:buFont typeface="Wingdings 2" panose="05020102010507070707" pitchFamily="18" charset="2"/>
              <a:buNone/>
            </a:pPr>
            <a:r>
              <a:rPr lang="en-US" altLang="en-US" sz="1800">
                <a:latin typeface="Courier New" panose="02070309020205020404" pitchFamily="49" charset="0"/>
                <a:cs typeface="Courier New" panose="02070309020205020404" pitchFamily="49" charset="0"/>
              </a:rPr>
              <a:t>};</a:t>
            </a:r>
          </a:p>
          <a:p>
            <a:pPr eaLnBrk="1" hangingPunct="1">
              <a:buFontTx/>
              <a:buNone/>
            </a:pPr>
            <a:endParaRPr lang="en-US" altLang="en-US"/>
          </a:p>
        </p:txBody>
      </p:sp>
      <p:sp>
        <p:nvSpPr>
          <p:cNvPr id="62468" name="Slide Number Placeholder 3">
            <a:extLst>
              <a:ext uri="{FF2B5EF4-FFF2-40B4-BE49-F238E27FC236}">
                <a16:creationId xmlns:a16="http://schemas.microsoft.com/office/drawing/2014/main" id="{3C619B36-0D07-4903-A68E-FE5B49E10D5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BF39AA7-01FB-482A-94AA-83F94B13641C}" type="slidenum">
              <a:rPr lang="en-US" altLang="en-US" sz="1400" smtClean="0">
                <a:solidFill>
                  <a:srgbClr val="FFFFFF"/>
                </a:solidFill>
              </a:rPr>
              <a:pPr/>
              <a:t>261</a:t>
            </a:fld>
            <a:endParaRPr lang="en-US" altLang="en-US" sz="1400">
              <a:solidFill>
                <a:srgbClr val="FFFFFF"/>
              </a:solidFill>
            </a:endParaRPr>
          </a:p>
        </p:txBody>
      </p:sp>
    </p:spTree>
    <p:extLst>
      <p:ext uri="{BB962C8B-B14F-4D97-AF65-F5344CB8AC3E}">
        <p14:creationId xmlns:p14="http://schemas.microsoft.com/office/powerpoint/2010/main" val="409442429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D595CA0C-15D6-4B56-9BA8-5EFFCFD04482}"/>
              </a:ext>
            </a:extLst>
          </p:cNvPr>
          <p:cNvSpPr>
            <a:spLocks noGrp="1" noChangeArrowheads="1"/>
          </p:cNvSpPr>
          <p:nvPr>
            <p:ph type="title"/>
          </p:nvPr>
        </p:nvSpPr>
        <p:spPr/>
        <p:txBody>
          <a:bodyPr/>
          <a:lstStyle/>
          <a:p>
            <a:pPr eaLnBrk="1" fontAlgn="auto" hangingPunct="1">
              <a:spcAft>
                <a:spcPts val="0"/>
              </a:spcAft>
              <a:defRPr/>
            </a:pPr>
            <a:r>
              <a:rPr lang="en-US" dirty="0"/>
              <a:t>Discriminated Union</a:t>
            </a:r>
          </a:p>
        </p:txBody>
      </p:sp>
      <p:sp>
        <p:nvSpPr>
          <p:cNvPr id="56324" name="Rectangle 3">
            <a:extLst>
              <a:ext uri="{FF2B5EF4-FFF2-40B4-BE49-F238E27FC236}">
                <a16:creationId xmlns:a16="http://schemas.microsoft.com/office/drawing/2014/main" id="{FF9F8D93-43D7-46A3-AB4D-47913C78AFB0}"/>
              </a:ext>
            </a:extLst>
          </p:cNvPr>
          <p:cNvSpPr>
            <a:spLocks noGrp="1" noChangeArrowheads="1"/>
          </p:cNvSpPr>
          <p:nvPr>
            <p:ph sz="quarter" idx="1"/>
          </p:nvPr>
        </p:nvSpPr>
        <p:spPr>
          <a:xfrm>
            <a:off x="457200" y="1600200"/>
            <a:ext cx="7467600" cy="4873625"/>
          </a:xfrm>
        </p:spPr>
        <p:txBody>
          <a:bodyPr>
            <a:normAutofit fontScale="85000" lnSpcReduction="20000"/>
          </a:bodyPr>
          <a:lstStyle/>
          <a:p>
            <a:pPr marL="274320" indent="-274320" eaLnBrk="1" fontAlgn="auto" hangingPunct="1">
              <a:spcAft>
                <a:spcPts val="0"/>
              </a:spcAft>
              <a:buFont typeface="Wingdings"/>
              <a:buChar char=""/>
              <a:defRPr/>
            </a:pPr>
            <a:r>
              <a:rPr lang="en-US" dirty="0"/>
              <a:t>Type checking of unions require that each union include a type indicator called a </a:t>
            </a:r>
            <a:r>
              <a:rPr lang="en-US" dirty="0" err="1"/>
              <a:t>discriminant</a:t>
            </a:r>
            <a:r>
              <a:rPr lang="en-US" dirty="0"/>
              <a:t>, hence called </a:t>
            </a:r>
            <a:r>
              <a:rPr lang="en-US" i="1" dirty="0"/>
              <a:t>discriminated union</a:t>
            </a:r>
            <a:r>
              <a:rPr lang="en-US" dirty="0"/>
              <a:t>.</a:t>
            </a:r>
          </a:p>
          <a:p>
            <a:pPr marL="640080" lvl="1" indent="-274320" eaLnBrk="1" fontAlgn="auto" hangingPunct="1">
              <a:spcAft>
                <a:spcPts val="0"/>
              </a:spcAft>
              <a:buFont typeface="Wingdings 2"/>
              <a:buChar char=""/>
              <a:defRPr/>
            </a:pPr>
            <a:r>
              <a:rPr lang="en-US" dirty="0"/>
              <a:t>Supported by </a:t>
            </a:r>
            <a:r>
              <a:rPr lang="en-US" dirty="0" err="1"/>
              <a:t>Ada</a:t>
            </a:r>
            <a:endParaRPr lang="en-US" dirty="0"/>
          </a:p>
          <a:p>
            <a:pPr marL="274320" indent="-274320" eaLnBrk="1" fontAlgn="auto" hangingPunct="1">
              <a:lnSpc>
                <a:spcPct val="90000"/>
              </a:lnSpc>
              <a:spcAft>
                <a:spcPts val="0"/>
              </a:spcAft>
              <a:buFontTx/>
              <a:buNone/>
              <a:defRPr/>
            </a:pPr>
            <a:endParaRPr lang="en-US" sz="2000" dirty="0">
              <a:latin typeface="Courier New" pitchFamily="49" charset="0"/>
              <a:cs typeface="Courier New" pitchFamily="49" charset="0"/>
            </a:endParaRP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type Shape is (Circle, Triangle, Rectangle);</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type Colors is (Red, Green, Blue);</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type Figure (Form: Shape) is record</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Filled: Boolean;</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Color: Colors;</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case Form is</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when Circle =&gt; Diameter: Float;</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when Triangle =&gt;</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Leftside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Rightside</a:t>
            </a:r>
            <a:r>
              <a:rPr lang="en-US" sz="2000" dirty="0">
                <a:latin typeface="Courier New" pitchFamily="49" charset="0"/>
                <a:cs typeface="Courier New" pitchFamily="49" charset="0"/>
              </a:rPr>
              <a:t>: Integer;</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Angle: Float;</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when Rectangle =&gt; Side1, Side2: Integer;</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	end case;</a:t>
            </a:r>
          </a:p>
          <a:p>
            <a:pPr marL="274320" indent="-274320" eaLnBrk="1" fontAlgn="auto" hangingPunct="1">
              <a:lnSpc>
                <a:spcPct val="90000"/>
              </a:lnSpc>
              <a:spcAft>
                <a:spcPts val="0"/>
              </a:spcAft>
              <a:buFontTx/>
              <a:buNone/>
              <a:defRPr/>
            </a:pPr>
            <a:r>
              <a:rPr lang="en-US" sz="2000" dirty="0">
                <a:latin typeface="Courier New" pitchFamily="49" charset="0"/>
                <a:cs typeface="Courier New" pitchFamily="49" charset="0"/>
              </a:rPr>
              <a:t>end record;</a:t>
            </a:r>
          </a:p>
          <a:p>
            <a:pPr marL="274320" indent="-274320" eaLnBrk="1" fontAlgn="auto" hangingPunct="1">
              <a:lnSpc>
                <a:spcPct val="90000"/>
              </a:lnSpc>
              <a:spcAft>
                <a:spcPts val="0"/>
              </a:spcAft>
              <a:buFontTx/>
              <a:buNone/>
              <a:defRPr/>
            </a:pPr>
            <a:endParaRPr lang="en-US" sz="2000" dirty="0">
              <a:latin typeface="Courier New" pitchFamily="49" charset="0"/>
              <a:cs typeface="Courier New" pitchFamily="49" charset="0"/>
            </a:endParaRPr>
          </a:p>
          <a:p>
            <a:pPr marL="274320" indent="-274320" eaLnBrk="1" fontAlgn="auto" hangingPunct="1">
              <a:lnSpc>
                <a:spcPct val="90000"/>
              </a:lnSpc>
              <a:spcAft>
                <a:spcPts val="0"/>
              </a:spcAft>
              <a:buFontTx/>
              <a:buNone/>
              <a:defRPr/>
            </a:pPr>
            <a:endParaRPr lang="en-US" sz="2000" dirty="0">
              <a:latin typeface="Courier New" pitchFamily="49" charset="0"/>
              <a:cs typeface="Courier New" pitchFamily="49" charset="0"/>
            </a:endParaRPr>
          </a:p>
          <a:p>
            <a:pPr marL="274320" indent="-274320" eaLnBrk="1" fontAlgn="auto" hangingPunct="1">
              <a:lnSpc>
                <a:spcPct val="90000"/>
              </a:lnSpc>
              <a:spcAft>
                <a:spcPts val="0"/>
              </a:spcAft>
              <a:buFontTx/>
              <a:buNone/>
              <a:defRPr/>
            </a:pPr>
            <a:endParaRPr lang="en-US" sz="2000" dirty="0">
              <a:latin typeface="Courier New" pitchFamily="49" charset="0"/>
              <a:cs typeface="Courier New" pitchFamily="49" charset="0"/>
            </a:endParaRPr>
          </a:p>
          <a:p>
            <a:pPr marL="274320" indent="-274320" eaLnBrk="1" fontAlgn="auto" hangingPunct="1">
              <a:lnSpc>
                <a:spcPct val="90000"/>
              </a:lnSpc>
              <a:spcAft>
                <a:spcPts val="0"/>
              </a:spcAft>
              <a:buFontTx/>
              <a:buNone/>
              <a:defRPr/>
            </a:pPr>
            <a:endParaRPr lang="en-US" sz="2000" dirty="0">
              <a:latin typeface="Courier New" pitchFamily="49" charset="0"/>
              <a:cs typeface="Courier New" pitchFamily="49" charset="0"/>
            </a:endParaRPr>
          </a:p>
        </p:txBody>
      </p:sp>
      <p:sp>
        <p:nvSpPr>
          <p:cNvPr id="63492" name="Slide Number Placeholder 3">
            <a:extLst>
              <a:ext uri="{FF2B5EF4-FFF2-40B4-BE49-F238E27FC236}">
                <a16:creationId xmlns:a16="http://schemas.microsoft.com/office/drawing/2014/main" id="{8771A772-4E65-4F29-8F0B-8C20C7ECAA7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32DA8E6-D0F1-40A1-81D8-A27EFD1659B0}" type="slidenum">
              <a:rPr lang="en-US" altLang="en-US" sz="1400" smtClean="0">
                <a:solidFill>
                  <a:srgbClr val="FFFFFF"/>
                </a:solidFill>
              </a:rPr>
              <a:pPr/>
              <a:t>262</a:t>
            </a:fld>
            <a:endParaRPr lang="en-US" altLang="en-US" sz="1400">
              <a:solidFill>
                <a:srgbClr val="FFFFFF"/>
              </a:solidFill>
            </a:endParaRPr>
          </a:p>
        </p:txBody>
      </p:sp>
    </p:spTree>
    <p:extLst>
      <p:ext uri="{BB962C8B-B14F-4D97-AF65-F5344CB8AC3E}">
        <p14:creationId xmlns:p14="http://schemas.microsoft.com/office/powerpoint/2010/main" val="19951131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98987C43-296D-4719-A400-74F2DA97EF7D}"/>
              </a:ext>
            </a:extLst>
          </p:cNvPr>
          <p:cNvSpPr>
            <a:spLocks noGrp="1" noChangeArrowheads="1"/>
          </p:cNvSpPr>
          <p:nvPr>
            <p:ph type="title"/>
          </p:nvPr>
        </p:nvSpPr>
        <p:spPr/>
        <p:txBody>
          <a:bodyPr/>
          <a:lstStyle/>
          <a:p>
            <a:pPr eaLnBrk="1" fontAlgn="auto" hangingPunct="1">
              <a:spcAft>
                <a:spcPts val="0"/>
              </a:spcAft>
              <a:defRPr/>
            </a:pPr>
            <a:r>
              <a:rPr lang="en-US" dirty="0"/>
              <a:t>Discriminated Union</a:t>
            </a:r>
          </a:p>
        </p:txBody>
      </p:sp>
      <p:sp>
        <p:nvSpPr>
          <p:cNvPr id="64515" name="Rectangle 3">
            <a:extLst>
              <a:ext uri="{FF2B5EF4-FFF2-40B4-BE49-F238E27FC236}">
                <a16:creationId xmlns:a16="http://schemas.microsoft.com/office/drawing/2014/main" id="{5DE11889-5B1B-4852-A010-81BD931956C5}"/>
              </a:ext>
            </a:extLst>
          </p:cNvPr>
          <p:cNvSpPr>
            <a:spLocks noGrp="1" noChangeArrowheads="1"/>
          </p:cNvSpPr>
          <p:nvPr>
            <p:ph sz="quarter" idx="1"/>
          </p:nvPr>
        </p:nvSpPr>
        <p:spPr>
          <a:xfrm>
            <a:off x="457200" y="1600200"/>
            <a:ext cx="7467600" cy="4873625"/>
          </a:xfrm>
        </p:spPr>
        <p:txBody>
          <a:bodyPr/>
          <a:lstStyle/>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Figure_1 : Figure;</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Figure_2 : Figure(Form =&gt; Triangle);</a:t>
            </a:r>
          </a:p>
          <a:p>
            <a:pPr eaLnBrk="1" hangingPunct="1">
              <a:lnSpc>
                <a:spcPct val="90000"/>
              </a:lnSpc>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Figure_1 := (Filled =&gt; True, </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Color =&gt; Blue, </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Form =&gt; Rectangle, </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Side_1 =&gt; 12, </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Side_2 =&gt; 3);</a:t>
            </a:r>
          </a:p>
          <a:p>
            <a:pPr eaLnBrk="1" hangingPunct="1">
              <a:lnSpc>
                <a:spcPct val="90000"/>
              </a:lnSpc>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a:p>
            <a:pPr eaLnBrk="1" hangingPunct="1">
              <a:lnSpc>
                <a:spcPct val="90000"/>
              </a:lnSpc>
            </a:pPr>
            <a:r>
              <a:rPr lang="en-US" altLang="en-US" sz="2000">
                <a:cs typeface="Courier New" panose="02070309020205020404" pitchFamily="49" charset="0"/>
              </a:rPr>
              <a:t>Statement</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if (Figure_1.Diameter &gt; 3.0) …</a:t>
            </a:r>
          </a:p>
          <a:p>
            <a:pPr eaLnBrk="1" hangingPunct="1">
              <a:lnSpc>
                <a:spcPct val="9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a:t>
            </a:r>
            <a:r>
              <a:rPr lang="en-US" altLang="en-US" sz="2000">
                <a:cs typeface="Courier New" panose="02070309020205020404" pitchFamily="49" charset="0"/>
              </a:rPr>
              <a:t>gives syntax error.</a:t>
            </a:r>
          </a:p>
          <a:p>
            <a:pPr eaLnBrk="1" hangingPunct="1">
              <a:lnSpc>
                <a:spcPct val="90000"/>
              </a:lnSpc>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p:txBody>
      </p:sp>
      <p:sp>
        <p:nvSpPr>
          <p:cNvPr id="64516" name="Slide Number Placeholder 3">
            <a:extLst>
              <a:ext uri="{FF2B5EF4-FFF2-40B4-BE49-F238E27FC236}">
                <a16:creationId xmlns:a16="http://schemas.microsoft.com/office/drawing/2014/main" id="{4CBB9B95-C8CA-4429-B1D8-6006186CB6B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6DE5173-D439-4A48-BBBF-E50066FE6A15}" type="slidenum">
              <a:rPr lang="en-US" altLang="en-US" sz="1400" smtClean="0">
                <a:solidFill>
                  <a:srgbClr val="FFFFFF"/>
                </a:solidFill>
              </a:rPr>
              <a:pPr/>
              <a:t>263</a:t>
            </a:fld>
            <a:endParaRPr lang="en-US" altLang="en-US" sz="1400">
              <a:solidFill>
                <a:srgbClr val="FFFFFF"/>
              </a:solidFill>
            </a:endParaRPr>
          </a:p>
        </p:txBody>
      </p:sp>
    </p:spTree>
    <p:extLst>
      <p:ext uri="{BB962C8B-B14F-4D97-AF65-F5344CB8AC3E}">
        <p14:creationId xmlns:p14="http://schemas.microsoft.com/office/powerpoint/2010/main" val="7589366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4DFFD9C4-92F8-4DE0-AAD1-9F067087516F}"/>
              </a:ext>
            </a:extLst>
          </p:cNvPr>
          <p:cNvSpPr>
            <a:spLocks noGrp="1" noChangeArrowheads="1"/>
          </p:cNvSpPr>
          <p:nvPr>
            <p:ph type="title"/>
          </p:nvPr>
        </p:nvSpPr>
        <p:spPr/>
        <p:txBody>
          <a:bodyPr/>
          <a:lstStyle/>
          <a:p>
            <a:pPr eaLnBrk="1" fontAlgn="auto" hangingPunct="1">
              <a:spcAft>
                <a:spcPts val="0"/>
              </a:spcAft>
              <a:defRPr/>
            </a:pPr>
            <a:r>
              <a:rPr lang="en-US"/>
              <a:t>Ada Union Type Illustrated</a:t>
            </a:r>
          </a:p>
        </p:txBody>
      </p:sp>
      <p:sp>
        <p:nvSpPr>
          <p:cNvPr id="65539" name="Rectangle 4">
            <a:extLst>
              <a:ext uri="{FF2B5EF4-FFF2-40B4-BE49-F238E27FC236}">
                <a16:creationId xmlns:a16="http://schemas.microsoft.com/office/drawing/2014/main" id="{12E334AE-B853-4BCA-B928-DD76D7A3FE23}"/>
              </a:ext>
            </a:extLst>
          </p:cNvPr>
          <p:cNvSpPr>
            <a:spLocks noGrp="1" noChangeArrowheads="1"/>
          </p:cNvSpPr>
          <p:nvPr>
            <p:ph sz="quarter" idx="1"/>
          </p:nvPr>
        </p:nvSpPr>
        <p:spPr>
          <a:xfrm>
            <a:off x="457200" y="5257800"/>
            <a:ext cx="8534400" cy="774700"/>
          </a:xfrm>
        </p:spPr>
        <p:txBody>
          <a:bodyPr/>
          <a:lstStyle/>
          <a:p>
            <a:pPr eaLnBrk="1" hangingPunct="1">
              <a:buFontTx/>
              <a:buNone/>
            </a:pPr>
            <a:r>
              <a:rPr lang="en-US" altLang="en-US"/>
              <a:t>A discriminated union of three shape variables</a:t>
            </a:r>
          </a:p>
        </p:txBody>
      </p:sp>
      <p:sp>
        <p:nvSpPr>
          <p:cNvPr id="65540" name="Slide Number Placeholder 3">
            <a:extLst>
              <a:ext uri="{FF2B5EF4-FFF2-40B4-BE49-F238E27FC236}">
                <a16:creationId xmlns:a16="http://schemas.microsoft.com/office/drawing/2014/main" id="{A37E71CE-CB45-46EF-8C37-55C1D218E34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4A54AFD-6EE3-44A3-9F4A-9DFBC89AF537}" type="slidenum">
              <a:rPr lang="en-US" altLang="en-US" sz="1400" smtClean="0">
                <a:solidFill>
                  <a:srgbClr val="FFFFFF"/>
                </a:solidFill>
              </a:rPr>
              <a:pPr/>
              <a:t>264</a:t>
            </a:fld>
            <a:endParaRPr lang="en-US" altLang="en-US" sz="1400">
              <a:solidFill>
                <a:srgbClr val="FFFFFF"/>
              </a:solidFill>
            </a:endParaRPr>
          </a:p>
        </p:txBody>
      </p:sp>
      <p:pic>
        <p:nvPicPr>
          <p:cNvPr id="65541" name="Picture 5">
            <a:extLst>
              <a:ext uri="{FF2B5EF4-FFF2-40B4-BE49-F238E27FC236}">
                <a16:creationId xmlns:a16="http://schemas.microsoft.com/office/drawing/2014/main" id="{B31BA3C9-FA33-4491-B6F8-FE0EF7BE8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2009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29103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D1EF7F56-53C8-4EE8-85AE-FDC554F3E770}"/>
              </a:ext>
            </a:extLst>
          </p:cNvPr>
          <p:cNvSpPr>
            <a:spLocks noGrp="1" noChangeArrowheads="1"/>
          </p:cNvSpPr>
          <p:nvPr>
            <p:ph type="title"/>
          </p:nvPr>
        </p:nvSpPr>
        <p:spPr/>
        <p:txBody>
          <a:bodyPr/>
          <a:lstStyle/>
          <a:p>
            <a:pPr eaLnBrk="1" fontAlgn="auto" hangingPunct="1">
              <a:spcAft>
                <a:spcPts val="0"/>
              </a:spcAft>
              <a:defRPr/>
            </a:pPr>
            <a:r>
              <a:rPr lang="en-US" dirty="0">
                <a:solidFill>
                  <a:srgbClr val="FF0000"/>
                </a:solidFill>
              </a:rPr>
              <a:t>Evaluation of Unions</a:t>
            </a:r>
          </a:p>
        </p:txBody>
      </p:sp>
      <p:sp>
        <p:nvSpPr>
          <p:cNvPr id="66563" name="Rectangle 3">
            <a:extLst>
              <a:ext uri="{FF2B5EF4-FFF2-40B4-BE49-F238E27FC236}">
                <a16:creationId xmlns:a16="http://schemas.microsoft.com/office/drawing/2014/main" id="{A5CAF1BD-1B6B-4C2E-A2B9-44BA29714369}"/>
              </a:ext>
            </a:extLst>
          </p:cNvPr>
          <p:cNvSpPr>
            <a:spLocks noGrp="1" noChangeArrowheads="1"/>
          </p:cNvSpPr>
          <p:nvPr>
            <p:ph sz="quarter" idx="1"/>
          </p:nvPr>
        </p:nvSpPr>
        <p:spPr>
          <a:xfrm>
            <a:off x="457200" y="1600200"/>
            <a:ext cx="7467600" cy="4873625"/>
          </a:xfrm>
        </p:spPr>
        <p:txBody>
          <a:bodyPr/>
          <a:lstStyle/>
          <a:p>
            <a:pPr eaLnBrk="1" hangingPunct="1"/>
            <a:r>
              <a:rPr lang="en-US" altLang="en-US"/>
              <a:t>Potentially unsafe construct</a:t>
            </a:r>
          </a:p>
          <a:p>
            <a:pPr lvl="1" eaLnBrk="1" hangingPunct="1"/>
            <a:r>
              <a:rPr lang="en-US" altLang="en-US"/>
              <a:t>Do not allow type checking</a:t>
            </a:r>
          </a:p>
          <a:p>
            <a:pPr eaLnBrk="1" hangingPunct="1"/>
            <a:r>
              <a:rPr lang="en-US" altLang="en-US"/>
              <a:t>Java and C# do not support unions</a:t>
            </a:r>
          </a:p>
          <a:p>
            <a:pPr lvl="1" eaLnBrk="1" hangingPunct="1"/>
            <a:r>
              <a:rPr lang="en-US" altLang="en-US"/>
              <a:t>Reflective of growing concerns for safety in programming language</a:t>
            </a:r>
          </a:p>
        </p:txBody>
      </p:sp>
      <p:sp>
        <p:nvSpPr>
          <p:cNvPr id="66564" name="Slide Number Placeholder 3">
            <a:extLst>
              <a:ext uri="{FF2B5EF4-FFF2-40B4-BE49-F238E27FC236}">
                <a16:creationId xmlns:a16="http://schemas.microsoft.com/office/drawing/2014/main" id="{A67BA31B-432D-4DDC-94E7-FD07E1B1202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C3FB82A-47DE-4195-8430-7C6AC6FEF2DD}" type="slidenum">
              <a:rPr lang="en-US" altLang="en-US" sz="1400" smtClean="0">
                <a:solidFill>
                  <a:srgbClr val="FFFFFF"/>
                </a:solidFill>
              </a:rPr>
              <a:pPr/>
              <a:t>265</a:t>
            </a:fld>
            <a:endParaRPr lang="en-US" altLang="en-US" sz="1400">
              <a:solidFill>
                <a:srgbClr val="FFFFFF"/>
              </a:solidFill>
            </a:endParaRPr>
          </a:p>
        </p:txBody>
      </p:sp>
    </p:spTree>
    <p:extLst>
      <p:ext uri="{BB962C8B-B14F-4D97-AF65-F5344CB8AC3E}">
        <p14:creationId xmlns:p14="http://schemas.microsoft.com/office/powerpoint/2010/main" val="219643701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F1AABDEC-DA68-42C7-8253-DA42DD124F4B}"/>
              </a:ext>
            </a:extLst>
          </p:cNvPr>
          <p:cNvSpPr>
            <a:spLocks noGrp="1" noChangeArrowheads="1"/>
          </p:cNvSpPr>
          <p:nvPr>
            <p:ph type="title"/>
          </p:nvPr>
        </p:nvSpPr>
        <p:spPr/>
        <p:txBody>
          <a:bodyPr/>
          <a:lstStyle/>
          <a:p>
            <a:pPr eaLnBrk="1" fontAlgn="auto" hangingPunct="1">
              <a:spcAft>
                <a:spcPts val="0"/>
              </a:spcAft>
              <a:defRPr/>
            </a:pPr>
            <a:r>
              <a:rPr lang="en-US" dirty="0"/>
              <a:t>Pointer and Reference Types</a:t>
            </a:r>
          </a:p>
        </p:txBody>
      </p:sp>
      <p:sp>
        <p:nvSpPr>
          <p:cNvPr id="67587" name="Rectangle 3">
            <a:extLst>
              <a:ext uri="{FF2B5EF4-FFF2-40B4-BE49-F238E27FC236}">
                <a16:creationId xmlns:a16="http://schemas.microsoft.com/office/drawing/2014/main" id="{DB8608D5-0A24-4357-B8C2-3C1251B0C63A}"/>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i="1"/>
              <a:t>pointer</a:t>
            </a:r>
            <a:r>
              <a:rPr lang="en-US" altLang="en-US"/>
              <a:t> type variable has a range of values that consists of memory addresses and a special value, </a:t>
            </a:r>
            <a:r>
              <a:rPr lang="en-US" altLang="en-US" i="1"/>
              <a:t>nil </a:t>
            </a:r>
            <a:endParaRPr lang="en-US" altLang="en-US"/>
          </a:p>
          <a:p>
            <a:pPr eaLnBrk="1" hangingPunct="1"/>
            <a:r>
              <a:rPr lang="en-US" altLang="en-US"/>
              <a:t>Advantages of pointers:</a:t>
            </a:r>
          </a:p>
          <a:p>
            <a:pPr lvl="1" eaLnBrk="1" hangingPunct="1"/>
            <a:r>
              <a:rPr lang="en-US" altLang="en-US"/>
              <a:t>Provide the power of indirect addressing</a:t>
            </a:r>
          </a:p>
          <a:p>
            <a:pPr lvl="1" eaLnBrk="1" hangingPunct="1"/>
            <a:r>
              <a:rPr lang="en-US" altLang="en-US"/>
              <a:t>Provide a way to manage dynamic memory</a:t>
            </a:r>
          </a:p>
          <a:p>
            <a:pPr eaLnBrk="1" hangingPunct="1"/>
            <a:r>
              <a:rPr lang="en-US" altLang="en-US"/>
              <a:t>A pointer can be used to access a location in the area where storage is dynamically created (usually called a </a:t>
            </a:r>
            <a:r>
              <a:rPr lang="en-US" altLang="en-US" i="1"/>
              <a:t>heap</a:t>
            </a:r>
            <a:r>
              <a:rPr lang="en-US" altLang="en-US"/>
              <a:t>)</a:t>
            </a:r>
            <a:endParaRPr lang="en-US" altLang="en-US" i="1"/>
          </a:p>
        </p:txBody>
      </p:sp>
      <p:sp>
        <p:nvSpPr>
          <p:cNvPr id="67588" name="Slide Number Placeholder 3">
            <a:extLst>
              <a:ext uri="{FF2B5EF4-FFF2-40B4-BE49-F238E27FC236}">
                <a16:creationId xmlns:a16="http://schemas.microsoft.com/office/drawing/2014/main" id="{5D8B0C88-0EFF-4E2A-9E0D-A28A3E290ED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58F827B-1100-47F3-8406-D1569A1D2400}" type="slidenum">
              <a:rPr lang="en-US" altLang="en-US" sz="1400" smtClean="0">
                <a:solidFill>
                  <a:srgbClr val="FFFFFF"/>
                </a:solidFill>
              </a:rPr>
              <a:pPr/>
              <a:t>266</a:t>
            </a:fld>
            <a:endParaRPr lang="en-US" altLang="en-US" sz="1400">
              <a:solidFill>
                <a:srgbClr val="FFFFFF"/>
              </a:solidFill>
            </a:endParaRPr>
          </a:p>
        </p:txBody>
      </p:sp>
    </p:spTree>
    <p:extLst>
      <p:ext uri="{BB962C8B-B14F-4D97-AF65-F5344CB8AC3E}">
        <p14:creationId xmlns:p14="http://schemas.microsoft.com/office/powerpoint/2010/main" val="267147760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F43722BC-1BEA-4D0B-AF4B-3F8C11A7D1C6}"/>
              </a:ext>
            </a:extLst>
          </p:cNvPr>
          <p:cNvSpPr>
            <a:spLocks noGrp="1" noChangeArrowheads="1"/>
          </p:cNvSpPr>
          <p:nvPr>
            <p:ph type="title"/>
          </p:nvPr>
        </p:nvSpPr>
        <p:spPr/>
        <p:txBody>
          <a:bodyPr/>
          <a:lstStyle/>
          <a:p>
            <a:pPr eaLnBrk="1" fontAlgn="auto" hangingPunct="1">
              <a:spcAft>
                <a:spcPts val="0"/>
              </a:spcAft>
              <a:defRPr/>
            </a:pPr>
            <a:r>
              <a:rPr lang="en-US"/>
              <a:t>Design Issues of Pointers</a:t>
            </a:r>
          </a:p>
        </p:txBody>
      </p:sp>
      <p:sp>
        <p:nvSpPr>
          <p:cNvPr id="68611" name="Rectangle 3">
            <a:extLst>
              <a:ext uri="{FF2B5EF4-FFF2-40B4-BE49-F238E27FC236}">
                <a16:creationId xmlns:a16="http://schemas.microsoft.com/office/drawing/2014/main" id="{8AC3D664-57B8-4A42-9AA8-5B6FF7EED8BC}"/>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What are the scope of and lifetime of a pointer variable?</a:t>
            </a:r>
          </a:p>
          <a:p>
            <a:pPr eaLnBrk="1" hangingPunct="1">
              <a:lnSpc>
                <a:spcPct val="90000"/>
              </a:lnSpc>
            </a:pPr>
            <a:r>
              <a:rPr lang="en-US" altLang="en-US"/>
              <a:t>What is the lifetime of a heap-dynamic variable?</a:t>
            </a:r>
          </a:p>
          <a:p>
            <a:pPr eaLnBrk="1" hangingPunct="1">
              <a:lnSpc>
                <a:spcPct val="90000"/>
              </a:lnSpc>
            </a:pPr>
            <a:r>
              <a:rPr lang="en-US" altLang="en-US"/>
              <a:t>Are pointers restricted as to the type of value to which they can point?</a:t>
            </a:r>
          </a:p>
          <a:p>
            <a:pPr eaLnBrk="1" hangingPunct="1">
              <a:lnSpc>
                <a:spcPct val="90000"/>
              </a:lnSpc>
            </a:pPr>
            <a:r>
              <a:rPr lang="en-US" altLang="en-US"/>
              <a:t>Are pointers used for dynamic storage management, indirect addressing, or both?</a:t>
            </a:r>
          </a:p>
          <a:p>
            <a:pPr eaLnBrk="1" hangingPunct="1">
              <a:lnSpc>
                <a:spcPct val="90000"/>
              </a:lnSpc>
            </a:pPr>
            <a:r>
              <a:rPr lang="en-US" altLang="en-US"/>
              <a:t>Should the language support pointer types, reference types, or both?</a:t>
            </a:r>
          </a:p>
        </p:txBody>
      </p:sp>
      <p:sp>
        <p:nvSpPr>
          <p:cNvPr id="68612" name="Slide Number Placeholder 3">
            <a:extLst>
              <a:ext uri="{FF2B5EF4-FFF2-40B4-BE49-F238E27FC236}">
                <a16:creationId xmlns:a16="http://schemas.microsoft.com/office/drawing/2014/main" id="{4C947FCC-94D5-4EEB-B7C5-01281D0873A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2B04718-859D-4098-B4B2-CCC8B0BFB9E0}" type="slidenum">
              <a:rPr lang="en-US" altLang="en-US" sz="1400" smtClean="0">
                <a:solidFill>
                  <a:srgbClr val="FFFFFF"/>
                </a:solidFill>
              </a:rPr>
              <a:pPr/>
              <a:t>267</a:t>
            </a:fld>
            <a:endParaRPr lang="en-US" altLang="en-US" sz="1400">
              <a:solidFill>
                <a:srgbClr val="FFFFFF"/>
              </a:solidFill>
            </a:endParaRPr>
          </a:p>
        </p:txBody>
      </p:sp>
    </p:spTree>
    <p:extLst>
      <p:ext uri="{BB962C8B-B14F-4D97-AF65-F5344CB8AC3E}">
        <p14:creationId xmlns:p14="http://schemas.microsoft.com/office/powerpoint/2010/main" val="240589676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0F84C3E6-F1EB-4AAD-9C4C-41B58C39B533}"/>
              </a:ext>
            </a:extLst>
          </p:cNvPr>
          <p:cNvSpPr>
            <a:spLocks noGrp="1" noChangeArrowheads="1"/>
          </p:cNvSpPr>
          <p:nvPr>
            <p:ph type="title"/>
          </p:nvPr>
        </p:nvSpPr>
        <p:spPr/>
        <p:txBody>
          <a:bodyPr/>
          <a:lstStyle/>
          <a:p>
            <a:pPr eaLnBrk="1" fontAlgn="auto" hangingPunct="1">
              <a:spcAft>
                <a:spcPts val="0"/>
              </a:spcAft>
              <a:defRPr/>
            </a:pPr>
            <a:r>
              <a:rPr lang="en-US"/>
              <a:t>Pointer Operations</a:t>
            </a:r>
          </a:p>
        </p:txBody>
      </p:sp>
      <p:sp>
        <p:nvSpPr>
          <p:cNvPr id="69635" name="Rectangle 3">
            <a:extLst>
              <a:ext uri="{FF2B5EF4-FFF2-40B4-BE49-F238E27FC236}">
                <a16:creationId xmlns:a16="http://schemas.microsoft.com/office/drawing/2014/main" id="{84FB41BC-3CD6-45FE-ABD9-153212B1BFC4}"/>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Two fundamental operations: assignment and dereferencing</a:t>
            </a:r>
          </a:p>
          <a:p>
            <a:pPr eaLnBrk="1" hangingPunct="1">
              <a:lnSpc>
                <a:spcPct val="90000"/>
              </a:lnSpc>
            </a:pPr>
            <a:r>
              <a:rPr lang="en-US" altLang="en-US"/>
              <a:t>Assignment is used to set a pointer variable’s value to some useful address</a:t>
            </a:r>
          </a:p>
          <a:p>
            <a:pPr eaLnBrk="1" hangingPunct="1">
              <a:lnSpc>
                <a:spcPct val="90000"/>
              </a:lnSpc>
            </a:pPr>
            <a:r>
              <a:rPr lang="en-US" altLang="en-US"/>
              <a:t>Dereferencing yields the value stored at the location represented by the pointer’s value</a:t>
            </a:r>
          </a:p>
          <a:p>
            <a:pPr lvl="1" eaLnBrk="1" hangingPunct="1">
              <a:lnSpc>
                <a:spcPct val="90000"/>
              </a:lnSpc>
            </a:pPr>
            <a:r>
              <a:rPr lang="en-US" altLang="en-US"/>
              <a:t>Dereferencing can be explicit or implicit</a:t>
            </a:r>
          </a:p>
          <a:p>
            <a:pPr lvl="1" eaLnBrk="1" hangingPunct="1">
              <a:lnSpc>
                <a:spcPct val="90000"/>
              </a:lnSpc>
            </a:pPr>
            <a:r>
              <a:rPr lang="en-US" altLang="en-US"/>
              <a:t>C++ uses an explicit operation via *</a:t>
            </a:r>
          </a:p>
          <a:p>
            <a:pPr lvl="1" eaLnBrk="1" hangingPunct="1">
              <a:lnSpc>
                <a:spcPct val="90000"/>
              </a:lnSpc>
              <a:buFontTx/>
              <a:buNone/>
            </a:pPr>
            <a:r>
              <a:rPr lang="en-US" altLang="en-US"/>
              <a:t>	</a:t>
            </a:r>
            <a:r>
              <a:rPr lang="en-US" altLang="en-US">
                <a:latin typeface="Courier New" panose="02070309020205020404" pitchFamily="49" charset="0"/>
                <a:cs typeface="Courier New" panose="02070309020205020404" pitchFamily="49" charset="0"/>
              </a:rPr>
              <a:t>j = *ptr</a:t>
            </a:r>
          </a:p>
          <a:p>
            <a:pPr lvl="1" eaLnBrk="1" hangingPunct="1">
              <a:lnSpc>
                <a:spcPct val="90000"/>
              </a:lnSpc>
              <a:buFontTx/>
              <a:buNone/>
            </a:pPr>
            <a:r>
              <a:rPr lang="en-US" altLang="en-US"/>
              <a:t>	sets j to the value located at </a:t>
            </a:r>
            <a:r>
              <a:rPr lang="en-US" altLang="en-US">
                <a:latin typeface="Courier New" panose="02070309020205020404" pitchFamily="49" charset="0"/>
                <a:cs typeface="Courier New" panose="02070309020205020404" pitchFamily="49" charset="0"/>
              </a:rPr>
              <a:t>ptr</a:t>
            </a:r>
          </a:p>
        </p:txBody>
      </p:sp>
      <p:sp>
        <p:nvSpPr>
          <p:cNvPr id="69636" name="Slide Number Placeholder 3">
            <a:extLst>
              <a:ext uri="{FF2B5EF4-FFF2-40B4-BE49-F238E27FC236}">
                <a16:creationId xmlns:a16="http://schemas.microsoft.com/office/drawing/2014/main" id="{38ECF6E1-999D-416B-8935-F04F9FA2757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7D9DB10-F4BF-4843-9843-98DCBB527247}" type="slidenum">
              <a:rPr lang="en-US" altLang="en-US" sz="1400" smtClean="0">
                <a:solidFill>
                  <a:srgbClr val="FFFFFF"/>
                </a:solidFill>
              </a:rPr>
              <a:pPr/>
              <a:t>268</a:t>
            </a:fld>
            <a:endParaRPr lang="en-US" altLang="en-US" sz="1400">
              <a:solidFill>
                <a:srgbClr val="FFFFFF"/>
              </a:solidFill>
            </a:endParaRPr>
          </a:p>
        </p:txBody>
      </p:sp>
    </p:spTree>
    <p:extLst>
      <p:ext uri="{BB962C8B-B14F-4D97-AF65-F5344CB8AC3E}">
        <p14:creationId xmlns:p14="http://schemas.microsoft.com/office/powerpoint/2010/main" val="380275570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76BDB855-BC78-4119-B554-E91CD3FD4251}"/>
              </a:ext>
            </a:extLst>
          </p:cNvPr>
          <p:cNvSpPr>
            <a:spLocks noGrp="1" noChangeArrowheads="1"/>
          </p:cNvSpPr>
          <p:nvPr>
            <p:ph type="title"/>
          </p:nvPr>
        </p:nvSpPr>
        <p:spPr/>
        <p:txBody>
          <a:bodyPr/>
          <a:lstStyle/>
          <a:p>
            <a:pPr eaLnBrk="1" fontAlgn="auto" hangingPunct="1">
              <a:spcAft>
                <a:spcPts val="0"/>
              </a:spcAft>
              <a:defRPr/>
            </a:pPr>
            <a:r>
              <a:rPr lang="en-US"/>
              <a:t>Pointer Assignment Illustrated</a:t>
            </a:r>
          </a:p>
        </p:txBody>
      </p:sp>
      <p:sp>
        <p:nvSpPr>
          <p:cNvPr id="70659" name="Rectangle 3">
            <a:extLst>
              <a:ext uri="{FF2B5EF4-FFF2-40B4-BE49-F238E27FC236}">
                <a16:creationId xmlns:a16="http://schemas.microsoft.com/office/drawing/2014/main" id="{395BE201-FBC6-4534-9ED7-9BF1B0B61104}"/>
              </a:ext>
            </a:extLst>
          </p:cNvPr>
          <p:cNvSpPr>
            <a:spLocks noGrp="1" noChangeArrowheads="1"/>
          </p:cNvSpPr>
          <p:nvPr>
            <p:ph sz="quarter" idx="1"/>
          </p:nvPr>
        </p:nvSpPr>
        <p:spPr>
          <a:xfrm>
            <a:off x="609600" y="5319713"/>
            <a:ext cx="8153400" cy="852487"/>
          </a:xfrm>
        </p:spPr>
        <p:txBody>
          <a:bodyPr/>
          <a:lstStyle/>
          <a:p>
            <a:pPr eaLnBrk="1" hangingPunct="1">
              <a:buFontTx/>
              <a:buNone/>
            </a:pPr>
            <a:r>
              <a:rPr lang="en-US" altLang="en-US"/>
              <a:t>The assignment operation j = *ptr</a:t>
            </a:r>
          </a:p>
        </p:txBody>
      </p:sp>
      <p:sp>
        <p:nvSpPr>
          <p:cNvPr id="70660" name="Slide Number Placeholder 3">
            <a:extLst>
              <a:ext uri="{FF2B5EF4-FFF2-40B4-BE49-F238E27FC236}">
                <a16:creationId xmlns:a16="http://schemas.microsoft.com/office/drawing/2014/main" id="{A1C5CC59-BF63-455E-9ADC-407AAF8E9E7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3E04EF5-66D2-462E-9759-7C4027A28E65}" type="slidenum">
              <a:rPr lang="en-US" altLang="en-US" sz="1400" smtClean="0">
                <a:solidFill>
                  <a:srgbClr val="FFFFFF"/>
                </a:solidFill>
              </a:rPr>
              <a:pPr/>
              <a:t>269</a:t>
            </a:fld>
            <a:endParaRPr lang="en-US" altLang="en-US" sz="1400">
              <a:solidFill>
                <a:srgbClr val="FFFFFF"/>
              </a:solidFill>
            </a:endParaRPr>
          </a:p>
        </p:txBody>
      </p:sp>
      <p:pic>
        <p:nvPicPr>
          <p:cNvPr id="70661" name="Picture 4">
            <a:extLst>
              <a:ext uri="{FF2B5EF4-FFF2-40B4-BE49-F238E27FC236}">
                <a16:creationId xmlns:a16="http://schemas.microsoft.com/office/drawing/2014/main" id="{F3B07C5E-71A9-4860-9DC7-9E19DACD1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58674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978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A08DBB29-7292-4F0F-9698-02CBAEA633E0}"/>
              </a:ext>
            </a:extLst>
          </p:cNvPr>
          <p:cNvSpPr>
            <a:spLocks noGrp="1" noChangeArrowheads="1"/>
          </p:cNvSpPr>
          <p:nvPr>
            <p:ph type="title"/>
          </p:nvPr>
        </p:nvSpPr>
        <p:spPr/>
        <p:txBody>
          <a:bodyPr/>
          <a:lstStyle/>
          <a:p>
            <a:pPr eaLnBrk="1" fontAlgn="auto" hangingPunct="1">
              <a:spcAft>
                <a:spcPts val="0"/>
              </a:spcAft>
              <a:defRPr/>
            </a:pPr>
            <a:r>
              <a:rPr lang="en-US" dirty="0"/>
              <a:t>Implementation Methods: Pure Interpretation</a:t>
            </a:r>
          </a:p>
        </p:txBody>
      </p:sp>
      <p:sp>
        <p:nvSpPr>
          <p:cNvPr id="62467" name="Slide Number Placeholder 3">
            <a:extLst>
              <a:ext uri="{FF2B5EF4-FFF2-40B4-BE49-F238E27FC236}">
                <a16:creationId xmlns:a16="http://schemas.microsoft.com/office/drawing/2014/main" id="{E1990CFE-7FAD-43D4-A5DF-07F3C11A843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9620955C-2C49-4A3B-B684-71EDFAE31E6A}" type="slidenum">
              <a:rPr lang="en-US" altLang="en-US" sz="1400" smtClean="0">
                <a:solidFill>
                  <a:srgbClr val="FFFFFF"/>
                </a:solidFill>
                <a:latin typeface="Times" panose="02020603050405020304" pitchFamily="18" charset="0"/>
              </a:rPr>
              <a:pPr>
                <a:spcBef>
                  <a:spcPct val="0"/>
                </a:spcBef>
                <a:buClrTx/>
                <a:buSzTx/>
                <a:buFontTx/>
                <a:buNone/>
              </a:pPr>
              <a:t>27</a:t>
            </a:fld>
            <a:endParaRPr lang="en-US" altLang="en-US" sz="1400">
              <a:solidFill>
                <a:srgbClr val="FFFFFF"/>
              </a:solidFill>
              <a:latin typeface="Times" panose="02020603050405020304" pitchFamily="18" charset="0"/>
            </a:endParaRPr>
          </a:p>
        </p:txBody>
      </p:sp>
      <p:sp>
        <p:nvSpPr>
          <p:cNvPr id="62468" name="Footer Placeholder 2">
            <a:extLst>
              <a:ext uri="{FF2B5EF4-FFF2-40B4-BE49-F238E27FC236}">
                <a16:creationId xmlns:a16="http://schemas.microsoft.com/office/drawing/2014/main" id="{8860C743-9444-433A-9CF6-747FE4249C23}"/>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pic>
        <p:nvPicPr>
          <p:cNvPr id="62469" name="Picture 4">
            <a:extLst>
              <a:ext uri="{FF2B5EF4-FFF2-40B4-BE49-F238E27FC236}">
                <a16:creationId xmlns:a16="http://schemas.microsoft.com/office/drawing/2014/main" id="{E661FA23-B517-49E3-B9DA-120E7C0BD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371600"/>
            <a:ext cx="37322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2C114AAF-EF00-412B-A7C7-7CBC1F05A562}"/>
              </a:ext>
            </a:extLst>
          </p:cNvPr>
          <p:cNvSpPr>
            <a:spLocks noGrp="1" noChangeArrowheads="1"/>
          </p:cNvSpPr>
          <p:nvPr>
            <p:ph type="title"/>
          </p:nvPr>
        </p:nvSpPr>
        <p:spPr/>
        <p:txBody>
          <a:bodyPr/>
          <a:lstStyle/>
          <a:p>
            <a:pPr eaLnBrk="1" fontAlgn="auto" hangingPunct="1">
              <a:spcAft>
                <a:spcPts val="0"/>
              </a:spcAft>
              <a:defRPr/>
            </a:pPr>
            <a:r>
              <a:rPr lang="en-US" dirty="0"/>
              <a:t>Problems with Pointers </a:t>
            </a:r>
          </a:p>
        </p:txBody>
      </p:sp>
      <p:sp>
        <p:nvSpPr>
          <p:cNvPr id="71683" name="Rectangle 3">
            <a:extLst>
              <a:ext uri="{FF2B5EF4-FFF2-40B4-BE49-F238E27FC236}">
                <a16:creationId xmlns:a16="http://schemas.microsoft.com/office/drawing/2014/main" id="{07DFE800-9007-44CF-8E36-758E5DFA561C}"/>
              </a:ext>
            </a:extLst>
          </p:cNvPr>
          <p:cNvSpPr>
            <a:spLocks noGrp="1" noChangeArrowheads="1"/>
          </p:cNvSpPr>
          <p:nvPr>
            <p:ph sz="quarter" idx="1"/>
          </p:nvPr>
        </p:nvSpPr>
        <p:spPr>
          <a:xfrm>
            <a:off x="609600" y="1447800"/>
            <a:ext cx="8153400" cy="4572000"/>
          </a:xfrm>
        </p:spPr>
        <p:txBody>
          <a:bodyPr/>
          <a:lstStyle/>
          <a:p>
            <a:pPr eaLnBrk="1" hangingPunct="1"/>
            <a:r>
              <a:rPr lang="en-US" altLang="en-US"/>
              <a:t>Dangling pointers (dangerous)</a:t>
            </a:r>
          </a:p>
          <a:p>
            <a:pPr lvl="1" eaLnBrk="1" hangingPunct="1"/>
            <a:r>
              <a:rPr lang="en-US" altLang="en-US"/>
              <a:t>A pointer points to a heap-dynamic variable that has been de-allocated</a:t>
            </a:r>
          </a:p>
          <a:p>
            <a:pPr lvl="1" eaLnBrk="1" hangingPunct="1"/>
            <a:r>
              <a:rPr lang="en-US" altLang="en-US"/>
              <a:t>Dangerous for several reasons because location being pointed to may have been reallocated to some new heap-dynamic variable.</a:t>
            </a:r>
          </a:p>
          <a:p>
            <a:pPr lvl="1" eaLnBrk="1" hangingPunct="1"/>
            <a:r>
              <a:rPr lang="en-US" altLang="en-US"/>
              <a:t>Example:</a:t>
            </a:r>
          </a:p>
          <a:p>
            <a:pPr lvl="1" eaLnBrk="1" hangingPunct="1">
              <a:buFont typeface="Wingdings 2" panose="05020102010507070707" pitchFamily="18" charset="2"/>
              <a:buNone/>
            </a:pPr>
            <a:endParaRPr lang="en-US" altLang="en-US"/>
          </a:p>
          <a:p>
            <a:pPr lvl="2" eaLnBrk="1" hangingPunct="1">
              <a:buFont typeface="Wingdings" panose="05000000000000000000" pitchFamily="2" charset="2"/>
              <a:buNone/>
            </a:pPr>
            <a:r>
              <a:rPr lang="en-US" altLang="en-US">
                <a:latin typeface="Courier New" panose="02070309020205020404" pitchFamily="49" charset="0"/>
                <a:cs typeface="Courier New" panose="02070309020205020404" pitchFamily="49" charset="0"/>
              </a:rPr>
              <a:t>int *arrayPtr1;</a:t>
            </a:r>
          </a:p>
          <a:p>
            <a:pPr lvl="2" eaLnBrk="1" hangingPunct="1">
              <a:buFont typeface="Wingdings" panose="05000000000000000000" pitchFamily="2" charset="2"/>
              <a:buNone/>
            </a:pPr>
            <a:r>
              <a:rPr lang="en-US" altLang="en-US">
                <a:latin typeface="Courier New" panose="02070309020205020404" pitchFamily="49" charset="0"/>
                <a:cs typeface="Courier New" panose="02070309020205020404" pitchFamily="49" charset="0"/>
              </a:rPr>
              <a:t>int *arrayPtr2 = new int[100];</a:t>
            </a:r>
          </a:p>
          <a:p>
            <a:pPr lvl="2" eaLnBrk="1" hangingPunct="1">
              <a:buFont typeface="Wingdings" panose="05000000000000000000" pitchFamily="2" charset="2"/>
              <a:buNone/>
            </a:pPr>
            <a:r>
              <a:rPr lang="en-US" altLang="en-US">
                <a:latin typeface="Courier New" panose="02070309020205020404" pitchFamily="49" charset="0"/>
                <a:cs typeface="Courier New" panose="02070309020205020404" pitchFamily="49" charset="0"/>
              </a:rPr>
              <a:t>arrayPtr1 = arrayPtr2;</a:t>
            </a:r>
          </a:p>
          <a:p>
            <a:pPr lvl="2" eaLnBrk="1" hangingPunct="1">
              <a:buFont typeface="Wingdings" panose="05000000000000000000" pitchFamily="2" charset="2"/>
              <a:buNone/>
            </a:pPr>
            <a:r>
              <a:rPr lang="en-US" altLang="en-US">
                <a:latin typeface="Courier New" panose="02070309020205020404" pitchFamily="49" charset="0"/>
                <a:cs typeface="Courier New" panose="02070309020205020404" pitchFamily="49" charset="0"/>
              </a:rPr>
              <a:t>delete [] arrayPtr2;</a:t>
            </a:r>
          </a:p>
        </p:txBody>
      </p:sp>
      <p:sp>
        <p:nvSpPr>
          <p:cNvPr id="71684" name="Slide Number Placeholder 3">
            <a:extLst>
              <a:ext uri="{FF2B5EF4-FFF2-40B4-BE49-F238E27FC236}">
                <a16:creationId xmlns:a16="http://schemas.microsoft.com/office/drawing/2014/main" id="{2AB35143-035A-468E-9F43-D41CBFF984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BCB88F5-03CF-4469-836C-4C643D7C2F68}" type="slidenum">
              <a:rPr lang="en-US" altLang="en-US" sz="1400" smtClean="0">
                <a:solidFill>
                  <a:srgbClr val="FFFFFF"/>
                </a:solidFill>
              </a:rPr>
              <a:pPr/>
              <a:t>270</a:t>
            </a:fld>
            <a:endParaRPr lang="en-US" altLang="en-US" sz="1400">
              <a:solidFill>
                <a:srgbClr val="FFFFFF"/>
              </a:solidFill>
            </a:endParaRPr>
          </a:p>
        </p:txBody>
      </p:sp>
    </p:spTree>
    <p:extLst>
      <p:ext uri="{BB962C8B-B14F-4D97-AF65-F5344CB8AC3E}">
        <p14:creationId xmlns:p14="http://schemas.microsoft.com/office/powerpoint/2010/main" val="7646163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AE9412C0-1414-4BDC-B334-380814C26D7F}"/>
              </a:ext>
            </a:extLst>
          </p:cNvPr>
          <p:cNvSpPr>
            <a:spLocks noGrp="1" noChangeArrowheads="1"/>
          </p:cNvSpPr>
          <p:nvPr>
            <p:ph type="title"/>
          </p:nvPr>
        </p:nvSpPr>
        <p:spPr/>
        <p:txBody>
          <a:bodyPr/>
          <a:lstStyle/>
          <a:p>
            <a:pPr eaLnBrk="1" fontAlgn="auto" hangingPunct="1">
              <a:spcAft>
                <a:spcPts val="0"/>
              </a:spcAft>
              <a:defRPr/>
            </a:pPr>
            <a:r>
              <a:rPr lang="en-US"/>
              <a:t>Problems with Pointers </a:t>
            </a:r>
          </a:p>
        </p:txBody>
      </p:sp>
      <p:sp>
        <p:nvSpPr>
          <p:cNvPr id="72707" name="Rectangle 3">
            <a:extLst>
              <a:ext uri="{FF2B5EF4-FFF2-40B4-BE49-F238E27FC236}">
                <a16:creationId xmlns:a16="http://schemas.microsoft.com/office/drawing/2014/main" id="{87534FC7-3C61-4F34-86B4-2A9A0B687720}"/>
              </a:ext>
            </a:extLst>
          </p:cNvPr>
          <p:cNvSpPr>
            <a:spLocks noGrp="1" noChangeArrowheads="1"/>
          </p:cNvSpPr>
          <p:nvPr>
            <p:ph sz="quarter" idx="1"/>
          </p:nvPr>
        </p:nvSpPr>
        <p:spPr>
          <a:xfrm>
            <a:off x="609600" y="1447800"/>
            <a:ext cx="8153400" cy="4572000"/>
          </a:xfrm>
        </p:spPr>
        <p:txBody>
          <a:bodyPr/>
          <a:lstStyle/>
          <a:p>
            <a:pPr eaLnBrk="1" hangingPunct="1"/>
            <a:r>
              <a:rPr lang="en-US" altLang="en-US"/>
              <a:t>Lost heap-dynamic variable</a:t>
            </a:r>
          </a:p>
          <a:p>
            <a:pPr lvl="1" eaLnBrk="1" hangingPunct="1"/>
            <a:r>
              <a:rPr lang="en-US" altLang="en-US"/>
              <a:t>An allocated heap-dynamic variable that is no longer accessible to the user program (often called </a:t>
            </a:r>
            <a:r>
              <a:rPr lang="en-US" altLang="en-US" i="1"/>
              <a:t>garbage </a:t>
            </a:r>
            <a:r>
              <a:rPr lang="en-US" altLang="en-US"/>
              <a:t>or</a:t>
            </a:r>
            <a:r>
              <a:rPr lang="en-US" altLang="en-US" i="1"/>
              <a:t> memory leakage</a:t>
            </a:r>
            <a:r>
              <a:rPr lang="en-US" altLang="en-US"/>
              <a:t>)</a:t>
            </a:r>
          </a:p>
          <a:p>
            <a:pPr lvl="2" eaLnBrk="1" hangingPunct="1"/>
            <a:r>
              <a:rPr lang="en-US" altLang="en-US"/>
              <a:t>Pointer </a:t>
            </a:r>
            <a:r>
              <a:rPr lang="en-US" altLang="en-US">
                <a:latin typeface="Courier New" panose="02070309020205020404" pitchFamily="49" charset="0"/>
                <a:cs typeface="Courier New" panose="02070309020205020404" pitchFamily="49" charset="0"/>
              </a:rPr>
              <a:t>p1</a:t>
            </a:r>
            <a:r>
              <a:rPr lang="en-US" altLang="en-US"/>
              <a:t> is set to point to a newly created heap-dynamic variable</a:t>
            </a:r>
          </a:p>
          <a:p>
            <a:pPr lvl="2" eaLnBrk="1" hangingPunct="1"/>
            <a:r>
              <a:rPr lang="en-US" altLang="en-US"/>
              <a:t>Pointer </a:t>
            </a:r>
            <a:r>
              <a:rPr lang="en-US" altLang="en-US">
                <a:latin typeface="Courier New" panose="02070309020205020404" pitchFamily="49" charset="0"/>
                <a:cs typeface="Courier New" panose="02070309020205020404" pitchFamily="49" charset="0"/>
              </a:rPr>
              <a:t>p1</a:t>
            </a:r>
            <a:r>
              <a:rPr lang="en-US" altLang="en-US"/>
              <a:t> is later set to point to another newly created heap-dynamic variable</a:t>
            </a:r>
          </a:p>
        </p:txBody>
      </p:sp>
      <p:sp>
        <p:nvSpPr>
          <p:cNvPr id="72708" name="Slide Number Placeholder 3">
            <a:extLst>
              <a:ext uri="{FF2B5EF4-FFF2-40B4-BE49-F238E27FC236}">
                <a16:creationId xmlns:a16="http://schemas.microsoft.com/office/drawing/2014/main" id="{189F5B9D-625E-488F-A9F5-2CB5213E54D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A1BE9E3-EDEB-4A18-BF24-26AA1B98B646}" type="slidenum">
              <a:rPr lang="en-US" altLang="en-US" sz="1400" smtClean="0">
                <a:solidFill>
                  <a:srgbClr val="FFFFFF"/>
                </a:solidFill>
              </a:rPr>
              <a:pPr/>
              <a:t>271</a:t>
            </a:fld>
            <a:endParaRPr lang="en-US" altLang="en-US" sz="1400">
              <a:solidFill>
                <a:srgbClr val="FFFFFF"/>
              </a:solidFill>
            </a:endParaRPr>
          </a:p>
        </p:txBody>
      </p:sp>
    </p:spTree>
    <p:extLst>
      <p:ext uri="{BB962C8B-B14F-4D97-AF65-F5344CB8AC3E}">
        <p14:creationId xmlns:p14="http://schemas.microsoft.com/office/powerpoint/2010/main" val="175936373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CA408B2C-CC2F-493D-9A9F-9A784D284325}"/>
              </a:ext>
            </a:extLst>
          </p:cNvPr>
          <p:cNvSpPr>
            <a:spLocks noGrp="1" noChangeArrowheads="1"/>
          </p:cNvSpPr>
          <p:nvPr>
            <p:ph type="title"/>
          </p:nvPr>
        </p:nvSpPr>
        <p:spPr/>
        <p:txBody>
          <a:bodyPr/>
          <a:lstStyle/>
          <a:p>
            <a:pPr eaLnBrk="1" fontAlgn="auto" hangingPunct="1">
              <a:spcAft>
                <a:spcPts val="0"/>
              </a:spcAft>
              <a:defRPr/>
            </a:pPr>
            <a:r>
              <a:rPr lang="en-US"/>
              <a:t>Pointers in Ada</a:t>
            </a:r>
          </a:p>
        </p:txBody>
      </p:sp>
      <p:sp>
        <p:nvSpPr>
          <p:cNvPr id="73731" name="Rectangle 3">
            <a:extLst>
              <a:ext uri="{FF2B5EF4-FFF2-40B4-BE49-F238E27FC236}">
                <a16:creationId xmlns:a16="http://schemas.microsoft.com/office/drawing/2014/main" id="{334009BB-FF60-4A52-BBC3-55652BB5B765}"/>
              </a:ext>
            </a:extLst>
          </p:cNvPr>
          <p:cNvSpPr>
            <a:spLocks noGrp="1" noChangeArrowheads="1"/>
          </p:cNvSpPr>
          <p:nvPr>
            <p:ph sz="quarter" idx="1"/>
          </p:nvPr>
        </p:nvSpPr>
        <p:spPr>
          <a:xfrm>
            <a:off x="457200" y="1600200"/>
            <a:ext cx="7467600" cy="4873625"/>
          </a:xfrm>
        </p:spPr>
        <p:txBody>
          <a:bodyPr/>
          <a:lstStyle/>
          <a:p>
            <a:pPr eaLnBrk="1" hangingPunct="1"/>
            <a:r>
              <a:rPr lang="en-US" altLang="en-US"/>
              <a:t>Some dangling pointers are disallowed because dynamic objects can be automatically de-allocated at the end of pointer's type scope</a:t>
            </a:r>
          </a:p>
          <a:p>
            <a:pPr eaLnBrk="1" hangingPunct="1"/>
            <a:r>
              <a:rPr lang="en-US" altLang="en-US"/>
              <a:t>The lost heap-dynamic variable problem is not eliminated by Ada</a:t>
            </a:r>
          </a:p>
        </p:txBody>
      </p:sp>
      <p:sp>
        <p:nvSpPr>
          <p:cNvPr id="73732" name="Slide Number Placeholder 3">
            <a:extLst>
              <a:ext uri="{FF2B5EF4-FFF2-40B4-BE49-F238E27FC236}">
                <a16:creationId xmlns:a16="http://schemas.microsoft.com/office/drawing/2014/main" id="{BCCCF182-6A1D-42E6-A788-86ED95D9FB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B8908CE-A09C-4AAE-B561-6C3F7E4D1F35}" type="slidenum">
              <a:rPr lang="en-US" altLang="en-US" sz="1400" smtClean="0">
                <a:solidFill>
                  <a:srgbClr val="FFFFFF"/>
                </a:solidFill>
              </a:rPr>
              <a:pPr/>
              <a:t>272</a:t>
            </a:fld>
            <a:endParaRPr lang="en-US" altLang="en-US" sz="1400">
              <a:solidFill>
                <a:srgbClr val="FFFFFF"/>
              </a:solidFill>
            </a:endParaRPr>
          </a:p>
        </p:txBody>
      </p:sp>
    </p:spTree>
    <p:extLst>
      <p:ext uri="{BB962C8B-B14F-4D97-AF65-F5344CB8AC3E}">
        <p14:creationId xmlns:p14="http://schemas.microsoft.com/office/powerpoint/2010/main" val="387956947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D50B563E-065F-474F-A5A8-295680221382}"/>
              </a:ext>
            </a:extLst>
          </p:cNvPr>
          <p:cNvSpPr>
            <a:spLocks noGrp="1" noChangeArrowheads="1"/>
          </p:cNvSpPr>
          <p:nvPr>
            <p:ph type="title"/>
          </p:nvPr>
        </p:nvSpPr>
        <p:spPr/>
        <p:txBody>
          <a:bodyPr/>
          <a:lstStyle/>
          <a:p>
            <a:pPr eaLnBrk="1" fontAlgn="auto" hangingPunct="1">
              <a:spcAft>
                <a:spcPts val="0"/>
              </a:spcAft>
              <a:defRPr/>
            </a:pPr>
            <a:r>
              <a:rPr lang="en-US"/>
              <a:t>Pointers in C and C++</a:t>
            </a:r>
          </a:p>
        </p:txBody>
      </p:sp>
      <p:sp>
        <p:nvSpPr>
          <p:cNvPr id="74755" name="Rectangle 3">
            <a:extLst>
              <a:ext uri="{FF2B5EF4-FFF2-40B4-BE49-F238E27FC236}">
                <a16:creationId xmlns:a16="http://schemas.microsoft.com/office/drawing/2014/main" id="{F5B21609-230B-4781-B47E-17AB236D1519}"/>
              </a:ext>
            </a:extLst>
          </p:cNvPr>
          <p:cNvSpPr>
            <a:spLocks noGrp="1" noChangeArrowheads="1"/>
          </p:cNvSpPr>
          <p:nvPr>
            <p:ph sz="quarter" idx="1"/>
          </p:nvPr>
        </p:nvSpPr>
        <p:spPr>
          <a:xfrm>
            <a:off x="457200" y="1600200"/>
            <a:ext cx="7467600" cy="4873625"/>
          </a:xfrm>
        </p:spPr>
        <p:txBody>
          <a:bodyPr/>
          <a:lstStyle/>
          <a:p>
            <a:pPr eaLnBrk="1" hangingPunct="1"/>
            <a:r>
              <a:rPr lang="en-US" altLang="en-US"/>
              <a:t>Extremely flexible but must be used with care</a:t>
            </a:r>
          </a:p>
          <a:p>
            <a:pPr eaLnBrk="1" hangingPunct="1"/>
            <a:r>
              <a:rPr lang="en-US" altLang="en-US"/>
              <a:t>Pointers can point at any variable regardless of when it was allocated</a:t>
            </a:r>
          </a:p>
          <a:p>
            <a:pPr eaLnBrk="1" hangingPunct="1"/>
            <a:r>
              <a:rPr lang="en-US" altLang="en-US"/>
              <a:t>Used for dynamic storage management and addressing</a:t>
            </a:r>
          </a:p>
          <a:p>
            <a:pPr eaLnBrk="1" hangingPunct="1"/>
            <a:r>
              <a:rPr lang="en-US" altLang="en-US"/>
              <a:t>Pointer arithmetic is possible</a:t>
            </a:r>
          </a:p>
          <a:p>
            <a:pPr eaLnBrk="1" hangingPunct="1"/>
            <a:r>
              <a:rPr lang="en-US" altLang="en-US"/>
              <a:t>Explicit dereferencing and address-of operators</a:t>
            </a:r>
          </a:p>
          <a:p>
            <a:pPr eaLnBrk="1" hangingPunct="1"/>
            <a:r>
              <a:rPr lang="en-US" altLang="en-US"/>
              <a:t>Domain type need not be fixed (</a:t>
            </a:r>
            <a:r>
              <a:rPr lang="en-US" altLang="en-US" b="1">
                <a:latin typeface="Courier New" panose="02070309020205020404" pitchFamily="49" charset="0"/>
              </a:rPr>
              <a:t>void *</a:t>
            </a:r>
            <a:r>
              <a:rPr lang="en-US" altLang="en-US"/>
              <a:t>) </a:t>
            </a:r>
          </a:p>
          <a:p>
            <a:pPr eaLnBrk="1" hangingPunct="1"/>
            <a:r>
              <a:rPr lang="en-US" altLang="en-US">
                <a:latin typeface="Courier New" panose="02070309020205020404" pitchFamily="49" charset="0"/>
              </a:rPr>
              <a:t>void *</a:t>
            </a:r>
            <a:r>
              <a:rPr lang="en-US" altLang="en-US"/>
              <a:t>  can point to any type and can be type checked (cannot be de-referenced)</a:t>
            </a:r>
          </a:p>
          <a:p>
            <a:pPr lvl="1" eaLnBrk="1" hangingPunct="1"/>
            <a:endParaRPr lang="en-US" altLang="en-US" sz="2000"/>
          </a:p>
        </p:txBody>
      </p:sp>
      <p:sp>
        <p:nvSpPr>
          <p:cNvPr id="74756" name="Slide Number Placeholder 3">
            <a:extLst>
              <a:ext uri="{FF2B5EF4-FFF2-40B4-BE49-F238E27FC236}">
                <a16:creationId xmlns:a16="http://schemas.microsoft.com/office/drawing/2014/main" id="{28219D50-A881-4E55-A40C-EBEE2D4797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EC63265-E66A-4E15-A88A-766DB7389F7E}" type="slidenum">
              <a:rPr lang="en-US" altLang="en-US" sz="1400" smtClean="0">
                <a:solidFill>
                  <a:srgbClr val="FFFFFF"/>
                </a:solidFill>
              </a:rPr>
              <a:pPr/>
              <a:t>273</a:t>
            </a:fld>
            <a:endParaRPr lang="en-US" altLang="en-US" sz="1400">
              <a:solidFill>
                <a:srgbClr val="FFFFFF"/>
              </a:solidFill>
            </a:endParaRPr>
          </a:p>
        </p:txBody>
      </p:sp>
    </p:spTree>
    <p:extLst>
      <p:ext uri="{BB962C8B-B14F-4D97-AF65-F5344CB8AC3E}">
        <p14:creationId xmlns:p14="http://schemas.microsoft.com/office/powerpoint/2010/main" val="181377139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82FB1093-8112-498E-AC10-E401C2B1C591}"/>
              </a:ext>
            </a:extLst>
          </p:cNvPr>
          <p:cNvSpPr>
            <a:spLocks noGrp="1" noChangeArrowheads="1"/>
          </p:cNvSpPr>
          <p:nvPr>
            <p:ph type="title"/>
          </p:nvPr>
        </p:nvSpPr>
        <p:spPr/>
        <p:txBody>
          <a:bodyPr/>
          <a:lstStyle/>
          <a:p>
            <a:pPr eaLnBrk="1" fontAlgn="auto" hangingPunct="1">
              <a:spcAft>
                <a:spcPts val="0"/>
              </a:spcAft>
              <a:defRPr/>
            </a:pPr>
            <a:r>
              <a:rPr lang="en-US"/>
              <a:t>Pointer Arithmetic in C and C++</a:t>
            </a:r>
          </a:p>
        </p:txBody>
      </p:sp>
      <p:sp>
        <p:nvSpPr>
          <p:cNvPr id="75779" name="Rectangle 3">
            <a:extLst>
              <a:ext uri="{FF2B5EF4-FFF2-40B4-BE49-F238E27FC236}">
                <a16:creationId xmlns:a16="http://schemas.microsoft.com/office/drawing/2014/main" id="{BAA4A178-220E-4C78-A21C-8E6E5611A329}"/>
              </a:ext>
            </a:extLst>
          </p:cNvPr>
          <p:cNvSpPr>
            <a:spLocks noGrp="1" noChangeArrowheads="1"/>
          </p:cNvSpPr>
          <p:nvPr>
            <p:ph sz="quarter" idx="1"/>
          </p:nvPr>
        </p:nvSpPr>
        <p:spPr>
          <a:xfrm>
            <a:off x="457200" y="1600200"/>
            <a:ext cx="7467600" cy="4873625"/>
          </a:xfrm>
        </p:spPr>
        <p:txBody>
          <a:bodyPr/>
          <a:lstStyle/>
          <a:p>
            <a:pPr eaLnBrk="1" hangingPunct="1">
              <a:lnSpc>
                <a:spcPct val="90000"/>
              </a:lnSpc>
              <a:buFontTx/>
              <a:buNone/>
            </a:pPr>
            <a:r>
              <a:rPr lang="en-US" altLang="en-US">
                <a:latin typeface="Courier New" panose="02070309020205020404" pitchFamily="49" charset="0"/>
              </a:rPr>
              <a:t>float stuff[100];</a:t>
            </a:r>
          </a:p>
          <a:p>
            <a:pPr eaLnBrk="1" hangingPunct="1">
              <a:lnSpc>
                <a:spcPct val="90000"/>
              </a:lnSpc>
              <a:buFontTx/>
              <a:buNone/>
            </a:pPr>
            <a:r>
              <a:rPr lang="en-US" altLang="en-US">
                <a:latin typeface="Courier New" panose="02070309020205020404" pitchFamily="49" charset="0"/>
              </a:rPr>
              <a:t>float *p;</a:t>
            </a:r>
          </a:p>
          <a:p>
            <a:pPr eaLnBrk="1" hangingPunct="1">
              <a:lnSpc>
                <a:spcPct val="90000"/>
              </a:lnSpc>
              <a:buFontTx/>
              <a:buNone/>
            </a:pPr>
            <a:r>
              <a:rPr lang="en-US" altLang="en-US">
                <a:latin typeface="Courier New" panose="02070309020205020404" pitchFamily="49" charset="0"/>
              </a:rPr>
              <a:t>p = stuff; </a:t>
            </a:r>
            <a:r>
              <a:rPr lang="en-US" altLang="en-US" sz="1400">
                <a:latin typeface="Courier New" panose="02070309020205020404" pitchFamily="49" charset="0"/>
              </a:rPr>
              <a:t>// assign address of stuff[0] to p</a:t>
            </a:r>
          </a:p>
          <a:p>
            <a:pPr eaLnBrk="1" hangingPunct="1">
              <a:lnSpc>
                <a:spcPct val="90000"/>
              </a:lnSpc>
              <a:buFontTx/>
              <a:buNone/>
            </a:pPr>
            <a:endParaRPr lang="en-US" altLang="en-US" sz="1400">
              <a:latin typeface="Courier New" panose="02070309020205020404" pitchFamily="49" charset="0"/>
            </a:endParaRPr>
          </a:p>
          <a:p>
            <a:pPr eaLnBrk="1" hangingPunct="1">
              <a:lnSpc>
                <a:spcPct val="90000"/>
              </a:lnSpc>
              <a:buFontTx/>
              <a:buNone/>
            </a:pPr>
            <a:r>
              <a:rPr lang="en-US" altLang="en-US">
                <a:latin typeface="Courier New" panose="02070309020205020404" pitchFamily="49" charset="0"/>
              </a:rPr>
              <a:t>*(p+5)</a:t>
            </a:r>
            <a:r>
              <a:rPr lang="en-US" altLang="en-US"/>
              <a:t> is equivalent to</a:t>
            </a:r>
            <a:r>
              <a:rPr lang="en-US" altLang="en-US" b="1">
                <a:latin typeface="Courier New" panose="02070309020205020404" pitchFamily="49" charset="0"/>
              </a:rPr>
              <a:t> </a:t>
            </a:r>
            <a:r>
              <a:rPr lang="en-US" altLang="en-US">
                <a:latin typeface="Courier New" panose="02070309020205020404" pitchFamily="49" charset="0"/>
              </a:rPr>
              <a:t>stuff[5]</a:t>
            </a:r>
            <a:r>
              <a:rPr lang="en-US" altLang="en-US"/>
              <a:t> and  </a:t>
            </a:r>
            <a:r>
              <a:rPr lang="en-US" altLang="en-US">
                <a:latin typeface="Courier New" panose="02070309020205020404" pitchFamily="49" charset="0"/>
              </a:rPr>
              <a:t>p[5]</a:t>
            </a:r>
          </a:p>
          <a:p>
            <a:pPr eaLnBrk="1" hangingPunct="1">
              <a:lnSpc>
                <a:spcPct val="90000"/>
              </a:lnSpc>
              <a:buFontTx/>
              <a:buNone/>
            </a:pPr>
            <a:r>
              <a:rPr lang="en-US" altLang="en-US">
                <a:latin typeface="Courier New" panose="02070309020205020404" pitchFamily="49" charset="0"/>
              </a:rPr>
              <a:t>*(p+i)</a:t>
            </a:r>
            <a:r>
              <a:rPr lang="en-US" altLang="en-US"/>
              <a:t> is equivalent to</a:t>
            </a:r>
            <a:r>
              <a:rPr lang="en-US" altLang="en-US" b="1">
                <a:latin typeface="Courier New" panose="02070309020205020404" pitchFamily="49" charset="0"/>
              </a:rPr>
              <a:t> </a:t>
            </a:r>
            <a:r>
              <a:rPr lang="en-US" altLang="en-US">
                <a:latin typeface="Courier New" panose="02070309020205020404" pitchFamily="49" charset="0"/>
              </a:rPr>
              <a:t>stuff[i]</a:t>
            </a:r>
            <a:r>
              <a:rPr lang="en-US" altLang="en-US"/>
              <a:t> and  </a:t>
            </a:r>
            <a:r>
              <a:rPr lang="en-US" altLang="en-US">
                <a:latin typeface="Courier New" panose="02070309020205020404" pitchFamily="49" charset="0"/>
              </a:rPr>
              <a:t>p[i]</a:t>
            </a:r>
          </a:p>
          <a:p>
            <a:pPr eaLnBrk="1" hangingPunct="1">
              <a:lnSpc>
                <a:spcPct val="90000"/>
              </a:lnSpc>
              <a:buFontTx/>
              <a:buNone/>
            </a:pPr>
            <a:endParaRPr lang="en-US" altLang="en-US"/>
          </a:p>
        </p:txBody>
      </p:sp>
      <p:sp>
        <p:nvSpPr>
          <p:cNvPr id="75780" name="Slide Number Placeholder 3">
            <a:extLst>
              <a:ext uri="{FF2B5EF4-FFF2-40B4-BE49-F238E27FC236}">
                <a16:creationId xmlns:a16="http://schemas.microsoft.com/office/drawing/2014/main" id="{D440BFDD-8E16-468C-BCF1-066319DBD4E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FE5F75F-428F-4038-889E-8BDF7BDBAE6C}" type="slidenum">
              <a:rPr lang="en-US" altLang="en-US" sz="1400" smtClean="0">
                <a:solidFill>
                  <a:srgbClr val="FFFFFF"/>
                </a:solidFill>
              </a:rPr>
              <a:pPr/>
              <a:t>274</a:t>
            </a:fld>
            <a:endParaRPr lang="en-US" altLang="en-US" sz="1400">
              <a:solidFill>
                <a:srgbClr val="FFFFFF"/>
              </a:solidFill>
            </a:endParaRPr>
          </a:p>
        </p:txBody>
      </p:sp>
    </p:spTree>
    <p:extLst>
      <p:ext uri="{BB962C8B-B14F-4D97-AF65-F5344CB8AC3E}">
        <p14:creationId xmlns:p14="http://schemas.microsoft.com/office/powerpoint/2010/main" val="421915286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AE9CAD7D-DA3D-4B4E-9160-2A4A0CD96EE2}"/>
              </a:ext>
            </a:extLst>
          </p:cNvPr>
          <p:cNvSpPr>
            <a:spLocks noGrp="1" noChangeArrowheads="1"/>
          </p:cNvSpPr>
          <p:nvPr>
            <p:ph type="title"/>
          </p:nvPr>
        </p:nvSpPr>
        <p:spPr/>
        <p:txBody>
          <a:bodyPr>
            <a:noAutofit/>
          </a:bodyPr>
          <a:lstStyle/>
          <a:p>
            <a:pP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r>
              <a:rPr lang="en-US" dirty="0"/>
              <a:t>Reference Types</a:t>
            </a:r>
          </a:p>
        </p:txBody>
      </p:sp>
      <p:sp>
        <p:nvSpPr>
          <p:cNvPr id="67588" name="Rectangle 3">
            <a:extLst>
              <a:ext uri="{FF2B5EF4-FFF2-40B4-BE49-F238E27FC236}">
                <a16:creationId xmlns:a16="http://schemas.microsoft.com/office/drawing/2014/main" id="{1DADA49A-E14D-480C-9EA6-A68C10229F6D}"/>
              </a:ext>
            </a:extLst>
          </p:cNvPr>
          <p:cNvSpPr>
            <a:spLocks noGrp="1" noChangeArrowheads="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a:t>Similar to pointer except that it is referring to an object or a value in memory rather than an address.</a:t>
            </a:r>
          </a:p>
          <a:p>
            <a:pPr marL="274320" indent="-274320" eaLnBrk="1" fontAlgn="auto" hangingPunct="1">
              <a:spcAft>
                <a:spcPts val="0"/>
              </a:spcAft>
              <a:buFont typeface="Wingdings"/>
              <a:buChar char=""/>
              <a:defRPr/>
            </a:pPr>
            <a:r>
              <a:rPr lang="en-US" dirty="0"/>
              <a:t>C++ includes a special kind of pointer type called a </a:t>
            </a:r>
            <a:r>
              <a:rPr lang="en-US" i="1" dirty="0"/>
              <a:t>reference type</a:t>
            </a:r>
            <a:r>
              <a:rPr lang="en-US" dirty="0"/>
              <a:t> that is used primarily for formal parameters</a:t>
            </a:r>
          </a:p>
          <a:p>
            <a:pPr marL="640080" lvl="1" indent="-274320" eaLnBrk="1" fontAlgn="auto" hangingPunct="1">
              <a:spcAft>
                <a:spcPts val="0"/>
              </a:spcAft>
              <a:buFont typeface="Wingdings 2"/>
              <a:buChar char=""/>
              <a:defRPr/>
            </a:pPr>
            <a:r>
              <a:rPr lang="en-US" dirty="0"/>
              <a:t>Advantages of both pass-by-reference and pass-by-value </a:t>
            </a:r>
          </a:p>
          <a:p>
            <a:pPr marL="274320" indent="-274320" eaLnBrk="1" fontAlgn="auto" hangingPunct="1">
              <a:spcAft>
                <a:spcPts val="0"/>
              </a:spcAft>
              <a:buFont typeface="Wingdings"/>
              <a:buChar char=""/>
              <a:defRPr/>
            </a:pPr>
            <a:r>
              <a:rPr lang="en-US" dirty="0"/>
              <a:t>Java extends C++’s reference variables and allows them to replace pointers entirely</a:t>
            </a:r>
          </a:p>
          <a:p>
            <a:pPr marL="640080" lvl="1" indent="-274320" eaLnBrk="1" fontAlgn="auto" hangingPunct="1">
              <a:spcAft>
                <a:spcPts val="0"/>
              </a:spcAft>
              <a:buFont typeface="Wingdings 2"/>
              <a:buChar char=""/>
              <a:defRPr/>
            </a:pPr>
            <a:r>
              <a:rPr lang="en-US" dirty="0"/>
              <a:t>References refer to call instances</a:t>
            </a:r>
          </a:p>
          <a:p>
            <a:pPr marL="274320" indent="-274320" eaLnBrk="1" fontAlgn="auto" hangingPunct="1">
              <a:spcAft>
                <a:spcPts val="0"/>
              </a:spcAft>
              <a:buFont typeface="Wingdings"/>
              <a:buChar char=""/>
              <a:defRPr/>
            </a:pPr>
            <a:r>
              <a:rPr lang="en-US" dirty="0"/>
              <a:t>C# includes both the references of Java and the pointers of C++</a:t>
            </a:r>
          </a:p>
        </p:txBody>
      </p:sp>
      <p:sp>
        <p:nvSpPr>
          <p:cNvPr id="76804" name="Slide Number Placeholder 3">
            <a:extLst>
              <a:ext uri="{FF2B5EF4-FFF2-40B4-BE49-F238E27FC236}">
                <a16:creationId xmlns:a16="http://schemas.microsoft.com/office/drawing/2014/main" id="{28E515EA-DD2C-4A47-A07D-14D3E1D15A2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1B24E02-47E1-4138-A83B-86A83EDF011D}" type="slidenum">
              <a:rPr lang="en-US" altLang="en-US" sz="1400" smtClean="0">
                <a:solidFill>
                  <a:srgbClr val="FFFFFF"/>
                </a:solidFill>
              </a:rPr>
              <a:pPr/>
              <a:t>275</a:t>
            </a:fld>
            <a:endParaRPr lang="en-US" altLang="en-US" sz="1400">
              <a:solidFill>
                <a:srgbClr val="FFFFFF"/>
              </a:solidFill>
            </a:endParaRPr>
          </a:p>
        </p:txBody>
      </p:sp>
    </p:spTree>
    <p:extLst>
      <p:ext uri="{BB962C8B-B14F-4D97-AF65-F5344CB8AC3E}">
        <p14:creationId xmlns:p14="http://schemas.microsoft.com/office/powerpoint/2010/main" val="37271194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0F9C295C-0A3E-4BA6-A7A0-3CFBE546CA23}"/>
              </a:ext>
            </a:extLst>
          </p:cNvPr>
          <p:cNvSpPr>
            <a:spLocks noGrp="1" noChangeArrowheads="1"/>
          </p:cNvSpPr>
          <p:nvPr>
            <p:ph type="title"/>
          </p:nvPr>
        </p:nvSpPr>
        <p:spPr/>
        <p:txBody>
          <a:bodyPr/>
          <a:lstStyle/>
          <a:p>
            <a:pPr eaLnBrk="1" fontAlgn="auto" hangingPunct="1">
              <a:spcAft>
                <a:spcPts val="0"/>
              </a:spcAft>
              <a:defRPr/>
            </a:pPr>
            <a:r>
              <a:rPr lang="en-US"/>
              <a:t>Evaluation of Pointers</a:t>
            </a:r>
          </a:p>
        </p:txBody>
      </p:sp>
      <p:sp>
        <p:nvSpPr>
          <p:cNvPr id="77827" name="Rectangle 3">
            <a:extLst>
              <a:ext uri="{FF2B5EF4-FFF2-40B4-BE49-F238E27FC236}">
                <a16:creationId xmlns:a16="http://schemas.microsoft.com/office/drawing/2014/main" id="{A1E0EAAA-DBF9-49A4-9F0D-A52BC1A86A83}"/>
              </a:ext>
            </a:extLst>
          </p:cNvPr>
          <p:cNvSpPr>
            <a:spLocks noGrp="1" noChangeArrowheads="1"/>
          </p:cNvSpPr>
          <p:nvPr>
            <p:ph sz="quarter" idx="1"/>
          </p:nvPr>
        </p:nvSpPr>
        <p:spPr>
          <a:xfrm>
            <a:off x="457200" y="1600200"/>
            <a:ext cx="7467600" cy="4873625"/>
          </a:xfrm>
        </p:spPr>
        <p:txBody>
          <a:bodyPr/>
          <a:lstStyle/>
          <a:p>
            <a:pPr eaLnBrk="1" hangingPunct="1"/>
            <a:r>
              <a:rPr lang="en-US" altLang="en-US"/>
              <a:t>Dangling pointers and dangling objects are problems as is heap management</a:t>
            </a:r>
          </a:p>
          <a:p>
            <a:pPr eaLnBrk="1" hangingPunct="1"/>
            <a:r>
              <a:rPr lang="en-US" altLang="en-US"/>
              <a:t>Pointers are like </a:t>
            </a:r>
            <a:r>
              <a:rPr lang="en-US" altLang="en-US">
                <a:latin typeface="Courier New" panose="02070309020205020404" pitchFamily="49" charset="0"/>
                <a:cs typeface="Courier New" panose="02070309020205020404" pitchFamily="49" charset="0"/>
              </a:rPr>
              <a:t>goto</a:t>
            </a:r>
            <a:r>
              <a:rPr lang="en-US" altLang="en-US"/>
              <a:t>'s--they widen the range of cells that can be accessed by a variable</a:t>
            </a:r>
          </a:p>
          <a:p>
            <a:pPr eaLnBrk="1" hangingPunct="1"/>
            <a:r>
              <a:rPr lang="en-US" altLang="en-US"/>
              <a:t>Pointers or references are necessary for dynamic data structures--so we can't design a language without them</a:t>
            </a:r>
          </a:p>
        </p:txBody>
      </p:sp>
      <p:sp>
        <p:nvSpPr>
          <p:cNvPr id="77828" name="Slide Number Placeholder 3">
            <a:extLst>
              <a:ext uri="{FF2B5EF4-FFF2-40B4-BE49-F238E27FC236}">
                <a16:creationId xmlns:a16="http://schemas.microsoft.com/office/drawing/2014/main" id="{CC117779-F2BD-49E5-8CFA-27927129AB9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22F0EE9-1728-4338-ADCB-718892687E18}" type="slidenum">
              <a:rPr lang="en-US" altLang="en-US" sz="1400" smtClean="0">
                <a:solidFill>
                  <a:srgbClr val="FFFFFF"/>
                </a:solidFill>
              </a:rPr>
              <a:pPr/>
              <a:t>276</a:t>
            </a:fld>
            <a:endParaRPr lang="en-US" altLang="en-US" sz="1400">
              <a:solidFill>
                <a:srgbClr val="FFFFFF"/>
              </a:solidFill>
            </a:endParaRPr>
          </a:p>
        </p:txBody>
      </p:sp>
    </p:spTree>
    <p:extLst>
      <p:ext uri="{BB962C8B-B14F-4D97-AF65-F5344CB8AC3E}">
        <p14:creationId xmlns:p14="http://schemas.microsoft.com/office/powerpoint/2010/main" val="39760102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8EFC7C18-DAE6-49D0-A8DD-3930D9BDC7E1}"/>
              </a:ext>
            </a:extLst>
          </p:cNvPr>
          <p:cNvSpPr>
            <a:spLocks noGrp="1" noChangeArrowheads="1"/>
          </p:cNvSpPr>
          <p:nvPr>
            <p:ph type="title"/>
          </p:nvPr>
        </p:nvSpPr>
        <p:spPr/>
        <p:txBody>
          <a:bodyPr/>
          <a:lstStyle/>
          <a:p>
            <a:pPr eaLnBrk="1" fontAlgn="auto" hangingPunct="1">
              <a:spcAft>
                <a:spcPts val="0"/>
              </a:spcAft>
              <a:defRPr/>
            </a:pPr>
            <a:r>
              <a:rPr lang="en-US" dirty="0">
                <a:solidFill>
                  <a:srgbClr val="FF0000"/>
                </a:solidFill>
              </a:rPr>
              <a:t>Representations of Pointers (SKIP TO TYPE CHECKING)</a:t>
            </a:r>
          </a:p>
        </p:txBody>
      </p:sp>
      <p:sp>
        <p:nvSpPr>
          <p:cNvPr id="78851" name="Rectangle 3">
            <a:extLst>
              <a:ext uri="{FF2B5EF4-FFF2-40B4-BE49-F238E27FC236}">
                <a16:creationId xmlns:a16="http://schemas.microsoft.com/office/drawing/2014/main" id="{00019199-2F34-419C-8C46-F6800153407D}"/>
              </a:ext>
            </a:extLst>
          </p:cNvPr>
          <p:cNvSpPr>
            <a:spLocks noGrp="1" noChangeArrowheads="1"/>
          </p:cNvSpPr>
          <p:nvPr>
            <p:ph sz="quarter" idx="1"/>
          </p:nvPr>
        </p:nvSpPr>
        <p:spPr>
          <a:xfrm>
            <a:off x="609600" y="1447800"/>
            <a:ext cx="7772400" cy="4648200"/>
          </a:xfrm>
        </p:spPr>
        <p:txBody>
          <a:bodyPr/>
          <a:lstStyle/>
          <a:p>
            <a:pPr eaLnBrk="1" hangingPunct="1"/>
            <a:r>
              <a:rPr lang="en-US" altLang="en-US"/>
              <a:t>Large computers use single values stored in memory cells.</a:t>
            </a:r>
          </a:p>
          <a:p>
            <a:pPr eaLnBrk="1" hangingPunct="1"/>
            <a:r>
              <a:rPr lang="en-US" altLang="en-US"/>
              <a:t>Intel microprocessors, addresses have tow parts: segment and offset. 16 bit cell needed for each.</a:t>
            </a:r>
          </a:p>
          <a:p>
            <a:pPr lvl="2" eaLnBrk="1" hangingPunct="1">
              <a:buFontTx/>
              <a:buNone/>
            </a:pPr>
            <a:endParaRPr lang="en-US" altLang="en-US"/>
          </a:p>
        </p:txBody>
      </p:sp>
      <p:sp>
        <p:nvSpPr>
          <p:cNvPr id="78852" name="Slide Number Placeholder 3">
            <a:extLst>
              <a:ext uri="{FF2B5EF4-FFF2-40B4-BE49-F238E27FC236}">
                <a16:creationId xmlns:a16="http://schemas.microsoft.com/office/drawing/2014/main" id="{BADDF368-A3C9-4E67-8066-AE1F521A1B7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402A7FA-CAD7-4795-8BCC-2F4B13D1FDD6}" type="slidenum">
              <a:rPr lang="en-US" altLang="en-US" sz="1400" smtClean="0">
                <a:solidFill>
                  <a:srgbClr val="FFFFFF"/>
                </a:solidFill>
              </a:rPr>
              <a:pPr/>
              <a:t>277</a:t>
            </a:fld>
            <a:endParaRPr lang="en-US" altLang="en-US" sz="1400">
              <a:solidFill>
                <a:srgbClr val="FFFFFF"/>
              </a:solidFill>
            </a:endParaRPr>
          </a:p>
        </p:txBody>
      </p:sp>
    </p:spTree>
    <p:extLst>
      <p:ext uri="{BB962C8B-B14F-4D97-AF65-F5344CB8AC3E}">
        <p14:creationId xmlns:p14="http://schemas.microsoft.com/office/powerpoint/2010/main" val="271122686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C6D20B98-5BCB-45AA-8383-1E8FCE4A1EFF}"/>
              </a:ext>
            </a:extLst>
          </p:cNvPr>
          <p:cNvSpPr>
            <a:spLocks noGrp="1" noChangeArrowheads="1"/>
          </p:cNvSpPr>
          <p:nvPr>
            <p:ph type="title"/>
          </p:nvPr>
        </p:nvSpPr>
        <p:spPr/>
        <p:txBody>
          <a:bodyPr/>
          <a:lstStyle/>
          <a:p>
            <a:pPr eaLnBrk="1" fontAlgn="auto" hangingPunct="1">
              <a:spcAft>
                <a:spcPts val="0"/>
              </a:spcAft>
              <a:defRPr/>
            </a:pPr>
            <a:r>
              <a:rPr lang="en-US" dirty="0"/>
              <a:t>Solution to Dangling Pointer Problem</a:t>
            </a:r>
          </a:p>
        </p:txBody>
      </p:sp>
      <p:sp>
        <p:nvSpPr>
          <p:cNvPr id="79875" name="Rectangle 3">
            <a:extLst>
              <a:ext uri="{FF2B5EF4-FFF2-40B4-BE49-F238E27FC236}">
                <a16:creationId xmlns:a16="http://schemas.microsoft.com/office/drawing/2014/main" id="{C975D19D-9909-4199-A328-7C2B817C3423}"/>
              </a:ext>
            </a:extLst>
          </p:cNvPr>
          <p:cNvSpPr>
            <a:spLocks noGrp="1" noChangeArrowheads="1"/>
          </p:cNvSpPr>
          <p:nvPr>
            <p:ph sz="quarter" idx="1"/>
          </p:nvPr>
        </p:nvSpPr>
        <p:spPr>
          <a:xfrm>
            <a:off x="457200" y="1600200"/>
            <a:ext cx="7467600" cy="4873625"/>
          </a:xfrm>
        </p:spPr>
        <p:txBody>
          <a:bodyPr/>
          <a:lstStyle/>
          <a:p>
            <a:pPr eaLnBrk="1" hangingPunct="1"/>
            <a:r>
              <a:rPr lang="en-US" altLang="en-US" i="1"/>
              <a:t>Tombstone</a:t>
            </a:r>
            <a:r>
              <a:rPr lang="en-US" altLang="en-US"/>
              <a:t>: extra heap cell that is a pointer to the heap-dynamic variable</a:t>
            </a:r>
          </a:p>
          <a:p>
            <a:pPr lvl="1" eaLnBrk="1" hangingPunct="1"/>
            <a:r>
              <a:rPr lang="en-US" altLang="en-US" sz="2000"/>
              <a:t>The actual pointer variable points only at tombstones</a:t>
            </a:r>
          </a:p>
          <a:p>
            <a:pPr lvl="1" eaLnBrk="1" hangingPunct="1"/>
            <a:r>
              <a:rPr lang="en-US" altLang="en-US" sz="2000"/>
              <a:t>When heap-dynamic variable de-allocated, tombstone remains but set to nil</a:t>
            </a:r>
          </a:p>
          <a:p>
            <a:pPr lvl="1" eaLnBrk="1" hangingPunct="1"/>
            <a:r>
              <a:rPr lang="en-US" altLang="en-US" sz="2000"/>
              <a:t>Costly in time and space (tombstone never deallocated)</a:t>
            </a:r>
          </a:p>
          <a:p>
            <a:pPr eaLnBrk="1" hangingPunct="1">
              <a:buFontTx/>
              <a:buNone/>
            </a:pPr>
            <a:r>
              <a:rPr lang="en-US" altLang="en-US"/>
              <a:t>.</a:t>
            </a:r>
            <a:r>
              <a:rPr lang="en-US" altLang="en-US">
                <a:solidFill>
                  <a:schemeClr val="accent1"/>
                </a:solidFill>
              </a:rPr>
              <a:t> </a:t>
            </a:r>
            <a:r>
              <a:rPr lang="en-US" altLang="en-US" i="1"/>
              <a:t>Locks-and-keys</a:t>
            </a:r>
            <a:r>
              <a:rPr lang="en-US" altLang="en-US"/>
              <a:t>: Pointer values are represented as (key, address) pairs</a:t>
            </a:r>
          </a:p>
          <a:p>
            <a:pPr lvl="1" eaLnBrk="1" hangingPunct="1"/>
            <a:r>
              <a:rPr lang="en-US" altLang="en-US" sz="2000"/>
              <a:t>Heap-dynamic variables are represented as variable plus cell for integer lock value</a:t>
            </a:r>
          </a:p>
          <a:p>
            <a:pPr lvl="1" eaLnBrk="1" hangingPunct="1"/>
            <a:r>
              <a:rPr lang="en-US" altLang="en-US" sz="2000"/>
              <a:t>When heap-dynamic variable allocated, lock value is created and placed in lock cell and key cell of pointer </a:t>
            </a:r>
          </a:p>
          <a:p>
            <a:pPr eaLnBrk="1" hangingPunct="1"/>
            <a:endParaRPr lang="en-US" altLang="en-US"/>
          </a:p>
          <a:p>
            <a:pPr eaLnBrk="1" hangingPunct="1"/>
            <a:endParaRPr lang="en-US" altLang="en-US"/>
          </a:p>
        </p:txBody>
      </p:sp>
      <p:sp>
        <p:nvSpPr>
          <p:cNvPr id="79876" name="Slide Number Placeholder 3">
            <a:extLst>
              <a:ext uri="{FF2B5EF4-FFF2-40B4-BE49-F238E27FC236}">
                <a16:creationId xmlns:a16="http://schemas.microsoft.com/office/drawing/2014/main" id="{A0888EDE-C56D-40C7-86F4-62F44E5C9B9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4899979-24C3-460E-A4F1-E191C3B9CE08}" type="slidenum">
              <a:rPr lang="en-US" altLang="en-US" sz="1400" smtClean="0">
                <a:solidFill>
                  <a:srgbClr val="FFFFFF"/>
                </a:solidFill>
              </a:rPr>
              <a:pPr/>
              <a:t>278</a:t>
            </a:fld>
            <a:endParaRPr lang="en-US" altLang="en-US" sz="1400">
              <a:solidFill>
                <a:srgbClr val="FFFFFF"/>
              </a:solidFill>
            </a:endParaRPr>
          </a:p>
        </p:txBody>
      </p:sp>
    </p:spTree>
    <p:extLst>
      <p:ext uri="{BB962C8B-B14F-4D97-AF65-F5344CB8AC3E}">
        <p14:creationId xmlns:p14="http://schemas.microsoft.com/office/powerpoint/2010/main" val="233279588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0AA62F85-1ADF-4301-87E7-EECCA7F25AD8}"/>
              </a:ext>
            </a:extLst>
          </p:cNvPr>
          <p:cNvSpPr>
            <a:spLocks noGrp="1" noChangeArrowheads="1"/>
          </p:cNvSpPr>
          <p:nvPr>
            <p:ph type="title"/>
          </p:nvPr>
        </p:nvSpPr>
        <p:spPr/>
        <p:txBody>
          <a:bodyPr/>
          <a:lstStyle/>
          <a:p>
            <a:pPr eaLnBrk="1" fontAlgn="auto" hangingPunct="1">
              <a:spcAft>
                <a:spcPts val="0"/>
              </a:spcAft>
              <a:defRPr/>
            </a:pPr>
            <a:r>
              <a:rPr lang="en-US"/>
              <a:t>Heap Management</a:t>
            </a:r>
          </a:p>
        </p:txBody>
      </p:sp>
      <p:sp>
        <p:nvSpPr>
          <p:cNvPr id="80899" name="Rectangle 3">
            <a:extLst>
              <a:ext uri="{FF2B5EF4-FFF2-40B4-BE49-F238E27FC236}">
                <a16:creationId xmlns:a16="http://schemas.microsoft.com/office/drawing/2014/main" id="{4124D883-9320-429E-8EE8-605868D8E30D}"/>
              </a:ext>
            </a:extLst>
          </p:cNvPr>
          <p:cNvSpPr>
            <a:spLocks noGrp="1" noChangeArrowheads="1"/>
          </p:cNvSpPr>
          <p:nvPr>
            <p:ph sz="quarter" idx="1"/>
          </p:nvPr>
        </p:nvSpPr>
        <p:spPr>
          <a:xfrm>
            <a:off x="457200" y="1600200"/>
            <a:ext cx="7467600" cy="4873625"/>
          </a:xfrm>
        </p:spPr>
        <p:txBody>
          <a:bodyPr/>
          <a:lstStyle/>
          <a:p>
            <a:pPr eaLnBrk="1" hangingPunct="1"/>
            <a:r>
              <a:rPr lang="en-US" altLang="en-US"/>
              <a:t>A very complex run-time process</a:t>
            </a:r>
          </a:p>
          <a:p>
            <a:pPr eaLnBrk="1" hangingPunct="1"/>
            <a:r>
              <a:rPr lang="en-US" altLang="en-US"/>
              <a:t>Single-size cells vs. variable-size cells</a:t>
            </a:r>
          </a:p>
          <a:p>
            <a:pPr eaLnBrk="1" hangingPunct="1"/>
            <a:r>
              <a:rPr lang="en-US" altLang="en-US"/>
              <a:t>For single-size cells, there are two approaches to reclaim garbage</a:t>
            </a:r>
          </a:p>
          <a:p>
            <a:pPr lvl="1" eaLnBrk="1" hangingPunct="1"/>
            <a:r>
              <a:rPr lang="en-US" altLang="en-US">
                <a:solidFill>
                  <a:schemeClr val="tx2"/>
                </a:solidFill>
              </a:rPr>
              <a:t>Reference counters</a:t>
            </a:r>
            <a:r>
              <a:rPr lang="en-US" altLang="en-US"/>
              <a:t>  (</a:t>
            </a:r>
            <a:r>
              <a:rPr lang="en-US" altLang="en-US" i="1"/>
              <a:t>eager approach</a:t>
            </a:r>
            <a:r>
              <a:rPr lang="en-US" altLang="en-US"/>
              <a:t>): reclamation is gradual</a:t>
            </a:r>
          </a:p>
          <a:p>
            <a:pPr lvl="1" eaLnBrk="1" hangingPunct="1"/>
            <a:r>
              <a:rPr lang="en-US" altLang="en-US">
                <a:solidFill>
                  <a:schemeClr val="tx2"/>
                </a:solidFill>
              </a:rPr>
              <a:t>Garbage collection/mark-sweep</a:t>
            </a:r>
            <a:r>
              <a:rPr lang="en-US" altLang="en-US"/>
              <a:t> (</a:t>
            </a:r>
            <a:r>
              <a:rPr lang="en-US" altLang="en-US" i="1"/>
              <a:t>lazy approach</a:t>
            </a:r>
            <a:r>
              <a:rPr lang="en-US" altLang="en-US"/>
              <a:t>): reclamation occurs when the list of variable space becomes empty</a:t>
            </a:r>
          </a:p>
        </p:txBody>
      </p:sp>
      <p:sp>
        <p:nvSpPr>
          <p:cNvPr id="80900" name="Slide Number Placeholder 3">
            <a:extLst>
              <a:ext uri="{FF2B5EF4-FFF2-40B4-BE49-F238E27FC236}">
                <a16:creationId xmlns:a16="http://schemas.microsoft.com/office/drawing/2014/main" id="{C5A3C311-4DE5-49A7-B4BE-7D0FA4CD5D6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88DB771-C3FC-4B26-BF5A-872A44D5DF07}" type="slidenum">
              <a:rPr lang="en-US" altLang="en-US" sz="1400" smtClean="0">
                <a:solidFill>
                  <a:srgbClr val="FFFFFF"/>
                </a:solidFill>
              </a:rPr>
              <a:pPr/>
              <a:t>279</a:t>
            </a:fld>
            <a:endParaRPr lang="en-US" altLang="en-US" sz="1400">
              <a:solidFill>
                <a:srgbClr val="FFFFFF"/>
              </a:solidFill>
            </a:endParaRPr>
          </a:p>
        </p:txBody>
      </p:sp>
    </p:spTree>
    <p:extLst>
      <p:ext uri="{BB962C8B-B14F-4D97-AF65-F5344CB8AC3E}">
        <p14:creationId xmlns:p14="http://schemas.microsoft.com/office/powerpoint/2010/main" val="2633254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304BDA70-75A3-488B-AC32-DB8C3AC7E8CD}"/>
              </a:ext>
            </a:extLst>
          </p:cNvPr>
          <p:cNvSpPr>
            <a:spLocks noGrp="1" noChangeArrowheads="1"/>
          </p:cNvSpPr>
          <p:nvPr>
            <p:ph type="title"/>
          </p:nvPr>
        </p:nvSpPr>
        <p:spPr/>
        <p:txBody>
          <a:bodyPr>
            <a:noAutofit/>
          </a:bodyPr>
          <a:lstStyle/>
          <a:p>
            <a:pPr eaLnBrk="1" fontAlgn="auto" hangingPunct="1">
              <a:spcAft>
                <a:spcPts val="0"/>
              </a:spcAft>
              <a:defRPr/>
            </a:pPr>
            <a:r>
              <a:rPr lang="en-US" dirty="0"/>
              <a:t>Implementation Methods: Hybrid Implementation</a:t>
            </a:r>
          </a:p>
        </p:txBody>
      </p:sp>
      <p:sp>
        <p:nvSpPr>
          <p:cNvPr id="64515" name="Rectangle 3">
            <a:extLst>
              <a:ext uri="{FF2B5EF4-FFF2-40B4-BE49-F238E27FC236}">
                <a16:creationId xmlns:a16="http://schemas.microsoft.com/office/drawing/2014/main" id="{0341C231-4813-4FB9-88CF-39176B16F376}"/>
              </a:ext>
            </a:extLst>
          </p:cNvPr>
          <p:cNvSpPr>
            <a:spLocks noGrp="1" noChangeArrowheads="1"/>
          </p:cNvSpPr>
          <p:nvPr>
            <p:ph sz="quarter" idx="1"/>
          </p:nvPr>
        </p:nvSpPr>
        <p:spPr>
          <a:xfrm>
            <a:off x="609600" y="1447800"/>
            <a:ext cx="8153400" cy="4572000"/>
          </a:xfrm>
        </p:spPr>
        <p:txBody>
          <a:bodyPr/>
          <a:lstStyle/>
          <a:p>
            <a:pPr eaLnBrk="1" hangingPunct="1">
              <a:lnSpc>
                <a:spcPct val="90000"/>
              </a:lnSpc>
            </a:pPr>
            <a:r>
              <a:rPr lang="en-US" altLang="en-US"/>
              <a:t>A compromise between compilers and pure interpreters</a:t>
            </a:r>
          </a:p>
          <a:p>
            <a:pPr eaLnBrk="1" hangingPunct="1">
              <a:lnSpc>
                <a:spcPct val="90000"/>
              </a:lnSpc>
            </a:pPr>
            <a:r>
              <a:rPr lang="en-US" altLang="en-US"/>
              <a:t>A high-level language program is translated to an intermediate language that allows easy interpretation</a:t>
            </a:r>
          </a:p>
          <a:p>
            <a:pPr eaLnBrk="1" hangingPunct="1">
              <a:lnSpc>
                <a:spcPct val="90000"/>
              </a:lnSpc>
            </a:pPr>
            <a:r>
              <a:rPr lang="en-US" altLang="en-US"/>
              <a:t>Faster than pure interpretation</a:t>
            </a:r>
          </a:p>
          <a:p>
            <a:pPr eaLnBrk="1" hangingPunct="1">
              <a:lnSpc>
                <a:spcPct val="90000"/>
              </a:lnSpc>
            </a:pPr>
            <a:r>
              <a:rPr lang="en-US" altLang="en-US"/>
              <a:t>Examples</a:t>
            </a:r>
          </a:p>
          <a:p>
            <a:pPr lvl="1" eaLnBrk="1" hangingPunct="1">
              <a:lnSpc>
                <a:spcPct val="90000"/>
              </a:lnSpc>
            </a:pPr>
            <a:r>
              <a:rPr lang="en-US" altLang="en-US" sz="2000"/>
              <a:t>Perl programs are partially compiled to detect errors before interpretation</a:t>
            </a:r>
          </a:p>
          <a:p>
            <a:pPr lvl="1" eaLnBrk="1" hangingPunct="1">
              <a:lnSpc>
                <a:spcPct val="90000"/>
              </a:lnSpc>
            </a:pPr>
            <a:r>
              <a:rPr lang="en-US" altLang="en-US" sz="2000"/>
              <a:t>Initial implementations of Java were hybrid; the intermediate form, </a:t>
            </a:r>
            <a:r>
              <a:rPr lang="en-US" altLang="en-US" sz="2000" i="1"/>
              <a:t>byte code</a:t>
            </a:r>
            <a:r>
              <a:rPr lang="en-US" altLang="en-US" sz="2000"/>
              <a:t>, provides portability to any machine that has a byte code interpreter and a run-time system (together, these are called </a:t>
            </a:r>
            <a:r>
              <a:rPr lang="en-US" altLang="en-US" sz="2000" i="1"/>
              <a:t>Java Virtual Machine</a:t>
            </a:r>
            <a:r>
              <a:rPr lang="en-US" altLang="en-US" sz="2000"/>
              <a:t>)</a:t>
            </a:r>
          </a:p>
          <a:p>
            <a:pPr lvl="1" eaLnBrk="1" hangingPunct="1">
              <a:lnSpc>
                <a:spcPct val="90000"/>
              </a:lnSpc>
            </a:pPr>
            <a:endParaRPr lang="en-US" altLang="en-US"/>
          </a:p>
        </p:txBody>
      </p:sp>
      <p:sp>
        <p:nvSpPr>
          <p:cNvPr id="64516" name="Slide Number Placeholder 4">
            <a:extLst>
              <a:ext uri="{FF2B5EF4-FFF2-40B4-BE49-F238E27FC236}">
                <a16:creationId xmlns:a16="http://schemas.microsoft.com/office/drawing/2014/main" id="{208C4176-E9C1-4C84-854E-7CE38F9D94B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B6946219-AB65-44F6-94A6-E16C4C4D915C}" type="slidenum">
              <a:rPr lang="en-US" altLang="en-US" sz="1400" smtClean="0">
                <a:solidFill>
                  <a:srgbClr val="FFFFFF"/>
                </a:solidFill>
                <a:latin typeface="Times" panose="02020603050405020304" pitchFamily="18" charset="0"/>
              </a:rPr>
              <a:pPr>
                <a:spcBef>
                  <a:spcPct val="0"/>
                </a:spcBef>
                <a:buClrTx/>
                <a:buSzTx/>
                <a:buFontTx/>
                <a:buNone/>
              </a:pPr>
              <a:t>28</a:t>
            </a:fld>
            <a:endParaRPr lang="en-US" altLang="en-US" sz="1400">
              <a:solidFill>
                <a:srgbClr val="FFFFFF"/>
              </a:solidFill>
              <a:latin typeface="Times" panose="02020603050405020304" pitchFamily="18" charset="0"/>
            </a:endParaRPr>
          </a:p>
        </p:txBody>
      </p:sp>
      <p:sp>
        <p:nvSpPr>
          <p:cNvPr id="64517" name="Footer Placeholder 3">
            <a:extLst>
              <a:ext uri="{FF2B5EF4-FFF2-40B4-BE49-F238E27FC236}">
                <a16:creationId xmlns:a16="http://schemas.microsoft.com/office/drawing/2014/main" id="{F22EFC16-53EF-4BEB-80C5-8D190E1398B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C7A19686-0415-4EFC-B404-57E2E80A0321}"/>
              </a:ext>
            </a:extLst>
          </p:cNvPr>
          <p:cNvSpPr>
            <a:spLocks noGrp="1" noChangeArrowheads="1"/>
          </p:cNvSpPr>
          <p:nvPr>
            <p:ph type="title"/>
          </p:nvPr>
        </p:nvSpPr>
        <p:spPr/>
        <p:txBody>
          <a:bodyPr/>
          <a:lstStyle/>
          <a:p>
            <a:pPr eaLnBrk="1" fontAlgn="auto" hangingPunct="1">
              <a:spcAft>
                <a:spcPts val="0"/>
              </a:spcAft>
              <a:defRPr/>
            </a:pPr>
            <a:r>
              <a:rPr lang="en-US"/>
              <a:t>Reference Counter</a:t>
            </a:r>
          </a:p>
        </p:txBody>
      </p:sp>
      <p:sp>
        <p:nvSpPr>
          <p:cNvPr id="81923" name="Rectangle 3">
            <a:extLst>
              <a:ext uri="{FF2B5EF4-FFF2-40B4-BE49-F238E27FC236}">
                <a16:creationId xmlns:a16="http://schemas.microsoft.com/office/drawing/2014/main" id="{8336E83F-5FEA-4A3E-8169-10028808A26C}"/>
              </a:ext>
            </a:extLst>
          </p:cNvPr>
          <p:cNvSpPr>
            <a:spLocks noGrp="1" noChangeArrowheads="1"/>
          </p:cNvSpPr>
          <p:nvPr>
            <p:ph sz="quarter" idx="1"/>
          </p:nvPr>
        </p:nvSpPr>
        <p:spPr>
          <a:xfrm>
            <a:off x="533400" y="1447800"/>
            <a:ext cx="8153400" cy="4572000"/>
          </a:xfrm>
        </p:spPr>
        <p:txBody>
          <a:bodyPr/>
          <a:lstStyle/>
          <a:p>
            <a:pPr eaLnBrk="1" hangingPunct="1"/>
            <a:r>
              <a:rPr lang="en-US" altLang="en-US"/>
              <a:t>Reference counters: maintain a counter in every cell that store the number of pointers currently pointing at the cell</a:t>
            </a:r>
          </a:p>
          <a:p>
            <a:pPr lvl="1" eaLnBrk="1" hangingPunct="1"/>
            <a:r>
              <a:rPr lang="en-US" altLang="en-US"/>
              <a:t>Advantage: it is intrinsically incremental, i.e. actions are interleaved with those of applications. Therefore execution time is insignificant.</a:t>
            </a:r>
          </a:p>
          <a:p>
            <a:pPr lvl="1" eaLnBrk="1" hangingPunct="1"/>
            <a:r>
              <a:rPr lang="en-US" altLang="en-US"/>
              <a:t>Disadvantages: space required, execution time required, complications for cells connected circularly</a:t>
            </a:r>
          </a:p>
          <a:p>
            <a:pPr eaLnBrk="1" hangingPunct="1"/>
            <a:endParaRPr lang="en-US" altLang="en-US"/>
          </a:p>
        </p:txBody>
      </p:sp>
      <p:sp>
        <p:nvSpPr>
          <p:cNvPr id="81924" name="Slide Number Placeholder 3">
            <a:extLst>
              <a:ext uri="{FF2B5EF4-FFF2-40B4-BE49-F238E27FC236}">
                <a16:creationId xmlns:a16="http://schemas.microsoft.com/office/drawing/2014/main" id="{4F43E660-13A9-47FF-A6A9-C2A78BD79B0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F0CEF5D-6E46-4351-BBA2-838682B0765F}" type="slidenum">
              <a:rPr lang="en-US" altLang="en-US" sz="1400" smtClean="0">
                <a:solidFill>
                  <a:srgbClr val="FFFFFF"/>
                </a:solidFill>
              </a:rPr>
              <a:pPr/>
              <a:t>280</a:t>
            </a:fld>
            <a:endParaRPr lang="en-US" altLang="en-US" sz="1400">
              <a:solidFill>
                <a:srgbClr val="FFFFFF"/>
              </a:solidFill>
            </a:endParaRPr>
          </a:p>
        </p:txBody>
      </p:sp>
    </p:spTree>
    <p:extLst>
      <p:ext uri="{BB962C8B-B14F-4D97-AF65-F5344CB8AC3E}">
        <p14:creationId xmlns:p14="http://schemas.microsoft.com/office/powerpoint/2010/main" val="94139529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88EAAE52-D426-4F2A-9FC3-01A2FB12FF30}"/>
              </a:ext>
            </a:extLst>
          </p:cNvPr>
          <p:cNvSpPr>
            <a:spLocks noGrp="1" noChangeArrowheads="1"/>
          </p:cNvSpPr>
          <p:nvPr>
            <p:ph type="title"/>
          </p:nvPr>
        </p:nvSpPr>
        <p:spPr/>
        <p:txBody>
          <a:bodyPr/>
          <a:lstStyle/>
          <a:p>
            <a:pPr eaLnBrk="1" fontAlgn="auto" hangingPunct="1">
              <a:spcAft>
                <a:spcPts val="0"/>
              </a:spcAft>
              <a:defRPr/>
            </a:pPr>
            <a:r>
              <a:rPr lang="en-US"/>
              <a:t>Garbage Collection</a:t>
            </a:r>
          </a:p>
        </p:txBody>
      </p:sp>
      <p:sp>
        <p:nvSpPr>
          <p:cNvPr id="82947" name="Rectangle 3">
            <a:extLst>
              <a:ext uri="{FF2B5EF4-FFF2-40B4-BE49-F238E27FC236}">
                <a16:creationId xmlns:a16="http://schemas.microsoft.com/office/drawing/2014/main" id="{728D19D8-132C-491F-A99D-F8ABC6EE33B2}"/>
              </a:ext>
            </a:extLst>
          </p:cNvPr>
          <p:cNvSpPr>
            <a:spLocks noGrp="1" noChangeArrowheads="1"/>
          </p:cNvSpPr>
          <p:nvPr>
            <p:ph sz="quarter" idx="1"/>
          </p:nvPr>
        </p:nvSpPr>
        <p:spPr>
          <a:xfrm>
            <a:off x="609600" y="1447800"/>
            <a:ext cx="7772400" cy="5105400"/>
          </a:xfrm>
        </p:spPr>
        <p:txBody>
          <a:bodyPr/>
          <a:lstStyle/>
          <a:p>
            <a:pPr eaLnBrk="1" hangingPunct="1"/>
            <a:r>
              <a:rPr lang="en-US" altLang="en-US"/>
              <a:t>The run-time system allocates storage cells as requested and disconnects pointers from cells as necessary; garbage collection then begins</a:t>
            </a:r>
          </a:p>
          <a:p>
            <a:pPr lvl="1" eaLnBrk="1" hangingPunct="1"/>
            <a:r>
              <a:rPr lang="en-US" altLang="en-US" sz="2000"/>
              <a:t>Every heap cell has an extra bit used by collection algorithm </a:t>
            </a:r>
          </a:p>
          <a:p>
            <a:pPr lvl="1" eaLnBrk="1" hangingPunct="1"/>
            <a:r>
              <a:rPr lang="en-US" altLang="en-US" sz="2000"/>
              <a:t>Three distinct steps:</a:t>
            </a:r>
          </a:p>
          <a:p>
            <a:pPr marL="1073150" lvl="2" indent="-342900" eaLnBrk="1" hangingPunct="1">
              <a:buFont typeface="Century Schoolbook" panose="02040604050505020304" pitchFamily="18" charset="0"/>
              <a:buAutoNum type="arabicPeriod"/>
            </a:pPr>
            <a:r>
              <a:rPr lang="en-US" altLang="en-US" sz="1700"/>
              <a:t>All cells initially set to garbage</a:t>
            </a:r>
          </a:p>
          <a:p>
            <a:pPr marL="1073150" lvl="2" indent="-342900" eaLnBrk="1" hangingPunct="1">
              <a:buFont typeface="Century Schoolbook" panose="02040604050505020304" pitchFamily="18" charset="0"/>
              <a:buAutoNum type="arabicPeriod"/>
            </a:pPr>
            <a:r>
              <a:rPr lang="en-US" altLang="en-US" sz="1700"/>
              <a:t>All pointers traced into heap, and reachable cells marked as not garbage (mark)</a:t>
            </a:r>
          </a:p>
          <a:p>
            <a:pPr marL="1073150" lvl="2" indent="-342900" eaLnBrk="1" hangingPunct="1">
              <a:buFont typeface="Century Schoolbook" panose="02040604050505020304" pitchFamily="18" charset="0"/>
              <a:buAutoNum type="arabicPeriod"/>
            </a:pPr>
            <a:r>
              <a:rPr lang="en-US" altLang="en-US" sz="1700"/>
              <a:t>All garbage cells returned to list of available cells (sweep)</a:t>
            </a:r>
          </a:p>
          <a:p>
            <a:pPr lvl="1" eaLnBrk="1" hangingPunct="1"/>
            <a:r>
              <a:rPr lang="en-US" altLang="en-US" sz="2000"/>
              <a:t>Disadvantages: when you need it most, it works worst (takes most time when program needs most of cells in heap)</a:t>
            </a:r>
          </a:p>
          <a:p>
            <a:pPr lvl="1" eaLnBrk="1" hangingPunct="1"/>
            <a:endParaRPr lang="en-US" altLang="en-US" sz="2000"/>
          </a:p>
        </p:txBody>
      </p:sp>
      <p:sp>
        <p:nvSpPr>
          <p:cNvPr id="82948" name="Slide Number Placeholder 3">
            <a:extLst>
              <a:ext uri="{FF2B5EF4-FFF2-40B4-BE49-F238E27FC236}">
                <a16:creationId xmlns:a16="http://schemas.microsoft.com/office/drawing/2014/main" id="{32B365B5-B034-45E7-83CB-2725CBF460F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BCBF1D7-1B82-4B46-94A6-90E81C584D89}" type="slidenum">
              <a:rPr lang="en-US" altLang="en-US" sz="1400" smtClean="0">
                <a:solidFill>
                  <a:srgbClr val="FFFFFF"/>
                </a:solidFill>
              </a:rPr>
              <a:pPr/>
              <a:t>281</a:t>
            </a:fld>
            <a:endParaRPr lang="en-US" altLang="en-US" sz="1400">
              <a:solidFill>
                <a:srgbClr val="FFFFFF"/>
              </a:solidFill>
            </a:endParaRPr>
          </a:p>
        </p:txBody>
      </p:sp>
    </p:spTree>
    <p:extLst>
      <p:ext uri="{BB962C8B-B14F-4D97-AF65-F5344CB8AC3E}">
        <p14:creationId xmlns:p14="http://schemas.microsoft.com/office/powerpoint/2010/main" val="292895993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46B1F20E-13E9-45F8-9E33-69FAB50944DB}"/>
              </a:ext>
            </a:extLst>
          </p:cNvPr>
          <p:cNvSpPr>
            <a:spLocks noGrp="1" noChangeArrowheads="1"/>
          </p:cNvSpPr>
          <p:nvPr>
            <p:ph type="title"/>
          </p:nvPr>
        </p:nvSpPr>
        <p:spPr/>
        <p:txBody>
          <a:bodyPr/>
          <a:lstStyle/>
          <a:p>
            <a:pPr eaLnBrk="1" fontAlgn="auto" hangingPunct="1">
              <a:spcAft>
                <a:spcPts val="0"/>
              </a:spcAft>
              <a:defRPr/>
            </a:pPr>
            <a:r>
              <a:rPr lang="en-US"/>
              <a:t>Marking Algorithm</a:t>
            </a:r>
          </a:p>
        </p:txBody>
      </p:sp>
      <p:sp>
        <p:nvSpPr>
          <p:cNvPr id="5" name="Content Placeholder 4">
            <a:extLst>
              <a:ext uri="{FF2B5EF4-FFF2-40B4-BE49-F238E27FC236}">
                <a16:creationId xmlns:a16="http://schemas.microsoft.com/office/drawing/2014/main" id="{F3C28244-4E34-4C42-8D42-A01C54EBE94F}"/>
              </a:ext>
            </a:extLst>
          </p:cNvPr>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None/>
              <a:defRPr/>
            </a:pPr>
            <a:r>
              <a:rPr lang="en-US" b="1" dirty="0">
                <a:latin typeface="Courier New" pitchFamily="49" charset="0"/>
                <a:cs typeface="Courier New" pitchFamily="49" charset="0"/>
              </a:rPr>
              <a:t>for</a:t>
            </a:r>
            <a:r>
              <a:rPr lang="en-US" dirty="0">
                <a:latin typeface="Courier New" pitchFamily="49" charset="0"/>
                <a:cs typeface="Courier New" pitchFamily="49" charset="0"/>
              </a:rPr>
              <a:t> every pointer r </a:t>
            </a:r>
            <a:r>
              <a:rPr lang="en-US" b="1" dirty="0">
                <a:latin typeface="Courier New" pitchFamily="49" charset="0"/>
                <a:cs typeface="Courier New" pitchFamily="49" charset="0"/>
              </a:rPr>
              <a:t>do</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mark(r)</a:t>
            </a:r>
          </a:p>
          <a:p>
            <a:pPr marL="274320" indent="-274320" eaLnBrk="1" fontAlgn="auto" hangingPunct="1">
              <a:spcAft>
                <a:spcPts val="0"/>
              </a:spcAft>
              <a:buFont typeface="Wingdings"/>
              <a:buNone/>
              <a:defRPr/>
            </a:pPr>
            <a:endParaRPr lang="en-US" dirty="0">
              <a:latin typeface="Courier New" pitchFamily="49" charset="0"/>
              <a:cs typeface="Courier New" pitchFamily="49" charset="0"/>
            </a:endParaRPr>
          </a:p>
          <a:p>
            <a:pPr marL="274320" indent="-274320" eaLnBrk="1" fontAlgn="auto" hangingPunct="1">
              <a:spcAft>
                <a:spcPts val="0"/>
              </a:spcAft>
              <a:buFont typeface="Wingdings"/>
              <a:buNone/>
              <a:defRPr/>
            </a:pPr>
            <a:r>
              <a:rPr lang="en-US" b="1" dirty="0">
                <a:latin typeface="Courier New" pitchFamily="49" charset="0"/>
                <a:cs typeface="Courier New" pitchFamily="49" charset="0"/>
              </a:rPr>
              <a:t>void</a:t>
            </a:r>
            <a:r>
              <a:rPr lang="en-US" dirty="0">
                <a:latin typeface="Courier New" pitchFamily="49" charset="0"/>
                <a:cs typeface="Courier New" pitchFamily="49" charset="0"/>
              </a:rPr>
              <a:t> mark(</a:t>
            </a:r>
            <a:r>
              <a:rPr lang="en-US" b="1" dirty="0">
                <a:latin typeface="Courier New" pitchFamily="49" charset="0"/>
                <a:cs typeface="Courier New" pitchFamily="49" charset="0"/>
              </a:rPr>
              <a:t>void</a:t>
            </a:r>
            <a:r>
              <a:rPr lang="en-US" dirty="0">
                <a:latin typeface="Courier New" pitchFamily="49" charset="0"/>
                <a:cs typeface="Courier New" pitchFamily="49" charset="0"/>
              </a:rPr>
              <a:t> *</a:t>
            </a:r>
            <a:r>
              <a:rPr lang="en-US" dirty="0" err="1">
                <a:latin typeface="Courier New" pitchFamily="49" charset="0"/>
                <a:cs typeface="Courier New" pitchFamily="49" charset="0"/>
              </a:rPr>
              <a:t>ptr</a:t>
            </a:r>
            <a:r>
              <a:rPr lang="en-US" dirty="0">
                <a:latin typeface="Courier New" pitchFamily="49" charset="0"/>
                <a:cs typeface="Courier New" pitchFamily="49" charset="0"/>
              </a:rPr>
              <a:t>){</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a:t>
            </a:r>
            <a:r>
              <a:rPr lang="en-US" b="1" dirty="0">
                <a:latin typeface="Courier New" pitchFamily="49" charset="0"/>
                <a:cs typeface="Courier New" pitchFamily="49" charset="0"/>
              </a:rPr>
              <a:t>if</a:t>
            </a:r>
            <a:r>
              <a:rPr lang="en-US" dirty="0">
                <a:latin typeface="Courier New" pitchFamily="49" charset="0"/>
                <a:cs typeface="Courier New" pitchFamily="49" charset="0"/>
              </a:rPr>
              <a:t> (</a:t>
            </a:r>
            <a:r>
              <a:rPr lang="en-US" dirty="0" err="1">
                <a:latin typeface="Courier New" pitchFamily="49" charset="0"/>
                <a:cs typeface="Courier New" pitchFamily="49" charset="0"/>
              </a:rPr>
              <a:t>ptr</a:t>
            </a:r>
            <a:r>
              <a:rPr lang="en-US" dirty="0">
                <a:latin typeface="Courier New" pitchFamily="49" charset="0"/>
                <a:cs typeface="Courier New" pitchFamily="49" charset="0"/>
              </a:rPr>
              <a:t> != 0)</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a:t>
            </a:r>
            <a:r>
              <a:rPr lang="en-US" b="1" dirty="0">
                <a:latin typeface="Courier New" pitchFamily="49" charset="0"/>
                <a:cs typeface="Courier New" pitchFamily="49" charset="0"/>
              </a:rPr>
              <a:t>if</a:t>
            </a:r>
            <a:r>
              <a:rPr lang="en-US" dirty="0">
                <a:latin typeface="Courier New" pitchFamily="49" charset="0"/>
                <a:cs typeface="Courier New" pitchFamily="49" charset="0"/>
              </a:rPr>
              <a:t> (*</a:t>
            </a:r>
            <a:r>
              <a:rPr lang="en-US" dirty="0" err="1">
                <a:latin typeface="Courier New" pitchFamily="49" charset="0"/>
                <a:cs typeface="Courier New" pitchFamily="49" charset="0"/>
              </a:rPr>
              <a:t>ptr.marker</a:t>
            </a:r>
            <a:r>
              <a:rPr lang="en-US" dirty="0">
                <a:latin typeface="Courier New" pitchFamily="49" charset="0"/>
                <a:cs typeface="Courier New" pitchFamily="49" charset="0"/>
              </a:rPr>
              <a:t> is not marked){</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set *</a:t>
            </a:r>
            <a:r>
              <a:rPr lang="en-US" dirty="0" err="1">
                <a:latin typeface="Courier New" pitchFamily="49" charset="0"/>
                <a:cs typeface="Courier New" pitchFamily="49" charset="0"/>
              </a:rPr>
              <a:t>ptr.marker</a:t>
            </a:r>
            <a:endParaRPr lang="en-US" dirty="0">
              <a:latin typeface="Courier New" pitchFamily="49" charset="0"/>
              <a:cs typeface="Courier New" pitchFamily="49" charset="0"/>
            </a:endParaRPr>
          </a:p>
          <a:p>
            <a:pPr marL="274320" indent="-274320" eaLnBrk="1" fontAlgn="auto" hangingPunct="1">
              <a:spcAft>
                <a:spcPts val="0"/>
              </a:spcAft>
              <a:buFont typeface="Wingdings"/>
              <a:buNone/>
              <a:defRPr/>
            </a:pPr>
            <a:r>
              <a:rPr lang="en-US" dirty="0">
                <a:latin typeface="Courier New" pitchFamily="49" charset="0"/>
                <a:cs typeface="Courier New" pitchFamily="49" charset="0"/>
              </a:rPr>
              <a:t>			mark(*</a:t>
            </a:r>
            <a:r>
              <a:rPr lang="en-US" dirty="0" err="1">
                <a:latin typeface="Courier New" pitchFamily="49" charset="0"/>
                <a:cs typeface="Courier New" pitchFamily="49" charset="0"/>
              </a:rPr>
              <a:t>ptr.llink</a:t>
            </a:r>
            <a:r>
              <a:rPr lang="en-US" dirty="0">
                <a:latin typeface="Courier New" pitchFamily="49" charset="0"/>
                <a:cs typeface="Courier New" pitchFamily="49" charset="0"/>
              </a:rPr>
              <a:t>)</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mark(*</a:t>
            </a:r>
            <a:r>
              <a:rPr lang="en-US" dirty="0" err="1">
                <a:latin typeface="Courier New" pitchFamily="49" charset="0"/>
                <a:cs typeface="Courier New" pitchFamily="49" charset="0"/>
              </a:rPr>
              <a:t>ptr.rlink</a:t>
            </a:r>
            <a:r>
              <a:rPr lang="en-US" dirty="0">
                <a:latin typeface="Courier New" pitchFamily="49" charset="0"/>
                <a:cs typeface="Courier New" pitchFamily="49" charset="0"/>
              </a:rPr>
              <a:t>)</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	</a:t>
            </a:r>
          </a:p>
          <a:p>
            <a:pPr marL="274320" indent="-274320" eaLnBrk="1" fontAlgn="auto" hangingPunct="1">
              <a:spcAft>
                <a:spcPts val="0"/>
              </a:spcAft>
              <a:buFont typeface="Wingdings"/>
              <a:buNone/>
              <a:defRPr/>
            </a:pPr>
            <a:r>
              <a:rPr lang="en-US" dirty="0">
                <a:latin typeface="Courier New" pitchFamily="49" charset="0"/>
                <a:cs typeface="Courier New" pitchFamily="49" charset="0"/>
              </a:rPr>
              <a:t>	}</a:t>
            </a:r>
          </a:p>
        </p:txBody>
      </p:sp>
      <p:sp>
        <p:nvSpPr>
          <p:cNvPr id="83972" name="Slide Number Placeholder 2">
            <a:extLst>
              <a:ext uri="{FF2B5EF4-FFF2-40B4-BE49-F238E27FC236}">
                <a16:creationId xmlns:a16="http://schemas.microsoft.com/office/drawing/2014/main" id="{E254A097-8AF9-4679-B316-954C70DFC8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6E0987E-CC8F-4AC7-83A2-B2D4FB27D5EB}" type="slidenum">
              <a:rPr lang="en-US" altLang="en-US" sz="1400" smtClean="0">
                <a:solidFill>
                  <a:srgbClr val="FFFFFF"/>
                </a:solidFill>
              </a:rPr>
              <a:pPr/>
              <a:t>282</a:t>
            </a:fld>
            <a:endParaRPr lang="en-US" altLang="en-US" sz="1400">
              <a:solidFill>
                <a:srgbClr val="FFFFFF"/>
              </a:solidFill>
            </a:endParaRPr>
          </a:p>
        </p:txBody>
      </p:sp>
    </p:spTree>
    <p:extLst>
      <p:ext uri="{BB962C8B-B14F-4D97-AF65-F5344CB8AC3E}">
        <p14:creationId xmlns:p14="http://schemas.microsoft.com/office/powerpoint/2010/main" val="277771769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18C2EE8A-B30B-410F-A62E-D557F0F3E29A}"/>
              </a:ext>
            </a:extLst>
          </p:cNvPr>
          <p:cNvSpPr>
            <a:spLocks noGrp="1" noChangeArrowheads="1"/>
          </p:cNvSpPr>
          <p:nvPr>
            <p:ph type="title"/>
          </p:nvPr>
        </p:nvSpPr>
        <p:spPr/>
        <p:txBody>
          <a:bodyPr/>
          <a:lstStyle/>
          <a:p>
            <a:pPr eaLnBrk="1" fontAlgn="auto" hangingPunct="1">
              <a:spcAft>
                <a:spcPts val="0"/>
              </a:spcAft>
              <a:defRPr/>
            </a:pPr>
            <a:r>
              <a:rPr lang="en-US"/>
              <a:t>Marking Algorithm</a:t>
            </a:r>
          </a:p>
        </p:txBody>
      </p:sp>
      <p:sp>
        <p:nvSpPr>
          <p:cNvPr id="84995" name="Slide Number Placeholder 2">
            <a:extLst>
              <a:ext uri="{FF2B5EF4-FFF2-40B4-BE49-F238E27FC236}">
                <a16:creationId xmlns:a16="http://schemas.microsoft.com/office/drawing/2014/main" id="{11265325-A067-4C8A-8098-7E0DE808B0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78AA28D-59B0-4592-A054-5EE9981D4656}" type="slidenum">
              <a:rPr lang="en-US" altLang="en-US" sz="1400" smtClean="0">
                <a:solidFill>
                  <a:srgbClr val="FFFFFF"/>
                </a:solidFill>
              </a:rPr>
              <a:pPr/>
              <a:t>283</a:t>
            </a:fld>
            <a:endParaRPr lang="en-US" altLang="en-US" sz="1400">
              <a:solidFill>
                <a:srgbClr val="FFFFFF"/>
              </a:solidFill>
            </a:endParaRPr>
          </a:p>
        </p:txBody>
      </p:sp>
      <p:pic>
        <p:nvPicPr>
          <p:cNvPr id="84996" name="Picture 3">
            <a:extLst>
              <a:ext uri="{FF2B5EF4-FFF2-40B4-BE49-F238E27FC236}">
                <a16:creationId xmlns:a16="http://schemas.microsoft.com/office/drawing/2014/main" id="{FF825D9C-B962-4910-AE63-991F72B26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5532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54872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93D76CD5-9D44-4CF5-B516-B6556FC4FADF}"/>
              </a:ext>
            </a:extLst>
          </p:cNvPr>
          <p:cNvSpPr>
            <a:spLocks noGrp="1" noChangeArrowheads="1"/>
          </p:cNvSpPr>
          <p:nvPr>
            <p:ph type="title"/>
          </p:nvPr>
        </p:nvSpPr>
        <p:spPr/>
        <p:txBody>
          <a:bodyPr/>
          <a:lstStyle/>
          <a:p>
            <a:pPr eaLnBrk="1" fontAlgn="auto" hangingPunct="1">
              <a:spcAft>
                <a:spcPts val="0"/>
              </a:spcAft>
              <a:defRPr/>
            </a:pPr>
            <a:r>
              <a:rPr lang="en-US" dirty="0">
                <a:solidFill>
                  <a:srgbClr val="FF0000"/>
                </a:solidFill>
              </a:rPr>
              <a:t>Variable-Size Cells</a:t>
            </a:r>
          </a:p>
        </p:txBody>
      </p:sp>
      <p:sp>
        <p:nvSpPr>
          <p:cNvPr id="86019" name="Rectangle 3">
            <a:extLst>
              <a:ext uri="{FF2B5EF4-FFF2-40B4-BE49-F238E27FC236}">
                <a16:creationId xmlns:a16="http://schemas.microsoft.com/office/drawing/2014/main" id="{715A4852-AF8F-4A52-A451-40C147065687}"/>
              </a:ext>
            </a:extLst>
          </p:cNvPr>
          <p:cNvSpPr>
            <a:spLocks noGrp="1" noChangeArrowheads="1"/>
          </p:cNvSpPr>
          <p:nvPr>
            <p:ph sz="quarter" idx="1"/>
          </p:nvPr>
        </p:nvSpPr>
        <p:spPr>
          <a:xfrm>
            <a:off x="457200" y="1600200"/>
            <a:ext cx="7467600" cy="4873625"/>
          </a:xfrm>
        </p:spPr>
        <p:txBody>
          <a:bodyPr/>
          <a:lstStyle/>
          <a:p>
            <a:pPr eaLnBrk="1" hangingPunct="1"/>
            <a:r>
              <a:rPr lang="en-US" altLang="en-US"/>
              <a:t>All the difficulties of single-size cells plus more</a:t>
            </a:r>
          </a:p>
          <a:p>
            <a:pPr eaLnBrk="1" hangingPunct="1"/>
            <a:r>
              <a:rPr lang="en-US" altLang="en-US"/>
              <a:t>Required by most programming languages</a:t>
            </a:r>
          </a:p>
          <a:p>
            <a:pPr eaLnBrk="1" hangingPunct="1"/>
            <a:r>
              <a:rPr lang="en-US" altLang="en-US"/>
              <a:t>If garbage collection is used, additional problems occur</a:t>
            </a:r>
          </a:p>
          <a:p>
            <a:pPr lvl="1" eaLnBrk="1" hangingPunct="1"/>
            <a:r>
              <a:rPr lang="en-US" altLang="en-US"/>
              <a:t>The initial setting of the indicators of all cells in the heap is difficult.  Need to store cell size in one of its fields.</a:t>
            </a:r>
          </a:p>
          <a:p>
            <a:pPr lvl="1" eaLnBrk="1" hangingPunct="1"/>
            <a:r>
              <a:rPr lang="en-US" altLang="en-US"/>
              <a:t>The marking process in nontrivial</a:t>
            </a:r>
          </a:p>
          <a:p>
            <a:pPr lvl="1" eaLnBrk="1" hangingPunct="1"/>
            <a:r>
              <a:rPr lang="en-US" altLang="en-US"/>
              <a:t>Maintaining the list of available space is another source of overhead</a:t>
            </a:r>
          </a:p>
        </p:txBody>
      </p:sp>
      <p:sp>
        <p:nvSpPr>
          <p:cNvPr id="86020" name="Slide Number Placeholder 3">
            <a:extLst>
              <a:ext uri="{FF2B5EF4-FFF2-40B4-BE49-F238E27FC236}">
                <a16:creationId xmlns:a16="http://schemas.microsoft.com/office/drawing/2014/main" id="{3E5BCE91-5243-4D83-B426-D63C3CDB479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7FD3F03-8E5E-4B83-A07B-0A9536E3AB2F}" type="slidenum">
              <a:rPr lang="en-US" altLang="en-US" sz="1400" smtClean="0">
                <a:solidFill>
                  <a:srgbClr val="FFFFFF"/>
                </a:solidFill>
              </a:rPr>
              <a:pPr/>
              <a:t>284</a:t>
            </a:fld>
            <a:endParaRPr lang="en-US" altLang="en-US" sz="1400">
              <a:solidFill>
                <a:srgbClr val="FFFFFF"/>
              </a:solidFill>
            </a:endParaRPr>
          </a:p>
        </p:txBody>
      </p:sp>
    </p:spTree>
    <p:extLst>
      <p:ext uri="{BB962C8B-B14F-4D97-AF65-F5344CB8AC3E}">
        <p14:creationId xmlns:p14="http://schemas.microsoft.com/office/powerpoint/2010/main" val="51320410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D72C8B22-A582-46E8-9B2F-4C9B42243806}"/>
              </a:ext>
            </a:extLst>
          </p:cNvPr>
          <p:cNvSpPr>
            <a:spLocks noGrp="1" noChangeArrowheads="1"/>
          </p:cNvSpPr>
          <p:nvPr>
            <p:ph type="title"/>
          </p:nvPr>
        </p:nvSpPr>
        <p:spPr/>
        <p:txBody>
          <a:bodyPr/>
          <a:lstStyle/>
          <a:p>
            <a:pPr eaLnBrk="1" fontAlgn="auto" hangingPunct="1">
              <a:spcAft>
                <a:spcPts val="0"/>
              </a:spcAft>
              <a:defRPr/>
            </a:pPr>
            <a:r>
              <a:rPr lang="en-US" dirty="0"/>
              <a:t>Type Checking</a:t>
            </a:r>
          </a:p>
        </p:txBody>
      </p:sp>
      <p:sp>
        <p:nvSpPr>
          <p:cNvPr id="77828" name="Rectangle 3">
            <a:extLst>
              <a:ext uri="{FF2B5EF4-FFF2-40B4-BE49-F238E27FC236}">
                <a16:creationId xmlns:a16="http://schemas.microsoft.com/office/drawing/2014/main" id="{2823ECB7-2D6B-45B5-9987-79244A51EF37}"/>
              </a:ext>
            </a:extLst>
          </p:cNvPr>
          <p:cNvSpPr>
            <a:spLocks noGrp="1" noChangeArrowheads="1"/>
          </p:cNvSpPr>
          <p:nvPr>
            <p:ph sz="quarter" idx="1"/>
          </p:nvPr>
        </p:nvSpPr>
        <p:spPr>
          <a:xfrm>
            <a:off x="381000" y="1524000"/>
            <a:ext cx="8534400" cy="4495800"/>
          </a:xfrm>
        </p:spPr>
        <p:txBody>
          <a:bodyPr>
            <a:normAutofit fontScale="92500"/>
          </a:bodyPr>
          <a:lstStyle/>
          <a:p>
            <a:pPr marL="274320" indent="-274320" eaLnBrk="1" fontAlgn="auto" hangingPunct="1">
              <a:spcAft>
                <a:spcPts val="0"/>
              </a:spcAft>
              <a:buFont typeface="Wingdings"/>
              <a:buChar char=""/>
              <a:defRPr/>
            </a:pPr>
            <a:r>
              <a:rPr lang="en-US" dirty="0"/>
              <a:t>Generalize the concept of operands and operators to include subprograms and assignments</a:t>
            </a:r>
          </a:p>
          <a:p>
            <a:pPr marL="640080" lvl="1" indent="-274320" eaLnBrk="1" fontAlgn="auto" hangingPunct="1">
              <a:spcAft>
                <a:spcPts val="0"/>
              </a:spcAft>
              <a:buFont typeface="Wingdings 2"/>
              <a:buChar char=""/>
              <a:defRPr/>
            </a:pPr>
            <a:r>
              <a:rPr lang="en-US" dirty="0"/>
              <a:t>Subprogram as operator, parameters as operands</a:t>
            </a:r>
          </a:p>
          <a:p>
            <a:pPr marL="640080" lvl="1" indent="-274320" eaLnBrk="1" fontAlgn="auto" hangingPunct="1">
              <a:spcAft>
                <a:spcPts val="0"/>
              </a:spcAft>
              <a:buFont typeface="Wingdings 2"/>
              <a:buChar char=""/>
              <a:defRPr/>
            </a:pPr>
            <a:r>
              <a:rPr lang="en-US" dirty="0"/>
              <a:t>Assignment symbol as binary operator, target variable and expression as operands</a:t>
            </a:r>
          </a:p>
          <a:p>
            <a:pPr marL="274320" indent="-274320" eaLnBrk="1" fontAlgn="auto" hangingPunct="1">
              <a:spcAft>
                <a:spcPts val="0"/>
              </a:spcAft>
              <a:buFont typeface="Wingdings"/>
              <a:buChar char=""/>
              <a:defRPr/>
            </a:pPr>
            <a:r>
              <a:rPr lang="en-US" i="1" dirty="0"/>
              <a:t>Type checking</a:t>
            </a:r>
            <a:r>
              <a:rPr lang="en-US" dirty="0"/>
              <a:t> is the activity of ensuring that the operands of an operator are of compatible types</a:t>
            </a:r>
          </a:p>
          <a:p>
            <a:pPr marL="274320" indent="-274320" eaLnBrk="1" fontAlgn="auto" hangingPunct="1">
              <a:spcAft>
                <a:spcPts val="0"/>
              </a:spcAft>
              <a:buFont typeface="Wingdings"/>
              <a:buChar char=""/>
              <a:defRPr/>
            </a:pPr>
            <a:r>
              <a:rPr lang="en-US" dirty="0"/>
              <a:t>A </a:t>
            </a:r>
            <a:r>
              <a:rPr lang="en-US" i="1" dirty="0"/>
              <a:t>compatible type</a:t>
            </a:r>
            <a:r>
              <a:rPr lang="en-US" dirty="0"/>
              <a:t> is one that is either legal for the operator, or is allowed under language rules to be implicitly converted, by compiler- generated code, to a legal type</a:t>
            </a:r>
          </a:p>
          <a:p>
            <a:pPr marL="640080" lvl="1" indent="-274320" eaLnBrk="1" fontAlgn="auto" hangingPunct="1">
              <a:spcAft>
                <a:spcPts val="0"/>
              </a:spcAft>
              <a:buFont typeface="Wingdings 2"/>
              <a:buChar char=""/>
              <a:defRPr/>
            </a:pPr>
            <a:r>
              <a:rPr lang="en-US" sz="2000" dirty="0"/>
              <a:t>This automatic conversion is called a </a:t>
            </a:r>
            <a:r>
              <a:rPr lang="en-US" sz="2000" b="1" i="1" dirty="0"/>
              <a:t>coercion</a:t>
            </a:r>
            <a:r>
              <a:rPr lang="en-US" sz="2000" dirty="0"/>
              <a:t>.  For example, adding an </a:t>
            </a:r>
            <a:r>
              <a:rPr lang="en-US" sz="2000" b="1" dirty="0" err="1">
                <a:latin typeface="Courier New" pitchFamily="49" charset="0"/>
                <a:cs typeface="Courier New" pitchFamily="49" charset="0"/>
              </a:rPr>
              <a:t>int</a:t>
            </a:r>
            <a:r>
              <a:rPr lang="en-US" sz="2000" dirty="0"/>
              <a:t> to a </a:t>
            </a:r>
            <a:r>
              <a:rPr lang="en-US" sz="2000" b="1" dirty="0">
                <a:latin typeface="Courier New" pitchFamily="49" charset="0"/>
                <a:cs typeface="Courier New" pitchFamily="49" charset="0"/>
              </a:rPr>
              <a:t>float</a:t>
            </a:r>
            <a:r>
              <a:rPr lang="en-US" sz="2000" dirty="0"/>
              <a:t> in Java causes </a:t>
            </a:r>
            <a:r>
              <a:rPr lang="en-US" sz="2000" b="1" dirty="0" err="1">
                <a:latin typeface="Courier New" pitchFamily="49" charset="0"/>
                <a:cs typeface="Courier New" pitchFamily="49" charset="0"/>
              </a:rPr>
              <a:t>int</a:t>
            </a:r>
            <a:r>
              <a:rPr lang="en-US" sz="2000" dirty="0"/>
              <a:t> to be coerced to </a:t>
            </a:r>
            <a:r>
              <a:rPr lang="en-US" sz="2000" b="1" dirty="0">
                <a:latin typeface="Courier New" pitchFamily="49" charset="0"/>
                <a:cs typeface="Courier New" pitchFamily="49" charset="0"/>
              </a:rPr>
              <a:t>float</a:t>
            </a:r>
          </a:p>
        </p:txBody>
      </p:sp>
      <p:sp>
        <p:nvSpPr>
          <p:cNvPr id="87044" name="Slide Number Placeholder 3">
            <a:extLst>
              <a:ext uri="{FF2B5EF4-FFF2-40B4-BE49-F238E27FC236}">
                <a16:creationId xmlns:a16="http://schemas.microsoft.com/office/drawing/2014/main" id="{EE96BD27-C58E-4815-9C65-8863DB5440B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3C044AA-74F8-4A1A-BC2B-ABAF563BAE3E}" type="slidenum">
              <a:rPr lang="en-US" altLang="en-US" sz="1400" smtClean="0">
                <a:solidFill>
                  <a:srgbClr val="FFFFFF"/>
                </a:solidFill>
              </a:rPr>
              <a:pPr/>
              <a:t>285</a:t>
            </a:fld>
            <a:endParaRPr lang="en-US" altLang="en-US" sz="1400">
              <a:solidFill>
                <a:srgbClr val="FFFFFF"/>
              </a:solidFill>
            </a:endParaRPr>
          </a:p>
        </p:txBody>
      </p:sp>
    </p:spTree>
    <p:extLst>
      <p:ext uri="{BB962C8B-B14F-4D97-AF65-F5344CB8AC3E}">
        <p14:creationId xmlns:p14="http://schemas.microsoft.com/office/powerpoint/2010/main" val="382774490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4D14804F-76C4-4A96-9336-E9264CC8CEAB}"/>
              </a:ext>
            </a:extLst>
          </p:cNvPr>
          <p:cNvSpPr>
            <a:spLocks noGrp="1" noChangeArrowheads="1"/>
          </p:cNvSpPr>
          <p:nvPr>
            <p:ph type="title"/>
          </p:nvPr>
        </p:nvSpPr>
        <p:spPr/>
        <p:txBody>
          <a:bodyPr/>
          <a:lstStyle/>
          <a:p>
            <a:pPr eaLnBrk="1" fontAlgn="auto" hangingPunct="1">
              <a:spcAft>
                <a:spcPts val="0"/>
              </a:spcAft>
              <a:defRPr/>
            </a:pPr>
            <a:r>
              <a:rPr lang="en-US"/>
              <a:t>Type Checking (continued)</a:t>
            </a:r>
          </a:p>
        </p:txBody>
      </p:sp>
      <p:sp>
        <p:nvSpPr>
          <p:cNvPr id="88067" name="Rectangle 3">
            <a:extLst>
              <a:ext uri="{FF2B5EF4-FFF2-40B4-BE49-F238E27FC236}">
                <a16:creationId xmlns:a16="http://schemas.microsoft.com/office/drawing/2014/main" id="{2C851AD8-C2FE-4B57-AB88-609B5D0B7D66}"/>
              </a:ext>
            </a:extLst>
          </p:cNvPr>
          <p:cNvSpPr>
            <a:spLocks noGrp="1" noChangeArrowheads="1"/>
          </p:cNvSpPr>
          <p:nvPr>
            <p:ph sz="quarter" idx="1"/>
          </p:nvPr>
        </p:nvSpPr>
        <p:spPr>
          <a:xfrm>
            <a:off x="457200" y="1524000"/>
            <a:ext cx="8153400" cy="4572000"/>
          </a:xfrm>
        </p:spPr>
        <p:txBody>
          <a:bodyPr/>
          <a:lstStyle/>
          <a:p>
            <a:pPr eaLnBrk="1" hangingPunct="1"/>
            <a:r>
              <a:rPr lang="en-US" altLang="en-US"/>
              <a:t>A </a:t>
            </a:r>
            <a:r>
              <a:rPr lang="en-US" altLang="en-US" i="1"/>
              <a:t>type error</a:t>
            </a:r>
            <a:r>
              <a:rPr lang="en-US" altLang="en-US"/>
              <a:t> is the application of an operator to an operand of an inappropriate type.  For examples, in passing values to functions.</a:t>
            </a:r>
          </a:p>
          <a:p>
            <a:pPr eaLnBrk="1" hangingPunct="1"/>
            <a:r>
              <a:rPr lang="en-US" altLang="en-US"/>
              <a:t>If all type bindings are static, nearly all type checking can be static</a:t>
            </a:r>
          </a:p>
          <a:p>
            <a:pPr eaLnBrk="1" hangingPunct="1"/>
            <a:r>
              <a:rPr lang="en-US" altLang="en-US"/>
              <a:t>If type bindings are dynamic, type checking must be dynamic</a:t>
            </a:r>
          </a:p>
          <a:p>
            <a:pPr eaLnBrk="1" hangingPunct="1"/>
            <a:r>
              <a:rPr lang="en-US" altLang="en-US"/>
              <a:t>A programming language is </a:t>
            </a:r>
            <a:r>
              <a:rPr lang="en-US" altLang="en-US" i="1"/>
              <a:t>strongly typed</a:t>
            </a:r>
            <a:r>
              <a:rPr lang="en-US" altLang="en-US"/>
              <a:t> if type errors are always detected</a:t>
            </a:r>
          </a:p>
        </p:txBody>
      </p:sp>
      <p:sp>
        <p:nvSpPr>
          <p:cNvPr id="88068" name="Slide Number Placeholder 3">
            <a:extLst>
              <a:ext uri="{FF2B5EF4-FFF2-40B4-BE49-F238E27FC236}">
                <a16:creationId xmlns:a16="http://schemas.microsoft.com/office/drawing/2014/main" id="{799694EB-1943-4A92-B1B4-85E8B7088FA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4A63BEC-A72E-483D-BFCA-5B6FDD22CDAD}" type="slidenum">
              <a:rPr lang="en-US" altLang="en-US" sz="1400" smtClean="0">
                <a:solidFill>
                  <a:srgbClr val="FFFFFF"/>
                </a:solidFill>
              </a:rPr>
              <a:pPr/>
              <a:t>286</a:t>
            </a:fld>
            <a:endParaRPr lang="en-US" altLang="en-US" sz="1400">
              <a:solidFill>
                <a:srgbClr val="FFFFFF"/>
              </a:solidFill>
            </a:endParaRPr>
          </a:p>
        </p:txBody>
      </p:sp>
    </p:spTree>
    <p:extLst>
      <p:ext uri="{BB962C8B-B14F-4D97-AF65-F5344CB8AC3E}">
        <p14:creationId xmlns:p14="http://schemas.microsoft.com/office/powerpoint/2010/main" val="243622082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6977FA1F-439C-48D2-A1A2-C91184EB59A4}"/>
              </a:ext>
            </a:extLst>
          </p:cNvPr>
          <p:cNvSpPr>
            <a:spLocks noGrp="1" noChangeArrowheads="1"/>
          </p:cNvSpPr>
          <p:nvPr>
            <p:ph type="title"/>
          </p:nvPr>
        </p:nvSpPr>
        <p:spPr/>
        <p:txBody>
          <a:bodyPr/>
          <a:lstStyle/>
          <a:p>
            <a:pPr eaLnBrk="1" fontAlgn="auto" hangingPunct="1">
              <a:spcAft>
                <a:spcPts val="0"/>
              </a:spcAft>
              <a:defRPr/>
            </a:pPr>
            <a:r>
              <a:rPr lang="en-US" dirty="0"/>
              <a:t>Strong Typing</a:t>
            </a:r>
          </a:p>
        </p:txBody>
      </p:sp>
      <p:sp>
        <p:nvSpPr>
          <p:cNvPr id="89091" name="Rectangle 3">
            <a:extLst>
              <a:ext uri="{FF2B5EF4-FFF2-40B4-BE49-F238E27FC236}">
                <a16:creationId xmlns:a16="http://schemas.microsoft.com/office/drawing/2014/main" id="{5C0DB7D5-9B38-4BE0-B626-E7B7A61DA5B0}"/>
              </a:ext>
            </a:extLst>
          </p:cNvPr>
          <p:cNvSpPr>
            <a:spLocks noGrp="1" noChangeArrowheads="1"/>
          </p:cNvSpPr>
          <p:nvPr>
            <p:ph sz="quarter" idx="1"/>
          </p:nvPr>
        </p:nvSpPr>
        <p:spPr>
          <a:xfrm>
            <a:off x="457200" y="1524000"/>
            <a:ext cx="8153400" cy="4572000"/>
          </a:xfrm>
        </p:spPr>
        <p:txBody>
          <a:bodyPr/>
          <a:lstStyle/>
          <a:p>
            <a:pPr eaLnBrk="1" hangingPunct="1">
              <a:lnSpc>
                <a:spcPct val="90000"/>
              </a:lnSpc>
            </a:pPr>
            <a:r>
              <a:rPr lang="en-US" altLang="en-US">
                <a:solidFill>
                  <a:schemeClr val="tx2"/>
                </a:solidFill>
              </a:rPr>
              <a:t>Advantage of strong typing</a:t>
            </a:r>
            <a:r>
              <a:rPr lang="en-US" altLang="en-US"/>
              <a:t>: allows the detection of the misuses of variables that result in type errors</a:t>
            </a:r>
          </a:p>
          <a:p>
            <a:pPr eaLnBrk="1" hangingPunct="1">
              <a:lnSpc>
                <a:spcPct val="90000"/>
              </a:lnSpc>
            </a:pPr>
            <a:r>
              <a:rPr lang="en-US" altLang="en-US"/>
              <a:t>Language examples:</a:t>
            </a:r>
          </a:p>
          <a:p>
            <a:pPr lvl="1" eaLnBrk="1" hangingPunct="1">
              <a:lnSpc>
                <a:spcPct val="90000"/>
              </a:lnSpc>
            </a:pPr>
            <a:r>
              <a:rPr lang="en-US" altLang="en-US"/>
              <a:t>FORTRAN 77 is not: parameters, </a:t>
            </a:r>
            <a:r>
              <a:rPr lang="en-US" altLang="en-US">
                <a:latin typeface="Courier New" panose="02070309020205020404" pitchFamily="49" charset="0"/>
              </a:rPr>
              <a:t>EQUIVALENCE</a:t>
            </a:r>
          </a:p>
          <a:p>
            <a:pPr lvl="1" eaLnBrk="1" hangingPunct="1">
              <a:lnSpc>
                <a:spcPct val="90000"/>
              </a:lnSpc>
            </a:pPr>
            <a:r>
              <a:rPr lang="en-US" altLang="en-US"/>
              <a:t>Pascal is not: variant records</a:t>
            </a:r>
          </a:p>
          <a:p>
            <a:pPr lvl="1" eaLnBrk="1" hangingPunct="1">
              <a:lnSpc>
                <a:spcPct val="90000"/>
              </a:lnSpc>
            </a:pPr>
            <a:r>
              <a:rPr lang="en-US" altLang="en-US"/>
              <a:t>C and C++ are not: unions are not type checked</a:t>
            </a:r>
          </a:p>
          <a:p>
            <a:pPr lvl="1" eaLnBrk="1" hangingPunct="1">
              <a:lnSpc>
                <a:spcPct val="90000"/>
              </a:lnSpc>
            </a:pPr>
            <a:r>
              <a:rPr lang="en-US" altLang="en-US"/>
              <a:t>ML is strongly typed</a:t>
            </a:r>
          </a:p>
          <a:p>
            <a:pPr lvl="1" eaLnBrk="1" hangingPunct="1">
              <a:lnSpc>
                <a:spcPct val="90000"/>
              </a:lnSpc>
            </a:pPr>
            <a:r>
              <a:rPr lang="en-US" altLang="en-US"/>
              <a:t>Ada is, almost: type checking can be suspended with the calling of function </a:t>
            </a:r>
            <a:r>
              <a:rPr lang="en-US" altLang="en-US">
                <a:latin typeface="Courier New" panose="02070309020205020404" pitchFamily="49" charset="0"/>
              </a:rPr>
              <a:t>Unchecked_Conversion.  </a:t>
            </a:r>
            <a:r>
              <a:rPr lang="en-US" altLang="en-US"/>
              <a:t>Java and C# are similar.</a:t>
            </a:r>
          </a:p>
        </p:txBody>
      </p:sp>
      <p:sp>
        <p:nvSpPr>
          <p:cNvPr id="89092" name="Slide Number Placeholder 3">
            <a:extLst>
              <a:ext uri="{FF2B5EF4-FFF2-40B4-BE49-F238E27FC236}">
                <a16:creationId xmlns:a16="http://schemas.microsoft.com/office/drawing/2014/main" id="{6E82786A-20DD-49BF-BC8C-54CBA1CF90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F3B16F9-25EC-4404-97F8-A360EB21C71C}" type="slidenum">
              <a:rPr lang="en-US" altLang="en-US" sz="1400" smtClean="0">
                <a:solidFill>
                  <a:srgbClr val="FFFFFF"/>
                </a:solidFill>
              </a:rPr>
              <a:pPr/>
              <a:t>287</a:t>
            </a:fld>
            <a:endParaRPr lang="en-US" altLang="en-US" sz="1400">
              <a:solidFill>
                <a:srgbClr val="FFFFFF"/>
              </a:solidFill>
            </a:endParaRPr>
          </a:p>
        </p:txBody>
      </p:sp>
    </p:spTree>
    <p:extLst>
      <p:ext uri="{BB962C8B-B14F-4D97-AF65-F5344CB8AC3E}">
        <p14:creationId xmlns:p14="http://schemas.microsoft.com/office/powerpoint/2010/main" val="246176918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2BD298C9-BA87-4143-88F4-495588FEE1AB}"/>
              </a:ext>
            </a:extLst>
          </p:cNvPr>
          <p:cNvSpPr>
            <a:spLocks noGrp="1" noChangeArrowheads="1"/>
          </p:cNvSpPr>
          <p:nvPr>
            <p:ph type="title"/>
          </p:nvPr>
        </p:nvSpPr>
        <p:spPr/>
        <p:txBody>
          <a:bodyPr/>
          <a:lstStyle/>
          <a:p>
            <a:pPr eaLnBrk="1" fontAlgn="auto" hangingPunct="1">
              <a:spcAft>
                <a:spcPts val="0"/>
              </a:spcAft>
              <a:defRPr/>
            </a:pPr>
            <a:r>
              <a:rPr lang="en-US"/>
              <a:t>Strong Typing (continued)</a:t>
            </a:r>
          </a:p>
        </p:txBody>
      </p:sp>
      <p:sp>
        <p:nvSpPr>
          <p:cNvPr id="90115" name="Rectangle 3">
            <a:extLst>
              <a:ext uri="{FF2B5EF4-FFF2-40B4-BE49-F238E27FC236}">
                <a16:creationId xmlns:a16="http://schemas.microsoft.com/office/drawing/2014/main" id="{7CE6BEBE-F6AA-4B37-B5D6-1A2F9C597326}"/>
              </a:ext>
            </a:extLst>
          </p:cNvPr>
          <p:cNvSpPr>
            <a:spLocks noGrp="1" noChangeArrowheads="1"/>
          </p:cNvSpPr>
          <p:nvPr>
            <p:ph sz="quarter" idx="1"/>
          </p:nvPr>
        </p:nvSpPr>
        <p:spPr>
          <a:xfrm>
            <a:off x="457200" y="1600200"/>
            <a:ext cx="7467600" cy="4873625"/>
          </a:xfrm>
        </p:spPr>
        <p:txBody>
          <a:bodyPr/>
          <a:lstStyle/>
          <a:p>
            <a:pPr eaLnBrk="1" hangingPunct="1"/>
            <a:r>
              <a:rPr lang="en-US" altLang="en-US"/>
              <a:t>Coercion rules strongly affect strong typing--they can weaken it considerably (C++ versus Ada)</a:t>
            </a:r>
          </a:p>
          <a:p>
            <a:pPr eaLnBrk="1" hangingPunct="1"/>
            <a:r>
              <a:rPr lang="en-US" altLang="en-US"/>
              <a:t>Languages with a great deal of coercion, like Fortran, C, and C++ are les reliable than those with little coercion, such as Ada.</a:t>
            </a:r>
          </a:p>
          <a:p>
            <a:pPr eaLnBrk="1" hangingPunct="1"/>
            <a:r>
              <a:rPr lang="en-US" altLang="en-US"/>
              <a:t>Although Java has just half the assignment coercions of C++, its strong typing is still far less effective than that of Ada</a:t>
            </a:r>
          </a:p>
        </p:txBody>
      </p:sp>
      <p:sp>
        <p:nvSpPr>
          <p:cNvPr id="90116" name="Slide Number Placeholder 3">
            <a:extLst>
              <a:ext uri="{FF2B5EF4-FFF2-40B4-BE49-F238E27FC236}">
                <a16:creationId xmlns:a16="http://schemas.microsoft.com/office/drawing/2014/main" id="{CDF5F4F6-5963-48A4-9F2E-3B2D2FC3B72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FE37AFB-98A8-4257-B115-D2835AB86D8C}" type="slidenum">
              <a:rPr lang="en-US" altLang="en-US" sz="1400" smtClean="0">
                <a:solidFill>
                  <a:srgbClr val="FFFFFF"/>
                </a:solidFill>
              </a:rPr>
              <a:pPr/>
              <a:t>288</a:t>
            </a:fld>
            <a:endParaRPr lang="en-US" altLang="en-US" sz="1400">
              <a:solidFill>
                <a:srgbClr val="FFFFFF"/>
              </a:solidFill>
            </a:endParaRPr>
          </a:p>
        </p:txBody>
      </p:sp>
    </p:spTree>
    <p:extLst>
      <p:ext uri="{BB962C8B-B14F-4D97-AF65-F5344CB8AC3E}">
        <p14:creationId xmlns:p14="http://schemas.microsoft.com/office/powerpoint/2010/main" val="309398634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8C06E242-68D4-4CF9-AA66-7DA1BBE7DFC8}"/>
              </a:ext>
            </a:extLst>
          </p:cNvPr>
          <p:cNvSpPr>
            <a:spLocks noGrp="1" noChangeArrowheads="1"/>
          </p:cNvSpPr>
          <p:nvPr>
            <p:ph type="title"/>
          </p:nvPr>
        </p:nvSpPr>
        <p:spPr/>
        <p:txBody>
          <a:bodyPr/>
          <a:lstStyle/>
          <a:p>
            <a:pPr eaLnBrk="1" fontAlgn="auto" hangingPunct="1">
              <a:spcAft>
                <a:spcPts val="0"/>
              </a:spcAft>
              <a:defRPr/>
            </a:pPr>
            <a:r>
              <a:rPr lang="en-US" dirty="0"/>
              <a:t>Type Equivalence</a:t>
            </a:r>
          </a:p>
        </p:txBody>
      </p:sp>
      <p:sp>
        <p:nvSpPr>
          <p:cNvPr id="91139" name="Rectangle 3">
            <a:extLst>
              <a:ext uri="{FF2B5EF4-FFF2-40B4-BE49-F238E27FC236}">
                <a16:creationId xmlns:a16="http://schemas.microsoft.com/office/drawing/2014/main" id="{F267B6B7-336F-482C-8D88-A2CD95579484}"/>
              </a:ext>
            </a:extLst>
          </p:cNvPr>
          <p:cNvSpPr>
            <a:spLocks noGrp="1" noChangeArrowheads="1"/>
          </p:cNvSpPr>
          <p:nvPr>
            <p:ph sz="quarter" idx="1"/>
          </p:nvPr>
        </p:nvSpPr>
        <p:spPr>
          <a:xfrm>
            <a:off x="457200" y="1600200"/>
            <a:ext cx="7467600" cy="4873625"/>
          </a:xfrm>
        </p:spPr>
        <p:txBody>
          <a:bodyPr/>
          <a:lstStyle/>
          <a:p>
            <a:pPr eaLnBrk="1" hangingPunct="1"/>
            <a:r>
              <a:rPr lang="en-US" altLang="en-US"/>
              <a:t>Type compatibility influences the design of the data types and the operation provided for values of those types.</a:t>
            </a:r>
          </a:p>
          <a:p>
            <a:pPr eaLnBrk="1" hangingPunct="1"/>
            <a:r>
              <a:rPr lang="en-US" altLang="en-US"/>
              <a:t>Two different types of compatibility methods : </a:t>
            </a:r>
          </a:p>
          <a:p>
            <a:pPr lvl="1" eaLnBrk="1" hangingPunct="1"/>
            <a:r>
              <a:rPr lang="en-US" altLang="en-US"/>
              <a:t>Name type equivalence</a:t>
            </a:r>
          </a:p>
          <a:p>
            <a:pPr lvl="1" eaLnBrk="1" hangingPunct="1"/>
            <a:r>
              <a:rPr lang="en-US" altLang="en-US"/>
              <a:t>Structure type equivalence</a:t>
            </a:r>
          </a:p>
        </p:txBody>
      </p:sp>
      <p:sp>
        <p:nvSpPr>
          <p:cNvPr id="91140" name="Slide Number Placeholder 3">
            <a:extLst>
              <a:ext uri="{FF2B5EF4-FFF2-40B4-BE49-F238E27FC236}">
                <a16:creationId xmlns:a16="http://schemas.microsoft.com/office/drawing/2014/main" id="{6CED081F-A74D-4E60-B049-2CDB129778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1CBA1CB-0EE8-4674-BB79-5445337AB82B}" type="slidenum">
              <a:rPr lang="en-US" altLang="en-US" sz="1400" smtClean="0">
                <a:solidFill>
                  <a:srgbClr val="FFFFFF"/>
                </a:solidFill>
              </a:rPr>
              <a:pPr/>
              <a:t>289</a:t>
            </a:fld>
            <a:endParaRPr lang="en-US" altLang="en-US" sz="1400">
              <a:solidFill>
                <a:srgbClr val="FFFFFF"/>
              </a:solidFill>
            </a:endParaRPr>
          </a:p>
        </p:txBody>
      </p:sp>
    </p:spTree>
    <p:extLst>
      <p:ext uri="{BB962C8B-B14F-4D97-AF65-F5344CB8AC3E}">
        <p14:creationId xmlns:p14="http://schemas.microsoft.com/office/powerpoint/2010/main" val="161878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F9792337-A925-4A5C-869A-EBCC3499B8CC}"/>
              </a:ext>
            </a:extLst>
          </p:cNvPr>
          <p:cNvSpPr>
            <a:spLocks noGrp="1" noChangeArrowheads="1"/>
          </p:cNvSpPr>
          <p:nvPr>
            <p:ph type="title"/>
          </p:nvPr>
        </p:nvSpPr>
        <p:spPr>
          <a:xfrm>
            <a:off x="533400" y="76200"/>
            <a:ext cx="8001000" cy="1143000"/>
          </a:xfrm>
        </p:spPr>
        <p:txBody>
          <a:bodyPr/>
          <a:lstStyle/>
          <a:p>
            <a:pPr eaLnBrk="1" fontAlgn="auto" hangingPunct="1">
              <a:spcAft>
                <a:spcPts val="0"/>
              </a:spcAft>
              <a:defRPr/>
            </a:pPr>
            <a:r>
              <a:rPr lang="en-US" dirty="0"/>
              <a:t>Implementation Methods: Hybrid Implementation</a:t>
            </a:r>
          </a:p>
        </p:txBody>
      </p:sp>
      <p:sp>
        <p:nvSpPr>
          <p:cNvPr id="66563" name="Slide Number Placeholder 3">
            <a:extLst>
              <a:ext uri="{FF2B5EF4-FFF2-40B4-BE49-F238E27FC236}">
                <a16:creationId xmlns:a16="http://schemas.microsoft.com/office/drawing/2014/main" id="{5EA0C216-48BD-49C8-B697-41C0C37B03E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6189C653-BE06-4791-B539-716AC2279B96}" type="slidenum">
              <a:rPr lang="en-US" altLang="en-US" sz="1400" smtClean="0">
                <a:solidFill>
                  <a:srgbClr val="FFFFFF"/>
                </a:solidFill>
                <a:latin typeface="Times" panose="02020603050405020304" pitchFamily="18" charset="0"/>
              </a:rPr>
              <a:pPr>
                <a:spcBef>
                  <a:spcPct val="0"/>
                </a:spcBef>
                <a:buClrTx/>
                <a:buSzTx/>
                <a:buFontTx/>
                <a:buNone/>
              </a:pPr>
              <a:t>29</a:t>
            </a:fld>
            <a:endParaRPr lang="en-US" altLang="en-US" sz="1400">
              <a:solidFill>
                <a:srgbClr val="FFFFFF"/>
              </a:solidFill>
              <a:latin typeface="Times" panose="02020603050405020304" pitchFamily="18" charset="0"/>
            </a:endParaRPr>
          </a:p>
        </p:txBody>
      </p:sp>
      <p:sp>
        <p:nvSpPr>
          <p:cNvPr id="66564" name="Footer Placeholder 2">
            <a:extLst>
              <a:ext uri="{FF2B5EF4-FFF2-40B4-BE49-F238E27FC236}">
                <a16:creationId xmlns:a16="http://schemas.microsoft.com/office/drawing/2014/main" id="{B9753A7F-5446-43C8-8F80-531224B144B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pic>
        <p:nvPicPr>
          <p:cNvPr id="66565" name="Picture 4">
            <a:extLst>
              <a:ext uri="{FF2B5EF4-FFF2-40B4-BE49-F238E27FC236}">
                <a16:creationId xmlns:a16="http://schemas.microsoft.com/office/drawing/2014/main" id="{0C080185-C306-4F52-90FC-BEE742981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95400"/>
            <a:ext cx="18192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0BA9DF28-7680-4CA5-A7BD-00B63F865BFB}"/>
              </a:ext>
            </a:extLst>
          </p:cNvPr>
          <p:cNvSpPr>
            <a:spLocks noGrp="1" noChangeArrowheads="1"/>
          </p:cNvSpPr>
          <p:nvPr>
            <p:ph type="title"/>
          </p:nvPr>
        </p:nvSpPr>
        <p:spPr/>
        <p:txBody>
          <a:bodyPr/>
          <a:lstStyle/>
          <a:p>
            <a:pPr eaLnBrk="1" fontAlgn="auto" hangingPunct="1">
              <a:spcAft>
                <a:spcPts val="0"/>
              </a:spcAft>
              <a:defRPr/>
            </a:pPr>
            <a:r>
              <a:rPr lang="en-US" dirty="0"/>
              <a:t>Name Type Equivalence</a:t>
            </a:r>
          </a:p>
        </p:txBody>
      </p:sp>
      <p:sp>
        <p:nvSpPr>
          <p:cNvPr id="82948" name="Rectangle 3">
            <a:extLst>
              <a:ext uri="{FF2B5EF4-FFF2-40B4-BE49-F238E27FC236}">
                <a16:creationId xmlns:a16="http://schemas.microsoft.com/office/drawing/2014/main" id="{56C9E4CA-E60E-4CB5-8CA3-9E67AB866874}"/>
              </a:ext>
            </a:extLst>
          </p:cNvPr>
          <p:cNvSpPr>
            <a:spLocks noGrp="1" noChangeArrowheads="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i="1" dirty="0"/>
              <a:t>Name type equivalence</a:t>
            </a:r>
            <a:r>
              <a:rPr lang="en-US" dirty="0"/>
              <a:t> means the two  variables have compatible types if they are in either the same declaration or in declarations that use the same type name</a:t>
            </a:r>
          </a:p>
          <a:p>
            <a:pPr marL="274320" indent="-274320" eaLnBrk="1" fontAlgn="auto" hangingPunct="1">
              <a:spcAft>
                <a:spcPts val="0"/>
              </a:spcAft>
              <a:buFont typeface="Wingdings"/>
              <a:buChar char=""/>
              <a:defRPr/>
            </a:pPr>
            <a:r>
              <a:rPr lang="en-US" dirty="0"/>
              <a:t>Easy to implement but more restrictive:</a:t>
            </a:r>
          </a:p>
          <a:p>
            <a:pPr marL="640080" lvl="1" indent="-274320" eaLnBrk="1" fontAlgn="auto" hangingPunct="1">
              <a:spcAft>
                <a:spcPts val="0"/>
              </a:spcAft>
              <a:buFont typeface="Wingdings 2"/>
              <a:buChar char=""/>
              <a:defRPr/>
            </a:pPr>
            <a:r>
              <a:rPr lang="en-US" dirty="0" err="1"/>
              <a:t>Subranges</a:t>
            </a:r>
            <a:r>
              <a:rPr lang="en-US" dirty="0"/>
              <a:t> of integer types are not equivalence with integer types.  In the following example, types of variable count and index are not equivalence.</a:t>
            </a:r>
          </a:p>
          <a:p>
            <a:pPr lvl="2" indent="-182880" eaLnBrk="1" fontAlgn="auto" hangingPunct="1">
              <a:spcAft>
                <a:spcPts val="0"/>
              </a:spcAft>
              <a:buClr>
                <a:schemeClr val="accent1">
                  <a:shade val="75000"/>
                </a:schemeClr>
              </a:buClr>
              <a:buFont typeface="Wingdings"/>
              <a:buNone/>
              <a:defRPr/>
            </a:pPr>
            <a:r>
              <a:rPr lang="en-US" b="1" dirty="0">
                <a:latin typeface="Courier New" pitchFamily="49" charset="0"/>
                <a:cs typeface="Courier New" pitchFamily="49" charset="0"/>
              </a:rPr>
              <a:t>type</a:t>
            </a:r>
            <a:r>
              <a:rPr lang="en-US" dirty="0">
                <a:latin typeface="Courier New" pitchFamily="49" charset="0"/>
                <a:cs typeface="Courier New" pitchFamily="49" charset="0"/>
              </a:rPr>
              <a:t> </a:t>
            </a:r>
            <a:r>
              <a:rPr lang="en-US" dirty="0" err="1">
                <a:latin typeface="Courier New" pitchFamily="49" charset="0"/>
                <a:cs typeface="Courier New" pitchFamily="49" charset="0"/>
              </a:rPr>
              <a:t>Indextype</a:t>
            </a:r>
            <a:r>
              <a:rPr lang="en-US" dirty="0">
                <a:latin typeface="Courier New" pitchFamily="49" charset="0"/>
                <a:cs typeface="Courier New" pitchFamily="49" charset="0"/>
              </a:rPr>
              <a:t> </a:t>
            </a:r>
            <a:r>
              <a:rPr lang="en-US" b="1" dirty="0">
                <a:latin typeface="Courier New" pitchFamily="49" charset="0"/>
                <a:cs typeface="Courier New" pitchFamily="49" charset="0"/>
              </a:rPr>
              <a:t>is</a:t>
            </a:r>
            <a:r>
              <a:rPr lang="en-US" dirty="0">
                <a:latin typeface="Courier New" pitchFamily="49" charset="0"/>
                <a:cs typeface="Courier New" pitchFamily="49" charset="0"/>
              </a:rPr>
              <a:t> 1..100;</a:t>
            </a:r>
          </a:p>
          <a:p>
            <a:pPr lvl="2" indent="-182880" eaLnBrk="1" fontAlgn="auto" hangingPunct="1">
              <a:spcAft>
                <a:spcPts val="0"/>
              </a:spcAft>
              <a:buClr>
                <a:schemeClr val="accent1">
                  <a:shade val="75000"/>
                </a:schemeClr>
              </a:buClr>
              <a:buFont typeface="Wingdings"/>
              <a:buNone/>
              <a:defRPr/>
            </a:pPr>
            <a:r>
              <a:rPr lang="en-US" dirty="0">
                <a:latin typeface="Courier New" pitchFamily="49" charset="0"/>
                <a:cs typeface="Courier New" pitchFamily="49" charset="0"/>
              </a:rPr>
              <a:t>count : Integer;</a:t>
            </a:r>
          </a:p>
          <a:p>
            <a:pPr lvl="2" indent="-182880" eaLnBrk="1" fontAlgn="auto" hangingPunct="1">
              <a:spcAft>
                <a:spcPts val="0"/>
              </a:spcAft>
              <a:buClr>
                <a:schemeClr val="accent1">
                  <a:shade val="75000"/>
                </a:schemeClr>
              </a:buClr>
              <a:buFont typeface="Wingdings"/>
              <a:buNone/>
              <a:defRPr/>
            </a:pPr>
            <a:r>
              <a:rPr lang="en-US" dirty="0">
                <a:latin typeface="Courier New" pitchFamily="49" charset="0"/>
                <a:cs typeface="Courier New" pitchFamily="49" charset="0"/>
              </a:rPr>
              <a:t>index : </a:t>
            </a:r>
            <a:r>
              <a:rPr lang="en-US" dirty="0" err="1">
                <a:latin typeface="Courier New" pitchFamily="49" charset="0"/>
                <a:cs typeface="Courier New" pitchFamily="49" charset="0"/>
              </a:rPr>
              <a:t>Indextype</a:t>
            </a:r>
            <a:r>
              <a:rPr lang="en-US" dirty="0">
                <a:latin typeface="Courier New" pitchFamily="49" charset="0"/>
                <a:cs typeface="Courier New" pitchFamily="49" charset="0"/>
              </a:rPr>
              <a:t>;</a:t>
            </a:r>
          </a:p>
          <a:p>
            <a:pPr marL="640080" lvl="1" indent="-274320" eaLnBrk="1" fontAlgn="auto" hangingPunct="1">
              <a:spcAft>
                <a:spcPts val="0"/>
              </a:spcAft>
              <a:buFont typeface="Wingdings 2"/>
              <a:buChar char=""/>
              <a:defRPr/>
            </a:pPr>
            <a:r>
              <a:rPr lang="en-US" dirty="0"/>
              <a:t>Formal parameters must be the same type as their corresponding actual parameters, especially user-defined types.</a:t>
            </a:r>
          </a:p>
        </p:txBody>
      </p:sp>
      <p:sp>
        <p:nvSpPr>
          <p:cNvPr id="92164" name="Slide Number Placeholder 3">
            <a:extLst>
              <a:ext uri="{FF2B5EF4-FFF2-40B4-BE49-F238E27FC236}">
                <a16:creationId xmlns:a16="http://schemas.microsoft.com/office/drawing/2014/main" id="{0AC31411-CEB4-4C0B-A0AF-2D94898604E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3809D07-2112-43CE-90A1-BCA25E593561}" type="slidenum">
              <a:rPr lang="en-US" altLang="en-US" sz="1400" smtClean="0">
                <a:solidFill>
                  <a:srgbClr val="FFFFFF"/>
                </a:solidFill>
              </a:rPr>
              <a:pPr/>
              <a:t>290</a:t>
            </a:fld>
            <a:endParaRPr lang="en-US" altLang="en-US" sz="1400">
              <a:solidFill>
                <a:srgbClr val="FFFFFF"/>
              </a:solidFill>
            </a:endParaRPr>
          </a:p>
        </p:txBody>
      </p:sp>
    </p:spTree>
    <p:extLst>
      <p:ext uri="{BB962C8B-B14F-4D97-AF65-F5344CB8AC3E}">
        <p14:creationId xmlns:p14="http://schemas.microsoft.com/office/powerpoint/2010/main" val="186107242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D0AC4BA4-8DCC-452E-9012-1F21DE865E87}"/>
              </a:ext>
            </a:extLst>
          </p:cNvPr>
          <p:cNvSpPr>
            <a:spLocks noGrp="1" noChangeArrowheads="1"/>
          </p:cNvSpPr>
          <p:nvPr>
            <p:ph type="title"/>
          </p:nvPr>
        </p:nvSpPr>
        <p:spPr/>
        <p:txBody>
          <a:bodyPr/>
          <a:lstStyle/>
          <a:p>
            <a:pPr eaLnBrk="1" fontAlgn="auto" hangingPunct="1">
              <a:spcAft>
                <a:spcPts val="0"/>
              </a:spcAft>
              <a:defRPr/>
            </a:pPr>
            <a:r>
              <a:rPr lang="en-US" dirty="0"/>
              <a:t>Structure Type Equivalence</a:t>
            </a:r>
          </a:p>
        </p:txBody>
      </p:sp>
      <p:sp>
        <p:nvSpPr>
          <p:cNvPr id="93187" name="Rectangle 3">
            <a:extLst>
              <a:ext uri="{FF2B5EF4-FFF2-40B4-BE49-F238E27FC236}">
                <a16:creationId xmlns:a16="http://schemas.microsoft.com/office/drawing/2014/main" id="{FC9647DB-5688-4DC8-9A94-7CA6F7F98CC6}"/>
              </a:ext>
            </a:extLst>
          </p:cNvPr>
          <p:cNvSpPr>
            <a:spLocks noGrp="1" noChangeArrowheads="1"/>
          </p:cNvSpPr>
          <p:nvPr>
            <p:ph sz="quarter" idx="1"/>
          </p:nvPr>
        </p:nvSpPr>
        <p:spPr>
          <a:xfrm>
            <a:off x="457200" y="1600200"/>
            <a:ext cx="7467600" cy="4873625"/>
          </a:xfrm>
        </p:spPr>
        <p:txBody>
          <a:bodyPr/>
          <a:lstStyle/>
          <a:p>
            <a:pPr eaLnBrk="1" hangingPunct="1"/>
            <a:r>
              <a:rPr lang="en-US" altLang="en-US" i="1"/>
              <a:t>Structure type equivalence</a:t>
            </a:r>
            <a:r>
              <a:rPr lang="en-US" altLang="en-US">
                <a:solidFill>
                  <a:schemeClr val="tx2"/>
                </a:solidFill>
              </a:rPr>
              <a:t> </a:t>
            </a:r>
            <a:r>
              <a:rPr lang="en-US" altLang="en-US"/>
              <a:t>means that two variables have compatible types if their types have identical structures</a:t>
            </a:r>
          </a:p>
          <a:p>
            <a:pPr eaLnBrk="1" hangingPunct="1"/>
            <a:r>
              <a:rPr lang="en-US" altLang="en-US"/>
              <a:t>More flexible, but harder to implement because the entire structures of the two types must be checked for equivalence.</a:t>
            </a:r>
          </a:p>
        </p:txBody>
      </p:sp>
      <p:sp>
        <p:nvSpPr>
          <p:cNvPr id="93188" name="Slide Number Placeholder 3">
            <a:extLst>
              <a:ext uri="{FF2B5EF4-FFF2-40B4-BE49-F238E27FC236}">
                <a16:creationId xmlns:a16="http://schemas.microsoft.com/office/drawing/2014/main" id="{292A24DA-3236-4565-99EB-B825613C671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EE83B2A-6966-4E21-9A19-82C9C703FB19}" type="slidenum">
              <a:rPr lang="en-US" altLang="en-US" sz="1400" smtClean="0">
                <a:solidFill>
                  <a:srgbClr val="FFFFFF"/>
                </a:solidFill>
              </a:rPr>
              <a:pPr/>
              <a:t>291</a:t>
            </a:fld>
            <a:endParaRPr lang="en-US" altLang="en-US" sz="1400">
              <a:solidFill>
                <a:srgbClr val="FFFFFF"/>
              </a:solidFill>
            </a:endParaRPr>
          </a:p>
        </p:txBody>
      </p:sp>
    </p:spTree>
    <p:extLst>
      <p:ext uri="{BB962C8B-B14F-4D97-AF65-F5344CB8AC3E}">
        <p14:creationId xmlns:p14="http://schemas.microsoft.com/office/powerpoint/2010/main" val="429104748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603EFDF6-3500-4650-B8A6-448DA70482B1}"/>
              </a:ext>
            </a:extLst>
          </p:cNvPr>
          <p:cNvSpPr>
            <a:spLocks noGrp="1" noChangeArrowheads="1"/>
          </p:cNvSpPr>
          <p:nvPr>
            <p:ph type="title"/>
          </p:nvPr>
        </p:nvSpPr>
        <p:spPr/>
        <p:txBody>
          <a:bodyPr/>
          <a:lstStyle/>
          <a:p>
            <a:pPr eaLnBrk="1" fontAlgn="auto" hangingPunct="1">
              <a:spcAft>
                <a:spcPts val="0"/>
              </a:spcAft>
              <a:defRPr/>
            </a:pPr>
            <a:r>
              <a:rPr lang="en-US" dirty="0"/>
              <a:t>Structure Type Equivalence (continued)</a:t>
            </a:r>
          </a:p>
        </p:txBody>
      </p:sp>
      <p:sp>
        <p:nvSpPr>
          <p:cNvPr id="94211" name="Rectangle 3">
            <a:extLst>
              <a:ext uri="{FF2B5EF4-FFF2-40B4-BE49-F238E27FC236}">
                <a16:creationId xmlns:a16="http://schemas.microsoft.com/office/drawing/2014/main" id="{ADCA8EE3-9215-463B-8F18-4AE1F32B8BEF}"/>
              </a:ext>
            </a:extLst>
          </p:cNvPr>
          <p:cNvSpPr>
            <a:spLocks noGrp="1" noChangeArrowheads="1"/>
          </p:cNvSpPr>
          <p:nvPr>
            <p:ph sz="quarter" idx="1"/>
          </p:nvPr>
        </p:nvSpPr>
        <p:spPr>
          <a:xfrm>
            <a:off x="381000" y="1524000"/>
            <a:ext cx="7772400" cy="4876800"/>
          </a:xfrm>
        </p:spPr>
        <p:txBody>
          <a:bodyPr/>
          <a:lstStyle/>
          <a:p>
            <a:pPr eaLnBrk="1" hangingPunct="1">
              <a:lnSpc>
                <a:spcPct val="90000"/>
              </a:lnSpc>
            </a:pPr>
            <a:r>
              <a:rPr lang="en-US" altLang="en-US"/>
              <a:t>Consider the problem of two structured types:</a:t>
            </a:r>
          </a:p>
          <a:p>
            <a:pPr lvl="1" eaLnBrk="1" hangingPunct="1">
              <a:lnSpc>
                <a:spcPct val="90000"/>
              </a:lnSpc>
            </a:pPr>
            <a:r>
              <a:rPr lang="en-US" altLang="en-US"/>
              <a:t>Are two record types equivalent if they are structurally the same but use different field names?</a:t>
            </a:r>
          </a:p>
          <a:p>
            <a:pPr lvl="1" eaLnBrk="1" hangingPunct="1">
              <a:lnSpc>
                <a:spcPct val="90000"/>
              </a:lnSpc>
            </a:pPr>
            <a:r>
              <a:rPr lang="en-US" altLang="en-US"/>
              <a:t>Are two array types equivalent if they are the same except that the subscripts are different?</a:t>
            </a:r>
          </a:p>
          <a:p>
            <a:pPr lvl="1" eaLnBrk="1" hangingPunct="1">
              <a:lnSpc>
                <a:spcPct val="90000"/>
              </a:lnSpc>
              <a:buFontTx/>
              <a:buNone/>
            </a:pPr>
            <a:r>
              <a:rPr lang="en-US" altLang="en-US"/>
              <a:t>	(e.g. [1..10] and [0..9])</a:t>
            </a:r>
          </a:p>
          <a:p>
            <a:pPr lvl="1" eaLnBrk="1" hangingPunct="1">
              <a:lnSpc>
                <a:spcPct val="90000"/>
              </a:lnSpc>
            </a:pPr>
            <a:r>
              <a:rPr lang="en-US" altLang="en-US"/>
              <a:t>Are two enumeration types equivalent if their components are spelled differently?</a:t>
            </a:r>
          </a:p>
          <a:p>
            <a:pPr lvl="1" eaLnBrk="1" hangingPunct="1">
              <a:lnSpc>
                <a:spcPct val="90000"/>
              </a:lnSpc>
            </a:pPr>
            <a:r>
              <a:rPr lang="en-US" altLang="en-US"/>
              <a:t>With structural type equivalence, you cannot differentiate between types of the same structure      (e.g. different units of speed, both float)</a:t>
            </a:r>
          </a:p>
        </p:txBody>
      </p:sp>
      <p:sp>
        <p:nvSpPr>
          <p:cNvPr id="94212" name="Slide Number Placeholder 3">
            <a:extLst>
              <a:ext uri="{FF2B5EF4-FFF2-40B4-BE49-F238E27FC236}">
                <a16:creationId xmlns:a16="http://schemas.microsoft.com/office/drawing/2014/main" id="{952DCA38-D941-4C83-A672-CD0E016A8D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3AB6D2B-2EF1-495B-ACD3-3CCF414A8972}" type="slidenum">
              <a:rPr lang="en-US" altLang="en-US" sz="1400" smtClean="0">
                <a:solidFill>
                  <a:srgbClr val="FFFFFF"/>
                </a:solidFill>
              </a:rPr>
              <a:pPr/>
              <a:t>292</a:t>
            </a:fld>
            <a:endParaRPr lang="en-US" altLang="en-US" sz="1400">
              <a:solidFill>
                <a:srgbClr val="FFFFFF"/>
              </a:solidFill>
            </a:endParaRPr>
          </a:p>
        </p:txBody>
      </p:sp>
    </p:spTree>
    <p:extLst>
      <p:ext uri="{BB962C8B-B14F-4D97-AF65-F5344CB8AC3E}">
        <p14:creationId xmlns:p14="http://schemas.microsoft.com/office/powerpoint/2010/main" val="141736004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B8D3D2BF-E22E-45AD-BAEC-BD593A56EC1C}"/>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95235" name="Rectangle 3">
            <a:extLst>
              <a:ext uri="{FF2B5EF4-FFF2-40B4-BE49-F238E27FC236}">
                <a16:creationId xmlns:a16="http://schemas.microsoft.com/office/drawing/2014/main" id="{E4FCFBCD-E444-4351-8195-4513868CAA55}"/>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The data types of a language are a large part of what determines that language’s style and usefulness</a:t>
            </a:r>
          </a:p>
          <a:p>
            <a:pPr eaLnBrk="1" hangingPunct="1">
              <a:lnSpc>
                <a:spcPct val="90000"/>
              </a:lnSpc>
            </a:pPr>
            <a:r>
              <a:rPr lang="en-US" altLang="en-US"/>
              <a:t>The primitive data types of most imperative languages include numeric, character, and Boolean types</a:t>
            </a:r>
          </a:p>
          <a:p>
            <a:pPr eaLnBrk="1" hangingPunct="1">
              <a:lnSpc>
                <a:spcPct val="90000"/>
              </a:lnSpc>
            </a:pPr>
            <a:r>
              <a:rPr lang="en-US" altLang="en-US"/>
              <a:t>The user-defined enumeration and subrange types are convenient and add to the readability and reliability of programs</a:t>
            </a:r>
          </a:p>
          <a:p>
            <a:pPr eaLnBrk="1" hangingPunct="1">
              <a:lnSpc>
                <a:spcPct val="90000"/>
              </a:lnSpc>
            </a:pPr>
            <a:r>
              <a:rPr lang="en-US" altLang="en-US"/>
              <a:t>Arrays and records are included in most languages</a:t>
            </a:r>
          </a:p>
          <a:p>
            <a:pPr eaLnBrk="1" hangingPunct="1">
              <a:lnSpc>
                <a:spcPct val="90000"/>
              </a:lnSpc>
            </a:pPr>
            <a:r>
              <a:rPr lang="en-US" altLang="en-US"/>
              <a:t>Pointers are used for addressing flexibility and to control dynamic storage management</a:t>
            </a:r>
          </a:p>
        </p:txBody>
      </p:sp>
      <p:sp>
        <p:nvSpPr>
          <p:cNvPr id="95236" name="Slide Number Placeholder 3">
            <a:extLst>
              <a:ext uri="{FF2B5EF4-FFF2-40B4-BE49-F238E27FC236}">
                <a16:creationId xmlns:a16="http://schemas.microsoft.com/office/drawing/2014/main" id="{261AAA84-3F71-4293-B007-4713B640CEC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DFA1D06-BBCE-49BB-904E-1D965B8637BE}" type="slidenum">
              <a:rPr lang="en-US" altLang="en-US" sz="1400" smtClean="0">
                <a:solidFill>
                  <a:srgbClr val="FFFFFF"/>
                </a:solidFill>
              </a:rPr>
              <a:pPr/>
              <a:t>293</a:t>
            </a:fld>
            <a:endParaRPr lang="en-US" altLang="en-US" sz="1400">
              <a:solidFill>
                <a:srgbClr val="FFFFFF"/>
              </a:solidFill>
            </a:endParaRPr>
          </a:p>
        </p:txBody>
      </p:sp>
    </p:spTree>
    <p:extLst>
      <p:ext uri="{BB962C8B-B14F-4D97-AF65-F5344CB8AC3E}">
        <p14:creationId xmlns:p14="http://schemas.microsoft.com/office/powerpoint/2010/main" val="100987575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E18372BD-81FE-47DD-A53E-3D63E5674C68}"/>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6</a:t>
            </a:r>
          </a:p>
        </p:txBody>
      </p:sp>
      <p:sp>
        <p:nvSpPr>
          <p:cNvPr id="9219" name="Rectangle 5">
            <a:extLst>
              <a:ext uri="{FF2B5EF4-FFF2-40B4-BE49-F238E27FC236}">
                <a16:creationId xmlns:a16="http://schemas.microsoft.com/office/drawing/2014/main" id="{0855F900-9B9E-4237-A62C-395CEE9E3A9A}"/>
              </a:ext>
            </a:extLst>
          </p:cNvPr>
          <p:cNvSpPr>
            <a:spLocks noGrp="1" noChangeArrowheads="1"/>
          </p:cNvSpPr>
          <p:nvPr>
            <p:ph type="subTitle" idx="1"/>
          </p:nvPr>
        </p:nvSpPr>
        <p:spPr>
          <a:xfrm>
            <a:off x="2286000" y="5003800"/>
            <a:ext cx="6172200" cy="1371600"/>
          </a:xfrm>
        </p:spPr>
        <p:txBody>
          <a:bodyPr/>
          <a:lstStyle/>
          <a:p>
            <a:pPr eaLnBrk="1" hangingPunct="1"/>
            <a:r>
              <a:rPr lang="en-US" altLang="en-US"/>
              <a:t>Expressions and </a:t>
            </a:r>
            <a:br>
              <a:rPr lang="en-US" altLang="en-US"/>
            </a:br>
            <a:r>
              <a:rPr lang="en-US" altLang="en-US"/>
              <a:t>Assignment Statements</a:t>
            </a:r>
          </a:p>
        </p:txBody>
      </p:sp>
    </p:spTree>
    <p:extLst>
      <p:ext uri="{BB962C8B-B14F-4D97-AF65-F5344CB8AC3E}">
        <p14:creationId xmlns:p14="http://schemas.microsoft.com/office/powerpoint/2010/main" val="36893377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F485DC77-3DC5-4913-928F-3B4590796666}"/>
              </a:ext>
            </a:extLst>
          </p:cNvPr>
          <p:cNvSpPr>
            <a:spLocks noGrp="1" noChangeArrowheads="1"/>
          </p:cNvSpPr>
          <p:nvPr>
            <p:ph type="title"/>
          </p:nvPr>
        </p:nvSpPr>
        <p:spPr/>
        <p:txBody>
          <a:bodyPr/>
          <a:lstStyle/>
          <a:p>
            <a:pPr eaLnBrk="1" fontAlgn="auto" hangingPunct="1">
              <a:spcAft>
                <a:spcPts val="0"/>
              </a:spcAft>
              <a:defRPr/>
            </a:pPr>
            <a:r>
              <a:rPr lang="en-US"/>
              <a:t>Chapter 7 Topics</a:t>
            </a:r>
          </a:p>
        </p:txBody>
      </p:sp>
      <p:sp>
        <p:nvSpPr>
          <p:cNvPr id="10243" name="Rectangle 3">
            <a:extLst>
              <a:ext uri="{FF2B5EF4-FFF2-40B4-BE49-F238E27FC236}">
                <a16:creationId xmlns:a16="http://schemas.microsoft.com/office/drawing/2014/main" id="{1074ED5C-F255-4A0D-A199-C1C6CC623281}"/>
              </a:ext>
            </a:extLst>
          </p:cNvPr>
          <p:cNvSpPr>
            <a:spLocks noGrp="1" noChangeArrowheads="1"/>
          </p:cNvSpPr>
          <p:nvPr>
            <p:ph sz="quarter" idx="1"/>
          </p:nvPr>
        </p:nvSpPr>
        <p:spPr>
          <a:xfrm>
            <a:off x="457200" y="1600200"/>
            <a:ext cx="7467600" cy="4873625"/>
          </a:xfrm>
        </p:spPr>
        <p:txBody>
          <a:bodyPr/>
          <a:lstStyle/>
          <a:p>
            <a:pPr eaLnBrk="1" hangingPunct="1"/>
            <a:r>
              <a:rPr lang="en-US" altLang="en-US"/>
              <a:t>Introduction</a:t>
            </a:r>
          </a:p>
          <a:p>
            <a:pPr eaLnBrk="1" hangingPunct="1"/>
            <a:r>
              <a:rPr lang="en-US" altLang="en-US"/>
              <a:t>Arithmetic Expressions</a:t>
            </a:r>
          </a:p>
          <a:p>
            <a:pPr eaLnBrk="1" hangingPunct="1"/>
            <a:r>
              <a:rPr lang="en-US" altLang="en-US"/>
              <a:t>Overloaded Operators</a:t>
            </a:r>
          </a:p>
          <a:p>
            <a:pPr eaLnBrk="1" hangingPunct="1"/>
            <a:r>
              <a:rPr lang="en-US" altLang="en-US"/>
              <a:t>Type Conversions</a:t>
            </a:r>
          </a:p>
          <a:p>
            <a:pPr eaLnBrk="1" hangingPunct="1"/>
            <a:r>
              <a:rPr lang="en-US" altLang="en-US"/>
              <a:t>Relational and Boolean Expressions</a:t>
            </a:r>
          </a:p>
          <a:p>
            <a:pPr eaLnBrk="1" hangingPunct="1"/>
            <a:r>
              <a:rPr lang="en-US" altLang="en-US"/>
              <a:t>Short-Circuit Evaluation</a:t>
            </a:r>
          </a:p>
          <a:p>
            <a:pPr eaLnBrk="1" hangingPunct="1"/>
            <a:r>
              <a:rPr lang="en-US" altLang="en-US"/>
              <a:t>Assignment Statements</a:t>
            </a:r>
          </a:p>
          <a:p>
            <a:pPr eaLnBrk="1" hangingPunct="1"/>
            <a:r>
              <a:rPr lang="en-US" altLang="en-US"/>
              <a:t>Mixed-Mode Assignment</a:t>
            </a:r>
          </a:p>
        </p:txBody>
      </p:sp>
      <p:sp>
        <p:nvSpPr>
          <p:cNvPr id="10244" name="Slide Number Placeholder 3">
            <a:extLst>
              <a:ext uri="{FF2B5EF4-FFF2-40B4-BE49-F238E27FC236}">
                <a16:creationId xmlns:a16="http://schemas.microsoft.com/office/drawing/2014/main" id="{6039EA9D-5D0D-4578-8965-A461B84D1E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9D3E810-78F0-481E-BA63-ECB1C5569D19}" type="slidenum">
              <a:rPr lang="en-US" altLang="en-US" sz="1400" smtClean="0">
                <a:solidFill>
                  <a:srgbClr val="FFFFFF"/>
                </a:solidFill>
              </a:rPr>
              <a:pPr/>
              <a:t>295</a:t>
            </a:fld>
            <a:endParaRPr lang="en-US" altLang="en-US" sz="1400">
              <a:solidFill>
                <a:srgbClr val="FFFFFF"/>
              </a:solidFill>
            </a:endParaRPr>
          </a:p>
        </p:txBody>
      </p:sp>
    </p:spTree>
    <p:extLst>
      <p:ext uri="{BB962C8B-B14F-4D97-AF65-F5344CB8AC3E}">
        <p14:creationId xmlns:p14="http://schemas.microsoft.com/office/powerpoint/2010/main" val="16808222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C53A07A6-2522-4BA6-828D-8247853F0306}"/>
              </a:ext>
            </a:extLst>
          </p:cNvPr>
          <p:cNvSpPr>
            <a:spLocks noGrp="1" noChangeArrowheads="1"/>
          </p:cNvSpPr>
          <p:nvPr>
            <p:ph type="title"/>
          </p:nvPr>
        </p:nvSpPr>
        <p:spPr/>
        <p:txBody>
          <a:bodyPr/>
          <a:lstStyle/>
          <a:p>
            <a:pPr eaLnBrk="1" fontAlgn="auto" hangingPunct="1">
              <a:spcAft>
                <a:spcPts val="0"/>
              </a:spcAft>
              <a:defRPr/>
            </a:pPr>
            <a:r>
              <a:rPr lang="en-US"/>
              <a:t>Introduction</a:t>
            </a:r>
          </a:p>
        </p:txBody>
      </p:sp>
      <p:sp>
        <p:nvSpPr>
          <p:cNvPr id="12291" name="Rectangle 3">
            <a:extLst>
              <a:ext uri="{FF2B5EF4-FFF2-40B4-BE49-F238E27FC236}">
                <a16:creationId xmlns:a16="http://schemas.microsoft.com/office/drawing/2014/main" id="{E9130401-1C7D-45EA-A49A-C13AA4DE918D}"/>
              </a:ext>
            </a:extLst>
          </p:cNvPr>
          <p:cNvSpPr>
            <a:spLocks noGrp="1" noChangeArrowheads="1"/>
          </p:cNvSpPr>
          <p:nvPr>
            <p:ph sz="quarter" idx="1"/>
          </p:nvPr>
        </p:nvSpPr>
        <p:spPr>
          <a:xfrm>
            <a:off x="457200" y="1600200"/>
            <a:ext cx="7467600" cy="4873625"/>
          </a:xfrm>
        </p:spPr>
        <p:txBody>
          <a:bodyPr/>
          <a:lstStyle/>
          <a:p>
            <a:pPr eaLnBrk="1" hangingPunct="1"/>
            <a:r>
              <a:rPr lang="en-US" altLang="en-US"/>
              <a:t>Expressions are the fundamental means of specifying computations in a programming language</a:t>
            </a:r>
          </a:p>
          <a:p>
            <a:pPr eaLnBrk="1" hangingPunct="1"/>
            <a:r>
              <a:rPr lang="en-US" altLang="en-US"/>
              <a:t>To understand expression evaluation, need to be familiar with the orders of operator and operand evaluation – which are dictated by the associativity and precedence rules</a:t>
            </a:r>
          </a:p>
          <a:p>
            <a:pPr eaLnBrk="1" hangingPunct="1"/>
            <a:r>
              <a:rPr lang="en-US" altLang="en-US"/>
              <a:t>Essence of imperative languages is dominant role of assignment statements</a:t>
            </a:r>
          </a:p>
        </p:txBody>
      </p:sp>
      <p:sp>
        <p:nvSpPr>
          <p:cNvPr id="12292" name="Slide Number Placeholder 3">
            <a:extLst>
              <a:ext uri="{FF2B5EF4-FFF2-40B4-BE49-F238E27FC236}">
                <a16:creationId xmlns:a16="http://schemas.microsoft.com/office/drawing/2014/main" id="{EAB8FAB4-1D82-4B5F-83EC-80339D35AF0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1D85BE4-3EF6-4EA1-9754-0BBC4D8395C4}" type="slidenum">
              <a:rPr lang="en-US" altLang="en-US" sz="1400" smtClean="0">
                <a:solidFill>
                  <a:srgbClr val="FFFFFF"/>
                </a:solidFill>
              </a:rPr>
              <a:pPr/>
              <a:t>296</a:t>
            </a:fld>
            <a:endParaRPr lang="en-US" altLang="en-US" sz="1400">
              <a:solidFill>
                <a:srgbClr val="FFFFFF"/>
              </a:solidFill>
            </a:endParaRPr>
          </a:p>
        </p:txBody>
      </p:sp>
    </p:spTree>
    <p:extLst>
      <p:ext uri="{BB962C8B-B14F-4D97-AF65-F5344CB8AC3E}">
        <p14:creationId xmlns:p14="http://schemas.microsoft.com/office/powerpoint/2010/main" val="152782708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11264283-05B0-4C0E-909B-ABDE5CB09B69}"/>
              </a:ext>
            </a:extLst>
          </p:cNvPr>
          <p:cNvSpPr>
            <a:spLocks noGrp="1" noChangeArrowheads="1"/>
          </p:cNvSpPr>
          <p:nvPr>
            <p:ph type="title"/>
          </p:nvPr>
        </p:nvSpPr>
        <p:spPr/>
        <p:txBody>
          <a:bodyPr/>
          <a:lstStyle/>
          <a:p>
            <a:pPr eaLnBrk="1" fontAlgn="auto" hangingPunct="1">
              <a:spcAft>
                <a:spcPts val="0"/>
              </a:spcAft>
              <a:defRPr/>
            </a:pPr>
            <a:r>
              <a:rPr lang="en-US"/>
              <a:t>Arithmetic Expressions</a:t>
            </a:r>
          </a:p>
        </p:txBody>
      </p:sp>
      <p:sp>
        <p:nvSpPr>
          <p:cNvPr id="13315" name="Rectangle 3">
            <a:extLst>
              <a:ext uri="{FF2B5EF4-FFF2-40B4-BE49-F238E27FC236}">
                <a16:creationId xmlns:a16="http://schemas.microsoft.com/office/drawing/2014/main" id="{B3CC49D8-9F9A-4FF5-8D40-34758F7AB791}"/>
              </a:ext>
            </a:extLst>
          </p:cNvPr>
          <p:cNvSpPr>
            <a:spLocks noGrp="1" noChangeArrowheads="1"/>
          </p:cNvSpPr>
          <p:nvPr>
            <p:ph sz="quarter" idx="1"/>
          </p:nvPr>
        </p:nvSpPr>
        <p:spPr>
          <a:xfrm>
            <a:off x="457200" y="1600200"/>
            <a:ext cx="7467600" cy="4873625"/>
          </a:xfrm>
        </p:spPr>
        <p:txBody>
          <a:bodyPr/>
          <a:lstStyle/>
          <a:p>
            <a:pPr eaLnBrk="1" hangingPunct="1"/>
            <a:r>
              <a:rPr lang="en-US" altLang="en-US"/>
              <a:t>Arithmetic evaluation was one of the motivations for the development of the first programming languages</a:t>
            </a:r>
          </a:p>
          <a:p>
            <a:pPr eaLnBrk="1" hangingPunct="1"/>
            <a:r>
              <a:rPr lang="en-US" altLang="en-US"/>
              <a:t>Arithmetic expressions consist of operators, operands, parentheses, and function calls</a:t>
            </a:r>
          </a:p>
          <a:p>
            <a:pPr eaLnBrk="1" hangingPunct="1"/>
            <a:r>
              <a:rPr lang="en-US" altLang="en-US"/>
              <a:t>Most binary operators are infix i.e. operators appear between operands</a:t>
            </a:r>
          </a:p>
          <a:p>
            <a:pPr eaLnBrk="1" hangingPunct="1"/>
            <a:r>
              <a:rPr lang="en-US" altLang="en-US"/>
              <a:t>Computation: fetching the operand &amp; executing the arithmetic</a:t>
            </a:r>
          </a:p>
        </p:txBody>
      </p:sp>
      <p:sp>
        <p:nvSpPr>
          <p:cNvPr id="13316" name="Slide Number Placeholder 3">
            <a:extLst>
              <a:ext uri="{FF2B5EF4-FFF2-40B4-BE49-F238E27FC236}">
                <a16:creationId xmlns:a16="http://schemas.microsoft.com/office/drawing/2014/main" id="{FDD995BF-4FFE-41EB-8E5A-65A261B7316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914AB93-409B-4D78-BB2F-53AC0824D0E5}" type="slidenum">
              <a:rPr lang="en-US" altLang="en-US" sz="1400" smtClean="0">
                <a:solidFill>
                  <a:srgbClr val="FFFFFF"/>
                </a:solidFill>
              </a:rPr>
              <a:pPr/>
              <a:t>297</a:t>
            </a:fld>
            <a:endParaRPr lang="en-US" altLang="en-US" sz="1400">
              <a:solidFill>
                <a:srgbClr val="FFFFFF"/>
              </a:solidFill>
            </a:endParaRPr>
          </a:p>
        </p:txBody>
      </p:sp>
    </p:spTree>
    <p:extLst>
      <p:ext uri="{BB962C8B-B14F-4D97-AF65-F5344CB8AC3E}">
        <p14:creationId xmlns:p14="http://schemas.microsoft.com/office/powerpoint/2010/main" val="343644040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565C8C51-EF0D-4B26-A21D-2AF7CBD86B08}"/>
              </a:ext>
            </a:extLst>
          </p:cNvPr>
          <p:cNvSpPr>
            <a:spLocks noGrp="1" noChangeArrowheads="1"/>
          </p:cNvSpPr>
          <p:nvPr>
            <p:ph type="title"/>
          </p:nvPr>
        </p:nvSpPr>
        <p:spPr/>
        <p:txBody>
          <a:bodyPr/>
          <a:lstStyle/>
          <a:p>
            <a:pPr eaLnBrk="1" fontAlgn="auto" hangingPunct="1">
              <a:spcAft>
                <a:spcPts val="0"/>
              </a:spcAft>
              <a:defRPr/>
            </a:pPr>
            <a:r>
              <a:rPr lang="en-US" sz="3200"/>
              <a:t>Arithmetic Expressions: Design Issues</a:t>
            </a:r>
          </a:p>
        </p:txBody>
      </p:sp>
      <p:sp>
        <p:nvSpPr>
          <p:cNvPr id="14339" name="Rectangle 3">
            <a:extLst>
              <a:ext uri="{FF2B5EF4-FFF2-40B4-BE49-F238E27FC236}">
                <a16:creationId xmlns:a16="http://schemas.microsoft.com/office/drawing/2014/main" id="{92092435-480C-4342-B7BE-BB8C93F2A0F6}"/>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Design issues for arithmetic expressions</a:t>
            </a:r>
          </a:p>
          <a:p>
            <a:pPr marL="914400" lvl="1" indent="-457200" eaLnBrk="1" hangingPunct="1"/>
            <a:r>
              <a:rPr lang="en-US" altLang="en-US"/>
              <a:t>operator precedence rules</a:t>
            </a:r>
          </a:p>
          <a:p>
            <a:pPr marL="914400" lvl="1" indent="-457200" eaLnBrk="1" hangingPunct="1"/>
            <a:r>
              <a:rPr lang="en-US" altLang="en-US"/>
              <a:t>operator associativity rules</a:t>
            </a:r>
          </a:p>
          <a:p>
            <a:pPr marL="914400" lvl="1" indent="-457200" eaLnBrk="1" hangingPunct="1"/>
            <a:r>
              <a:rPr lang="en-US" altLang="en-US"/>
              <a:t>order of operand evaluation</a:t>
            </a:r>
          </a:p>
          <a:p>
            <a:pPr marL="914400" lvl="1" indent="-457200" eaLnBrk="1" hangingPunct="1"/>
            <a:r>
              <a:rPr lang="en-US" altLang="en-US"/>
              <a:t>operand evaluation side effects</a:t>
            </a:r>
          </a:p>
          <a:p>
            <a:pPr marL="914400" lvl="1" indent="-457200" eaLnBrk="1" hangingPunct="1"/>
            <a:r>
              <a:rPr lang="en-US" altLang="en-US"/>
              <a:t>operator overloading</a:t>
            </a:r>
          </a:p>
          <a:p>
            <a:pPr marL="914400" lvl="1" indent="-457200" eaLnBrk="1" hangingPunct="1"/>
            <a:r>
              <a:rPr lang="en-US" altLang="en-US"/>
              <a:t>mode mixing expressions</a:t>
            </a:r>
          </a:p>
        </p:txBody>
      </p:sp>
      <p:sp>
        <p:nvSpPr>
          <p:cNvPr id="14340" name="Slide Number Placeholder 3">
            <a:extLst>
              <a:ext uri="{FF2B5EF4-FFF2-40B4-BE49-F238E27FC236}">
                <a16:creationId xmlns:a16="http://schemas.microsoft.com/office/drawing/2014/main" id="{31C97050-DC8F-47A1-8701-E5931E672C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802245F-EB8B-41E8-A9C3-C841420392FC}" type="slidenum">
              <a:rPr lang="en-US" altLang="en-US" sz="1400" smtClean="0">
                <a:solidFill>
                  <a:srgbClr val="FFFFFF"/>
                </a:solidFill>
              </a:rPr>
              <a:pPr/>
              <a:t>298</a:t>
            </a:fld>
            <a:endParaRPr lang="en-US" altLang="en-US" sz="1400">
              <a:solidFill>
                <a:srgbClr val="FFFFFF"/>
              </a:solidFill>
            </a:endParaRPr>
          </a:p>
        </p:txBody>
      </p:sp>
    </p:spTree>
    <p:extLst>
      <p:ext uri="{BB962C8B-B14F-4D97-AF65-F5344CB8AC3E}">
        <p14:creationId xmlns:p14="http://schemas.microsoft.com/office/powerpoint/2010/main" val="420355399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E9E0ED9A-6384-486E-A2F0-B996A4625917}"/>
              </a:ext>
            </a:extLst>
          </p:cNvPr>
          <p:cNvSpPr>
            <a:spLocks noGrp="1" noChangeArrowheads="1"/>
          </p:cNvSpPr>
          <p:nvPr>
            <p:ph type="title"/>
          </p:nvPr>
        </p:nvSpPr>
        <p:spPr/>
        <p:txBody>
          <a:bodyPr/>
          <a:lstStyle/>
          <a:p>
            <a:pPr eaLnBrk="1" fontAlgn="auto" hangingPunct="1">
              <a:spcAft>
                <a:spcPts val="0"/>
              </a:spcAft>
              <a:defRPr/>
            </a:pPr>
            <a:r>
              <a:rPr lang="en-US"/>
              <a:t>Arithmetic Expressions: Operators</a:t>
            </a:r>
          </a:p>
        </p:txBody>
      </p:sp>
      <p:sp>
        <p:nvSpPr>
          <p:cNvPr id="15363" name="Rectangle 3">
            <a:extLst>
              <a:ext uri="{FF2B5EF4-FFF2-40B4-BE49-F238E27FC236}">
                <a16:creationId xmlns:a16="http://schemas.microsoft.com/office/drawing/2014/main" id="{139F51A5-C8BA-48E7-9EF9-07DED9A82599}"/>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a:solidFill>
                  <a:schemeClr val="accent2"/>
                </a:solidFill>
              </a:rPr>
              <a:t>unary</a:t>
            </a:r>
            <a:r>
              <a:rPr lang="en-US" altLang="en-US"/>
              <a:t> operator has one operand</a:t>
            </a:r>
          </a:p>
          <a:p>
            <a:pPr eaLnBrk="1" hangingPunct="1">
              <a:buFontTx/>
              <a:buNone/>
            </a:pPr>
            <a:r>
              <a:rPr lang="en-US" altLang="en-US"/>
              <a:t>	y++</a:t>
            </a:r>
          </a:p>
          <a:p>
            <a:pPr eaLnBrk="1" hangingPunct="1"/>
            <a:r>
              <a:rPr lang="en-US" altLang="en-US"/>
              <a:t>A </a:t>
            </a:r>
            <a:r>
              <a:rPr lang="en-US" altLang="en-US">
                <a:solidFill>
                  <a:schemeClr val="accent2"/>
                </a:solidFill>
              </a:rPr>
              <a:t>binary</a:t>
            </a:r>
            <a:r>
              <a:rPr lang="en-US" altLang="en-US"/>
              <a:t> operator has two operands</a:t>
            </a:r>
          </a:p>
          <a:p>
            <a:pPr eaLnBrk="1" hangingPunct="1">
              <a:buFontTx/>
              <a:buNone/>
            </a:pPr>
            <a:r>
              <a:rPr lang="en-US" altLang="en-US"/>
              <a:t>	x +y</a:t>
            </a:r>
          </a:p>
          <a:p>
            <a:pPr eaLnBrk="1" hangingPunct="1"/>
            <a:r>
              <a:rPr lang="en-US" altLang="en-US"/>
              <a:t>A </a:t>
            </a:r>
            <a:r>
              <a:rPr lang="en-US" altLang="en-US">
                <a:solidFill>
                  <a:schemeClr val="accent2"/>
                </a:solidFill>
              </a:rPr>
              <a:t>ternary</a:t>
            </a:r>
            <a:r>
              <a:rPr lang="en-US" altLang="en-US"/>
              <a:t> operator has three operands</a:t>
            </a:r>
          </a:p>
          <a:p>
            <a:pPr eaLnBrk="1" hangingPunct="1">
              <a:buFontTx/>
              <a:buNone/>
            </a:pPr>
            <a:r>
              <a:rPr lang="en-US" altLang="en-US"/>
              <a:t>	y &gt; 5 ? 1 : 0</a:t>
            </a:r>
          </a:p>
        </p:txBody>
      </p:sp>
      <p:sp>
        <p:nvSpPr>
          <p:cNvPr id="15364" name="Slide Number Placeholder 3">
            <a:extLst>
              <a:ext uri="{FF2B5EF4-FFF2-40B4-BE49-F238E27FC236}">
                <a16:creationId xmlns:a16="http://schemas.microsoft.com/office/drawing/2014/main" id="{25DDF226-DEDB-4F11-A913-C7232F2CE70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FDFFCDE-E08D-41E4-B366-F55160252DBB}" type="slidenum">
              <a:rPr lang="en-US" altLang="en-US" sz="1400" smtClean="0">
                <a:solidFill>
                  <a:srgbClr val="FFFFFF"/>
                </a:solidFill>
              </a:rPr>
              <a:pPr/>
              <a:t>299</a:t>
            </a:fld>
            <a:endParaRPr lang="en-US" altLang="en-US" sz="1400">
              <a:solidFill>
                <a:srgbClr val="FFFFFF"/>
              </a:solidFill>
            </a:endParaRPr>
          </a:p>
        </p:txBody>
      </p:sp>
    </p:spTree>
    <p:extLst>
      <p:ext uri="{BB962C8B-B14F-4D97-AF65-F5344CB8AC3E}">
        <p14:creationId xmlns:p14="http://schemas.microsoft.com/office/powerpoint/2010/main" val="275502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687C7B39-3F22-448B-9C6A-2C1233A99B86}"/>
              </a:ext>
            </a:extLst>
          </p:cNvPr>
          <p:cNvSpPr>
            <a:spLocks noGrp="1" noChangeArrowheads="1"/>
          </p:cNvSpPr>
          <p:nvPr>
            <p:ph type="title"/>
          </p:nvPr>
        </p:nvSpPr>
        <p:spPr>
          <a:xfrm>
            <a:off x="609600" y="0"/>
            <a:ext cx="7772400" cy="1206500"/>
          </a:xfrm>
        </p:spPr>
        <p:txBody>
          <a:bodyPr/>
          <a:lstStyle/>
          <a:p>
            <a:pPr eaLnBrk="1" fontAlgn="auto" hangingPunct="1">
              <a:spcAft>
                <a:spcPts val="0"/>
              </a:spcAft>
              <a:defRPr/>
            </a:pPr>
            <a:r>
              <a:rPr lang="en-US" dirty="0"/>
              <a:t>Why do we need to study the concepts of PLs?</a:t>
            </a:r>
          </a:p>
        </p:txBody>
      </p:sp>
      <p:sp>
        <p:nvSpPr>
          <p:cNvPr id="8195" name="Rectangle 3">
            <a:extLst>
              <a:ext uri="{FF2B5EF4-FFF2-40B4-BE49-F238E27FC236}">
                <a16:creationId xmlns:a16="http://schemas.microsoft.com/office/drawing/2014/main" id="{C242A00B-8632-4496-AD13-EE7CEF91E2AD}"/>
              </a:ext>
            </a:extLst>
          </p:cNvPr>
          <p:cNvSpPr>
            <a:spLocks noGrp="1" noChangeArrowheads="1"/>
          </p:cNvSpPr>
          <p:nvPr>
            <p:ph sz="quarter" idx="1"/>
          </p:nvPr>
        </p:nvSpPr>
        <p:spPr>
          <a:xfrm>
            <a:off x="685800" y="1676400"/>
            <a:ext cx="7772400" cy="4495800"/>
          </a:xfrm>
        </p:spPr>
        <p:txBody>
          <a:bodyPr/>
          <a:lstStyle/>
          <a:p>
            <a:pPr eaLnBrk="1" hangingPunct="1"/>
            <a:r>
              <a:rPr lang="en-US" altLang="en-US"/>
              <a:t>Increased ability to express ideas</a:t>
            </a:r>
          </a:p>
          <a:p>
            <a:pPr lvl="1" eaLnBrk="1" hangingPunct="1"/>
            <a:r>
              <a:rPr lang="en-US" altLang="en-US">
                <a:sym typeface="Symbol" panose="05050102010706020507" pitchFamily="18" charset="2"/>
              </a:rPr>
              <a:t></a:t>
            </a:r>
            <a:r>
              <a:rPr lang="en-US" altLang="en-US"/>
              <a:t>hence reducing the limitations posed by a particular programming language.</a:t>
            </a:r>
          </a:p>
          <a:p>
            <a:pPr eaLnBrk="1" hangingPunct="1"/>
            <a:r>
              <a:rPr lang="en-US" altLang="en-US"/>
              <a:t>Improved background for choosing appropriate languages</a:t>
            </a:r>
          </a:p>
          <a:p>
            <a:pPr lvl="1" eaLnBrk="1" hangingPunct="1"/>
            <a:r>
              <a:rPr lang="en-US" altLang="en-US"/>
              <a:t>Avoid from sticking to traditional programming languages </a:t>
            </a:r>
          </a:p>
          <a:p>
            <a:pPr eaLnBrk="1" hangingPunct="1"/>
            <a:r>
              <a:rPr lang="en-US" altLang="en-US"/>
              <a:t>Increased ability to learn new languages</a:t>
            </a:r>
          </a:p>
          <a:p>
            <a:pPr lvl="1" eaLnBrk="1" hangingPunct="1"/>
            <a:r>
              <a:rPr lang="en-US" altLang="en-US">
                <a:sym typeface="Symbol" panose="05050102010706020507" pitchFamily="18" charset="2"/>
              </a:rPr>
              <a:t>top-down approach to learning programming</a:t>
            </a:r>
            <a:endParaRPr lang="en-US" altLang="en-US"/>
          </a:p>
        </p:txBody>
      </p:sp>
      <p:sp>
        <p:nvSpPr>
          <p:cNvPr id="17412" name="Slide Number Placeholder 4">
            <a:extLst>
              <a:ext uri="{FF2B5EF4-FFF2-40B4-BE49-F238E27FC236}">
                <a16:creationId xmlns:a16="http://schemas.microsoft.com/office/drawing/2014/main" id="{B3B80B06-4E7C-4188-B292-A12C2859DCD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8E035B57-1E9C-45E8-9B43-CC1F64C0D4A3}" type="slidenum">
              <a:rPr lang="en-US" altLang="en-US" sz="1400" smtClean="0">
                <a:solidFill>
                  <a:srgbClr val="FFFFFF"/>
                </a:solidFill>
                <a:latin typeface="Times" panose="02020603050405020304" pitchFamily="18" charset="0"/>
              </a:rPr>
              <a:pPr>
                <a:spcBef>
                  <a:spcPct val="0"/>
                </a:spcBef>
                <a:buClrTx/>
                <a:buSzTx/>
                <a:buFontTx/>
                <a:buNone/>
              </a:pPr>
              <a:t>3</a:t>
            </a:fld>
            <a:endParaRPr lang="en-US" altLang="en-US" sz="1400">
              <a:solidFill>
                <a:srgbClr val="FFFFFF"/>
              </a:solidFill>
              <a:latin typeface="Times" panose="02020603050405020304" pitchFamily="18" charset="0"/>
            </a:endParaRPr>
          </a:p>
        </p:txBody>
      </p:sp>
      <p:sp>
        <p:nvSpPr>
          <p:cNvPr id="17413" name="Footer Placeholder 3">
            <a:extLst>
              <a:ext uri="{FF2B5EF4-FFF2-40B4-BE49-F238E27FC236}">
                <a16:creationId xmlns:a16="http://schemas.microsoft.com/office/drawing/2014/main" id="{0B169ED8-70FD-4E66-9A25-A6E22BC415C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additive="base">
                                        <p:cTn id="2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1A4BD13A-809E-4287-9738-06607C084713}"/>
              </a:ext>
            </a:extLst>
          </p:cNvPr>
          <p:cNvSpPr>
            <a:spLocks noGrp="1" noChangeArrowheads="1"/>
          </p:cNvSpPr>
          <p:nvPr>
            <p:ph type="title"/>
          </p:nvPr>
        </p:nvSpPr>
        <p:spPr>
          <a:xfrm>
            <a:off x="533400" y="76200"/>
            <a:ext cx="8001000" cy="1143000"/>
          </a:xfrm>
        </p:spPr>
        <p:txBody>
          <a:bodyPr/>
          <a:lstStyle/>
          <a:p>
            <a:pPr eaLnBrk="1" fontAlgn="auto" hangingPunct="1">
              <a:spcAft>
                <a:spcPts val="0"/>
              </a:spcAft>
              <a:defRPr/>
            </a:pPr>
            <a:r>
              <a:rPr lang="en-US" dirty="0"/>
              <a:t>Implementation Methods: Hybrid Implementation</a:t>
            </a:r>
          </a:p>
        </p:txBody>
      </p:sp>
      <p:sp>
        <p:nvSpPr>
          <p:cNvPr id="68611" name="Slide Number Placeholder 3">
            <a:extLst>
              <a:ext uri="{FF2B5EF4-FFF2-40B4-BE49-F238E27FC236}">
                <a16:creationId xmlns:a16="http://schemas.microsoft.com/office/drawing/2014/main" id="{8D8314BE-1412-4666-AB2C-8D92433D7E7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C0425E56-BA84-4A37-9706-700DBB90F099}" type="slidenum">
              <a:rPr lang="en-US" altLang="en-US" sz="1400" smtClean="0">
                <a:solidFill>
                  <a:srgbClr val="FFFFFF"/>
                </a:solidFill>
                <a:latin typeface="Times" panose="02020603050405020304" pitchFamily="18" charset="0"/>
              </a:rPr>
              <a:pPr>
                <a:spcBef>
                  <a:spcPct val="0"/>
                </a:spcBef>
                <a:buClrTx/>
                <a:buSzTx/>
                <a:buFontTx/>
                <a:buNone/>
              </a:pPr>
              <a:t>30</a:t>
            </a:fld>
            <a:endParaRPr lang="en-US" altLang="en-US" sz="1400">
              <a:solidFill>
                <a:srgbClr val="FFFFFF"/>
              </a:solidFill>
              <a:latin typeface="Times" panose="02020603050405020304" pitchFamily="18" charset="0"/>
            </a:endParaRPr>
          </a:p>
        </p:txBody>
      </p:sp>
      <p:sp>
        <p:nvSpPr>
          <p:cNvPr id="68612" name="Footer Placeholder 2">
            <a:extLst>
              <a:ext uri="{FF2B5EF4-FFF2-40B4-BE49-F238E27FC236}">
                <a16:creationId xmlns:a16="http://schemas.microsoft.com/office/drawing/2014/main" id="{293385C4-9492-4038-BE80-1674941ED2D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
        <p:nvSpPr>
          <p:cNvPr id="68613" name="Rectangle 1">
            <a:extLst>
              <a:ext uri="{FF2B5EF4-FFF2-40B4-BE49-F238E27FC236}">
                <a16:creationId xmlns:a16="http://schemas.microsoft.com/office/drawing/2014/main" id="{F87CCDEC-1A22-4AC9-BE71-601429F4BBB0}"/>
              </a:ext>
            </a:extLst>
          </p:cNvPr>
          <p:cNvSpPr>
            <a:spLocks noChangeArrowheads="1"/>
          </p:cNvSpPr>
          <p:nvPr/>
        </p:nvSpPr>
        <p:spPr bwMode="auto">
          <a:xfrm>
            <a:off x="762000" y="3013075"/>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t>https://www.youtube.com/watch?v=qaj7nO1HUqA</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FD21CC90-7984-42AB-B9B6-57305263974E}"/>
              </a:ext>
            </a:extLst>
          </p:cNvPr>
          <p:cNvSpPr>
            <a:spLocks noGrp="1" noChangeArrowheads="1"/>
          </p:cNvSpPr>
          <p:nvPr>
            <p:ph type="title"/>
          </p:nvPr>
        </p:nvSpPr>
        <p:spPr/>
        <p:txBody>
          <a:bodyPr/>
          <a:lstStyle/>
          <a:p>
            <a:pPr eaLnBrk="1" fontAlgn="auto" hangingPunct="1">
              <a:spcAft>
                <a:spcPts val="0"/>
              </a:spcAft>
              <a:defRPr/>
            </a:pPr>
            <a:r>
              <a:rPr lang="en-US" sz="3200"/>
              <a:t>Arithmetic Expressions: Operator Precedence Rules</a:t>
            </a:r>
          </a:p>
        </p:txBody>
      </p:sp>
      <p:sp>
        <p:nvSpPr>
          <p:cNvPr id="16387" name="Rectangle 3">
            <a:extLst>
              <a:ext uri="{FF2B5EF4-FFF2-40B4-BE49-F238E27FC236}">
                <a16:creationId xmlns:a16="http://schemas.microsoft.com/office/drawing/2014/main" id="{CEC98622-E155-4A5C-BA50-E5B5D5513BAA}"/>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The </a:t>
            </a:r>
            <a:r>
              <a:rPr lang="en-US" altLang="en-US" i="1">
                <a:solidFill>
                  <a:schemeClr val="accent2"/>
                </a:solidFill>
              </a:rPr>
              <a:t>operator precedence</a:t>
            </a:r>
            <a:r>
              <a:rPr lang="en-US" altLang="en-US" i="1">
                <a:solidFill>
                  <a:schemeClr val="tx2"/>
                </a:solidFill>
              </a:rPr>
              <a:t> </a:t>
            </a:r>
            <a:r>
              <a:rPr lang="en-US" altLang="en-US" i="1">
                <a:solidFill>
                  <a:schemeClr val="accent2"/>
                </a:solidFill>
              </a:rPr>
              <a:t>rules</a:t>
            </a:r>
            <a:r>
              <a:rPr lang="en-US" altLang="en-US"/>
              <a:t> for expression evaluation define the order in which “adjacent” operators of different precedence levels are evaluated </a:t>
            </a:r>
          </a:p>
          <a:p>
            <a:pPr eaLnBrk="1" hangingPunct="1">
              <a:lnSpc>
                <a:spcPct val="90000"/>
              </a:lnSpc>
            </a:pPr>
            <a:r>
              <a:rPr lang="en-US" altLang="en-US"/>
              <a:t>Typical precedence levels</a:t>
            </a:r>
          </a:p>
          <a:p>
            <a:pPr eaLnBrk="1" hangingPunct="1">
              <a:lnSpc>
                <a:spcPct val="90000"/>
              </a:lnSpc>
            </a:pPr>
            <a:endParaRPr lang="en-US" altLang="en-US"/>
          </a:p>
        </p:txBody>
      </p:sp>
      <p:sp>
        <p:nvSpPr>
          <p:cNvPr id="16388" name="Slide Number Placeholder 3">
            <a:extLst>
              <a:ext uri="{FF2B5EF4-FFF2-40B4-BE49-F238E27FC236}">
                <a16:creationId xmlns:a16="http://schemas.microsoft.com/office/drawing/2014/main" id="{C271C4F6-6337-43A4-914E-CEBD797662E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3E89CA8-B2E4-4DF6-A7A5-C4411AA63F3C}" type="slidenum">
              <a:rPr lang="en-US" altLang="en-US" sz="1400" smtClean="0">
                <a:solidFill>
                  <a:srgbClr val="FFFFFF"/>
                </a:solidFill>
              </a:rPr>
              <a:pPr/>
              <a:t>300</a:t>
            </a:fld>
            <a:endParaRPr lang="en-US" altLang="en-US" sz="1400">
              <a:solidFill>
                <a:srgbClr val="FFFFFF"/>
              </a:solidFill>
            </a:endParaRPr>
          </a:p>
        </p:txBody>
      </p:sp>
      <p:graphicFrame>
        <p:nvGraphicFramePr>
          <p:cNvPr id="5" name="Table 4">
            <a:extLst>
              <a:ext uri="{FF2B5EF4-FFF2-40B4-BE49-F238E27FC236}">
                <a16:creationId xmlns:a16="http://schemas.microsoft.com/office/drawing/2014/main" id="{A5A3A8BE-55A3-4DFF-AF73-9DEE80063195}"/>
              </a:ext>
            </a:extLst>
          </p:cNvPr>
          <p:cNvGraphicFramePr>
            <a:graphicFrameLocks noGrp="1"/>
          </p:cNvGraphicFramePr>
          <p:nvPr/>
        </p:nvGraphicFramePr>
        <p:xfrm>
          <a:off x="1371600" y="3627438"/>
          <a:ext cx="6096000" cy="206216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765">
                <a:tc>
                  <a:txBody>
                    <a:bodyPr/>
                    <a:lstStyle/>
                    <a:p>
                      <a:endParaRPr lang="en-US" sz="1600" dirty="0"/>
                    </a:p>
                  </a:txBody>
                  <a:tcPr marT="45711" marB="45711"/>
                </a:tc>
                <a:tc>
                  <a:txBody>
                    <a:bodyPr/>
                    <a:lstStyle/>
                    <a:p>
                      <a:r>
                        <a:rPr lang="en-US" sz="1600" dirty="0"/>
                        <a:t>Ruby</a:t>
                      </a:r>
                    </a:p>
                  </a:txBody>
                  <a:tcPr marT="45711" marB="45711"/>
                </a:tc>
                <a:tc>
                  <a:txBody>
                    <a:bodyPr/>
                    <a:lstStyle/>
                    <a:p>
                      <a:r>
                        <a:rPr lang="en-US" sz="1600" dirty="0"/>
                        <a:t>C-based</a:t>
                      </a:r>
                    </a:p>
                  </a:txBody>
                  <a:tcPr marT="45711" marB="45711"/>
                </a:tc>
                <a:tc>
                  <a:txBody>
                    <a:bodyPr/>
                    <a:lstStyle/>
                    <a:p>
                      <a:r>
                        <a:rPr lang="en-US" sz="1600" dirty="0" err="1"/>
                        <a:t>Ada</a:t>
                      </a:r>
                      <a:endParaRPr lang="en-US" sz="1600" dirty="0"/>
                    </a:p>
                  </a:txBody>
                  <a:tcPr marT="45711" marB="45711"/>
                </a:tc>
                <a:extLst>
                  <a:ext uri="{0D108BD9-81ED-4DB2-BD59-A6C34878D82A}">
                    <a16:rowId xmlns:a16="http://schemas.microsoft.com/office/drawing/2014/main" val="10000"/>
                  </a:ext>
                </a:extLst>
              </a:tr>
              <a:tr h="370765">
                <a:tc>
                  <a:txBody>
                    <a:bodyPr/>
                    <a:lstStyle/>
                    <a:p>
                      <a:r>
                        <a:rPr lang="en-US" sz="1600" dirty="0"/>
                        <a:t>Highest</a:t>
                      </a:r>
                    </a:p>
                  </a:txBody>
                  <a:tcPr marT="45711" marB="45711"/>
                </a:tc>
                <a:tc>
                  <a:txBody>
                    <a:bodyPr/>
                    <a:lstStyle/>
                    <a:p>
                      <a:r>
                        <a:rPr lang="en-US" sz="1600" dirty="0"/>
                        <a:t>**</a:t>
                      </a:r>
                    </a:p>
                  </a:txBody>
                  <a:tcPr marT="45711" marB="45711"/>
                </a:tc>
                <a:tc>
                  <a:txBody>
                    <a:bodyPr/>
                    <a:lstStyle/>
                    <a:p>
                      <a:r>
                        <a:rPr lang="en-US" sz="1600" dirty="0"/>
                        <a:t>Postfix ++, --</a:t>
                      </a:r>
                    </a:p>
                  </a:txBody>
                  <a:tcPr marT="45711" marB="45711"/>
                </a:tc>
                <a:tc>
                  <a:txBody>
                    <a:bodyPr/>
                    <a:lstStyle/>
                    <a:p>
                      <a:r>
                        <a:rPr lang="en-US" sz="1600" dirty="0"/>
                        <a:t>**, bas</a:t>
                      </a:r>
                    </a:p>
                  </a:txBody>
                  <a:tcPr marT="45711" marB="45711"/>
                </a:tc>
                <a:extLst>
                  <a:ext uri="{0D108BD9-81ED-4DB2-BD59-A6C34878D82A}">
                    <a16:rowId xmlns:a16="http://schemas.microsoft.com/office/drawing/2014/main" val="10001"/>
                  </a:ext>
                </a:extLst>
              </a:tr>
              <a:tr h="579101">
                <a:tc>
                  <a:txBody>
                    <a:bodyPr/>
                    <a:lstStyle/>
                    <a:p>
                      <a:endParaRPr lang="en-US" sz="1600" dirty="0"/>
                    </a:p>
                  </a:txBody>
                  <a:tcPr marT="45711" marB="45711"/>
                </a:tc>
                <a:tc>
                  <a:txBody>
                    <a:bodyPr/>
                    <a:lstStyle/>
                    <a:p>
                      <a:r>
                        <a:rPr lang="en-US" sz="1600" dirty="0"/>
                        <a:t>Unary +. -</a:t>
                      </a:r>
                    </a:p>
                  </a:txBody>
                  <a:tcPr marT="45711" marB="45711"/>
                </a:tc>
                <a:tc>
                  <a:txBody>
                    <a:bodyPr/>
                    <a:lstStyle/>
                    <a:p>
                      <a:r>
                        <a:rPr lang="en-US" sz="1600" dirty="0"/>
                        <a:t>Prefix ++, --, unary +, -</a:t>
                      </a:r>
                    </a:p>
                  </a:txBody>
                  <a:tcPr marT="45711" marB="45711"/>
                </a:tc>
                <a:tc>
                  <a:txBody>
                    <a:bodyPr/>
                    <a:lstStyle/>
                    <a:p>
                      <a:r>
                        <a:rPr lang="en-US" sz="1600" dirty="0"/>
                        <a:t>*, /, mod, </a:t>
                      </a:r>
                      <a:r>
                        <a:rPr lang="en-US" sz="1600" dirty="0" err="1"/>
                        <a:t>rem</a:t>
                      </a:r>
                      <a:endParaRPr lang="en-US" sz="1600" dirty="0"/>
                    </a:p>
                  </a:txBody>
                  <a:tcPr marT="45711" marB="45711"/>
                </a:tc>
                <a:extLst>
                  <a:ext uri="{0D108BD9-81ED-4DB2-BD59-A6C34878D82A}">
                    <a16:rowId xmlns:a16="http://schemas.microsoft.com/office/drawing/2014/main" val="10002"/>
                  </a:ext>
                </a:extLst>
              </a:tr>
              <a:tr h="370765">
                <a:tc>
                  <a:txBody>
                    <a:bodyPr/>
                    <a:lstStyle/>
                    <a:p>
                      <a:endParaRPr lang="en-US" sz="1600" dirty="0"/>
                    </a:p>
                  </a:txBody>
                  <a:tcPr marT="45711" marB="45711"/>
                </a:tc>
                <a:tc>
                  <a:txBody>
                    <a:bodyPr/>
                    <a:lstStyle/>
                    <a:p>
                      <a:r>
                        <a:rPr lang="en-US" sz="1600" dirty="0"/>
                        <a:t>*, /, %</a:t>
                      </a:r>
                    </a:p>
                  </a:txBody>
                  <a:tcPr marT="45711" marB="45711"/>
                </a:tc>
                <a:tc>
                  <a:txBody>
                    <a:bodyPr/>
                    <a:lstStyle/>
                    <a:p>
                      <a:r>
                        <a:rPr lang="en-US" sz="1600" dirty="0"/>
                        <a:t>*, /, %</a:t>
                      </a:r>
                    </a:p>
                  </a:txBody>
                  <a:tcPr marT="45711" marB="45711"/>
                </a:tc>
                <a:tc>
                  <a:txBody>
                    <a:bodyPr/>
                    <a:lstStyle/>
                    <a:p>
                      <a:r>
                        <a:rPr lang="en-US" sz="1600" dirty="0"/>
                        <a:t>Unary +, -</a:t>
                      </a:r>
                    </a:p>
                  </a:txBody>
                  <a:tcPr marT="45711" marB="45711"/>
                </a:tc>
                <a:extLst>
                  <a:ext uri="{0D108BD9-81ED-4DB2-BD59-A6C34878D82A}">
                    <a16:rowId xmlns:a16="http://schemas.microsoft.com/office/drawing/2014/main" val="10003"/>
                  </a:ext>
                </a:extLst>
              </a:tr>
              <a:tr h="370765">
                <a:tc>
                  <a:txBody>
                    <a:bodyPr/>
                    <a:lstStyle/>
                    <a:p>
                      <a:r>
                        <a:rPr lang="en-US" sz="1600" dirty="0"/>
                        <a:t>Lowest</a:t>
                      </a:r>
                    </a:p>
                  </a:txBody>
                  <a:tcPr marT="45711" marB="45711"/>
                </a:tc>
                <a:tc>
                  <a:txBody>
                    <a:bodyPr/>
                    <a:lstStyle/>
                    <a:p>
                      <a:r>
                        <a:rPr lang="en-US" sz="1600" dirty="0"/>
                        <a:t>Binary +, -</a:t>
                      </a:r>
                    </a:p>
                  </a:txBody>
                  <a:tcPr marT="45711" marB="45711"/>
                </a:tc>
                <a:tc>
                  <a:txBody>
                    <a:bodyPr/>
                    <a:lstStyle/>
                    <a:p>
                      <a:r>
                        <a:rPr lang="en-US" sz="1600" dirty="0"/>
                        <a:t>Binary +, -</a:t>
                      </a:r>
                    </a:p>
                  </a:txBody>
                  <a:tcPr marT="45711" marB="45711"/>
                </a:tc>
                <a:tc>
                  <a:txBody>
                    <a:bodyPr/>
                    <a:lstStyle/>
                    <a:p>
                      <a:r>
                        <a:rPr lang="en-US" sz="1600" dirty="0"/>
                        <a:t>Binary +, -</a:t>
                      </a:r>
                    </a:p>
                  </a:txBody>
                  <a:tcPr marT="45711" marB="4571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997995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1511CB81-3534-4C19-9916-074737CA58AD}"/>
              </a:ext>
            </a:extLst>
          </p:cNvPr>
          <p:cNvSpPr>
            <a:spLocks noGrp="1" noChangeArrowheads="1"/>
          </p:cNvSpPr>
          <p:nvPr>
            <p:ph type="title"/>
          </p:nvPr>
        </p:nvSpPr>
        <p:spPr/>
        <p:txBody>
          <a:bodyPr/>
          <a:lstStyle/>
          <a:p>
            <a:pPr eaLnBrk="1" fontAlgn="auto" hangingPunct="1">
              <a:spcAft>
                <a:spcPts val="0"/>
              </a:spcAft>
              <a:defRPr/>
            </a:pPr>
            <a:r>
              <a:rPr lang="en-US" sz="3200"/>
              <a:t>Arithmetic Expressions: Operator Associativity Rule</a:t>
            </a:r>
          </a:p>
        </p:txBody>
      </p:sp>
      <p:sp>
        <p:nvSpPr>
          <p:cNvPr id="15363" name="Rectangle 3">
            <a:extLst>
              <a:ext uri="{FF2B5EF4-FFF2-40B4-BE49-F238E27FC236}">
                <a16:creationId xmlns:a16="http://schemas.microsoft.com/office/drawing/2014/main" id="{9E7D6AF5-7844-4C0E-8200-EBB71F91F084}"/>
              </a:ext>
            </a:extLst>
          </p:cNvPr>
          <p:cNvSpPr>
            <a:spLocks noGrp="1" noChangeArrowheads="1"/>
          </p:cNvSpPr>
          <p:nvPr>
            <p:ph sz="quarter" idx="1"/>
          </p:nvPr>
        </p:nvSpPr>
        <p:spPr>
          <a:xfrm>
            <a:off x="457200" y="1600200"/>
            <a:ext cx="7467600" cy="4873625"/>
          </a:xfrm>
        </p:spPr>
        <p:txBody>
          <a:bodyPr>
            <a:normAutofit fontScale="92500" lnSpcReduction="10000"/>
          </a:bodyPr>
          <a:lstStyle/>
          <a:p>
            <a:pPr eaLnBrk="1" hangingPunct="1">
              <a:lnSpc>
                <a:spcPct val="90000"/>
              </a:lnSpc>
              <a:defRPr/>
            </a:pPr>
            <a:r>
              <a:rPr lang="en-US" dirty="0"/>
              <a:t>The </a:t>
            </a:r>
            <a:r>
              <a:rPr lang="en-US" i="1" dirty="0">
                <a:solidFill>
                  <a:schemeClr val="accent2"/>
                </a:solidFill>
              </a:rPr>
              <a:t>operator associativity rules</a:t>
            </a:r>
            <a:r>
              <a:rPr lang="en-US" dirty="0"/>
              <a:t> for expression evaluation define the order in which adjacent operators with the same precedence level are evaluated</a:t>
            </a:r>
          </a:p>
          <a:p>
            <a:pPr eaLnBrk="1" hangingPunct="1">
              <a:lnSpc>
                <a:spcPct val="90000"/>
              </a:lnSpc>
              <a:defRPr/>
            </a:pPr>
            <a:r>
              <a:rPr lang="en-US" dirty="0"/>
              <a:t>Typical associativity rules</a:t>
            </a:r>
          </a:p>
          <a:p>
            <a:pPr lvl="1" eaLnBrk="1" hangingPunct="1">
              <a:lnSpc>
                <a:spcPct val="90000"/>
              </a:lnSpc>
              <a:defRPr/>
            </a:pPr>
            <a:r>
              <a:rPr lang="en-US" sz="2000" dirty="0"/>
              <a:t>Ruby – Left: *, /, +, -</a:t>
            </a:r>
          </a:p>
          <a:p>
            <a:pPr lvl="1" eaLnBrk="1" hangingPunct="1">
              <a:lnSpc>
                <a:spcPct val="90000"/>
              </a:lnSpc>
              <a:buFont typeface="Wingdings 2" panose="05020102010507070707" pitchFamily="18" charset="2"/>
              <a:buNone/>
              <a:defRPr/>
            </a:pPr>
            <a:r>
              <a:rPr lang="en-US" sz="2000" dirty="0"/>
              <a:t>                 Right: **</a:t>
            </a:r>
          </a:p>
          <a:p>
            <a:pPr lvl="1" eaLnBrk="1" hangingPunct="1">
              <a:lnSpc>
                <a:spcPct val="90000"/>
              </a:lnSpc>
              <a:defRPr/>
            </a:pPr>
            <a:r>
              <a:rPr lang="en-US" sz="2000" dirty="0"/>
              <a:t>C-based – Left: Left: *, /, %, binary +, binary </a:t>
            </a:r>
          </a:p>
          <a:p>
            <a:pPr lvl="1" eaLnBrk="1" hangingPunct="1">
              <a:lnSpc>
                <a:spcPct val="90000"/>
              </a:lnSpc>
              <a:buFont typeface="Wingdings 2" panose="05020102010507070707" pitchFamily="18" charset="2"/>
              <a:buNone/>
              <a:defRPr/>
            </a:pPr>
            <a:r>
              <a:rPr lang="en-US" sz="2000" dirty="0"/>
              <a:t>                      Right ++, --, unary +, unary –</a:t>
            </a:r>
          </a:p>
          <a:p>
            <a:pPr lvl="1" eaLnBrk="1" hangingPunct="1">
              <a:lnSpc>
                <a:spcPct val="90000"/>
              </a:lnSpc>
              <a:defRPr/>
            </a:pPr>
            <a:r>
              <a:rPr lang="en-US" sz="2000" dirty="0" err="1"/>
              <a:t>Ada</a:t>
            </a:r>
            <a:r>
              <a:rPr lang="en-US" sz="2000" dirty="0"/>
              <a:t> – Left: all except **</a:t>
            </a:r>
          </a:p>
          <a:p>
            <a:pPr lvl="1" eaLnBrk="1" hangingPunct="1">
              <a:lnSpc>
                <a:spcPct val="90000"/>
              </a:lnSpc>
              <a:buFont typeface="Wingdings 2" panose="05020102010507070707" pitchFamily="18" charset="2"/>
              <a:buNone/>
              <a:defRPr/>
            </a:pPr>
            <a:r>
              <a:rPr lang="en-US" sz="2000" dirty="0"/>
              <a:t>               Non-associative: **</a:t>
            </a:r>
          </a:p>
          <a:p>
            <a:pPr eaLnBrk="1" hangingPunct="1">
              <a:lnSpc>
                <a:spcPct val="90000"/>
              </a:lnSpc>
              <a:defRPr/>
            </a:pPr>
            <a:r>
              <a:rPr lang="en-US" dirty="0"/>
              <a:t>APL is different; all operators have equal precedence and all operators associate right to left</a:t>
            </a:r>
          </a:p>
          <a:p>
            <a:pPr eaLnBrk="1" hangingPunct="1">
              <a:lnSpc>
                <a:spcPct val="90000"/>
              </a:lnSpc>
              <a:defRPr/>
            </a:pPr>
            <a:r>
              <a:rPr lang="en-US" dirty="0"/>
              <a:t>Precedence and associativity rules can be overridden with </a:t>
            </a:r>
            <a:r>
              <a:rPr lang="en-US" i="1" dirty="0"/>
              <a:t>parentheses</a:t>
            </a:r>
          </a:p>
        </p:txBody>
      </p:sp>
      <p:sp>
        <p:nvSpPr>
          <p:cNvPr id="17412" name="Slide Number Placeholder 3">
            <a:extLst>
              <a:ext uri="{FF2B5EF4-FFF2-40B4-BE49-F238E27FC236}">
                <a16:creationId xmlns:a16="http://schemas.microsoft.com/office/drawing/2014/main" id="{22A377FE-FC2E-41D1-81FF-441EE88186E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15281FE-3661-448B-AB1D-798DAFD46323}" type="slidenum">
              <a:rPr lang="en-US" altLang="en-US" sz="1400" smtClean="0">
                <a:solidFill>
                  <a:srgbClr val="FFFFFF"/>
                </a:solidFill>
              </a:rPr>
              <a:pPr/>
              <a:t>301</a:t>
            </a:fld>
            <a:endParaRPr lang="en-US" altLang="en-US" sz="1400">
              <a:solidFill>
                <a:srgbClr val="FFFFFF"/>
              </a:solidFill>
            </a:endParaRPr>
          </a:p>
        </p:txBody>
      </p:sp>
    </p:spTree>
    <p:extLst>
      <p:ext uri="{BB962C8B-B14F-4D97-AF65-F5344CB8AC3E}">
        <p14:creationId xmlns:p14="http://schemas.microsoft.com/office/powerpoint/2010/main" val="68384404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6B21047-8EEC-49A7-8CF8-785326FAE08F}"/>
              </a:ext>
            </a:extLst>
          </p:cNvPr>
          <p:cNvSpPr>
            <a:spLocks noGrp="1" noChangeArrowheads="1"/>
          </p:cNvSpPr>
          <p:nvPr>
            <p:ph type="title"/>
          </p:nvPr>
        </p:nvSpPr>
        <p:spPr/>
        <p:txBody>
          <a:bodyPr/>
          <a:lstStyle/>
          <a:p>
            <a:pPr eaLnBrk="1" fontAlgn="auto" hangingPunct="1">
              <a:spcAft>
                <a:spcPts val="0"/>
              </a:spcAft>
              <a:defRPr/>
            </a:pPr>
            <a:r>
              <a:rPr lang="en-US" sz="3200"/>
              <a:t>Arithmetic Expressions: Conditional Expressions</a:t>
            </a:r>
          </a:p>
        </p:txBody>
      </p:sp>
      <p:sp>
        <p:nvSpPr>
          <p:cNvPr id="18435" name="Rectangle 3">
            <a:extLst>
              <a:ext uri="{FF2B5EF4-FFF2-40B4-BE49-F238E27FC236}">
                <a16:creationId xmlns:a16="http://schemas.microsoft.com/office/drawing/2014/main" id="{C91F7C06-CE0D-4CC9-BEF6-7525E09B044A}"/>
              </a:ext>
            </a:extLst>
          </p:cNvPr>
          <p:cNvSpPr>
            <a:spLocks noGrp="1" noChangeArrowheads="1"/>
          </p:cNvSpPr>
          <p:nvPr>
            <p:ph sz="quarter" idx="1"/>
          </p:nvPr>
        </p:nvSpPr>
        <p:spPr>
          <a:xfrm>
            <a:off x="457200" y="1600200"/>
            <a:ext cx="7467600" cy="4873625"/>
          </a:xfrm>
        </p:spPr>
        <p:txBody>
          <a:bodyPr/>
          <a:lstStyle/>
          <a:p>
            <a:pPr eaLnBrk="1" hangingPunct="1"/>
            <a:r>
              <a:rPr lang="en-US" altLang="en-US"/>
              <a:t>Conditional Expressions</a:t>
            </a:r>
          </a:p>
          <a:p>
            <a:pPr lvl="1" eaLnBrk="1" hangingPunct="1"/>
            <a:r>
              <a:rPr lang="en-US" altLang="en-US"/>
              <a:t>C-based languages (e.g., C, C++)</a:t>
            </a:r>
          </a:p>
          <a:p>
            <a:pPr lvl="1" eaLnBrk="1" hangingPunct="1"/>
            <a:r>
              <a:rPr lang="en-US" altLang="en-US"/>
              <a:t>An example:</a:t>
            </a:r>
          </a:p>
          <a:p>
            <a:pPr eaLnBrk="1" hangingPunct="1">
              <a:buFontTx/>
              <a:buNone/>
            </a:pPr>
            <a:r>
              <a:rPr lang="en-US" altLang="en-US" sz="2000" b="1">
                <a:latin typeface="Courier New" panose="02070309020205020404" pitchFamily="49" charset="0"/>
              </a:rPr>
              <a:t>		average = (count == 0)? 0 : sum / count</a:t>
            </a:r>
          </a:p>
          <a:p>
            <a:pPr eaLnBrk="1" hangingPunct="1">
              <a:buFontTx/>
              <a:buNone/>
            </a:pPr>
            <a:endParaRPr lang="en-US" altLang="en-US"/>
          </a:p>
          <a:p>
            <a:pPr lvl="1" eaLnBrk="1" hangingPunct="1"/>
            <a:r>
              <a:rPr lang="en-US" altLang="en-US"/>
              <a:t>Evaluates as if written like</a:t>
            </a:r>
            <a:endParaRPr lang="en-US" altLang="en-US" sz="1800" b="1">
              <a:latin typeface="Courier New" panose="02070309020205020404" pitchFamily="49" charset="0"/>
            </a:endParaRPr>
          </a:p>
          <a:p>
            <a:pPr lvl="1" eaLnBrk="1" hangingPunct="1">
              <a:buFontTx/>
              <a:buNone/>
            </a:pPr>
            <a:r>
              <a:rPr lang="en-US" altLang="en-US" sz="1800" b="1">
                <a:latin typeface="Courier New" panose="02070309020205020404" pitchFamily="49" charset="0"/>
              </a:rPr>
              <a:t>		if (count == 0) </a:t>
            </a:r>
          </a:p>
          <a:p>
            <a:pPr lvl="1" eaLnBrk="1" hangingPunct="1">
              <a:buFontTx/>
              <a:buNone/>
            </a:pPr>
            <a:r>
              <a:rPr lang="en-US" altLang="en-US" sz="1800" b="1">
                <a:latin typeface="Courier New" panose="02070309020205020404" pitchFamily="49" charset="0"/>
              </a:rPr>
              <a:t>			average = 0</a:t>
            </a:r>
          </a:p>
          <a:p>
            <a:pPr lvl="1" eaLnBrk="1" hangingPunct="1">
              <a:buFontTx/>
              <a:buNone/>
            </a:pPr>
            <a:r>
              <a:rPr lang="en-US" altLang="en-US" sz="1800" b="1">
                <a:latin typeface="Courier New" panose="02070309020205020404" pitchFamily="49" charset="0"/>
              </a:rPr>
              <a:t>		else </a:t>
            </a:r>
          </a:p>
          <a:p>
            <a:pPr lvl="1" eaLnBrk="1" hangingPunct="1">
              <a:buFontTx/>
              <a:buNone/>
            </a:pPr>
            <a:r>
              <a:rPr lang="en-US" altLang="en-US" sz="1800" b="1">
                <a:latin typeface="Courier New" panose="02070309020205020404" pitchFamily="49" charset="0"/>
              </a:rPr>
              <a:t>			average = sum /count</a:t>
            </a:r>
          </a:p>
          <a:p>
            <a:pPr eaLnBrk="1" hangingPunct="1">
              <a:buFontTx/>
              <a:buNone/>
            </a:pPr>
            <a:r>
              <a:rPr lang="en-US" altLang="en-US" sz="2000" b="1">
                <a:latin typeface="Courier New" panose="02070309020205020404" pitchFamily="49" charset="0"/>
              </a:rPr>
              <a:t>			</a:t>
            </a:r>
          </a:p>
        </p:txBody>
      </p:sp>
      <p:sp>
        <p:nvSpPr>
          <p:cNvPr id="18436" name="Slide Number Placeholder 3">
            <a:extLst>
              <a:ext uri="{FF2B5EF4-FFF2-40B4-BE49-F238E27FC236}">
                <a16:creationId xmlns:a16="http://schemas.microsoft.com/office/drawing/2014/main" id="{D8A28AC3-0CB2-403C-8EFF-27240364FAE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2DC3748-D559-432B-B6BC-AF580C8AF5FC}" type="slidenum">
              <a:rPr lang="en-US" altLang="en-US" sz="1400" smtClean="0">
                <a:solidFill>
                  <a:srgbClr val="FFFFFF"/>
                </a:solidFill>
              </a:rPr>
              <a:pPr/>
              <a:t>302</a:t>
            </a:fld>
            <a:endParaRPr lang="en-US" altLang="en-US" sz="1400">
              <a:solidFill>
                <a:srgbClr val="FFFFFF"/>
              </a:solidFill>
            </a:endParaRPr>
          </a:p>
        </p:txBody>
      </p:sp>
    </p:spTree>
    <p:extLst>
      <p:ext uri="{BB962C8B-B14F-4D97-AF65-F5344CB8AC3E}">
        <p14:creationId xmlns:p14="http://schemas.microsoft.com/office/powerpoint/2010/main" val="299591505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09B00857-03B3-4D56-966D-2016EFE54559}"/>
              </a:ext>
            </a:extLst>
          </p:cNvPr>
          <p:cNvSpPr>
            <a:spLocks noGrp="1" noChangeArrowheads="1"/>
          </p:cNvSpPr>
          <p:nvPr>
            <p:ph type="title"/>
          </p:nvPr>
        </p:nvSpPr>
        <p:spPr/>
        <p:txBody>
          <a:bodyPr/>
          <a:lstStyle/>
          <a:p>
            <a:pPr eaLnBrk="1" fontAlgn="auto" hangingPunct="1">
              <a:spcAft>
                <a:spcPts val="0"/>
              </a:spcAft>
              <a:defRPr/>
            </a:pPr>
            <a:r>
              <a:rPr lang="en-US" sz="3200"/>
              <a:t>Arithmetic Expressions: Operand Evaluation Order</a:t>
            </a:r>
          </a:p>
        </p:txBody>
      </p:sp>
      <p:sp>
        <p:nvSpPr>
          <p:cNvPr id="19459" name="Rectangle 3">
            <a:extLst>
              <a:ext uri="{FF2B5EF4-FFF2-40B4-BE49-F238E27FC236}">
                <a16:creationId xmlns:a16="http://schemas.microsoft.com/office/drawing/2014/main" id="{5594BB6F-142D-40CA-A86C-9EB67F09F7FC}"/>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Less commonly discusses, </a:t>
            </a:r>
            <a:r>
              <a:rPr lang="en-US" altLang="en-US" i="1">
                <a:solidFill>
                  <a:schemeClr val="accent2"/>
                </a:solidFill>
              </a:rPr>
              <a:t>operand evaluation order </a:t>
            </a:r>
            <a:r>
              <a:rPr lang="en-US" altLang="en-US"/>
              <a:t>is the order of evaluation of operands.</a:t>
            </a:r>
          </a:p>
          <a:p>
            <a:pPr marL="914400" lvl="1" indent="-457200" eaLnBrk="1" hangingPunct="1">
              <a:buFontTx/>
              <a:buAutoNum type="arabicPeriod"/>
            </a:pPr>
            <a:r>
              <a:rPr lang="en-US" altLang="en-US"/>
              <a:t>Variables: fetch the value from memory</a:t>
            </a:r>
          </a:p>
          <a:p>
            <a:pPr marL="914400" lvl="1" indent="-457200" eaLnBrk="1" hangingPunct="1">
              <a:buFontTx/>
              <a:buAutoNum type="arabicPeriod"/>
            </a:pPr>
            <a:r>
              <a:rPr lang="en-US" altLang="en-US"/>
              <a:t>Constants: sometimes a fetch from memory; sometimes the constant is in the machine language instruction</a:t>
            </a:r>
          </a:p>
          <a:p>
            <a:pPr marL="914400" lvl="1" indent="-457200" eaLnBrk="1" hangingPunct="1">
              <a:buFontTx/>
              <a:buAutoNum type="arabicPeriod"/>
            </a:pPr>
            <a:r>
              <a:rPr lang="en-US" altLang="en-US"/>
              <a:t>Parenthesized expressions: evaluate all operands and operators first</a:t>
            </a:r>
          </a:p>
        </p:txBody>
      </p:sp>
      <p:sp>
        <p:nvSpPr>
          <p:cNvPr id="19460" name="Slide Number Placeholder 3">
            <a:extLst>
              <a:ext uri="{FF2B5EF4-FFF2-40B4-BE49-F238E27FC236}">
                <a16:creationId xmlns:a16="http://schemas.microsoft.com/office/drawing/2014/main" id="{FA7B8165-2DCB-40EB-A271-3D9D452381C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1D16BD6-B779-43F4-876D-4B7FA02ED3D0}" type="slidenum">
              <a:rPr lang="en-US" altLang="en-US" sz="1400" smtClean="0">
                <a:solidFill>
                  <a:srgbClr val="FFFFFF"/>
                </a:solidFill>
              </a:rPr>
              <a:pPr/>
              <a:t>303</a:t>
            </a:fld>
            <a:endParaRPr lang="en-US" altLang="en-US" sz="1400">
              <a:solidFill>
                <a:srgbClr val="FFFFFF"/>
              </a:solidFill>
            </a:endParaRPr>
          </a:p>
        </p:txBody>
      </p:sp>
    </p:spTree>
    <p:extLst>
      <p:ext uri="{BB962C8B-B14F-4D97-AF65-F5344CB8AC3E}">
        <p14:creationId xmlns:p14="http://schemas.microsoft.com/office/powerpoint/2010/main" val="238451596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9769CACA-6BB0-4A35-B9D7-2CD30FECD6A8}"/>
              </a:ext>
            </a:extLst>
          </p:cNvPr>
          <p:cNvSpPr>
            <a:spLocks noGrp="1" noChangeArrowheads="1"/>
          </p:cNvSpPr>
          <p:nvPr>
            <p:ph type="title"/>
          </p:nvPr>
        </p:nvSpPr>
        <p:spPr/>
        <p:txBody>
          <a:bodyPr/>
          <a:lstStyle/>
          <a:p>
            <a:pPr eaLnBrk="1" fontAlgn="auto" hangingPunct="1">
              <a:spcAft>
                <a:spcPts val="0"/>
              </a:spcAft>
              <a:defRPr/>
            </a:pPr>
            <a:r>
              <a:rPr lang="en-US" sz="3200" dirty="0"/>
              <a:t>Arithmetic Expressions: Potentials for Side Effects</a:t>
            </a:r>
          </a:p>
        </p:txBody>
      </p:sp>
      <p:sp>
        <p:nvSpPr>
          <p:cNvPr id="20483" name="Rectangle 3">
            <a:extLst>
              <a:ext uri="{FF2B5EF4-FFF2-40B4-BE49-F238E27FC236}">
                <a16:creationId xmlns:a16="http://schemas.microsoft.com/office/drawing/2014/main" id="{EE9C2F86-AE51-4E09-834F-6C83840554CF}"/>
              </a:ext>
            </a:extLst>
          </p:cNvPr>
          <p:cNvSpPr>
            <a:spLocks noGrp="1" noChangeArrowheads="1"/>
          </p:cNvSpPr>
          <p:nvPr>
            <p:ph sz="quarter" idx="1"/>
          </p:nvPr>
        </p:nvSpPr>
        <p:spPr>
          <a:xfrm>
            <a:off x="457200" y="1600200"/>
            <a:ext cx="7467600" cy="3048000"/>
          </a:xfrm>
        </p:spPr>
        <p:txBody>
          <a:bodyPr>
            <a:normAutofit fontScale="92500" lnSpcReduction="10000"/>
          </a:bodyPr>
          <a:lstStyle/>
          <a:p>
            <a:pPr eaLnBrk="1" hangingPunct="1">
              <a:defRPr/>
            </a:pPr>
            <a:r>
              <a:rPr lang="en-US" altLang="en-US" i="1" dirty="0">
                <a:solidFill>
                  <a:schemeClr val="accent2"/>
                </a:solidFill>
              </a:rPr>
              <a:t>Functional side effects:</a:t>
            </a:r>
            <a:r>
              <a:rPr lang="en-US" altLang="en-US" dirty="0">
                <a:solidFill>
                  <a:schemeClr val="tx2"/>
                </a:solidFill>
              </a:rPr>
              <a:t> </a:t>
            </a:r>
            <a:r>
              <a:rPr lang="en-US" altLang="en-US" dirty="0"/>
              <a:t>when a function changes a two-way parameter (pointer) or a non-local variable</a:t>
            </a:r>
          </a:p>
          <a:p>
            <a:pPr eaLnBrk="1" hangingPunct="1">
              <a:defRPr/>
            </a:pPr>
            <a:r>
              <a:rPr lang="en-US" altLang="en-US" dirty="0"/>
              <a:t>Problem with functional side effects: </a:t>
            </a:r>
          </a:p>
          <a:p>
            <a:pPr lvl="1" eaLnBrk="1" hangingPunct="1">
              <a:defRPr/>
            </a:pPr>
            <a:r>
              <a:rPr lang="en-US" altLang="en-US" sz="2000" dirty="0"/>
              <a:t>When a function referenced in an expression alters another operand of the expression; e.g., for a parameter change: </a:t>
            </a:r>
          </a:p>
          <a:p>
            <a:pPr eaLnBrk="1" hangingPunct="1">
              <a:buFontTx/>
              <a:buNone/>
              <a:defRPr/>
            </a:pPr>
            <a:r>
              <a:rPr lang="en-US" altLang="en-US" dirty="0"/>
              <a:t>         	</a:t>
            </a:r>
            <a:r>
              <a:rPr lang="en-US" altLang="en-US" sz="1800" dirty="0">
                <a:latin typeface="Courier New" panose="02070309020205020404" pitchFamily="49" charset="0"/>
              </a:rPr>
              <a:t>a = 10; /*a is a global variable*/</a:t>
            </a:r>
          </a:p>
          <a:p>
            <a:pPr eaLnBrk="1" hangingPunct="1">
              <a:buFontTx/>
              <a:buNone/>
              <a:defRPr/>
            </a:pPr>
            <a:endParaRPr lang="en-US" altLang="en-US" sz="1800" dirty="0">
              <a:latin typeface="Courier New" panose="02070309020205020404" pitchFamily="49" charset="0"/>
            </a:endParaRPr>
          </a:p>
          <a:p>
            <a:pPr eaLnBrk="1" hangingPunct="1">
              <a:buFontTx/>
              <a:buNone/>
              <a:defRPr/>
            </a:pPr>
            <a:r>
              <a:rPr lang="en-US" altLang="en-US" sz="1800" dirty="0">
                <a:latin typeface="Courier New" panose="02070309020205020404" pitchFamily="49" charset="0"/>
              </a:rPr>
              <a:t> 		/* assume that fun changes its parameter */</a:t>
            </a:r>
          </a:p>
          <a:p>
            <a:pPr eaLnBrk="1" hangingPunct="1">
              <a:buFontTx/>
              <a:buNone/>
              <a:defRPr/>
            </a:pPr>
            <a:r>
              <a:rPr lang="en-US" altLang="en-US" sz="1800" dirty="0">
                <a:latin typeface="Courier New" panose="02070309020205020404" pitchFamily="49" charset="0"/>
              </a:rPr>
              <a:t>		b = a + fun();</a:t>
            </a:r>
            <a:r>
              <a:rPr lang="en-US" altLang="en-US" b="1" dirty="0">
                <a:latin typeface="Courier New" panose="02070309020205020404" pitchFamily="49" charset="0"/>
              </a:rPr>
              <a:t>  </a:t>
            </a:r>
          </a:p>
        </p:txBody>
      </p:sp>
      <p:sp>
        <p:nvSpPr>
          <p:cNvPr id="20484" name="Slide Number Placeholder 3">
            <a:extLst>
              <a:ext uri="{FF2B5EF4-FFF2-40B4-BE49-F238E27FC236}">
                <a16:creationId xmlns:a16="http://schemas.microsoft.com/office/drawing/2014/main" id="{7D060F3F-67C6-44C5-A2BC-E6D0C4D588E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4814C35-7481-4264-9288-8AA2781E00AB}" type="slidenum">
              <a:rPr lang="en-US" altLang="en-US" sz="1400" smtClean="0">
                <a:solidFill>
                  <a:srgbClr val="FFFFFF"/>
                </a:solidFill>
              </a:rPr>
              <a:pPr/>
              <a:t>304</a:t>
            </a:fld>
            <a:endParaRPr lang="en-US" altLang="en-US" sz="1400">
              <a:solidFill>
                <a:srgbClr val="FFFFFF"/>
              </a:solidFill>
            </a:endParaRPr>
          </a:p>
        </p:txBody>
      </p:sp>
      <p:sp>
        <p:nvSpPr>
          <p:cNvPr id="20485" name="Rectangle 1">
            <a:extLst>
              <a:ext uri="{FF2B5EF4-FFF2-40B4-BE49-F238E27FC236}">
                <a16:creationId xmlns:a16="http://schemas.microsoft.com/office/drawing/2014/main" id="{BF3FE978-A213-4A88-A2E7-9B79E9B5BA9C}"/>
              </a:ext>
            </a:extLst>
          </p:cNvPr>
          <p:cNvSpPr>
            <a:spLocks noChangeArrowheads="1"/>
          </p:cNvSpPr>
          <p:nvPr/>
        </p:nvSpPr>
        <p:spPr bwMode="auto">
          <a:xfrm>
            <a:off x="4876800" y="4267200"/>
            <a:ext cx="3048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600" b="1">
                <a:latin typeface="Courier-Bold"/>
              </a:rPr>
              <a:t>int </a:t>
            </a:r>
            <a:r>
              <a:rPr lang="en-US" altLang="en-US" sz="1600">
                <a:latin typeface="Courier" pitchFamily="49" charset="0"/>
              </a:rPr>
              <a:t>a = 5;</a:t>
            </a:r>
          </a:p>
          <a:p>
            <a:r>
              <a:rPr lang="en-US" altLang="en-US" sz="1600" b="1">
                <a:latin typeface="Courier-Bold"/>
              </a:rPr>
              <a:t>int </a:t>
            </a:r>
            <a:r>
              <a:rPr lang="en-US" altLang="en-US" sz="1600">
                <a:latin typeface="Courier" pitchFamily="49" charset="0"/>
              </a:rPr>
              <a:t>fun1() {</a:t>
            </a:r>
          </a:p>
          <a:p>
            <a:r>
              <a:rPr lang="en-US" altLang="en-US" sz="1600">
                <a:latin typeface="Courier" pitchFamily="49" charset="0"/>
              </a:rPr>
              <a:t>a = 17;</a:t>
            </a:r>
          </a:p>
          <a:p>
            <a:r>
              <a:rPr lang="en-US" altLang="en-US" sz="1600" b="1">
                <a:latin typeface="Courier-Bold"/>
              </a:rPr>
              <a:t>return </a:t>
            </a:r>
            <a:r>
              <a:rPr lang="en-US" altLang="en-US" sz="1600">
                <a:latin typeface="Courier" pitchFamily="49" charset="0"/>
              </a:rPr>
              <a:t>3;</a:t>
            </a:r>
          </a:p>
          <a:p>
            <a:r>
              <a:rPr lang="en-US" altLang="en-US" sz="1600">
                <a:latin typeface="Courier" pitchFamily="49" charset="0"/>
              </a:rPr>
              <a:t>} /* end of fun1 */</a:t>
            </a:r>
          </a:p>
          <a:p>
            <a:endParaRPr lang="en-US" altLang="en-US" sz="1600">
              <a:latin typeface="Courier" pitchFamily="49" charset="0"/>
            </a:endParaRPr>
          </a:p>
          <a:p>
            <a:r>
              <a:rPr lang="en-US" altLang="en-US" sz="1600" b="1">
                <a:latin typeface="Courier-Bold"/>
              </a:rPr>
              <a:t>void </a:t>
            </a:r>
            <a:r>
              <a:rPr lang="en-US" altLang="en-US" sz="1600">
                <a:latin typeface="Courier" pitchFamily="49" charset="0"/>
              </a:rPr>
              <a:t>main() {</a:t>
            </a:r>
          </a:p>
          <a:p>
            <a:r>
              <a:rPr lang="en-US" altLang="en-US" sz="1600">
                <a:latin typeface="Courier" pitchFamily="49" charset="0"/>
              </a:rPr>
              <a:t>a = a + fun1();</a:t>
            </a:r>
          </a:p>
          <a:p>
            <a:r>
              <a:rPr lang="en-US" altLang="en-US" sz="1600">
                <a:latin typeface="Courier" pitchFamily="49" charset="0"/>
              </a:rPr>
              <a:t>} /* end of main */</a:t>
            </a:r>
            <a:endParaRPr lang="en-US" altLang="en-US" sz="1600"/>
          </a:p>
        </p:txBody>
      </p:sp>
    </p:spTree>
    <p:extLst>
      <p:ext uri="{BB962C8B-B14F-4D97-AF65-F5344CB8AC3E}">
        <p14:creationId xmlns:p14="http://schemas.microsoft.com/office/powerpoint/2010/main" val="263768999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AF8A36A-4A94-4263-B601-D86697618230}"/>
              </a:ext>
            </a:extLst>
          </p:cNvPr>
          <p:cNvSpPr>
            <a:spLocks noGrp="1" noChangeArrowheads="1"/>
          </p:cNvSpPr>
          <p:nvPr>
            <p:ph type="title"/>
          </p:nvPr>
        </p:nvSpPr>
        <p:spPr/>
        <p:txBody>
          <a:bodyPr/>
          <a:lstStyle/>
          <a:p>
            <a:pPr eaLnBrk="1" fontAlgn="auto" hangingPunct="1">
              <a:spcAft>
                <a:spcPts val="0"/>
              </a:spcAft>
              <a:defRPr/>
            </a:pPr>
            <a:r>
              <a:rPr lang="en-US"/>
              <a:t>Functional Side Effects</a:t>
            </a:r>
          </a:p>
        </p:txBody>
      </p:sp>
      <p:sp>
        <p:nvSpPr>
          <p:cNvPr id="21507" name="Rectangle 3">
            <a:extLst>
              <a:ext uri="{FF2B5EF4-FFF2-40B4-BE49-F238E27FC236}">
                <a16:creationId xmlns:a16="http://schemas.microsoft.com/office/drawing/2014/main" id="{5C045C24-39F6-401D-85A9-D84F27B87238}"/>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Two possible solutions to the problem</a:t>
            </a:r>
          </a:p>
          <a:p>
            <a:pPr marL="914400" lvl="1" indent="-457200" eaLnBrk="1" hangingPunct="1">
              <a:buFontTx/>
              <a:buAutoNum type="arabicPeriod"/>
            </a:pPr>
            <a:r>
              <a:rPr lang="en-US" altLang="en-US"/>
              <a:t>Write the language definition to disallow functional side effects</a:t>
            </a:r>
          </a:p>
          <a:p>
            <a:pPr marL="1314450" lvl="2" indent="-400050" eaLnBrk="1" hangingPunct="1"/>
            <a:r>
              <a:rPr lang="en-US" altLang="en-US"/>
              <a:t>No two-way parameters in functions</a:t>
            </a:r>
          </a:p>
          <a:p>
            <a:pPr marL="1314450" lvl="2" indent="-400050" eaLnBrk="1" hangingPunct="1"/>
            <a:r>
              <a:rPr lang="en-US" altLang="en-US"/>
              <a:t>No non-local references in functions</a:t>
            </a:r>
          </a:p>
          <a:p>
            <a:pPr marL="1314450" lvl="2" indent="-400050" eaLnBrk="1" hangingPunct="1"/>
            <a:r>
              <a:rPr lang="en-US" altLang="en-US" b="1"/>
              <a:t>Advantage:</a:t>
            </a:r>
            <a:r>
              <a:rPr lang="en-US" altLang="en-US"/>
              <a:t> it works!</a:t>
            </a:r>
          </a:p>
          <a:p>
            <a:pPr marL="1314450" lvl="2" indent="-400050" eaLnBrk="1" hangingPunct="1"/>
            <a:r>
              <a:rPr lang="en-US" altLang="en-US" b="1"/>
              <a:t>Disadvantage:</a:t>
            </a:r>
            <a:r>
              <a:rPr lang="en-US" altLang="en-US"/>
              <a:t> inflexibility of two-way parameters and non-local references</a:t>
            </a:r>
          </a:p>
          <a:p>
            <a:pPr marL="914400" lvl="1" indent="-457200" eaLnBrk="1" hangingPunct="1">
              <a:buFontTx/>
              <a:buAutoNum type="arabicPeriod"/>
            </a:pPr>
            <a:r>
              <a:rPr lang="en-US" altLang="en-US"/>
              <a:t>Write the language definition to demand that operand evaluation order be fixed</a:t>
            </a:r>
          </a:p>
          <a:p>
            <a:pPr marL="1314450" lvl="2" indent="-400050" eaLnBrk="1" hangingPunct="1"/>
            <a:r>
              <a:rPr lang="en-US" altLang="en-US" b="1"/>
              <a:t>Disadvantage</a:t>
            </a:r>
            <a:r>
              <a:rPr lang="en-US" altLang="en-US"/>
              <a:t>: limits some compiler optimizations</a:t>
            </a:r>
          </a:p>
        </p:txBody>
      </p:sp>
      <p:sp>
        <p:nvSpPr>
          <p:cNvPr id="21508" name="Slide Number Placeholder 3">
            <a:extLst>
              <a:ext uri="{FF2B5EF4-FFF2-40B4-BE49-F238E27FC236}">
                <a16:creationId xmlns:a16="http://schemas.microsoft.com/office/drawing/2014/main" id="{375990E8-DFB7-4CDE-8CEA-3C002C350EC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2690EAB-B95A-49E0-9156-8174F0B0235F}" type="slidenum">
              <a:rPr lang="en-US" altLang="en-US" sz="1400" smtClean="0">
                <a:solidFill>
                  <a:srgbClr val="FFFFFF"/>
                </a:solidFill>
              </a:rPr>
              <a:pPr/>
              <a:t>305</a:t>
            </a:fld>
            <a:endParaRPr lang="en-US" altLang="en-US" sz="1400">
              <a:solidFill>
                <a:srgbClr val="FFFFFF"/>
              </a:solidFill>
            </a:endParaRPr>
          </a:p>
        </p:txBody>
      </p:sp>
    </p:spTree>
    <p:extLst>
      <p:ext uri="{BB962C8B-B14F-4D97-AF65-F5344CB8AC3E}">
        <p14:creationId xmlns:p14="http://schemas.microsoft.com/office/powerpoint/2010/main" val="229363075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90561F77-F24F-4E25-A125-915E0EFB5C92}"/>
              </a:ext>
            </a:extLst>
          </p:cNvPr>
          <p:cNvSpPr>
            <a:spLocks noGrp="1" noChangeArrowheads="1"/>
          </p:cNvSpPr>
          <p:nvPr>
            <p:ph type="title"/>
          </p:nvPr>
        </p:nvSpPr>
        <p:spPr/>
        <p:txBody>
          <a:bodyPr/>
          <a:lstStyle/>
          <a:p>
            <a:pPr eaLnBrk="1" fontAlgn="auto" hangingPunct="1">
              <a:spcAft>
                <a:spcPts val="0"/>
              </a:spcAft>
              <a:defRPr/>
            </a:pPr>
            <a:r>
              <a:rPr lang="en-US"/>
              <a:t>Overloaded Operators</a:t>
            </a:r>
          </a:p>
        </p:txBody>
      </p:sp>
      <p:sp>
        <p:nvSpPr>
          <p:cNvPr id="22531" name="Rectangle 3">
            <a:extLst>
              <a:ext uri="{FF2B5EF4-FFF2-40B4-BE49-F238E27FC236}">
                <a16:creationId xmlns:a16="http://schemas.microsoft.com/office/drawing/2014/main" id="{797499D3-047F-4F9A-81F6-A350D09885CC}"/>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Use of an operator for more than one purpose is called </a:t>
            </a:r>
            <a:r>
              <a:rPr lang="en-US" altLang="en-US" i="1"/>
              <a:t>operator overloading</a:t>
            </a:r>
            <a:r>
              <a:rPr lang="en-US" altLang="en-US"/>
              <a:t>.  For example:</a:t>
            </a:r>
          </a:p>
          <a:p>
            <a:pPr lvl="1" eaLnBrk="1" hangingPunct="1">
              <a:lnSpc>
                <a:spcPct val="90000"/>
              </a:lnSpc>
            </a:pPr>
            <a:r>
              <a:rPr lang="en-US" altLang="en-US"/>
              <a:t>+ is used to add both </a:t>
            </a:r>
            <a:r>
              <a:rPr lang="en-US" altLang="en-US">
                <a:latin typeface="Courier New" panose="02070309020205020404" pitchFamily="49" charset="0"/>
                <a:cs typeface="Courier New" panose="02070309020205020404" pitchFamily="49" charset="0"/>
              </a:rPr>
              <a:t>int</a:t>
            </a:r>
            <a:r>
              <a:rPr lang="en-US" altLang="en-US"/>
              <a:t> and </a:t>
            </a:r>
            <a:r>
              <a:rPr lang="en-US" altLang="en-US">
                <a:latin typeface="Courier New" panose="02070309020205020404" pitchFamily="49" charset="0"/>
                <a:cs typeface="Courier New" panose="02070309020205020404" pitchFamily="49" charset="0"/>
              </a:rPr>
              <a:t>float</a:t>
            </a:r>
            <a:r>
              <a:rPr lang="en-US" altLang="en-US"/>
              <a:t>. It is also used in Java to concatenate strings.</a:t>
            </a:r>
            <a:endParaRPr lang="en-US" altLang="en-US" i="1"/>
          </a:p>
          <a:p>
            <a:pPr eaLnBrk="1" hangingPunct="1">
              <a:lnSpc>
                <a:spcPct val="90000"/>
              </a:lnSpc>
            </a:pPr>
            <a:r>
              <a:rPr lang="en-US" altLang="en-US"/>
              <a:t>Some are common and acceptable.</a:t>
            </a:r>
          </a:p>
          <a:p>
            <a:pPr eaLnBrk="1" hangingPunct="1">
              <a:lnSpc>
                <a:spcPct val="90000"/>
              </a:lnSpc>
            </a:pPr>
            <a:r>
              <a:rPr lang="en-US" altLang="en-US"/>
              <a:t>Some are potential trouble (e.g., </a:t>
            </a:r>
            <a:r>
              <a:rPr lang="en-US" altLang="en-US">
                <a:latin typeface="Courier New" panose="02070309020205020404" pitchFamily="49" charset="0"/>
                <a:cs typeface="Courier New" panose="02070309020205020404" pitchFamily="49" charset="0"/>
              </a:rPr>
              <a:t>*</a:t>
            </a:r>
            <a:r>
              <a:rPr lang="en-US" altLang="en-US"/>
              <a:t>  in C and C++)</a:t>
            </a:r>
          </a:p>
          <a:p>
            <a:pPr lvl="1" eaLnBrk="1" hangingPunct="1">
              <a:lnSpc>
                <a:spcPct val="90000"/>
              </a:lnSpc>
            </a:pPr>
            <a:r>
              <a:rPr lang="en-US" altLang="en-US"/>
              <a:t>Loss of compiler error detection (omission of an operand should be a detectable error)</a:t>
            </a:r>
          </a:p>
          <a:p>
            <a:pPr lvl="1" eaLnBrk="1" hangingPunct="1">
              <a:lnSpc>
                <a:spcPct val="90000"/>
              </a:lnSpc>
            </a:pPr>
            <a:r>
              <a:rPr lang="en-US" altLang="en-US"/>
              <a:t>Some loss of readability</a:t>
            </a:r>
          </a:p>
          <a:p>
            <a:pPr lvl="1" eaLnBrk="1" hangingPunct="1">
              <a:lnSpc>
                <a:spcPct val="90000"/>
              </a:lnSpc>
            </a:pPr>
            <a:r>
              <a:rPr lang="en-US" altLang="en-US"/>
              <a:t>Can be avoided by introduction of new symbols (e.g., Pascal’s </a:t>
            </a:r>
            <a:r>
              <a:rPr lang="en-US" altLang="en-US" b="1">
                <a:latin typeface="Courier New" panose="02070309020205020404" pitchFamily="49" charset="0"/>
              </a:rPr>
              <a:t>div </a:t>
            </a:r>
            <a:r>
              <a:rPr lang="en-US" altLang="en-US"/>
              <a:t>for integer division)</a:t>
            </a:r>
          </a:p>
          <a:p>
            <a:pPr eaLnBrk="1" hangingPunct="1">
              <a:lnSpc>
                <a:spcPct val="90000"/>
              </a:lnSpc>
            </a:pPr>
            <a:r>
              <a:rPr lang="en-US" altLang="en-US"/>
              <a:t>C++ and Ada allow user-defined overloaded operators</a:t>
            </a:r>
          </a:p>
        </p:txBody>
      </p:sp>
      <p:sp>
        <p:nvSpPr>
          <p:cNvPr id="22532" name="Slide Number Placeholder 3">
            <a:extLst>
              <a:ext uri="{FF2B5EF4-FFF2-40B4-BE49-F238E27FC236}">
                <a16:creationId xmlns:a16="http://schemas.microsoft.com/office/drawing/2014/main" id="{06F2A222-AD0F-446E-87F3-10826473CE9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D9F6BC2-F008-4AA2-8E9C-0A34D0F001C2}" type="slidenum">
              <a:rPr lang="en-US" altLang="en-US" sz="1400" smtClean="0">
                <a:solidFill>
                  <a:srgbClr val="FFFFFF"/>
                </a:solidFill>
              </a:rPr>
              <a:pPr/>
              <a:t>306</a:t>
            </a:fld>
            <a:endParaRPr lang="en-US" altLang="en-US" sz="1400">
              <a:solidFill>
                <a:srgbClr val="FFFFFF"/>
              </a:solidFill>
            </a:endParaRPr>
          </a:p>
        </p:txBody>
      </p:sp>
    </p:spTree>
    <p:extLst>
      <p:ext uri="{BB962C8B-B14F-4D97-AF65-F5344CB8AC3E}">
        <p14:creationId xmlns:p14="http://schemas.microsoft.com/office/powerpoint/2010/main" val="234046428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65750204-C3E0-456C-9B15-D32A57F5A9B9}"/>
              </a:ext>
            </a:extLst>
          </p:cNvPr>
          <p:cNvSpPr>
            <a:spLocks noGrp="1" noChangeArrowheads="1"/>
          </p:cNvSpPr>
          <p:nvPr>
            <p:ph type="title"/>
          </p:nvPr>
        </p:nvSpPr>
        <p:spPr/>
        <p:txBody>
          <a:bodyPr/>
          <a:lstStyle/>
          <a:p>
            <a:pPr eaLnBrk="1" fontAlgn="auto" hangingPunct="1">
              <a:spcAft>
                <a:spcPts val="0"/>
              </a:spcAft>
              <a:defRPr/>
            </a:pPr>
            <a:r>
              <a:rPr lang="en-US"/>
              <a:t>Overloaded Operators (continued)</a:t>
            </a:r>
          </a:p>
        </p:txBody>
      </p:sp>
      <p:sp>
        <p:nvSpPr>
          <p:cNvPr id="23555" name="Rectangle 3">
            <a:extLst>
              <a:ext uri="{FF2B5EF4-FFF2-40B4-BE49-F238E27FC236}">
                <a16:creationId xmlns:a16="http://schemas.microsoft.com/office/drawing/2014/main" id="{C4C85FD8-4096-47A0-8DC7-AF2CE17C458B}"/>
              </a:ext>
            </a:extLst>
          </p:cNvPr>
          <p:cNvSpPr>
            <a:spLocks noGrp="1" noChangeArrowheads="1"/>
          </p:cNvSpPr>
          <p:nvPr>
            <p:ph sz="quarter" idx="1"/>
          </p:nvPr>
        </p:nvSpPr>
        <p:spPr>
          <a:xfrm>
            <a:off x="457200" y="1600200"/>
            <a:ext cx="7467600" cy="4873625"/>
          </a:xfrm>
        </p:spPr>
        <p:txBody>
          <a:bodyPr/>
          <a:lstStyle/>
          <a:p>
            <a:pPr eaLnBrk="1" hangingPunct="1"/>
            <a:r>
              <a:rPr lang="en-US" altLang="en-US"/>
              <a:t>When sensibly used, operator overloading can aid readability.  However, there are also potential problems: </a:t>
            </a:r>
          </a:p>
          <a:p>
            <a:pPr lvl="1" eaLnBrk="1" hangingPunct="1"/>
            <a:r>
              <a:rPr lang="en-US" altLang="en-US"/>
              <a:t>Harmful to readability</a:t>
            </a:r>
          </a:p>
          <a:p>
            <a:pPr lvl="2" eaLnBrk="1" hangingPunct="1"/>
            <a:r>
              <a:rPr lang="en-US" altLang="en-US"/>
              <a:t>Users can define nonsense operations even when the operators make sense</a:t>
            </a:r>
          </a:p>
          <a:p>
            <a:pPr lvl="2" eaLnBrk="1" hangingPunct="1"/>
            <a:r>
              <a:rPr lang="en-US" altLang="en-US"/>
              <a:t>Reader must find both types of operands and definition of operator to determine the meaning.</a:t>
            </a:r>
          </a:p>
          <a:p>
            <a:pPr lvl="1" eaLnBrk="1" hangingPunct="1"/>
            <a:r>
              <a:rPr lang="en-US" altLang="en-US"/>
              <a:t>Synchronisation needed when building large system involving different groups.</a:t>
            </a:r>
          </a:p>
          <a:p>
            <a:pPr eaLnBrk="1" hangingPunct="1"/>
            <a:r>
              <a:rPr lang="en-US" altLang="en-US"/>
              <a:t>C++ however al has a few operators that cannot be overloaded, such as the (.) operator for structure member.</a:t>
            </a:r>
          </a:p>
        </p:txBody>
      </p:sp>
      <p:sp>
        <p:nvSpPr>
          <p:cNvPr id="23556" name="Slide Number Placeholder 3">
            <a:extLst>
              <a:ext uri="{FF2B5EF4-FFF2-40B4-BE49-F238E27FC236}">
                <a16:creationId xmlns:a16="http://schemas.microsoft.com/office/drawing/2014/main" id="{7005622E-DDCC-4795-B268-EB6EBB33663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5BB6CDA-4BA9-44B5-A2DC-BE5817C602E3}" type="slidenum">
              <a:rPr lang="en-US" altLang="en-US" sz="1400" smtClean="0">
                <a:solidFill>
                  <a:srgbClr val="FFFFFF"/>
                </a:solidFill>
              </a:rPr>
              <a:pPr/>
              <a:t>307</a:t>
            </a:fld>
            <a:endParaRPr lang="en-US" altLang="en-US" sz="1400">
              <a:solidFill>
                <a:srgbClr val="FFFFFF"/>
              </a:solidFill>
            </a:endParaRPr>
          </a:p>
        </p:txBody>
      </p:sp>
    </p:spTree>
    <p:extLst>
      <p:ext uri="{BB962C8B-B14F-4D97-AF65-F5344CB8AC3E}">
        <p14:creationId xmlns:p14="http://schemas.microsoft.com/office/powerpoint/2010/main" val="271423691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80C69523-3A66-493D-A52C-B8640808FBE5}"/>
              </a:ext>
            </a:extLst>
          </p:cNvPr>
          <p:cNvSpPr>
            <a:spLocks noGrp="1" noChangeArrowheads="1"/>
          </p:cNvSpPr>
          <p:nvPr>
            <p:ph type="title"/>
          </p:nvPr>
        </p:nvSpPr>
        <p:spPr/>
        <p:txBody>
          <a:bodyPr/>
          <a:lstStyle/>
          <a:p>
            <a:pPr eaLnBrk="1" fontAlgn="auto" hangingPunct="1">
              <a:spcAft>
                <a:spcPts val="0"/>
              </a:spcAft>
              <a:defRPr/>
            </a:pPr>
            <a:r>
              <a:rPr lang="en-US" dirty="0"/>
              <a:t>Type Conversions</a:t>
            </a:r>
          </a:p>
        </p:txBody>
      </p:sp>
      <p:sp>
        <p:nvSpPr>
          <p:cNvPr id="24579" name="Rectangle 3">
            <a:extLst>
              <a:ext uri="{FF2B5EF4-FFF2-40B4-BE49-F238E27FC236}">
                <a16:creationId xmlns:a16="http://schemas.microsoft.com/office/drawing/2014/main" id="{750BA388-FA42-4D4B-942B-1A7CA0C9C976}"/>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i="1"/>
              <a:t>narrowing conversion</a:t>
            </a:r>
            <a:r>
              <a:rPr lang="en-US" altLang="en-US"/>
              <a:t> is one that converts an object to a type that cannot include all of the values of the original type e.g., from </a:t>
            </a:r>
            <a:r>
              <a:rPr lang="en-US" altLang="en-US">
                <a:latin typeface="Courier New" panose="02070309020205020404" pitchFamily="49" charset="0"/>
              </a:rPr>
              <a:t>double</a:t>
            </a:r>
            <a:r>
              <a:rPr lang="en-US" altLang="en-US"/>
              <a:t> to </a:t>
            </a:r>
            <a:r>
              <a:rPr lang="en-US" altLang="en-US">
                <a:latin typeface="Courier New" panose="02070309020205020404" pitchFamily="49" charset="0"/>
              </a:rPr>
              <a:t>float</a:t>
            </a:r>
            <a:r>
              <a:rPr lang="en-US" altLang="en-US"/>
              <a:t>.</a:t>
            </a:r>
            <a:endParaRPr lang="en-US" altLang="en-US">
              <a:latin typeface="Courier New" panose="02070309020205020404" pitchFamily="49" charset="0"/>
            </a:endParaRPr>
          </a:p>
          <a:p>
            <a:pPr eaLnBrk="1" hangingPunct="1"/>
            <a:r>
              <a:rPr lang="en-US" altLang="en-US"/>
              <a:t>A </a:t>
            </a:r>
            <a:r>
              <a:rPr lang="en-US" altLang="en-US" i="1"/>
              <a:t>widening conversion</a:t>
            </a:r>
            <a:r>
              <a:rPr lang="en-US" altLang="en-US"/>
              <a:t> is one in which an object is converted to a type that can include at least approximations to all of the values of the original type e.g., </a:t>
            </a:r>
            <a:r>
              <a:rPr lang="en-US" altLang="en-US">
                <a:latin typeface="Courier New" panose="02070309020205020404" pitchFamily="49" charset="0"/>
              </a:rPr>
              <a:t>int</a:t>
            </a:r>
            <a:r>
              <a:rPr lang="en-US" altLang="en-US"/>
              <a:t> to </a:t>
            </a:r>
            <a:r>
              <a:rPr lang="en-US" altLang="en-US">
                <a:latin typeface="Courier New" panose="02070309020205020404" pitchFamily="49" charset="0"/>
              </a:rPr>
              <a:t>float</a:t>
            </a:r>
            <a:r>
              <a:rPr lang="en-US" altLang="en-US"/>
              <a:t>.</a:t>
            </a:r>
            <a:endParaRPr lang="en-US" altLang="en-US">
              <a:latin typeface="Courier New" panose="02070309020205020404" pitchFamily="49" charset="0"/>
            </a:endParaRPr>
          </a:p>
          <a:p>
            <a:pPr eaLnBrk="1" hangingPunct="1"/>
            <a:r>
              <a:rPr lang="en-US" altLang="en-US"/>
              <a:t>Type conversion is an issue in languages that allow </a:t>
            </a:r>
            <a:r>
              <a:rPr lang="en-US" altLang="en-US" i="1"/>
              <a:t>mixed-mode expressions</a:t>
            </a:r>
            <a:r>
              <a:rPr lang="en-US" altLang="en-US"/>
              <a:t>, i.e. expressions  that have operands of different types.</a:t>
            </a:r>
          </a:p>
          <a:p>
            <a:pPr eaLnBrk="1" hangingPunct="1"/>
            <a:r>
              <a:rPr lang="en-US" altLang="en-US"/>
              <a:t>The conversion can be implicit or explicit.</a:t>
            </a:r>
          </a:p>
        </p:txBody>
      </p:sp>
      <p:sp>
        <p:nvSpPr>
          <p:cNvPr id="24580" name="Slide Number Placeholder 3">
            <a:extLst>
              <a:ext uri="{FF2B5EF4-FFF2-40B4-BE49-F238E27FC236}">
                <a16:creationId xmlns:a16="http://schemas.microsoft.com/office/drawing/2014/main" id="{83055AF5-3BEA-481E-9E58-4F82027C5B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3E16070-445F-44CA-AED2-ACED489349C3}" type="slidenum">
              <a:rPr lang="en-US" altLang="en-US" sz="1400" smtClean="0">
                <a:solidFill>
                  <a:srgbClr val="FFFFFF"/>
                </a:solidFill>
              </a:rPr>
              <a:pPr/>
              <a:t>308</a:t>
            </a:fld>
            <a:endParaRPr lang="en-US" altLang="en-US" sz="1400">
              <a:solidFill>
                <a:srgbClr val="FFFFFF"/>
              </a:solidFill>
            </a:endParaRPr>
          </a:p>
        </p:txBody>
      </p:sp>
    </p:spTree>
    <p:extLst>
      <p:ext uri="{BB962C8B-B14F-4D97-AF65-F5344CB8AC3E}">
        <p14:creationId xmlns:p14="http://schemas.microsoft.com/office/powerpoint/2010/main" val="75568741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65EAB107-9B1C-4971-888C-7E17AB14ED5F}"/>
              </a:ext>
            </a:extLst>
          </p:cNvPr>
          <p:cNvSpPr>
            <a:spLocks noGrp="1" noChangeArrowheads="1"/>
          </p:cNvSpPr>
          <p:nvPr>
            <p:ph type="title"/>
          </p:nvPr>
        </p:nvSpPr>
        <p:spPr/>
        <p:txBody>
          <a:bodyPr/>
          <a:lstStyle/>
          <a:p>
            <a:pPr eaLnBrk="1" fontAlgn="auto" hangingPunct="1">
              <a:spcAft>
                <a:spcPts val="0"/>
              </a:spcAft>
              <a:defRPr/>
            </a:pPr>
            <a:r>
              <a:rPr lang="en-US" dirty="0"/>
              <a:t>Implicit Type Conversions</a:t>
            </a:r>
          </a:p>
        </p:txBody>
      </p:sp>
      <p:sp>
        <p:nvSpPr>
          <p:cNvPr id="25603" name="Rectangle 3">
            <a:extLst>
              <a:ext uri="{FF2B5EF4-FFF2-40B4-BE49-F238E27FC236}">
                <a16:creationId xmlns:a16="http://schemas.microsoft.com/office/drawing/2014/main" id="{7117E3DF-810A-460E-BA9A-8B1C4C65F82A}"/>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i="1"/>
              <a:t>coercion</a:t>
            </a:r>
            <a:r>
              <a:rPr lang="en-US" altLang="en-US"/>
              <a:t> is an implicit type conversion, i.e. the conversion is done by the compiler.</a:t>
            </a:r>
          </a:p>
          <a:p>
            <a:pPr eaLnBrk="1" hangingPunct="1"/>
            <a:r>
              <a:rPr lang="en-US" altLang="en-US"/>
              <a:t>Disadvantage of coercions:</a:t>
            </a:r>
          </a:p>
          <a:p>
            <a:pPr lvl="1" eaLnBrk="1" hangingPunct="1"/>
            <a:r>
              <a:rPr lang="en-US" altLang="en-US" sz="2000"/>
              <a:t>They decrease in the type error detection ability of the compiler </a:t>
            </a:r>
          </a:p>
          <a:p>
            <a:pPr eaLnBrk="1" hangingPunct="1"/>
            <a:r>
              <a:rPr lang="en-US" altLang="en-US"/>
              <a:t>In most languages, all numeric types are coerced in expressions, using widening conversions</a:t>
            </a:r>
          </a:p>
          <a:p>
            <a:pPr eaLnBrk="1" hangingPunct="1"/>
            <a:r>
              <a:rPr lang="en-US" altLang="en-US"/>
              <a:t>In Ada, there are virtually no coercions in expressions</a:t>
            </a:r>
          </a:p>
        </p:txBody>
      </p:sp>
      <p:sp>
        <p:nvSpPr>
          <p:cNvPr id="25604" name="Slide Number Placeholder 3">
            <a:extLst>
              <a:ext uri="{FF2B5EF4-FFF2-40B4-BE49-F238E27FC236}">
                <a16:creationId xmlns:a16="http://schemas.microsoft.com/office/drawing/2014/main" id="{7812F069-ED47-452E-99BE-7221A30834A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583A3A3-40A6-46A4-B51F-C81FDB82F9E0}" type="slidenum">
              <a:rPr lang="en-US" altLang="en-US" sz="1400" smtClean="0">
                <a:solidFill>
                  <a:srgbClr val="FFFFFF"/>
                </a:solidFill>
              </a:rPr>
              <a:pPr/>
              <a:t>309</a:t>
            </a:fld>
            <a:endParaRPr lang="en-US" altLang="en-US" sz="1400">
              <a:solidFill>
                <a:srgbClr val="FFFFFF"/>
              </a:solidFill>
            </a:endParaRPr>
          </a:p>
        </p:txBody>
      </p:sp>
    </p:spTree>
    <p:extLst>
      <p:ext uri="{BB962C8B-B14F-4D97-AF65-F5344CB8AC3E}">
        <p14:creationId xmlns:p14="http://schemas.microsoft.com/office/powerpoint/2010/main" val="13926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26B32A25-D920-4578-A0B8-38235EA56ECC}"/>
              </a:ext>
            </a:extLst>
          </p:cNvPr>
          <p:cNvSpPr>
            <a:spLocks noGrp="1" noChangeArrowheads="1"/>
          </p:cNvSpPr>
          <p:nvPr>
            <p:ph type="title"/>
          </p:nvPr>
        </p:nvSpPr>
        <p:spPr/>
        <p:txBody>
          <a:bodyPr/>
          <a:lstStyle/>
          <a:p>
            <a:pPr eaLnBrk="1" fontAlgn="auto" hangingPunct="1">
              <a:spcAft>
                <a:spcPts val="0"/>
              </a:spcAft>
              <a:defRPr/>
            </a:pPr>
            <a:r>
              <a:rPr lang="en-US" dirty="0"/>
              <a:t>Implementation Methods: Preprocessors</a:t>
            </a:r>
          </a:p>
        </p:txBody>
      </p:sp>
      <p:sp>
        <p:nvSpPr>
          <p:cNvPr id="70659" name="Rectangle 3">
            <a:extLst>
              <a:ext uri="{FF2B5EF4-FFF2-40B4-BE49-F238E27FC236}">
                <a16:creationId xmlns:a16="http://schemas.microsoft.com/office/drawing/2014/main" id="{8372AE3B-1008-4532-B055-996434F5CB6F}"/>
              </a:ext>
            </a:extLst>
          </p:cNvPr>
          <p:cNvSpPr>
            <a:spLocks noGrp="1" noChangeArrowheads="1"/>
          </p:cNvSpPr>
          <p:nvPr>
            <p:ph sz="quarter" idx="1"/>
          </p:nvPr>
        </p:nvSpPr>
        <p:spPr>
          <a:xfrm>
            <a:off x="533400" y="1447800"/>
            <a:ext cx="8153400" cy="4572000"/>
          </a:xfrm>
        </p:spPr>
        <p:txBody>
          <a:bodyPr/>
          <a:lstStyle/>
          <a:p>
            <a:pPr eaLnBrk="1" hangingPunct="1"/>
            <a:r>
              <a:rPr lang="en-US" altLang="en-US"/>
              <a:t>A program that processes a program immediately before it is compiled</a:t>
            </a:r>
          </a:p>
          <a:p>
            <a:pPr eaLnBrk="1" hangingPunct="1"/>
            <a:r>
              <a:rPr lang="en-US" altLang="en-US"/>
              <a:t>Preprocessor macros (instructions) are commonly used to specify that code from another file is to be included</a:t>
            </a:r>
          </a:p>
          <a:p>
            <a:pPr eaLnBrk="1" hangingPunct="1"/>
            <a:r>
              <a:rPr lang="en-US" altLang="en-US"/>
              <a:t>A preprocessor processes a program immediately before the program is compiled to expand embedded  preprocessor macros</a:t>
            </a:r>
          </a:p>
          <a:p>
            <a:pPr eaLnBrk="1" hangingPunct="1"/>
            <a:r>
              <a:rPr lang="en-US" altLang="en-US"/>
              <a:t>A well-known example: C preprocessor</a:t>
            </a:r>
          </a:p>
          <a:p>
            <a:pPr lvl="1" eaLnBrk="1" hangingPunct="1"/>
            <a:r>
              <a:rPr lang="en-US" altLang="en-US"/>
              <a:t>expands </a:t>
            </a:r>
            <a:r>
              <a:rPr lang="en-US" altLang="en-US">
                <a:latin typeface="Courier New" panose="02070309020205020404" pitchFamily="49" charset="0"/>
              </a:rPr>
              <a:t>#include, #define</a:t>
            </a:r>
            <a:r>
              <a:rPr lang="en-US" altLang="en-US"/>
              <a:t>, and similar macros</a:t>
            </a:r>
          </a:p>
        </p:txBody>
      </p:sp>
      <p:sp>
        <p:nvSpPr>
          <p:cNvPr id="70660" name="Slide Number Placeholder 4">
            <a:extLst>
              <a:ext uri="{FF2B5EF4-FFF2-40B4-BE49-F238E27FC236}">
                <a16:creationId xmlns:a16="http://schemas.microsoft.com/office/drawing/2014/main" id="{6104D4B5-40D4-4918-B4A0-1BCB63901D5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68C9311E-0AF8-40B5-AECA-48BB5A69D730}" type="slidenum">
              <a:rPr lang="en-US" altLang="en-US" sz="1400" smtClean="0">
                <a:solidFill>
                  <a:srgbClr val="FFFFFF"/>
                </a:solidFill>
                <a:latin typeface="Times" panose="02020603050405020304" pitchFamily="18" charset="0"/>
              </a:rPr>
              <a:pPr>
                <a:spcBef>
                  <a:spcPct val="0"/>
                </a:spcBef>
                <a:buClrTx/>
                <a:buSzTx/>
                <a:buFontTx/>
                <a:buNone/>
              </a:pPr>
              <a:t>31</a:t>
            </a:fld>
            <a:endParaRPr lang="en-US" altLang="en-US" sz="1400">
              <a:solidFill>
                <a:srgbClr val="FFFFFF"/>
              </a:solidFill>
              <a:latin typeface="Times" panose="02020603050405020304" pitchFamily="18" charset="0"/>
            </a:endParaRPr>
          </a:p>
        </p:txBody>
      </p:sp>
      <p:sp>
        <p:nvSpPr>
          <p:cNvPr id="70661" name="Footer Placeholder 3">
            <a:extLst>
              <a:ext uri="{FF2B5EF4-FFF2-40B4-BE49-F238E27FC236}">
                <a16:creationId xmlns:a16="http://schemas.microsoft.com/office/drawing/2014/main" id="{F261A46E-BBF3-400D-B02A-C162ECDA2495}"/>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3744573F-A782-402C-8753-EA8C961874B8}"/>
              </a:ext>
            </a:extLst>
          </p:cNvPr>
          <p:cNvSpPr>
            <a:spLocks noGrp="1" noChangeArrowheads="1"/>
          </p:cNvSpPr>
          <p:nvPr>
            <p:ph type="title"/>
          </p:nvPr>
        </p:nvSpPr>
        <p:spPr/>
        <p:txBody>
          <a:bodyPr/>
          <a:lstStyle/>
          <a:p>
            <a:pPr eaLnBrk="1" fontAlgn="auto" hangingPunct="1">
              <a:spcAft>
                <a:spcPts val="0"/>
              </a:spcAft>
              <a:defRPr/>
            </a:pPr>
            <a:r>
              <a:rPr lang="en-US" dirty="0"/>
              <a:t>Explicit Type Conversions</a:t>
            </a:r>
          </a:p>
        </p:txBody>
      </p:sp>
      <p:sp>
        <p:nvSpPr>
          <p:cNvPr id="26627" name="Rectangle 3">
            <a:extLst>
              <a:ext uri="{FF2B5EF4-FFF2-40B4-BE49-F238E27FC236}">
                <a16:creationId xmlns:a16="http://schemas.microsoft.com/office/drawing/2014/main" id="{BB84149F-32F4-47E6-9BAF-9895D9A4FD61}"/>
              </a:ext>
            </a:extLst>
          </p:cNvPr>
          <p:cNvSpPr>
            <a:spLocks noGrp="1" noChangeArrowheads="1"/>
          </p:cNvSpPr>
          <p:nvPr>
            <p:ph sz="quarter" idx="1"/>
          </p:nvPr>
        </p:nvSpPr>
        <p:spPr>
          <a:xfrm>
            <a:off x="457200" y="1600200"/>
            <a:ext cx="7467600" cy="3124200"/>
          </a:xfrm>
        </p:spPr>
        <p:txBody>
          <a:bodyPr>
            <a:normAutofit fontScale="92500" lnSpcReduction="10000"/>
          </a:bodyPr>
          <a:lstStyle/>
          <a:p>
            <a:pPr eaLnBrk="1" hangingPunct="1">
              <a:lnSpc>
                <a:spcPct val="90000"/>
              </a:lnSpc>
              <a:defRPr/>
            </a:pPr>
            <a:r>
              <a:rPr lang="en-US" altLang="en-US" dirty="0"/>
              <a:t>Explicit type conversions is called </a:t>
            </a:r>
            <a:r>
              <a:rPr lang="en-US" altLang="en-US" i="1" dirty="0"/>
              <a:t>casting</a:t>
            </a:r>
            <a:r>
              <a:rPr lang="en-US" altLang="en-US" dirty="0"/>
              <a:t> in C-based languages and it is explicitly requested by the programmer.</a:t>
            </a:r>
          </a:p>
          <a:p>
            <a:pPr eaLnBrk="1" hangingPunct="1">
              <a:lnSpc>
                <a:spcPct val="90000"/>
              </a:lnSpc>
              <a:defRPr/>
            </a:pPr>
            <a:r>
              <a:rPr lang="en-US" altLang="en-US" dirty="0"/>
              <a:t>Warning will be generated in some cases if the conversion is a narrowing conversion.</a:t>
            </a:r>
          </a:p>
          <a:p>
            <a:pPr eaLnBrk="1" hangingPunct="1">
              <a:lnSpc>
                <a:spcPct val="90000"/>
              </a:lnSpc>
              <a:defRPr/>
            </a:pPr>
            <a:r>
              <a:rPr lang="en-US" altLang="en-US" dirty="0"/>
              <a:t>Examples</a:t>
            </a:r>
          </a:p>
          <a:p>
            <a:pPr lvl="1" eaLnBrk="1" hangingPunct="1">
              <a:lnSpc>
                <a:spcPct val="90000"/>
              </a:lnSpc>
              <a:defRPr/>
            </a:pPr>
            <a:r>
              <a:rPr lang="en-US" altLang="en-US" dirty="0">
                <a:latin typeface="Courier New" panose="02070309020205020404" pitchFamily="49" charset="0"/>
              </a:rPr>
              <a:t>C: (</a:t>
            </a:r>
            <a:r>
              <a:rPr lang="en-US" altLang="en-US" dirty="0" err="1">
                <a:latin typeface="Courier New" panose="02070309020205020404" pitchFamily="49" charset="0"/>
              </a:rPr>
              <a:t>int</a:t>
            </a:r>
            <a:r>
              <a:rPr lang="en-US" altLang="en-US" dirty="0">
                <a:latin typeface="Courier New" panose="02070309020205020404" pitchFamily="49" charset="0"/>
              </a:rPr>
              <a:t>)angle</a:t>
            </a:r>
          </a:p>
          <a:p>
            <a:pPr lvl="1" eaLnBrk="1" hangingPunct="1">
              <a:lnSpc>
                <a:spcPct val="90000"/>
              </a:lnSpc>
              <a:defRPr/>
            </a:pPr>
            <a:r>
              <a:rPr lang="en-US" altLang="en-US" dirty="0">
                <a:latin typeface="Courier New" panose="02070309020205020404" pitchFamily="49" charset="0"/>
              </a:rPr>
              <a:t>Ada: Float(sum)</a:t>
            </a:r>
          </a:p>
          <a:p>
            <a:pPr lvl="1" eaLnBrk="1" hangingPunct="1">
              <a:lnSpc>
                <a:spcPct val="90000"/>
              </a:lnSpc>
              <a:buFontTx/>
              <a:buNone/>
              <a:defRPr/>
            </a:pPr>
            <a:endParaRPr lang="en-US" altLang="en-US" dirty="0">
              <a:latin typeface="Courier New" panose="02070309020205020404" pitchFamily="49" charset="0"/>
            </a:endParaRPr>
          </a:p>
          <a:p>
            <a:pPr lvl="1" eaLnBrk="1" hangingPunct="1">
              <a:lnSpc>
                <a:spcPct val="90000"/>
              </a:lnSpc>
              <a:buFontTx/>
              <a:buNone/>
              <a:defRPr/>
            </a:pPr>
            <a:r>
              <a:rPr lang="en-US" altLang="en-US" i="1" dirty="0"/>
              <a:t>Note that Ada’s syntax is similar to function calls</a:t>
            </a:r>
          </a:p>
        </p:txBody>
      </p:sp>
      <p:sp>
        <p:nvSpPr>
          <p:cNvPr id="26628" name="Slide Number Placeholder 3">
            <a:extLst>
              <a:ext uri="{FF2B5EF4-FFF2-40B4-BE49-F238E27FC236}">
                <a16:creationId xmlns:a16="http://schemas.microsoft.com/office/drawing/2014/main" id="{31C8F58D-C33D-4C42-AA4E-0A0C5B8A8B2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FAE6081-8760-4B2B-A207-0D3FB585CEB8}" type="slidenum">
              <a:rPr lang="en-US" altLang="en-US" sz="1400" smtClean="0">
                <a:solidFill>
                  <a:srgbClr val="FFFFFF"/>
                </a:solidFill>
              </a:rPr>
              <a:pPr/>
              <a:t>310</a:t>
            </a:fld>
            <a:endParaRPr lang="en-US" altLang="en-US" sz="1400">
              <a:solidFill>
                <a:srgbClr val="FFFFFF"/>
              </a:solidFill>
            </a:endParaRPr>
          </a:p>
        </p:txBody>
      </p:sp>
      <p:sp>
        <p:nvSpPr>
          <p:cNvPr id="26629" name="Rectangle 5">
            <a:extLst>
              <a:ext uri="{FF2B5EF4-FFF2-40B4-BE49-F238E27FC236}">
                <a16:creationId xmlns:a16="http://schemas.microsoft.com/office/drawing/2014/main" id="{23D5C5AD-5AE7-4790-91DF-1DD719D05CDA}"/>
              </a:ext>
            </a:extLst>
          </p:cNvPr>
          <p:cNvSpPr>
            <a:spLocks noChangeArrowheads="1"/>
          </p:cNvSpPr>
          <p:nvPr/>
        </p:nvSpPr>
        <p:spPr bwMode="auto">
          <a:xfrm>
            <a:off x="4922838" y="4935538"/>
            <a:ext cx="2986087"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88872" anchor="ct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880000"/>
                </a:solidFill>
                <a:latin typeface="Arial Unicode MS" panose="020B0604020202020204" pitchFamily="34" charset="-128"/>
              </a:rPr>
              <a:t>#include</a:t>
            </a:r>
            <a:r>
              <a:rPr lang="en-US" altLang="en-US" sz="1400">
                <a:solidFill>
                  <a:srgbClr val="000000"/>
                </a:solidFill>
                <a:latin typeface="Arial Unicode MS" panose="020B0604020202020204" pitchFamily="34" charset="-128"/>
              </a:rPr>
              <a:t> </a:t>
            </a:r>
            <a:r>
              <a:rPr lang="en-US" altLang="en-US" sz="1400">
                <a:solidFill>
                  <a:srgbClr val="008800"/>
                </a:solidFill>
                <a:latin typeface="Arial Unicode MS" panose="020B0604020202020204" pitchFamily="34" charset="-128"/>
              </a:rPr>
              <a:t>&lt;stdio.h&gt;</a:t>
            </a:r>
            <a:r>
              <a:rPr lang="en-US" altLang="en-US" sz="1400">
                <a:solidFill>
                  <a:srgbClr val="000000"/>
                </a:solidFill>
                <a:latin typeface="Arial Unicode MS" panose="020B0604020202020204" pitchFamily="34" charset="-128"/>
              </a:rPr>
              <a:t> </a:t>
            </a:r>
          </a:p>
          <a:p>
            <a:r>
              <a:rPr lang="en-US" altLang="en-US" sz="1400">
                <a:solidFill>
                  <a:srgbClr val="000000"/>
                </a:solidFill>
                <a:latin typeface="Arial Unicode MS" panose="020B0604020202020204" pitchFamily="34" charset="-128"/>
              </a:rPr>
              <a:t>main</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p>
          <a:p>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r>
              <a:rPr lang="en-US" altLang="en-US" sz="1400">
                <a:solidFill>
                  <a:srgbClr val="000088"/>
                </a:solidFill>
                <a:latin typeface="Arial Unicode MS" panose="020B0604020202020204" pitchFamily="34" charset="-128"/>
              </a:rPr>
              <a:t>int</a:t>
            </a:r>
            <a:r>
              <a:rPr lang="en-US" altLang="en-US" sz="1400">
                <a:solidFill>
                  <a:srgbClr val="000000"/>
                </a:solidFill>
                <a:latin typeface="Arial Unicode MS" panose="020B0604020202020204" pitchFamily="34" charset="-128"/>
              </a:rPr>
              <a:t> sum </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r>
              <a:rPr lang="en-US" altLang="en-US" sz="1400">
                <a:solidFill>
                  <a:srgbClr val="006666"/>
                </a:solidFill>
                <a:latin typeface="Arial Unicode MS" panose="020B0604020202020204" pitchFamily="34" charset="-128"/>
              </a:rPr>
              <a:t>17</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count </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r>
              <a:rPr lang="en-US" altLang="en-US" sz="1400">
                <a:solidFill>
                  <a:srgbClr val="006666"/>
                </a:solidFill>
                <a:latin typeface="Arial Unicode MS" panose="020B0604020202020204" pitchFamily="34" charset="-128"/>
              </a:rPr>
              <a:t>5</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r>
              <a:rPr lang="en-US" altLang="en-US" sz="1400">
                <a:solidFill>
                  <a:srgbClr val="000088"/>
                </a:solidFill>
                <a:latin typeface="Arial Unicode MS" panose="020B0604020202020204" pitchFamily="34" charset="-128"/>
              </a:rPr>
              <a:t>double</a:t>
            </a:r>
            <a:r>
              <a:rPr lang="en-US" altLang="en-US" sz="1400">
                <a:solidFill>
                  <a:srgbClr val="000000"/>
                </a:solidFill>
                <a:latin typeface="Arial Unicode MS" panose="020B0604020202020204" pitchFamily="34" charset="-128"/>
              </a:rPr>
              <a:t> mean</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p>
          <a:p>
            <a:r>
              <a:rPr lang="en-US" altLang="en-US" sz="1400">
                <a:solidFill>
                  <a:srgbClr val="000000"/>
                </a:solidFill>
                <a:latin typeface="Arial Unicode MS" panose="020B0604020202020204" pitchFamily="34" charset="-128"/>
              </a:rPr>
              <a:t>mean </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r>
              <a:rPr lang="en-US" altLang="en-US" sz="1400">
                <a:solidFill>
                  <a:srgbClr val="666600"/>
                </a:solidFill>
                <a:latin typeface="Arial Unicode MS" panose="020B0604020202020204" pitchFamily="34" charset="-128"/>
              </a:rPr>
              <a:t>(</a:t>
            </a:r>
            <a:r>
              <a:rPr lang="en-US" altLang="en-US" sz="1400">
                <a:solidFill>
                  <a:srgbClr val="000088"/>
                </a:solidFill>
                <a:latin typeface="Arial Unicode MS" panose="020B0604020202020204" pitchFamily="34" charset="-128"/>
              </a:rPr>
              <a:t>double</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sum </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count</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printf</a:t>
            </a:r>
            <a:r>
              <a:rPr lang="en-US" altLang="en-US" sz="1400">
                <a:solidFill>
                  <a:srgbClr val="666600"/>
                </a:solidFill>
                <a:latin typeface="Arial Unicode MS" panose="020B0604020202020204" pitchFamily="34" charset="-128"/>
              </a:rPr>
              <a:t>(</a:t>
            </a:r>
            <a:r>
              <a:rPr lang="en-US" altLang="en-US" sz="1400">
                <a:solidFill>
                  <a:srgbClr val="008800"/>
                </a:solidFill>
                <a:latin typeface="Arial Unicode MS" panose="020B0604020202020204" pitchFamily="34" charset="-128"/>
              </a:rPr>
              <a:t>"Value of mean : %f\n"</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mean </a:t>
            </a:r>
            <a:r>
              <a:rPr lang="en-US" altLang="en-US" sz="1400">
                <a:solidFill>
                  <a:srgbClr val="666600"/>
                </a:solidFill>
                <a:latin typeface="Arial Unicode MS" panose="020B0604020202020204" pitchFamily="34" charset="-128"/>
              </a:rPr>
              <a:t>);</a:t>
            </a:r>
            <a:r>
              <a:rPr lang="en-US" altLang="en-US" sz="1400">
                <a:solidFill>
                  <a:srgbClr val="000000"/>
                </a:solidFill>
                <a:latin typeface="Arial Unicode MS" panose="020B0604020202020204" pitchFamily="34" charset="-128"/>
              </a:rPr>
              <a:t> </a:t>
            </a:r>
            <a:r>
              <a:rPr lang="en-US" altLang="en-US" sz="1400">
                <a:solidFill>
                  <a:srgbClr val="666600"/>
                </a:solidFill>
                <a:latin typeface="Arial Unicode MS" panose="020B0604020202020204" pitchFamily="34" charset="-128"/>
              </a:rPr>
              <a:t>}</a:t>
            </a:r>
            <a:r>
              <a:rPr lang="en-US" altLang="en-US" sz="1400"/>
              <a:t> </a:t>
            </a:r>
          </a:p>
        </p:txBody>
      </p:sp>
    </p:spTree>
    <p:extLst>
      <p:ext uri="{BB962C8B-B14F-4D97-AF65-F5344CB8AC3E}">
        <p14:creationId xmlns:p14="http://schemas.microsoft.com/office/powerpoint/2010/main" val="125710850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D01D839B-FE3F-4617-868A-E2EEE0EBE90C}"/>
              </a:ext>
            </a:extLst>
          </p:cNvPr>
          <p:cNvSpPr>
            <a:spLocks noGrp="1" noChangeArrowheads="1"/>
          </p:cNvSpPr>
          <p:nvPr>
            <p:ph type="title"/>
          </p:nvPr>
        </p:nvSpPr>
        <p:spPr/>
        <p:txBody>
          <a:bodyPr/>
          <a:lstStyle/>
          <a:p>
            <a:pPr eaLnBrk="1" fontAlgn="auto" hangingPunct="1">
              <a:spcAft>
                <a:spcPts val="0"/>
              </a:spcAft>
              <a:defRPr/>
            </a:pPr>
            <a:r>
              <a:rPr lang="en-US" dirty="0"/>
              <a:t>Type Conversions: Errors in Expressions</a:t>
            </a:r>
          </a:p>
        </p:txBody>
      </p:sp>
      <p:sp>
        <p:nvSpPr>
          <p:cNvPr id="27651" name="Rectangle 3">
            <a:extLst>
              <a:ext uri="{FF2B5EF4-FFF2-40B4-BE49-F238E27FC236}">
                <a16:creationId xmlns:a16="http://schemas.microsoft.com/office/drawing/2014/main" id="{AA1639D0-2F79-4663-BA8C-F32FD5A07528}"/>
              </a:ext>
            </a:extLst>
          </p:cNvPr>
          <p:cNvSpPr>
            <a:spLocks noGrp="1" noChangeArrowheads="1"/>
          </p:cNvSpPr>
          <p:nvPr>
            <p:ph sz="quarter" idx="1"/>
          </p:nvPr>
        </p:nvSpPr>
        <p:spPr>
          <a:xfrm>
            <a:off x="457200" y="1600200"/>
            <a:ext cx="7467600" cy="4873625"/>
          </a:xfrm>
        </p:spPr>
        <p:txBody>
          <a:bodyPr/>
          <a:lstStyle/>
          <a:p>
            <a:pPr eaLnBrk="1" hangingPunct="1"/>
            <a:r>
              <a:rPr lang="en-US" altLang="en-US"/>
              <a:t>Run-time errors which are sometimes called </a:t>
            </a:r>
            <a:r>
              <a:rPr lang="en-US" altLang="en-US" i="1"/>
              <a:t>exceptions</a:t>
            </a:r>
            <a:r>
              <a:rPr lang="en-US" altLang="en-US"/>
              <a:t>.</a:t>
            </a:r>
          </a:p>
          <a:p>
            <a:pPr eaLnBrk="1" hangingPunct="1"/>
            <a:r>
              <a:rPr lang="en-US" altLang="en-US"/>
              <a:t>Causes</a:t>
            </a:r>
          </a:p>
          <a:p>
            <a:pPr lvl="1" eaLnBrk="1" hangingPunct="1"/>
            <a:r>
              <a:rPr lang="en-US" altLang="en-US"/>
              <a:t>Inherent limitations of arithmetic, e.g., division by zero</a:t>
            </a:r>
          </a:p>
          <a:p>
            <a:pPr lvl="1" eaLnBrk="1" hangingPunct="1"/>
            <a:r>
              <a:rPr lang="en-US" altLang="en-US"/>
              <a:t>Limitations of computer arithmetic, e.g. overflow or underflow.</a:t>
            </a:r>
          </a:p>
        </p:txBody>
      </p:sp>
      <p:sp>
        <p:nvSpPr>
          <p:cNvPr id="27652" name="Slide Number Placeholder 3">
            <a:extLst>
              <a:ext uri="{FF2B5EF4-FFF2-40B4-BE49-F238E27FC236}">
                <a16:creationId xmlns:a16="http://schemas.microsoft.com/office/drawing/2014/main" id="{3CB60B91-0527-45D6-8A19-8DC6AA9D5C5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F77E76E-F8D0-4C03-9BC6-0B47C3F28821}" type="slidenum">
              <a:rPr lang="en-US" altLang="en-US" sz="1400" smtClean="0">
                <a:solidFill>
                  <a:srgbClr val="FFFFFF"/>
                </a:solidFill>
              </a:rPr>
              <a:pPr/>
              <a:t>311</a:t>
            </a:fld>
            <a:endParaRPr lang="en-US" altLang="en-US" sz="1400">
              <a:solidFill>
                <a:srgbClr val="FFFFFF"/>
              </a:solidFill>
            </a:endParaRPr>
          </a:p>
        </p:txBody>
      </p:sp>
    </p:spTree>
    <p:extLst>
      <p:ext uri="{BB962C8B-B14F-4D97-AF65-F5344CB8AC3E}">
        <p14:creationId xmlns:p14="http://schemas.microsoft.com/office/powerpoint/2010/main" val="284869088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05633C3F-80F1-48CB-B163-A58EF9D56DB9}"/>
              </a:ext>
            </a:extLst>
          </p:cNvPr>
          <p:cNvSpPr>
            <a:spLocks noGrp="1" noChangeArrowheads="1"/>
          </p:cNvSpPr>
          <p:nvPr>
            <p:ph type="title"/>
          </p:nvPr>
        </p:nvSpPr>
        <p:spPr/>
        <p:txBody>
          <a:bodyPr/>
          <a:lstStyle/>
          <a:p>
            <a:pPr eaLnBrk="1" fontAlgn="auto" hangingPunct="1">
              <a:spcAft>
                <a:spcPts val="0"/>
              </a:spcAft>
              <a:defRPr/>
            </a:pPr>
            <a:r>
              <a:rPr lang="en-US" dirty="0"/>
              <a:t>Relational and Boolean Expressions</a:t>
            </a:r>
          </a:p>
        </p:txBody>
      </p:sp>
      <p:sp>
        <p:nvSpPr>
          <p:cNvPr id="26627" name="Rectangle 3">
            <a:extLst>
              <a:ext uri="{FF2B5EF4-FFF2-40B4-BE49-F238E27FC236}">
                <a16:creationId xmlns:a16="http://schemas.microsoft.com/office/drawing/2014/main" id="{5C22C51D-0F55-45F0-9F7C-BC6689DB410D}"/>
              </a:ext>
            </a:extLst>
          </p:cNvPr>
          <p:cNvSpPr>
            <a:spLocks noGrp="1" noChangeArrowheads="1"/>
          </p:cNvSpPr>
          <p:nvPr>
            <p:ph sz="quarter" idx="1"/>
          </p:nvPr>
        </p:nvSpPr>
        <p:spPr>
          <a:xfrm>
            <a:off x="457200" y="1600200"/>
            <a:ext cx="7467600" cy="4873625"/>
          </a:xfrm>
        </p:spPr>
        <p:txBody>
          <a:bodyPr>
            <a:normAutofit lnSpcReduction="10000"/>
          </a:bodyPr>
          <a:lstStyle/>
          <a:p>
            <a:pPr eaLnBrk="1" hangingPunct="1">
              <a:defRPr/>
            </a:pPr>
            <a:r>
              <a:rPr lang="en-US" dirty="0"/>
              <a:t>Relational Expressions</a:t>
            </a:r>
          </a:p>
          <a:p>
            <a:pPr lvl="1" eaLnBrk="1" hangingPunct="1">
              <a:defRPr/>
            </a:pPr>
            <a:r>
              <a:rPr lang="en-US" dirty="0"/>
              <a:t>Use relational operators and operands of various types, usually numeric types, strings and ordinal types.</a:t>
            </a:r>
          </a:p>
          <a:p>
            <a:pPr lvl="1" eaLnBrk="1" hangingPunct="1">
              <a:defRPr/>
            </a:pPr>
            <a:r>
              <a:rPr lang="en-US" dirty="0"/>
              <a:t>Evaluate to some Boolean or its representation.</a:t>
            </a:r>
          </a:p>
          <a:p>
            <a:pPr lvl="1" eaLnBrk="1" hangingPunct="1">
              <a:defRPr/>
            </a:pPr>
            <a:r>
              <a:rPr lang="en-US" dirty="0"/>
              <a:t>Operator symbols used vary somewhat among languages.  For example, the inequality operator.</a:t>
            </a:r>
          </a:p>
          <a:p>
            <a:pPr lvl="1" eaLnBrk="1" hangingPunct="1">
              <a:defRPr/>
            </a:pPr>
            <a:r>
              <a:rPr lang="en-US" dirty="0"/>
              <a:t>C-based languages </a:t>
            </a:r>
            <a:r>
              <a:rPr lang="en-US" dirty="0">
                <a:latin typeface="Courier New" pitchFamily="49" charset="0"/>
              </a:rPr>
              <a:t>(!=)</a:t>
            </a:r>
            <a:endParaRPr lang="en-US" dirty="0"/>
          </a:p>
          <a:p>
            <a:pPr lvl="1" eaLnBrk="1" hangingPunct="1">
              <a:defRPr/>
            </a:pPr>
            <a:r>
              <a:rPr lang="en-US" dirty="0" err="1"/>
              <a:t>Ada</a:t>
            </a:r>
            <a:r>
              <a:rPr lang="en-US" dirty="0"/>
              <a:t> (</a:t>
            </a:r>
            <a:r>
              <a:rPr lang="en-US" dirty="0">
                <a:latin typeface="Courier New" pitchFamily="49" charset="0"/>
              </a:rPr>
              <a:t>/=</a:t>
            </a:r>
            <a:r>
              <a:rPr lang="en-US" dirty="0"/>
              <a:t>)</a:t>
            </a:r>
          </a:p>
          <a:p>
            <a:pPr lvl="1" eaLnBrk="1" hangingPunct="1">
              <a:defRPr/>
            </a:pPr>
            <a:r>
              <a:rPr lang="en-US" dirty="0" err="1"/>
              <a:t>Lua</a:t>
            </a:r>
            <a:r>
              <a:rPr lang="en-US" dirty="0"/>
              <a:t> (~=)</a:t>
            </a:r>
          </a:p>
          <a:p>
            <a:pPr lvl="1" eaLnBrk="1" hangingPunct="1">
              <a:defRPr/>
            </a:pPr>
            <a:r>
              <a:rPr lang="en-US" dirty="0"/>
              <a:t>Fortran 95 (</a:t>
            </a:r>
            <a:r>
              <a:rPr lang="en-US" dirty="0">
                <a:latin typeface="Courier New" pitchFamily="49" charset="0"/>
              </a:rPr>
              <a:t>.NE., &lt;&gt;</a:t>
            </a:r>
            <a:r>
              <a:rPr lang="en-US" dirty="0"/>
              <a:t>)</a:t>
            </a:r>
          </a:p>
          <a:p>
            <a:pPr eaLnBrk="1" hangingPunct="1">
              <a:defRPr/>
            </a:pPr>
            <a:r>
              <a:rPr lang="en-US" dirty="0"/>
              <a:t>Precedence operators always have lower precedence than the arithmetic operators.</a:t>
            </a:r>
          </a:p>
        </p:txBody>
      </p:sp>
      <p:sp>
        <p:nvSpPr>
          <p:cNvPr id="28676" name="Slide Number Placeholder 3">
            <a:extLst>
              <a:ext uri="{FF2B5EF4-FFF2-40B4-BE49-F238E27FC236}">
                <a16:creationId xmlns:a16="http://schemas.microsoft.com/office/drawing/2014/main" id="{A84BCFD5-1B32-4FFB-A83B-97FFF211F71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034EAB2-2F5F-46D2-8273-E5D0D284A7D2}" type="slidenum">
              <a:rPr lang="en-US" altLang="en-US" sz="1400" smtClean="0">
                <a:solidFill>
                  <a:srgbClr val="FFFFFF"/>
                </a:solidFill>
              </a:rPr>
              <a:pPr/>
              <a:t>312</a:t>
            </a:fld>
            <a:endParaRPr lang="en-US" altLang="en-US" sz="1400">
              <a:solidFill>
                <a:srgbClr val="FFFFFF"/>
              </a:solidFill>
            </a:endParaRPr>
          </a:p>
        </p:txBody>
      </p:sp>
    </p:spTree>
    <p:extLst>
      <p:ext uri="{BB962C8B-B14F-4D97-AF65-F5344CB8AC3E}">
        <p14:creationId xmlns:p14="http://schemas.microsoft.com/office/powerpoint/2010/main" val="193632576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4020A3B8-5413-4CB3-96A2-47998BBAEF1F}"/>
              </a:ext>
            </a:extLst>
          </p:cNvPr>
          <p:cNvSpPr>
            <a:spLocks noGrp="1" noChangeArrowheads="1"/>
          </p:cNvSpPr>
          <p:nvPr>
            <p:ph type="title"/>
          </p:nvPr>
        </p:nvSpPr>
        <p:spPr/>
        <p:txBody>
          <a:bodyPr/>
          <a:lstStyle/>
          <a:p>
            <a:pPr eaLnBrk="1" fontAlgn="auto" hangingPunct="1">
              <a:spcAft>
                <a:spcPts val="0"/>
              </a:spcAft>
              <a:defRPr/>
            </a:pPr>
            <a:r>
              <a:rPr lang="en-US" dirty="0"/>
              <a:t>Relational and Boolean Expressions</a:t>
            </a:r>
          </a:p>
        </p:txBody>
      </p:sp>
      <p:sp>
        <p:nvSpPr>
          <p:cNvPr id="29699" name="Rectangle 3">
            <a:extLst>
              <a:ext uri="{FF2B5EF4-FFF2-40B4-BE49-F238E27FC236}">
                <a16:creationId xmlns:a16="http://schemas.microsoft.com/office/drawing/2014/main" id="{CE8C0F5E-958F-473B-89D7-B7335899EAC7}"/>
              </a:ext>
            </a:extLst>
          </p:cNvPr>
          <p:cNvSpPr>
            <a:spLocks noGrp="1" noChangeArrowheads="1"/>
          </p:cNvSpPr>
          <p:nvPr>
            <p:ph sz="quarter" idx="1"/>
          </p:nvPr>
        </p:nvSpPr>
        <p:spPr>
          <a:xfrm>
            <a:off x="457200" y="1600200"/>
            <a:ext cx="7467600" cy="4873625"/>
          </a:xfrm>
        </p:spPr>
        <p:txBody>
          <a:bodyPr/>
          <a:lstStyle/>
          <a:p>
            <a:pPr eaLnBrk="1" hangingPunct="1"/>
            <a:r>
              <a:rPr lang="en-US" altLang="en-US"/>
              <a:t>Boolean Expressions</a:t>
            </a:r>
          </a:p>
          <a:p>
            <a:pPr lvl="1" eaLnBrk="1" hangingPunct="1"/>
            <a:r>
              <a:rPr lang="en-US" altLang="en-US"/>
              <a:t>Operands are Boolean and the result is Boolean</a:t>
            </a:r>
          </a:p>
          <a:p>
            <a:pPr lvl="1" eaLnBrk="1" hangingPunct="1"/>
            <a:r>
              <a:rPr lang="en-US" altLang="en-US"/>
              <a:t>Example operators</a:t>
            </a:r>
          </a:p>
          <a:p>
            <a:pPr lvl="1" eaLnBrk="1" hangingPunct="1">
              <a:buFontTx/>
              <a:buNone/>
            </a:pPr>
            <a:endParaRPr lang="en-US" altLang="en-US"/>
          </a:p>
          <a:p>
            <a:pPr lvl="1" eaLnBrk="1" hangingPunct="1">
              <a:buFontTx/>
              <a:buNone/>
            </a:pPr>
            <a:r>
              <a:rPr lang="en-US" altLang="en-US" sz="2000" b="1"/>
              <a:t>FORTRAN 77    FORTRAN 90	C        Ada</a:t>
            </a:r>
          </a:p>
          <a:p>
            <a:pPr lvl="1" eaLnBrk="1" hangingPunct="1">
              <a:buFontTx/>
              <a:buNone/>
            </a:pPr>
            <a:r>
              <a:rPr lang="en-US" altLang="en-US"/>
              <a:t>    </a:t>
            </a:r>
            <a:r>
              <a:rPr lang="en-US" altLang="en-US">
                <a:latin typeface="Courier New" panose="02070309020205020404" pitchFamily="49" charset="0"/>
              </a:rPr>
              <a:t>.AND.      and          &amp;&amp;   and</a:t>
            </a:r>
          </a:p>
          <a:p>
            <a:pPr lvl="1" eaLnBrk="1" hangingPunct="1">
              <a:buFontTx/>
              <a:buNone/>
            </a:pPr>
            <a:r>
              <a:rPr lang="en-US" altLang="en-US">
                <a:latin typeface="Courier New" panose="02070309020205020404" pitchFamily="49" charset="0"/>
              </a:rPr>
              <a:t>  .OR.       or           ||   or</a:t>
            </a:r>
          </a:p>
          <a:p>
            <a:pPr lvl="1" eaLnBrk="1" hangingPunct="1">
              <a:buFontTx/>
              <a:buNone/>
            </a:pPr>
            <a:r>
              <a:rPr lang="en-US" altLang="en-US">
                <a:latin typeface="Courier New" panose="02070309020205020404" pitchFamily="49" charset="0"/>
              </a:rPr>
              <a:t>  .NOT.      not           !   not</a:t>
            </a:r>
          </a:p>
          <a:p>
            <a:pPr lvl="1" eaLnBrk="1" hangingPunct="1">
              <a:buFontTx/>
              <a:buNone/>
            </a:pPr>
            <a:r>
              <a:rPr lang="en-US" altLang="en-US">
                <a:latin typeface="Courier New" panose="02070309020205020404" pitchFamily="49" charset="0"/>
              </a:rPr>
              <a:t>                               xor</a:t>
            </a:r>
          </a:p>
        </p:txBody>
      </p:sp>
      <p:sp>
        <p:nvSpPr>
          <p:cNvPr id="29700" name="Slide Number Placeholder 3">
            <a:extLst>
              <a:ext uri="{FF2B5EF4-FFF2-40B4-BE49-F238E27FC236}">
                <a16:creationId xmlns:a16="http://schemas.microsoft.com/office/drawing/2014/main" id="{8DBDF115-3334-45DC-87CE-6C47AFC2FCC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ABA46FD-9444-40AF-9F7B-19119BB380D9}" type="slidenum">
              <a:rPr lang="en-US" altLang="en-US" sz="1400" smtClean="0">
                <a:solidFill>
                  <a:srgbClr val="FFFFFF"/>
                </a:solidFill>
              </a:rPr>
              <a:pPr/>
              <a:t>313</a:t>
            </a:fld>
            <a:endParaRPr lang="en-US" altLang="en-US" sz="1400">
              <a:solidFill>
                <a:srgbClr val="FFFFFF"/>
              </a:solidFill>
            </a:endParaRPr>
          </a:p>
        </p:txBody>
      </p:sp>
    </p:spTree>
    <p:extLst>
      <p:ext uri="{BB962C8B-B14F-4D97-AF65-F5344CB8AC3E}">
        <p14:creationId xmlns:p14="http://schemas.microsoft.com/office/powerpoint/2010/main" val="30615485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7A17F83A-1FA0-4076-8598-6B34CE721169}"/>
              </a:ext>
            </a:extLst>
          </p:cNvPr>
          <p:cNvSpPr>
            <a:spLocks noGrp="1" noChangeArrowheads="1"/>
          </p:cNvSpPr>
          <p:nvPr>
            <p:ph type="title"/>
          </p:nvPr>
        </p:nvSpPr>
        <p:spPr/>
        <p:txBody>
          <a:bodyPr/>
          <a:lstStyle/>
          <a:p>
            <a:pPr eaLnBrk="1" fontAlgn="auto" hangingPunct="1">
              <a:spcAft>
                <a:spcPts val="0"/>
              </a:spcAft>
              <a:defRPr/>
            </a:pPr>
            <a:r>
              <a:rPr lang="en-US" dirty="0"/>
              <a:t>Relational and Boolean Expressions </a:t>
            </a:r>
          </a:p>
        </p:txBody>
      </p:sp>
      <p:sp>
        <p:nvSpPr>
          <p:cNvPr id="30723" name="Rectangle 3">
            <a:extLst>
              <a:ext uri="{FF2B5EF4-FFF2-40B4-BE49-F238E27FC236}">
                <a16:creationId xmlns:a16="http://schemas.microsoft.com/office/drawing/2014/main" id="{BF2F4330-8153-4CDD-9EFF-610F5A3D4C60}"/>
              </a:ext>
            </a:extLst>
          </p:cNvPr>
          <p:cNvSpPr>
            <a:spLocks noGrp="1" noChangeArrowheads="1"/>
          </p:cNvSpPr>
          <p:nvPr>
            <p:ph sz="quarter" idx="1"/>
          </p:nvPr>
        </p:nvSpPr>
        <p:spPr>
          <a:xfrm>
            <a:off x="457200" y="1600200"/>
            <a:ext cx="7467600" cy="4873625"/>
          </a:xfrm>
        </p:spPr>
        <p:txBody>
          <a:bodyPr/>
          <a:lstStyle/>
          <a:p>
            <a:pPr eaLnBrk="1" hangingPunct="1"/>
            <a:r>
              <a:rPr lang="en-US" altLang="en-US"/>
              <a:t>C has no Boolean type -- it uses </a:t>
            </a:r>
            <a:r>
              <a:rPr lang="en-US" altLang="en-US">
                <a:latin typeface="Courier New" panose="02070309020205020404" pitchFamily="49" charset="0"/>
                <a:cs typeface="Courier New" panose="02070309020205020404" pitchFamily="49" charset="0"/>
              </a:rPr>
              <a:t>int</a:t>
            </a:r>
            <a:r>
              <a:rPr lang="en-US" altLang="en-US"/>
              <a:t> type with 0 for false and nonzero for true</a:t>
            </a:r>
          </a:p>
          <a:p>
            <a:pPr eaLnBrk="1" hangingPunct="1"/>
            <a:r>
              <a:rPr lang="en-US" altLang="en-US"/>
              <a:t>One odd characteristic of C’s expressions: </a:t>
            </a:r>
          </a:p>
          <a:p>
            <a:pPr lvl="1" eaLnBrk="1" hangingPunct="1">
              <a:buFont typeface="Wingdings 2" panose="05020102010507070707" pitchFamily="18" charset="2"/>
              <a:buNone/>
            </a:pPr>
            <a:r>
              <a:rPr lang="en-US" altLang="en-US">
                <a:latin typeface="Courier New" panose="02070309020205020404" pitchFamily="49" charset="0"/>
              </a:rPr>
              <a:t>	a &lt; b &lt; c</a:t>
            </a:r>
            <a:r>
              <a:rPr lang="en-US" altLang="en-US"/>
              <a:t>  is a legal expression, but the result is not what you might expect.</a:t>
            </a:r>
          </a:p>
          <a:p>
            <a:pPr lvl="1" eaLnBrk="1" hangingPunct="1"/>
            <a:r>
              <a:rPr lang="en-US" altLang="en-US"/>
              <a:t>Left operator is evaluated, producing 0 or 1</a:t>
            </a:r>
          </a:p>
          <a:p>
            <a:pPr lvl="1" eaLnBrk="1" hangingPunct="1"/>
            <a:r>
              <a:rPr lang="en-US" altLang="en-US"/>
              <a:t>The evaluation result is then compared with the third operand (i.e., </a:t>
            </a:r>
            <a:r>
              <a:rPr lang="en-US" altLang="en-US">
                <a:latin typeface="Courier New" panose="02070309020205020404" pitchFamily="49" charset="0"/>
                <a:cs typeface="Courier New" panose="02070309020205020404" pitchFamily="49" charset="0"/>
              </a:rPr>
              <a:t>c</a:t>
            </a:r>
            <a:r>
              <a:rPr lang="en-US" altLang="en-US"/>
              <a:t>)</a:t>
            </a:r>
          </a:p>
        </p:txBody>
      </p:sp>
      <p:sp>
        <p:nvSpPr>
          <p:cNvPr id="30724" name="Slide Number Placeholder 3">
            <a:extLst>
              <a:ext uri="{FF2B5EF4-FFF2-40B4-BE49-F238E27FC236}">
                <a16:creationId xmlns:a16="http://schemas.microsoft.com/office/drawing/2014/main" id="{6B8ECFD5-0680-4D89-A88F-C33BF5D3F2A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405F4CC-1F81-43E9-89E9-7A881F7AC35E}" type="slidenum">
              <a:rPr lang="en-US" altLang="en-US" sz="1400" smtClean="0">
                <a:solidFill>
                  <a:srgbClr val="FFFFFF"/>
                </a:solidFill>
              </a:rPr>
              <a:pPr/>
              <a:t>314</a:t>
            </a:fld>
            <a:endParaRPr lang="en-US" altLang="en-US" sz="1400">
              <a:solidFill>
                <a:srgbClr val="FFFFFF"/>
              </a:solidFill>
            </a:endParaRPr>
          </a:p>
        </p:txBody>
      </p:sp>
    </p:spTree>
    <p:extLst>
      <p:ext uri="{BB962C8B-B14F-4D97-AF65-F5344CB8AC3E}">
        <p14:creationId xmlns:p14="http://schemas.microsoft.com/office/powerpoint/2010/main" val="249651710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1AEECD42-4D70-45F1-BE57-EF4FFE390B21}"/>
              </a:ext>
            </a:extLst>
          </p:cNvPr>
          <p:cNvSpPr>
            <a:spLocks noGrp="1" noChangeArrowheads="1"/>
          </p:cNvSpPr>
          <p:nvPr>
            <p:ph type="title"/>
          </p:nvPr>
        </p:nvSpPr>
        <p:spPr/>
        <p:txBody>
          <a:bodyPr/>
          <a:lstStyle/>
          <a:p>
            <a:pPr eaLnBrk="1" fontAlgn="auto" hangingPunct="1">
              <a:spcAft>
                <a:spcPts val="0"/>
              </a:spcAft>
              <a:defRPr/>
            </a:pPr>
            <a:r>
              <a:rPr lang="en-US" dirty="0"/>
              <a:t>Relational and Boolean Expressions</a:t>
            </a:r>
          </a:p>
        </p:txBody>
      </p:sp>
      <p:sp>
        <p:nvSpPr>
          <p:cNvPr id="31747" name="Rectangle 3">
            <a:extLst>
              <a:ext uri="{FF2B5EF4-FFF2-40B4-BE49-F238E27FC236}">
                <a16:creationId xmlns:a16="http://schemas.microsoft.com/office/drawing/2014/main" id="{9F5E4CAD-8EC1-4B32-8731-D605014C3408}"/>
              </a:ext>
            </a:extLst>
          </p:cNvPr>
          <p:cNvSpPr>
            <a:spLocks noGrp="1" noChangeArrowheads="1"/>
          </p:cNvSpPr>
          <p:nvPr>
            <p:ph sz="quarter" idx="1"/>
          </p:nvPr>
        </p:nvSpPr>
        <p:spPr>
          <a:xfrm>
            <a:off x="457200" y="1600200"/>
            <a:ext cx="7467600" cy="4873625"/>
          </a:xfrm>
        </p:spPr>
        <p:txBody>
          <a:bodyPr/>
          <a:lstStyle/>
          <a:p>
            <a:pPr eaLnBrk="1" hangingPunct="1"/>
            <a:r>
              <a:rPr lang="en-US" altLang="en-US"/>
              <a:t>Precedence of C-based operators</a:t>
            </a:r>
          </a:p>
          <a:p>
            <a:pPr lvl="1" eaLnBrk="1" hangingPunct="1">
              <a:buFontTx/>
              <a:buNone/>
            </a:pPr>
            <a:r>
              <a:rPr lang="en-US" altLang="en-US">
                <a:latin typeface="Courier New" panose="02070309020205020404" pitchFamily="49" charset="0"/>
              </a:rPr>
              <a:t>postfix ++, --</a:t>
            </a:r>
          </a:p>
          <a:p>
            <a:pPr lvl="1" eaLnBrk="1" hangingPunct="1">
              <a:buFontTx/>
              <a:buNone/>
            </a:pPr>
            <a:r>
              <a:rPr lang="en-US" altLang="en-US">
                <a:latin typeface="Courier New" panose="02070309020205020404" pitchFamily="49" charset="0"/>
              </a:rPr>
              <a:t>unary +, -, prefix ++, --, !</a:t>
            </a:r>
          </a:p>
          <a:p>
            <a:pPr lvl="1" eaLnBrk="1" hangingPunct="1">
              <a:buFontTx/>
              <a:buNone/>
            </a:pPr>
            <a:r>
              <a:rPr lang="en-US" altLang="en-US">
                <a:latin typeface="Courier New" panose="02070309020205020404" pitchFamily="49" charset="0"/>
              </a:rPr>
              <a:t>*,/,% </a:t>
            </a:r>
          </a:p>
          <a:p>
            <a:pPr lvl="1" eaLnBrk="1" hangingPunct="1">
              <a:buFontTx/>
              <a:buNone/>
            </a:pPr>
            <a:r>
              <a:rPr lang="en-US" altLang="en-US">
                <a:latin typeface="Courier New" panose="02070309020205020404" pitchFamily="49" charset="0"/>
              </a:rPr>
              <a:t>binary +, -</a:t>
            </a:r>
          </a:p>
          <a:p>
            <a:pPr lvl="1" eaLnBrk="1" hangingPunct="1">
              <a:buFontTx/>
              <a:buNone/>
            </a:pPr>
            <a:r>
              <a:rPr lang="en-US" altLang="en-US">
                <a:latin typeface="Courier New" panose="02070309020205020404" pitchFamily="49" charset="0"/>
              </a:rPr>
              <a:t>&lt;, &gt;, &lt;=, &gt;=</a:t>
            </a:r>
          </a:p>
          <a:p>
            <a:pPr lvl="1" eaLnBrk="1" hangingPunct="1">
              <a:buFontTx/>
              <a:buNone/>
            </a:pPr>
            <a:r>
              <a:rPr lang="en-US" altLang="en-US">
                <a:latin typeface="Courier New" panose="02070309020205020404" pitchFamily="49" charset="0"/>
              </a:rPr>
              <a:t>=, !=</a:t>
            </a:r>
          </a:p>
          <a:p>
            <a:pPr lvl="1" eaLnBrk="1" hangingPunct="1">
              <a:buFontTx/>
              <a:buNone/>
            </a:pPr>
            <a:r>
              <a:rPr lang="en-US" altLang="en-US">
                <a:latin typeface="Courier New" panose="02070309020205020404" pitchFamily="49" charset="0"/>
              </a:rPr>
              <a:t>&amp;&amp;</a:t>
            </a:r>
          </a:p>
          <a:p>
            <a:pPr lvl="1" eaLnBrk="1" hangingPunct="1">
              <a:buFontTx/>
              <a:buNone/>
            </a:pPr>
            <a:r>
              <a:rPr lang="en-US" altLang="en-US">
                <a:latin typeface="Courier New" panose="02070309020205020404" pitchFamily="49" charset="0"/>
              </a:rPr>
              <a:t>||</a:t>
            </a:r>
            <a:r>
              <a:rPr lang="en-US" altLang="en-US" b="1">
                <a:latin typeface="Courier New" panose="02070309020205020404" pitchFamily="49" charset="0"/>
              </a:rPr>
              <a:t>  </a:t>
            </a:r>
            <a:r>
              <a:rPr lang="en-US" altLang="en-US"/>
              <a:t>                  </a:t>
            </a:r>
          </a:p>
        </p:txBody>
      </p:sp>
      <p:sp>
        <p:nvSpPr>
          <p:cNvPr id="31748" name="Slide Number Placeholder 3">
            <a:extLst>
              <a:ext uri="{FF2B5EF4-FFF2-40B4-BE49-F238E27FC236}">
                <a16:creationId xmlns:a16="http://schemas.microsoft.com/office/drawing/2014/main" id="{9705CB56-53F8-4969-B038-30CD2120E24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30CEBF5-5DC5-4B55-AAF7-375C0CDAF765}" type="slidenum">
              <a:rPr lang="en-US" altLang="en-US" sz="1400" smtClean="0">
                <a:solidFill>
                  <a:srgbClr val="FFFFFF"/>
                </a:solidFill>
              </a:rPr>
              <a:pPr/>
              <a:t>315</a:t>
            </a:fld>
            <a:endParaRPr lang="en-US" altLang="en-US" sz="1400">
              <a:solidFill>
                <a:srgbClr val="FFFFFF"/>
              </a:solidFill>
            </a:endParaRPr>
          </a:p>
        </p:txBody>
      </p:sp>
    </p:spTree>
    <p:extLst>
      <p:ext uri="{BB962C8B-B14F-4D97-AF65-F5344CB8AC3E}">
        <p14:creationId xmlns:p14="http://schemas.microsoft.com/office/powerpoint/2010/main" val="359890913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8B733B42-2483-432F-A14A-20FEAD1B786F}"/>
              </a:ext>
            </a:extLst>
          </p:cNvPr>
          <p:cNvSpPr>
            <a:spLocks noGrp="1" noChangeArrowheads="1"/>
          </p:cNvSpPr>
          <p:nvPr>
            <p:ph type="title"/>
          </p:nvPr>
        </p:nvSpPr>
        <p:spPr/>
        <p:txBody>
          <a:bodyPr/>
          <a:lstStyle/>
          <a:p>
            <a:pPr eaLnBrk="1" fontAlgn="auto" hangingPunct="1">
              <a:spcAft>
                <a:spcPts val="0"/>
              </a:spcAft>
              <a:defRPr/>
            </a:pPr>
            <a:r>
              <a:rPr lang="en-US" dirty="0"/>
              <a:t>Short Circuit Evaluation</a:t>
            </a:r>
          </a:p>
        </p:txBody>
      </p:sp>
      <p:sp>
        <p:nvSpPr>
          <p:cNvPr id="30723" name="Rectangle 3">
            <a:extLst>
              <a:ext uri="{FF2B5EF4-FFF2-40B4-BE49-F238E27FC236}">
                <a16:creationId xmlns:a16="http://schemas.microsoft.com/office/drawing/2014/main" id="{1A46D57B-7285-44D4-B2C6-B2A2494EF406}"/>
              </a:ext>
            </a:extLst>
          </p:cNvPr>
          <p:cNvSpPr>
            <a:spLocks noGrp="1" noChangeArrowheads="1"/>
          </p:cNvSpPr>
          <p:nvPr>
            <p:ph sz="quarter" idx="1"/>
          </p:nvPr>
        </p:nvSpPr>
        <p:spPr>
          <a:xfrm>
            <a:off x="457200" y="1600200"/>
            <a:ext cx="7467600" cy="4873625"/>
          </a:xfrm>
        </p:spPr>
        <p:txBody>
          <a:bodyPr>
            <a:normAutofit lnSpcReduction="10000"/>
          </a:bodyPr>
          <a:lstStyle/>
          <a:p>
            <a:pPr eaLnBrk="1" hangingPunct="1">
              <a:lnSpc>
                <a:spcPct val="90000"/>
              </a:lnSpc>
              <a:defRPr/>
            </a:pPr>
            <a:r>
              <a:rPr lang="en-US" dirty="0"/>
              <a:t>An expression in which the result is determined without evaluating all of the operands and/or operators</a:t>
            </a:r>
          </a:p>
          <a:p>
            <a:pPr eaLnBrk="1" hangingPunct="1">
              <a:lnSpc>
                <a:spcPct val="90000"/>
              </a:lnSpc>
              <a:defRPr/>
            </a:pPr>
            <a:r>
              <a:rPr lang="en-US" dirty="0"/>
              <a:t>Example: </a:t>
            </a:r>
            <a:r>
              <a:rPr lang="en-US" dirty="0">
                <a:latin typeface="Courier New" pitchFamily="49" charset="0"/>
                <a:cs typeface="Courier New" pitchFamily="49" charset="0"/>
              </a:rPr>
              <a:t>(13*a) * (b/13–1)</a:t>
            </a:r>
          </a:p>
          <a:p>
            <a:pPr lvl="1" eaLnBrk="1" hangingPunct="1">
              <a:lnSpc>
                <a:spcPct val="90000"/>
              </a:lnSpc>
              <a:buFontTx/>
              <a:buNone/>
              <a:defRPr/>
            </a:pPr>
            <a:r>
              <a:rPr lang="en-US" dirty="0"/>
              <a:t>If </a:t>
            </a:r>
            <a:r>
              <a:rPr lang="en-US" dirty="0">
                <a:latin typeface="Courier New" pitchFamily="49" charset="0"/>
                <a:cs typeface="Courier New" pitchFamily="49" charset="0"/>
              </a:rPr>
              <a:t>a</a:t>
            </a:r>
            <a:r>
              <a:rPr lang="en-US" dirty="0"/>
              <a:t> is zero, there is no need to evaluate </a:t>
            </a:r>
            <a:r>
              <a:rPr lang="en-US" sz="2000" dirty="0">
                <a:latin typeface="Courier New" pitchFamily="49" charset="0"/>
                <a:cs typeface="Courier New" pitchFamily="49" charset="0"/>
              </a:rPr>
              <a:t>(b/13-1)</a:t>
            </a:r>
            <a:r>
              <a:rPr lang="en-US" dirty="0"/>
              <a:t> </a:t>
            </a:r>
          </a:p>
          <a:p>
            <a:pPr eaLnBrk="1" hangingPunct="1">
              <a:lnSpc>
                <a:spcPct val="90000"/>
              </a:lnSpc>
              <a:defRPr/>
            </a:pPr>
            <a:r>
              <a:rPr lang="en-US" dirty="0"/>
              <a:t>Problem with non-short-circuit evaluation</a:t>
            </a:r>
          </a:p>
          <a:p>
            <a:pPr eaLnBrk="1" hangingPunct="1">
              <a:lnSpc>
                <a:spcPct val="90000"/>
              </a:lnSpc>
              <a:defRPr/>
            </a:pPr>
            <a:endParaRPr lang="en-US" dirty="0"/>
          </a:p>
          <a:p>
            <a:pPr lvl="1" eaLnBrk="1" hangingPunct="1">
              <a:lnSpc>
                <a:spcPct val="90000"/>
              </a:lnSpc>
              <a:buFontTx/>
              <a:buNone/>
              <a:defRPr/>
            </a:pPr>
            <a:r>
              <a:rPr lang="en-US" sz="2000" dirty="0">
                <a:latin typeface="Courier New" pitchFamily="49" charset="0"/>
              </a:rPr>
              <a:t>index = 0;</a:t>
            </a:r>
          </a:p>
          <a:p>
            <a:pPr lvl="1" eaLnBrk="1" hangingPunct="1">
              <a:lnSpc>
                <a:spcPct val="90000"/>
              </a:lnSpc>
              <a:buFontTx/>
              <a:buNone/>
              <a:defRPr/>
            </a:pPr>
            <a:r>
              <a:rPr lang="en-US" sz="2000" dirty="0">
                <a:latin typeface="Courier New" pitchFamily="49" charset="0"/>
              </a:rPr>
              <a:t>while ((index &lt; </a:t>
            </a:r>
            <a:r>
              <a:rPr lang="en-US" sz="2000" dirty="0" err="1">
                <a:latin typeface="Courier New" pitchFamily="49" charset="0"/>
              </a:rPr>
              <a:t>listlen</a:t>
            </a:r>
            <a:r>
              <a:rPr lang="en-US" sz="2000" dirty="0">
                <a:latin typeface="Courier New" pitchFamily="49" charset="0"/>
              </a:rPr>
              <a:t>) &amp;&amp; (list[index] != key)</a:t>
            </a:r>
          </a:p>
          <a:p>
            <a:pPr lvl="1" eaLnBrk="1" hangingPunct="1">
              <a:lnSpc>
                <a:spcPct val="90000"/>
              </a:lnSpc>
              <a:buFontTx/>
              <a:buNone/>
              <a:defRPr/>
            </a:pPr>
            <a:r>
              <a:rPr lang="en-US" sz="2000" dirty="0">
                <a:latin typeface="Courier New" pitchFamily="49" charset="0"/>
              </a:rPr>
              <a:t>     index++;</a:t>
            </a:r>
          </a:p>
          <a:p>
            <a:pPr lvl="1" eaLnBrk="1" hangingPunct="1">
              <a:lnSpc>
                <a:spcPct val="90000"/>
              </a:lnSpc>
              <a:defRPr/>
            </a:pPr>
            <a:endParaRPr lang="en-US" sz="2000" dirty="0"/>
          </a:p>
          <a:p>
            <a:pPr lvl="1" eaLnBrk="1" hangingPunct="1">
              <a:lnSpc>
                <a:spcPct val="90000"/>
              </a:lnSpc>
              <a:defRPr/>
            </a:pPr>
            <a:r>
              <a:rPr lang="en-US" sz="2000" dirty="0"/>
              <a:t>When</a:t>
            </a:r>
            <a:r>
              <a:rPr lang="en-US" sz="2000" b="1" dirty="0"/>
              <a:t> </a:t>
            </a:r>
            <a:r>
              <a:rPr lang="en-US" sz="2000" dirty="0">
                <a:latin typeface="Courier New" pitchFamily="49" charset="0"/>
                <a:cs typeface="Courier New" pitchFamily="49" charset="0"/>
              </a:rPr>
              <a:t>index = </a:t>
            </a:r>
            <a:r>
              <a:rPr lang="en-US" sz="2000" dirty="0" err="1">
                <a:latin typeface="Courier New" pitchFamily="49" charset="0"/>
                <a:cs typeface="Courier New" pitchFamily="49" charset="0"/>
              </a:rPr>
              <a:t>listlen</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list[index]</a:t>
            </a:r>
            <a:r>
              <a:rPr lang="en-US" sz="2000" b="1" dirty="0"/>
              <a:t> </a:t>
            </a:r>
            <a:r>
              <a:rPr lang="en-US" sz="2000" dirty="0"/>
              <a:t>will cause an indexing problem (assuming </a:t>
            </a:r>
            <a:r>
              <a:rPr lang="en-US" sz="2000" dirty="0">
                <a:latin typeface="Courier New" pitchFamily="49" charset="0"/>
                <a:cs typeface="Courier New" pitchFamily="49" charset="0"/>
              </a:rPr>
              <a:t>list</a:t>
            </a:r>
            <a:r>
              <a:rPr lang="en-US" sz="2000" dirty="0"/>
              <a:t> has </a:t>
            </a:r>
            <a:r>
              <a:rPr lang="en-US" sz="2000" dirty="0">
                <a:latin typeface="Courier New" pitchFamily="49" charset="0"/>
                <a:cs typeface="Courier New" pitchFamily="49" charset="0"/>
              </a:rPr>
              <a:t>length</a:t>
            </a:r>
            <a:r>
              <a:rPr lang="en-US" sz="2000" dirty="0"/>
              <a:t> </a:t>
            </a:r>
            <a:r>
              <a:rPr lang="en-US" sz="2000" dirty="0">
                <a:latin typeface="Courier New" pitchFamily="49" charset="0"/>
                <a:cs typeface="Courier New" pitchFamily="49" charset="0"/>
              </a:rPr>
              <a:t>-1</a:t>
            </a:r>
            <a:r>
              <a:rPr lang="en-US" sz="2000" dirty="0"/>
              <a:t> elements).</a:t>
            </a:r>
          </a:p>
        </p:txBody>
      </p:sp>
      <p:sp>
        <p:nvSpPr>
          <p:cNvPr id="32772" name="Slide Number Placeholder 3">
            <a:extLst>
              <a:ext uri="{FF2B5EF4-FFF2-40B4-BE49-F238E27FC236}">
                <a16:creationId xmlns:a16="http://schemas.microsoft.com/office/drawing/2014/main" id="{0E34467F-2E06-4B58-90AE-4C792694D02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D10FC76-155E-42A9-B99D-24C83005F9B3}" type="slidenum">
              <a:rPr lang="en-US" altLang="en-US" sz="1400" smtClean="0">
                <a:solidFill>
                  <a:srgbClr val="FFFFFF"/>
                </a:solidFill>
              </a:rPr>
              <a:pPr/>
              <a:t>316</a:t>
            </a:fld>
            <a:endParaRPr lang="en-US" altLang="en-US" sz="1400">
              <a:solidFill>
                <a:srgbClr val="FFFFFF"/>
              </a:solidFill>
            </a:endParaRPr>
          </a:p>
        </p:txBody>
      </p:sp>
    </p:spTree>
    <p:extLst>
      <p:ext uri="{BB962C8B-B14F-4D97-AF65-F5344CB8AC3E}">
        <p14:creationId xmlns:p14="http://schemas.microsoft.com/office/powerpoint/2010/main" val="53379167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BC7989EB-C8D5-4BB2-A7A2-63D612045872}"/>
              </a:ext>
            </a:extLst>
          </p:cNvPr>
          <p:cNvSpPr>
            <a:spLocks noGrp="1" noChangeArrowheads="1"/>
          </p:cNvSpPr>
          <p:nvPr>
            <p:ph type="title"/>
          </p:nvPr>
        </p:nvSpPr>
        <p:spPr/>
        <p:txBody>
          <a:bodyPr/>
          <a:lstStyle/>
          <a:p>
            <a:pPr eaLnBrk="1" fontAlgn="auto" hangingPunct="1">
              <a:spcAft>
                <a:spcPts val="0"/>
              </a:spcAft>
              <a:defRPr/>
            </a:pPr>
            <a:r>
              <a:rPr lang="en-US" dirty="0"/>
              <a:t>Short Circuit Evaluation</a:t>
            </a:r>
          </a:p>
        </p:txBody>
      </p:sp>
      <p:sp>
        <p:nvSpPr>
          <p:cNvPr id="33795" name="Rectangle 3">
            <a:extLst>
              <a:ext uri="{FF2B5EF4-FFF2-40B4-BE49-F238E27FC236}">
                <a16:creationId xmlns:a16="http://schemas.microsoft.com/office/drawing/2014/main" id="{78049475-DE59-48FE-977D-A63541E77588}"/>
              </a:ext>
            </a:extLst>
          </p:cNvPr>
          <p:cNvSpPr>
            <a:spLocks noGrp="1" noChangeArrowheads="1"/>
          </p:cNvSpPr>
          <p:nvPr>
            <p:ph sz="quarter" idx="1"/>
          </p:nvPr>
        </p:nvSpPr>
        <p:spPr>
          <a:xfrm>
            <a:off x="457200" y="1600200"/>
            <a:ext cx="7467600" cy="4873625"/>
          </a:xfrm>
        </p:spPr>
        <p:txBody>
          <a:bodyPr/>
          <a:lstStyle/>
          <a:p>
            <a:pPr eaLnBrk="1" hangingPunct="1"/>
            <a:r>
              <a:rPr lang="en-US" altLang="en-US"/>
              <a:t>Short-circuit evaluation also exposes the potential problem of (functional) side effects in expressions                </a:t>
            </a:r>
            <a:br>
              <a:rPr lang="en-US" altLang="en-US"/>
            </a:br>
            <a:r>
              <a:rPr lang="en-US" altLang="en-US"/>
              <a:t>e.g. </a:t>
            </a:r>
            <a:r>
              <a:rPr lang="en-US" altLang="en-US">
                <a:latin typeface="Courier New" panose="02070309020205020404" pitchFamily="49" charset="0"/>
              </a:rPr>
              <a:t>(a &gt; b) || (b++ / 3)</a:t>
            </a:r>
            <a:endParaRPr lang="en-US" altLang="en-US"/>
          </a:p>
          <a:p>
            <a:pPr eaLnBrk="1" hangingPunct="1"/>
            <a:r>
              <a:rPr lang="en-US" altLang="en-US"/>
              <a:t>In Ada, programmer can specify either (short-circuit is specified with </a:t>
            </a:r>
            <a:r>
              <a:rPr lang="en-US" altLang="en-US">
                <a:latin typeface="Courier New" panose="02070309020205020404" pitchFamily="49" charset="0"/>
                <a:cs typeface="Courier New" panose="02070309020205020404" pitchFamily="49" charset="0"/>
              </a:rPr>
              <a:t>and then</a:t>
            </a:r>
            <a:r>
              <a:rPr lang="en-US" altLang="en-US"/>
              <a:t> and </a:t>
            </a:r>
            <a:r>
              <a:rPr lang="en-US" altLang="en-US">
                <a:latin typeface="Courier New" panose="02070309020205020404" pitchFamily="49" charset="0"/>
                <a:cs typeface="Courier New" panose="02070309020205020404" pitchFamily="49" charset="0"/>
              </a:rPr>
              <a:t>or else</a:t>
            </a:r>
            <a:r>
              <a:rPr lang="en-US" altLang="en-US"/>
              <a:t>)</a:t>
            </a:r>
          </a:p>
          <a:p>
            <a:pPr eaLnBrk="1" hangingPunct="1"/>
            <a:r>
              <a:rPr lang="en-US" altLang="en-US"/>
              <a:t>C, C++, and Java use short-circuit evaluation for the usual Boolean operators (</a:t>
            </a:r>
            <a:r>
              <a:rPr lang="en-US" altLang="en-US" b="1">
                <a:latin typeface="Courier New" panose="02070309020205020404" pitchFamily="49" charset="0"/>
              </a:rPr>
              <a:t>&amp;&amp;</a:t>
            </a:r>
            <a:r>
              <a:rPr lang="en-US" altLang="en-US"/>
              <a:t> and </a:t>
            </a:r>
            <a:r>
              <a:rPr lang="en-US" altLang="en-US" b="1">
                <a:latin typeface="Courier New" panose="02070309020205020404" pitchFamily="49" charset="0"/>
              </a:rPr>
              <a:t>||</a:t>
            </a:r>
            <a:r>
              <a:rPr lang="en-US" altLang="en-US"/>
              <a:t>), but also provide bitwise Boolean operators that are not short circuit (</a:t>
            </a:r>
            <a:r>
              <a:rPr lang="en-US" altLang="en-US" b="1">
                <a:latin typeface="Courier New" panose="02070309020205020404" pitchFamily="49" charset="0"/>
              </a:rPr>
              <a:t>&amp;</a:t>
            </a:r>
            <a:r>
              <a:rPr lang="en-US" altLang="en-US"/>
              <a:t> and </a:t>
            </a:r>
            <a:r>
              <a:rPr lang="en-US" altLang="en-US" b="1">
                <a:latin typeface="Courier New" panose="02070309020205020404" pitchFamily="49" charset="0"/>
              </a:rPr>
              <a:t>|</a:t>
            </a:r>
            <a:r>
              <a:rPr lang="en-US" altLang="en-US"/>
              <a:t>)</a:t>
            </a:r>
          </a:p>
          <a:p>
            <a:pPr eaLnBrk="1" hangingPunct="1"/>
            <a:endParaRPr lang="en-US" altLang="en-US">
              <a:latin typeface="Courier New" panose="02070309020205020404" pitchFamily="49" charset="0"/>
            </a:endParaRPr>
          </a:p>
        </p:txBody>
      </p:sp>
      <p:sp>
        <p:nvSpPr>
          <p:cNvPr id="33796" name="Slide Number Placeholder 3">
            <a:extLst>
              <a:ext uri="{FF2B5EF4-FFF2-40B4-BE49-F238E27FC236}">
                <a16:creationId xmlns:a16="http://schemas.microsoft.com/office/drawing/2014/main" id="{DA328E20-E562-4DF4-B79D-678C207CEA3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C1BFF9F-20EA-42E8-B77D-A1227240F825}" type="slidenum">
              <a:rPr lang="en-US" altLang="en-US" sz="1400" smtClean="0">
                <a:solidFill>
                  <a:srgbClr val="FFFFFF"/>
                </a:solidFill>
              </a:rPr>
              <a:pPr/>
              <a:t>317</a:t>
            </a:fld>
            <a:endParaRPr lang="en-US" altLang="en-US" sz="1400">
              <a:solidFill>
                <a:srgbClr val="FFFFFF"/>
              </a:solidFill>
            </a:endParaRPr>
          </a:p>
        </p:txBody>
      </p:sp>
    </p:spTree>
    <p:extLst>
      <p:ext uri="{BB962C8B-B14F-4D97-AF65-F5344CB8AC3E}">
        <p14:creationId xmlns:p14="http://schemas.microsoft.com/office/powerpoint/2010/main" val="295323817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DAC230CA-2BA9-4125-9FB3-02AF2372A8EB}"/>
              </a:ext>
            </a:extLst>
          </p:cNvPr>
          <p:cNvSpPr>
            <a:spLocks noGrp="1" noChangeArrowheads="1"/>
          </p:cNvSpPr>
          <p:nvPr>
            <p:ph type="title"/>
          </p:nvPr>
        </p:nvSpPr>
        <p:spPr/>
        <p:txBody>
          <a:bodyPr/>
          <a:lstStyle/>
          <a:p>
            <a:pPr eaLnBrk="1" fontAlgn="auto" hangingPunct="1">
              <a:spcAft>
                <a:spcPts val="0"/>
              </a:spcAft>
              <a:defRPr/>
            </a:pPr>
            <a:r>
              <a:rPr lang="en-US"/>
              <a:t>Assignment Statements</a:t>
            </a:r>
          </a:p>
        </p:txBody>
      </p:sp>
      <p:sp>
        <p:nvSpPr>
          <p:cNvPr id="34819" name="Rectangle 3">
            <a:extLst>
              <a:ext uri="{FF2B5EF4-FFF2-40B4-BE49-F238E27FC236}">
                <a16:creationId xmlns:a16="http://schemas.microsoft.com/office/drawing/2014/main" id="{A19F7AC5-09B5-4856-BD5A-CE57956DB84B}"/>
              </a:ext>
            </a:extLst>
          </p:cNvPr>
          <p:cNvSpPr>
            <a:spLocks noGrp="1" noChangeArrowheads="1"/>
          </p:cNvSpPr>
          <p:nvPr>
            <p:ph sz="quarter" idx="1"/>
          </p:nvPr>
        </p:nvSpPr>
        <p:spPr>
          <a:xfrm>
            <a:off x="457200" y="1600200"/>
            <a:ext cx="7467600" cy="4873625"/>
          </a:xfrm>
        </p:spPr>
        <p:txBody>
          <a:bodyPr/>
          <a:lstStyle/>
          <a:p>
            <a:pPr eaLnBrk="1" hangingPunct="1"/>
            <a:r>
              <a:rPr lang="en-US" altLang="en-US"/>
              <a:t>The general syntax</a:t>
            </a:r>
          </a:p>
          <a:p>
            <a:pPr lvl="1" eaLnBrk="1" hangingPunct="1">
              <a:buFontTx/>
              <a:buNone/>
            </a:pPr>
            <a:r>
              <a:rPr lang="en-US" altLang="en-US" sz="2000">
                <a:latin typeface="Courier New" panose="02070309020205020404" pitchFamily="49" charset="0"/>
                <a:cs typeface="Courier New" panose="02070309020205020404" pitchFamily="49" charset="0"/>
              </a:rPr>
              <a:t>&lt;target_var&gt; &lt;assign_operator&gt; &lt;expression&gt;</a:t>
            </a:r>
          </a:p>
          <a:p>
            <a:pPr eaLnBrk="1" hangingPunct="1"/>
            <a:r>
              <a:rPr lang="en-US" altLang="en-US"/>
              <a:t>The assignment operator</a:t>
            </a:r>
          </a:p>
          <a:p>
            <a:pPr lvl="1" eaLnBrk="1" hangingPunct="1">
              <a:buFontTx/>
              <a:buNone/>
            </a:pPr>
            <a:r>
              <a:rPr lang="en-US" altLang="en-US">
                <a:latin typeface="Courier New" panose="02070309020205020404" pitchFamily="49" charset="0"/>
                <a:cs typeface="Courier New" panose="02070309020205020404" pitchFamily="49" charset="0"/>
              </a:rPr>
              <a:t>=</a:t>
            </a:r>
            <a:r>
              <a:rPr lang="en-US" altLang="en-US"/>
              <a:t>   FORTRAN, BASIC, PL/I, C, C++, Java</a:t>
            </a:r>
          </a:p>
          <a:p>
            <a:pPr lvl="1" eaLnBrk="1" hangingPunct="1">
              <a:buFontTx/>
              <a:buNone/>
            </a:pPr>
            <a:r>
              <a:rPr lang="en-US" altLang="en-US">
                <a:latin typeface="Courier New" panose="02070309020205020404" pitchFamily="49" charset="0"/>
                <a:cs typeface="Courier New" panose="02070309020205020404" pitchFamily="49" charset="0"/>
              </a:rPr>
              <a:t>:=</a:t>
            </a:r>
            <a:r>
              <a:rPr lang="en-US" altLang="en-US"/>
              <a:t>  ALGOLs, Pascal, Ada</a:t>
            </a:r>
          </a:p>
          <a:p>
            <a:pPr eaLnBrk="1" hangingPunct="1"/>
            <a:r>
              <a:rPr lang="en-US" altLang="en-US"/>
              <a:t>=  can be bad when it is overloaded for the relational operator for equality</a:t>
            </a:r>
            <a:endParaRPr lang="en-US" altLang="en-US" b="1">
              <a:latin typeface="Courier New" panose="02070309020205020404" pitchFamily="49" charset="0"/>
            </a:endParaRPr>
          </a:p>
        </p:txBody>
      </p:sp>
      <p:sp>
        <p:nvSpPr>
          <p:cNvPr id="34820" name="Slide Number Placeholder 3">
            <a:extLst>
              <a:ext uri="{FF2B5EF4-FFF2-40B4-BE49-F238E27FC236}">
                <a16:creationId xmlns:a16="http://schemas.microsoft.com/office/drawing/2014/main" id="{C422B08F-AD1D-458D-ACE5-17CD1214D67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B6B5B7A-5D5B-4EFE-98B7-3AC13F12EA0C}" type="slidenum">
              <a:rPr lang="en-US" altLang="en-US" sz="1400" smtClean="0">
                <a:solidFill>
                  <a:srgbClr val="FFFFFF"/>
                </a:solidFill>
              </a:rPr>
              <a:pPr/>
              <a:t>318</a:t>
            </a:fld>
            <a:endParaRPr lang="en-US" altLang="en-US" sz="1400">
              <a:solidFill>
                <a:srgbClr val="FFFFFF"/>
              </a:solidFill>
            </a:endParaRPr>
          </a:p>
        </p:txBody>
      </p:sp>
    </p:spTree>
    <p:extLst>
      <p:ext uri="{BB962C8B-B14F-4D97-AF65-F5344CB8AC3E}">
        <p14:creationId xmlns:p14="http://schemas.microsoft.com/office/powerpoint/2010/main" val="367135033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2DEBB307-A4E3-4789-8B04-C5E18B9AC196}"/>
              </a:ext>
            </a:extLst>
          </p:cNvPr>
          <p:cNvSpPr>
            <a:spLocks noGrp="1" noChangeArrowheads="1"/>
          </p:cNvSpPr>
          <p:nvPr>
            <p:ph type="title"/>
          </p:nvPr>
        </p:nvSpPr>
        <p:spPr/>
        <p:txBody>
          <a:bodyPr/>
          <a:lstStyle/>
          <a:p>
            <a:pPr eaLnBrk="1" fontAlgn="auto" hangingPunct="1">
              <a:spcAft>
                <a:spcPts val="0"/>
              </a:spcAft>
              <a:defRPr/>
            </a:pPr>
            <a:r>
              <a:rPr lang="en-US" dirty="0"/>
              <a:t>Assignment Statements: Conditional Targets</a:t>
            </a:r>
          </a:p>
        </p:txBody>
      </p:sp>
      <p:sp>
        <p:nvSpPr>
          <p:cNvPr id="35843" name="Rectangle 3">
            <a:extLst>
              <a:ext uri="{FF2B5EF4-FFF2-40B4-BE49-F238E27FC236}">
                <a16:creationId xmlns:a16="http://schemas.microsoft.com/office/drawing/2014/main" id="{19C08C53-FC74-438D-BEC0-E9CA47AD1930}"/>
              </a:ext>
            </a:extLst>
          </p:cNvPr>
          <p:cNvSpPr>
            <a:spLocks noGrp="1" noChangeArrowheads="1"/>
          </p:cNvSpPr>
          <p:nvPr>
            <p:ph sz="quarter" idx="1"/>
          </p:nvPr>
        </p:nvSpPr>
        <p:spPr>
          <a:xfrm>
            <a:off x="457200" y="1600200"/>
            <a:ext cx="7467600" cy="4873625"/>
          </a:xfrm>
        </p:spPr>
        <p:txBody>
          <a:bodyPr/>
          <a:lstStyle/>
          <a:p>
            <a:pPr eaLnBrk="1" hangingPunct="1"/>
            <a:r>
              <a:rPr lang="en-US" altLang="en-US"/>
              <a:t>Perl allows conditional targets on assignment statements.  E.g. </a:t>
            </a:r>
            <a:br>
              <a:rPr lang="en-US" altLang="en-US"/>
            </a:br>
            <a:r>
              <a:rPr lang="en-US" altLang="en-US">
                <a:latin typeface="Courier New" panose="02070309020205020404" pitchFamily="49" charset="0"/>
              </a:rPr>
              <a:t>($flag ? $total : $subtotal) = 0</a:t>
            </a:r>
          </a:p>
          <a:p>
            <a:pPr eaLnBrk="1" hangingPunct="1"/>
            <a:endParaRPr lang="en-US" altLang="en-US" b="1">
              <a:latin typeface="Courier New" panose="02070309020205020404" pitchFamily="49" charset="0"/>
            </a:endParaRPr>
          </a:p>
          <a:p>
            <a:pPr lvl="1" eaLnBrk="1" hangingPunct="1">
              <a:buFontTx/>
              <a:buNone/>
            </a:pPr>
            <a:r>
              <a:rPr lang="en-US" altLang="en-US"/>
              <a:t>Which is equivalent to</a:t>
            </a:r>
          </a:p>
          <a:p>
            <a:pPr lvl="1" eaLnBrk="1" hangingPunct="1">
              <a:buFontTx/>
              <a:buNone/>
            </a:pPr>
            <a:endParaRPr lang="en-US" altLang="en-US"/>
          </a:p>
          <a:p>
            <a:pPr lvl="1" eaLnBrk="1" hangingPunct="1">
              <a:buFontTx/>
              <a:buNone/>
            </a:pPr>
            <a:r>
              <a:rPr lang="en-US" altLang="en-US" sz="2000">
                <a:latin typeface="Courier New" panose="02070309020205020404" pitchFamily="49" charset="0"/>
              </a:rPr>
              <a:t>if ($flag)</a:t>
            </a:r>
          </a:p>
          <a:p>
            <a:pPr lvl="1" eaLnBrk="1" hangingPunct="1">
              <a:buFontTx/>
              <a:buNone/>
            </a:pPr>
            <a:r>
              <a:rPr lang="en-US" altLang="en-US" sz="2000">
                <a:latin typeface="Courier New" panose="02070309020205020404" pitchFamily="49" charset="0"/>
              </a:rPr>
              <a:t>	$total = 0</a:t>
            </a:r>
          </a:p>
          <a:p>
            <a:pPr lvl="1" eaLnBrk="1" hangingPunct="1">
              <a:buFontTx/>
              <a:buNone/>
            </a:pPr>
            <a:r>
              <a:rPr lang="en-US" altLang="en-US" sz="2000">
                <a:latin typeface="Courier New" panose="02070309020205020404" pitchFamily="49" charset="0"/>
              </a:rPr>
              <a:t>else</a:t>
            </a:r>
          </a:p>
          <a:p>
            <a:pPr lvl="1" eaLnBrk="1" hangingPunct="1">
              <a:buFontTx/>
              <a:buNone/>
            </a:pPr>
            <a:r>
              <a:rPr lang="en-US" altLang="en-US" sz="2000">
                <a:latin typeface="Courier New" panose="02070309020205020404" pitchFamily="49" charset="0"/>
              </a:rPr>
              <a:t>	$subtotal = 0</a:t>
            </a:r>
          </a:p>
          <a:p>
            <a:pPr lvl="1" eaLnBrk="1" hangingPunct="1">
              <a:buFontTx/>
              <a:buNone/>
            </a:pPr>
            <a:endParaRPr lang="en-US" altLang="en-US" sz="2000">
              <a:latin typeface="Courier New" panose="02070309020205020404" pitchFamily="49" charset="0"/>
            </a:endParaRPr>
          </a:p>
          <a:p>
            <a:pPr lvl="1" eaLnBrk="1" hangingPunct="1">
              <a:buFontTx/>
              <a:buNone/>
            </a:pPr>
            <a:endParaRPr lang="en-US" altLang="en-US" sz="2000" b="1">
              <a:latin typeface="Courier New" panose="02070309020205020404" pitchFamily="49" charset="0"/>
            </a:endParaRPr>
          </a:p>
        </p:txBody>
      </p:sp>
      <p:sp>
        <p:nvSpPr>
          <p:cNvPr id="35844" name="Slide Number Placeholder 3">
            <a:extLst>
              <a:ext uri="{FF2B5EF4-FFF2-40B4-BE49-F238E27FC236}">
                <a16:creationId xmlns:a16="http://schemas.microsoft.com/office/drawing/2014/main" id="{D9BA0169-45F0-48A4-BB5F-B9BFBDC33E9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A3BBCF6-5210-4B25-BD8A-6C5FDC891940}" type="slidenum">
              <a:rPr lang="en-US" altLang="en-US" sz="1400" smtClean="0">
                <a:solidFill>
                  <a:srgbClr val="FFFFFF"/>
                </a:solidFill>
              </a:rPr>
              <a:pPr/>
              <a:t>319</a:t>
            </a:fld>
            <a:endParaRPr lang="en-US" altLang="en-US" sz="1400">
              <a:solidFill>
                <a:srgbClr val="FFFFFF"/>
              </a:solidFill>
            </a:endParaRPr>
          </a:p>
        </p:txBody>
      </p:sp>
    </p:spTree>
    <p:extLst>
      <p:ext uri="{BB962C8B-B14F-4D97-AF65-F5344CB8AC3E}">
        <p14:creationId xmlns:p14="http://schemas.microsoft.com/office/powerpoint/2010/main" val="2339292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EE85C73C-2123-4E6C-ABF2-F15B052239B9}"/>
              </a:ext>
            </a:extLst>
          </p:cNvPr>
          <p:cNvSpPr>
            <a:spLocks noGrp="1" noChangeArrowheads="1"/>
          </p:cNvSpPr>
          <p:nvPr>
            <p:ph type="title"/>
          </p:nvPr>
        </p:nvSpPr>
        <p:spPr/>
        <p:txBody>
          <a:bodyPr/>
          <a:lstStyle/>
          <a:p>
            <a:pPr eaLnBrk="1" fontAlgn="auto" hangingPunct="1">
              <a:spcAft>
                <a:spcPts val="0"/>
              </a:spcAft>
              <a:defRPr/>
            </a:pPr>
            <a:r>
              <a:rPr lang="en-US" dirty="0"/>
              <a:t>Programming Environments</a:t>
            </a:r>
          </a:p>
        </p:txBody>
      </p:sp>
      <p:sp>
        <p:nvSpPr>
          <p:cNvPr id="72707" name="Rectangle 3">
            <a:extLst>
              <a:ext uri="{FF2B5EF4-FFF2-40B4-BE49-F238E27FC236}">
                <a16:creationId xmlns:a16="http://schemas.microsoft.com/office/drawing/2014/main" id="{DE6B12D0-9F88-49FC-BFBA-C35AAF224C6B}"/>
              </a:ext>
            </a:extLst>
          </p:cNvPr>
          <p:cNvSpPr>
            <a:spLocks noGrp="1" noChangeArrowheads="1"/>
          </p:cNvSpPr>
          <p:nvPr>
            <p:ph sz="quarter" idx="1"/>
          </p:nvPr>
        </p:nvSpPr>
        <p:spPr>
          <a:xfrm>
            <a:off x="457200" y="1600200"/>
            <a:ext cx="7467600" cy="4873625"/>
          </a:xfrm>
        </p:spPr>
        <p:txBody>
          <a:bodyPr/>
          <a:lstStyle/>
          <a:p>
            <a:pPr eaLnBrk="1" hangingPunct="1"/>
            <a:r>
              <a:rPr lang="en-US" altLang="en-US"/>
              <a:t>The collection of tools used in software development</a:t>
            </a:r>
          </a:p>
          <a:p>
            <a:pPr eaLnBrk="1" hangingPunct="1"/>
            <a:r>
              <a:rPr lang="en-US" altLang="en-US"/>
              <a:t>UNIX</a:t>
            </a:r>
          </a:p>
          <a:p>
            <a:pPr lvl="1" eaLnBrk="1" hangingPunct="1"/>
            <a:r>
              <a:rPr lang="en-US" altLang="en-US" sz="2000"/>
              <a:t>An older operating system and tool collection</a:t>
            </a:r>
          </a:p>
          <a:p>
            <a:pPr lvl="1" eaLnBrk="1" hangingPunct="1"/>
            <a:r>
              <a:rPr lang="en-US" altLang="en-US" sz="2000"/>
              <a:t>Nowadays often used through a GUI (e.g., CDE, KDE, or GNOME) that run on top of UNIX</a:t>
            </a:r>
          </a:p>
          <a:p>
            <a:pPr eaLnBrk="1" hangingPunct="1"/>
            <a:r>
              <a:rPr lang="en-US" altLang="en-US"/>
              <a:t>Borland JBuilder</a:t>
            </a:r>
          </a:p>
          <a:p>
            <a:pPr lvl="1" eaLnBrk="1" hangingPunct="1"/>
            <a:r>
              <a:rPr lang="en-US" altLang="en-US" sz="2000"/>
              <a:t>An integrated development environment for Java</a:t>
            </a:r>
          </a:p>
          <a:p>
            <a:pPr eaLnBrk="1" hangingPunct="1"/>
            <a:r>
              <a:rPr lang="en-US" altLang="en-US"/>
              <a:t>Microsoft Visual Studio.NET</a:t>
            </a:r>
          </a:p>
          <a:p>
            <a:pPr lvl="1" eaLnBrk="1" hangingPunct="1"/>
            <a:r>
              <a:rPr lang="en-US" altLang="en-US" sz="2000"/>
              <a:t>A large, complex visual environment</a:t>
            </a:r>
          </a:p>
          <a:p>
            <a:pPr lvl="1" eaLnBrk="1" hangingPunct="1"/>
            <a:r>
              <a:rPr lang="en-US" altLang="en-US" sz="2000"/>
              <a:t>Used to program in C#, Visual BASIC.NET, Jscript, J#, or C++</a:t>
            </a:r>
          </a:p>
        </p:txBody>
      </p:sp>
      <p:sp>
        <p:nvSpPr>
          <p:cNvPr id="72708" name="Slide Number Placeholder 4">
            <a:extLst>
              <a:ext uri="{FF2B5EF4-FFF2-40B4-BE49-F238E27FC236}">
                <a16:creationId xmlns:a16="http://schemas.microsoft.com/office/drawing/2014/main" id="{FD6A651F-599E-4E89-9859-D4EF8CA7AA0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61510C21-048A-4E43-86D1-307720BA98CC}" type="slidenum">
              <a:rPr lang="en-US" altLang="en-US" sz="1400" smtClean="0">
                <a:solidFill>
                  <a:srgbClr val="FFFFFF"/>
                </a:solidFill>
                <a:latin typeface="Times" panose="02020603050405020304" pitchFamily="18" charset="0"/>
              </a:rPr>
              <a:pPr>
                <a:spcBef>
                  <a:spcPct val="0"/>
                </a:spcBef>
                <a:buClrTx/>
                <a:buSzTx/>
                <a:buFontTx/>
                <a:buNone/>
              </a:pPr>
              <a:t>32</a:t>
            </a:fld>
            <a:endParaRPr lang="en-US" altLang="en-US" sz="1400">
              <a:solidFill>
                <a:srgbClr val="FFFFFF"/>
              </a:solidFill>
              <a:latin typeface="Times" panose="02020603050405020304" pitchFamily="18" charset="0"/>
            </a:endParaRPr>
          </a:p>
        </p:txBody>
      </p:sp>
      <p:sp>
        <p:nvSpPr>
          <p:cNvPr id="72709" name="Footer Placeholder 3">
            <a:extLst>
              <a:ext uri="{FF2B5EF4-FFF2-40B4-BE49-F238E27FC236}">
                <a16:creationId xmlns:a16="http://schemas.microsoft.com/office/drawing/2014/main" id="{E4F3B6C5-9E66-4811-BD90-A8959173EA7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951071D-360E-4B5A-BD56-BB66269C7045}"/>
              </a:ext>
            </a:extLst>
          </p:cNvPr>
          <p:cNvSpPr>
            <a:spLocks noGrp="1" noChangeArrowheads="1"/>
          </p:cNvSpPr>
          <p:nvPr>
            <p:ph type="title"/>
          </p:nvPr>
        </p:nvSpPr>
        <p:spPr/>
        <p:txBody>
          <a:bodyPr/>
          <a:lstStyle/>
          <a:p>
            <a:pPr eaLnBrk="1" fontAlgn="auto" hangingPunct="1">
              <a:spcAft>
                <a:spcPts val="0"/>
              </a:spcAft>
              <a:defRPr/>
            </a:pPr>
            <a:r>
              <a:rPr lang="en-US" dirty="0"/>
              <a:t>Assignment Statements: Compound Operators</a:t>
            </a:r>
          </a:p>
        </p:txBody>
      </p:sp>
      <p:sp>
        <p:nvSpPr>
          <p:cNvPr id="36867" name="Rectangle 3">
            <a:extLst>
              <a:ext uri="{FF2B5EF4-FFF2-40B4-BE49-F238E27FC236}">
                <a16:creationId xmlns:a16="http://schemas.microsoft.com/office/drawing/2014/main" id="{24199E95-0E88-4507-ABB7-4F9E9344A59D}"/>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 shorthand method of specifying a commonly needed form of assignment</a:t>
            </a:r>
          </a:p>
          <a:p>
            <a:pPr eaLnBrk="1" hangingPunct="1">
              <a:lnSpc>
                <a:spcPct val="90000"/>
              </a:lnSpc>
            </a:pPr>
            <a:r>
              <a:rPr lang="en-US" altLang="en-US"/>
              <a:t>Introduced in ALGOL; adopted by C</a:t>
            </a:r>
          </a:p>
          <a:p>
            <a:pPr eaLnBrk="1" hangingPunct="1">
              <a:lnSpc>
                <a:spcPct val="90000"/>
              </a:lnSpc>
            </a:pPr>
            <a:r>
              <a:rPr lang="en-US" altLang="en-US"/>
              <a:t>Example</a:t>
            </a:r>
          </a:p>
          <a:p>
            <a:pPr lvl="1" eaLnBrk="1" hangingPunct="1">
              <a:lnSpc>
                <a:spcPct val="90000"/>
              </a:lnSpc>
              <a:buFontTx/>
              <a:buNone/>
            </a:pPr>
            <a:endParaRPr lang="en-US" altLang="en-US"/>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a = a + b</a:t>
            </a:r>
          </a:p>
          <a:p>
            <a:pPr lvl="1" eaLnBrk="1" hangingPunct="1">
              <a:lnSpc>
                <a:spcPct val="90000"/>
              </a:lnSpc>
              <a:buFontTx/>
              <a:buNone/>
            </a:pPr>
            <a:endParaRPr lang="en-US" altLang="en-US">
              <a:latin typeface="Courier New" panose="02070309020205020404" pitchFamily="49" charset="0"/>
              <a:cs typeface="Courier New" panose="02070309020205020404" pitchFamily="49" charset="0"/>
            </a:endParaRPr>
          </a:p>
          <a:p>
            <a:pPr lvl="1" eaLnBrk="1" hangingPunct="1">
              <a:lnSpc>
                <a:spcPct val="90000"/>
              </a:lnSpc>
              <a:buFontTx/>
              <a:buNone/>
            </a:pPr>
            <a:r>
              <a:rPr lang="en-US" altLang="en-US"/>
              <a:t>is written as</a:t>
            </a:r>
          </a:p>
          <a:p>
            <a:pPr lvl="1" eaLnBrk="1" hangingPunct="1">
              <a:lnSpc>
                <a:spcPct val="90000"/>
              </a:lnSpc>
              <a:buFontTx/>
              <a:buNone/>
            </a:pPr>
            <a:endParaRPr lang="en-US" altLang="en-US"/>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a += b</a:t>
            </a:r>
          </a:p>
          <a:p>
            <a:pPr eaLnBrk="1" hangingPunct="1">
              <a:lnSpc>
                <a:spcPct val="90000"/>
              </a:lnSpc>
            </a:pPr>
            <a:endParaRPr lang="en-US" altLang="en-US">
              <a:latin typeface="Courier New" panose="02070309020205020404" pitchFamily="49" charset="0"/>
              <a:cs typeface="Courier New" panose="02070309020205020404" pitchFamily="49" charset="0"/>
            </a:endParaRPr>
          </a:p>
        </p:txBody>
      </p:sp>
      <p:sp>
        <p:nvSpPr>
          <p:cNvPr id="36868" name="Slide Number Placeholder 3">
            <a:extLst>
              <a:ext uri="{FF2B5EF4-FFF2-40B4-BE49-F238E27FC236}">
                <a16:creationId xmlns:a16="http://schemas.microsoft.com/office/drawing/2014/main" id="{0A872F99-91F5-4FDC-A189-7DEA0847F8B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9E713C6-3CDF-43C8-A7BE-DC7DADB30983}" type="slidenum">
              <a:rPr lang="en-US" altLang="en-US" sz="1400" smtClean="0">
                <a:solidFill>
                  <a:srgbClr val="FFFFFF"/>
                </a:solidFill>
              </a:rPr>
              <a:pPr/>
              <a:t>320</a:t>
            </a:fld>
            <a:endParaRPr lang="en-US" altLang="en-US" sz="1400">
              <a:solidFill>
                <a:srgbClr val="FFFFFF"/>
              </a:solidFill>
            </a:endParaRPr>
          </a:p>
        </p:txBody>
      </p:sp>
    </p:spTree>
    <p:extLst>
      <p:ext uri="{BB962C8B-B14F-4D97-AF65-F5344CB8AC3E}">
        <p14:creationId xmlns:p14="http://schemas.microsoft.com/office/powerpoint/2010/main" val="232257580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7E787B2-AC38-4238-AF6A-C1ABF9B12AC7}"/>
              </a:ext>
            </a:extLst>
          </p:cNvPr>
          <p:cNvSpPr>
            <a:spLocks noGrp="1" noChangeArrowheads="1"/>
          </p:cNvSpPr>
          <p:nvPr>
            <p:ph type="title"/>
          </p:nvPr>
        </p:nvSpPr>
        <p:spPr/>
        <p:txBody>
          <a:bodyPr/>
          <a:lstStyle/>
          <a:p>
            <a:pPr eaLnBrk="1" fontAlgn="auto" hangingPunct="1">
              <a:spcAft>
                <a:spcPts val="0"/>
              </a:spcAft>
              <a:defRPr/>
            </a:pPr>
            <a:r>
              <a:rPr lang="en-US" dirty="0"/>
              <a:t>Assignment Statements: Unary Assignment Operators</a:t>
            </a:r>
          </a:p>
        </p:txBody>
      </p:sp>
      <p:sp>
        <p:nvSpPr>
          <p:cNvPr id="37891" name="Rectangle 3">
            <a:extLst>
              <a:ext uri="{FF2B5EF4-FFF2-40B4-BE49-F238E27FC236}">
                <a16:creationId xmlns:a16="http://schemas.microsoft.com/office/drawing/2014/main" id="{3E70F30E-A084-4F44-A4CA-7A343667A0A7}"/>
              </a:ext>
            </a:extLst>
          </p:cNvPr>
          <p:cNvSpPr>
            <a:spLocks noGrp="1" noChangeArrowheads="1"/>
          </p:cNvSpPr>
          <p:nvPr>
            <p:ph sz="quarter" idx="1"/>
          </p:nvPr>
        </p:nvSpPr>
        <p:spPr>
          <a:xfrm>
            <a:off x="457200" y="1600200"/>
            <a:ext cx="7467600" cy="4873625"/>
          </a:xfrm>
        </p:spPr>
        <p:txBody>
          <a:bodyPr/>
          <a:lstStyle/>
          <a:p>
            <a:pPr eaLnBrk="1" hangingPunct="1"/>
            <a:r>
              <a:rPr lang="en-US" altLang="en-US"/>
              <a:t>Unary assignment operators in C-based languages combine increment and decrement operations with assignment</a:t>
            </a:r>
          </a:p>
          <a:p>
            <a:pPr eaLnBrk="1" hangingPunct="1"/>
            <a:r>
              <a:rPr lang="en-US" altLang="en-US"/>
              <a:t>Examples</a:t>
            </a:r>
          </a:p>
          <a:p>
            <a:pPr lvl="1" eaLnBrk="1" hangingPunct="1">
              <a:buFontTx/>
              <a:buNone/>
            </a:pPr>
            <a:r>
              <a:rPr lang="en-US" altLang="en-US">
                <a:latin typeface="Courier New" panose="02070309020205020404" pitchFamily="49" charset="0"/>
                <a:cs typeface="Courier New" panose="02070309020205020404" pitchFamily="49" charset="0"/>
              </a:rPr>
              <a:t>sum = ++count</a:t>
            </a:r>
            <a:r>
              <a:rPr lang="en-US" altLang="en-US"/>
              <a:t> (</a:t>
            </a:r>
            <a:r>
              <a:rPr lang="en-US" altLang="en-US">
                <a:latin typeface="Courier New" panose="02070309020205020404" pitchFamily="49" charset="0"/>
                <a:cs typeface="Courier New" panose="02070309020205020404" pitchFamily="49" charset="0"/>
              </a:rPr>
              <a:t>count</a:t>
            </a:r>
            <a:r>
              <a:rPr lang="en-US" altLang="en-US"/>
              <a:t> incremented, added to </a:t>
            </a:r>
            <a:r>
              <a:rPr lang="en-US" altLang="en-US">
                <a:latin typeface="Courier New" panose="02070309020205020404" pitchFamily="49" charset="0"/>
                <a:cs typeface="Courier New" panose="02070309020205020404" pitchFamily="49" charset="0"/>
              </a:rPr>
              <a:t>sum</a:t>
            </a:r>
            <a:r>
              <a:rPr lang="en-US" altLang="en-US"/>
              <a:t>)</a:t>
            </a:r>
          </a:p>
          <a:p>
            <a:pPr lvl="1" eaLnBrk="1" hangingPunct="1">
              <a:buFontTx/>
              <a:buNone/>
            </a:pPr>
            <a:r>
              <a:rPr lang="en-US" altLang="en-US">
                <a:latin typeface="Courier New" panose="02070309020205020404" pitchFamily="49" charset="0"/>
                <a:cs typeface="Courier New" panose="02070309020205020404" pitchFamily="49" charset="0"/>
              </a:rPr>
              <a:t>sum = count++</a:t>
            </a:r>
            <a:r>
              <a:rPr lang="en-US" altLang="en-US"/>
              <a:t> (</a:t>
            </a:r>
            <a:r>
              <a:rPr lang="en-US" altLang="en-US">
                <a:latin typeface="Courier New" panose="02070309020205020404" pitchFamily="49" charset="0"/>
                <a:cs typeface="Courier New" panose="02070309020205020404" pitchFamily="49" charset="0"/>
              </a:rPr>
              <a:t>count</a:t>
            </a:r>
            <a:r>
              <a:rPr lang="en-US" altLang="en-US"/>
              <a:t> added to </a:t>
            </a:r>
            <a:r>
              <a:rPr lang="en-US" altLang="en-US">
                <a:latin typeface="Courier New" panose="02070309020205020404" pitchFamily="49" charset="0"/>
                <a:cs typeface="Courier New" panose="02070309020205020404" pitchFamily="49" charset="0"/>
              </a:rPr>
              <a:t>sum</a:t>
            </a:r>
            <a:r>
              <a:rPr lang="en-US" altLang="en-US"/>
              <a:t>, then incremented)</a:t>
            </a:r>
          </a:p>
          <a:p>
            <a:pPr lvl="1" eaLnBrk="1" hangingPunct="1">
              <a:buFontTx/>
              <a:buNone/>
            </a:pPr>
            <a:r>
              <a:rPr lang="en-US" altLang="en-US">
                <a:latin typeface="Courier New" panose="02070309020205020404" pitchFamily="49" charset="0"/>
                <a:cs typeface="Courier New" panose="02070309020205020404" pitchFamily="49" charset="0"/>
              </a:rPr>
              <a:t>count++</a:t>
            </a:r>
            <a:r>
              <a:rPr lang="en-US" altLang="en-US"/>
              <a:t> (</a:t>
            </a:r>
            <a:r>
              <a:rPr lang="en-US" altLang="en-US">
                <a:latin typeface="Courier New" panose="02070309020205020404" pitchFamily="49" charset="0"/>
                <a:cs typeface="Courier New" panose="02070309020205020404" pitchFamily="49" charset="0"/>
              </a:rPr>
              <a:t>count</a:t>
            </a:r>
            <a:r>
              <a:rPr lang="en-US" altLang="en-US"/>
              <a:t> incremented)</a:t>
            </a:r>
          </a:p>
          <a:p>
            <a:pPr lvl="1" eaLnBrk="1" hangingPunct="1">
              <a:buFontTx/>
              <a:buNone/>
            </a:pPr>
            <a:r>
              <a:rPr lang="en-US" altLang="en-US">
                <a:latin typeface="Courier New" panose="02070309020205020404" pitchFamily="49" charset="0"/>
                <a:cs typeface="Courier New" panose="02070309020205020404" pitchFamily="49" charset="0"/>
              </a:rPr>
              <a:t>-count++</a:t>
            </a:r>
            <a:r>
              <a:rPr lang="en-US" altLang="en-US"/>
              <a:t> (</a:t>
            </a:r>
            <a:r>
              <a:rPr lang="en-US" altLang="en-US">
                <a:latin typeface="Courier New" panose="02070309020205020404" pitchFamily="49" charset="0"/>
                <a:cs typeface="Courier New" panose="02070309020205020404" pitchFamily="49" charset="0"/>
              </a:rPr>
              <a:t>count</a:t>
            </a:r>
            <a:r>
              <a:rPr lang="en-US" altLang="en-US"/>
              <a:t> incremented then negated)</a:t>
            </a:r>
          </a:p>
        </p:txBody>
      </p:sp>
      <p:sp>
        <p:nvSpPr>
          <p:cNvPr id="37892" name="Slide Number Placeholder 3">
            <a:extLst>
              <a:ext uri="{FF2B5EF4-FFF2-40B4-BE49-F238E27FC236}">
                <a16:creationId xmlns:a16="http://schemas.microsoft.com/office/drawing/2014/main" id="{CB07360A-9D0D-4417-B1F9-44F2B155AE9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94E2695-7969-4BA0-B14C-E5D97C9B6E1C}" type="slidenum">
              <a:rPr lang="en-US" altLang="en-US" sz="1400" smtClean="0">
                <a:solidFill>
                  <a:srgbClr val="FFFFFF"/>
                </a:solidFill>
              </a:rPr>
              <a:pPr/>
              <a:t>321</a:t>
            </a:fld>
            <a:endParaRPr lang="en-US" altLang="en-US" sz="1400">
              <a:solidFill>
                <a:srgbClr val="FFFFFF"/>
              </a:solidFill>
            </a:endParaRPr>
          </a:p>
        </p:txBody>
      </p:sp>
    </p:spTree>
    <p:extLst>
      <p:ext uri="{BB962C8B-B14F-4D97-AF65-F5344CB8AC3E}">
        <p14:creationId xmlns:p14="http://schemas.microsoft.com/office/powerpoint/2010/main" val="385616644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097E357E-7D90-4337-9698-E9DB0D809FFB}"/>
              </a:ext>
            </a:extLst>
          </p:cNvPr>
          <p:cNvSpPr>
            <a:spLocks noGrp="1" noChangeArrowheads="1"/>
          </p:cNvSpPr>
          <p:nvPr>
            <p:ph type="title"/>
          </p:nvPr>
        </p:nvSpPr>
        <p:spPr/>
        <p:txBody>
          <a:bodyPr/>
          <a:lstStyle/>
          <a:p>
            <a:pPr eaLnBrk="1" fontAlgn="auto" hangingPunct="1">
              <a:spcAft>
                <a:spcPts val="0"/>
              </a:spcAft>
              <a:defRPr/>
            </a:pPr>
            <a:r>
              <a:rPr lang="en-US" dirty="0"/>
              <a:t>Assignment Statements: Assignment as an Expression</a:t>
            </a:r>
          </a:p>
        </p:txBody>
      </p:sp>
      <p:sp>
        <p:nvSpPr>
          <p:cNvPr id="36867" name="Rectangle 3">
            <a:extLst>
              <a:ext uri="{FF2B5EF4-FFF2-40B4-BE49-F238E27FC236}">
                <a16:creationId xmlns:a16="http://schemas.microsoft.com/office/drawing/2014/main" id="{F6E18710-3F89-4FFB-9B89-783A38DF782D}"/>
              </a:ext>
            </a:extLst>
          </p:cNvPr>
          <p:cNvSpPr>
            <a:spLocks noGrp="1" noChangeArrowheads="1"/>
          </p:cNvSpPr>
          <p:nvPr>
            <p:ph sz="quarter" idx="1"/>
          </p:nvPr>
        </p:nvSpPr>
        <p:spPr>
          <a:xfrm>
            <a:off x="457200" y="1600200"/>
            <a:ext cx="7467600" cy="4873625"/>
          </a:xfrm>
        </p:spPr>
        <p:txBody>
          <a:bodyPr>
            <a:normAutofit fontScale="92500" lnSpcReduction="10000"/>
          </a:bodyPr>
          <a:lstStyle/>
          <a:p>
            <a:pPr eaLnBrk="1" hangingPunct="1">
              <a:defRPr/>
            </a:pPr>
            <a:r>
              <a:rPr lang="en-US" dirty="0"/>
              <a:t>In C, C++, and Java, the assignment statement produces a result and can be used as operands</a:t>
            </a:r>
          </a:p>
          <a:p>
            <a:pPr eaLnBrk="1" hangingPunct="1">
              <a:defRPr/>
            </a:pPr>
            <a:r>
              <a:rPr lang="en-US" dirty="0"/>
              <a:t>An example:</a:t>
            </a:r>
          </a:p>
          <a:p>
            <a:pPr eaLnBrk="1" hangingPunct="1">
              <a:buFontTx/>
              <a:buNone/>
              <a:defRPr/>
            </a:pPr>
            <a:r>
              <a:rPr lang="en-US" dirty="0"/>
              <a:t>	</a:t>
            </a:r>
            <a:r>
              <a:rPr lang="en-US" dirty="0">
                <a:latin typeface="Courier New" pitchFamily="49" charset="0"/>
              </a:rPr>
              <a:t>while ((</a:t>
            </a:r>
            <a:r>
              <a:rPr lang="en-US" dirty="0" err="1">
                <a:latin typeface="Courier New" pitchFamily="49" charset="0"/>
              </a:rPr>
              <a:t>ch</a:t>
            </a:r>
            <a:r>
              <a:rPr lang="en-US" dirty="0">
                <a:latin typeface="Courier New" pitchFamily="49" charset="0"/>
              </a:rPr>
              <a:t> = </a:t>
            </a:r>
            <a:r>
              <a:rPr lang="en-US" dirty="0" err="1">
                <a:latin typeface="Courier New" pitchFamily="49" charset="0"/>
              </a:rPr>
              <a:t>getchar</a:t>
            </a:r>
            <a:r>
              <a:rPr lang="en-US" dirty="0">
                <a:latin typeface="Courier New" pitchFamily="49" charset="0"/>
              </a:rPr>
              <a:t>())!= EOF){</a:t>
            </a:r>
            <a:r>
              <a:rPr lang="en-US" dirty="0">
                <a:cs typeface="Courier New" pitchFamily="49" charset="0"/>
              </a:rPr>
              <a:t>…</a:t>
            </a:r>
            <a:r>
              <a:rPr lang="en-US" dirty="0">
                <a:latin typeface="Courier New" pitchFamily="49" charset="0"/>
              </a:rPr>
              <a:t>}</a:t>
            </a:r>
          </a:p>
          <a:p>
            <a:pPr lvl="1" eaLnBrk="1" hangingPunct="1">
              <a:defRPr/>
            </a:pPr>
            <a:r>
              <a:rPr lang="en-US" dirty="0" err="1">
                <a:latin typeface="Courier New" pitchFamily="49" charset="0"/>
              </a:rPr>
              <a:t>ch</a:t>
            </a:r>
            <a:r>
              <a:rPr lang="en-US" dirty="0">
                <a:latin typeface="Courier New" pitchFamily="49" charset="0"/>
              </a:rPr>
              <a:t> = </a:t>
            </a:r>
            <a:r>
              <a:rPr lang="en-US" dirty="0" err="1">
                <a:latin typeface="Courier New" pitchFamily="49" charset="0"/>
              </a:rPr>
              <a:t>getchar</a:t>
            </a:r>
            <a:r>
              <a:rPr lang="en-US" dirty="0">
                <a:latin typeface="Courier New" pitchFamily="49" charset="0"/>
              </a:rPr>
              <a:t>()</a:t>
            </a:r>
            <a:r>
              <a:rPr lang="en-US" b="1" dirty="0">
                <a:latin typeface="Courier New" pitchFamily="49" charset="0"/>
              </a:rPr>
              <a:t> </a:t>
            </a:r>
            <a:r>
              <a:rPr lang="en-US" dirty="0"/>
              <a:t>is carried out; the result (assigned to </a:t>
            </a:r>
            <a:r>
              <a:rPr lang="en-US" dirty="0" err="1">
                <a:latin typeface="Courier New" pitchFamily="49" charset="0"/>
                <a:cs typeface="Courier New" pitchFamily="49" charset="0"/>
              </a:rPr>
              <a:t>ch</a:t>
            </a:r>
            <a:r>
              <a:rPr lang="en-US" dirty="0"/>
              <a:t>) is used as a conditional value for the </a:t>
            </a:r>
            <a:r>
              <a:rPr lang="en-US" dirty="0">
                <a:latin typeface="Courier New" pitchFamily="49" charset="0"/>
                <a:cs typeface="Courier New" pitchFamily="49" charset="0"/>
              </a:rPr>
              <a:t>while</a:t>
            </a:r>
            <a:r>
              <a:rPr lang="en-US" dirty="0"/>
              <a:t> statement</a:t>
            </a:r>
          </a:p>
          <a:p>
            <a:pPr eaLnBrk="1" hangingPunct="1">
              <a:defRPr/>
            </a:pPr>
            <a:r>
              <a:rPr lang="en-US" dirty="0"/>
              <a:t>Also:</a:t>
            </a:r>
            <a:endParaRPr lang="en-US" dirty="0">
              <a:latin typeface="Courier New" pitchFamily="49" charset="0"/>
            </a:endParaRPr>
          </a:p>
          <a:p>
            <a:pPr eaLnBrk="1" hangingPunct="1">
              <a:buFontTx/>
              <a:buNone/>
              <a:defRPr/>
            </a:pPr>
            <a:r>
              <a:rPr lang="en-US" sz="2500" dirty="0">
                <a:latin typeface="Courier New" pitchFamily="49" charset="0"/>
              </a:rPr>
              <a:t>  a = b + (c = d / b) – 1</a:t>
            </a:r>
          </a:p>
          <a:p>
            <a:pPr eaLnBrk="1" hangingPunct="1">
              <a:defRPr/>
            </a:pPr>
            <a:r>
              <a:rPr lang="en-US" dirty="0"/>
              <a:t>Multiple target assignments in C</a:t>
            </a:r>
          </a:p>
          <a:p>
            <a:pPr eaLnBrk="1" hangingPunct="1">
              <a:buFontTx/>
              <a:buNone/>
              <a:defRPr/>
            </a:pPr>
            <a:r>
              <a:rPr lang="en-US" dirty="0"/>
              <a:t>		</a:t>
            </a:r>
            <a:r>
              <a:rPr lang="en-US" dirty="0">
                <a:latin typeface="Courier New" pitchFamily="49" charset="0"/>
              </a:rPr>
              <a:t>sum = count = 0;</a:t>
            </a:r>
          </a:p>
          <a:p>
            <a:pPr eaLnBrk="1" hangingPunct="1">
              <a:defRPr/>
            </a:pPr>
            <a:r>
              <a:rPr lang="en-US" dirty="0"/>
              <a:t>Problem: Loss of error detection in the C design of the assignment operation, i.e. </a:t>
            </a:r>
            <a:r>
              <a:rPr lang="en-US" sz="2200" dirty="0">
                <a:latin typeface="Courier New" pitchFamily="49" charset="0"/>
                <a:cs typeface="Courier New" pitchFamily="49" charset="0"/>
              </a:rPr>
              <a:t>if (x = y)</a:t>
            </a:r>
            <a:r>
              <a:rPr lang="en-US" dirty="0"/>
              <a:t> will not be detected as error when the intention is </a:t>
            </a:r>
            <a:r>
              <a:rPr lang="en-US" sz="2200" dirty="0">
                <a:latin typeface="Courier New" pitchFamily="49" charset="0"/>
                <a:cs typeface="Courier New" pitchFamily="49" charset="0"/>
              </a:rPr>
              <a:t>if (x == y)</a:t>
            </a:r>
            <a:r>
              <a:rPr lang="en-US" dirty="0"/>
              <a:t>.</a:t>
            </a:r>
          </a:p>
        </p:txBody>
      </p:sp>
      <p:sp>
        <p:nvSpPr>
          <p:cNvPr id="38916" name="Slide Number Placeholder 3">
            <a:extLst>
              <a:ext uri="{FF2B5EF4-FFF2-40B4-BE49-F238E27FC236}">
                <a16:creationId xmlns:a16="http://schemas.microsoft.com/office/drawing/2014/main" id="{90260982-AE7F-40E1-967E-90E6230EAA5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0EB5450-F537-4E6E-A94E-021CA7672E59}" type="slidenum">
              <a:rPr lang="en-US" altLang="en-US" sz="1400" smtClean="0">
                <a:solidFill>
                  <a:srgbClr val="FFFFFF"/>
                </a:solidFill>
              </a:rPr>
              <a:pPr/>
              <a:t>322</a:t>
            </a:fld>
            <a:endParaRPr lang="en-US" altLang="en-US" sz="1400">
              <a:solidFill>
                <a:srgbClr val="FFFFFF"/>
              </a:solidFill>
            </a:endParaRPr>
          </a:p>
        </p:txBody>
      </p:sp>
    </p:spTree>
    <p:extLst>
      <p:ext uri="{BB962C8B-B14F-4D97-AF65-F5344CB8AC3E}">
        <p14:creationId xmlns:p14="http://schemas.microsoft.com/office/powerpoint/2010/main" val="137870268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553980F-1C68-4561-B156-D7C0EE2C28E5}"/>
              </a:ext>
            </a:extLst>
          </p:cNvPr>
          <p:cNvSpPr>
            <a:spLocks noGrp="1" noChangeArrowheads="1"/>
          </p:cNvSpPr>
          <p:nvPr>
            <p:ph type="title"/>
          </p:nvPr>
        </p:nvSpPr>
        <p:spPr/>
        <p:txBody>
          <a:bodyPr/>
          <a:lstStyle/>
          <a:p>
            <a:pPr eaLnBrk="1" fontAlgn="auto" hangingPunct="1">
              <a:spcAft>
                <a:spcPts val="0"/>
              </a:spcAft>
              <a:defRPr/>
            </a:pPr>
            <a:r>
              <a:rPr lang="en-US" dirty="0"/>
              <a:t>Assignment Statements: List Assignments</a:t>
            </a:r>
          </a:p>
        </p:txBody>
      </p:sp>
      <p:sp>
        <p:nvSpPr>
          <p:cNvPr id="39939" name="Rectangle 3">
            <a:extLst>
              <a:ext uri="{FF2B5EF4-FFF2-40B4-BE49-F238E27FC236}">
                <a16:creationId xmlns:a16="http://schemas.microsoft.com/office/drawing/2014/main" id="{6BE05DB6-D93B-43FC-8719-E8F3716BB97D}"/>
              </a:ext>
            </a:extLst>
          </p:cNvPr>
          <p:cNvSpPr>
            <a:spLocks noGrp="1" noChangeArrowheads="1"/>
          </p:cNvSpPr>
          <p:nvPr>
            <p:ph sz="quarter" idx="1"/>
          </p:nvPr>
        </p:nvSpPr>
        <p:spPr>
          <a:xfrm>
            <a:off x="457200" y="1600200"/>
            <a:ext cx="7467600" cy="4873625"/>
          </a:xfrm>
        </p:spPr>
        <p:txBody>
          <a:bodyPr/>
          <a:lstStyle/>
          <a:p>
            <a:pPr eaLnBrk="1" hangingPunct="1"/>
            <a:r>
              <a:rPr lang="en-US" altLang="en-US"/>
              <a:t>Multiple target multiple source assignment statements.  E.g. in Perl</a:t>
            </a:r>
          </a:p>
          <a:p>
            <a:pPr lvl="1" eaLnBrk="1" hangingPunct="1">
              <a:buFont typeface="Wingdings 2" panose="05020102010507070707" pitchFamily="18" charset="2"/>
              <a:buNone/>
            </a:pPr>
            <a:r>
              <a:rPr lang="en-US" altLang="en-US">
                <a:latin typeface="Courier New" panose="02070309020205020404" pitchFamily="49" charset="0"/>
                <a:cs typeface="Courier New" panose="02070309020205020404" pitchFamily="49" charset="0"/>
              </a:rPr>
              <a:t>($first, $second, $third) = (20, 40, 60);</a:t>
            </a:r>
            <a:endParaRPr lang="en-US" altLang="en-US"/>
          </a:p>
          <a:p>
            <a:pPr eaLnBrk="1" hangingPunct="1"/>
            <a:r>
              <a:rPr lang="en-US" altLang="en-US"/>
              <a:t>Swapping</a:t>
            </a:r>
          </a:p>
          <a:p>
            <a:pPr lvl="1" eaLnBrk="1" hangingPunct="1">
              <a:buFont typeface="Wingdings 2" panose="05020102010507070707" pitchFamily="18" charset="2"/>
              <a:buNone/>
            </a:pPr>
            <a:r>
              <a:rPr lang="en-US" altLang="en-US" sz="2000">
                <a:latin typeface="Courier New" panose="02070309020205020404" pitchFamily="49" charset="0"/>
                <a:cs typeface="Courier New" panose="02070309020205020404" pitchFamily="49" charset="0"/>
              </a:rPr>
              <a:t>($first, $second) = ($ second, $first);</a:t>
            </a:r>
            <a:endParaRPr lang="en-US" altLang="en-US" sz="2000"/>
          </a:p>
          <a:p>
            <a:pPr lvl="1" eaLnBrk="1" hangingPunct="1">
              <a:buFont typeface="Wingdings 2" panose="05020102010507070707" pitchFamily="18" charset="2"/>
              <a:buNone/>
            </a:pPr>
            <a:endParaRPr lang="en-US" altLang="en-US" sz="2000">
              <a:latin typeface="Courier New" panose="02070309020205020404" pitchFamily="49" charset="0"/>
              <a:cs typeface="Courier New" panose="02070309020205020404" pitchFamily="49" charset="0"/>
            </a:endParaRPr>
          </a:p>
        </p:txBody>
      </p:sp>
      <p:sp>
        <p:nvSpPr>
          <p:cNvPr id="39940" name="Slide Number Placeholder 3">
            <a:extLst>
              <a:ext uri="{FF2B5EF4-FFF2-40B4-BE49-F238E27FC236}">
                <a16:creationId xmlns:a16="http://schemas.microsoft.com/office/drawing/2014/main" id="{176F0E9F-843B-43AD-82CA-1C7964E899A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D37D273-C657-460B-A92B-C6048987B3F2}" type="slidenum">
              <a:rPr lang="en-US" altLang="en-US" sz="1400" smtClean="0">
                <a:solidFill>
                  <a:srgbClr val="FFFFFF"/>
                </a:solidFill>
              </a:rPr>
              <a:pPr/>
              <a:t>323</a:t>
            </a:fld>
            <a:endParaRPr lang="en-US" altLang="en-US" sz="1400">
              <a:solidFill>
                <a:srgbClr val="FFFFFF"/>
              </a:solidFill>
            </a:endParaRPr>
          </a:p>
        </p:txBody>
      </p:sp>
    </p:spTree>
    <p:extLst>
      <p:ext uri="{BB962C8B-B14F-4D97-AF65-F5344CB8AC3E}">
        <p14:creationId xmlns:p14="http://schemas.microsoft.com/office/powerpoint/2010/main" val="22984206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734DA9AA-A2B6-4154-8515-582B9CCA01CF}"/>
              </a:ext>
            </a:extLst>
          </p:cNvPr>
          <p:cNvSpPr>
            <a:spLocks noGrp="1" noChangeArrowheads="1"/>
          </p:cNvSpPr>
          <p:nvPr>
            <p:ph type="title"/>
          </p:nvPr>
        </p:nvSpPr>
        <p:spPr/>
        <p:txBody>
          <a:bodyPr/>
          <a:lstStyle/>
          <a:p>
            <a:pPr eaLnBrk="1" fontAlgn="auto" hangingPunct="1">
              <a:spcAft>
                <a:spcPts val="0"/>
              </a:spcAft>
              <a:defRPr/>
            </a:pPr>
            <a:r>
              <a:rPr lang="en-US" dirty="0"/>
              <a:t>Mixed-Mode Assignment</a:t>
            </a:r>
          </a:p>
        </p:txBody>
      </p:sp>
      <p:sp>
        <p:nvSpPr>
          <p:cNvPr id="40963" name="Rectangle 3">
            <a:extLst>
              <a:ext uri="{FF2B5EF4-FFF2-40B4-BE49-F238E27FC236}">
                <a16:creationId xmlns:a16="http://schemas.microsoft.com/office/drawing/2014/main" id="{1003FC50-E963-4A79-9774-21A30E68FD37}"/>
              </a:ext>
            </a:extLst>
          </p:cNvPr>
          <p:cNvSpPr>
            <a:spLocks noGrp="1" noChangeArrowheads="1"/>
          </p:cNvSpPr>
          <p:nvPr>
            <p:ph sz="quarter" idx="1"/>
          </p:nvPr>
        </p:nvSpPr>
        <p:spPr>
          <a:xfrm>
            <a:off x="457200" y="1600200"/>
            <a:ext cx="7467600" cy="4873625"/>
          </a:xfrm>
        </p:spPr>
        <p:txBody>
          <a:bodyPr/>
          <a:lstStyle/>
          <a:p>
            <a:pPr eaLnBrk="1" hangingPunct="1"/>
            <a:r>
              <a:rPr lang="en-US" altLang="en-US"/>
              <a:t>Assignment statements can also be mixed-mode, for example</a:t>
            </a:r>
          </a:p>
          <a:p>
            <a:pPr lvl="1" eaLnBrk="1" hangingPunct="1">
              <a:buFontTx/>
              <a:buNone/>
            </a:pPr>
            <a:r>
              <a:rPr lang="en-US" altLang="en-US">
                <a:latin typeface="Courier New" panose="02070309020205020404" pitchFamily="49" charset="0"/>
                <a:cs typeface="Courier New" panose="02070309020205020404" pitchFamily="49" charset="0"/>
              </a:rPr>
              <a:t>int a, b;</a:t>
            </a:r>
          </a:p>
          <a:p>
            <a:pPr lvl="1" eaLnBrk="1" hangingPunct="1">
              <a:buFontTx/>
              <a:buNone/>
            </a:pPr>
            <a:r>
              <a:rPr lang="en-US" altLang="en-US">
                <a:latin typeface="Courier New" panose="02070309020205020404" pitchFamily="49" charset="0"/>
                <a:cs typeface="Courier New" panose="02070309020205020404" pitchFamily="49" charset="0"/>
              </a:rPr>
              <a:t>float c;</a:t>
            </a:r>
          </a:p>
          <a:p>
            <a:pPr lvl="1" eaLnBrk="1" hangingPunct="1">
              <a:buFontTx/>
              <a:buNone/>
            </a:pPr>
            <a:r>
              <a:rPr lang="en-US" altLang="en-US">
                <a:latin typeface="Courier New" panose="02070309020205020404" pitchFamily="49" charset="0"/>
                <a:cs typeface="Courier New" panose="02070309020205020404" pitchFamily="49" charset="0"/>
              </a:rPr>
              <a:t>c = a / b;</a:t>
            </a:r>
          </a:p>
          <a:p>
            <a:pPr eaLnBrk="1" hangingPunct="1"/>
            <a:r>
              <a:rPr lang="en-US" altLang="en-US"/>
              <a:t>In Pascal, integer variables can be assigned to real variables, but real variables cannot be assigned to integers</a:t>
            </a:r>
          </a:p>
          <a:p>
            <a:pPr eaLnBrk="1" hangingPunct="1"/>
            <a:r>
              <a:rPr lang="en-US" altLang="en-US"/>
              <a:t>In Java, only widening assignment coercions are done</a:t>
            </a:r>
          </a:p>
          <a:p>
            <a:pPr eaLnBrk="1" hangingPunct="1"/>
            <a:r>
              <a:rPr lang="en-US" altLang="en-US"/>
              <a:t>In Ada, there is no assignment coercion</a:t>
            </a:r>
          </a:p>
        </p:txBody>
      </p:sp>
      <p:sp>
        <p:nvSpPr>
          <p:cNvPr id="40964" name="Slide Number Placeholder 3">
            <a:extLst>
              <a:ext uri="{FF2B5EF4-FFF2-40B4-BE49-F238E27FC236}">
                <a16:creationId xmlns:a16="http://schemas.microsoft.com/office/drawing/2014/main" id="{DC8DBD3F-1F35-43BC-B988-6DE4004B553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E915FBD-83DD-47B8-BBE1-02D95A1B6BA6}" type="slidenum">
              <a:rPr lang="en-US" altLang="en-US" sz="1400" smtClean="0">
                <a:solidFill>
                  <a:srgbClr val="FFFFFF"/>
                </a:solidFill>
              </a:rPr>
              <a:pPr/>
              <a:t>324</a:t>
            </a:fld>
            <a:endParaRPr lang="en-US" altLang="en-US" sz="1400">
              <a:solidFill>
                <a:srgbClr val="FFFFFF"/>
              </a:solidFill>
            </a:endParaRPr>
          </a:p>
        </p:txBody>
      </p:sp>
    </p:spTree>
    <p:extLst>
      <p:ext uri="{BB962C8B-B14F-4D97-AF65-F5344CB8AC3E}">
        <p14:creationId xmlns:p14="http://schemas.microsoft.com/office/powerpoint/2010/main" val="391477103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D274E49E-D57C-43D1-9847-9B56FF23A32B}"/>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41987" name="Rectangle 3">
            <a:extLst>
              <a:ext uri="{FF2B5EF4-FFF2-40B4-BE49-F238E27FC236}">
                <a16:creationId xmlns:a16="http://schemas.microsoft.com/office/drawing/2014/main" id="{EBB9AC0D-52D9-4597-872D-2B9263842568}"/>
              </a:ext>
            </a:extLst>
          </p:cNvPr>
          <p:cNvSpPr>
            <a:spLocks noGrp="1" noChangeArrowheads="1"/>
          </p:cNvSpPr>
          <p:nvPr>
            <p:ph sz="quarter" idx="1"/>
          </p:nvPr>
        </p:nvSpPr>
        <p:spPr>
          <a:xfrm>
            <a:off x="457200" y="1600200"/>
            <a:ext cx="7467600" cy="4873625"/>
          </a:xfrm>
        </p:spPr>
        <p:txBody>
          <a:bodyPr/>
          <a:lstStyle/>
          <a:p>
            <a:pPr eaLnBrk="1" hangingPunct="1"/>
            <a:r>
              <a:rPr lang="en-US" altLang="en-US"/>
              <a:t>Expressions</a:t>
            </a:r>
          </a:p>
          <a:p>
            <a:pPr eaLnBrk="1" hangingPunct="1"/>
            <a:r>
              <a:rPr lang="en-US" altLang="en-US"/>
              <a:t>Operator precedence and associativity</a:t>
            </a:r>
          </a:p>
          <a:p>
            <a:pPr eaLnBrk="1" hangingPunct="1"/>
            <a:r>
              <a:rPr lang="en-US" altLang="en-US"/>
              <a:t>Operator overloading</a:t>
            </a:r>
          </a:p>
          <a:p>
            <a:pPr eaLnBrk="1" hangingPunct="1"/>
            <a:r>
              <a:rPr lang="en-US" altLang="en-US"/>
              <a:t>Mixed-type expressions</a:t>
            </a:r>
          </a:p>
          <a:p>
            <a:pPr eaLnBrk="1" hangingPunct="1"/>
            <a:r>
              <a:rPr lang="en-US" altLang="en-US"/>
              <a:t>Various forms of assignment</a:t>
            </a:r>
          </a:p>
        </p:txBody>
      </p:sp>
      <p:sp>
        <p:nvSpPr>
          <p:cNvPr id="41988" name="Slide Number Placeholder 3">
            <a:extLst>
              <a:ext uri="{FF2B5EF4-FFF2-40B4-BE49-F238E27FC236}">
                <a16:creationId xmlns:a16="http://schemas.microsoft.com/office/drawing/2014/main" id="{F06099CA-E276-43EC-A7E0-F889E500BE6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95F27E3-A43A-4B98-A973-4785FB26F4F2}" type="slidenum">
              <a:rPr lang="en-US" altLang="en-US" sz="1400" smtClean="0">
                <a:solidFill>
                  <a:srgbClr val="FFFFFF"/>
                </a:solidFill>
              </a:rPr>
              <a:pPr/>
              <a:t>325</a:t>
            </a:fld>
            <a:endParaRPr lang="en-US" altLang="en-US" sz="1400">
              <a:solidFill>
                <a:srgbClr val="FFFFFF"/>
              </a:solidFill>
            </a:endParaRPr>
          </a:p>
        </p:txBody>
      </p:sp>
    </p:spTree>
    <p:extLst>
      <p:ext uri="{BB962C8B-B14F-4D97-AF65-F5344CB8AC3E}">
        <p14:creationId xmlns:p14="http://schemas.microsoft.com/office/powerpoint/2010/main" val="393373605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CD635B4C-CE82-4230-960F-DC1E76BE1442}"/>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7</a:t>
            </a:r>
          </a:p>
        </p:txBody>
      </p:sp>
      <p:sp>
        <p:nvSpPr>
          <p:cNvPr id="10243" name="Rectangle 5">
            <a:extLst>
              <a:ext uri="{FF2B5EF4-FFF2-40B4-BE49-F238E27FC236}">
                <a16:creationId xmlns:a16="http://schemas.microsoft.com/office/drawing/2014/main" id="{BE3A23D0-F382-4D86-B026-2C6502729277}"/>
              </a:ext>
            </a:extLst>
          </p:cNvPr>
          <p:cNvSpPr>
            <a:spLocks noGrp="1" noChangeArrowheads="1"/>
          </p:cNvSpPr>
          <p:nvPr>
            <p:ph type="subTitle" idx="1"/>
          </p:nvPr>
        </p:nvSpPr>
        <p:spPr>
          <a:xfrm>
            <a:off x="2286000" y="5003800"/>
            <a:ext cx="6172200" cy="1371600"/>
          </a:xfrm>
        </p:spPr>
        <p:txBody>
          <a:bodyPr/>
          <a:lstStyle/>
          <a:p>
            <a:pPr eaLnBrk="1" hangingPunct="1"/>
            <a:r>
              <a:rPr lang="en-US" altLang="en-US"/>
              <a:t>Statement-Level  Control Structures</a:t>
            </a:r>
          </a:p>
        </p:txBody>
      </p:sp>
    </p:spTree>
    <p:extLst>
      <p:ext uri="{BB962C8B-B14F-4D97-AF65-F5344CB8AC3E}">
        <p14:creationId xmlns:p14="http://schemas.microsoft.com/office/powerpoint/2010/main" val="23653443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BCA24A08-F984-4A9C-9FFB-D910B065A62B}"/>
              </a:ext>
            </a:extLst>
          </p:cNvPr>
          <p:cNvSpPr>
            <a:spLocks noGrp="1" noChangeArrowheads="1"/>
          </p:cNvSpPr>
          <p:nvPr>
            <p:ph type="title"/>
          </p:nvPr>
        </p:nvSpPr>
        <p:spPr/>
        <p:txBody>
          <a:bodyPr/>
          <a:lstStyle/>
          <a:p>
            <a:pPr eaLnBrk="1" fontAlgn="auto" hangingPunct="1">
              <a:spcAft>
                <a:spcPts val="0"/>
              </a:spcAft>
              <a:defRPr/>
            </a:pPr>
            <a:r>
              <a:rPr lang="en-US"/>
              <a:t>Chapter 8 Topics</a:t>
            </a:r>
          </a:p>
        </p:txBody>
      </p:sp>
      <p:sp>
        <p:nvSpPr>
          <p:cNvPr id="11267" name="Rectangle 3">
            <a:extLst>
              <a:ext uri="{FF2B5EF4-FFF2-40B4-BE49-F238E27FC236}">
                <a16:creationId xmlns:a16="http://schemas.microsoft.com/office/drawing/2014/main" id="{B7925303-9BA0-4543-BD5A-0C33AD70286D}"/>
              </a:ext>
            </a:extLst>
          </p:cNvPr>
          <p:cNvSpPr>
            <a:spLocks noGrp="1" noChangeArrowheads="1"/>
          </p:cNvSpPr>
          <p:nvPr>
            <p:ph sz="quarter" idx="1"/>
          </p:nvPr>
        </p:nvSpPr>
        <p:spPr>
          <a:xfrm>
            <a:off x="457200" y="1600200"/>
            <a:ext cx="7467600" cy="4873625"/>
          </a:xfrm>
        </p:spPr>
        <p:txBody>
          <a:bodyPr/>
          <a:lstStyle/>
          <a:p>
            <a:pPr eaLnBrk="1" hangingPunct="1"/>
            <a:r>
              <a:rPr lang="en-US" altLang="en-US" dirty="0"/>
              <a:t>Introduction</a:t>
            </a:r>
          </a:p>
          <a:p>
            <a:pPr eaLnBrk="1" hangingPunct="1"/>
            <a:r>
              <a:rPr lang="en-US" altLang="en-US" dirty="0"/>
              <a:t>Selection Statements</a:t>
            </a:r>
          </a:p>
          <a:p>
            <a:pPr eaLnBrk="1" hangingPunct="1"/>
            <a:r>
              <a:rPr lang="en-US" altLang="en-US" dirty="0"/>
              <a:t>Iterative Statements</a:t>
            </a:r>
          </a:p>
          <a:p>
            <a:pPr eaLnBrk="1" hangingPunct="1"/>
            <a:r>
              <a:rPr lang="en-US" altLang="en-US" dirty="0"/>
              <a:t>Unconditional Branching</a:t>
            </a:r>
          </a:p>
          <a:p>
            <a:pPr eaLnBrk="1" hangingPunct="1"/>
            <a:r>
              <a:rPr lang="en-US" altLang="en-US" dirty="0"/>
              <a:t>Guarded Commands</a:t>
            </a:r>
          </a:p>
          <a:p>
            <a:pPr eaLnBrk="1" hangingPunct="1"/>
            <a:r>
              <a:rPr lang="en-US" altLang="en-US" dirty="0"/>
              <a:t>Conclusions</a:t>
            </a:r>
          </a:p>
        </p:txBody>
      </p:sp>
      <p:sp>
        <p:nvSpPr>
          <p:cNvPr id="11268" name="Slide Number Placeholder 3">
            <a:extLst>
              <a:ext uri="{FF2B5EF4-FFF2-40B4-BE49-F238E27FC236}">
                <a16:creationId xmlns:a16="http://schemas.microsoft.com/office/drawing/2014/main" id="{BB4E50F0-51B1-4FA0-8673-C35B520643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7E05FB4-781D-4807-836F-B50E59C34E9D}" type="slidenum">
              <a:rPr lang="en-US" altLang="en-US" sz="1400" smtClean="0">
                <a:solidFill>
                  <a:srgbClr val="FFFFFF"/>
                </a:solidFill>
              </a:rPr>
              <a:pPr/>
              <a:t>327</a:t>
            </a:fld>
            <a:endParaRPr lang="en-US" altLang="en-US" sz="1400">
              <a:solidFill>
                <a:srgbClr val="FFFFFF"/>
              </a:solidFill>
            </a:endParaRPr>
          </a:p>
        </p:txBody>
      </p:sp>
    </p:spTree>
    <p:extLst>
      <p:ext uri="{BB962C8B-B14F-4D97-AF65-F5344CB8AC3E}">
        <p14:creationId xmlns:p14="http://schemas.microsoft.com/office/powerpoint/2010/main" val="345308414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A7C4405A-12A1-47B2-B296-3EA800C7C9E3}"/>
              </a:ext>
            </a:extLst>
          </p:cNvPr>
          <p:cNvSpPr>
            <a:spLocks noGrp="1" noChangeArrowheads="1"/>
          </p:cNvSpPr>
          <p:nvPr>
            <p:ph type="title"/>
          </p:nvPr>
        </p:nvSpPr>
        <p:spPr/>
        <p:txBody>
          <a:bodyPr/>
          <a:lstStyle/>
          <a:p>
            <a:pPr eaLnBrk="1" fontAlgn="auto" hangingPunct="1">
              <a:spcAft>
                <a:spcPts val="0"/>
              </a:spcAft>
              <a:defRPr/>
            </a:pPr>
            <a:r>
              <a:rPr lang="en-US"/>
              <a:t>Levels of Control Flow</a:t>
            </a:r>
          </a:p>
        </p:txBody>
      </p:sp>
      <p:sp>
        <p:nvSpPr>
          <p:cNvPr id="13315" name="Rectangle 3">
            <a:extLst>
              <a:ext uri="{FF2B5EF4-FFF2-40B4-BE49-F238E27FC236}">
                <a16:creationId xmlns:a16="http://schemas.microsoft.com/office/drawing/2014/main" id="{F7AD2271-6AF9-4E3B-8F51-1E9FFEE4CE38}"/>
              </a:ext>
            </a:extLst>
          </p:cNvPr>
          <p:cNvSpPr>
            <a:spLocks noGrp="1" noChangeArrowheads="1"/>
          </p:cNvSpPr>
          <p:nvPr>
            <p:ph sz="quarter" idx="1"/>
          </p:nvPr>
        </p:nvSpPr>
        <p:spPr>
          <a:xfrm>
            <a:off x="457200" y="1600200"/>
            <a:ext cx="7467600" cy="4873625"/>
          </a:xfrm>
        </p:spPr>
        <p:txBody>
          <a:bodyPr/>
          <a:lstStyle/>
          <a:p>
            <a:pPr marL="533400" indent="-533400" eaLnBrk="1" hangingPunct="1">
              <a:buFontTx/>
              <a:buChar char="–"/>
            </a:pPr>
            <a:r>
              <a:rPr lang="en-US" altLang="en-US"/>
              <a:t>Within expressions </a:t>
            </a:r>
          </a:p>
          <a:p>
            <a:pPr marL="914400" lvl="1" indent="-457200" eaLnBrk="1" hangingPunct="1"/>
            <a:r>
              <a:rPr lang="en-US" altLang="en-US"/>
              <a:t>low level, discussed in chapter 7</a:t>
            </a:r>
          </a:p>
          <a:p>
            <a:pPr marL="533400" indent="-533400" eaLnBrk="1" hangingPunct="1">
              <a:buFontTx/>
              <a:buChar char="–"/>
            </a:pPr>
            <a:r>
              <a:rPr lang="en-US" altLang="en-US"/>
              <a:t>Among program units</a:t>
            </a:r>
          </a:p>
          <a:p>
            <a:pPr marL="914400" lvl="1" indent="-457200" eaLnBrk="1" hangingPunct="1"/>
            <a:r>
              <a:rPr lang="en-US" altLang="en-US"/>
              <a:t>high level, will be discussed in chapter 9</a:t>
            </a:r>
          </a:p>
          <a:p>
            <a:pPr marL="533400" indent="-533400" eaLnBrk="1" hangingPunct="1">
              <a:buFontTx/>
              <a:buChar char="–"/>
            </a:pPr>
            <a:r>
              <a:rPr lang="en-US" altLang="en-US"/>
              <a:t>Among program statements</a:t>
            </a:r>
          </a:p>
          <a:p>
            <a:pPr marL="914400" lvl="1" indent="-457200" eaLnBrk="1" hangingPunct="1"/>
            <a:endParaRPr lang="en-US" altLang="en-US"/>
          </a:p>
        </p:txBody>
      </p:sp>
      <p:sp>
        <p:nvSpPr>
          <p:cNvPr id="13316" name="Slide Number Placeholder 3">
            <a:extLst>
              <a:ext uri="{FF2B5EF4-FFF2-40B4-BE49-F238E27FC236}">
                <a16:creationId xmlns:a16="http://schemas.microsoft.com/office/drawing/2014/main" id="{644709D3-3AA5-4AF0-A4EE-C2DB53CBF8B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0AAB72D-70AA-428C-9CF2-B148B2264E66}" type="slidenum">
              <a:rPr lang="en-US" altLang="en-US" sz="1400" smtClean="0">
                <a:solidFill>
                  <a:srgbClr val="FFFFFF"/>
                </a:solidFill>
              </a:rPr>
              <a:pPr/>
              <a:t>328</a:t>
            </a:fld>
            <a:endParaRPr lang="en-US" altLang="en-US" sz="1400">
              <a:solidFill>
                <a:srgbClr val="FFFFFF"/>
              </a:solidFill>
            </a:endParaRPr>
          </a:p>
        </p:txBody>
      </p:sp>
    </p:spTree>
    <p:extLst>
      <p:ext uri="{BB962C8B-B14F-4D97-AF65-F5344CB8AC3E}">
        <p14:creationId xmlns:p14="http://schemas.microsoft.com/office/powerpoint/2010/main" val="216544652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D55232D3-BD61-43E5-B7D8-F533806C1B6C}"/>
              </a:ext>
            </a:extLst>
          </p:cNvPr>
          <p:cNvSpPr>
            <a:spLocks noGrp="1" noChangeArrowheads="1"/>
          </p:cNvSpPr>
          <p:nvPr>
            <p:ph type="title"/>
          </p:nvPr>
        </p:nvSpPr>
        <p:spPr/>
        <p:txBody>
          <a:bodyPr/>
          <a:lstStyle/>
          <a:p>
            <a:pPr eaLnBrk="1" fontAlgn="auto" hangingPunct="1">
              <a:spcAft>
                <a:spcPts val="0"/>
              </a:spcAft>
              <a:defRPr/>
            </a:pPr>
            <a:r>
              <a:rPr lang="en-US"/>
              <a:t>Control Statements: Evolution</a:t>
            </a:r>
          </a:p>
        </p:txBody>
      </p:sp>
      <p:sp>
        <p:nvSpPr>
          <p:cNvPr id="14339" name="Rectangle 3">
            <a:extLst>
              <a:ext uri="{FF2B5EF4-FFF2-40B4-BE49-F238E27FC236}">
                <a16:creationId xmlns:a16="http://schemas.microsoft.com/office/drawing/2014/main" id="{21356C74-ECB5-435C-95F8-887C1B533CF1}"/>
              </a:ext>
            </a:extLst>
          </p:cNvPr>
          <p:cNvSpPr>
            <a:spLocks noGrp="1" noChangeArrowheads="1"/>
          </p:cNvSpPr>
          <p:nvPr>
            <p:ph sz="quarter" idx="1"/>
          </p:nvPr>
        </p:nvSpPr>
        <p:spPr>
          <a:xfrm>
            <a:off x="457200" y="1600200"/>
            <a:ext cx="7467600" cy="4873625"/>
          </a:xfrm>
        </p:spPr>
        <p:txBody>
          <a:bodyPr/>
          <a:lstStyle/>
          <a:p>
            <a:pPr eaLnBrk="1" hangingPunct="1"/>
            <a:r>
              <a:rPr lang="en-US" altLang="en-US"/>
              <a:t>FORTRAN I control statements were based directly on IBM 704 hardware</a:t>
            </a:r>
          </a:p>
          <a:p>
            <a:pPr eaLnBrk="1" hangingPunct="1"/>
            <a:r>
              <a:rPr lang="en-US" altLang="en-US"/>
              <a:t>Much research and argument in the 1960s about the issue</a:t>
            </a:r>
          </a:p>
          <a:p>
            <a:pPr lvl="1" eaLnBrk="1" hangingPunct="1"/>
            <a:r>
              <a:rPr lang="en-US" altLang="en-US"/>
              <a:t>One important result: </a:t>
            </a:r>
          </a:p>
          <a:p>
            <a:pPr lvl="1" eaLnBrk="1" hangingPunct="1">
              <a:buFontTx/>
              <a:buNone/>
            </a:pPr>
            <a:r>
              <a:rPr lang="en-US" altLang="en-US" b="1" i="1"/>
              <a:t>	It was proven that all algorithms represented by flowcharts can be coded with only two-way selection and pretest logical loops</a:t>
            </a:r>
          </a:p>
          <a:p>
            <a:pPr eaLnBrk="1" hangingPunct="1"/>
            <a:endParaRPr lang="en-US" altLang="en-US" b="1" i="1"/>
          </a:p>
        </p:txBody>
      </p:sp>
      <p:sp>
        <p:nvSpPr>
          <p:cNvPr id="14340" name="Slide Number Placeholder 3">
            <a:extLst>
              <a:ext uri="{FF2B5EF4-FFF2-40B4-BE49-F238E27FC236}">
                <a16:creationId xmlns:a16="http://schemas.microsoft.com/office/drawing/2014/main" id="{84A5AE1D-F6FE-4699-97A3-C485AF2141F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44471AA-FD20-4483-A1CF-199FE184EE4D}" type="slidenum">
              <a:rPr lang="en-US" altLang="en-US" sz="1400" smtClean="0">
                <a:solidFill>
                  <a:srgbClr val="FFFFFF"/>
                </a:solidFill>
              </a:rPr>
              <a:pPr/>
              <a:t>329</a:t>
            </a:fld>
            <a:endParaRPr lang="en-US" altLang="en-US" sz="1400">
              <a:solidFill>
                <a:srgbClr val="FFFFFF"/>
              </a:solidFill>
            </a:endParaRPr>
          </a:p>
        </p:txBody>
      </p:sp>
    </p:spTree>
    <p:extLst>
      <p:ext uri="{BB962C8B-B14F-4D97-AF65-F5344CB8AC3E}">
        <p14:creationId xmlns:p14="http://schemas.microsoft.com/office/powerpoint/2010/main" val="2802101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5E8FFE8F-0963-4F8B-AE8B-FC7686F41FE9}"/>
              </a:ext>
            </a:extLst>
          </p:cNvPr>
          <p:cNvSpPr>
            <a:spLocks noGrp="1" noChangeArrowheads="1"/>
          </p:cNvSpPr>
          <p:nvPr>
            <p:ph type="title"/>
          </p:nvPr>
        </p:nvSpPr>
        <p:spPr/>
        <p:txBody>
          <a:bodyPr/>
          <a:lstStyle/>
          <a:p>
            <a:pPr eaLnBrk="1" fontAlgn="auto" hangingPunct="1">
              <a:spcAft>
                <a:spcPts val="0"/>
              </a:spcAft>
              <a:defRPr/>
            </a:pPr>
            <a:r>
              <a:rPr lang="en-US" dirty="0"/>
              <a:t>Summary</a:t>
            </a:r>
          </a:p>
        </p:txBody>
      </p:sp>
      <p:sp>
        <p:nvSpPr>
          <p:cNvPr id="74755" name="Rectangle 3">
            <a:extLst>
              <a:ext uri="{FF2B5EF4-FFF2-40B4-BE49-F238E27FC236}">
                <a16:creationId xmlns:a16="http://schemas.microsoft.com/office/drawing/2014/main" id="{1244D74F-C9FF-4B18-A633-28F86258FA86}"/>
              </a:ext>
            </a:extLst>
          </p:cNvPr>
          <p:cNvSpPr>
            <a:spLocks noGrp="1" noChangeArrowheads="1"/>
          </p:cNvSpPr>
          <p:nvPr>
            <p:ph sz="quarter" idx="1"/>
          </p:nvPr>
        </p:nvSpPr>
        <p:spPr>
          <a:xfrm>
            <a:off x="609600" y="1600200"/>
            <a:ext cx="8305800" cy="4572000"/>
          </a:xfrm>
        </p:spPr>
        <p:txBody>
          <a:bodyPr/>
          <a:lstStyle/>
          <a:p>
            <a:pPr eaLnBrk="1" hangingPunct="1">
              <a:lnSpc>
                <a:spcPct val="80000"/>
              </a:lnSpc>
            </a:pPr>
            <a:r>
              <a:rPr lang="en-US" altLang="en-US"/>
              <a:t>The study of programming languages is valuable for a number of reasons including:</a:t>
            </a:r>
          </a:p>
          <a:p>
            <a:pPr lvl="1" eaLnBrk="1" hangingPunct="1">
              <a:lnSpc>
                <a:spcPct val="80000"/>
              </a:lnSpc>
            </a:pPr>
            <a:r>
              <a:rPr lang="en-US" altLang="en-US" sz="2000"/>
              <a:t>Increase our capacity to use different constructs</a:t>
            </a:r>
          </a:p>
          <a:p>
            <a:pPr lvl="1" eaLnBrk="1" hangingPunct="1">
              <a:lnSpc>
                <a:spcPct val="80000"/>
              </a:lnSpc>
            </a:pPr>
            <a:r>
              <a:rPr lang="en-US" altLang="en-US" sz="2000"/>
              <a:t>Enable us to choose languages more intelligently</a:t>
            </a:r>
          </a:p>
          <a:p>
            <a:pPr lvl="1" eaLnBrk="1" hangingPunct="1">
              <a:lnSpc>
                <a:spcPct val="80000"/>
              </a:lnSpc>
            </a:pPr>
            <a:r>
              <a:rPr lang="en-US" altLang="en-US" sz="2000"/>
              <a:t>Makes learning new languages easier</a:t>
            </a:r>
          </a:p>
          <a:p>
            <a:pPr eaLnBrk="1" hangingPunct="1">
              <a:lnSpc>
                <a:spcPct val="80000"/>
              </a:lnSpc>
            </a:pPr>
            <a:r>
              <a:rPr lang="en-US" altLang="en-US"/>
              <a:t>Most important criteria for evaluating programming languages are:</a:t>
            </a:r>
          </a:p>
          <a:p>
            <a:pPr lvl="1" eaLnBrk="1" hangingPunct="1">
              <a:lnSpc>
                <a:spcPct val="80000"/>
              </a:lnSpc>
            </a:pPr>
            <a:r>
              <a:rPr lang="en-US" altLang="en-US" sz="2000"/>
              <a:t>Readability, writability, reliability, cost</a:t>
            </a:r>
          </a:p>
          <a:p>
            <a:pPr eaLnBrk="1" hangingPunct="1">
              <a:lnSpc>
                <a:spcPct val="80000"/>
              </a:lnSpc>
            </a:pPr>
            <a:r>
              <a:rPr lang="en-US" altLang="en-US"/>
              <a:t>Major influences on language design have been machine architecture and software development methodologies</a:t>
            </a:r>
          </a:p>
          <a:p>
            <a:pPr eaLnBrk="1" hangingPunct="1">
              <a:lnSpc>
                <a:spcPct val="80000"/>
              </a:lnSpc>
            </a:pPr>
            <a:r>
              <a:rPr lang="en-US" altLang="en-US"/>
              <a:t>The major methods of implementing programming languages are: compilation, pure interpretation, hybrid implementation and preprocessor</a:t>
            </a:r>
          </a:p>
        </p:txBody>
      </p:sp>
      <p:sp>
        <p:nvSpPr>
          <p:cNvPr id="74756" name="Slide Number Placeholder 4">
            <a:extLst>
              <a:ext uri="{FF2B5EF4-FFF2-40B4-BE49-F238E27FC236}">
                <a16:creationId xmlns:a16="http://schemas.microsoft.com/office/drawing/2014/main" id="{34F1C61E-C2C2-41DF-AE46-AFBCC0E21BC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E0A17C2F-1F6A-4587-9559-B0D252ED440D}" type="slidenum">
              <a:rPr lang="en-US" altLang="en-US" sz="1400" smtClean="0">
                <a:solidFill>
                  <a:srgbClr val="FFFFFF"/>
                </a:solidFill>
                <a:latin typeface="Times" panose="02020603050405020304" pitchFamily="18" charset="0"/>
              </a:rPr>
              <a:pPr>
                <a:spcBef>
                  <a:spcPct val="0"/>
                </a:spcBef>
                <a:buClrTx/>
                <a:buSzTx/>
                <a:buFontTx/>
                <a:buNone/>
              </a:pPr>
              <a:t>33</a:t>
            </a:fld>
            <a:endParaRPr lang="en-US" altLang="en-US" sz="1400">
              <a:solidFill>
                <a:srgbClr val="FFFFFF"/>
              </a:solidFill>
              <a:latin typeface="Times" panose="02020603050405020304" pitchFamily="18" charset="0"/>
            </a:endParaRPr>
          </a:p>
        </p:txBody>
      </p:sp>
      <p:sp>
        <p:nvSpPr>
          <p:cNvPr id="74757" name="Footer Placeholder 3">
            <a:extLst>
              <a:ext uri="{FF2B5EF4-FFF2-40B4-BE49-F238E27FC236}">
                <a16:creationId xmlns:a16="http://schemas.microsoft.com/office/drawing/2014/main" id="{F684BF97-E29C-4422-ABB5-55457035206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796461C7-0972-4D8D-9EF9-E5EEA339D33B}"/>
              </a:ext>
            </a:extLst>
          </p:cNvPr>
          <p:cNvSpPr>
            <a:spLocks noGrp="1" noChangeArrowheads="1"/>
          </p:cNvSpPr>
          <p:nvPr>
            <p:ph type="title"/>
          </p:nvPr>
        </p:nvSpPr>
        <p:spPr/>
        <p:txBody>
          <a:bodyPr/>
          <a:lstStyle/>
          <a:p>
            <a:pPr eaLnBrk="1" fontAlgn="auto" hangingPunct="1">
              <a:spcAft>
                <a:spcPts val="0"/>
              </a:spcAft>
              <a:defRPr/>
            </a:pPr>
            <a:r>
              <a:rPr lang="en-US"/>
              <a:t>Control Structure</a:t>
            </a:r>
          </a:p>
        </p:txBody>
      </p:sp>
      <p:sp>
        <p:nvSpPr>
          <p:cNvPr id="15363" name="Rectangle 3">
            <a:extLst>
              <a:ext uri="{FF2B5EF4-FFF2-40B4-BE49-F238E27FC236}">
                <a16:creationId xmlns:a16="http://schemas.microsoft.com/office/drawing/2014/main" id="{A4ADA28F-1F17-430C-8F88-929CA2819B7E}"/>
              </a:ext>
            </a:extLst>
          </p:cNvPr>
          <p:cNvSpPr>
            <a:spLocks noGrp="1" noChangeArrowheads="1"/>
          </p:cNvSpPr>
          <p:nvPr>
            <p:ph sz="quarter" idx="1"/>
          </p:nvPr>
        </p:nvSpPr>
        <p:spPr>
          <a:xfrm>
            <a:off x="457200" y="1600200"/>
            <a:ext cx="7467600" cy="4873625"/>
          </a:xfrm>
        </p:spPr>
        <p:txBody>
          <a:bodyPr/>
          <a:lstStyle/>
          <a:p>
            <a:pPr eaLnBrk="1" hangingPunct="1"/>
            <a:r>
              <a:rPr lang="en-US" altLang="en-US"/>
              <a:t>Control statements</a:t>
            </a:r>
          </a:p>
          <a:p>
            <a:pPr lvl="1" eaLnBrk="1" hangingPunct="1"/>
            <a:r>
              <a:rPr lang="en-US" altLang="en-US"/>
              <a:t>Too many – less readable</a:t>
            </a:r>
          </a:p>
          <a:p>
            <a:pPr lvl="1" eaLnBrk="1" hangingPunct="1"/>
            <a:r>
              <a:rPr lang="en-US" altLang="en-US"/>
              <a:t>Too few – require the use of low level statement, which is also less readable</a:t>
            </a:r>
          </a:p>
          <a:p>
            <a:pPr eaLnBrk="1" hangingPunct="1"/>
            <a:r>
              <a:rPr lang="en-US" altLang="en-US"/>
              <a:t>A </a:t>
            </a:r>
            <a:r>
              <a:rPr lang="en-US" altLang="en-US" i="1"/>
              <a:t>control structure</a:t>
            </a:r>
            <a:r>
              <a:rPr lang="en-US" altLang="en-US"/>
              <a:t> is a control statement and the statements whose execution it controls </a:t>
            </a:r>
          </a:p>
          <a:p>
            <a:pPr eaLnBrk="1" hangingPunct="1"/>
            <a:r>
              <a:rPr lang="en-US" altLang="en-US"/>
              <a:t>Design question</a:t>
            </a:r>
          </a:p>
          <a:p>
            <a:pPr lvl="1" eaLnBrk="1" hangingPunct="1"/>
            <a:r>
              <a:rPr lang="en-US" altLang="en-US"/>
              <a:t>Should a control structure have multiple entries?</a:t>
            </a:r>
          </a:p>
          <a:p>
            <a:pPr eaLnBrk="1" hangingPunct="1"/>
            <a:endParaRPr lang="en-US" altLang="en-US"/>
          </a:p>
        </p:txBody>
      </p:sp>
      <p:sp>
        <p:nvSpPr>
          <p:cNvPr id="15364" name="Slide Number Placeholder 3">
            <a:extLst>
              <a:ext uri="{FF2B5EF4-FFF2-40B4-BE49-F238E27FC236}">
                <a16:creationId xmlns:a16="http://schemas.microsoft.com/office/drawing/2014/main" id="{92240251-6B4E-4DCA-8B22-907D9C79F8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79B0C7C-F56F-486D-8F18-C6BDB714C36A}" type="slidenum">
              <a:rPr lang="en-US" altLang="en-US" sz="1400" smtClean="0">
                <a:solidFill>
                  <a:srgbClr val="FFFFFF"/>
                </a:solidFill>
              </a:rPr>
              <a:pPr/>
              <a:t>330</a:t>
            </a:fld>
            <a:endParaRPr lang="en-US" altLang="en-US" sz="1400">
              <a:solidFill>
                <a:srgbClr val="FFFFFF"/>
              </a:solidFill>
            </a:endParaRPr>
          </a:p>
        </p:txBody>
      </p:sp>
    </p:spTree>
    <p:extLst>
      <p:ext uri="{BB962C8B-B14F-4D97-AF65-F5344CB8AC3E}">
        <p14:creationId xmlns:p14="http://schemas.microsoft.com/office/powerpoint/2010/main" val="295939504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F9538C66-E138-480B-975F-1F0DAC1A860F}"/>
              </a:ext>
            </a:extLst>
          </p:cNvPr>
          <p:cNvSpPr>
            <a:spLocks noGrp="1" noChangeArrowheads="1"/>
          </p:cNvSpPr>
          <p:nvPr>
            <p:ph type="title"/>
          </p:nvPr>
        </p:nvSpPr>
        <p:spPr/>
        <p:txBody>
          <a:bodyPr/>
          <a:lstStyle/>
          <a:p>
            <a:pPr eaLnBrk="1" fontAlgn="auto" hangingPunct="1">
              <a:spcAft>
                <a:spcPts val="0"/>
              </a:spcAft>
              <a:defRPr/>
            </a:pPr>
            <a:r>
              <a:rPr lang="en-US" dirty="0"/>
              <a:t>Selection Statements</a:t>
            </a:r>
          </a:p>
        </p:txBody>
      </p:sp>
      <p:sp>
        <p:nvSpPr>
          <p:cNvPr id="16387" name="Rectangle 3">
            <a:extLst>
              <a:ext uri="{FF2B5EF4-FFF2-40B4-BE49-F238E27FC236}">
                <a16:creationId xmlns:a16="http://schemas.microsoft.com/office/drawing/2014/main" id="{DD9D871F-9C6F-43A7-AF5C-D9C53F969A10}"/>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i="1"/>
              <a:t>selection statement</a:t>
            </a:r>
            <a:r>
              <a:rPr lang="en-US" altLang="en-US"/>
              <a:t> provides the means of choosing between two or more paths of execution</a:t>
            </a:r>
          </a:p>
          <a:p>
            <a:pPr eaLnBrk="1" hangingPunct="1"/>
            <a:r>
              <a:rPr lang="en-US" altLang="en-US"/>
              <a:t>Two general categories:</a:t>
            </a:r>
          </a:p>
          <a:p>
            <a:pPr lvl="1" eaLnBrk="1" hangingPunct="1"/>
            <a:r>
              <a:rPr lang="en-US" altLang="en-US"/>
              <a:t>Two-way selectors</a:t>
            </a:r>
          </a:p>
          <a:p>
            <a:pPr lvl="1" eaLnBrk="1" hangingPunct="1"/>
            <a:r>
              <a:rPr lang="en-US" altLang="en-US"/>
              <a:t>Multiple-way selectors</a:t>
            </a:r>
          </a:p>
        </p:txBody>
      </p:sp>
      <p:sp>
        <p:nvSpPr>
          <p:cNvPr id="16388" name="Slide Number Placeholder 3">
            <a:extLst>
              <a:ext uri="{FF2B5EF4-FFF2-40B4-BE49-F238E27FC236}">
                <a16:creationId xmlns:a16="http://schemas.microsoft.com/office/drawing/2014/main" id="{52256EAF-3F90-44DA-A688-937132775E3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0B38460-6EC0-450F-B5AD-C1FA06594A51}" type="slidenum">
              <a:rPr lang="en-US" altLang="en-US" sz="1400" smtClean="0">
                <a:solidFill>
                  <a:srgbClr val="FFFFFF"/>
                </a:solidFill>
              </a:rPr>
              <a:pPr/>
              <a:t>331</a:t>
            </a:fld>
            <a:endParaRPr lang="en-US" altLang="en-US" sz="1400">
              <a:solidFill>
                <a:srgbClr val="FFFFFF"/>
              </a:solidFill>
            </a:endParaRPr>
          </a:p>
        </p:txBody>
      </p:sp>
    </p:spTree>
    <p:extLst>
      <p:ext uri="{BB962C8B-B14F-4D97-AF65-F5344CB8AC3E}">
        <p14:creationId xmlns:p14="http://schemas.microsoft.com/office/powerpoint/2010/main" val="421672352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507F3B2F-C122-45BE-A880-37216D0116C4}"/>
              </a:ext>
            </a:extLst>
          </p:cNvPr>
          <p:cNvSpPr>
            <a:spLocks noGrp="1" noChangeArrowheads="1"/>
          </p:cNvSpPr>
          <p:nvPr>
            <p:ph type="title"/>
          </p:nvPr>
        </p:nvSpPr>
        <p:spPr/>
        <p:txBody>
          <a:bodyPr/>
          <a:lstStyle/>
          <a:p>
            <a:pPr eaLnBrk="1" fontAlgn="auto" hangingPunct="1">
              <a:spcAft>
                <a:spcPts val="0"/>
              </a:spcAft>
              <a:defRPr/>
            </a:pPr>
            <a:r>
              <a:rPr lang="en-US"/>
              <a:t>Two-Way Selection Statements</a:t>
            </a:r>
          </a:p>
        </p:txBody>
      </p:sp>
      <p:sp>
        <p:nvSpPr>
          <p:cNvPr id="17411" name="Rectangle 3">
            <a:extLst>
              <a:ext uri="{FF2B5EF4-FFF2-40B4-BE49-F238E27FC236}">
                <a16:creationId xmlns:a16="http://schemas.microsoft.com/office/drawing/2014/main" id="{448EAF3B-4C13-4F33-A645-15C83248C317}"/>
              </a:ext>
            </a:extLst>
          </p:cNvPr>
          <p:cNvSpPr>
            <a:spLocks noGrp="1" noChangeArrowheads="1"/>
          </p:cNvSpPr>
          <p:nvPr>
            <p:ph sz="quarter" idx="1"/>
          </p:nvPr>
        </p:nvSpPr>
        <p:spPr>
          <a:xfrm>
            <a:off x="457200" y="1600200"/>
            <a:ext cx="7467600" cy="4873625"/>
          </a:xfrm>
        </p:spPr>
        <p:txBody>
          <a:bodyPr/>
          <a:lstStyle/>
          <a:p>
            <a:pPr marL="533400" indent="-533400" eaLnBrk="1" hangingPunct="1">
              <a:lnSpc>
                <a:spcPct val="90000"/>
              </a:lnSpc>
            </a:pPr>
            <a:r>
              <a:rPr lang="en-US" altLang="en-US"/>
              <a:t>General form:</a:t>
            </a:r>
          </a:p>
          <a:p>
            <a:pPr marL="533400" indent="-533400" eaLnBrk="1" hangingPunct="1">
              <a:lnSpc>
                <a:spcPct val="90000"/>
              </a:lnSpc>
              <a:buFontTx/>
              <a:buNone/>
            </a:pPr>
            <a:r>
              <a:rPr lang="en-US" altLang="en-US"/>
              <a:t>	</a:t>
            </a:r>
            <a:r>
              <a:rPr lang="en-US" altLang="en-US" b="1">
                <a:latin typeface="Courier New" panose="02070309020205020404" pitchFamily="49" charset="0"/>
                <a:cs typeface="Courier New" panose="02070309020205020404" pitchFamily="49" charset="0"/>
              </a:rPr>
              <a:t>if</a:t>
            </a:r>
            <a:r>
              <a:rPr lang="en-US" altLang="en-US">
                <a:latin typeface="Courier New" panose="02070309020205020404" pitchFamily="49" charset="0"/>
                <a:cs typeface="Courier New" panose="02070309020205020404" pitchFamily="49" charset="0"/>
              </a:rPr>
              <a:t> control_expression</a:t>
            </a:r>
          </a:p>
          <a:p>
            <a:pPr marL="533400" indent="-533400" eaLnBrk="1" hangingPunct="1">
              <a:lnSpc>
                <a:spcPct val="90000"/>
              </a:lnSpc>
              <a:buFontTx/>
              <a:buNone/>
            </a:pPr>
            <a:r>
              <a:rPr lang="en-US" altLang="en-US">
                <a:latin typeface="Courier New" panose="02070309020205020404" pitchFamily="49" charset="0"/>
                <a:cs typeface="Courier New" panose="02070309020205020404" pitchFamily="49" charset="0"/>
              </a:rPr>
              <a:t>		</a:t>
            </a:r>
            <a:r>
              <a:rPr lang="en-US" altLang="en-US" b="1">
                <a:latin typeface="Courier New" panose="02070309020205020404" pitchFamily="49" charset="0"/>
                <a:cs typeface="Courier New" panose="02070309020205020404" pitchFamily="49" charset="0"/>
              </a:rPr>
              <a:t>then</a:t>
            </a:r>
            <a:r>
              <a:rPr lang="en-US" altLang="en-US">
                <a:latin typeface="Courier New" panose="02070309020205020404" pitchFamily="49" charset="0"/>
                <a:cs typeface="Courier New" panose="02070309020205020404" pitchFamily="49" charset="0"/>
              </a:rPr>
              <a:t> clause</a:t>
            </a:r>
          </a:p>
          <a:p>
            <a:pPr marL="533400" indent="-533400" eaLnBrk="1" hangingPunct="1">
              <a:lnSpc>
                <a:spcPct val="90000"/>
              </a:lnSpc>
              <a:buFontTx/>
              <a:buNone/>
            </a:pPr>
            <a:r>
              <a:rPr lang="en-US" altLang="en-US">
                <a:latin typeface="Courier New" panose="02070309020205020404" pitchFamily="49" charset="0"/>
                <a:cs typeface="Courier New" panose="02070309020205020404" pitchFamily="49" charset="0"/>
              </a:rPr>
              <a:t>		</a:t>
            </a:r>
            <a:r>
              <a:rPr lang="en-US" altLang="en-US" b="1">
                <a:latin typeface="Courier New" panose="02070309020205020404" pitchFamily="49" charset="0"/>
                <a:cs typeface="Courier New" panose="02070309020205020404" pitchFamily="49" charset="0"/>
              </a:rPr>
              <a:t>else</a:t>
            </a:r>
            <a:r>
              <a:rPr lang="en-US" altLang="en-US">
                <a:latin typeface="Courier New" panose="02070309020205020404" pitchFamily="49" charset="0"/>
                <a:cs typeface="Courier New" panose="02070309020205020404" pitchFamily="49" charset="0"/>
              </a:rPr>
              <a:t> clause</a:t>
            </a:r>
          </a:p>
          <a:p>
            <a:pPr marL="533400" indent="-533400" eaLnBrk="1" hangingPunct="1">
              <a:lnSpc>
                <a:spcPct val="90000"/>
              </a:lnSpc>
            </a:pPr>
            <a:r>
              <a:rPr lang="en-US" altLang="en-US"/>
              <a:t>Design Issues:</a:t>
            </a:r>
          </a:p>
          <a:p>
            <a:pPr marL="914400" lvl="1" indent="-457200" eaLnBrk="1" hangingPunct="1">
              <a:lnSpc>
                <a:spcPct val="90000"/>
              </a:lnSpc>
            </a:pPr>
            <a:r>
              <a:rPr lang="en-US" altLang="en-US"/>
              <a:t>What is the form and type of the control expression?</a:t>
            </a:r>
          </a:p>
          <a:p>
            <a:pPr marL="914400" lvl="1" indent="-457200" eaLnBrk="1" hangingPunct="1">
              <a:lnSpc>
                <a:spcPct val="90000"/>
              </a:lnSpc>
            </a:pPr>
            <a:r>
              <a:rPr lang="en-US" altLang="en-US"/>
              <a:t>How are the </a:t>
            </a:r>
            <a:r>
              <a:rPr lang="en-US" altLang="en-US" b="1">
                <a:latin typeface="Courier New" panose="02070309020205020404" pitchFamily="49" charset="0"/>
              </a:rPr>
              <a:t>then</a:t>
            </a:r>
            <a:r>
              <a:rPr lang="en-US" altLang="en-US"/>
              <a:t> and </a:t>
            </a:r>
            <a:r>
              <a:rPr lang="en-US" altLang="en-US" b="1">
                <a:latin typeface="Courier New" panose="02070309020205020404" pitchFamily="49" charset="0"/>
              </a:rPr>
              <a:t>else</a:t>
            </a:r>
            <a:r>
              <a:rPr lang="en-US" altLang="en-US"/>
              <a:t> clauses specified?</a:t>
            </a:r>
          </a:p>
          <a:p>
            <a:pPr marL="914400" lvl="1" indent="-457200" eaLnBrk="1" hangingPunct="1">
              <a:lnSpc>
                <a:spcPct val="90000"/>
              </a:lnSpc>
            </a:pPr>
            <a:r>
              <a:rPr lang="en-US" altLang="en-US"/>
              <a:t>How should the meaning of nested selectors be specified?</a:t>
            </a:r>
          </a:p>
        </p:txBody>
      </p:sp>
      <p:sp>
        <p:nvSpPr>
          <p:cNvPr id="17412" name="Slide Number Placeholder 3">
            <a:extLst>
              <a:ext uri="{FF2B5EF4-FFF2-40B4-BE49-F238E27FC236}">
                <a16:creationId xmlns:a16="http://schemas.microsoft.com/office/drawing/2014/main" id="{EA2D0C69-F21D-484B-8CF8-F89A172682F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A6BD4E7-A0EE-4D19-9FC1-11A984A7F72A}" type="slidenum">
              <a:rPr lang="en-US" altLang="en-US" sz="1400" smtClean="0">
                <a:solidFill>
                  <a:srgbClr val="FFFFFF"/>
                </a:solidFill>
              </a:rPr>
              <a:pPr/>
              <a:t>332</a:t>
            </a:fld>
            <a:endParaRPr lang="en-US" altLang="en-US" sz="1400">
              <a:solidFill>
                <a:srgbClr val="FFFFFF"/>
              </a:solidFill>
            </a:endParaRPr>
          </a:p>
        </p:txBody>
      </p:sp>
    </p:spTree>
    <p:extLst>
      <p:ext uri="{BB962C8B-B14F-4D97-AF65-F5344CB8AC3E}">
        <p14:creationId xmlns:p14="http://schemas.microsoft.com/office/powerpoint/2010/main" val="27306779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5A9ACA74-9F80-4336-9DB3-9C94F22F233C}"/>
              </a:ext>
            </a:extLst>
          </p:cNvPr>
          <p:cNvSpPr>
            <a:spLocks noGrp="1" noChangeArrowheads="1"/>
          </p:cNvSpPr>
          <p:nvPr>
            <p:ph type="title"/>
          </p:nvPr>
        </p:nvSpPr>
        <p:spPr/>
        <p:txBody>
          <a:bodyPr/>
          <a:lstStyle/>
          <a:p>
            <a:pPr eaLnBrk="1" fontAlgn="auto" hangingPunct="1">
              <a:spcAft>
                <a:spcPts val="0"/>
              </a:spcAft>
              <a:defRPr/>
            </a:pPr>
            <a:r>
              <a:rPr lang="en-US"/>
              <a:t>Two-Way Selection: Examples</a:t>
            </a:r>
          </a:p>
        </p:txBody>
      </p:sp>
      <p:sp>
        <p:nvSpPr>
          <p:cNvPr id="18435" name="Rectangle 3">
            <a:extLst>
              <a:ext uri="{FF2B5EF4-FFF2-40B4-BE49-F238E27FC236}">
                <a16:creationId xmlns:a16="http://schemas.microsoft.com/office/drawing/2014/main" id="{2559FF6C-9E64-452C-9B3F-452E7A50A95A}"/>
              </a:ext>
            </a:extLst>
          </p:cNvPr>
          <p:cNvSpPr>
            <a:spLocks noGrp="1" noChangeArrowheads="1"/>
          </p:cNvSpPr>
          <p:nvPr>
            <p:ph sz="quarter" idx="1"/>
          </p:nvPr>
        </p:nvSpPr>
        <p:spPr>
          <a:xfrm>
            <a:off x="457200" y="1600200"/>
            <a:ext cx="7467600" cy="4873625"/>
          </a:xfrm>
        </p:spPr>
        <p:txBody>
          <a:bodyPr/>
          <a:lstStyle/>
          <a:p>
            <a:pPr eaLnBrk="1" hangingPunct="1"/>
            <a:r>
              <a:rPr lang="en-US" altLang="en-US"/>
              <a:t>FORTRAN:  </a:t>
            </a:r>
            <a:r>
              <a:rPr lang="en-US" altLang="en-US" b="1">
                <a:latin typeface="Courier New" panose="02070309020205020404" pitchFamily="49" charset="0"/>
              </a:rPr>
              <a:t>IF</a:t>
            </a:r>
            <a:r>
              <a:rPr lang="en-US" altLang="en-US"/>
              <a:t> (boolean_expr) statement</a:t>
            </a:r>
          </a:p>
          <a:p>
            <a:pPr eaLnBrk="1" hangingPunct="1"/>
            <a:r>
              <a:rPr lang="en-US" altLang="en-US"/>
              <a:t>Problem: can select only a single statement; to select more, a </a:t>
            </a:r>
            <a:r>
              <a:rPr lang="en-US" altLang="en-US" b="1">
                <a:latin typeface="Courier New" panose="02070309020205020404" pitchFamily="49" charset="0"/>
              </a:rPr>
              <a:t>GOTO</a:t>
            </a:r>
            <a:r>
              <a:rPr lang="en-US" altLang="en-US"/>
              <a:t> must be used, as in the following example</a:t>
            </a:r>
          </a:p>
          <a:p>
            <a:pPr eaLnBrk="1" hangingPunct="1">
              <a:buFontTx/>
              <a:buNone/>
            </a:pPr>
            <a:r>
              <a:rPr lang="en-US" altLang="en-US"/>
              <a:t>          </a:t>
            </a:r>
            <a:r>
              <a:rPr lang="en-US" altLang="en-US" sz="2000" b="1">
                <a:latin typeface="Courier New" panose="02070309020205020404" pitchFamily="49" charset="0"/>
              </a:rPr>
              <a:t>IF (.NOT. condition) GOTO 20</a:t>
            </a:r>
          </a:p>
          <a:p>
            <a:pPr eaLnBrk="1" hangingPunct="1">
              <a:buFontTx/>
              <a:buNone/>
            </a:pPr>
            <a:r>
              <a:rPr lang="en-US" altLang="en-US" sz="2000" b="1">
                <a:latin typeface="Courier New" panose="02070309020205020404" pitchFamily="49" charset="0"/>
              </a:rPr>
              <a:t>			...</a:t>
            </a:r>
          </a:p>
          <a:p>
            <a:pPr eaLnBrk="1" hangingPunct="1">
              <a:buFontTx/>
              <a:buNone/>
            </a:pPr>
            <a:r>
              <a:rPr lang="en-US" altLang="en-US" sz="2000" b="1">
                <a:latin typeface="Courier New" panose="02070309020205020404" pitchFamily="49" charset="0"/>
              </a:rPr>
              <a:t>  		20 CONTINUE</a:t>
            </a:r>
          </a:p>
          <a:p>
            <a:pPr eaLnBrk="1" hangingPunct="1"/>
            <a:r>
              <a:rPr lang="en-US" altLang="en-US"/>
              <a:t>Negative logic is bad for readability</a:t>
            </a:r>
          </a:p>
          <a:p>
            <a:pPr eaLnBrk="1" hangingPunct="1"/>
            <a:r>
              <a:rPr lang="en-US" altLang="en-US"/>
              <a:t>This problem was solved in FORTRAN 77</a:t>
            </a:r>
          </a:p>
          <a:p>
            <a:pPr eaLnBrk="1" hangingPunct="1"/>
            <a:r>
              <a:rPr lang="en-US" altLang="en-US"/>
              <a:t>Most later languages allow compounds for the selectable segment of their single-way selectors</a:t>
            </a:r>
          </a:p>
        </p:txBody>
      </p:sp>
      <p:sp>
        <p:nvSpPr>
          <p:cNvPr id="18436" name="Slide Number Placeholder 3">
            <a:extLst>
              <a:ext uri="{FF2B5EF4-FFF2-40B4-BE49-F238E27FC236}">
                <a16:creationId xmlns:a16="http://schemas.microsoft.com/office/drawing/2014/main" id="{BDAB3E30-2BDC-4363-9141-58008CF027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D40593B-768C-45EA-ABDF-C36B83737695}" type="slidenum">
              <a:rPr lang="en-US" altLang="en-US" sz="1400" smtClean="0">
                <a:solidFill>
                  <a:srgbClr val="FFFFFF"/>
                </a:solidFill>
              </a:rPr>
              <a:pPr/>
              <a:t>333</a:t>
            </a:fld>
            <a:endParaRPr lang="en-US" altLang="en-US" sz="1400">
              <a:solidFill>
                <a:srgbClr val="FFFFFF"/>
              </a:solidFill>
            </a:endParaRPr>
          </a:p>
        </p:txBody>
      </p:sp>
    </p:spTree>
    <p:extLst>
      <p:ext uri="{BB962C8B-B14F-4D97-AF65-F5344CB8AC3E}">
        <p14:creationId xmlns:p14="http://schemas.microsoft.com/office/powerpoint/2010/main" val="294494961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34C2E8D9-2405-43B3-8B58-C33B73236F1C}"/>
              </a:ext>
            </a:extLst>
          </p:cNvPr>
          <p:cNvSpPr>
            <a:spLocks noGrp="1" noChangeArrowheads="1"/>
          </p:cNvSpPr>
          <p:nvPr>
            <p:ph type="title"/>
          </p:nvPr>
        </p:nvSpPr>
        <p:spPr/>
        <p:txBody>
          <a:bodyPr/>
          <a:lstStyle/>
          <a:p>
            <a:pPr eaLnBrk="1" fontAlgn="auto" hangingPunct="1">
              <a:spcAft>
                <a:spcPts val="0"/>
              </a:spcAft>
              <a:defRPr/>
            </a:pPr>
            <a:r>
              <a:rPr lang="en-US"/>
              <a:t>Two-Way Selection: Examples</a:t>
            </a:r>
          </a:p>
        </p:txBody>
      </p:sp>
      <p:sp>
        <p:nvSpPr>
          <p:cNvPr id="19459" name="Rectangle 3">
            <a:extLst>
              <a:ext uri="{FF2B5EF4-FFF2-40B4-BE49-F238E27FC236}">
                <a16:creationId xmlns:a16="http://schemas.microsoft.com/office/drawing/2014/main" id="{3762F291-54C2-4543-B08B-D7EF452E879D}"/>
              </a:ext>
            </a:extLst>
          </p:cNvPr>
          <p:cNvSpPr>
            <a:spLocks noGrp="1" noChangeArrowheads="1"/>
          </p:cNvSpPr>
          <p:nvPr>
            <p:ph sz="quarter" idx="1"/>
          </p:nvPr>
        </p:nvSpPr>
        <p:spPr>
          <a:xfrm>
            <a:off x="457200" y="1600200"/>
            <a:ext cx="7467600" cy="4873625"/>
          </a:xfrm>
        </p:spPr>
        <p:txBody>
          <a:bodyPr/>
          <a:lstStyle/>
          <a:p>
            <a:pPr eaLnBrk="1" hangingPunct="1"/>
            <a:r>
              <a:rPr lang="en-US" altLang="en-US"/>
              <a:t>ALGOL 60:   </a:t>
            </a:r>
          </a:p>
          <a:p>
            <a:pPr eaLnBrk="1" hangingPunct="1">
              <a:buFontTx/>
              <a:buNone/>
            </a:pPr>
            <a:r>
              <a:rPr lang="en-US" altLang="en-US"/>
              <a:t>   </a:t>
            </a:r>
            <a:r>
              <a:rPr lang="en-US" altLang="en-US" b="1">
                <a:latin typeface="Courier New" panose="02070309020205020404" pitchFamily="49" charset="0"/>
              </a:rPr>
              <a:t>if </a:t>
            </a:r>
            <a:r>
              <a:rPr lang="en-US" altLang="en-US"/>
              <a:t>(boolean_expr)</a:t>
            </a:r>
          </a:p>
          <a:p>
            <a:pPr eaLnBrk="1" hangingPunct="1">
              <a:buFontTx/>
              <a:buNone/>
            </a:pPr>
            <a:r>
              <a:rPr lang="en-US" altLang="en-US" b="1">
                <a:latin typeface="Courier New" panose="02070309020205020404" pitchFamily="49" charset="0"/>
              </a:rPr>
              <a:t>    then </a:t>
            </a:r>
            <a:r>
              <a:rPr lang="en-US" altLang="en-US"/>
              <a:t>statement  (then clause)</a:t>
            </a:r>
          </a:p>
          <a:p>
            <a:pPr eaLnBrk="1" hangingPunct="1">
              <a:buFontTx/>
              <a:buNone/>
            </a:pPr>
            <a:r>
              <a:rPr lang="en-US" altLang="en-US" b="1">
                <a:latin typeface="Courier New" panose="02070309020205020404" pitchFamily="49" charset="0"/>
              </a:rPr>
              <a:t>    else </a:t>
            </a:r>
            <a:r>
              <a:rPr lang="en-US" altLang="en-US"/>
              <a:t>statement  (else clause)</a:t>
            </a:r>
          </a:p>
          <a:p>
            <a:pPr eaLnBrk="1" hangingPunct="1"/>
            <a:r>
              <a:rPr lang="en-US" altLang="en-US"/>
              <a:t>The statements could be single or compound</a:t>
            </a:r>
          </a:p>
        </p:txBody>
      </p:sp>
      <p:sp>
        <p:nvSpPr>
          <p:cNvPr id="19460" name="Slide Number Placeholder 3">
            <a:extLst>
              <a:ext uri="{FF2B5EF4-FFF2-40B4-BE49-F238E27FC236}">
                <a16:creationId xmlns:a16="http://schemas.microsoft.com/office/drawing/2014/main" id="{548EACB2-7259-48BF-944E-25D88E484AA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14BD37D-11DF-4FBA-97A7-7FCC38DF45BB}" type="slidenum">
              <a:rPr lang="en-US" altLang="en-US" sz="1400" smtClean="0">
                <a:solidFill>
                  <a:srgbClr val="FFFFFF"/>
                </a:solidFill>
              </a:rPr>
              <a:pPr/>
              <a:t>334</a:t>
            </a:fld>
            <a:endParaRPr lang="en-US" altLang="en-US" sz="1400">
              <a:solidFill>
                <a:srgbClr val="FFFFFF"/>
              </a:solidFill>
            </a:endParaRPr>
          </a:p>
        </p:txBody>
      </p:sp>
    </p:spTree>
    <p:extLst>
      <p:ext uri="{BB962C8B-B14F-4D97-AF65-F5344CB8AC3E}">
        <p14:creationId xmlns:p14="http://schemas.microsoft.com/office/powerpoint/2010/main" val="41856049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AFCE8D8B-5B25-47EC-A680-9F8C46885193}"/>
              </a:ext>
            </a:extLst>
          </p:cNvPr>
          <p:cNvSpPr>
            <a:spLocks noGrp="1" noChangeArrowheads="1"/>
          </p:cNvSpPr>
          <p:nvPr>
            <p:ph type="title"/>
          </p:nvPr>
        </p:nvSpPr>
        <p:spPr/>
        <p:txBody>
          <a:bodyPr/>
          <a:lstStyle/>
          <a:p>
            <a:pPr eaLnBrk="1" fontAlgn="auto" hangingPunct="1">
              <a:spcAft>
                <a:spcPts val="0"/>
              </a:spcAft>
              <a:defRPr/>
            </a:pPr>
            <a:r>
              <a:rPr lang="en-US"/>
              <a:t>Nesting Selectors</a:t>
            </a:r>
          </a:p>
        </p:txBody>
      </p:sp>
      <p:sp>
        <p:nvSpPr>
          <p:cNvPr id="20483" name="Rectangle 3">
            <a:extLst>
              <a:ext uri="{FF2B5EF4-FFF2-40B4-BE49-F238E27FC236}">
                <a16:creationId xmlns:a16="http://schemas.microsoft.com/office/drawing/2014/main" id="{5A45FB3A-B2B9-428C-9575-68558E9E917D}"/>
              </a:ext>
            </a:extLst>
          </p:cNvPr>
          <p:cNvSpPr>
            <a:spLocks noGrp="1" noChangeArrowheads="1"/>
          </p:cNvSpPr>
          <p:nvPr>
            <p:ph sz="quarter" idx="1"/>
          </p:nvPr>
        </p:nvSpPr>
        <p:spPr>
          <a:xfrm>
            <a:off x="457200" y="1600200"/>
            <a:ext cx="7467600" cy="4873625"/>
          </a:xfrm>
        </p:spPr>
        <p:txBody>
          <a:bodyPr/>
          <a:lstStyle/>
          <a:p>
            <a:pPr eaLnBrk="1" hangingPunct="1"/>
            <a:r>
              <a:rPr lang="en-US" altLang="en-US"/>
              <a:t>Java example</a:t>
            </a:r>
          </a:p>
          <a:p>
            <a:pPr lvl="1" eaLnBrk="1" hangingPunct="1">
              <a:buFontTx/>
              <a:buNone/>
            </a:pPr>
            <a:r>
              <a:rPr lang="en-US" altLang="en-US"/>
              <a:t>	 </a:t>
            </a:r>
            <a:r>
              <a:rPr lang="en-US" altLang="en-US">
                <a:latin typeface="Courier New" panose="02070309020205020404" pitchFamily="49" charset="0"/>
              </a:rPr>
              <a:t>if (sum == 0)</a:t>
            </a:r>
          </a:p>
          <a:p>
            <a:pPr eaLnBrk="1" hangingPunct="1">
              <a:buFontTx/>
              <a:buNone/>
            </a:pPr>
            <a:r>
              <a:rPr lang="en-US" altLang="en-US">
                <a:latin typeface="Courier New" panose="02070309020205020404" pitchFamily="49" charset="0"/>
              </a:rPr>
              <a:t>       if (count == 0)</a:t>
            </a:r>
          </a:p>
          <a:p>
            <a:pPr eaLnBrk="1" hangingPunct="1">
              <a:buFontTx/>
              <a:buNone/>
            </a:pPr>
            <a:r>
              <a:rPr lang="en-US" altLang="en-US">
                <a:latin typeface="Courier New" panose="02070309020205020404" pitchFamily="49" charset="0"/>
              </a:rPr>
              <a:t>           result = 0;</a:t>
            </a:r>
          </a:p>
          <a:p>
            <a:pPr eaLnBrk="1" hangingPunct="1">
              <a:buFontTx/>
              <a:buNone/>
            </a:pPr>
            <a:r>
              <a:rPr lang="en-US" altLang="en-US">
                <a:latin typeface="Courier New" panose="02070309020205020404" pitchFamily="49" charset="0"/>
              </a:rPr>
              <a:t>    else result = 1;</a:t>
            </a:r>
          </a:p>
          <a:p>
            <a:pPr eaLnBrk="1" hangingPunct="1"/>
            <a:r>
              <a:rPr lang="en-US" altLang="en-US"/>
              <a:t>Which </a:t>
            </a:r>
            <a:r>
              <a:rPr lang="en-US" altLang="en-US">
                <a:latin typeface="Courier New" panose="02070309020205020404" pitchFamily="49" charset="0"/>
              </a:rPr>
              <a:t>if</a:t>
            </a:r>
            <a:r>
              <a:rPr lang="en-US" altLang="en-US"/>
              <a:t> gets the </a:t>
            </a:r>
            <a:r>
              <a:rPr lang="en-US" altLang="en-US">
                <a:latin typeface="Courier New" panose="02070309020205020404" pitchFamily="49" charset="0"/>
              </a:rPr>
              <a:t>else</a:t>
            </a:r>
            <a:r>
              <a:rPr lang="en-US" altLang="en-US"/>
              <a:t>?  </a:t>
            </a:r>
          </a:p>
          <a:p>
            <a:pPr eaLnBrk="1" hangingPunct="1"/>
            <a:r>
              <a:rPr lang="en-US" altLang="en-US"/>
              <a:t>Java's static semantics rule: </a:t>
            </a:r>
            <a:r>
              <a:rPr lang="en-US" altLang="en-US">
                <a:latin typeface="Courier New" panose="02070309020205020404" pitchFamily="49" charset="0"/>
              </a:rPr>
              <a:t>else</a:t>
            </a:r>
            <a:r>
              <a:rPr lang="en-US" altLang="en-US"/>
              <a:t> matches with the nearest </a:t>
            </a:r>
            <a:r>
              <a:rPr lang="en-US" altLang="en-US">
                <a:latin typeface="Courier New" panose="02070309020205020404" pitchFamily="49" charset="0"/>
              </a:rPr>
              <a:t>if </a:t>
            </a:r>
            <a:endParaRPr lang="en-US" altLang="en-US"/>
          </a:p>
          <a:p>
            <a:pPr eaLnBrk="1" hangingPunct="1"/>
            <a:r>
              <a:rPr lang="en-US" altLang="en-US"/>
              <a:t>Indentation has no effect on semantics</a:t>
            </a:r>
          </a:p>
        </p:txBody>
      </p:sp>
      <p:sp>
        <p:nvSpPr>
          <p:cNvPr id="20484" name="Slide Number Placeholder 3">
            <a:extLst>
              <a:ext uri="{FF2B5EF4-FFF2-40B4-BE49-F238E27FC236}">
                <a16:creationId xmlns:a16="http://schemas.microsoft.com/office/drawing/2014/main" id="{EC51EFDF-FAD1-4350-A8F8-63AE9EE6960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443D9EF-BC40-4B64-A81A-FFC1EFA643DC}" type="slidenum">
              <a:rPr lang="en-US" altLang="en-US" sz="1400" smtClean="0">
                <a:solidFill>
                  <a:srgbClr val="FFFFFF"/>
                </a:solidFill>
              </a:rPr>
              <a:pPr/>
              <a:t>335</a:t>
            </a:fld>
            <a:endParaRPr lang="en-US" altLang="en-US" sz="1400">
              <a:solidFill>
                <a:srgbClr val="FFFFFF"/>
              </a:solidFill>
            </a:endParaRPr>
          </a:p>
        </p:txBody>
      </p:sp>
    </p:spTree>
    <p:extLst>
      <p:ext uri="{BB962C8B-B14F-4D97-AF65-F5344CB8AC3E}">
        <p14:creationId xmlns:p14="http://schemas.microsoft.com/office/powerpoint/2010/main" val="183344079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B49EF3E-2E72-4CC9-B0ED-660B6625ED45}"/>
              </a:ext>
            </a:extLst>
          </p:cNvPr>
          <p:cNvSpPr>
            <a:spLocks noGrp="1" noChangeArrowheads="1"/>
          </p:cNvSpPr>
          <p:nvPr>
            <p:ph type="title"/>
          </p:nvPr>
        </p:nvSpPr>
        <p:spPr/>
        <p:txBody>
          <a:bodyPr/>
          <a:lstStyle/>
          <a:p>
            <a:pPr eaLnBrk="1" fontAlgn="auto" hangingPunct="1">
              <a:spcAft>
                <a:spcPts val="0"/>
              </a:spcAft>
              <a:defRPr/>
            </a:pPr>
            <a:r>
              <a:rPr lang="en-US"/>
              <a:t>Nesting Selectors (continued)</a:t>
            </a:r>
          </a:p>
        </p:txBody>
      </p:sp>
      <p:sp>
        <p:nvSpPr>
          <p:cNvPr id="21507" name="Rectangle 3">
            <a:extLst>
              <a:ext uri="{FF2B5EF4-FFF2-40B4-BE49-F238E27FC236}">
                <a16:creationId xmlns:a16="http://schemas.microsoft.com/office/drawing/2014/main" id="{A309B629-90DF-400C-822C-837C64C12602}"/>
              </a:ext>
            </a:extLst>
          </p:cNvPr>
          <p:cNvSpPr>
            <a:spLocks noGrp="1" noChangeArrowheads="1"/>
          </p:cNvSpPr>
          <p:nvPr>
            <p:ph sz="quarter" idx="1"/>
          </p:nvPr>
        </p:nvSpPr>
        <p:spPr>
          <a:xfrm>
            <a:off x="457200" y="1600200"/>
            <a:ext cx="7467600" cy="4873625"/>
          </a:xfrm>
        </p:spPr>
        <p:txBody>
          <a:bodyPr/>
          <a:lstStyle/>
          <a:p>
            <a:pPr eaLnBrk="1" hangingPunct="1"/>
            <a:r>
              <a:rPr lang="en-US" altLang="en-US"/>
              <a:t>To force an alternative semantics, compound statements may be used:</a:t>
            </a:r>
          </a:p>
          <a:p>
            <a:pPr eaLnBrk="1" hangingPunct="1">
              <a:buFontTx/>
              <a:buNone/>
            </a:pPr>
            <a:r>
              <a:rPr lang="en-US" altLang="en-US"/>
              <a:t>		</a:t>
            </a:r>
            <a:r>
              <a:rPr lang="en-US" altLang="en-US">
                <a:latin typeface="Courier New" panose="02070309020205020404" pitchFamily="49" charset="0"/>
              </a:rPr>
              <a:t>if (sum == 0) {</a:t>
            </a:r>
          </a:p>
          <a:p>
            <a:pPr eaLnBrk="1" hangingPunct="1">
              <a:buFontTx/>
              <a:buNone/>
            </a:pPr>
            <a:r>
              <a:rPr lang="en-US" altLang="en-US">
                <a:latin typeface="Courier New" panose="02070309020205020404" pitchFamily="49" charset="0"/>
              </a:rPr>
              <a:t>       if (count == 0)</a:t>
            </a:r>
          </a:p>
          <a:p>
            <a:pPr eaLnBrk="1" hangingPunct="1">
              <a:buFontTx/>
              <a:buNone/>
            </a:pPr>
            <a:r>
              <a:rPr lang="en-US" altLang="en-US">
                <a:latin typeface="Courier New" panose="02070309020205020404" pitchFamily="49" charset="0"/>
              </a:rPr>
              <a:t>           result = 0;</a:t>
            </a:r>
          </a:p>
          <a:p>
            <a:pPr eaLnBrk="1" hangingPunct="1">
              <a:buFontTx/>
              <a:buNone/>
            </a:pPr>
            <a:r>
              <a:rPr lang="en-US" altLang="en-US">
                <a:latin typeface="Courier New" panose="02070309020205020404" pitchFamily="49" charset="0"/>
              </a:rPr>
              <a:t>		}</a:t>
            </a:r>
          </a:p>
          <a:p>
            <a:pPr eaLnBrk="1" hangingPunct="1">
              <a:buFontTx/>
              <a:buNone/>
            </a:pPr>
            <a:r>
              <a:rPr lang="en-US" altLang="en-US">
                <a:latin typeface="Courier New" panose="02070309020205020404" pitchFamily="49" charset="0"/>
              </a:rPr>
              <a:t>    	else result = 1;</a:t>
            </a:r>
          </a:p>
          <a:p>
            <a:pPr eaLnBrk="1" hangingPunct="1"/>
            <a:r>
              <a:rPr lang="en-US" altLang="en-US"/>
              <a:t>The above solution is used in C, C++, and C#</a:t>
            </a:r>
          </a:p>
          <a:p>
            <a:pPr eaLnBrk="1" hangingPunct="1"/>
            <a:r>
              <a:rPr lang="en-US" altLang="en-US"/>
              <a:t>Perl requires that all then and else clauses to be compound</a:t>
            </a:r>
          </a:p>
          <a:p>
            <a:pPr eaLnBrk="1" hangingPunct="1">
              <a:buFontTx/>
              <a:buNone/>
            </a:pPr>
            <a:endParaRPr lang="en-US" altLang="en-US"/>
          </a:p>
        </p:txBody>
      </p:sp>
      <p:sp>
        <p:nvSpPr>
          <p:cNvPr id="21508" name="Slide Number Placeholder 3">
            <a:extLst>
              <a:ext uri="{FF2B5EF4-FFF2-40B4-BE49-F238E27FC236}">
                <a16:creationId xmlns:a16="http://schemas.microsoft.com/office/drawing/2014/main" id="{29AAE104-14D2-4062-AC16-296E5C00C33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802251C-D502-47EE-88BC-990AC3CA9D7C}" type="slidenum">
              <a:rPr lang="en-US" altLang="en-US" sz="1400" smtClean="0">
                <a:solidFill>
                  <a:srgbClr val="FFFFFF"/>
                </a:solidFill>
              </a:rPr>
              <a:pPr/>
              <a:t>336</a:t>
            </a:fld>
            <a:endParaRPr lang="en-US" altLang="en-US" sz="1400">
              <a:solidFill>
                <a:srgbClr val="FFFFFF"/>
              </a:solidFill>
            </a:endParaRPr>
          </a:p>
        </p:txBody>
      </p:sp>
    </p:spTree>
    <p:extLst>
      <p:ext uri="{BB962C8B-B14F-4D97-AF65-F5344CB8AC3E}">
        <p14:creationId xmlns:p14="http://schemas.microsoft.com/office/powerpoint/2010/main" val="52760425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154111D-E082-493C-937F-CE2ABD01FD24}"/>
              </a:ext>
            </a:extLst>
          </p:cNvPr>
          <p:cNvSpPr>
            <a:spLocks noGrp="1" noChangeArrowheads="1"/>
          </p:cNvSpPr>
          <p:nvPr>
            <p:ph type="title"/>
          </p:nvPr>
        </p:nvSpPr>
        <p:spPr/>
        <p:txBody>
          <a:bodyPr/>
          <a:lstStyle/>
          <a:p>
            <a:pPr eaLnBrk="1" fontAlgn="auto" hangingPunct="1">
              <a:spcAft>
                <a:spcPts val="0"/>
              </a:spcAft>
              <a:defRPr/>
            </a:pPr>
            <a:r>
              <a:rPr lang="en-US"/>
              <a:t>Multiple-Way Selection Statements</a:t>
            </a:r>
          </a:p>
        </p:txBody>
      </p:sp>
      <p:sp>
        <p:nvSpPr>
          <p:cNvPr id="22531" name="Rectangle 3">
            <a:extLst>
              <a:ext uri="{FF2B5EF4-FFF2-40B4-BE49-F238E27FC236}">
                <a16:creationId xmlns:a16="http://schemas.microsoft.com/office/drawing/2014/main" id="{2287FDE4-EAD7-4F7E-A2EC-A324A9260D3F}"/>
              </a:ext>
            </a:extLst>
          </p:cNvPr>
          <p:cNvSpPr>
            <a:spLocks noGrp="1" noChangeArrowheads="1"/>
          </p:cNvSpPr>
          <p:nvPr>
            <p:ph sz="quarter" idx="1"/>
          </p:nvPr>
        </p:nvSpPr>
        <p:spPr>
          <a:xfrm>
            <a:off x="457200" y="1600200"/>
            <a:ext cx="7467600" cy="4873625"/>
          </a:xfrm>
        </p:spPr>
        <p:txBody>
          <a:bodyPr/>
          <a:lstStyle/>
          <a:p>
            <a:pPr marL="533400" indent="-533400" eaLnBrk="1" hangingPunct="1">
              <a:lnSpc>
                <a:spcPct val="90000"/>
              </a:lnSpc>
            </a:pPr>
            <a:r>
              <a:rPr lang="en-US" altLang="en-US"/>
              <a:t>Allow the selection of one of any number of statements or statement groups</a:t>
            </a:r>
          </a:p>
          <a:p>
            <a:pPr marL="533400" indent="-533400" eaLnBrk="1" hangingPunct="1">
              <a:lnSpc>
                <a:spcPct val="90000"/>
              </a:lnSpc>
            </a:pPr>
            <a:r>
              <a:rPr lang="en-US" altLang="en-US"/>
              <a:t>Design Issues:</a:t>
            </a:r>
          </a:p>
          <a:p>
            <a:pPr marL="914400" lvl="1" indent="-457200" eaLnBrk="1" hangingPunct="1">
              <a:lnSpc>
                <a:spcPct val="90000"/>
              </a:lnSpc>
              <a:buFontTx/>
              <a:buAutoNum type="arabicPeriod"/>
            </a:pPr>
            <a:r>
              <a:rPr lang="en-US" altLang="en-US"/>
              <a:t>What is the form and type of the control expression?</a:t>
            </a:r>
          </a:p>
          <a:p>
            <a:pPr marL="914400" lvl="1" indent="-457200" eaLnBrk="1" hangingPunct="1">
              <a:lnSpc>
                <a:spcPct val="90000"/>
              </a:lnSpc>
              <a:buFontTx/>
              <a:buAutoNum type="arabicPeriod"/>
            </a:pPr>
            <a:r>
              <a:rPr lang="en-US" altLang="en-US"/>
              <a:t>How are the selectable segments specified?</a:t>
            </a:r>
          </a:p>
          <a:p>
            <a:pPr marL="914400" lvl="1" indent="-457200" eaLnBrk="1" hangingPunct="1">
              <a:lnSpc>
                <a:spcPct val="90000"/>
              </a:lnSpc>
              <a:buFontTx/>
              <a:buAutoNum type="arabicPeriod"/>
            </a:pPr>
            <a:r>
              <a:rPr lang="en-US" altLang="en-US"/>
              <a:t>Is execution flow through the structure restricted to include just a single selectable segment?</a:t>
            </a:r>
          </a:p>
          <a:p>
            <a:pPr marL="914400" lvl="1" indent="-457200" eaLnBrk="1" hangingPunct="1">
              <a:lnSpc>
                <a:spcPct val="90000"/>
              </a:lnSpc>
              <a:buFontTx/>
              <a:buAutoNum type="arabicPeriod"/>
            </a:pPr>
            <a:r>
              <a:rPr lang="en-US" altLang="en-US"/>
              <a:t>What is done about unrepresented expression values?</a:t>
            </a:r>
          </a:p>
        </p:txBody>
      </p:sp>
      <p:sp>
        <p:nvSpPr>
          <p:cNvPr id="22532" name="Slide Number Placeholder 3">
            <a:extLst>
              <a:ext uri="{FF2B5EF4-FFF2-40B4-BE49-F238E27FC236}">
                <a16:creationId xmlns:a16="http://schemas.microsoft.com/office/drawing/2014/main" id="{D08DA64F-6A07-49CE-8494-45DF049BE64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1281B94-5BAF-44DE-9FBD-8F09158421AB}" type="slidenum">
              <a:rPr lang="en-US" altLang="en-US" sz="1400" smtClean="0">
                <a:solidFill>
                  <a:srgbClr val="FFFFFF"/>
                </a:solidFill>
              </a:rPr>
              <a:pPr/>
              <a:t>337</a:t>
            </a:fld>
            <a:endParaRPr lang="en-US" altLang="en-US" sz="1400">
              <a:solidFill>
                <a:srgbClr val="FFFFFF"/>
              </a:solidFill>
            </a:endParaRPr>
          </a:p>
        </p:txBody>
      </p:sp>
    </p:spTree>
    <p:extLst>
      <p:ext uri="{BB962C8B-B14F-4D97-AF65-F5344CB8AC3E}">
        <p14:creationId xmlns:p14="http://schemas.microsoft.com/office/powerpoint/2010/main" val="22541852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A53D10C-3D19-4F0C-B2DF-AB31578D59CB}"/>
              </a:ext>
            </a:extLst>
          </p:cNvPr>
          <p:cNvSpPr>
            <a:spLocks noGrp="1" noChangeArrowheads="1"/>
          </p:cNvSpPr>
          <p:nvPr>
            <p:ph type="title"/>
          </p:nvPr>
        </p:nvSpPr>
        <p:spPr/>
        <p:txBody>
          <a:bodyPr/>
          <a:lstStyle/>
          <a:p>
            <a:pPr eaLnBrk="1" fontAlgn="auto" hangingPunct="1">
              <a:spcAft>
                <a:spcPts val="0"/>
              </a:spcAft>
              <a:defRPr/>
            </a:pPr>
            <a:r>
              <a:rPr lang="en-US"/>
              <a:t>Multiple-Way Selection: Examples</a:t>
            </a:r>
          </a:p>
        </p:txBody>
      </p:sp>
      <p:sp>
        <p:nvSpPr>
          <p:cNvPr id="23555" name="Rectangle 3">
            <a:extLst>
              <a:ext uri="{FF2B5EF4-FFF2-40B4-BE49-F238E27FC236}">
                <a16:creationId xmlns:a16="http://schemas.microsoft.com/office/drawing/2014/main" id="{09CC56B7-0ABE-42A9-894B-E6298EA5D744}"/>
              </a:ext>
            </a:extLst>
          </p:cNvPr>
          <p:cNvSpPr>
            <a:spLocks noGrp="1" noChangeArrowheads="1"/>
          </p:cNvSpPr>
          <p:nvPr>
            <p:ph sz="quarter" idx="1"/>
          </p:nvPr>
        </p:nvSpPr>
        <p:spPr>
          <a:xfrm>
            <a:off x="457200" y="1600200"/>
            <a:ext cx="7467600" cy="4873625"/>
          </a:xfrm>
        </p:spPr>
        <p:txBody>
          <a:bodyPr/>
          <a:lstStyle/>
          <a:p>
            <a:pPr eaLnBrk="1" hangingPunct="1"/>
            <a:r>
              <a:rPr lang="en-US" altLang="en-US"/>
              <a:t>Early multiple selectors:</a:t>
            </a:r>
          </a:p>
          <a:p>
            <a:pPr lvl="1" eaLnBrk="1" hangingPunct="1"/>
            <a:r>
              <a:rPr lang="en-US" altLang="en-US" sz="2000"/>
              <a:t>FORTRAN arithmetic </a:t>
            </a:r>
            <a:r>
              <a:rPr lang="en-US" altLang="en-US" sz="2000">
                <a:latin typeface="Courier New" panose="02070309020205020404" pitchFamily="49" charset="0"/>
              </a:rPr>
              <a:t>IF</a:t>
            </a:r>
            <a:r>
              <a:rPr lang="en-US" altLang="en-US" sz="2000"/>
              <a:t> (a three-way selector)</a:t>
            </a:r>
          </a:p>
          <a:p>
            <a:pPr eaLnBrk="1" hangingPunct="1">
              <a:buFontTx/>
              <a:buNone/>
            </a:pPr>
            <a:r>
              <a:rPr lang="en-US" altLang="en-US"/>
              <a:t>     </a:t>
            </a:r>
            <a:r>
              <a:rPr lang="en-US" altLang="en-US">
                <a:latin typeface="Courier New" panose="02070309020205020404" pitchFamily="49" charset="0"/>
                <a:cs typeface="Courier New" panose="02070309020205020404" pitchFamily="49" charset="0"/>
              </a:rPr>
              <a:t>IF (arithmetic expression) N1, N2, N3</a:t>
            </a:r>
            <a:endParaRPr lang="en-US" altLang="en-US"/>
          </a:p>
          <a:p>
            <a:pPr lvl="1" eaLnBrk="1" hangingPunct="1"/>
            <a:r>
              <a:rPr lang="en-US" altLang="en-US"/>
              <a:t>Segments require </a:t>
            </a:r>
            <a:r>
              <a:rPr lang="en-US" altLang="en-US">
                <a:latin typeface="Courier New" panose="02070309020205020404" pitchFamily="49" charset="0"/>
              </a:rPr>
              <a:t>GOTO</a:t>
            </a:r>
            <a:r>
              <a:rPr lang="en-US" altLang="en-US"/>
              <a:t>s</a:t>
            </a:r>
          </a:p>
          <a:p>
            <a:pPr lvl="1" eaLnBrk="1" hangingPunct="1"/>
            <a:r>
              <a:rPr lang="en-US" altLang="en-US"/>
              <a:t>Not encapsulated (selectable segments could be anywhere)</a:t>
            </a:r>
          </a:p>
        </p:txBody>
      </p:sp>
      <p:sp>
        <p:nvSpPr>
          <p:cNvPr id="23556" name="Slide Number Placeholder 3">
            <a:extLst>
              <a:ext uri="{FF2B5EF4-FFF2-40B4-BE49-F238E27FC236}">
                <a16:creationId xmlns:a16="http://schemas.microsoft.com/office/drawing/2014/main" id="{FDC22D35-1A57-4A43-BE20-39B95CECA25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7A1F342-A544-4E76-9CA4-15D8E79BF3D2}" type="slidenum">
              <a:rPr lang="en-US" altLang="en-US" sz="1400" smtClean="0">
                <a:solidFill>
                  <a:srgbClr val="FFFFFF"/>
                </a:solidFill>
              </a:rPr>
              <a:pPr/>
              <a:t>338</a:t>
            </a:fld>
            <a:endParaRPr lang="en-US" altLang="en-US" sz="1400">
              <a:solidFill>
                <a:srgbClr val="FFFFFF"/>
              </a:solidFill>
            </a:endParaRPr>
          </a:p>
        </p:txBody>
      </p:sp>
    </p:spTree>
    <p:extLst>
      <p:ext uri="{BB962C8B-B14F-4D97-AF65-F5344CB8AC3E}">
        <p14:creationId xmlns:p14="http://schemas.microsoft.com/office/powerpoint/2010/main" val="244539743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8713B990-C89A-4DEA-A64A-0661DC630D31}"/>
              </a:ext>
            </a:extLst>
          </p:cNvPr>
          <p:cNvSpPr>
            <a:spLocks noGrp="1" noChangeArrowheads="1"/>
          </p:cNvSpPr>
          <p:nvPr>
            <p:ph type="title"/>
          </p:nvPr>
        </p:nvSpPr>
        <p:spPr/>
        <p:txBody>
          <a:bodyPr/>
          <a:lstStyle/>
          <a:p>
            <a:pPr eaLnBrk="1" fontAlgn="auto" hangingPunct="1">
              <a:spcAft>
                <a:spcPts val="0"/>
              </a:spcAft>
              <a:defRPr/>
            </a:pPr>
            <a:r>
              <a:rPr lang="en-US"/>
              <a:t>Multiple-Way Selection: Examples</a:t>
            </a:r>
          </a:p>
        </p:txBody>
      </p:sp>
      <p:sp>
        <p:nvSpPr>
          <p:cNvPr id="24579" name="Rectangle 3">
            <a:extLst>
              <a:ext uri="{FF2B5EF4-FFF2-40B4-BE49-F238E27FC236}">
                <a16:creationId xmlns:a16="http://schemas.microsoft.com/office/drawing/2014/main" id="{947B68AD-6244-407A-8320-AC6472DE772D}"/>
              </a:ext>
            </a:extLst>
          </p:cNvPr>
          <p:cNvSpPr>
            <a:spLocks noGrp="1" noChangeArrowheads="1"/>
          </p:cNvSpPr>
          <p:nvPr>
            <p:ph sz="quarter" idx="1"/>
          </p:nvPr>
        </p:nvSpPr>
        <p:spPr>
          <a:xfrm>
            <a:off x="381000" y="1524000"/>
            <a:ext cx="8153400" cy="4572000"/>
          </a:xfrm>
        </p:spPr>
        <p:txBody>
          <a:bodyPr/>
          <a:lstStyle/>
          <a:p>
            <a:pPr eaLnBrk="1" hangingPunct="1"/>
            <a:r>
              <a:rPr lang="en-US" altLang="en-US"/>
              <a:t>Modern multiple selectors</a:t>
            </a:r>
          </a:p>
          <a:p>
            <a:pPr lvl="1" eaLnBrk="1" hangingPunct="1"/>
            <a:r>
              <a:rPr lang="en-US" altLang="en-US" sz="2000"/>
              <a:t>C’s </a:t>
            </a:r>
            <a:r>
              <a:rPr lang="en-US" altLang="en-US" sz="2000">
                <a:latin typeface="Courier New" panose="02070309020205020404" pitchFamily="49" charset="0"/>
                <a:cs typeface="Courier New" panose="02070309020205020404" pitchFamily="49" charset="0"/>
              </a:rPr>
              <a:t>switch</a:t>
            </a:r>
            <a:r>
              <a:rPr lang="en-US" altLang="en-US" sz="2000"/>
              <a:t> statement</a:t>
            </a:r>
          </a:p>
          <a:p>
            <a:pPr eaLnBrk="1" hangingPunct="1">
              <a:buFontTx/>
              <a:buNone/>
            </a:pPr>
            <a:r>
              <a:rPr lang="en-US" altLang="en-US" b="1">
                <a:latin typeface="Courier New" panose="02070309020205020404" pitchFamily="49" charset="0"/>
              </a:rPr>
              <a:t>		</a:t>
            </a:r>
            <a:r>
              <a:rPr lang="en-US" altLang="en-US">
                <a:latin typeface="Courier New" panose="02070309020205020404" pitchFamily="49" charset="0"/>
              </a:rPr>
              <a:t>switch (expression) {</a:t>
            </a:r>
          </a:p>
          <a:p>
            <a:pPr eaLnBrk="1" hangingPunct="1">
              <a:buFontTx/>
              <a:buNone/>
            </a:pPr>
            <a:r>
              <a:rPr lang="en-US" altLang="en-US">
                <a:latin typeface="Courier New" panose="02070309020205020404" pitchFamily="49" charset="0"/>
              </a:rPr>
              <a:t>			case const_expr_1: stmt_1;</a:t>
            </a:r>
          </a:p>
          <a:p>
            <a:pPr eaLnBrk="1" hangingPunct="1">
              <a:buFontTx/>
              <a:buNone/>
            </a:pPr>
            <a:r>
              <a:rPr lang="en-US" altLang="en-US">
                <a:latin typeface="Courier New" panose="02070309020205020404" pitchFamily="49" charset="0"/>
              </a:rPr>
              <a:t>			</a:t>
            </a:r>
            <a:r>
              <a:rPr lang="en-US" altLang="en-US"/>
              <a:t>…</a:t>
            </a:r>
            <a:endParaRPr lang="en-US" altLang="en-US">
              <a:latin typeface="Courier New" panose="02070309020205020404" pitchFamily="49" charset="0"/>
            </a:endParaRPr>
          </a:p>
          <a:p>
            <a:pPr eaLnBrk="1" hangingPunct="1">
              <a:buFontTx/>
              <a:buNone/>
            </a:pPr>
            <a:r>
              <a:rPr lang="en-US" altLang="en-US">
                <a:latin typeface="Courier New" panose="02070309020205020404" pitchFamily="49" charset="0"/>
              </a:rPr>
              <a:t>			case const_expr_n: stmt_n;</a:t>
            </a:r>
          </a:p>
          <a:p>
            <a:pPr eaLnBrk="1" hangingPunct="1">
              <a:buFontTx/>
              <a:buNone/>
            </a:pPr>
            <a:r>
              <a:rPr lang="en-US" altLang="en-US">
                <a:latin typeface="Courier New" panose="02070309020205020404" pitchFamily="49" charset="0"/>
              </a:rPr>
              <a:t>			[default: stmt_n+1]</a:t>
            </a:r>
          </a:p>
          <a:p>
            <a:pPr eaLnBrk="1" hangingPunct="1">
              <a:buFontTx/>
              <a:buNone/>
            </a:pPr>
            <a:r>
              <a:rPr lang="en-US" altLang="en-US">
                <a:latin typeface="Courier New" panose="02070309020205020404" pitchFamily="49" charset="0"/>
              </a:rPr>
              <a:t>		}</a:t>
            </a:r>
            <a:endParaRPr lang="en-US" altLang="en-US">
              <a:latin typeface="Courier New" panose="02070309020205020404" pitchFamily="49" charset="0"/>
              <a:cs typeface="Courier New" panose="02070309020205020404" pitchFamily="49" charset="0"/>
            </a:endParaRPr>
          </a:p>
        </p:txBody>
      </p:sp>
      <p:sp>
        <p:nvSpPr>
          <p:cNvPr id="24580" name="Slide Number Placeholder 3">
            <a:extLst>
              <a:ext uri="{FF2B5EF4-FFF2-40B4-BE49-F238E27FC236}">
                <a16:creationId xmlns:a16="http://schemas.microsoft.com/office/drawing/2014/main" id="{DD4C4EDB-E6F0-49A5-9828-7018DA29573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AF4F9CA-87BA-4860-ADC7-2B7CC7598750}" type="slidenum">
              <a:rPr lang="en-US" altLang="en-US" sz="1400" smtClean="0">
                <a:solidFill>
                  <a:srgbClr val="FFFFFF"/>
                </a:solidFill>
              </a:rPr>
              <a:pPr/>
              <a:t>339</a:t>
            </a:fld>
            <a:endParaRPr lang="en-US" altLang="en-US" sz="1400">
              <a:solidFill>
                <a:srgbClr val="FFFFFF"/>
              </a:solidFill>
            </a:endParaRPr>
          </a:p>
        </p:txBody>
      </p:sp>
    </p:spTree>
    <p:extLst>
      <p:ext uri="{BB962C8B-B14F-4D97-AF65-F5344CB8AC3E}">
        <p14:creationId xmlns:p14="http://schemas.microsoft.com/office/powerpoint/2010/main" val="323592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D5991FF8-D328-40A6-B488-57E9BB6E8A2A}"/>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a:t>Chapter 2(1)</a:t>
            </a:r>
            <a:endParaRPr lang="en-US" dirty="0"/>
          </a:p>
        </p:txBody>
      </p:sp>
      <p:sp>
        <p:nvSpPr>
          <p:cNvPr id="8195" name="Rectangle 5">
            <a:extLst>
              <a:ext uri="{FF2B5EF4-FFF2-40B4-BE49-F238E27FC236}">
                <a16:creationId xmlns:a16="http://schemas.microsoft.com/office/drawing/2014/main" id="{9E8C3D0B-376D-4A30-A55B-7D053A1D5D48}"/>
              </a:ext>
            </a:extLst>
          </p:cNvPr>
          <p:cNvSpPr>
            <a:spLocks noGrp="1" noChangeArrowheads="1"/>
          </p:cNvSpPr>
          <p:nvPr>
            <p:ph type="subTitle" idx="1"/>
          </p:nvPr>
        </p:nvSpPr>
        <p:spPr>
          <a:xfrm>
            <a:off x="2286000" y="5003800"/>
            <a:ext cx="6172200" cy="1371600"/>
          </a:xfrm>
        </p:spPr>
        <p:txBody>
          <a:bodyPr/>
          <a:lstStyle/>
          <a:p>
            <a:pPr eaLnBrk="1" hangingPunct="1"/>
            <a:r>
              <a:rPr lang="en-US" altLang="en-US"/>
              <a:t>Describing Syntax and Semantics</a:t>
            </a:r>
          </a:p>
          <a:p>
            <a:pPr eaLnBrk="1" hangingPunct="1"/>
            <a:endParaRPr lang="en-US" altLang="en-US"/>
          </a:p>
        </p:txBody>
      </p:sp>
    </p:spTree>
    <p:extLst>
      <p:ext uri="{BB962C8B-B14F-4D97-AF65-F5344CB8AC3E}">
        <p14:creationId xmlns:p14="http://schemas.microsoft.com/office/powerpoint/2010/main" val="116083372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9D25DBA6-905C-4D10-BEBD-9C71B55CD6B1}"/>
              </a:ext>
            </a:extLst>
          </p:cNvPr>
          <p:cNvSpPr>
            <a:spLocks noGrp="1" noChangeArrowheads="1"/>
          </p:cNvSpPr>
          <p:nvPr>
            <p:ph type="title"/>
          </p:nvPr>
        </p:nvSpPr>
        <p:spPr/>
        <p:txBody>
          <a:bodyPr/>
          <a:lstStyle/>
          <a:p>
            <a:pPr eaLnBrk="1" fontAlgn="auto" hangingPunct="1">
              <a:spcAft>
                <a:spcPts val="0"/>
              </a:spcAft>
              <a:defRPr/>
            </a:pPr>
            <a:r>
              <a:rPr lang="en-US"/>
              <a:t>Multiple-Way Selection: Examples</a:t>
            </a:r>
          </a:p>
        </p:txBody>
      </p:sp>
      <p:sp>
        <p:nvSpPr>
          <p:cNvPr id="25603" name="Rectangle 3">
            <a:extLst>
              <a:ext uri="{FF2B5EF4-FFF2-40B4-BE49-F238E27FC236}">
                <a16:creationId xmlns:a16="http://schemas.microsoft.com/office/drawing/2014/main" id="{0F868B08-6B7B-416F-9D18-0919A4D1FD9F}"/>
              </a:ext>
            </a:extLst>
          </p:cNvPr>
          <p:cNvSpPr>
            <a:spLocks noGrp="1" noChangeArrowheads="1"/>
          </p:cNvSpPr>
          <p:nvPr>
            <p:ph sz="quarter" idx="1"/>
          </p:nvPr>
        </p:nvSpPr>
        <p:spPr>
          <a:xfrm>
            <a:off x="381000" y="1447800"/>
            <a:ext cx="7543800" cy="4495800"/>
          </a:xfrm>
        </p:spPr>
        <p:txBody>
          <a:bodyPr/>
          <a:lstStyle/>
          <a:p>
            <a:pPr marL="533400" indent="-533400" eaLnBrk="1" hangingPunct="1"/>
            <a:r>
              <a:rPr lang="en-US" altLang="en-US"/>
              <a:t>Design choices for C’s </a:t>
            </a:r>
            <a:r>
              <a:rPr lang="en-US" altLang="en-US" b="1">
                <a:latin typeface="Courier New" panose="02070309020205020404" pitchFamily="49" charset="0"/>
              </a:rPr>
              <a:t>switch </a:t>
            </a:r>
            <a:r>
              <a:rPr lang="en-US" altLang="en-US"/>
              <a:t>statement</a:t>
            </a:r>
          </a:p>
          <a:p>
            <a:pPr marL="914400" lvl="1" indent="-457200" eaLnBrk="1" hangingPunct="1">
              <a:buFontTx/>
              <a:buAutoNum type="arabicPeriod"/>
            </a:pPr>
            <a:r>
              <a:rPr lang="en-US" altLang="en-US" sz="2000"/>
              <a:t>Control expression can be only an integer type</a:t>
            </a:r>
          </a:p>
          <a:p>
            <a:pPr marL="914400" lvl="1" indent="-457200" eaLnBrk="1" hangingPunct="1">
              <a:buFontTx/>
              <a:buAutoNum type="arabicPeriod"/>
            </a:pPr>
            <a:r>
              <a:rPr lang="en-US" altLang="en-US" sz="2000"/>
              <a:t>Selectable segments can be statement sequences, blocks, or compound statements</a:t>
            </a:r>
          </a:p>
          <a:p>
            <a:pPr marL="914400" lvl="1" indent="-457200" eaLnBrk="1" hangingPunct="1">
              <a:buFontTx/>
              <a:buAutoNum type="arabicPeriod"/>
            </a:pPr>
            <a:r>
              <a:rPr lang="en-US" altLang="en-US" sz="2000"/>
              <a:t>Any number of segments can be executed in one execution of the construct (there is no implicit branch at the end of selectable segments)</a:t>
            </a:r>
          </a:p>
          <a:p>
            <a:pPr marL="914400" lvl="1" indent="-457200" eaLnBrk="1" hangingPunct="1">
              <a:buFontTx/>
              <a:buAutoNum type="arabicPeriod"/>
            </a:pPr>
            <a:r>
              <a:rPr lang="en-US" altLang="en-US" sz="2000" b="1">
                <a:latin typeface="Courier New" panose="02070309020205020404" pitchFamily="49" charset="0"/>
              </a:rPr>
              <a:t>default </a:t>
            </a:r>
            <a:r>
              <a:rPr lang="en-US" altLang="en-US" sz="2000"/>
              <a:t>clause is for unrepresented values (if there is no</a:t>
            </a:r>
            <a:r>
              <a:rPr lang="en-US" altLang="en-US" sz="2000" b="1">
                <a:latin typeface="Courier New" panose="02070309020205020404" pitchFamily="49" charset="0"/>
              </a:rPr>
              <a:t> default</a:t>
            </a:r>
            <a:r>
              <a:rPr lang="en-US" altLang="en-US" sz="2000"/>
              <a:t>, the whole statement does nothing)</a:t>
            </a:r>
          </a:p>
        </p:txBody>
      </p:sp>
      <p:sp>
        <p:nvSpPr>
          <p:cNvPr id="25604" name="Slide Number Placeholder 3">
            <a:extLst>
              <a:ext uri="{FF2B5EF4-FFF2-40B4-BE49-F238E27FC236}">
                <a16:creationId xmlns:a16="http://schemas.microsoft.com/office/drawing/2014/main" id="{E6DD567F-E33C-4E1F-893A-DC44FEF5EA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29D8151-043B-4ABB-B461-1D22D09311BB}" type="slidenum">
              <a:rPr lang="en-US" altLang="en-US" sz="1400" smtClean="0">
                <a:solidFill>
                  <a:srgbClr val="FFFFFF"/>
                </a:solidFill>
              </a:rPr>
              <a:pPr/>
              <a:t>340</a:t>
            </a:fld>
            <a:endParaRPr lang="en-US" altLang="en-US" sz="1400">
              <a:solidFill>
                <a:srgbClr val="FFFFFF"/>
              </a:solidFill>
            </a:endParaRPr>
          </a:p>
        </p:txBody>
      </p:sp>
    </p:spTree>
    <p:extLst>
      <p:ext uri="{BB962C8B-B14F-4D97-AF65-F5344CB8AC3E}">
        <p14:creationId xmlns:p14="http://schemas.microsoft.com/office/powerpoint/2010/main" val="346148180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D01D06BD-219C-4129-B72B-49734FAE5460}"/>
              </a:ext>
            </a:extLst>
          </p:cNvPr>
          <p:cNvSpPr>
            <a:spLocks noGrp="1" noChangeArrowheads="1"/>
          </p:cNvSpPr>
          <p:nvPr>
            <p:ph type="title"/>
          </p:nvPr>
        </p:nvSpPr>
        <p:spPr/>
        <p:txBody>
          <a:bodyPr/>
          <a:lstStyle/>
          <a:p>
            <a:pPr eaLnBrk="1" fontAlgn="auto" hangingPunct="1">
              <a:spcAft>
                <a:spcPts val="0"/>
              </a:spcAft>
              <a:defRPr/>
            </a:pPr>
            <a:r>
              <a:rPr lang="en-US"/>
              <a:t>Multiple-Way Selection: Examples</a:t>
            </a:r>
          </a:p>
        </p:txBody>
      </p:sp>
      <p:sp>
        <p:nvSpPr>
          <p:cNvPr id="26627" name="Rectangle 3">
            <a:extLst>
              <a:ext uri="{FF2B5EF4-FFF2-40B4-BE49-F238E27FC236}">
                <a16:creationId xmlns:a16="http://schemas.microsoft.com/office/drawing/2014/main" id="{9C32EF9D-F095-4714-9F85-B4C11E2D50D3}"/>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The Ada </a:t>
            </a:r>
            <a:r>
              <a:rPr lang="en-US" altLang="en-US">
                <a:latin typeface="Courier New" panose="02070309020205020404" pitchFamily="49" charset="0"/>
                <a:cs typeface="Courier New" panose="02070309020205020404" pitchFamily="49" charset="0"/>
              </a:rPr>
              <a:t>case</a:t>
            </a:r>
            <a:r>
              <a:rPr lang="en-US" altLang="en-US"/>
              <a:t> statement</a:t>
            </a:r>
          </a:p>
          <a:p>
            <a:pPr eaLnBrk="1" hangingPunct="1">
              <a:lnSpc>
                <a:spcPct val="90000"/>
              </a:lnSpc>
              <a:buFontTx/>
              <a:buNone/>
            </a:pPr>
            <a:r>
              <a:rPr lang="en-US" altLang="en-US"/>
              <a:t>	</a:t>
            </a:r>
            <a:r>
              <a:rPr lang="en-US" altLang="en-US">
                <a:latin typeface="Courier New" panose="02070309020205020404" pitchFamily="49" charset="0"/>
                <a:cs typeface="Courier New" panose="02070309020205020404" pitchFamily="49" charset="0"/>
              </a:rPr>
              <a:t>case expression is</a:t>
            </a:r>
          </a:p>
          <a:p>
            <a:pPr eaLnBrk="1" hangingPunct="1">
              <a:lnSpc>
                <a:spcPct val="90000"/>
              </a:lnSpc>
              <a:buFontTx/>
              <a:buNone/>
            </a:pPr>
            <a:r>
              <a:rPr lang="en-US" altLang="en-US">
                <a:latin typeface="Courier New" panose="02070309020205020404" pitchFamily="49" charset="0"/>
                <a:cs typeface="Courier New" panose="02070309020205020404" pitchFamily="49" charset="0"/>
              </a:rPr>
              <a:t>		when choice list =&gt; stmt_sequence;</a:t>
            </a:r>
          </a:p>
          <a:p>
            <a:pPr eaLnBrk="1" hangingPunct="1">
              <a:lnSpc>
                <a:spcPct val="90000"/>
              </a:lnSpc>
              <a:buFontTx/>
              <a:buNone/>
            </a:pPr>
            <a:r>
              <a:rPr lang="en-US" altLang="en-US">
                <a:latin typeface="Courier New" panose="02070309020205020404" pitchFamily="49" charset="0"/>
                <a:cs typeface="Courier New" panose="02070309020205020404" pitchFamily="49" charset="0"/>
              </a:rPr>
              <a:t>		…</a:t>
            </a:r>
          </a:p>
          <a:p>
            <a:pPr eaLnBrk="1" hangingPunct="1">
              <a:lnSpc>
                <a:spcPct val="90000"/>
              </a:lnSpc>
              <a:buFontTx/>
              <a:buNone/>
            </a:pPr>
            <a:r>
              <a:rPr lang="en-US" altLang="en-US">
                <a:latin typeface="Courier New" panose="02070309020205020404" pitchFamily="49" charset="0"/>
                <a:cs typeface="Courier New" panose="02070309020205020404" pitchFamily="49" charset="0"/>
              </a:rPr>
              <a:t>		when choice list =&gt; stmt_sequence;</a:t>
            </a:r>
          </a:p>
          <a:p>
            <a:pPr eaLnBrk="1" hangingPunct="1">
              <a:lnSpc>
                <a:spcPct val="90000"/>
              </a:lnSpc>
              <a:buFontTx/>
              <a:buNone/>
            </a:pPr>
            <a:r>
              <a:rPr lang="en-US" altLang="en-US">
                <a:latin typeface="Courier New" panose="02070309020205020404" pitchFamily="49" charset="0"/>
                <a:cs typeface="Courier New" panose="02070309020205020404" pitchFamily="49" charset="0"/>
              </a:rPr>
              <a:t>		when others =&gt; stmt_sequence;]</a:t>
            </a:r>
          </a:p>
          <a:p>
            <a:pPr eaLnBrk="1" hangingPunct="1">
              <a:lnSpc>
                <a:spcPct val="90000"/>
              </a:lnSpc>
              <a:buFontTx/>
              <a:buNone/>
            </a:pPr>
            <a:r>
              <a:rPr lang="en-US" altLang="en-US">
                <a:latin typeface="Courier New" panose="02070309020205020404" pitchFamily="49" charset="0"/>
                <a:cs typeface="Courier New" panose="02070309020205020404" pitchFamily="49" charset="0"/>
              </a:rPr>
              <a:t>	end case;</a:t>
            </a:r>
          </a:p>
          <a:p>
            <a:pPr eaLnBrk="1" hangingPunct="1">
              <a:lnSpc>
                <a:spcPct val="90000"/>
              </a:lnSpc>
            </a:pPr>
            <a:r>
              <a:rPr lang="en-US" altLang="en-US"/>
              <a:t>More reliable than C’s </a:t>
            </a:r>
            <a:r>
              <a:rPr lang="en-US" altLang="en-US">
                <a:latin typeface="Courier New" panose="02070309020205020404" pitchFamily="49" charset="0"/>
                <a:cs typeface="Courier New" panose="02070309020205020404" pitchFamily="49" charset="0"/>
              </a:rPr>
              <a:t>switch</a:t>
            </a:r>
            <a:r>
              <a:rPr lang="en-US" altLang="en-US"/>
              <a:t> (once a stmt_sequence execution is completed, control is passed to the first statement after the </a:t>
            </a:r>
            <a:r>
              <a:rPr lang="en-US" altLang="en-US">
                <a:latin typeface="Courier New" panose="02070309020205020404" pitchFamily="49" charset="0"/>
                <a:cs typeface="Courier New" panose="02070309020205020404" pitchFamily="49" charset="0"/>
              </a:rPr>
              <a:t>case </a:t>
            </a:r>
            <a:r>
              <a:rPr lang="en-US" altLang="en-US"/>
              <a:t>statement</a:t>
            </a:r>
          </a:p>
        </p:txBody>
      </p:sp>
      <p:sp>
        <p:nvSpPr>
          <p:cNvPr id="26628" name="Slide Number Placeholder 3">
            <a:extLst>
              <a:ext uri="{FF2B5EF4-FFF2-40B4-BE49-F238E27FC236}">
                <a16:creationId xmlns:a16="http://schemas.microsoft.com/office/drawing/2014/main" id="{06DA19E2-DCE0-4A40-A762-42B333CBC24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32C52EC-B3D4-4A0E-8BFD-8063F8A41F2E}" type="slidenum">
              <a:rPr lang="en-US" altLang="en-US" sz="1400" smtClean="0">
                <a:solidFill>
                  <a:srgbClr val="FFFFFF"/>
                </a:solidFill>
              </a:rPr>
              <a:pPr/>
              <a:t>341</a:t>
            </a:fld>
            <a:endParaRPr lang="en-US" altLang="en-US" sz="1400">
              <a:solidFill>
                <a:srgbClr val="FFFFFF"/>
              </a:solidFill>
            </a:endParaRPr>
          </a:p>
        </p:txBody>
      </p:sp>
    </p:spTree>
    <p:extLst>
      <p:ext uri="{BB962C8B-B14F-4D97-AF65-F5344CB8AC3E}">
        <p14:creationId xmlns:p14="http://schemas.microsoft.com/office/powerpoint/2010/main" val="996347137"/>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162594EE-1A90-411F-8D3D-E7D10A2CAA12}"/>
              </a:ext>
            </a:extLst>
          </p:cNvPr>
          <p:cNvSpPr>
            <a:spLocks noGrp="1" noChangeArrowheads="1"/>
          </p:cNvSpPr>
          <p:nvPr>
            <p:ph type="title"/>
          </p:nvPr>
        </p:nvSpPr>
        <p:spPr/>
        <p:txBody>
          <a:bodyPr/>
          <a:lstStyle/>
          <a:p>
            <a:pPr eaLnBrk="1" fontAlgn="auto" hangingPunct="1">
              <a:spcAft>
                <a:spcPts val="0"/>
              </a:spcAft>
              <a:defRPr/>
            </a:pPr>
            <a:r>
              <a:rPr lang="en-US"/>
              <a:t>Multiple-Way Selection Using </a:t>
            </a:r>
            <a:r>
              <a:rPr lang="en-US" b="1">
                <a:latin typeface="Courier New" pitchFamily="49" charset="0"/>
                <a:cs typeface="Courier New" pitchFamily="49" charset="0"/>
              </a:rPr>
              <a:t>if</a:t>
            </a:r>
          </a:p>
        </p:txBody>
      </p:sp>
      <p:sp>
        <p:nvSpPr>
          <p:cNvPr id="27651" name="Rectangle 3">
            <a:extLst>
              <a:ext uri="{FF2B5EF4-FFF2-40B4-BE49-F238E27FC236}">
                <a16:creationId xmlns:a16="http://schemas.microsoft.com/office/drawing/2014/main" id="{2FF72A48-304B-4A54-9340-B7063B3DD306}"/>
              </a:ext>
            </a:extLst>
          </p:cNvPr>
          <p:cNvSpPr>
            <a:spLocks noGrp="1" noChangeArrowheads="1"/>
          </p:cNvSpPr>
          <p:nvPr>
            <p:ph sz="quarter" idx="1"/>
          </p:nvPr>
        </p:nvSpPr>
        <p:spPr>
          <a:xfrm>
            <a:off x="457200" y="1371600"/>
            <a:ext cx="8153400" cy="4572000"/>
          </a:xfrm>
        </p:spPr>
        <p:txBody>
          <a:bodyPr/>
          <a:lstStyle/>
          <a:p>
            <a:pPr eaLnBrk="1" hangingPunct="1">
              <a:lnSpc>
                <a:spcPct val="90000"/>
              </a:lnSpc>
            </a:pPr>
            <a:r>
              <a:rPr lang="en-US" altLang="en-US"/>
              <a:t>Multiple Selectors can appear as direct extensions to two-way selectors, using else-if clauses, for example in Ada:</a:t>
            </a:r>
          </a:p>
          <a:p>
            <a:pPr lvl="1" eaLnBrk="1" hangingPunct="1">
              <a:lnSpc>
                <a:spcPct val="90000"/>
              </a:lnSpc>
              <a:buFontTx/>
              <a:buNone/>
            </a:pPr>
            <a:r>
              <a:rPr lang="en-US" altLang="en-US"/>
              <a:t>	</a:t>
            </a:r>
            <a:r>
              <a:rPr lang="en-US" altLang="en-US">
                <a:latin typeface="Courier New" panose="02070309020205020404" pitchFamily="49" charset="0"/>
                <a:cs typeface="Courier New" panose="02070309020205020404" pitchFamily="49" charset="0"/>
              </a:rPr>
              <a:t>if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then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elsif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then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elsif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then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else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end if</a:t>
            </a:r>
          </a:p>
        </p:txBody>
      </p:sp>
      <p:sp>
        <p:nvSpPr>
          <p:cNvPr id="27652" name="Slide Number Placeholder 3">
            <a:extLst>
              <a:ext uri="{FF2B5EF4-FFF2-40B4-BE49-F238E27FC236}">
                <a16:creationId xmlns:a16="http://schemas.microsoft.com/office/drawing/2014/main" id="{43EF80FB-9656-4DFF-9E04-5402188C13A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6B214E8-7E0D-4458-BE87-02B43D496919}" type="slidenum">
              <a:rPr lang="en-US" altLang="en-US" sz="1400" smtClean="0">
                <a:solidFill>
                  <a:srgbClr val="FFFFFF"/>
                </a:solidFill>
              </a:rPr>
              <a:pPr/>
              <a:t>342</a:t>
            </a:fld>
            <a:endParaRPr lang="en-US" altLang="en-US" sz="1400">
              <a:solidFill>
                <a:srgbClr val="FFFFFF"/>
              </a:solidFill>
            </a:endParaRPr>
          </a:p>
        </p:txBody>
      </p:sp>
    </p:spTree>
    <p:extLst>
      <p:ext uri="{BB962C8B-B14F-4D97-AF65-F5344CB8AC3E}">
        <p14:creationId xmlns:p14="http://schemas.microsoft.com/office/powerpoint/2010/main" val="315950340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2435AB50-B22F-40E9-8A54-25D84D731B1A}"/>
              </a:ext>
            </a:extLst>
          </p:cNvPr>
          <p:cNvSpPr>
            <a:spLocks noGrp="1" noChangeArrowheads="1"/>
          </p:cNvSpPr>
          <p:nvPr>
            <p:ph type="title"/>
          </p:nvPr>
        </p:nvSpPr>
        <p:spPr/>
        <p:txBody>
          <a:bodyPr/>
          <a:lstStyle/>
          <a:p>
            <a:pPr eaLnBrk="1" fontAlgn="auto" hangingPunct="1">
              <a:spcAft>
                <a:spcPts val="0"/>
              </a:spcAft>
              <a:defRPr/>
            </a:pPr>
            <a:r>
              <a:rPr lang="en-US"/>
              <a:t>Iterative Statements</a:t>
            </a:r>
          </a:p>
        </p:txBody>
      </p:sp>
      <p:sp>
        <p:nvSpPr>
          <p:cNvPr id="28675" name="Rectangle 3">
            <a:extLst>
              <a:ext uri="{FF2B5EF4-FFF2-40B4-BE49-F238E27FC236}">
                <a16:creationId xmlns:a16="http://schemas.microsoft.com/office/drawing/2014/main" id="{85E52E3A-6A00-4037-BB7A-76AFEC8B2A21}"/>
              </a:ext>
            </a:extLst>
          </p:cNvPr>
          <p:cNvSpPr>
            <a:spLocks noGrp="1" noChangeArrowheads="1"/>
          </p:cNvSpPr>
          <p:nvPr>
            <p:ph sz="quarter" idx="1"/>
          </p:nvPr>
        </p:nvSpPr>
        <p:spPr>
          <a:xfrm>
            <a:off x="457200" y="1600200"/>
            <a:ext cx="7467600" cy="4873625"/>
          </a:xfrm>
        </p:spPr>
        <p:txBody>
          <a:bodyPr/>
          <a:lstStyle/>
          <a:p>
            <a:pPr eaLnBrk="1" hangingPunct="1"/>
            <a:r>
              <a:rPr lang="en-US" altLang="en-US"/>
              <a:t>The repeated execution of a statement or compound statement is accomplished either by iteration or recursion </a:t>
            </a:r>
          </a:p>
          <a:p>
            <a:pPr eaLnBrk="1" hangingPunct="1"/>
            <a:r>
              <a:rPr lang="en-US" altLang="en-US"/>
              <a:t>General design issues for iteration control statements:</a:t>
            </a:r>
          </a:p>
          <a:p>
            <a:pPr lvl="1" eaLnBrk="1" hangingPunct="1">
              <a:buFontTx/>
              <a:buNone/>
            </a:pPr>
            <a:r>
              <a:rPr lang="en-US" altLang="en-US"/>
              <a:t>1. How is iteration controlled?</a:t>
            </a:r>
          </a:p>
          <a:p>
            <a:pPr lvl="1" eaLnBrk="1" hangingPunct="1">
              <a:buFontTx/>
              <a:buNone/>
            </a:pPr>
            <a:r>
              <a:rPr lang="en-US" altLang="en-US"/>
              <a:t>2. Where is the control mechanism in the loop?</a:t>
            </a:r>
          </a:p>
        </p:txBody>
      </p:sp>
      <p:sp>
        <p:nvSpPr>
          <p:cNvPr id="28676" name="Slide Number Placeholder 3">
            <a:extLst>
              <a:ext uri="{FF2B5EF4-FFF2-40B4-BE49-F238E27FC236}">
                <a16:creationId xmlns:a16="http://schemas.microsoft.com/office/drawing/2014/main" id="{2532FCAF-4511-4501-875B-B09FFBB6751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84D7CA1-AE2E-4C37-967B-953C1AD6433E}" type="slidenum">
              <a:rPr lang="en-US" altLang="en-US" sz="1400" smtClean="0">
                <a:solidFill>
                  <a:srgbClr val="FFFFFF"/>
                </a:solidFill>
              </a:rPr>
              <a:pPr/>
              <a:t>343</a:t>
            </a:fld>
            <a:endParaRPr lang="en-US" altLang="en-US" sz="1400">
              <a:solidFill>
                <a:srgbClr val="FFFFFF"/>
              </a:solidFill>
            </a:endParaRPr>
          </a:p>
        </p:txBody>
      </p:sp>
    </p:spTree>
    <p:extLst>
      <p:ext uri="{BB962C8B-B14F-4D97-AF65-F5344CB8AC3E}">
        <p14:creationId xmlns:p14="http://schemas.microsoft.com/office/powerpoint/2010/main" val="268561968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9F507966-2E41-4B3B-9266-FC2ADA302ECF}"/>
              </a:ext>
            </a:extLst>
          </p:cNvPr>
          <p:cNvSpPr>
            <a:spLocks noGrp="1" noChangeArrowheads="1"/>
          </p:cNvSpPr>
          <p:nvPr>
            <p:ph type="title"/>
          </p:nvPr>
        </p:nvSpPr>
        <p:spPr/>
        <p:txBody>
          <a:bodyPr/>
          <a:lstStyle/>
          <a:p>
            <a:pPr eaLnBrk="1" fontAlgn="auto" hangingPunct="1">
              <a:spcAft>
                <a:spcPts val="0"/>
              </a:spcAft>
              <a:defRPr/>
            </a:pPr>
            <a:r>
              <a:rPr lang="en-US"/>
              <a:t>Counter-Controlled Loops</a:t>
            </a:r>
          </a:p>
        </p:txBody>
      </p:sp>
      <p:sp>
        <p:nvSpPr>
          <p:cNvPr id="29699" name="Rectangle 3">
            <a:extLst>
              <a:ext uri="{FF2B5EF4-FFF2-40B4-BE49-F238E27FC236}">
                <a16:creationId xmlns:a16="http://schemas.microsoft.com/office/drawing/2014/main" id="{D0F0D30E-0178-4A4D-94A3-45F2D4F59D11}"/>
              </a:ext>
            </a:extLst>
          </p:cNvPr>
          <p:cNvSpPr>
            <a:spLocks noGrp="1" noChangeArrowheads="1"/>
          </p:cNvSpPr>
          <p:nvPr>
            <p:ph sz="quarter" idx="1"/>
          </p:nvPr>
        </p:nvSpPr>
        <p:spPr>
          <a:xfrm>
            <a:off x="457200" y="1295400"/>
            <a:ext cx="8686800" cy="4572000"/>
          </a:xfrm>
        </p:spPr>
        <p:txBody>
          <a:bodyPr/>
          <a:lstStyle/>
          <a:p>
            <a:pPr marL="533400" indent="-533400" eaLnBrk="1" hangingPunct="1"/>
            <a:r>
              <a:rPr lang="en-US" altLang="en-US"/>
              <a:t>A counting iterative statement has a loop variable, and a means of specifying the </a:t>
            </a:r>
            <a:r>
              <a:rPr lang="en-US" altLang="en-US" i="1"/>
              <a:t>initial</a:t>
            </a:r>
            <a:r>
              <a:rPr lang="en-US" altLang="en-US"/>
              <a:t> and </a:t>
            </a:r>
            <a:r>
              <a:rPr lang="en-US" altLang="en-US" i="1"/>
              <a:t>terminal</a:t>
            </a:r>
            <a:r>
              <a:rPr lang="en-US" altLang="en-US"/>
              <a:t>, and </a:t>
            </a:r>
            <a:r>
              <a:rPr lang="en-US" altLang="en-US" i="1"/>
              <a:t>stepsize</a:t>
            </a:r>
            <a:r>
              <a:rPr lang="en-US" altLang="en-US"/>
              <a:t> values</a:t>
            </a:r>
          </a:p>
          <a:p>
            <a:pPr marL="533400" indent="-533400" eaLnBrk="1" hangingPunct="1"/>
            <a:r>
              <a:rPr lang="en-US" altLang="en-US"/>
              <a:t>Design Issues:</a:t>
            </a:r>
          </a:p>
          <a:p>
            <a:pPr marL="914400" lvl="1" indent="-457200" eaLnBrk="1" hangingPunct="1">
              <a:buFontTx/>
              <a:buAutoNum type="arabicPeriod"/>
            </a:pPr>
            <a:r>
              <a:rPr lang="en-US" altLang="en-US"/>
              <a:t>What are the type and scope of the loop variable?</a:t>
            </a:r>
          </a:p>
          <a:p>
            <a:pPr marL="914400" lvl="1" indent="-457200" eaLnBrk="1" hangingPunct="1">
              <a:buFontTx/>
              <a:buAutoNum type="arabicPeriod"/>
            </a:pPr>
            <a:r>
              <a:rPr lang="en-US" altLang="en-US"/>
              <a:t>What is the value of the loop variable at loop termination?</a:t>
            </a:r>
          </a:p>
          <a:p>
            <a:pPr marL="914400" lvl="1" indent="-457200" eaLnBrk="1" hangingPunct="1">
              <a:buFontTx/>
              <a:buAutoNum type="arabicPeriod"/>
            </a:pPr>
            <a:r>
              <a:rPr lang="en-US" altLang="en-US"/>
              <a:t>Should it be legal for the loop variable or loop parameters to be changed in the loop body, and if so, does the change affect loop control?</a:t>
            </a:r>
          </a:p>
          <a:p>
            <a:pPr marL="914400" lvl="1" indent="-457200" eaLnBrk="1" hangingPunct="1">
              <a:buFontTx/>
              <a:buAutoNum type="arabicPeriod"/>
            </a:pPr>
            <a:r>
              <a:rPr lang="en-US" altLang="en-US"/>
              <a:t>Should the loop parameters be evaluated only once, or once for every iteration?  </a:t>
            </a:r>
          </a:p>
        </p:txBody>
      </p:sp>
      <p:sp>
        <p:nvSpPr>
          <p:cNvPr id="29700" name="Slide Number Placeholder 3">
            <a:extLst>
              <a:ext uri="{FF2B5EF4-FFF2-40B4-BE49-F238E27FC236}">
                <a16:creationId xmlns:a16="http://schemas.microsoft.com/office/drawing/2014/main" id="{AEEEE6AB-9E87-4896-B818-EFA10A57B18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AD51836-7A8C-4191-A35F-5EE0C6FF2820}" type="slidenum">
              <a:rPr lang="en-US" altLang="en-US" sz="1400" smtClean="0">
                <a:solidFill>
                  <a:srgbClr val="FFFFFF"/>
                </a:solidFill>
              </a:rPr>
              <a:pPr/>
              <a:t>344</a:t>
            </a:fld>
            <a:endParaRPr lang="en-US" altLang="en-US" sz="1400">
              <a:solidFill>
                <a:srgbClr val="FFFFFF"/>
              </a:solidFill>
            </a:endParaRPr>
          </a:p>
        </p:txBody>
      </p:sp>
    </p:spTree>
    <p:extLst>
      <p:ext uri="{BB962C8B-B14F-4D97-AF65-F5344CB8AC3E}">
        <p14:creationId xmlns:p14="http://schemas.microsoft.com/office/powerpoint/2010/main" val="77188366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434BD5D4-2F21-49AA-9280-9EB7E953B953}"/>
              </a:ext>
            </a:extLst>
          </p:cNvPr>
          <p:cNvSpPr>
            <a:spLocks noGrp="1" noChangeArrowheads="1"/>
          </p:cNvSpPr>
          <p:nvPr>
            <p:ph type="title"/>
          </p:nvPr>
        </p:nvSpPr>
        <p:spPr/>
        <p:txBody>
          <a:bodyPr/>
          <a:lstStyle/>
          <a:p>
            <a:pPr eaLnBrk="1" fontAlgn="auto" hangingPunct="1">
              <a:spcAft>
                <a:spcPts val="0"/>
              </a:spcAft>
              <a:defRPr/>
            </a:pPr>
            <a:r>
              <a:rPr lang="en-US"/>
              <a:t>Iterative Statements: Examples</a:t>
            </a:r>
          </a:p>
        </p:txBody>
      </p:sp>
      <p:sp>
        <p:nvSpPr>
          <p:cNvPr id="30723" name="Rectangle 3">
            <a:extLst>
              <a:ext uri="{FF2B5EF4-FFF2-40B4-BE49-F238E27FC236}">
                <a16:creationId xmlns:a16="http://schemas.microsoft.com/office/drawing/2014/main" id="{C9D888BC-8FA7-42B1-B7AB-81159974BAC6}"/>
              </a:ext>
            </a:extLst>
          </p:cNvPr>
          <p:cNvSpPr>
            <a:spLocks noGrp="1" noChangeArrowheads="1"/>
          </p:cNvSpPr>
          <p:nvPr>
            <p:ph sz="quarter" idx="1"/>
          </p:nvPr>
        </p:nvSpPr>
        <p:spPr>
          <a:xfrm>
            <a:off x="457200" y="1600200"/>
            <a:ext cx="7467600" cy="4873625"/>
          </a:xfrm>
        </p:spPr>
        <p:txBody>
          <a:bodyPr/>
          <a:lstStyle/>
          <a:p>
            <a:pPr eaLnBrk="1" hangingPunct="1"/>
            <a:r>
              <a:rPr lang="en-US" altLang="en-US"/>
              <a:t>FORTRAN 90 syntax</a:t>
            </a:r>
          </a:p>
          <a:p>
            <a:pPr eaLnBrk="1" hangingPunct="1">
              <a:buFontTx/>
              <a:buNone/>
            </a:pPr>
            <a:r>
              <a:rPr lang="en-US" altLang="en-US"/>
              <a:t>	</a:t>
            </a:r>
            <a:r>
              <a:rPr lang="en-US" altLang="en-US" sz="2000" b="1">
                <a:latin typeface="Courier New" panose="02070309020205020404" pitchFamily="49" charset="0"/>
                <a:cs typeface="Courier New" panose="02070309020205020404" pitchFamily="49" charset="0"/>
              </a:rPr>
              <a:t>DO</a:t>
            </a:r>
            <a:r>
              <a:rPr lang="en-US" altLang="en-US" sz="2000">
                <a:latin typeface="Courier New" panose="02070309020205020404" pitchFamily="49" charset="0"/>
                <a:cs typeface="Courier New" panose="02070309020205020404" pitchFamily="49" charset="0"/>
              </a:rPr>
              <a:t> label var = start, finish [, stepsize</a:t>
            </a:r>
            <a:r>
              <a:rPr lang="en-US" altLang="en-US">
                <a:latin typeface="Courier New" panose="02070309020205020404" pitchFamily="49" charset="0"/>
                <a:cs typeface="Courier New" panose="02070309020205020404" pitchFamily="49" charset="0"/>
              </a:rPr>
              <a:t>]</a:t>
            </a:r>
          </a:p>
          <a:p>
            <a:pPr eaLnBrk="1" hangingPunct="1"/>
            <a:r>
              <a:rPr lang="en-US" altLang="en-US"/>
              <a:t>Stepsize can be any value but zero</a:t>
            </a:r>
          </a:p>
          <a:p>
            <a:pPr eaLnBrk="1" hangingPunct="1"/>
            <a:r>
              <a:rPr lang="en-US" altLang="en-US"/>
              <a:t>Parameters can be expressions</a:t>
            </a:r>
          </a:p>
          <a:p>
            <a:pPr eaLnBrk="1" hangingPunct="1"/>
            <a:r>
              <a:rPr lang="en-US" altLang="en-US"/>
              <a:t>Design choices:</a:t>
            </a:r>
          </a:p>
          <a:p>
            <a:pPr lvl="1" eaLnBrk="1" hangingPunct="1">
              <a:buFontTx/>
              <a:buNone/>
            </a:pPr>
            <a:r>
              <a:rPr lang="en-US" altLang="en-US" sz="2000"/>
              <a:t>1. Loop variable must be </a:t>
            </a:r>
            <a:r>
              <a:rPr lang="en-US" altLang="en-US" sz="2000" b="1">
                <a:latin typeface="Courier New" panose="02070309020205020404" pitchFamily="49" charset="0"/>
              </a:rPr>
              <a:t>INTEGER</a:t>
            </a:r>
          </a:p>
          <a:p>
            <a:pPr lvl="1" eaLnBrk="1" hangingPunct="1">
              <a:buFontTx/>
              <a:buNone/>
            </a:pPr>
            <a:r>
              <a:rPr lang="en-US" altLang="en-US" sz="2000"/>
              <a:t>2. Loop variable always has its last value</a:t>
            </a:r>
          </a:p>
          <a:p>
            <a:pPr lvl="1" eaLnBrk="1" hangingPunct="1">
              <a:buFontTx/>
              <a:buNone/>
            </a:pPr>
            <a:r>
              <a:rPr lang="en-US" altLang="en-US" sz="2000"/>
              <a:t>3. The loop variable cannot be changed in the loop, but the parameters can; because they are evaluated only once, it does not affect loop control</a:t>
            </a:r>
          </a:p>
          <a:p>
            <a:pPr lvl="1" eaLnBrk="1" hangingPunct="1">
              <a:buFontTx/>
              <a:buNone/>
            </a:pPr>
            <a:r>
              <a:rPr lang="en-US" altLang="en-US" sz="2000"/>
              <a:t>4. Loop parameters are evaluated only once</a:t>
            </a:r>
          </a:p>
        </p:txBody>
      </p:sp>
      <p:sp>
        <p:nvSpPr>
          <p:cNvPr id="30724" name="Slide Number Placeholder 3">
            <a:extLst>
              <a:ext uri="{FF2B5EF4-FFF2-40B4-BE49-F238E27FC236}">
                <a16:creationId xmlns:a16="http://schemas.microsoft.com/office/drawing/2014/main" id="{3696A81C-0E70-4F17-A5C4-89A48C25B7B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AD91FEB-7AE2-40FC-B796-336B414C4BDA}" type="slidenum">
              <a:rPr lang="en-US" altLang="en-US" sz="1400" smtClean="0">
                <a:solidFill>
                  <a:srgbClr val="FFFFFF"/>
                </a:solidFill>
              </a:rPr>
              <a:pPr/>
              <a:t>345</a:t>
            </a:fld>
            <a:endParaRPr lang="en-US" altLang="en-US" sz="1400">
              <a:solidFill>
                <a:srgbClr val="FFFFFF"/>
              </a:solidFill>
            </a:endParaRPr>
          </a:p>
        </p:txBody>
      </p:sp>
    </p:spTree>
    <p:extLst>
      <p:ext uri="{BB962C8B-B14F-4D97-AF65-F5344CB8AC3E}">
        <p14:creationId xmlns:p14="http://schemas.microsoft.com/office/powerpoint/2010/main" val="51266972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4F2A62E7-3CCB-4ADB-83E8-4CBB82E173ED}"/>
              </a:ext>
            </a:extLst>
          </p:cNvPr>
          <p:cNvSpPr>
            <a:spLocks noGrp="1" noChangeArrowheads="1"/>
          </p:cNvSpPr>
          <p:nvPr>
            <p:ph type="title"/>
          </p:nvPr>
        </p:nvSpPr>
        <p:spPr/>
        <p:txBody>
          <a:bodyPr/>
          <a:lstStyle/>
          <a:p>
            <a:pPr eaLnBrk="1" fontAlgn="auto" hangingPunct="1">
              <a:spcAft>
                <a:spcPts val="0"/>
              </a:spcAft>
              <a:defRPr/>
            </a:pPr>
            <a:r>
              <a:rPr lang="en-US"/>
              <a:t>Iterative Statements: Examples</a:t>
            </a:r>
          </a:p>
        </p:txBody>
      </p:sp>
      <p:sp>
        <p:nvSpPr>
          <p:cNvPr id="31747" name="Rectangle 3">
            <a:extLst>
              <a:ext uri="{FF2B5EF4-FFF2-40B4-BE49-F238E27FC236}">
                <a16:creationId xmlns:a16="http://schemas.microsoft.com/office/drawing/2014/main" id="{2932040D-B7F0-4220-A89C-5D4D93C439C0}"/>
              </a:ext>
            </a:extLst>
          </p:cNvPr>
          <p:cNvSpPr>
            <a:spLocks noGrp="1" noChangeArrowheads="1"/>
          </p:cNvSpPr>
          <p:nvPr>
            <p:ph sz="quarter" idx="1"/>
          </p:nvPr>
        </p:nvSpPr>
        <p:spPr>
          <a:xfrm>
            <a:off x="609600" y="1600200"/>
            <a:ext cx="8305800" cy="4572000"/>
          </a:xfrm>
        </p:spPr>
        <p:txBody>
          <a:bodyPr/>
          <a:lstStyle/>
          <a:p>
            <a:pPr eaLnBrk="1" hangingPunct="1"/>
            <a:r>
              <a:rPr lang="en-US" altLang="en-US"/>
              <a:t>FORTRAN 95 : a second form:</a:t>
            </a:r>
          </a:p>
          <a:p>
            <a:pPr eaLnBrk="1" hangingPunct="1">
              <a:buFontTx/>
              <a:buNone/>
            </a:pPr>
            <a:r>
              <a:rPr lang="en-US" altLang="en-US" sz="2000">
                <a:latin typeface="Courier New" panose="02070309020205020404" pitchFamily="49" charset="0"/>
                <a:cs typeface="Courier New" panose="02070309020205020404" pitchFamily="49" charset="0"/>
              </a:rPr>
              <a:t>  [name:] DO variable = initial, terminal [,stepsize]</a:t>
            </a:r>
          </a:p>
          <a:p>
            <a:pPr eaLnBrk="1" hangingPunct="1">
              <a:buFontTx/>
              <a:buNone/>
            </a:pPr>
            <a:r>
              <a:rPr lang="en-US" altLang="en-US" sz="2000">
                <a:latin typeface="Courier New" panose="02070309020205020404" pitchFamily="49" charset="0"/>
                <a:cs typeface="Courier New" panose="02070309020205020404" pitchFamily="49" charset="0"/>
              </a:rPr>
              <a:t>                 …</a:t>
            </a:r>
          </a:p>
          <a:p>
            <a:pPr eaLnBrk="1" hangingPunct="1">
              <a:buFontTx/>
              <a:buNone/>
            </a:pPr>
            <a:r>
              <a:rPr lang="en-US" altLang="en-US" sz="2000">
                <a:latin typeface="Courier New" panose="02070309020205020404" pitchFamily="49" charset="0"/>
                <a:cs typeface="Courier New" panose="02070309020205020404" pitchFamily="49" charset="0"/>
              </a:rPr>
              <a:t>  END DO [name]</a:t>
            </a:r>
          </a:p>
          <a:p>
            <a:pPr eaLnBrk="1" hangingPunct="1">
              <a:buFontTx/>
              <a:buNone/>
            </a:pPr>
            <a:endParaRPr lang="en-US" altLang="en-US" sz="2000">
              <a:latin typeface="Courier New" panose="02070309020205020404" pitchFamily="49" charset="0"/>
              <a:cs typeface="Courier New" panose="02070309020205020404" pitchFamily="49" charset="0"/>
            </a:endParaRPr>
          </a:p>
          <a:p>
            <a:pPr lvl="1" eaLnBrk="1" hangingPunct="1"/>
            <a:r>
              <a:rPr lang="en-US" altLang="en-US"/>
              <a:t>Loop variable must be an </a:t>
            </a:r>
            <a:r>
              <a:rPr lang="en-US" altLang="en-US" b="1">
                <a:latin typeface="Courier New" panose="02070309020205020404" pitchFamily="49" charset="0"/>
              </a:rPr>
              <a:t>INTEGER</a:t>
            </a:r>
          </a:p>
        </p:txBody>
      </p:sp>
      <p:sp>
        <p:nvSpPr>
          <p:cNvPr id="31748" name="Slide Number Placeholder 3">
            <a:extLst>
              <a:ext uri="{FF2B5EF4-FFF2-40B4-BE49-F238E27FC236}">
                <a16:creationId xmlns:a16="http://schemas.microsoft.com/office/drawing/2014/main" id="{4EFD735F-A505-4FBE-A0ED-00948A41B8F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26D8B21-8033-4EED-BEF8-80A2B558B5FE}" type="slidenum">
              <a:rPr lang="en-US" altLang="en-US" sz="1400" smtClean="0">
                <a:solidFill>
                  <a:srgbClr val="FFFFFF"/>
                </a:solidFill>
              </a:rPr>
              <a:pPr/>
              <a:t>346</a:t>
            </a:fld>
            <a:endParaRPr lang="en-US" altLang="en-US" sz="1400">
              <a:solidFill>
                <a:srgbClr val="FFFFFF"/>
              </a:solidFill>
            </a:endParaRPr>
          </a:p>
        </p:txBody>
      </p:sp>
    </p:spTree>
    <p:extLst>
      <p:ext uri="{BB962C8B-B14F-4D97-AF65-F5344CB8AC3E}">
        <p14:creationId xmlns:p14="http://schemas.microsoft.com/office/powerpoint/2010/main" val="426395523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CDF071FF-F2CC-4E32-8D75-9450E2FBC9A4}"/>
              </a:ext>
            </a:extLst>
          </p:cNvPr>
          <p:cNvSpPr>
            <a:spLocks noGrp="1" noChangeArrowheads="1"/>
          </p:cNvSpPr>
          <p:nvPr>
            <p:ph type="title"/>
          </p:nvPr>
        </p:nvSpPr>
        <p:spPr/>
        <p:txBody>
          <a:bodyPr/>
          <a:lstStyle/>
          <a:p>
            <a:pPr eaLnBrk="1" fontAlgn="auto" hangingPunct="1">
              <a:spcAft>
                <a:spcPts val="0"/>
              </a:spcAft>
              <a:defRPr/>
            </a:pPr>
            <a:r>
              <a:rPr lang="en-US"/>
              <a:t>Iterative Statements</a:t>
            </a:r>
          </a:p>
        </p:txBody>
      </p:sp>
      <p:sp>
        <p:nvSpPr>
          <p:cNvPr id="32771" name="Rectangle 3">
            <a:extLst>
              <a:ext uri="{FF2B5EF4-FFF2-40B4-BE49-F238E27FC236}">
                <a16:creationId xmlns:a16="http://schemas.microsoft.com/office/drawing/2014/main" id="{AB5F26FA-2C71-4CC3-A50F-445BE34251B8}"/>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dirty="0"/>
              <a:t>Pascal’s </a:t>
            </a:r>
            <a:r>
              <a:rPr lang="en-US" altLang="en-US" dirty="0">
                <a:latin typeface="Courier New" panose="02070309020205020404" pitchFamily="49" charset="0"/>
                <a:cs typeface="Courier New" panose="02070309020205020404" pitchFamily="49" charset="0"/>
              </a:rPr>
              <a:t>for</a:t>
            </a:r>
            <a:r>
              <a:rPr lang="en-US" altLang="en-US" dirty="0"/>
              <a:t> statement</a:t>
            </a:r>
          </a:p>
          <a:p>
            <a:pPr marL="914400" lvl="1" indent="-457200" eaLnBrk="1" hangingPunct="1">
              <a:buFontTx/>
              <a:buNone/>
            </a:pPr>
            <a:r>
              <a:rPr lang="en-US" altLang="en-US" sz="2000" b="1" dirty="0">
                <a:latin typeface="Courier New" panose="02070309020205020404" pitchFamily="49" charset="0"/>
                <a:cs typeface="Courier New" panose="02070309020205020404" pitchFamily="49" charset="0"/>
              </a:rPr>
              <a:t>for</a:t>
            </a:r>
            <a:r>
              <a:rPr lang="en-US" altLang="en-US" sz="2000" dirty="0">
                <a:latin typeface="Courier New" panose="02070309020205020404" pitchFamily="49" charset="0"/>
                <a:cs typeface="Courier New" panose="02070309020205020404" pitchFamily="49" charset="0"/>
              </a:rPr>
              <a:t> variable := initial (</a:t>
            </a:r>
            <a:r>
              <a:rPr lang="en-US" altLang="en-US" sz="2000" b="1" dirty="0" err="1">
                <a:latin typeface="Courier New" panose="02070309020205020404" pitchFamily="49" charset="0"/>
                <a:cs typeface="Courier New" panose="02070309020205020404" pitchFamily="49" charset="0"/>
              </a:rPr>
              <a:t>to</a:t>
            </a:r>
            <a:r>
              <a:rPr lang="en-US" altLang="en-US" sz="2000" dirty="0" err="1">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downto</a:t>
            </a:r>
            <a:r>
              <a:rPr lang="en-US" altLang="en-US" sz="2000" dirty="0">
                <a:latin typeface="Courier New" panose="02070309020205020404" pitchFamily="49" charset="0"/>
                <a:cs typeface="Courier New" panose="02070309020205020404" pitchFamily="49" charset="0"/>
              </a:rPr>
              <a:t>) final </a:t>
            </a:r>
            <a:r>
              <a:rPr lang="en-US" altLang="en-US" sz="2000" b="1" dirty="0">
                <a:latin typeface="Courier New" panose="02070309020205020404" pitchFamily="49" charset="0"/>
                <a:cs typeface="Courier New" panose="02070309020205020404" pitchFamily="49" charset="0"/>
              </a:rPr>
              <a:t>do</a:t>
            </a:r>
            <a:r>
              <a:rPr lang="en-US" altLang="en-US" sz="2000" dirty="0">
                <a:latin typeface="Courier New" panose="02070309020205020404" pitchFamily="49" charset="0"/>
                <a:cs typeface="Courier New" panose="02070309020205020404" pitchFamily="49" charset="0"/>
              </a:rPr>
              <a:t> statement</a:t>
            </a:r>
          </a:p>
          <a:p>
            <a:pPr marL="533400" indent="-533400" eaLnBrk="1" hangingPunct="1"/>
            <a:r>
              <a:rPr lang="en-US" altLang="en-US" dirty="0"/>
              <a:t>Design choices:</a:t>
            </a:r>
          </a:p>
          <a:p>
            <a:pPr marL="914400" lvl="1" indent="-457200" eaLnBrk="1" hangingPunct="1">
              <a:buFontTx/>
              <a:buAutoNum type="arabicPeriod"/>
            </a:pPr>
            <a:r>
              <a:rPr lang="en-US" altLang="en-US" sz="2000" dirty="0"/>
              <a:t>Loop variable must be an ordinal type of usual scope</a:t>
            </a:r>
          </a:p>
          <a:p>
            <a:pPr marL="914400" lvl="1" indent="-457200" eaLnBrk="1" hangingPunct="1">
              <a:buFontTx/>
              <a:buAutoNum type="arabicPeriod"/>
            </a:pPr>
            <a:r>
              <a:rPr lang="en-US" altLang="en-US" sz="2000" dirty="0"/>
              <a:t>After normal termination, loop variable is undefined</a:t>
            </a:r>
          </a:p>
          <a:p>
            <a:pPr marL="914400" lvl="1" indent="-457200" eaLnBrk="1" hangingPunct="1">
              <a:buFontTx/>
              <a:buAutoNum type="arabicPeriod"/>
            </a:pPr>
            <a:r>
              <a:rPr lang="en-US" altLang="en-US" sz="2000" dirty="0"/>
              <a:t>The loop variable cannot be changed in the loop; the loop parameters can be changed, but they are evaluated just once, so it does not affect loop control</a:t>
            </a:r>
          </a:p>
        </p:txBody>
      </p:sp>
      <p:sp>
        <p:nvSpPr>
          <p:cNvPr id="32772" name="Slide Number Placeholder 3">
            <a:extLst>
              <a:ext uri="{FF2B5EF4-FFF2-40B4-BE49-F238E27FC236}">
                <a16:creationId xmlns:a16="http://schemas.microsoft.com/office/drawing/2014/main" id="{3EC7D135-BB5E-4580-B1BD-8B5B8E30151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D1525F5-9725-4D56-9A75-85E099E0C4EE}" type="slidenum">
              <a:rPr lang="en-US" altLang="en-US" sz="1400" smtClean="0">
                <a:solidFill>
                  <a:srgbClr val="FFFFFF"/>
                </a:solidFill>
              </a:rPr>
              <a:pPr/>
              <a:t>347</a:t>
            </a:fld>
            <a:endParaRPr lang="en-US" altLang="en-US" sz="1400">
              <a:solidFill>
                <a:srgbClr val="FFFFFF"/>
              </a:solidFill>
            </a:endParaRPr>
          </a:p>
        </p:txBody>
      </p:sp>
    </p:spTree>
    <p:extLst>
      <p:ext uri="{BB962C8B-B14F-4D97-AF65-F5344CB8AC3E}">
        <p14:creationId xmlns:p14="http://schemas.microsoft.com/office/powerpoint/2010/main" val="60330946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4A2DE35-66F4-4FB4-A851-409A2C248B60}"/>
              </a:ext>
            </a:extLst>
          </p:cNvPr>
          <p:cNvSpPr>
            <a:spLocks noGrp="1" noChangeArrowheads="1"/>
          </p:cNvSpPr>
          <p:nvPr>
            <p:ph type="title"/>
          </p:nvPr>
        </p:nvSpPr>
        <p:spPr/>
        <p:txBody>
          <a:bodyPr/>
          <a:lstStyle/>
          <a:p>
            <a:pPr eaLnBrk="1" fontAlgn="auto" hangingPunct="1">
              <a:spcAft>
                <a:spcPts val="0"/>
              </a:spcAft>
              <a:defRPr/>
            </a:pPr>
            <a:r>
              <a:rPr lang="en-US"/>
              <a:t>Iterative Statements: Examples</a:t>
            </a:r>
          </a:p>
        </p:txBody>
      </p:sp>
      <p:sp>
        <p:nvSpPr>
          <p:cNvPr id="33795" name="Rectangle 3">
            <a:extLst>
              <a:ext uri="{FF2B5EF4-FFF2-40B4-BE49-F238E27FC236}">
                <a16:creationId xmlns:a16="http://schemas.microsoft.com/office/drawing/2014/main" id="{260DBBA6-2631-4E9E-B82E-97FE3270C1A6}"/>
              </a:ext>
            </a:extLst>
          </p:cNvPr>
          <p:cNvSpPr>
            <a:spLocks noGrp="1" noChangeArrowheads="1"/>
          </p:cNvSpPr>
          <p:nvPr>
            <p:ph sz="quarter" idx="1"/>
          </p:nvPr>
        </p:nvSpPr>
        <p:spPr>
          <a:xfrm>
            <a:off x="457200" y="1600200"/>
            <a:ext cx="7467600" cy="4873625"/>
          </a:xfrm>
        </p:spPr>
        <p:txBody>
          <a:bodyPr/>
          <a:lstStyle/>
          <a:p>
            <a:pPr eaLnBrk="1" hangingPunct="1"/>
            <a:r>
              <a:rPr lang="en-US" altLang="en-US"/>
              <a:t>Ada</a:t>
            </a:r>
          </a:p>
          <a:p>
            <a:pPr eaLnBrk="1" hangingPunct="1">
              <a:buFontTx/>
              <a:buNone/>
            </a:pPr>
            <a:r>
              <a:rPr lang="en-US" altLang="en-US" sz="2000" b="1">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for var in [reverse] discrete_range loop               ...</a:t>
            </a:r>
          </a:p>
          <a:p>
            <a:pPr eaLnBrk="1" hangingPunct="1">
              <a:buFontTx/>
              <a:buNone/>
            </a:pPr>
            <a:r>
              <a:rPr lang="en-US" altLang="en-US" sz="20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rPr>
              <a:t>end loop</a:t>
            </a:r>
          </a:p>
          <a:p>
            <a:pPr eaLnBrk="1" hangingPunct="1"/>
            <a:r>
              <a:rPr lang="en-US" altLang="en-US"/>
              <a:t>A discrete range is a sub-range of an integer or enumeration type</a:t>
            </a:r>
          </a:p>
          <a:p>
            <a:pPr eaLnBrk="1" hangingPunct="1"/>
            <a:r>
              <a:rPr lang="en-US" altLang="en-US"/>
              <a:t>Scope of the loop variable is the range of the loop</a:t>
            </a:r>
          </a:p>
          <a:p>
            <a:pPr eaLnBrk="1" hangingPunct="1"/>
            <a:r>
              <a:rPr lang="en-US" altLang="en-US"/>
              <a:t>Loop variable is implicitly undeclared after loop termination</a:t>
            </a:r>
          </a:p>
        </p:txBody>
      </p:sp>
      <p:sp>
        <p:nvSpPr>
          <p:cNvPr id="33796" name="Slide Number Placeholder 3">
            <a:extLst>
              <a:ext uri="{FF2B5EF4-FFF2-40B4-BE49-F238E27FC236}">
                <a16:creationId xmlns:a16="http://schemas.microsoft.com/office/drawing/2014/main" id="{9D21FDFE-5FA7-4E4F-9D98-5FC663176D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4E0922B-48B5-46B6-A9ED-679CF5B4BA67}" type="slidenum">
              <a:rPr lang="en-US" altLang="en-US" sz="1400" smtClean="0">
                <a:solidFill>
                  <a:srgbClr val="FFFFFF"/>
                </a:solidFill>
              </a:rPr>
              <a:pPr/>
              <a:t>348</a:t>
            </a:fld>
            <a:endParaRPr lang="en-US" altLang="en-US" sz="1400">
              <a:solidFill>
                <a:srgbClr val="FFFFFF"/>
              </a:solidFill>
            </a:endParaRPr>
          </a:p>
        </p:txBody>
      </p:sp>
    </p:spTree>
    <p:extLst>
      <p:ext uri="{BB962C8B-B14F-4D97-AF65-F5344CB8AC3E}">
        <p14:creationId xmlns:p14="http://schemas.microsoft.com/office/powerpoint/2010/main" val="3603823739"/>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B797499D-9FC9-429D-AD91-398CCBF935A9}"/>
              </a:ext>
            </a:extLst>
          </p:cNvPr>
          <p:cNvSpPr>
            <a:spLocks noGrp="1" noChangeArrowheads="1"/>
          </p:cNvSpPr>
          <p:nvPr>
            <p:ph type="title"/>
          </p:nvPr>
        </p:nvSpPr>
        <p:spPr/>
        <p:txBody>
          <a:bodyPr/>
          <a:lstStyle/>
          <a:p>
            <a:pPr eaLnBrk="1" fontAlgn="auto" hangingPunct="1">
              <a:spcAft>
                <a:spcPts val="0"/>
              </a:spcAft>
              <a:defRPr/>
            </a:pPr>
            <a:r>
              <a:rPr lang="en-US"/>
              <a:t>Iterative Statements: Examples</a:t>
            </a:r>
          </a:p>
        </p:txBody>
      </p:sp>
      <p:sp>
        <p:nvSpPr>
          <p:cNvPr id="34819" name="Rectangle 3">
            <a:extLst>
              <a:ext uri="{FF2B5EF4-FFF2-40B4-BE49-F238E27FC236}">
                <a16:creationId xmlns:a16="http://schemas.microsoft.com/office/drawing/2014/main" id="{92DFAAEE-01FB-47EB-8070-AE4895080511}"/>
              </a:ext>
            </a:extLst>
          </p:cNvPr>
          <p:cNvSpPr>
            <a:spLocks noGrp="1" noChangeArrowheads="1"/>
          </p:cNvSpPr>
          <p:nvPr>
            <p:ph sz="quarter" idx="1"/>
          </p:nvPr>
        </p:nvSpPr>
        <p:spPr>
          <a:xfrm>
            <a:off x="457200" y="1600200"/>
            <a:ext cx="7467600" cy="4873625"/>
          </a:xfrm>
        </p:spPr>
        <p:txBody>
          <a:bodyPr/>
          <a:lstStyle/>
          <a:p>
            <a:pPr eaLnBrk="1" hangingPunct="1"/>
            <a:r>
              <a:rPr lang="en-US" altLang="en-US"/>
              <a:t>C’s </a:t>
            </a:r>
            <a:r>
              <a:rPr lang="en-US" altLang="en-US">
                <a:latin typeface="Courier New" panose="02070309020205020404" pitchFamily="49" charset="0"/>
                <a:cs typeface="Courier New" panose="02070309020205020404" pitchFamily="49" charset="0"/>
              </a:rPr>
              <a:t>for</a:t>
            </a:r>
            <a:r>
              <a:rPr lang="en-US" altLang="en-US"/>
              <a:t> statement</a:t>
            </a:r>
          </a:p>
          <a:p>
            <a:pPr lvl="1" eaLnBrk="1" hangingPunct="1">
              <a:buFontTx/>
              <a:buNone/>
            </a:pPr>
            <a:r>
              <a:rPr lang="en-US" altLang="en-US" sz="2000" b="1">
                <a:latin typeface="Courier New" panose="02070309020205020404" pitchFamily="49" charset="0"/>
                <a:cs typeface="Courier New" panose="02070309020205020404" pitchFamily="49" charset="0"/>
              </a:rPr>
              <a:t>for</a:t>
            </a:r>
            <a:r>
              <a:rPr lang="en-US" altLang="en-US" sz="2000">
                <a:latin typeface="Courier New" panose="02070309020205020404" pitchFamily="49" charset="0"/>
                <a:cs typeface="Courier New" panose="02070309020205020404" pitchFamily="49" charset="0"/>
              </a:rPr>
              <a:t> ([expr_1] ; [expr_2] ; [expr_3]) statement</a:t>
            </a:r>
          </a:p>
          <a:p>
            <a:pPr eaLnBrk="1" hangingPunct="1"/>
            <a:r>
              <a:rPr lang="en-US" altLang="en-US"/>
              <a:t>The expressions can be whole statements, or even statement sequences, with the statements separated by commas</a:t>
            </a:r>
          </a:p>
          <a:p>
            <a:pPr lvl="1" eaLnBrk="1" hangingPunct="1"/>
            <a:r>
              <a:rPr lang="en-US" altLang="en-US" sz="2000"/>
              <a:t>The value of a multiple-statement expression is the value of the last statement in the expression</a:t>
            </a:r>
          </a:p>
          <a:p>
            <a:pPr eaLnBrk="1" hangingPunct="1"/>
            <a:r>
              <a:rPr lang="en-US" altLang="en-US"/>
              <a:t>There is no explicit loop variable</a:t>
            </a:r>
          </a:p>
          <a:p>
            <a:pPr eaLnBrk="1" hangingPunct="1"/>
            <a:r>
              <a:rPr lang="en-US" altLang="en-US"/>
              <a:t>Everything can be changed in the loop</a:t>
            </a:r>
          </a:p>
          <a:p>
            <a:pPr eaLnBrk="1" hangingPunct="1"/>
            <a:r>
              <a:rPr lang="en-US" altLang="en-US"/>
              <a:t>The first expression is evaluated once, but the other two are evaluated with each iteration</a:t>
            </a:r>
          </a:p>
          <a:p>
            <a:pPr eaLnBrk="1" hangingPunct="1"/>
            <a:endParaRPr lang="en-US" altLang="en-US"/>
          </a:p>
        </p:txBody>
      </p:sp>
      <p:sp>
        <p:nvSpPr>
          <p:cNvPr id="34820" name="Slide Number Placeholder 3">
            <a:extLst>
              <a:ext uri="{FF2B5EF4-FFF2-40B4-BE49-F238E27FC236}">
                <a16:creationId xmlns:a16="http://schemas.microsoft.com/office/drawing/2014/main" id="{B32702FC-4DE4-4AC5-9923-A03210E661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52636FA-A9C5-40CE-8018-A3959CF6014F}" type="slidenum">
              <a:rPr lang="en-US" altLang="en-US" sz="1400" smtClean="0">
                <a:solidFill>
                  <a:srgbClr val="FFFFFF"/>
                </a:solidFill>
              </a:rPr>
              <a:pPr/>
              <a:t>349</a:t>
            </a:fld>
            <a:endParaRPr lang="en-US" altLang="en-US" sz="1400">
              <a:solidFill>
                <a:srgbClr val="FFFFFF"/>
              </a:solidFill>
            </a:endParaRPr>
          </a:p>
        </p:txBody>
      </p:sp>
    </p:spTree>
    <p:extLst>
      <p:ext uri="{BB962C8B-B14F-4D97-AF65-F5344CB8AC3E}">
        <p14:creationId xmlns:p14="http://schemas.microsoft.com/office/powerpoint/2010/main" val="1839663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2DD75241-7FAB-48EF-B916-EB76E1F17D98}"/>
              </a:ext>
            </a:extLst>
          </p:cNvPr>
          <p:cNvSpPr>
            <a:spLocks noGrp="1" noChangeArrowheads="1"/>
          </p:cNvSpPr>
          <p:nvPr>
            <p:ph type="title"/>
          </p:nvPr>
        </p:nvSpPr>
        <p:spPr/>
        <p:txBody>
          <a:bodyPr/>
          <a:lstStyle/>
          <a:p>
            <a:pPr eaLnBrk="1" hangingPunct="1">
              <a:defRPr/>
            </a:pPr>
            <a:r>
              <a:rPr lang="en-US" dirty="0"/>
              <a:t>Topics</a:t>
            </a:r>
          </a:p>
        </p:txBody>
      </p:sp>
      <p:sp>
        <p:nvSpPr>
          <p:cNvPr id="10243" name="Rectangle 3">
            <a:extLst>
              <a:ext uri="{FF2B5EF4-FFF2-40B4-BE49-F238E27FC236}">
                <a16:creationId xmlns:a16="http://schemas.microsoft.com/office/drawing/2014/main" id="{A95C1B4D-527C-40AB-B1CA-35001BB08DAC}"/>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Introduction</a:t>
            </a:r>
          </a:p>
          <a:p>
            <a:pPr marL="533400" indent="-533400" eaLnBrk="1" hangingPunct="1"/>
            <a:r>
              <a:rPr lang="en-US" altLang="en-US"/>
              <a:t>The General Problem of Describing Syntax</a:t>
            </a:r>
          </a:p>
          <a:p>
            <a:pPr marL="533400" indent="-533400" eaLnBrk="1" hangingPunct="1"/>
            <a:r>
              <a:rPr lang="en-US" altLang="en-US"/>
              <a:t>Formal Methods of Describing Syntax</a:t>
            </a:r>
          </a:p>
          <a:p>
            <a:pPr marL="533400" indent="-533400" eaLnBrk="1" hangingPunct="1"/>
            <a:r>
              <a:rPr lang="en-US" altLang="en-US"/>
              <a:t>Attribute Grammars</a:t>
            </a:r>
          </a:p>
          <a:p>
            <a:pPr marL="533400" indent="-533400" eaLnBrk="1" hangingPunct="1"/>
            <a:r>
              <a:rPr lang="en-US" altLang="en-US"/>
              <a:t>Describing the Meanings of Programs:    Dynamic Semantics</a:t>
            </a:r>
          </a:p>
        </p:txBody>
      </p:sp>
      <p:sp>
        <p:nvSpPr>
          <p:cNvPr id="10244" name="Slide Number Placeholder 4">
            <a:extLst>
              <a:ext uri="{FF2B5EF4-FFF2-40B4-BE49-F238E27FC236}">
                <a16:creationId xmlns:a16="http://schemas.microsoft.com/office/drawing/2014/main" id="{5E10E6E0-BD5D-440D-9CB8-E8D2F1464CC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55117625-796D-45E9-9B84-FA6504DED037}" type="slidenum">
              <a:rPr lang="en-US" altLang="en-US" sz="1400" smtClean="0">
                <a:solidFill>
                  <a:srgbClr val="FFFFFF"/>
                </a:solidFill>
                <a:latin typeface="Times" panose="02020603050405020304" pitchFamily="18" charset="0"/>
              </a:rPr>
              <a:pPr>
                <a:spcBef>
                  <a:spcPct val="0"/>
                </a:spcBef>
                <a:buClrTx/>
                <a:buSzTx/>
                <a:buFontTx/>
                <a:buNone/>
              </a:pPr>
              <a:t>35</a:t>
            </a:fld>
            <a:endParaRPr lang="en-US" altLang="en-US" sz="1400">
              <a:solidFill>
                <a:srgbClr val="FFFFFF"/>
              </a:solidFill>
              <a:latin typeface="Times" panose="02020603050405020304" pitchFamily="18" charset="0"/>
            </a:endParaRPr>
          </a:p>
        </p:txBody>
      </p:sp>
      <p:sp>
        <p:nvSpPr>
          <p:cNvPr id="10245" name="Footer Placeholder 3">
            <a:extLst>
              <a:ext uri="{FF2B5EF4-FFF2-40B4-BE49-F238E27FC236}">
                <a16:creationId xmlns:a16="http://schemas.microsoft.com/office/drawing/2014/main" id="{DDAD7686-C670-4743-B672-307785B83E1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416428295"/>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93FA02A7-3F8F-4FF5-941A-3AEBFB28156C}"/>
              </a:ext>
            </a:extLst>
          </p:cNvPr>
          <p:cNvSpPr>
            <a:spLocks noGrp="1" noChangeArrowheads="1"/>
          </p:cNvSpPr>
          <p:nvPr>
            <p:ph type="title"/>
          </p:nvPr>
        </p:nvSpPr>
        <p:spPr/>
        <p:txBody>
          <a:bodyPr/>
          <a:lstStyle/>
          <a:p>
            <a:pPr eaLnBrk="1" fontAlgn="auto" hangingPunct="1">
              <a:spcAft>
                <a:spcPts val="0"/>
              </a:spcAft>
              <a:defRPr/>
            </a:pPr>
            <a:r>
              <a:rPr lang="en-US"/>
              <a:t>Iterative Statements: Examples</a:t>
            </a:r>
          </a:p>
        </p:txBody>
      </p:sp>
      <p:sp>
        <p:nvSpPr>
          <p:cNvPr id="35843" name="Rectangle 3">
            <a:extLst>
              <a:ext uri="{FF2B5EF4-FFF2-40B4-BE49-F238E27FC236}">
                <a16:creationId xmlns:a16="http://schemas.microsoft.com/office/drawing/2014/main" id="{60D62E42-67C4-41C6-A690-33991436C58C}"/>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C++ differs from C in two ways:</a:t>
            </a:r>
          </a:p>
          <a:p>
            <a:pPr marL="914400" lvl="1" indent="-457200" eaLnBrk="1" hangingPunct="1">
              <a:buFontTx/>
              <a:buAutoNum type="arabicPeriod"/>
            </a:pPr>
            <a:r>
              <a:rPr lang="en-US" altLang="en-US"/>
              <a:t>The control expression can also be Boolean</a:t>
            </a:r>
          </a:p>
          <a:p>
            <a:pPr marL="914400" lvl="1" indent="-457200" eaLnBrk="1" hangingPunct="1">
              <a:buFontTx/>
              <a:buAutoNum type="arabicPeriod"/>
            </a:pPr>
            <a:r>
              <a:rPr lang="en-US" altLang="en-US"/>
              <a:t>The initial expression can include variable definitions (scope is from the definition to the end of the loop body)</a:t>
            </a:r>
          </a:p>
          <a:p>
            <a:pPr marL="533400" indent="-533400" eaLnBrk="1" hangingPunct="1"/>
            <a:r>
              <a:rPr lang="en-US" altLang="en-US"/>
              <a:t>Java and C#</a:t>
            </a:r>
          </a:p>
          <a:p>
            <a:pPr marL="914400" lvl="1" indent="-457200" eaLnBrk="1" hangingPunct="1"/>
            <a:r>
              <a:rPr lang="en-US" altLang="en-US"/>
              <a:t>Differs from C++ in that the control expression must be Boolean</a:t>
            </a:r>
          </a:p>
        </p:txBody>
      </p:sp>
      <p:sp>
        <p:nvSpPr>
          <p:cNvPr id="35844" name="Slide Number Placeholder 3">
            <a:extLst>
              <a:ext uri="{FF2B5EF4-FFF2-40B4-BE49-F238E27FC236}">
                <a16:creationId xmlns:a16="http://schemas.microsoft.com/office/drawing/2014/main" id="{E7783959-5DEC-49D4-8C86-AD738592D65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B7B335C-7F9E-4EED-AEB2-F23CDE24F90B}" type="slidenum">
              <a:rPr lang="en-US" altLang="en-US" sz="1400" smtClean="0">
                <a:solidFill>
                  <a:srgbClr val="FFFFFF"/>
                </a:solidFill>
              </a:rPr>
              <a:pPr/>
              <a:t>350</a:t>
            </a:fld>
            <a:endParaRPr lang="en-US" altLang="en-US" sz="1400">
              <a:solidFill>
                <a:srgbClr val="FFFFFF"/>
              </a:solidFill>
            </a:endParaRPr>
          </a:p>
        </p:txBody>
      </p:sp>
    </p:spTree>
    <p:extLst>
      <p:ext uri="{BB962C8B-B14F-4D97-AF65-F5344CB8AC3E}">
        <p14:creationId xmlns:p14="http://schemas.microsoft.com/office/powerpoint/2010/main" val="306067555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D0A20BE-D4F2-4569-8271-B1CA1994EE71}"/>
              </a:ext>
            </a:extLst>
          </p:cNvPr>
          <p:cNvSpPr>
            <a:spLocks noGrp="1" noChangeArrowheads="1"/>
          </p:cNvSpPr>
          <p:nvPr>
            <p:ph type="title"/>
          </p:nvPr>
        </p:nvSpPr>
        <p:spPr>
          <a:xfrm>
            <a:off x="609600" y="0"/>
            <a:ext cx="8153400" cy="1143000"/>
          </a:xfrm>
        </p:spPr>
        <p:txBody>
          <a:bodyPr/>
          <a:lstStyle/>
          <a:p>
            <a:pPr eaLnBrk="1" fontAlgn="auto" hangingPunct="1">
              <a:spcAft>
                <a:spcPts val="0"/>
              </a:spcAft>
              <a:defRPr/>
            </a:pPr>
            <a:r>
              <a:rPr lang="en-US"/>
              <a:t>Iterative Statements: Logically-Controlled Loops</a:t>
            </a:r>
          </a:p>
        </p:txBody>
      </p:sp>
      <p:sp>
        <p:nvSpPr>
          <p:cNvPr id="36867" name="Rectangle 3">
            <a:extLst>
              <a:ext uri="{FF2B5EF4-FFF2-40B4-BE49-F238E27FC236}">
                <a16:creationId xmlns:a16="http://schemas.microsoft.com/office/drawing/2014/main" id="{117D06FB-7583-49A8-8B2F-06363291FD1C}"/>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Repetition control is based on a Boolean </a:t>
            </a:r>
          </a:p>
          <a:p>
            <a:pPr marL="533400" indent="-533400" eaLnBrk="1" hangingPunct="1"/>
            <a:r>
              <a:rPr lang="en-US" altLang="en-US"/>
              <a:t>Design issues:</a:t>
            </a:r>
          </a:p>
          <a:p>
            <a:pPr marL="914400" lvl="1" indent="-457200" eaLnBrk="1" hangingPunct="1"/>
            <a:r>
              <a:rPr lang="en-US" altLang="en-US"/>
              <a:t>Pre-test or post-test?</a:t>
            </a:r>
          </a:p>
          <a:p>
            <a:pPr marL="914400" lvl="1" indent="-457200" eaLnBrk="1" hangingPunct="1"/>
            <a:r>
              <a:rPr lang="en-US" altLang="en-US"/>
              <a:t>Should the logically controlled loop be a special case of the counting loop statement ? expression rather than a counter</a:t>
            </a:r>
          </a:p>
          <a:p>
            <a:pPr marL="533400" indent="-533400" eaLnBrk="1" hangingPunct="1"/>
            <a:r>
              <a:rPr lang="en-US" altLang="en-US"/>
              <a:t>General forms:</a:t>
            </a:r>
          </a:p>
          <a:p>
            <a:pPr marL="533400" indent="-533400" eaLnBrk="1" hangingPunct="1">
              <a:buFontTx/>
              <a:buNone/>
            </a:pPr>
            <a:r>
              <a:rPr lang="en-US" altLang="en-US"/>
              <a:t>	</a:t>
            </a:r>
            <a:r>
              <a:rPr lang="en-US" altLang="en-US">
                <a:latin typeface="Courier New" panose="02070309020205020404" pitchFamily="49" charset="0"/>
                <a:cs typeface="Courier New" panose="02070309020205020404" pitchFamily="49" charset="0"/>
              </a:rPr>
              <a:t>while (ctrl_expr)	  do</a:t>
            </a:r>
          </a:p>
          <a:p>
            <a:pPr marL="533400" indent="-533400" eaLnBrk="1" hangingPunct="1">
              <a:buFontTx/>
              <a:buNone/>
            </a:pPr>
            <a:r>
              <a:rPr lang="en-US" altLang="en-US">
                <a:latin typeface="Courier New" panose="02070309020205020404" pitchFamily="49" charset="0"/>
                <a:cs typeface="Courier New" panose="02070309020205020404" pitchFamily="49" charset="0"/>
              </a:rPr>
              <a:t>		loop body		     loop body</a:t>
            </a:r>
          </a:p>
          <a:p>
            <a:pPr marL="533400" indent="-533400" eaLnBrk="1" hangingPunct="1">
              <a:buFontTx/>
              <a:buNone/>
            </a:pPr>
            <a:r>
              <a:rPr lang="en-US" altLang="en-US">
                <a:latin typeface="Courier New" panose="02070309020205020404" pitchFamily="49" charset="0"/>
                <a:cs typeface="Courier New" panose="02070309020205020404" pitchFamily="49" charset="0"/>
              </a:rPr>
              <a:t>					  while (ctrl_expr)</a:t>
            </a:r>
          </a:p>
          <a:p>
            <a:pPr marL="533400" indent="-533400" eaLnBrk="1" hangingPunct="1">
              <a:buFontTx/>
              <a:buNone/>
            </a:pPr>
            <a:endParaRPr lang="en-US" altLang="en-US"/>
          </a:p>
        </p:txBody>
      </p:sp>
      <p:sp>
        <p:nvSpPr>
          <p:cNvPr id="36868" name="Slide Number Placeholder 3">
            <a:extLst>
              <a:ext uri="{FF2B5EF4-FFF2-40B4-BE49-F238E27FC236}">
                <a16:creationId xmlns:a16="http://schemas.microsoft.com/office/drawing/2014/main" id="{98A7B934-E6F5-4042-87F9-247DBAE2B4E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A30558A-94CE-4598-BDF0-5ED95B05CCE2}" type="slidenum">
              <a:rPr lang="en-US" altLang="en-US" sz="1400" smtClean="0">
                <a:solidFill>
                  <a:srgbClr val="FFFFFF"/>
                </a:solidFill>
              </a:rPr>
              <a:pPr/>
              <a:t>351</a:t>
            </a:fld>
            <a:endParaRPr lang="en-US" altLang="en-US" sz="1400">
              <a:solidFill>
                <a:srgbClr val="FFFFFF"/>
              </a:solidFill>
            </a:endParaRPr>
          </a:p>
        </p:txBody>
      </p:sp>
    </p:spTree>
    <p:extLst>
      <p:ext uri="{BB962C8B-B14F-4D97-AF65-F5344CB8AC3E}">
        <p14:creationId xmlns:p14="http://schemas.microsoft.com/office/powerpoint/2010/main" val="235720428"/>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EDA8A013-5337-4FB4-84F4-2A58C466D2AA}"/>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Iterative Statements: Logically-Controlled Loops: Examples</a:t>
            </a:r>
          </a:p>
        </p:txBody>
      </p:sp>
      <p:sp>
        <p:nvSpPr>
          <p:cNvPr id="37891" name="Rectangle 3">
            <a:extLst>
              <a:ext uri="{FF2B5EF4-FFF2-40B4-BE49-F238E27FC236}">
                <a16:creationId xmlns:a16="http://schemas.microsoft.com/office/drawing/2014/main" id="{7496496D-B360-4848-9F50-F3E17AFD9587}"/>
              </a:ext>
            </a:extLst>
          </p:cNvPr>
          <p:cNvSpPr>
            <a:spLocks noGrp="1" noChangeArrowheads="1"/>
          </p:cNvSpPr>
          <p:nvPr>
            <p:ph sz="quarter" idx="1"/>
          </p:nvPr>
        </p:nvSpPr>
        <p:spPr>
          <a:xfrm>
            <a:off x="457200" y="1447800"/>
            <a:ext cx="8534400" cy="4572000"/>
          </a:xfrm>
        </p:spPr>
        <p:txBody>
          <a:bodyPr/>
          <a:lstStyle/>
          <a:p>
            <a:pPr marL="533400" indent="-533400" eaLnBrk="1" hangingPunct="1">
              <a:lnSpc>
                <a:spcPct val="90000"/>
              </a:lnSpc>
            </a:pPr>
            <a:r>
              <a:rPr lang="en-US" altLang="en-US"/>
              <a:t>Pascal has separate pre-test and post-test logical loop statements (</a:t>
            </a:r>
            <a:r>
              <a:rPr lang="en-US" altLang="en-US">
                <a:latin typeface="Courier New" panose="02070309020205020404" pitchFamily="49" charset="0"/>
              </a:rPr>
              <a:t>while-do</a:t>
            </a:r>
            <a:r>
              <a:rPr lang="en-US" altLang="en-US"/>
              <a:t> and </a:t>
            </a:r>
            <a:r>
              <a:rPr lang="en-US" altLang="en-US">
                <a:latin typeface="Courier New" panose="02070309020205020404" pitchFamily="49" charset="0"/>
              </a:rPr>
              <a:t>repeat-until</a:t>
            </a:r>
            <a:r>
              <a:rPr lang="en-US" altLang="en-US"/>
              <a:t>)</a:t>
            </a:r>
          </a:p>
          <a:p>
            <a:pPr marL="533400" indent="-533400" eaLnBrk="1" hangingPunct="1">
              <a:lnSpc>
                <a:spcPct val="90000"/>
              </a:lnSpc>
            </a:pPr>
            <a:r>
              <a:rPr lang="en-US" altLang="en-US"/>
              <a:t>C and C++ also have both, but the control expression for the post-test version is treated just like in the pre-test case </a:t>
            </a:r>
            <a:r>
              <a:rPr lang="en-US" altLang="en-US" b="1">
                <a:latin typeface="Courier New" panose="02070309020205020404" pitchFamily="49" charset="0"/>
              </a:rPr>
              <a:t>(</a:t>
            </a:r>
            <a:r>
              <a:rPr lang="en-US" altLang="en-US">
                <a:latin typeface="Courier New" panose="02070309020205020404" pitchFamily="49" charset="0"/>
              </a:rPr>
              <a:t>while-do</a:t>
            </a:r>
            <a:r>
              <a:rPr lang="en-US" altLang="en-US"/>
              <a:t> and </a:t>
            </a:r>
            <a:r>
              <a:rPr lang="en-US" altLang="en-US">
                <a:latin typeface="Courier New" panose="02070309020205020404" pitchFamily="49" charset="0"/>
              </a:rPr>
              <a:t>do- while</a:t>
            </a:r>
            <a:r>
              <a:rPr lang="en-US" altLang="en-US"/>
              <a:t>)</a:t>
            </a:r>
          </a:p>
          <a:p>
            <a:pPr marL="533400" indent="-533400" eaLnBrk="1" hangingPunct="1">
              <a:lnSpc>
                <a:spcPct val="90000"/>
              </a:lnSpc>
            </a:pPr>
            <a:r>
              <a:rPr lang="en-US" altLang="en-US"/>
              <a:t>Java is like C, except the control expression must be Boolean (and the body can only be entered at the beginning -- Java has no </a:t>
            </a:r>
            <a:r>
              <a:rPr lang="en-US" altLang="en-US" b="1">
                <a:latin typeface="Courier New" panose="02070309020205020404" pitchFamily="49" charset="0"/>
              </a:rPr>
              <a:t>goto</a:t>
            </a:r>
          </a:p>
        </p:txBody>
      </p:sp>
      <p:sp>
        <p:nvSpPr>
          <p:cNvPr id="37892" name="Slide Number Placeholder 3">
            <a:extLst>
              <a:ext uri="{FF2B5EF4-FFF2-40B4-BE49-F238E27FC236}">
                <a16:creationId xmlns:a16="http://schemas.microsoft.com/office/drawing/2014/main" id="{1167441A-97F0-4B8C-8E52-6A9A62D3807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066D68E-BCCB-4AED-9847-5BB7E4833B66}" type="slidenum">
              <a:rPr lang="en-US" altLang="en-US" sz="1400" smtClean="0">
                <a:solidFill>
                  <a:srgbClr val="FFFFFF"/>
                </a:solidFill>
              </a:rPr>
              <a:pPr/>
              <a:t>352</a:t>
            </a:fld>
            <a:endParaRPr lang="en-US" altLang="en-US" sz="1400">
              <a:solidFill>
                <a:srgbClr val="FFFFFF"/>
              </a:solidFill>
            </a:endParaRPr>
          </a:p>
        </p:txBody>
      </p:sp>
    </p:spTree>
    <p:extLst>
      <p:ext uri="{BB962C8B-B14F-4D97-AF65-F5344CB8AC3E}">
        <p14:creationId xmlns:p14="http://schemas.microsoft.com/office/powerpoint/2010/main" val="68463651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F4587087-B4C6-4C7A-A2E0-6D0258C5492E}"/>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Iterative Statements: Logically-Controlled Loops: Examples</a:t>
            </a:r>
          </a:p>
        </p:txBody>
      </p:sp>
      <p:sp>
        <p:nvSpPr>
          <p:cNvPr id="38915" name="Rectangle 3">
            <a:extLst>
              <a:ext uri="{FF2B5EF4-FFF2-40B4-BE49-F238E27FC236}">
                <a16:creationId xmlns:a16="http://schemas.microsoft.com/office/drawing/2014/main" id="{569AE146-0D0A-4F87-81C8-280D0887EF58}"/>
              </a:ext>
            </a:extLst>
          </p:cNvPr>
          <p:cNvSpPr>
            <a:spLocks noGrp="1" noChangeArrowheads="1"/>
          </p:cNvSpPr>
          <p:nvPr>
            <p:ph sz="quarter" idx="1"/>
          </p:nvPr>
        </p:nvSpPr>
        <p:spPr>
          <a:xfrm>
            <a:off x="457200" y="1600200"/>
            <a:ext cx="7467600" cy="4873625"/>
          </a:xfrm>
        </p:spPr>
        <p:txBody>
          <a:bodyPr/>
          <a:lstStyle/>
          <a:p>
            <a:pPr eaLnBrk="1" hangingPunct="1"/>
            <a:r>
              <a:rPr lang="en-US" altLang="en-US"/>
              <a:t>Ada has a pretest version, but no post-test</a:t>
            </a:r>
          </a:p>
          <a:p>
            <a:pPr eaLnBrk="1" hangingPunct="1"/>
            <a:r>
              <a:rPr lang="en-US" altLang="en-US"/>
              <a:t>FORTRAN 77 and 90 have neither</a:t>
            </a:r>
          </a:p>
          <a:p>
            <a:pPr eaLnBrk="1" hangingPunct="1"/>
            <a:r>
              <a:rPr lang="en-US" altLang="en-US"/>
              <a:t>Perl has two pre-test logical loops, </a:t>
            </a:r>
            <a:r>
              <a:rPr lang="en-US" altLang="en-US">
                <a:latin typeface="Courier New" panose="02070309020205020404" pitchFamily="49" charset="0"/>
              </a:rPr>
              <a:t>while</a:t>
            </a:r>
            <a:r>
              <a:rPr lang="en-US" altLang="en-US"/>
              <a:t> and </a:t>
            </a:r>
            <a:r>
              <a:rPr lang="en-US" altLang="en-US">
                <a:latin typeface="Courier New" panose="02070309020205020404" pitchFamily="49" charset="0"/>
              </a:rPr>
              <a:t>until</a:t>
            </a:r>
            <a:r>
              <a:rPr lang="en-US" altLang="en-US"/>
              <a:t>, but no post-test logical loop</a:t>
            </a:r>
          </a:p>
        </p:txBody>
      </p:sp>
      <p:sp>
        <p:nvSpPr>
          <p:cNvPr id="38916" name="Slide Number Placeholder 3">
            <a:extLst>
              <a:ext uri="{FF2B5EF4-FFF2-40B4-BE49-F238E27FC236}">
                <a16:creationId xmlns:a16="http://schemas.microsoft.com/office/drawing/2014/main" id="{81F35DE9-D6E7-4858-BCB4-82AB159976F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FD2FBB6-23FC-4056-8E36-92445BAD8627}" type="slidenum">
              <a:rPr lang="en-US" altLang="en-US" sz="1400" smtClean="0">
                <a:solidFill>
                  <a:srgbClr val="FFFFFF"/>
                </a:solidFill>
              </a:rPr>
              <a:pPr/>
              <a:t>353</a:t>
            </a:fld>
            <a:endParaRPr lang="en-US" altLang="en-US" sz="1400">
              <a:solidFill>
                <a:srgbClr val="FFFFFF"/>
              </a:solidFill>
            </a:endParaRPr>
          </a:p>
        </p:txBody>
      </p:sp>
    </p:spTree>
    <p:extLst>
      <p:ext uri="{BB962C8B-B14F-4D97-AF65-F5344CB8AC3E}">
        <p14:creationId xmlns:p14="http://schemas.microsoft.com/office/powerpoint/2010/main" val="328117943"/>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AEB6C41-2BB3-4CA8-BC3E-0037C04A7F6E}"/>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sz="3200"/>
              <a:t>Iterative Statements: User-Located Loop Control Mechanisms</a:t>
            </a:r>
          </a:p>
        </p:txBody>
      </p:sp>
      <p:sp>
        <p:nvSpPr>
          <p:cNvPr id="39939" name="Rectangle 3">
            <a:extLst>
              <a:ext uri="{FF2B5EF4-FFF2-40B4-BE49-F238E27FC236}">
                <a16:creationId xmlns:a16="http://schemas.microsoft.com/office/drawing/2014/main" id="{3FB47B44-7D06-47C3-901B-D0BB65814E50}"/>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Sometimes it is convenient for the programmers to decide a location for loop control (other than top or bottom of the loop)</a:t>
            </a:r>
          </a:p>
          <a:p>
            <a:pPr marL="533400" indent="-533400" eaLnBrk="1" hangingPunct="1"/>
            <a:r>
              <a:rPr lang="en-US" altLang="en-US"/>
              <a:t>Simple design for single loops (e.g., </a:t>
            </a:r>
            <a:r>
              <a:rPr lang="en-US" altLang="en-US" sz="2000">
                <a:latin typeface="Courier New" panose="02070309020205020404" pitchFamily="49" charset="0"/>
                <a:cs typeface="Courier New" panose="02070309020205020404" pitchFamily="49" charset="0"/>
              </a:rPr>
              <a:t>break</a:t>
            </a:r>
            <a:r>
              <a:rPr lang="en-US" altLang="en-US"/>
              <a:t>)</a:t>
            </a:r>
          </a:p>
          <a:p>
            <a:pPr marL="533400" indent="-533400" eaLnBrk="1" hangingPunct="1"/>
            <a:r>
              <a:rPr lang="en-US" altLang="en-US"/>
              <a:t>Design issues for nested loops</a:t>
            </a:r>
          </a:p>
          <a:p>
            <a:pPr marL="914400" lvl="1" indent="-457200" eaLnBrk="1" hangingPunct="1">
              <a:buFontTx/>
              <a:buAutoNum type="arabicPeriod"/>
            </a:pPr>
            <a:r>
              <a:rPr lang="en-US" altLang="en-US"/>
              <a:t>Should the conditional be part of the exit?</a:t>
            </a:r>
          </a:p>
          <a:p>
            <a:pPr marL="914400" lvl="1" indent="-457200" eaLnBrk="1" hangingPunct="1">
              <a:buFontTx/>
              <a:buAutoNum type="arabicPeriod"/>
            </a:pPr>
            <a:r>
              <a:rPr lang="en-US" altLang="en-US"/>
              <a:t>Should control be transferable out of more than one loop?</a:t>
            </a:r>
          </a:p>
        </p:txBody>
      </p:sp>
      <p:sp>
        <p:nvSpPr>
          <p:cNvPr id="39940" name="Slide Number Placeholder 3">
            <a:extLst>
              <a:ext uri="{FF2B5EF4-FFF2-40B4-BE49-F238E27FC236}">
                <a16:creationId xmlns:a16="http://schemas.microsoft.com/office/drawing/2014/main" id="{73B5E9DD-80C0-42CC-B18D-29957A4D85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12AD424-58B5-49A8-A86E-4D405C01D97A}" type="slidenum">
              <a:rPr lang="en-US" altLang="en-US" sz="1400" smtClean="0">
                <a:solidFill>
                  <a:srgbClr val="FFFFFF"/>
                </a:solidFill>
              </a:rPr>
              <a:pPr/>
              <a:t>354</a:t>
            </a:fld>
            <a:endParaRPr lang="en-US" altLang="en-US" sz="1400">
              <a:solidFill>
                <a:srgbClr val="FFFFFF"/>
              </a:solidFill>
            </a:endParaRPr>
          </a:p>
        </p:txBody>
      </p:sp>
    </p:spTree>
    <p:extLst>
      <p:ext uri="{BB962C8B-B14F-4D97-AF65-F5344CB8AC3E}">
        <p14:creationId xmlns:p14="http://schemas.microsoft.com/office/powerpoint/2010/main" val="251573075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84ED677E-9AFE-4E37-B916-717C0A6E37E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3200"/>
              <a:t>Iterative Statements: User-Located Loop Control Mechanisms </a:t>
            </a:r>
            <a:r>
              <a:rPr lang="en-US" sz="2400">
                <a:latin typeface="Courier New" pitchFamily="49" charset="0"/>
                <a:cs typeface="Courier New" pitchFamily="49" charset="0"/>
              </a:rPr>
              <a:t>break</a:t>
            </a:r>
            <a:r>
              <a:rPr lang="en-US" sz="3200"/>
              <a:t> and </a:t>
            </a:r>
            <a:r>
              <a:rPr lang="en-US" sz="2400">
                <a:latin typeface="Courier New" pitchFamily="49" charset="0"/>
                <a:cs typeface="Courier New" pitchFamily="49" charset="0"/>
              </a:rPr>
              <a:t>continue</a:t>
            </a:r>
          </a:p>
        </p:txBody>
      </p:sp>
      <p:sp>
        <p:nvSpPr>
          <p:cNvPr id="40963" name="Rectangle 3">
            <a:extLst>
              <a:ext uri="{FF2B5EF4-FFF2-40B4-BE49-F238E27FC236}">
                <a16:creationId xmlns:a16="http://schemas.microsoft.com/office/drawing/2014/main" id="{9723D330-7168-4E29-8892-0448C35B8CFD}"/>
              </a:ext>
            </a:extLst>
          </p:cNvPr>
          <p:cNvSpPr>
            <a:spLocks noGrp="1" noChangeArrowheads="1"/>
          </p:cNvSpPr>
          <p:nvPr>
            <p:ph sz="quarter" idx="1"/>
          </p:nvPr>
        </p:nvSpPr>
        <p:spPr>
          <a:xfrm>
            <a:off x="457200" y="1600200"/>
            <a:ext cx="7467600" cy="1828800"/>
          </a:xfrm>
        </p:spPr>
        <p:txBody>
          <a:bodyPr>
            <a:normAutofit fontScale="85000" lnSpcReduction="20000"/>
          </a:bodyPr>
          <a:lstStyle/>
          <a:p>
            <a:pPr eaLnBrk="1" hangingPunct="1">
              <a:defRPr/>
            </a:pPr>
            <a:r>
              <a:rPr lang="en-US" altLang="en-US" dirty="0"/>
              <a:t>C , C++, and Java: </a:t>
            </a:r>
            <a:r>
              <a:rPr lang="en-US" altLang="en-US" b="1" dirty="0">
                <a:latin typeface="Courier New" panose="02070309020205020404" pitchFamily="49" charset="0"/>
              </a:rPr>
              <a:t>break </a:t>
            </a:r>
            <a:r>
              <a:rPr lang="en-US" altLang="en-US" dirty="0"/>
              <a:t>statement</a:t>
            </a:r>
          </a:p>
          <a:p>
            <a:pPr eaLnBrk="1" hangingPunct="1">
              <a:defRPr/>
            </a:pPr>
            <a:r>
              <a:rPr lang="en-US" altLang="en-US" dirty="0"/>
              <a:t>Unconditional; for any loop or </a:t>
            </a:r>
            <a:r>
              <a:rPr lang="en-US" altLang="en-US" b="1" dirty="0">
                <a:latin typeface="Courier New" panose="02070309020205020404" pitchFamily="49" charset="0"/>
              </a:rPr>
              <a:t>switch</a:t>
            </a:r>
            <a:r>
              <a:rPr lang="en-US" altLang="en-US" dirty="0"/>
              <a:t>; one level only </a:t>
            </a:r>
          </a:p>
          <a:p>
            <a:pPr eaLnBrk="1" hangingPunct="1">
              <a:defRPr/>
            </a:pPr>
            <a:r>
              <a:rPr lang="en-US" altLang="en-US" dirty="0"/>
              <a:t>Java and C# have a labeled </a:t>
            </a:r>
            <a:r>
              <a:rPr lang="en-US" altLang="en-US" dirty="0">
                <a:latin typeface="Courier New" panose="02070309020205020404" pitchFamily="49" charset="0"/>
                <a:cs typeface="Courier New" panose="02070309020205020404" pitchFamily="49" charset="0"/>
              </a:rPr>
              <a:t>break</a:t>
            </a:r>
            <a:r>
              <a:rPr lang="en-US" altLang="en-US" dirty="0"/>
              <a:t> statement: control transfers to the label</a:t>
            </a:r>
          </a:p>
          <a:p>
            <a:pPr eaLnBrk="1" hangingPunct="1">
              <a:defRPr/>
            </a:pPr>
            <a:r>
              <a:rPr lang="en-US" altLang="en-US" dirty="0"/>
              <a:t>An alternative: </a:t>
            </a:r>
            <a:r>
              <a:rPr lang="en-US" altLang="en-US" b="1" dirty="0">
                <a:latin typeface="Courier New" panose="02070309020205020404" pitchFamily="49" charset="0"/>
              </a:rPr>
              <a:t>continue</a:t>
            </a:r>
            <a:r>
              <a:rPr lang="en-US" altLang="en-US" dirty="0"/>
              <a:t> statement; it skips the remainder of this iteration, but does not exit the loop</a:t>
            </a:r>
          </a:p>
        </p:txBody>
      </p:sp>
      <p:sp>
        <p:nvSpPr>
          <p:cNvPr id="40964" name="Slide Number Placeholder 3">
            <a:extLst>
              <a:ext uri="{FF2B5EF4-FFF2-40B4-BE49-F238E27FC236}">
                <a16:creationId xmlns:a16="http://schemas.microsoft.com/office/drawing/2014/main" id="{EE1D92FC-E3D8-4766-8EA1-66E61E049DB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32EA4A7-6C5B-4743-868F-82C43F5147EA}" type="slidenum">
              <a:rPr lang="en-US" altLang="en-US" sz="1400" smtClean="0">
                <a:solidFill>
                  <a:srgbClr val="FFFFFF"/>
                </a:solidFill>
              </a:rPr>
              <a:pPr/>
              <a:t>355</a:t>
            </a:fld>
            <a:endParaRPr lang="en-US" altLang="en-US" sz="1400">
              <a:solidFill>
                <a:srgbClr val="FFFFFF"/>
              </a:solidFill>
            </a:endParaRPr>
          </a:p>
        </p:txBody>
      </p:sp>
      <p:sp>
        <p:nvSpPr>
          <p:cNvPr id="40965" name="Rectangle 1">
            <a:extLst>
              <a:ext uri="{FF2B5EF4-FFF2-40B4-BE49-F238E27FC236}">
                <a16:creationId xmlns:a16="http://schemas.microsoft.com/office/drawing/2014/main" id="{AC103890-BCD7-4176-86CA-193AF962801D}"/>
              </a:ext>
            </a:extLst>
          </p:cNvPr>
          <p:cNvSpPr>
            <a:spLocks noChangeArrowheads="1"/>
          </p:cNvSpPr>
          <p:nvPr/>
        </p:nvSpPr>
        <p:spPr bwMode="auto">
          <a:xfrm>
            <a:off x="457200" y="3579813"/>
            <a:ext cx="3124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600" b="1">
                <a:latin typeface="Courier New" panose="02070309020205020404" pitchFamily="49" charset="0"/>
              </a:rPr>
              <a:t>for (a = 0; a &lt; 5; a++) </a:t>
            </a:r>
            <a:endParaRPr lang="en-US" altLang="en-US" sz="1600">
              <a:latin typeface="Courier New" panose="02070309020205020404" pitchFamily="49" charset="0"/>
            </a:endParaRPr>
          </a:p>
          <a:p>
            <a:r>
              <a:rPr lang="en-US" altLang="en-US" sz="1600" b="1">
                <a:latin typeface="Courier New" panose="02070309020205020404" pitchFamily="49" charset="0"/>
              </a:rPr>
              <a:t>{ </a:t>
            </a:r>
            <a:endParaRPr lang="en-US" altLang="en-US" sz="1600">
              <a:latin typeface="Courier New" panose="02070309020205020404" pitchFamily="49" charset="0"/>
            </a:endParaRPr>
          </a:p>
          <a:p>
            <a:r>
              <a:rPr lang="en-US" altLang="en-US" sz="1600" b="1">
                <a:latin typeface="Courier New" panose="02070309020205020404" pitchFamily="49" charset="0"/>
              </a:rPr>
              <a:t>if (a == 2) break; </a:t>
            </a:r>
            <a:endParaRPr lang="en-US" altLang="en-US" sz="1600">
              <a:latin typeface="Courier New" panose="02070309020205020404" pitchFamily="49" charset="0"/>
            </a:endParaRPr>
          </a:p>
          <a:p>
            <a:r>
              <a:rPr lang="en-US" altLang="en-US" sz="1600" b="1">
                <a:latin typeface="Courier New" panose="02070309020205020404" pitchFamily="49" charset="0"/>
              </a:rPr>
              <a:t>printf(“a = %d\n”, a); </a:t>
            </a:r>
            <a:endParaRPr lang="en-US" altLang="en-US" sz="1600">
              <a:latin typeface="Courier New" panose="02070309020205020404" pitchFamily="49" charset="0"/>
            </a:endParaRPr>
          </a:p>
          <a:p>
            <a:r>
              <a:rPr lang="en-US" altLang="en-US" sz="1600" b="1">
                <a:latin typeface="Courier New" panose="02070309020205020404" pitchFamily="49" charset="0"/>
              </a:rPr>
              <a:t>} </a:t>
            </a:r>
            <a:endParaRPr lang="en-US" altLang="en-US" sz="1600"/>
          </a:p>
        </p:txBody>
      </p:sp>
      <p:sp>
        <p:nvSpPr>
          <p:cNvPr id="40966" name="Rectangle 2">
            <a:extLst>
              <a:ext uri="{FF2B5EF4-FFF2-40B4-BE49-F238E27FC236}">
                <a16:creationId xmlns:a16="http://schemas.microsoft.com/office/drawing/2014/main" id="{C5DDE29B-408C-4200-B2C4-679167F94CDA}"/>
              </a:ext>
            </a:extLst>
          </p:cNvPr>
          <p:cNvSpPr>
            <a:spLocks noChangeArrowheads="1"/>
          </p:cNvSpPr>
          <p:nvPr/>
        </p:nvSpPr>
        <p:spPr bwMode="auto">
          <a:xfrm>
            <a:off x="3581400" y="3579813"/>
            <a:ext cx="457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600" b="1">
                <a:latin typeface="Courier New" panose="02070309020205020404" pitchFamily="49" charset="0"/>
              </a:rPr>
              <a:t>for (a = 0; a &lt; 5; a++) </a:t>
            </a:r>
            <a:endParaRPr lang="en-US" altLang="en-US" sz="1600">
              <a:latin typeface="Courier New" panose="02070309020205020404" pitchFamily="49" charset="0"/>
            </a:endParaRPr>
          </a:p>
          <a:p>
            <a:r>
              <a:rPr lang="en-US" altLang="en-US" sz="1600" b="1">
                <a:latin typeface="Courier New" panose="02070309020205020404" pitchFamily="49" charset="0"/>
              </a:rPr>
              <a:t>{ </a:t>
            </a:r>
            <a:endParaRPr lang="en-US" altLang="en-US" sz="1600">
              <a:latin typeface="Courier New" panose="02070309020205020404" pitchFamily="49" charset="0"/>
            </a:endParaRPr>
          </a:p>
          <a:p>
            <a:r>
              <a:rPr lang="en-US" altLang="en-US" sz="1600" b="1">
                <a:latin typeface="Courier New" panose="02070309020205020404" pitchFamily="49" charset="0"/>
              </a:rPr>
              <a:t>if (a == 2) continue; </a:t>
            </a:r>
            <a:endParaRPr lang="en-US" altLang="en-US" sz="1600">
              <a:latin typeface="Courier New" panose="02070309020205020404" pitchFamily="49" charset="0"/>
            </a:endParaRPr>
          </a:p>
          <a:p>
            <a:r>
              <a:rPr lang="en-US" altLang="en-US" sz="1600" b="1">
                <a:latin typeface="Courier New" panose="02070309020205020404" pitchFamily="49" charset="0"/>
              </a:rPr>
              <a:t>printf(“a = %d\n”, a); </a:t>
            </a:r>
            <a:endParaRPr lang="en-US" altLang="en-US" sz="1600">
              <a:latin typeface="Courier New" panose="02070309020205020404" pitchFamily="49" charset="0"/>
            </a:endParaRPr>
          </a:p>
          <a:p>
            <a:r>
              <a:rPr lang="en-US" altLang="en-US" sz="1600" b="1">
                <a:latin typeface="Courier New" panose="02070309020205020404" pitchFamily="49" charset="0"/>
              </a:rPr>
              <a:t>} </a:t>
            </a:r>
            <a:endParaRPr lang="en-US" altLang="en-US" sz="1600"/>
          </a:p>
        </p:txBody>
      </p:sp>
    </p:spTree>
    <p:extLst>
      <p:ext uri="{BB962C8B-B14F-4D97-AF65-F5344CB8AC3E}">
        <p14:creationId xmlns:p14="http://schemas.microsoft.com/office/powerpoint/2010/main" val="3563817724"/>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6F7D549B-C1B9-47B2-BC12-F981D1F656B4}"/>
              </a:ext>
            </a:extLst>
          </p:cNvPr>
          <p:cNvSpPr>
            <a:spLocks noGrp="1" noChangeArrowheads="1"/>
          </p:cNvSpPr>
          <p:nvPr>
            <p:ph type="title"/>
          </p:nvPr>
        </p:nvSpPr>
        <p:spPr/>
        <p:txBody>
          <a:bodyPr/>
          <a:lstStyle/>
          <a:p>
            <a:pPr eaLnBrk="1" fontAlgn="auto" hangingPunct="1">
              <a:spcAft>
                <a:spcPts val="0"/>
              </a:spcAft>
              <a:defRPr/>
            </a:pPr>
            <a:r>
              <a:rPr lang="en-US" sz="3200" dirty="0">
                <a:solidFill>
                  <a:srgbClr val="FF0000"/>
                </a:solidFill>
              </a:rPr>
              <a:t>Iterative Statements: Iteration Based on Data Structures</a:t>
            </a:r>
          </a:p>
        </p:txBody>
      </p:sp>
      <p:sp>
        <p:nvSpPr>
          <p:cNvPr id="41987" name="Rectangle 3">
            <a:extLst>
              <a:ext uri="{FF2B5EF4-FFF2-40B4-BE49-F238E27FC236}">
                <a16:creationId xmlns:a16="http://schemas.microsoft.com/office/drawing/2014/main" id="{B495B99D-B40B-4A85-B143-92CCE0A7752F}"/>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Number of elements of in a data structure control loop iteration</a:t>
            </a:r>
          </a:p>
          <a:p>
            <a:pPr eaLnBrk="1" hangingPunct="1">
              <a:lnSpc>
                <a:spcPct val="90000"/>
              </a:lnSpc>
            </a:pPr>
            <a:r>
              <a:rPr lang="en-US" altLang="en-US"/>
              <a:t>Control mechanism is a call to an </a:t>
            </a:r>
            <a:r>
              <a:rPr lang="en-US" altLang="en-US" i="1"/>
              <a:t>iterator</a:t>
            </a:r>
            <a:r>
              <a:rPr lang="en-US" altLang="en-US"/>
              <a:t> function that returns the next element in some chosen order, if there is one; else loop is terminate</a:t>
            </a:r>
          </a:p>
          <a:p>
            <a:pPr eaLnBrk="1" hangingPunct="1">
              <a:lnSpc>
                <a:spcPct val="90000"/>
              </a:lnSpc>
            </a:pPr>
            <a:r>
              <a:rPr lang="en-US" altLang="en-US"/>
              <a:t>C's </a:t>
            </a:r>
            <a:r>
              <a:rPr lang="en-US" altLang="en-US" b="1">
                <a:latin typeface="Courier New" panose="02070309020205020404" pitchFamily="49" charset="0"/>
              </a:rPr>
              <a:t>for</a:t>
            </a:r>
            <a:r>
              <a:rPr lang="en-US" altLang="en-US"/>
              <a:t> can be used to build a user-defined iterator:</a:t>
            </a:r>
          </a:p>
          <a:p>
            <a:pPr eaLnBrk="1" hangingPunct="1">
              <a:lnSpc>
                <a:spcPct val="90000"/>
              </a:lnSpc>
              <a:buFontTx/>
              <a:buNone/>
            </a:pPr>
            <a:r>
              <a:rPr lang="en-US" altLang="en-US" b="1">
                <a:latin typeface="Courier New" panose="02070309020205020404" pitchFamily="49" charset="0"/>
              </a:rPr>
              <a:t>	</a:t>
            </a:r>
            <a:r>
              <a:rPr lang="en-US" altLang="en-US">
                <a:latin typeface="Courier New" panose="02070309020205020404" pitchFamily="49" charset="0"/>
              </a:rPr>
              <a:t>for (p=root; p==NULL; traverse(p)){ </a:t>
            </a:r>
          </a:p>
          <a:p>
            <a:pPr eaLnBrk="1" hangingPunct="1">
              <a:lnSpc>
                <a:spcPct val="90000"/>
              </a:lnSpc>
              <a:buFontTx/>
              <a:buNone/>
            </a:pPr>
            <a:r>
              <a:rPr lang="en-US" altLang="en-US">
                <a:latin typeface="Courier New" panose="02070309020205020404" pitchFamily="49" charset="0"/>
              </a:rPr>
              <a:t> 	}</a:t>
            </a:r>
          </a:p>
        </p:txBody>
      </p:sp>
      <p:sp>
        <p:nvSpPr>
          <p:cNvPr id="41988" name="Slide Number Placeholder 3">
            <a:extLst>
              <a:ext uri="{FF2B5EF4-FFF2-40B4-BE49-F238E27FC236}">
                <a16:creationId xmlns:a16="http://schemas.microsoft.com/office/drawing/2014/main" id="{93814D53-D4CA-49E8-B031-09106D229A6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1AD7793-37D6-4067-8F32-AE9F0AB3C26C}" type="slidenum">
              <a:rPr lang="en-US" altLang="en-US" sz="1400" smtClean="0">
                <a:solidFill>
                  <a:srgbClr val="FFFFFF"/>
                </a:solidFill>
              </a:rPr>
              <a:pPr/>
              <a:t>356</a:t>
            </a:fld>
            <a:endParaRPr lang="en-US" altLang="en-US" sz="1400">
              <a:solidFill>
                <a:srgbClr val="FFFFFF"/>
              </a:solidFill>
            </a:endParaRPr>
          </a:p>
        </p:txBody>
      </p:sp>
    </p:spTree>
    <p:extLst>
      <p:ext uri="{BB962C8B-B14F-4D97-AF65-F5344CB8AC3E}">
        <p14:creationId xmlns:p14="http://schemas.microsoft.com/office/powerpoint/2010/main" val="303334191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311A1672-5AE3-4FD2-8FB2-C0783006E5FE}"/>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dirty="0">
                <a:solidFill>
                  <a:srgbClr val="FF0000"/>
                </a:solidFill>
              </a:rPr>
              <a:t>Iterative Statements: Iteration Based on Data Structures (continued)</a:t>
            </a:r>
          </a:p>
        </p:txBody>
      </p:sp>
      <p:sp>
        <p:nvSpPr>
          <p:cNvPr id="43011" name="Rectangle 3">
            <a:extLst>
              <a:ext uri="{FF2B5EF4-FFF2-40B4-BE49-F238E27FC236}">
                <a16:creationId xmlns:a16="http://schemas.microsoft.com/office/drawing/2014/main" id="{E4B8C0EA-CEA8-4A01-92FF-05CC4A7B9E92}"/>
              </a:ext>
            </a:extLst>
          </p:cNvPr>
          <p:cNvSpPr>
            <a:spLocks noGrp="1" noChangeArrowheads="1"/>
          </p:cNvSpPr>
          <p:nvPr>
            <p:ph sz="quarter" idx="1"/>
          </p:nvPr>
        </p:nvSpPr>
        <p:spPr>
          <a:xfrm>
            <a:off x="457200" y="1524000"/>
            <a:ext cx="8153400" cy="4572000"/>
          </a:xfrm>
        </p:spPr>
        <p:txBody>
          <a:bodyPr/>
          <a:lstStyle/>
          <a:p>
            <a:pPr eaLnBrk="1" hangingPunct="1"/>
            <a:r>
              <a:rPr lang="en-US" altLang="en-US"/>
              <a:t>C#’s foreach statement iterates on the elements of arrays and other collections:</a:t>
            </a:r>
          </a:p>
          <a:p>
            <a:pPr eaLnBrk="1" hangingPunct="1">
              <a:buFontTx/>
              <a:buNone/>
            </a:pPr>
            <a:r>
              <a:rPr lang="en-US" altLang="en-US"/>
              <a:t>	</a:t>
            </a:r>
          </a:p>
          <a:p>
            <a:pPr eaLnBrk="1" hangingPunct="1">
              <a:buFontTx/>
              <a:buNone/>
            </a:pPr>
            <a:r>
              <a:rPr lang="en-US" altLang="en-US"/>
              <a:t>	</a:t>
            </a:r>
            <a:r>
              <a:rPr lang="en-US" altLang="en-US" sz="2000">
                <a:latin typeface="Courier New" panose="02070309020205020404" pitchFamily="49" charset="0"/>
                <a:cs typeface="Courier New" panose="02070309020205020404" pitchFamily="49" charset="0"/>
              </a:rPr>
              <a:t>Strings[] = strList = {“Bob”, “Carol”, “Ted”};</a:t>
            </a:r>
          </a:p>
          <a:p>
            <a:pPr eaLnBrk="1" hangingPunct="1">
              <a:buFontTx/>
              <a:buNone/>
            </a:pPr>
            <a:r>
              <a:rPr lang="en-US" altLang="en-US" sz="2000" b="1">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foreach (Strings name in strList)</a:t>
            </a:r>
          </a:p>
          <a:p>
            <a:pPr eaLnBrk="1" hangingPunct="1">
              <a:buFontTx/>
              <a:buNone/>
            </a:pPr>
            <a:r>
              <a:rPr lang="en-US" altLang="en-US" sz="2000">
                <a:latin typeface="Courier New" panose="02070309020205020404" pitchFamily="49" charset="0"/>
                <a:cs typeface="Courier New" panose="02070309020205020404" pitchFamily="49" charset="0"/>
              </a:rPr>
              <a:t>		Console.WriteLine (“Name: {0}”, name);</a:t>
            </a:r>
          </a:p>
          <a:p>
            <a:pPr eaLnBrk="1" hangingPunct="1">
              <a:buFontTx/>
              <a:buNone/>
            </a:pPr>
            <a:endParaRPr lang="en-US" altLang="en-US" sz="2000">
              <a:latin typeface="Courier New" panose="02070309020205020404" pitchFamily="49" charset="0"/>
              <a:cs typeface="Courier New" panose="02070309020205020404" pitchFamily="49" charset="0"/>
            </a:endParaRPr>
          </a:p>
          <a:p>
            <a:pPr eaLnBrk="1" hangingPunct="1"/>
            <a:r>
              <a:rPr lang="en-US" altLang="en-US"/>
              <a:t>The notation {0} indicates the position in the string to be displayed</a:t>
            </a:r>
          </a:p>
        </p:txBody>
      </p:sp>
      <p:sp>
        <p:nvSpPr>
          <p:cNvPr id="43012" name="Slide Number Placeholder 3">
            <a:extLst>
              <a:ext uri="{FF2B5EF4-FFF2-40B4-BE49-F238E27FC236}">
                <a16:creationId xmlns:a16="http://schemas.microsoft.com/office/drawing/2014/main" id="{B1FB6DF6-F0B3-4641-9100-7E4B223EE9F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B27123D-726A-4A34-AEB3-4005893FD063}" type="slidenum">
              <a:rPr lang="en-US" altLang="en-US" sz="1400" smtClean="0">
                <a:solidFill>
                  <a:srgbClr val="FFFFFF"/>
                </a:solidFill>
              </a:rPr>
              <a:pPr/>
              <a:t>357</a:t>
            </a:fld>
            <a:endParaRPr lang="en-US" altLang="en-US" sz="1400">
              <a:solidFill>
                <a:srgbClr val="FFFFFF"/>
              </a:solidFill>
            </a:endParaRPr>
          </a:p>
        </p:txBody>
      </p:sp>
    </p:spTree>
    <p:extLst>
      <p:ext uri="{BB962C8B-B14F-4D97-AF65-F5344CB8AC3E}">
        <p14:creationId xmlns:p14="http://schemas.microsoft.com/office/powerpoint/2010/main" val="301582814"/>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AF552ABA-471B-4B31-ABF1-37EC7A857DF3}"/>
              </a:ext>
            </a:extLst>
          </p:cNvPr>
          <p:cNvSpPr>
            <a:spLocks noGrp="1" noChangeArrowheads="1"/>
          </p:cNvSpPr>
          <p:nvPr>
            <p:ph type="title"/>
          </p:nvPr>
        </p:nvSpPr>
        <p:spPr/>
        <p:txBody>
          <a:bodyPr/>
          <a:lstStyle/>
          <a:p>
            <a:pPr eaLnBrk="1" fontAlgn="auto" hangingPunct="1">
              <a:spcAft>
                <a:spcPts val="0"/>
              </a:spcAft>
              <a:defRPr/>
            </a:pPr>
            <a:r>
              <a:rPr lang="en-US" dirty="0"/>
              <a:t>Unconditional Branching</a:t>
            </a:r>
          </a:p>
        </p:txBody>
      </p:sp>
      <p:sp>
        <p:nvSpPr>
          <p:cNvPr id="44035" name="Rectangle 3">
            <a:extLst>
              <a:ext uri="{FF2B5EF4-FFF2-40B4-BE49-F238E27FC236}">
                <a16:creationId xmlns:a16="http://schemas.microsoft.com/office/drawing/2014/main" id="{1A89D95C-7A08-4BBC-9791-56FF052A9C0D}"/>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Transfers execution control to a specified place in the program</a:t>
            </a:r>
          </a:p>
          <a:p>
            <a:pPr eaLnBrk="1" hangingPunct="1">
              <a:lnSpc>
                <a:spcPct val="90000"/>
              </a:lnSpc>
            </a:pPr>
            <a:r>
              <a:rPr lang="en-US" altLang="en-US"/>
              <a:t>Represented one of the most heated debates in 1960’s and 1970’s</a:t>
            </a:r>
          </a:p>
          <a:p>
            <a:pPr eaLnBrk="1" hangingPunct="1">
              <a:lnSpc>
                <a:spcPct val="90000"/>
              </a:lnSpc>
            </a:pPr>
            <a:r>
              <a:rPr lang="en-US" altLang="en-US"/>
              <a:t>Well-known mechanism: </a:t>
            </a:r>
            <a:r>
              <a:rPr lang="en-US" altLang="en-US">
                <a:latin typeface="Courier New" panose="02070309020205020404" pitchFamily="49" charset="0"/>
                <a:cs typeface="Courier New" panose="02070309020205020404" pitchFamily="49" charset="0"/>
              </a:rPr>
              <a:t>goto</a:t>
            </a:r>
            <a:r>
              <a:rPr lang="en-US" altLang="en-US"/>
              <a:t> statement</a:t>
            </a:r>
          </a:p>
          <a:p>
            <a:pPr eaLnBrk="1" hangingPunct="1">
              <a:lnSpc>
                <a:spcPct val="90000"/>
              </a:lnSpc>
            </a:pPr>
            <a:r>
              <a:rPr lang="en-US" altLang="en-US"/>
              <a:t>Major concern: Readability</a:t>
            </a:r>
          </a:p>
          <a:p>
            <a:pPr eaLnBrk="1" hangingPunct="1">
              <a:lnSpc>
                <a:spcPct val="90000"/>
              </a:lnSpc>
            </a:pPr>
            <a:r>
              <a:rPr lang="en-US" altLang="en-US"/>
              <a:t>Some languages do not support </a:t>
            </a:r>
            <a:r>
              <a:rPr lang="en-US" altLang="en-US" sz="2000">
                <a:latin typeface="Courier New" panose="02070309020205020404" pitchFamily="49" charset="0"/>
                <a:cs typeface="Courier New" panose="02070309020205020404" pitchFamily="49" charset="0"/>
              </a:rPr>
              <a:t>goto</a:t>
            </a:r>
            <a:r>
              <a:rPr lang="en-US" altLang="en-US"/>
              <a:t> statement (e.g., Module-2 and Java)</a:t>
            </a:r>
          </a:p>
          <a:p>
            <a:pPr eaLnBrk="1" hangingPunct="1">
              <a:lnSpc>
                <a:spcPct val="90000"/>
              </a:lnSpc>
            </a:pPr>
            <a:r>
              <a:rPr lang="en-US" altLang="en-US"/>
              <a:t>C# offers </a:t>
            </a:r>
            <a:r>
              <a:rPr lang="en-US" altLang="en-US">
                <a:latin typeface="Courier New" panose="02070309020205020404" pitchFamily="49" charset="0"/>
                <a:cs typeface="Courier New" panose="02070309020205020404" pitchFamily="49" charset="0"/>
              </a:rPr>
              <a:t>goto</a:t>
            </a:r>
            <a:r>
              <a:rPr lang="en-US" altLang="en-US"/>
              <a:t> statement (can be used in </a:t>
            </a:r>
            <a:r>
              <a:rPr lang="en-US" altLang="en-US">
                <a:latin typeface="Courier New" panose="02070309020205020404" pitchFamily="49" charset="0"/>
                <a:cs typeface="Courier New" panose="02070309020205020404" pitchFamily="49" charset="0"/>
              </a:rPr>
              <a:t>switch</a:t>
            </a:r>
            <a:r>
              <a:rPr lang="en-US" altLang="en-US"/>
              <a:t> statements)</a:t>
            </a:r>
          </a:p>
          <a:p>
            <a:pPr eaLnBrk="1" hangingPunct="1">
              <a:lnSpc>
                <a:spcPct val="90000"/>
              </a:lnSpc>
            </a:pPr>
            <a:r>
              <a:rPr lang="en-US" altLang="en-US"/>
              <a:t>Loop exit statements are restricted and somewhat camouflaged </a:t>
            </a:r>
            <a:r>
              <a:rPr lang="en-US" altLang="en-US">
                <a:latin typeface="Courier New" panose="02070309020205020404" pitchFamily="49" charset="0"/>
              </a:rPr>
              <a:t>goto</a:t>
            </a:r>
            <a:r>
              <a:rPr lang="en-US" altLang="en-US"/>
              <a:t>’s</a:t>
            </a:r>
          </a:p>
        </p:txBody>
      </p:sp>
      <p:sp>
        <p:nvSpPr>
          <p:cNvPr id="44036" name="Slide Number Placeholder 3">
            <a:extLst>
              <a:ext uri="{FF2B5EF4-FFF2-40B4-BE49-F238E27FC236}">
                <a16:creationId xmlns:a16="http://schemas.microsoft.com/office/drawing/2014/main" id="{4CBC861B-346D-4D9A-9C64-A442E38D30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7AD58A9-375E-43DD-A414-82BCCF5B7307}" type="slidenum">
              <a:rPr lang="en-US" altLang="en-US" sz="1400" smtClean="0">
                <a:solidFill>
                  <a:srgbClr val="FFFFFF"/>
                </a:solidFill>
              </a:rPr>
              <a:pPr/>
              <a:t>358</a:t>
            </a:fld>
            <a:endParaRPr lang="en-US" altLang="en-US" sz="1400">
              <a:solidFill>
                <a:srgbClr val="FFFFFF"/>
              </a:solidFill>
            </a:endParaRPr>
          </a:p>
        </p:txBody>
      </p:sp>
    </p:spTree>
    <p:extLst>
      <p:ext uri="{BB962C8B-B14F-4D97-AF65-F5344CB8AC3E}">
        <p14:creationId xmlns:p14="http://schemas.microsoft.com/office/powerpoint/2010/main" val="239125071"/>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D89F493B-9AF5-461E-A1CA-6F21725AE840}"/>
              </a:ext>
            </a:extLst>
          </p:cNvPr>
          <p:cNvSpPr>
            <a:spLocks noGrp="1" noChangeArrowheads="1"/>
          </p:cNvSpPr>
          <p:nvPr>
            <p:ph type="title"/>
          </p:nvPr>
        </p:nvSpPr>
        <p:spPr/>
        <p:txBody>
          <a:bodyPr/>
          <a:lstStyle/>
          <a:p>
            <a:pPr eaLnBrk="1" fontAlgn="auto" hangingPunct="1">
              <a:spcAft>
                <a:spcPts val="0"/>
              </a:spcAft>
              <a:defRPr/>
            </a:pPr>
            <a:r>
              <a:rPr lang="en-US"/>
              <a:t>Guarded Commands</a:t>
            </a:r>
          </a:p>
        </p:txBody>
      </p:sp>
      <p:sp>
        <p:nvSpPr>
          <p:cNvPr id="45059" name="Rectangle 3">
            <a:extLst>
              <a:ext uri="{FF2B5EF4-FFF2-40B4-BE49-F238E27FC236}">
                <a16:creationId xmlns:a16="http://schemas.microsoft.com/office/drawing/2014/main" id="{6DC9A802-D4E4-43D1-BFB6-297E2173D8C8}"/>
              </a:ext>
            </a:extLst>
          </p:cNvPr>
          <p:cNvSpPr>
            <a:spLocks noGrp="1" noChangeArrowheads="1"/>
          </p:cNvSpPr>
          <p:nvPr>
            <p:ph sz="quarter" idx="1"/>
          </p:nvPr>
        </p:nvSpPr>
        <p:spPr>
          <a:xfrm>
            <a:off x="457200" y="1600200"/>
            <a:ext cx="7467600" cy="4873625"/>
          </a:xfrm>
        </p:spPr>
        <p:txBody>
          <a:bodyPr/>
          <a:lstStyle/>
          <a:p>
            <a:pPr eaLnBrk="1" hangingPunct="1"/>
            <a:r>
              <a:rPr lang="en-US" altLang="en-US"/>
              <a:t>Suggested by Dijkstra</a:t>
            </a:r>
          </a:p>
          <a:p>
            <a:pPr eaLnBrk="1" hangingPunct="1"/>
            <a:r>
              <a:rPr lang="en-US" altLang="en-US"/>
              <a:t>Purpose: to support a new programming methodology that supports verification (correctness) during development</a:t>
            </a:r>
          </a:p>
          <a:p>
            <a:pPr eaLnBrk="1" hangingPunct="1"/>
            <a:r>
              <a:rPr lang="en-US" altLang="en-US"/>
              <a:t>Basis for two linguistic mechanisms for concurrent programming (in CSP and Ada)</a:t>
            </a:r>
          </a:p>
          <a:p>
            <a:pPr eaLnBrk="1" hangingPunct="1"/>
            <a:r>
              <a:rPr lang="en-US" altLang="en-US"/>
              <a:t>Basic Idea: if the order of evaluation is not important, the program should not specify one</a:t>
            </a:r>
          </a:p>
        </p:txBody>
      </p:sp>
      <p:sp>
        <p:nvSpPr>
          <p:cNvPr id="45060" name="Slide Number Placeholder 3">
            <a:extLst>
              <a:ext uri="{FF2B5EF4-FFF2-40B4-BE49-F238E27FC236}">
                <a16:creationId xmlns:a16="http://schemas.microsoft.com/office/drawing/2014/main" id="{328E20B7-27BF-4B0B-8643-7AE30AC4B79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CD5491C-96A1-4300-9009-DF9ECC84665D}" type="slidenum">
              <a:rPr lang="en-US" altLang="en-US" sz="1400" smtClean="0">
                <a:solidFill>
                  <a:srgbClr val="FFFFFF"/>
                </a:solidFill>
              </a:rPr>
              <a:pPr/>
              <a:t>359</a:t>
            </a:fld>
            <a:endParaRPr lang="en-US" altLang="en-US" sz="1400">
              <a:solidFill>
                <a:srgbClr val="FFFFFF"/>
              </a:solidFill>
            </a:endParaRPr>
          </a:p>
        </p:txBody>
      </p:sp>
    </p:spTree>
    <p:extLst>
      <p:ext uri="{BB962C8B-B14F-4D97-AF65-F5344CB8AC3E}">
        <p14:creationId xmlns:p14="http://schemas.microsoft.com/office/powerpoint/2010/main" val="3508923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7DC6BA6A-F48F-4210-94D1-B53000E286C2}"/>
              </a:ext>
            </a:extLst>
          </p:cNvPr>
          <p:cNvSpPr>
            <a:spLocks noGrp="1" noChangeArrowheads="1"/>
          </p:cNvSpPr>
          <p:nvPr>
            <p:ph type="title"/>
          </p:nvPr>
        </p:nvSpPr>
        <p:spPr/>
        <p:txBody>
          <a:bodyPr/>
          <a:lstStyle/>
          <a:p>
            <a:pPr eaLnBrk="1" hangingPunct="1">
              <a:defRPr/>
            </a:pPr>
            <a:r>
              <a:rPr lang="en-US" dirty="0"/>
              <a:t>Introduction</a:t>
            </a:r>
          </a:p>
        </p:txBody>
      </p:sp>
      <p:sp>
        <p:nvSpPr>
          <p:cNvPr id="11267" name="Rectangle 3">
            <a:extLst>
              <a:ext uri="{FF2B5EF4-FFF2-40B4-BE49-F238E27FC236}">
                <a16:creationId xmlns:a16="http://schemas.microsoft.com/office/drawing/2014/main" id="{5EFB6AB1-D292-498F-AA9A-1DE7288E9DA6}"/>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b="1"/>
              <a:t>Syntax:</a:t>
            </a:r>
            <a:r>
              <a:rPr lang="en-US" altLang="en-US"/>
              <a:t> the form or structure of the expressions, statements, and program units</a:t>
            </a:r>
          </a:p>
          <a:p>
            <a:pPr eaLnBrk="1" hangingPunct="1">
              <a:lnSpc>
                <a:spcPct val="90000"/>
              </a:lnSpc>
            </a:pPr>
            <a:r>
              <a:rPr lang="en-US" altLang="en-US" b="1"/>
              <a:t>Semantics:</a:t>
            </a:r>
            <a:r>
              <a:rPr lang="en-US" altLang="en-US"/>
              <a:t> the meaning of the expressions,  statements, and program units</a:t>
            </a:r>
          </a:p>
          <a:p>
            <a:pPr eaLnBrk="1" hangingPunct="1">
              <a:lnSpc>
                <a:spcPct val="90000"/>
              </a:lnSpc>
            </a:pPr>
            <a:r>
              <a:rPr lang="en-US" altLang="en-US"/>
              <a:t>Eg.</a:t>
            </a:r>
          </a:p>
          <a:p>
            <a:pPr eaLnBrk="1" hangingPunct="1">
              <a:lnSpc>
                <a:spcPct val="90000"/>
              </a:lnSpc>
            </a:pPr>
            <a:endParaRPr lang="en-US" altLang="en-US"/>
          </a:p>
          <a:p>
            <a:pPr lvl="1" eaLnBrk="1" hangingPunct="1">
              <a:lnSpc>
                <a:spcPct val="90000"/>
              </a:lnSpc>
              <a:buFont typeface="Wingdings 2" panose="05020102010507070707" pitchFamily="18" charset="2"/>
              <a:buNone/>
            </a:pPr>
            <a:r>
              <a:rPr lang="en-US" altLang="en-US">
                <a:latin typeface="Courier New" panose="02070309020205020404" pitchFamily="49" charset="0"/>
                <a:cs typeface="Courier New" panose="02070309020205020404" pitchFamily="49" charset="0"/>
              </a:rPr>
              <a:t>if (condition)</a:t>
            </a:r>
          </a:p>
          <a:p>
            <a:pPr lvl="1" eaLnBrk="1" hangingPunct="1">
              <a:lnSpc>
                <a:spcPct val="90000"/>
              </a:lnSpc>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statement1</a:t>
            </a:r>
          </a:p>
          <a:p>
            <a:pPr lvl="1" eaLnBrk="1" hangingPunct="1">
              <a:lnSpc>
                <a:spcPct val="90000"/>
              </a:lnSpc>
              <a:buFont typeface="Wingdings 2" panose="05020102010507070707" pitchFamily="18" charset="2"/>
              <a:buNone/>
            </a:pPr>
            <a:r>
              <a:rPr lang="en-US" altLang="en-US">
                <a:latin typeface="Courier New" panose="02070309020205020404" pitchFamily="49" charset="0"/>
                <a:cs typeface="Courier New" panose="02070309020205020404" pitchFamily="49" charset="0"/>
              </a:rPr>
              <a:t>else</a:t>
            </a:r>
          </a:p>
          <a:p>
            <a:pPr lvl="1" eaLnBrk="1" hangingPunct="1">
              <a:lnSpc>
                <a:spcPct val="90000"/>
              </a:lnSpc>
              <a:buFont typeface="Wingdings 2" panose="05020102010507070707" pitchFamily="18" charset="2"/>
              <a:buNone/>
            </a:pPr>
            <a:r>
              <a:rPr lang="en-US" altLang="en-US">
                <a:latin typeface="Courier New" panose="02070309020205020404" pitchFamily="49" charset="0"/>
                <a:cs typeface="Courier New" panose="02070309020205020404" pitchFamily="49" charset="0"/>
              </a:rPr>
              <a:t>	statement 2</a:t>
            </a:r>
          </a:p>
        </p:txBody>
      </p:sp>
      <p:sp>
        <p:nvSpPr>
          <p:cNvPr id="11268" name="Slide Number Placeholder 4">
            <a:extLst>
              <a:ext uri="{FF2B5EF4-FFF2-40B4-BE49-F238E27FC236}">
                <a16:creationId xmlns:a16="http://schemas.microsoft.com/office/drawing/2014/main" id="{F2D5C8C9-3AD2-4CDD-B611-58216A25634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2271A065-C934-483A-81AD-8D39883DD025}" type="slidenum">
              <a:rPr lang="en-US" altLang="en-US" sz="1400" smtClean="0">
                <a:solidFill>
                  <a:srgbClr val="FFFFFF"/>
                </a:solidFill>
                <a:latin typeface="Times" panose="02020603050405020304" pitchFamily="18" charset="0"/>
              </a:rPr>
              <a:pPr>
                <a:spcBef>
                  <a:spcPct val="0"/>
                </a:spcBef>
                <a:buClrTx/>
                <a:buSzTx/>
                <a:buFontTx/>
                <a:buNone/>
              </a:pPr>
              <a:t>36</a:t>
            </a:fld>
            <a:endParaRPr lang="en-US" altLang="en-US" sz="1400">
              <a:solidFill>
                <a:srgbClr val="FFFFFF"/>
              </a:solidFill>
              <a:latin typeface="Times" panose="02020603050405020304" pitchFamily="18" charset="0"/>
            </a:endParaRPr>
          </a:p>
        </p:txBody>
      </p:sp>
      <p:sp>
        <p:nvSpPr>
          <p:cNvPr id="11269" name="Footer Placeholder 3">
            <a:extLst>
              <a:ext uri="{FF2B5EF4-FFF2-40B4-BE49-F238E27FC236}">
                <a16:creationId xmlns:a16="http://schemas.microsoft.com/office/drawing/2014/main" id="{8BA5707F-C461-4AF3-A310-53BFF25AFBC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3524792989"/>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F66CBF5F-F86F-4C4A-B1E9-7161F4C367F5}"/>
              </a:ext>
            </a:extLst>
          </p:cNvPr>
          <p:cNvSpPr>
            <a:spLocks noGrp="1" noChangeArrowheads="1"/>
          </p:cNvSpPr>
          <p:nvPr>
            <p:ph type="title"/>
          </p:nvPr>
        </p:nvSpPr>
        <p:spPr/>
        <p:txBody>
          <a:bodyPr/>
          <a:lstStyle/>
          <a:p>
            <a:pPr eaLnBrk="1" fontAlgn="auto" hangingPunct="1">
              <a:spcAft>
                <a:spcPts val="0"/>
              </a:spcAft>
              <a:defRPr/>
            </a:pPr>
            <a:r>
              <a:rPr lang="en-US"/>
              <a:t>Selection Guarded Command  </a:t>
            </a:r>
          </a:p>
        </p:txBody>
      </p:sp>
      <p:sp>
        <p:nvSpPr>
          <p:cNvPr id="46083" name="Rectangle 3">
            <a:extLst>
              <a:ext uri="{FF2B5EF4-FFF2-40B4-BE49-F238E27FC236}">
                <a16:creationId xmlns:a16="http://schemas.microsoft.com/office/drawing/2014/main" id="{4CB7BB43-7AF3-4319-84EF-83EB75F3EAD6}"/>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Form</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if &lt;Boolean exp&gt; -&gt; &lt;statement&gt;</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&lt;Boolean exp&gt; -&gt; &lt;statement&gt;</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&lt;Boolean exp&gt; -&gt; &lt;statement&gt;</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fi</a:t>
            </a:r>
          </a:p>
          <a:p>
            <a:pPr eaLnBrk="1" hangingPunct="1">
              <a:lnSpc>
                <a:spcPct val="90000"/>
              </a:lnSpc>
            </a:pPr>
            <a:r>
              <a:rPr lang="en-US" altLang="en-US"/>
              <a:t>Semantics: when construct is reached, </a:t>
            </a:r>
          </a:p>
          <a:p>
            <a:pPr lvl="1" eaLnBrk="1" hangingPunct="1">
              <a:lnSpc>
                <a:spcPct val="90000"/>
              </a:lnSpc>
            </a:pPr>
            <a:r>
              <a:rPr lang="en-US" altLang="en-US"/>
              <a:t>Evaluate all Boolean expressions</a:t>
            </a:r>
          </a:p>
          <a:p>
            <a:pPr lvl="1" eaLnBrk="1" hangingPunct="1">
              <a:lnSpc>
                <a:spcPct val="90000"/>
              </a:lnSpc>
            </a:pPr>
            <a:r>
              <a:rPr lang="en-US" altLang="en-US"/>
              <a:t>If more than one are true, choose one non-deterministically</a:t>
            </a:r>
          </a:p>
          <a:p>
            <a:pPr lvl="1" eaLnBrk="1" hangingPunct="1">
              <a:lnSpc>
                <a:spcPct val="90000"/>
              </a:lnSpc>
            </a:pPr>
            <a:r>
              <a:rPr lang="en-US" altLang="en-US"/>
              <a:t>If none are true, it is a runtime error</a:t>
            </a:r>
          </a:p>
        </p:txBody>
      </p:sp>
      <p:sp>
        <p:nvSpPr>
          <p:cNvPr id="46084" name="Slide Number Placeholder 3">
            <a:extLst>
              <a:ext uri="{FF2B5EF4-FFF2-40B4-BE49-F238E27FC236}">
                <a16:creationId xmlns:a16="http://schemas.microsoft.com/office/drawing/2014/main" id="{51FA6B16-FFF0-4AB1-AF4B-2BE14938C0E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D3A024A-0D25-4AF8-9DA0-7800D1188BE7}" type="slidenum">
              <a:rPr lang="en-US" altLang="en-US" sz="1400" smtClean="0">
                <a:solidFill>
                  <a:srgbClr val="FFFFFF"/>
                </a:solidFill>
              </a:rPr>
              <a:pPr/>
              <a:t>360</a:t>
            </a:fld>
            <a:endParaRPr lang="en-US" altLang="en-US" sz="1400">
              <a:solidFill>
                <a:srgbClr val="FFFFFF"/>
              </a:solidFill>
            </a:endParaRPr>
          </a:p>
        </p:txBody>
      </p:sp>
    </p:spTree>
    <p:extLst>
      <p:ext uri="{BB962C8B-B14F-4D97-AF65-F5344CB8AC3E}">
        <p14:creationId xmlns:p14="http://schemas.microsoft.com/office/powerpoint/2010/main" val="71472782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54E1C9F7-A401-4EC0-8E4B-A7275FB3CB88}"/>
              </a:ext>
            </a:extLst>
          </p:cNvPr>
          <p:cNvSpPr>
            <a:spLocks noGrp="1" noChangeArrowheads="1"/>
          </p:cNvSpPr>
          <p:nvPr>
            <p:ph type="title"/>
          </p:nvPr>
        </p:nvSpPr>
        <p:spPr/>
        <p:txBody>
          <a:bodyPr/>
          <a:lstStyle/>
          <a:p>
            <a:pPr eaLnBrk="1" fontAlgn="auto" hangingPunct="1">
              <a:spcAft>
                <a:spcPts val="0"/>
              </a:spcAft>
              <a:defRPr/>
            </a:pPr>
            <a:r>
              <a:rPr lang="en-US" sz="3200" dirty="0"/>
              <a:t>Selection Guarded Command: Illustrated</a:t>
            </a:r>
          </a:p>
        </p:txBody>
      </p:sp>
      <p:sp>
        <p:nvSpPr>
          <p:cNvPr id="47107" name="Content Placeholder 4">
            <a:extLst>
              <a:ext uri="{FF2B5EF4-FFF2-40B4-BE49-F238E27FC236}">
                <a16:creationId xmlns:a16="http://schemas.microsoft.com/office/drawing/2014/main" id="{7AF7A1AD-B2ED-4481-89E9-857882D07248}"/>
              </a:ext>
            </a:extLst>
          </p:cNvPr>
          <p:cNvSpPr>
            <a:spLocks noGrp="1"/>
          </p:cNvSpPr>
          <p:nvPr>
            <p:ph sz="quarter" idx="1"/>
          </p:nvPr>
        </p:nvSpPr>
        <p:spPr>
          <a:xfrm>
            <a:off x="457200" y="1600200"/>
            <a:ext cx="7467600" cy="4873625"/>
          </a:xfrm>
        </p:spPr>
        <p:txBody>
          <a:bodyPr/>
          <a:lstStyle/>
          <a:p>
            <a:pPr eaLnBrk="1" hangingPunct="1"/>
            <a:endParaRPr lang="en-US" altLang="en-US"/>
          </a:p>
        </p:txBody>
      </p:sp>
      <p:sp>
        <p:nvSpPr>
          <p:cNvPr id="47108" name="Slide Number Placeholder 2">
            <a:extLst>
              <a:ext uri="{FF2B5EF4-FFF2-40B4-BE49-F238E27FC236}">
                <a16:creationId xmlns:a16="http://schemas.microsoft.com/office/drawing/2014/main" id="{EB376476-A3B9-41FB-A15B-BEF20BFF03A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929DE0E-ECBE-4391-9D68-3CA652E40533}" type="slidenum">
              <a:rPr lang="en-US" altLang="en-US" sz="1400" smtClean="0">
                <a:solidFill>
                  <a:srgbClr val="FFFFFF"/>
                </a:solidFill>
              </a:rPr>
              <a:pPr/>
              <a:t>361</a:t>
            </a:fld>
            <a:endParaRPr lang="en-US" altLang="en-US" sz="1400">
              <a:solidFill>
                <a:srgbClr val="FFFFFF"/>
              </a:solidFill>
            </a:endParaRPr>
          </a:p>
        </p:txBody>
      </p:sp>
      <p:pic>
        <p:nvPicPr>
          <p:cNvPr id="47109" name="Picture 4">
            <a:extLst>
              <a:ext uri="{FF2B5EF4-FFF2-40B4-BE49-F238E27FC236}">
                <a16:creationId xmlns:a16="http://schemas.microsoft.com/office/drawing/2014/main" id="{064A3D66-E52B-433D-9639-5688CCC4F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1295400"/>
            <a:ext cx="41465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7425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0F86-213C-4033-AE97-CAD29625B6C7}"/>
              </a:ext>
            </a:extLst>
          </p:cNvPr>
          <p:cNvSpPr>
            <a:spLocks noGrp="1"/>
          </p:cNvSpPr>
          <p:nvPr>
            <p:ph type="title"/>
          </p:nvPr>
        </p:nvSpPr>
        <p:spPr/>
        <p:txBody>
          <a:bodyPr/>
          <a:lstStyle/>
          <a:p>
            <a:pPr eaLnBrk="1" hangingPunct="1">
              <a:defRPr/>
            </a:pPr>
            <a:r>
              <a:rPr lang="en-US" dirty="0"/>
              <a:t>Selection Guarded Command Example</a:t>
            </a:r>
          </a:p>
        </p:txBody>
      </p:sp>
      <p:sp>
        <p:nvSpPr>
          <p:cNvPr id="48131" name="Content Placeholder 2">
            <a:extLst>
              <a:ext uri="{FF2B5EF4-FFF2-40B4-BE49-F238E27FC236}">
                <a16:creationId xmlns:a16="http://schemas.microsoft.com/office/drawing/2014/main" id="{E3E4ECC1-CFF0-4177-A48F-3423B234D123}"/>
              </a:ext>
            </a:extLst>
          </p:cNvPr>
          <p:cNvSpPr>
            <a:spLocks noGrp="1"/>
          </p:cNvSpPr>
          <p:nvPr>
            <p:ph sz="quarter" idx="1"/>
          </p:nvPr>
        </p:nvSpPr>
        <p:spPr>
          <a:xfrm>
            <a:off x="457200" y="1600200"/>
            <a:ext cx="7467600" cy="4873625"/>
          </a:xfrm>
        </p:spPr>
        <p:txBody>
          <a:bodyPr/>
          <a:lstStyle/>
          <a:p>
            <a:pPr lvl="1" eaLnBrk="1" hangingPunct="1">
              <a:lnSpc>
                <a:spcPct val="90000"/>
              </a:lnSpc>
              <a:buFontTx/>
              <a:buNone/>
            </a:pPr>
            <a:r>
              <a:rPr lang="en-US" altLang="en-US">
                <a:latin typeface="Courier New" panose="02070309020205020404" pitchFamily="49" charset="0"/>
                <a:cs typeface="Courier New" panose="02070309020205020404" pitchFamily="49" charset="0"/>
              </a:rPr>
              <a:t>if i = 0 -&gt; sum := sum + i</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i &gt; j -&gt; sum := sum + j</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j &gt; i -&gt; sum := sum + i</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fi</a:t>
            </a:r>
          </a:p>
          <a:p>
            <a:pPr eaLnBrk="1" hangingPunct="1"/>
            <a:endParaRPr lang="en-US" altLang="en-US"/>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if x &gt;= y -&gt; max := x</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y &gt;= x -&gt; max := y</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fi</a:t>
            </a:r>
          </a:p>
          <a:p>
            <a:pPr lvl="1" eaLnBrk="1" hangingPunct="1">
              <a:lnSpc>
                <a:spcPct val="90000"/>
              </a:lnSpc>
              <a:buFontTx/>
              <a:buNone/>
            </a:pPr>
            <a:endParaRPr lang="en-US" altLang="en-US">
              <a:latin typeface="Courier New" panose="02070309020205020404" pitchFamily="49" charset="0"/>
              <a:cs typeface="Courier New" panose="02070309020205020404" pitchFamily="49" charset="0"/>
            </a:endParaRPr>
          </a:p>
          <a:p>
            <a:pPr eaLnBrk="1" hangingPunct="1">
              <a:lnSpc>
                <a:spcPct val="90000"/>
              </a:lnSpc>
            </a:pPr>
            <a:r>
              <a:rPr lang="en-US" altLang="en-US">
                <a:cs typeface="Courier New" panose="02070309020205020404" pitchFamily="49" charset="0"/>
              </a:rPr>
              <a:t>How would you do with ordinary coding?</a:t>
            </a:r>
          </a:p>
          <a:p>
            <a:pPr eaLnBrk="1" hangingPunct="1"/>
            <a:endParaRPr lang="en-US" altLang="en-US"/>
          </a:p>
        </p:txBody>
      </p:sp>
      <p:sp>
        <p:nvSpPr>
          <p:cNvPr id="48132" name="Slide Number Placeholder 3">
            <a:extLst>
              <a:ext uri="{FF2B5EF4-FFF2-40B4-BE49-F238E27FC236}">
                <a16:creationId xmlns:a16="http://schemas.microsoft.com/office/drawing/2014/main" id="{99A88852-06CE-4C6F-B345-D056B69865F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1BF2C2F-28FE-4145-B5F0-5EF567178FAF}" type="slidenum">
              <a:rPr lang="en-US" altLang="en-US" sz="1400" smtClean="0">
                <a:solidFill>
                  <a:srgbClr val="FFFFFF"/>
                </a:solidFill>
              </a:rPr>
              <a:pPr/>
              <a:t>362</a:t>
            </a:fld>
            <a:endParaRPr lang="en-US" altLang="en-US" sz="1400">
              <a:solidFill>
                <a:srgbClr val="FFFFFF"/>
              </a:solidFill>
            </a:endParaRPr>
          </a:p>
        </p:txBody>
      </p:sp>
    </p:spTree>
    <p:extLst>
      <p:ext uri="{BB962C8B-B14F-4D97-AF65-F5344CB8AC3E}">
        <p14:creationId xmlns:p14="http://schemas.microsoft.com/office/powerpoint/2010/main" val="2375948374"/>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2542CDEA-FB33-4A1F-A5A3-C2387800E22F}"/>
              </a:ext>
            </a:extLst>
          </p:cNvPr>
          <p:cNvSpPr>
            <a:spLocks noGrp="1" noChangeArrowheads="1"/>
          </p:cNvSpPr>
          <p:nvPr>
            <p:ph type="title"/>
          </p:nvPr>
        </p:nvSpPr>
        <p:spPr/>
        <p:txBody>
          <a:bodyPr/>
          <a:lstStyle/>
          <a:p>
            <a:pPr eaLnBrk="1" fontAlgn="auto" hangingPunct="1">
              <a:spcAft>
                <a:spcPts val="0"/>
              </a:spcAft>
              <a:defRPr/>
            </a:pPr>
            <a:r>
              <a:rPr lang="en-US"/>
              <a:t>Loop Guarded Command</a:t>
            </a:r>
          </a:p>
        </p:txBody>
      </p:sp>
      <p:sp>
        <p:nvSpPr>
          <p:cNvPr id="49155" name="Rectangle 3">
            <a:extLst>
              <a:ext uri="{FF2B5EF4-FFF2-40B4-BE49-F238E27FC236}">
                <a16:creationId xmlns:a16="http://schemas.microsoft.com/office/drawing/2014/main" id="{47CF1E9A-D697-4CE1-80A6-6CBFEC4F0669}"/>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b="1"/>
              <a:t>Form</a:t>
            </a:r>
          </a:p>
          <a:p>
            <a:pPr lvl="1" eaLnBrk="1" hangingPunct="1">
              <a:lnSpc>
                <a:spcPct val="90000"/>
              </a:lnSpc>
              <a:buFontTx/>
              <a:buNone/>
            </a:pPr>
            <a:r>
              <a:rPr lang="en-US" altLang="en-US">
                <a:latin typeface="Courier New" panose="02070309020205020404" pitchFamily="49" charset="0"/>
              </a:rPr>
              <a:t>do</a:t>
            </a:r>
            <a:r>
              <a:rPr lang="en-US" altLang="en-US"/>
              <a:t>  </a:t>
            </a:r>
            <a:r>
              <a:rPr lang="en-US" altLang="en-US">
                <a:latin typeface="Courier New" panose="02070309020205020404" pitchFamily="49" charset="0"/>
                <a:cs typeface="Courier New" panose="02070309020205020404" pitchFamily="49" charset="0"/>
              </a:rPr>
              <a:t>&lt;Boolean&gt; -&gt; &lt;statement&gt;</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&lt;Boolean&gt; -&gt; &lt;statement&gt;</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 &lt;Boolean&gt; -&gt; &lt;statement&gt;</a:t>
            </a:r>
          </a:p>
          <a:p>
            <a:pPr lvl="1" eaLnBrk="1" hangingPunct="1">
              <a:lnSpc>
                <a:spcPct val="90000"/>
              </a:lnSpc>
              <a:buFontTx/>
              <a:buNone/>
            </a:pPr>
            <a:r>
              <a:rPr lang="en-US" altLang="en-US">
                <a:latin typeface="Courier New" panose="02070309020205020404" pitchFamily="49" charset="0"/>
                <a:cs typeface="Courier New" panose="02070309020205020404" pitchFamily="49" charset="0"/>
              </a:rPr>
              <a:t>od</a:t>
            </a:r>
          </a:p>
          <a:p>
            <a:pPr eaLnBrk="1" hangingPunct="1">
              <a:lnSpc>
                <a:spcPct val="90000"/>
              </a:lnSpc>
            </a:pPr>
            <a:r>
              <a:rPr lang="en-US" altLang="en-US"/>
              <a:t>Semantics: for each iteration</a:t>
            </a:r>
          </a:p>
          <a:p>
            <a:pPr lvl="1" eaLnBrk="1" hangingPunct="1">
              <a:lnSpc>
                <a:spcPct val="90000"/>
              </a:lnSpc>
            </a:pPr>
            <a:r>
              <a:rPr lang="en-US" altLang="en-US"/>
              <a:t>Evaluate all Boolean expressions</a:t>
            </a:r>
          </a:p>
          <a:p>
            <a:pPr lvl="1" eaLnBrk="1" hangingPunct="1">
              <a:lnSpc>
                <a:spcPct val="90000"/>
              </a:lnSpc>
            </a:pPr>
            <a:r>
              <a:rPr lang="en-US" altLang="en-US"/>
              <a:t>If more than one are true, choose one non-deterministically; then start loop again</a:t>
            </a:r>
          </a:p>
          <a:p>
            <a:pPr lvl="1" eaLnBrk="1" hangingPunct="1">
              <a:lnSpc>
                <a:spcPct val="90000"/>
              </a:lnSpc>
            </a:pPr>
            <a:r>
              <a:rPr lang="en-US" altLang="en-US"/>
              <a:t>If none are true, exit loop</a:t>
            </a:r>
          </a:p>
          <a:p>
            <a:pPr eaLnBrk="1" hangingPunct="1">
              <a:lnSpc>
                <a:spcPct val="90000"/>
              </a:lnSpc>
              <a:buFontTx/>
              <a:buNone/>
            </a:pPr>
            <a:endParaRPr lang="en-US" altLang="en-US"/>
          </a:p>
        </p:txBody>
      </p:sp>
      <p:sp>
        <p:nvSpPr>
          <p:cNvPr id="49156" name="Slide Number Placeholder 3">
            <a:extLst>
              <a:ext uri="{FF2B5EF4-FFF2-40B4-BE49-F238E27FC236}">
                <a16:creationId xmlns:a16="http://schemas.microsoft.com/office/drawing/2014/main" id="{2B30B525-6239-4EA4-93D1-6C294846D25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C2C59BD-9116-463A-A2DD-7CA550510562}" type="slidenum">
              <a:rPr lang="en-US" altLang="en-US" sz="1400" smtClean="0">
                <a:solidFill>
                  <a:srgbClr val="FFFFFF"/>
                </a:solidFill>
              </a:rPr>
              <a:pPr/>
              <a:t>363</a:t>
            </a:fld>
            <a:endParaRPr lang="en-US" altLang="en-US" sz="1400">
              <a:solidFill>
                <a:srgbClr val="FFFFFF"/>
              </a:solidFill>
            </a:endParaRPr>
          </a:p>
        </p:txBody>
      </p:sp>
    </p:spTree>
    <p:extLst>
      <p:ext uri="{BB962C8B-B14F-4D97-AF65-F5344CB8AC3E}">
        <p14:creationId xmlns:p14="http://schemas.microsoft.com/office/powerpoint/2010/main" val="312456139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4ABA952F-38CD-44A4-AECA-F0712779D9E2}"/>
              </a:ext>
            </a:extLst>
          </p:cNvPr>
          <p:cNvSpPr>
            <a:spLocks noGrp="1" noChangeArrowheads="1"/>
          </p:cNvSpPr>
          <p:nvPr>
            <p:ph type="title"/>
          </p:nvPr>
        </p:nvSpPr>
        <p:spPr/>
        <p:txBody>
          <a:bodyPr/>
          <a:lstStyle/>
          <a:p>
            <a:pPr eaLnBrk="1" fontAlgn="auto" hangingPunct="1">
              <a:spcAft>
                <a:spcPts val="0"/>
              </a:spcAft>
              <a:defRPr/>
            </a:pPr>
            <a:r>
              <a:rPr lang="en-US" sz="3200"/>
              <a:t>Loop Guarded Command: Illustrated</a:t>
            </a:r>
          </a:p>
        </p:txBody>
      </p:sp>
      <p:sp>
        <p:nvSpPr>
          <p:cNvPr id="50179" name="Content Placeholder 4">
            <a:extLst>
              <a:ext uri="{FF2B5EF4-FFF2-40B4-BE49-F238E27FC236}">
                <a16:creationId xmlns:a16="http://schemas.microsoft.com/office/drawing/2014/main" id="{A54757F5-CE0F-4F2F-B279-74A16E624AA6}"/>
              </a:ext>
            </a:extLst>
          </p:cNvPr>
          <p:cNvSpPr>
            <a:spLocks noGrp="1"/>
          </p:cNvSpPr>
          <p:nvPr>
            <p:ph sz="quarter" idx="1"/>
          </p:nvPr>
        </p:nvSpPr>
        <p:spPr>
          <a:xfrm>
            <a:off x="457200" y="1600200"/>
            <a:ext cx="7467600" cy="4873625"/>
          </a:xfrm>
        </p:spPr>
        <p:txBody>
          <a:bodyPr/>
          <a:lstStyle/>
          <a:p>
            <a:pPr eaLnBrk="1" hangingPunct="1"/>
            <a:endParaRPr lang="en-US" altLang="en-US"/>
          </a:p>
        </p:txBody>
      </p:sp>
      <p:sp>
        <p:nvSpPr>
          <p:cNvPr id="50180" name="Slide Number Placeholder 2">
            <a:extLst>
              <a:ext uri="{FF2B5EF4-FFF2-40B4-BE49-F238E27FC236}">
                <a16:creationId xmlns:a16="http://schemas.microsoft.com/office/drawing/2014/main" id="{5BDE7459-F22E-4629-9083-8A616D95DD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29DBA3A-4DBC-45F0-A7DE-EBE81C1F0891}" type="slidenum">
              <a:rPr lang="en-US" altLang="en-US" sz="1400" smtClean="0">
                <a:solidFill>
                  <a:srgbClr val="FFFFFF"/>
                </a:solidFill>
              </a:rPr>
              <a:pPr/>
              <a:t>364</a:t>
            </a:fld>
            <a:endParaRPr lang="en-US" altLang="en-US" sz="1400">
              <a:solidFill>
                <a:srgbClr val="FFFFFF"/>
              </a:solidFill>
            </a:endParaRPr>
          </a:p>
        </p:txBody>
      </p:sp>
      <p:pic>
        <p:nvPicPr>
          <p:cNvPr id="50181" name="Picture 4">
            <a:extLst>
              <a:ext uri="{FF2B5EF4-FFF2-40B4-BE49-F238E27FC236}">
                <a16:creationId xmlns:a16="http://schemas.microsoft.com/office/drawing/2014/main" id="{3ADE49F7-D920-444D-8407-234ACD38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1295400"/>
            <a:ext cx="2116137"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4568432"/>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2539-9022-4A5C-B249-D4C00CE6DDB6}"/>
              </a:ext>
            </a:extLst>
          </p:cNvPr>
          <p:cNvSpPr>
            <a:spLocks noGrp="1"/>
          </p:cNvSpPr>
          <p:nvPr>
            <p:ph type="title"/>
          </p:nvPr>
        </p:nvSpPr>
        <p:spPr/>
        <p:txBody>
          <a:bodyPr/>
          <a:lstStyle/>
          <a:p>
            <a:pPr eaLnBrk="1" hangingPunct="1">
              <a:defRPr/>
            </a:pPr>
            <a:r>
              <a:rPr lang="en-US" dirty="0"/>
              <a:t>Loop Guarded Command Example</a:t>
            </a:r>
          </a:p>
        </p:txBody>
      </p:sp>
      <p:sp>
        <p:nvSpPr>
          <p:cNvPr id="51203" name="Content Placeholder 2">
            <a:extLst>
              <a:ext uri="{FF2B5EF4-FFF2-40B4-BE49-F238E27FC236}">
                <a16:creationId xmlns:a16="http://schemas.microsoft.com/office/drawing/2014/main" id="{9BB7CB4D-F85C-45AF-A800-4851B27750DE}"/>
              </a:ext>
            </a:extLst>
          </p:cNvPr>
          <p:cNvSpPr>
            <a:spLocks noGrp="1"/>
          </p:cNvSpPr>
          <p:nvPr>
            <p:ph sz="quarter" idx="1"/>
          </p:nvPr>
        </p:nvSpPr>
        <p:spPr>
          <a:xfrm>
            <a:off x="457200" y="1600200"/>
            <a:ext cx="7467600" cy="4873625"/>
          </a:xfrm>
        </p:spPr>
        <p:txBody>
          <a:bodyPr/>
          <a:lstStyle/>
          <a:p>
            <a:pPr eaLnBrk="1" hangingPunct="1">
              <a:lnSpc>
                <a:spcPct val="90000"/>
              </a:lnSpc>
              <a:buFontTx/>
              <a:buNone/>
            </a:pPr>
            <a:r>
              <a:rPr lang="en-US" altLang="en-US" sz="2000">
                <a:latin typeface="Courier New" panose="02070309020205020404" pitchFamily="49" charset="0"/>
              </a:rPr>
              <a:t>do</a:t>
            </a:r>
            <a:r>
              <a:rPr lang="en-US" altLang="en-US" sz="2000"/>
              <a:t>  </a:t>
            </a:r>
            <a:r>
              <a:rPr lang="en-US" altLang="en-US" sz="2000">
                <a:latin typeface="Courier New" panose="02070309020205020404" pitchFamily="49" charset="0"/>
                <a:cs typeface="Courier New" panose="02070309020205020404" pitchFamily="49" charset="0"/>
              </a:rPr>
              <a:t>q1 &gt; q2 -&gt; temp := q1; q1 := q2; q2 := temp;</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q2 &gt; q3 -&gt; temp := q2; q2 := q3; q3 := temp;</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q3 &gt; q4 -&gt; temp := q3; q3 := q4; q4 := temp;</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od</a:t>
            </a:r>
          </a:p>
          <a:p>
            <a:pPr eaLnBrk="1" hangingPunct="1">
              <a:lnSpc>
                <a:spcPct val="90000"/>
              </a:lnSpc>
              <a:buFontTx/>
              <a:buNone/>
            </a:pPr>
            <a:endParaRPr lang="en-US" altLang="en-US" sz="2000">
              <a:latin typeface="Courier New" panose="02070309020205020404" pitchFamily="49" charset="0"/>
              <a:cs typeface="Courier New" panose="02070309020205020404" pitchFamily="49" charset="0"/>
            </a:endParaRPr>
          </a:p>
          <a:p>
            <a:pPr eaLnBrk="1" hangingPunct="1">
              <a:lnSpc>
                <a:spcPct val="90000"/>
              </a:lnSpc>
            </a:pPr>
            <a:r>
              <a:rPr lang="en-US" altLang="en-US" sz="2000"/>
              <a:t>How would you do with ordinary coding?</a:t>
            </a:r>
          </a:p>
        </p:txBody>
      </p:sp>
      <p:sp>
        <p:nvSpPr>
          <p:cNvPr id="51204" name="Slide Number Placeholder 3">
            <a:extLst>
              <a:ext uri="{FF2B5EF4-FFF2-40B4-BE49-F238E27FC236}">
                <a16:creationId xmlns:a16="http://schemas.microsoft.com/office/drawing/2014/main" id="{8E848EC9-D73D-4697-87E5-65FBFC25F5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BB521AB-5DF8-492A-8FA8-41CB151DBA2D}" type="slidenum">
              <a:rPr lang="en-US" altLang="en-US" sz="1400" smtClean="0">
                <a:solidFill>
                  <a:srgbClr val="FFFFFF"/>
                </a:solidFill>
              </a:rPr>
              <a:pPr/>
              <a:t>365</a:t>
            </a:fld>
            <a:endParaRPr lang="en-US" altLang="en-US" sz="1400">
              <a:solidFill>
                <a:srgbClr val="FFFFFF"/>
              </a:solidFill>
            </a:endParaRPr>
          </a:p>
        </p:txBody>
      </p:sp>
    </p:spTree>
    <p:extLst>
      <p:ext uri="{BB962C8B-B14F-4D97-AF65-F5344CB8AC3E}">
        <p14:creationId xmlns:p14="http://schemas.microsoft.com/office/powerpoint/2010/main" val="272221718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09C5F581-A110-4C54-B0C2-688948344BE4}"/>
              </a:ext>
            </a:extLst>
          </p:cNvPr>
          <p:cNvSpPr>
            <a:spLocks noGrp="1" noChangeArrowheads="1"/>
          </p:cNvSpPr>
          <p:nvPr>
            <p:ph type="title"/>
          </p:nvPr>
        </p:nvSpPr>
        <p:spPr/>
        <p:txBody>
          <a:bodyPr/>
          <a:lstStyle/>
          <a:p>
            <a:pPr eaLnBrk="1" fontAlgn="auto" hangingPunct="1">
              <a:spcAft>
                <a:spcPts val="0"/>
              </a:spcAft>
              <a:defRPr/>
            </a:pPr>
            <a:r>
              <a:rPr lang="en-US"/>
              <a:t>Guarded Commands: Rationale</a:t>
            </a:r>
          </a:p>
        </p:txBody>
      </p:sp>
      <p:sp>
        <p:nvSpPr>
          <p:cNvPr id="52227" name="Rectangle 3">
            <a:extLst>
              <a:ext uri="{FF2B5EF4-FFF2-40B4-BE49-F238E27FC236}">
                <a16:creationId xmlns:a16="http://schemas.microsoft.com/office/drawing/2014/main" id="{E97AD4E8-BC68-49AC-9AC1-BB4A1F90698A}"/>
              </a:ext>
            </a:extLst>
          </p:cNvPr>
          <p:cNvSpPr>
            <a:spLocks noGrp="1" noChangeArrowheads="1"/>
          </p:cNvSpPr>
          <p:nvPr>
            <p:ph sz="quarter" idx="1"/>
          </p:nvPr>
        </p:nvSpPr>
        <p:spPr>
          <a:xfrm>
            <a:off x="457200" y="1600200"/>
            <a:ext cx="7467600" cy="4873625"/>
          </a:xfrm>
        </p:spPr>
        <p:txBody>
          <a:bodyPr/>
          <a:lstStyle/>
          <a:p>
            <a:pPr eaLnBrk="1" hangingPunct="1"/>
            <a:r>
              <a:rPr lang="en-US" altLang="en-US"/>
              <a:t>Connection between control statements and program verification is intimate</a:t>
            </a:r>
          </a:p>
          <a:p>
            <a:pPr eaLnBrk="1" hangingPunct="1"/>
            <a:r>
              <a:rPr lang="en-US" altLang="en-US"/>
              <a:t>Verification is impossible with </a:t>
            </a:r>
            <a:r>
              <a:rPr lang="en-US" altLang="en-US">
                <a:latin typeface="Courier New" panose="02070309020205020404" pitchFamily="49" charset="0"/>
                <a:cs typeface="Courier New" panose="02070309020205020404" pitchFamily="49" charset="0"/>
              </a:rPr>
              <a:t>goto</a:t>
            </a:r>
            <a:r>
              <a:rPr lang="en-US" altLang="en-US"/>
              <a:t> statements</a:t>
            </a:r>
          </a:p>
          <a:p>
            <a:pPr eaLnBrk="1" hangingPunct="1"/>
            <a:r>
              <a:rPr lang="en-US" altLang="en-US"/>
              <a:t>Verification is possible with only selection and logical pretest loops</a:t>
            </a:r>
          </a:p>
          <a:p>
            <a:pPr eaLnBrk="1" hangingPunct="1"/>
            <a:r>
              <a:rPr lang="en-US" altLang="en-US"/>
              <a:t>Verification is relatively simple with only guarded commands</a:t>
            </a:r>
          </a:p>
        </p:txBody>
      </p:sp>
      <p:sp>
        <p:nvSpPr>
          <p:cNvPr id="52228" name="Slide Number Placeholder 3">
            <a:extLst>
              <a:ext uri="{FF2B5EF4-FFF2-40B4-BE49-F238E27FC236}">
                <a16:creationId xmlns:a16="http://schemas.microsoft.com/office/drawing/2014/main" id="{51234BD7-E368-4B2E-832D-EB37A4B151D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2F8366B-3025-426C-AD76-C7A2C80813B7}" type="slidenum">
              <a:rPr lang="en-US" altLang="en-US" sz="1400" smtClean="0">
                <a:solidFill>
                  <a:srgbClr val="FFFFFF"/>
                </a:solidFill>
              </a:rPr>
              <a:pPr/>
              <a:t>366</a:t>
            </a:fld>
            <a:endParaRPr lang="en-US" altLang="en-US" sz="1400">
              <a:solidFill>
                <a:srgbClr val="FFFFFF"/>
              </a:solidFill>
            </a:endParaRPr>
          </a:p>
        </p:txBody>
      </p:sp>
    </p:spTree>
    <p:extLst>
      <p:ext uri="{BB962C8B-B14F-4D97-AF65-F5344CB8AC3E}">
        <p14:creationId xmlns:p14="http://schemas.microsoft.com/office/powerpoint/2010/main" val="3805704612"/>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BBB485AE-7AE9-4332-87F5-1F7310129CE0}"/>
              </a:ext>
            </a:extLst>
          </p:cNvPr>
          <p:cNvSpPr>
            <a:spLocks noGrp="1" noChangeArrowheads="1"/>
          </p:cNvSpPr>
          <p:nvPr>
            <p:ph type="title"/>
          </p:nvPr>
        </p:nvSpPr>
        <p:spPr/>
        <p:txBody>
          <a:bodyPr/>
          <a:lstStyle/>
          <a:p>
            <a:pPr eaLnBrk="1" fontAlgn="auto" hangingPunct="1">
              <a:spcAft>
                <a:spcPts val="0"/>
              </a:spcAft>
              <a:defRPr/>
            </a:pPr>
            <a:r>
              <a:rPr lang="en-US"/>
              <a:t>Conclusion</a:t>
            </a:r>
          </a:p>
        </p:txBody>
      </p:sp>
      <p:sp>
        <p:nvSpPr>
          <p:cNvPr id="53251" name="Rectangle 3">
            <a:extLst>
              <a:ext uri="{FF2B5EF4-FFF2-40B4-BE49-F238E27FC236}">
                <a16:creationId xmlns:a16="http://schemas.microsoft.com/office/drawing/2014/main" id="{360F3955-1E2C-4849-BE2E-14BC119A7578}"/>
              </a:ext>
            </a:extLst>
          </p:cNvPr>
          <p:cNvSpPr>
            <a:spLocks noGrp="1" noChangeArrowheads="1"/>
          </p:cNvSpPr>
          <p:nvPr>
            <p:ph sz="quarter" idx="1"/>
          </p:nvPr>
        </p:nvSpPr>
        <p:spPr>
          <a:xfrm>
            <a:off x="457200" y="1600200"/>
            <a:ext cx="7467600" cy="4873625"/>
          </a:xfrm>
        </p:spPr>
        <p:txBody>
          <a:bodyPr/>
          <a:lstStyle/>
          <a:p>
            <a:pPr eaLnBrk="1" hangingPunct="1"/>
            <a:r>
              <a:rPr lang="en-US" altLang="en-US"/>
              <a:t>Variety of statement-level structures</a:t>
            </a:r>
          </a:p>
          <a:p>
            <a:pPr eaLnBrk="1" hangingPunct="1"/>
            <a:r>
              <a:rPr lang="en-US" altLang="en-US"/>
              <a:t>Choice of control statements beyond selection and logical pretest loops is a  trade-off between language size and writability</a:t>
            </a:r>
          </a:p>
          <a:p>
            <a:pPr eaLnBrk="1" hangingPunct="1"/>
            <a:r>
              <a:rPr lang="en-US" altLang="en-US"/>
              <a:t>Functional and logic programming languages are quite different control structures</a:t>
            </a:r>
          </a:p>
        </p:txBody>
      </p:sp>
      <p:sp>
        <p:nvSpPr>
          <p:cNvPr id="53252" name="Slide Number Placeholder 3">
            <a:extLst>
              <a:ext uri="{FF2B5EF4-FFF2-40B4-BE49-F238E27FC236}">
                <a16:creationId xmlns:a16="http://schemas.microsoft.com/office/drawing/2014/main" id="{5302EB77-F23C-48C3-ACDB-8D9422E77FD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D1B0238D-A66D-4EBC-8671-2FCA80FAD393}" type="slidenum">
              <a:rPr lang="en-US" altLang="en-US" sz="1400" smtClean="0">
                <a:solidFill>
                  <a:srgbClr val="FFFFFF"/>
                </a:solidFill>
              </a:rPr>
              <a:pPr/>
              <a:t>367</a:t>
            </a:fld>
            <a:endParaRPr lang="en-US" altLang="en-US" sz="1400">
              <a:solidFill>
                <a:srgbClr val="FFFFFF"/>
              </a:solidFill>
            </a:endParaRPr>
          </a:p>
        </p:txBody>
      </p:sp>
    </p:spTree>
    <p:extLst>
      <p:ext uri="{BB962C8B-B14F-4D97-AF65-F5344CB8AC3E}">
        <p14:creationId xmlns:p14="http://schemas.microsoft.com/office/powerpoint/2010/main" val="185088752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67872B0C-6E86-46DF-8AB4-E1AAE22D0FE6}"/>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8</a:t>
            </a:r>
          </a:p>
        </p:txBody>
      </p:sp>
      <p:sp>
        <p:nvSpPr>
          <p:cNvPr id="9219" name="Rectangle 5">
            <a:extLst>
              <a:ext uri="{FF2B5EF4-FFF2-40B4-BE49-F238E27FC236}">
                <a16:creationId xmlns:a16="http://schemas.microsoft.com/office/drawing/2014/main" id="{5AC733B9-8C50-45DB-A49B-172F6B2A935E}"/>
              </a:ext>
            </a:extLst>
          </p:cNvPr>
          <p:cNvSpPr>
            <a:spLocks noGrp="1" noChangeArrowheads="1"/>
          </p:cNvSpPr>
          <p:nvPr>
            <p:ph type="subTitle" idx="1"/>
          </p:nvPr>
        </p:nvSpPr>
        <p:spPr>
          <a:xfrm>
            <a:off x="2286000" y="5003800"/>
            <a:ext cx="6172200" cy="1371600"/>
          </a:xfrm>
        </p:spPr>
        <p:txBody>
          <a:bodyPr/>
          <a:lstStyle/>
          <a:p>
            <a:pPr eaLnBrk="1" hangingPunct="1"/>
            <a:r>
              <a:rPr lang="en-US" altLang="en-US"/>
              <a:t>Subprograms</a:t>
            </a:r>
          </a:p>
        </p:txBody>
      </p:sp>
    </p:spTree>
    <p:extLst>
      <p:ext uri="{BB962C8B-B14F-4D97-AF65-F5344CB8AC3E}">
        <p14:creationId xmlns:p14="http://schemas.microsoft.com/office/powerpoint/2010/main" val="318417651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ED15E62-E479-4394-BDDC-8B2B4D803CF2}"/>
              </a:ext>
            </a:extLst>
          </p:cNvPr>
          <p:cNvSpPr>
            <a:spLocks noGrp="1" noChangeArrowheads="1"/>
          </p:cNvSpPr>
          <p:nvPr>
            <p:ph type="title"/>
          </p:nvPr>
        </p:nvSpPr>
        <p:spPr/>
        <p:txBody>
          <a:bodyPr/>
          <a:lstStyle/>
          <a:p>
            <a:pPr eaLnBrk="1" fontAlgn="auto" hangingPunct="1">
              <a:spcAft>
                <a:spcPts val="0"/>
              </a:spcAft>
              <a:defRPr/>
            </a:pPr>
            <a:r>
              <a:rPr lang="en-US"/>
              <a:t>Chapter 9 Topics</a:t>
            </a:r>
          </a:p>
        </p:txBody>
      </p:sp>
      <p:sp>
        <p:nvSpPr>
          <p:cNvPr id="10243" name="Rectangle 3">
            <a:extLst>
              <a:ext uri="{FF2B5EF4-FFF2-40B4-BE49-F238E27FC236}">
                <a16:creationId xmlns:a16="http://schemas.microsoft.com/office/drawing/2014/main" id="{796DCAFE-5AC4-4023-A715-3F93287E6938}"/>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Introduction</a:t>
            </a:r>
          </a:p>
          <a:p>
            <a:pPr eaLnBrk="1" hangingPunct="1">
              <a:lnSpc>
                <a:spcPct val="90000"/>
              </a:lnSpc>
            </a:pPr>
            <a:r>
              <a:rPr lang="en-US" altLang="en-US"/>
              <a:t>Fundamentals of Subprograms</a:t>
            </a:r>
          </a:p>
          <a:p>
            <a:pPr eaLnBrk="1" hangingPunct="1">
              <a:lnSpc>
                <a:spcPct val="90000"/>
              </a:lnSpc>
            </a:pPr>
            <a:r>
              <a:rPr lang="en-US" altLang="en-US"/>
              <a:t>Design Issues for Subprograms</a:t>
            </a:r>
          </a:p>
          <a:p>
            <a:pPr eaLnBrk="1" hangingPunct="1">
              <a:lnSpc>
                <a:spcPct val="90000"/>
              </a:lnSpc>
            </a:pPr>
            <a:r>
              <a:rPr lang="en-US" altLang="en-US"/>
              <a:t>Local Referencing Environments</a:t>
            </a:r>
          </a:p>
          <a:p>
            <a:pPr eaLnBrk="1" hangingPunct="1">
              <a:lnSpc>
                <a:spcPct val="90000"/>
              </a:lnSpc>
            </a:pPr>
            <a:r>
              <a:rPr lang="en-US" altLang="en-US"/>
              <a:t>Parameter-Passing Methods</a:t>
            </a:r>
          </a:p>
          <a:p>
            <a:pPr eaLnBrk="1" hangingPunct="1">
              <a:lnSpc>
                <a:spcPct val="90000"/>
              </a:lnSpc>
            </a:pPr>
            <a:r>
              <a:rPr lang="en-US" altLang="en-US"/>
              <a:t>Parameters That Are Subprogram Names</a:t>
            </a:r>
          </a:p>
          <a:p>
            <a:pPr eaLnBrk="1" hangingPunct="1">
              <a:lnSpc>
                <a:spcPct val="90000"/>
              </a:lnSpc>
            </a:pPr>
            <a:r>
              <a:rPr lang="en-US" altLang="en-US"/>
              <a:t>Overloaded Subprograms</a:t>
            </a:r>
          </a:p>
          <a:p>
            <a:pPr eaLnBrk="1" hangingPunct="1">
              <a:lnSpc>
                <a:spcPct val="90000"/>
              </a:lnSpc>
            </a:pPr>
            <a:r>
              <a:rPr lang="en-US" altLang="en-US"/>
              <a:t>Generic Subprograms</a:t>
            </a:r>
          </a:p>
          <a:p>
            <a:pPr eaLnBrk="1" hangingPunct="1">
              <a:lnSpc>
                <a:spcPct val="90000"/>
              </a:lnSpc>
            </a:pPr>
            <a:r>
              <a:rPr lang="en-US" altLang="en-US"/>
              <a:t>Design Issues for Functions</a:t>
            </a:r>
          </a:p>
          <a:p>
            <a:pPr eaLnBrk="1" hangingPunct="1">
              <a:lnSpc>
                <a:spcPct val="90000"/>
              </a:lnSpc>
            </a:pPr>
            <a:r>
              <a:rPr lang="en-US" altLang="en-US"/>
              <a:t>User-Defined Overloaded Operators</a:t>
            </a:r>
          </a:p>
          <a:p>
            <a:pPr eaLnBrk="1" hangingPunct="1">
              <a:lnSpc>
                <a:spcPct val="90000"/>
              </a:lnSpc>
            </a:pPr>
            <a:r>
              <a:rPr lang="en-US" altLang="en-US"/>
              <a:t>Coroutines</a:t>
            </a:r>
          </a:p>
        </p:txBody>
      </p:sp>
      <p:sp>
        <p:nvSpPr>
          <p:cNvPr id="10244" name="Slide Number Placeholder 3">
            <a:extLst>
              <a:ext uri="{FF2B5EF4-FFF2-40B4-BE49-F238E27FC236}">
                <a16:creationId xmlns:a16="http://schemas.microsoft.com/office/drawing/2014/main" id="{D609E582-7422-4D5C-80B4-35FB4D96AD8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47BA7F36-5850-4EFF-8D49-7804CBDCCFE5}" type="slidenum">
              <a:rPr lang="en-US" altLang="en-US" sz="1400" smtClean="0">
                <a:solidFill>
                  <a:srgbClr val="FFFFFF"/>
                </a:solidFill>
              </a:rPr>
              <a:pPr/>
              <a:t>369</a:t>
            </a:fld>
            <a:endParaRPr lang="en-US" altLang="en-US" sz="1400">
              <a:solidFill>
                <a:srgbClr val="FFFFFF"/>
              </a:solidFill>
            </a:endParaRPr>
          </a:p>
        </p:txBody>
      </p:sp>
    </p:spTree>
    <p:extLst>
      <p:ext uri="{BB962C8B-B14F-4D97-AF65-F5344CB8AC3E}">
        <p14:creationId xmlns:p14="http://schemas.microsoft.com/office/powerpoint/2010/main" val="258391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79D9DB4C-9D66-4F2E-8F7A-7ED600BFEAC6}"/>
              </a:ext>
            </a:extLst>
          </p:cNvPr>
          <p:cNvSpPr>
            <a:spLocks noGrp="1" noChangeArrowheads="1"/>
          </p:cNvSpPr>
          <p:nvPr>
            <p:ph type="title"/>
          </p:nvPr>
        </p:nvSpPr>
        <p:spPr/>
        <p:txBody>
          <a:bodyPr/>
          <a:lstStyle/>
          <a:p>
            <a:pPr eaLnBrk="1" hangingPunct="1">
              <a:defRPr/>
            </a:pPr>
            <a:r>
              <a:rPr lang="en-US" dirty="0"/>
              <a:t>The General Problem of Describing Syntax: Terminology</a:t>
            </a:r>
          </a:p>
        </p:txBody>
      </p:sp>
      <p:sp>
        <p:nvSpPr>
          <p:cNvPr id="12291" name="Rectangle 3">
            <a:extLst>
              <a:ext uri="{FF2B5EF4-FFF2-40B4-BE49-F238E27FC236}">
                <a16:creationId xmlns:a16="http://schemas.microsoft.com/office/drawing/2014/main" id="{F477C4FB-22C9-4529-9517-A9893D138DD0}"/>
              </a:ext>
            </a:extLst>
          </p:cNvPr>
          <p:cNvSpPr>
            <a:spLocks noGrp="1" noChangeArrowheads="1"/>
          </p:cNvSpPr>
          <p:nvPr>
            <p:ph sz="quarter" idx="1"/>
          </p:nvPr>
        </p:nvSpPr>
        <p:spPr>
          <a:xfrm>
            <a:off x="457200" y="1600200"/>
            <a:ext cx="7467600" cy="4873625"/>
          </a:xfrm>
        </p:spPr>
        <p:txBody>
          <a:bodyPr/>
          <a:lstStyle/>
          <a:p>
            <a:pPr eaLnBrk="1" hangingPunct="1"/>
            <a:r>
              <a:rPr lang="en-US" altLang="en-US" dirty="0"/>
              <a:t>A </a:t>
            </a:r>
            <a:r>
              <a:rPr lang="en-US" altLang="en-US" i="1" dirty="0"/>
              <a:t>sentence </a:t>
            </a:r>
            <a:r>
              <a:rPr lang="en-US" altLang="en-US" dirty="0"/>
              <a:t>is a string of characters over some alphabet</a:t>
            </a:r>
          </a:p>
          <a:p>
            <a:pPr eaLnBrk="1" hangingPunct="1"/>
            <a:r>
              <a:rPr lang="en-US" altLang="en-US" dirty="0"/>
              <a:t>A </a:t>
            </a:r>
            <a:r>
              <a:rPr lang="en-US" altLang="en-US" i="1" dirty="0"/>
              <a:t>language</a:t>
            </a:r>
            <a:r>
              <a:rPr lang="en-US" altLang="en-US" dirty="0"/>
              <a:t> is a set of sentences</a:t>
            </a:r>
          </a:p>
          <a:p>
            <a:pPr eaLnBrk="1" hangingPunct="1"/>
            <a:r>
              <a:rPr lang="en-US" altLang="en-US" dirty="0"/>
              <a:t>A</a:t>
            </a:r>
            <a:r>
              <a:rPr lang="en-US" altLang="en-US" i="1" dirty="0"/>
              <a:t> lexeme </a:t>
            </a:r>
            <a:r>
              <a:rPr lang="en-US" altLang="en-US" dirty="0"/>
              <a:t>is the lowest level syntactic unit of a language, including</a:t>
            </a:r>
          </a:p>
          <a:p>
            <a:pPr lvl="1" eaLnBrk="1" hangingPunct="1"/>
            <a:r>
              <a:rPr lang="en-US" altLang="en-US" dirty="0"/>
              <a:t>Numeric literals</a:t>
            </a:r>
          </a:p>
          <a:p>
            <a:pPr lvl="1" eaLnBrk="1" hangingPunct="1"/>
            <a:r>
              <a:rPr lang="en-US" altLang="en-US" dirty="0"/>
              <a:t>Operators</a:t>
            </a:r>
          </a:p>
          <a:p>
            <a:pPr lvl="1" eaLnBrk="1" hangingPunct="1"/>
            <a:r>
              <a:rPr lang="en-US" altLang="en-US" dirty="0"/>
              <a:t>Special words</a:t>
            </a:r>
          </a:p>
          <a:p>
            <a:pPr eaLnBrk="1" hangingPunct="1"/>
            <a:r>
              <a:rPr lang="en-US" altLang="en-US" dirty="0"/>
              <a:t>A </a:t>
            </a:r>
            <a:r>
              <a:rPr lang="en-US" altLang="en-US" i="1" dirty="0"/>
              <a:t>token </a:t>
            </a:r>
            <a:r>
              <a:rPr lang="en-US" altLang="en-US" dirty="0"/>
              <a:t>is a category of lexemes, such as</a:t>
            </a:r>
          </a:p>
          <a:p>
            <a:pPr lvl="1" eaLnBrk="1" hangingPunct="1"/>
            <a:r>
              <a:rPr lang="en-US" altLang="en-US" dirty="0"/>
              <a:t>Identifier</a:t>
            </a:r>
          </a:p>
          <a:p>
            <a:pPr lvl="1" eaLnBrk="1" hangingPunct="1"/>
            <a:r>
              <a:rPr lang="en-US" altLang="en-US" dirty="0"/>
              <a:t>Arithmetic plus operator et cetera.</a:t>
            </a:r>
          </a:p>
        </p:txBody>
      </p:sp>
      <p:sp>
        <p:nvSpPr>
          <p:cNvPr id="12292" name="Slide Number Placeholder 4">
            <a:extLst>
              <a:ext uri="{FF2B5EF4-FFF2-40B4-BE49-F238E27FC236}">
                <a16:creationId xmlns:a16="http://schemas.microsoft.com/office/drawing/2014/main" id="{513D7DD2-8B63-48D7-9429-349E049BA35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752E167E-4C65-4DE5-8A64-F80A1D925D46}" type="slidenum">
              <a:rPr lang="en-US" altLang="en-US" sz="1400" smtClean="0">
                <a:solidFill>
                  <a:srgbClr val="FFFFFF"/>
                </a:solidFill>
                <a:latin typeface="Times" panose="02020603050405020304" pitchFamily="18" charset="0"/>
              </a:rPr>
              <a:pPr>
                <a:spcBef>
                  <a:spcPct val="0"/>
                </a:spcBef>
                <a:buClrTx/>
                <a:buSzTx/>
                <a:buFontTx/>
                <a:buNone/>
              </a:pPr>
              <a:t>37</a:t>
            </a:fld>
            <a:endParaRPr lang="en-US" altLang="en-US" sz="1400">
              <a:solidFill>
                <a:srgbClr val="FFFFFF"/>
              </a:solidFill>
              <a:latin typeface="Times" panose="02020603050405020304" pitchFamily="18" charset="0"/>
            </a:endParaRPr>
          </a:p>
        </p:txBody>
      </p:sp>
      <p:sp>
        <p:nvSpPr>
          <p:cNvPr id="12293" name="Footer Placeholder 3">
            <a:extLst>
              <a:ext uri="{FF2B5EF4-FFF2-40B4-BE49-F238E27FC236}">
                <a16:creationId xmlns:a16="http://schemas.microsoft.com/office/drawing/2014/main" id="{8DB06C06-4A94-4DC1-8A54-2C268A359C9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866215784"/>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9D94567-940E-4A6B-8920-CDE27CF8BF1D}"/>
              </a:ext>
            </a:extLst>
          </p:cNvPr>
          <p:cNvSpPr>
            <a:spLocks noGrp="1" noChangeArrowheads="1"/>
          </p:cNvSpPr>
          <p:nvPr>
            <p:ph type="title"/>
          </p:nvPr>
        </p:nvSpPr>
        <p:spPr/>
        <p:txBody>
          <a:bodyPr/>
          <a:lstStyle/>
          <a:p>
            <a:pPr eaLnBrk="1" fontAlgn="auto" hangingPunct="1">
              <a:spcAft>
                <a:spcPts val="0"/>
              </a:spcAft>
              <a:defRPr/>
            </a:pPr>
            <a:r>
              <a:rPr lang="en-US"/>
              <a:t>Introduction</a:t>
            </a:r>
          </a:p>
        </p:txBody>
      </p:sp>
      <p:sp>
        <p:nvSpPr>
          <p:cNvPr id="12291" name="Rectangle 3">
            <a:extLst>
              <a:ext uri="{FF2B5EF4-FFF2-40B4-BE49-F238E27FC236}">
                <a16:creationId xmlns:a16="http://schemas.microsoft.com/office/drawing/2014/main" id="{42C43737-E3CA-4B11-9014-8BEDBDC6A72A}"/>
              </a:ext>
            </a:extLst>
          </p:cNvPr>
          <p:cNvSpPr>
            <a:spLocks noGrp="1" noChangeArrowheads="1"/>
          </p:cNvSpPr>
          <p:nvPr>
            <p:ph sz="quarter" idx="1"/>
          </p:nvPr>
        </p:nvSpPr>
        <p:spPr>
          <a:xfrm>
            <a:off x="457200" y="1600200"/>
            <a:ext cx="7467600" cy="4873625"/>
          </a:xfrm>
        </p:spPr>
        <p:txBody>
          <a:bodyPr/>
          <a:lstStyle/>
          <a:p>
            <a:pPr eaLnBrk="1" hangingPunct="1"/>
            <a:r>
              <a:rPr lang="en-US" altLang="en-US"/>
              <a:t>Two fundamental abstraction facilities</a:t>
            </a:r>
          </a:p>
          <a:p>
            <a:pPr lvl="1" eaLnBrk="1" hangingPunct="1"/>
            <a:r>
              <a:rPr lang="en-US" altLang="en-US"/>
              <a:t>Process abstraction </a:t>
            </a:r>
          </a:p>
          <a:p>
            <a:pPr lvl="2" eaLnBrk="1" hangingPunct="1"/>
            <a:r>
              <a:rPr lang="en-US" altLang="en-US"/>
              <a:t>Emphasized from early days</a:t>
            </a:r>
          </a:p>
          <a:p>
            <a:pPr lvl="1" eaLnBrk="1" hangingPunct="1"/>
            <a:r>
              <a:rPr lang="en-US" altLang="en-US"/>
              <a:t>Data abstraction</a:t>
            </a:r>
          </a:p>
          <a:p>
            <a:pPr lvl="2" eaLnBrk="1" hangingPunct="1"/>
            <a:r>
              <a:rPr lang="en-US" altLang="en-US"/>
              <a:t>Emphasized in the1980s</a:t>
            </a:r>
          </a:p>
        </p:txBody>
      </p:sp>
      <p:sp>
        <p:nvSpPr>
          <p:cNvPr id="12292" name="Slide Number Placeholder 3">
            <a:extLst>
              <a:ext uri="{FF2B5EF4-FFF2-40B4-BE49-F238E27FC236}">
                <a16:creationId xmlns:a16="http://schemas.microsoft.com/office/drawing/2014/main" id="{184E1F8A-8BE5-4273-B601-31E518AA7C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14B79A23-C7A3-4AE2-A997-7B6F879E36CF}" type="slidenum">
              <a:rPr lang="en-US" altLang="en-US" sz="1400" smtClean="0">
                <a:solidFill>
                  <a:srgbClr val="FFFFFF"/>
                </a:solidFill>
              </a:rPr>
              <a:pPr/>
              <a:t>370</a:t>
            </a:fld>
            <a:endParaRPr lang="en-US" altLang="en-US" sz="1400">
              <a:solidFill>
                <a:srgbClr val="FFFFFF"/>
              </a:solidFill>
            </a:endParaRPr>
          </a:p>
        </p:txBody>
      </p:sp>
    </p:spTree>
    <p:extLst>
      <p:ext uri="{BB962C8B-B14F-4D97-AF65-F5344CB8AC3E}">
        <p14:creationId xmlns:p14="http://schemas.microsoft.com/office/powerpoint/2010/main" val="287783242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464A7B0-A7BB-4A2A-8B45-6366D8119F5D}"/>
              </a:ext>
            </a:extLst>
          </p:cNvPr>
          <p:cNvSpPr>
            <a:spLocks noGrp="1" noChangeArrowheads="1"/>
          </p:cNvSpPr>
          <p:nvPr>
            <p:ph type="title"/>
          </p:nvPr>
        </p:nvSpPr>
        <p:spPr/>
        <p:txBody>
          <a:bodyPr/>
          <a:lstStyle/>
          <a:p>
            <a:pPr eaLnBrk="1" fontAlgn="auto" hangingPunct="1">
              <a:spcAft>
                <a:spcPts val="0"/>
              </a:spcAft>
              <a:defRPr/>
            </a:pPr>
            <a:r>
              <a:rPr lang="en-US"/>
              <a:t>Fundamentals of Subprograms</a:t>
            </a:r>
          </a:p>
        </p:txBody>
      </p:sp>
      <p:sp>
        <p:nvSpPr>
          <p:cNvPr id="13315" name="Rectangle 3">
            <a:extLst>
              <a:ext uri="{FF2B5EF4-FFF2-40B4-BE49-F238E27FC236}">
                <a16:creationId xmlns:a16="http://schemas.microsoft.com/office/drawing/2014/main" id="{3AB9DFA9-ED6E-4631-A3A5-D34EBD2B23F9}"/>
              </a:ext>
            </a:extLst>
          </p:cNvPr>
          <p:cNvSpPr>
            <a:spLocks noGrp="1" noChangeArrowheads="1"/>
          </p:cNvSpPr>
          <p:nvPr>
            <p:ph sz="quarter" idx="1"/>
          </p:nvPr>
        </p:nvSpPr>
        <p:spPr>
          <a:xfrm>
            <a:off x="457200" y="1600200"/>
            <a:ext cx="7467600" cy="4873625"/>
          </a:xfrm>
        </p:spPr>
        <p:txBody>
          <a:bodyPr/>
          <a:lstStyle/>
          <a:p>
            <a:pPr eaLnBrk="1" hangingPunct="1"/>
            <a:r>
              <a:rPr lang="en-US" altLang="en-US"/>
              <a:t>Each subprogram has a single entry point</a:t>
            </a:r>
          </a:p>
          <a:p>
            <a:pPr eaLnBrk="1" hangingPunct="1"/>
            <a:r>
              <a:rPr lang="en-US" altLang="en-US"/>
              <a:t>The calling program is suspended during execution of the called subprogram</a:t>
            </a:r>
          </a:p>
          <a:p>
            <a:pPr eaLnBrk="1" hangingPunct="1"/>
            <a:r>
              <a:rPr lang="en-US" altLang="en-US"/>
              <a:t>Control always returns to the caller when the called subprogram’s execution terminates</a:t>
            </a:r>
          </a:p>
        </p:txBody>
      </p:sp>
      <p:sp>
        <p:nvSpPr>
          <p:cNvPr id="13316" name="Slide Number Placeholder 3">
            <a:extLst>
              <a:ext uri="{FF2B5EF4-FFF2-40B4-BE49-F238E27FC236}">
                <a16:creationId xmlns:a16="http://schemas.microsoft.com/office/drawing/2014/main" id="{D2D03947-57CF-49AF-B88E-74CD9A0A5F3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BA6EB0CC-7336-4835-8C31-975713EC4031}" type="slidenum">
              <a:rPr lang="en-US" altLang="en-US" sz="1400" smtClean="0">
                <a:solidFill>
                  <a:srgbClr val="FFFFFF"/>
                </a:solidFill>
              </a:rPr>
              <a:pPr/>
              <a:t>371</a:t>
            </a:fld>
            <a:endParaRPr lang="en-US" altLang="en-US" sz="1400">
              <a:solidFill>
                <a:srgbClr val="FFFFFF"/>
              </a:solidFill>
            </a:endParaRPr>
          </a:p>
        </p:txBody>
      </p:sp>
    </p:spTree>
    <p:extLst>
      <p:ext uri="{BB962C8B-B14F-4D97-AF65-F5344CB8AC3E}">
        <p14:creationId xmlns:p14="http://schemas.microsoft.com/office/powerpoint/2010/main" val="77805382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F88B32C-7A26-4595-A872-B81B37131790}"/>
              </a:ext>
            </a:extLst>
          </p:cNvPr>
          <p:cNvSpPr>
            <a:spLocks noGrp="1" noChangeArrowheads="1"/>
          </p:cNvSpPr>
          <p:nvPr>
            <p:ph type="title"/>
          </p:nvPr>
        </p:nvSpPr>
        <p:spPr/>
        <p:txBody>
          <a:bodyPr/>
          <a:lstStyle/>
          <a:p>
            <a:pPr eaLnBrk="1" fontAlgn="auto" hangingPunct="1">
              <a:spcAft>
                <a:spcPts val="0"/>
              </a:spcAft>
              <a:defRPr/>
            </a:pPr>
            <a:r>
              <a:rPr lang="en-US"/>
              <a:t>Basic Definitions</a:t>
            </a:r>
          </a:p>
        </p:txBody>
      </p:sp>
      <p:sp>
        <p:nvSpPr>
          <p:cNvPr id="14339" name="Rectangle 3">
            <a:extLst>
              <a:ext uri="{FF2B5EF4-FFF2-40B4-BE49-F238E27FC236}">
                <a16:creationId xmlns:a16="http://schemas.microsoft.com/office/drawing/2014/main" id="{45B5CE59-3E11-4B7C-B76A-8EDAE0668E89}"/>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 </a:t>
            </a:r>
            <a:r>
              <a:rPr lang="en-US" altLang="en-US" b="1" i="1"/>
              <a:t>subprogram definition</a:t>
            </a:r>
            <a:r>
              <a:rPr lang="en-US" altLang="en-US"/>
              <a:t> describes the interface to and the actions of the subprogram abstraction</a:t>
            </a:r>
          </a:p>
          <a:p>
            <a:pPr eaLnBrk="1" hangingPunct="1">
              <a:lnSpc>
                <a:spcPct val="90000"/>
              </a:lnSpc>
            </a:pPr>
            <a:r>
              <a:rPr lang="en-US" altLang="en-US"/>
              <a:t>A </a:t>
            </a:r>
            <a:r>
              <a:rPr lang="en-US" altLang="en-US" b="1" i="1"/>
              <a:t>subprogram call</a:t>
            </a:r>
            <a:r>
              <a:rPr lang="en-US" altLang="en-US"/>
              <a:t> is an explicit request that the subprogram be executed</a:t>
            </a:r>
          </a:p>
          <a:p>
            <a:pPr eaLnBrk="1" hangingPunct="1">
              <a:lnSpc>
                <a:spcPct val="90000"/>
              </a:lnSpc>
            </a:pPr>
            <a:r>
              <a:rPr lang="en-US" altLang="en-US"/>
              <a:t>A </a:t>
            </a:r>
            <a:r>
              <a:rPr lang="en-US" altLang="en-US" b="1" i="1"/>
              <a:t>subprogram header</a:t>
            </a:r>
            <a:r>
              <a:rPr lang="en-US" altLang="en-US"/>
              <a:t> is the first part of the definition, including the name, the kind of subprogram, and the formal parameters</a:t>
            </a:r>
          </a:p>
          <a:p>
            <a:pPr eaLnBrk="1" hangingPunct="1">
              <a:lnSpc>
                <a:spcPct val="90000"/>
              </a:lnSpc>
            </a:pPr>
            <a:r>
              <a:rPr lang="en-US" altLang="en-US"/>
              <a:t>The </a:t>
            </a:r>
            <a:r>
              <a:rPr lang="en-US" altLang="en-US" b="1" i="1"/>
              <a:t>parameter profile</a:t>
            </a:r>
            <a:r>
              <a:rPr lang="en-US" altLang="en-US"/>
              <a:t> (aka </a:t>
            </a:r>
            <a:r>
              <a:rPr lang="en-US" altLang="en-US" i="1"/>
              <a:t>signature</a:t>
            </a:r>
            <a:r>
              <a:rPr lang="en-US" altLang="en-US"/>
              <a:t>) of a subprogram is the number, order, and types of its parameters</a:t>
            </a:r>
          </a:p>
          <a:p>
            <a:pPr eaLnBrk="1" hangingPunct="1">
              <a:lnSpc>
                <a:spcPct val="90000"/>
              </a:lnSpc>
            </a:pPr>
            <a:r>
              <a:rPr lang="en-US" altLang="en-US"/>
              <a:t>The </a:t>
            </a:r>
            <a:r>
              <a:rPr lang="en-US" altLang="en-US" b="1" i="1"/>
              <a:t>protocol</a:t>
            </a:r>
            <a:r>
              <a:rPr lang="en-US" altLang="en-US" b="1"/>
              <a:t> </a:t>
            </a:r>
            <a:r>
              <a:rPr lang="en-US" altLang="en-US"/>
              <a:t>is a subprogram’s parameter profile and, if it is a function, its return type</a:t>
            </a:r>
          </a:p>
        </p:txBody>
      </p:sp>
      <p:sp>
        <p:nvSpPr>
          <p:cNvPr id="14340" name="Slide Number Placeholder 3">
            <a:extLst>
              <a:ext uri="{FF2B5EF4-FFF2-40B4-BE49-F238E27FC236}">
                <a16:creationId xmlns:a16="http://schemas.microsoft.com/office/drawing/2014/main" id="{AA8F7F0F-DD3A-4E9B-8084-E92D6C7CE4D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044BCC76-EFFD-4990-9A7F-A8E38A724625}" type="slidenum">
              <a:rPr lang="en-US" altLang="en-US" sz="1400" smtClean="0">
                <a:solidFill>
                  <a:srgbClr val="FFFFFF"/>
                </a:solidFill>
              </a:rPr>
              <a:pPr/>
              <a:t>372</a:t>
            </a:fld>
            <a:endParaRPr lang="en-US" altLang="en-US" sz="1400">
              <a:solidFill>
                <a:srgbClr val="FFFFFF"/>
              </a:solidFill>
            </a:endParaRPr>
          </a:p>
        </p:txBody>
      </p:sp>
    </p:spTree>
    <p:extLst>
      <p:ext uri="{BB962C8B-B14F-4D97-AF65-F5344CB8AC3E}">
        <p14:creationId xmlns:p14="http://schemas.microsoft.com/office/powerpoint/2010/main" val="130988334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B1CE4F8-5032-4FD8-8098-BC64268856B5}"/>
              </a:ext>
            </a:extLst>
          </p:cNvPr>
          <p:cNvSpPr>
            <a:spLocks noGrp="1" noChangeArrowheads="1"/>
          </p:cNvSpPr>
          <p:nvPr>
            <p:ph type="title"/>
          </p:nvPr>
        </p:nvSpPr>
        <p:spPr/>
        <p:txBody>
          <a:bodyPr/>
          <a:lstStyle/>
          <a:p>
            <a:pPr eaLnBrk="1" fontAlgn="auto" hangingPunct="1">
              <a:spcAft>
                <a:spcPts val="0"/>
              </a:spcAft>
              <a:defRPr/>
            </a:pPr>
            <a:r>
              <a:rPr lang="en-US"/>
              <a:t>Basic Definitions (continued)</a:t>
            </a:r>
          </a:p>
        </p:txBody>
      </p:sp>
      <p:sp>
        <p:nvSpPr>
          <p:cNvPr id="15363" name="Rectangle 3">
            <a:extLst>
              <a:ext uri="{FF2B5EF4-FFF2-40B4-BE49-F238E27FC236}">
                <a16:creationId xmlns:a16="http://schemas.microsoft.com/office/drawing/2014/main" id="{E3363F54-F35F-4F48-8FD7-19C67597C01A}"/>
              </a:ext>
            </a:extLst>
          </p:cNvPr>
          <p:cNvSpPr>
            <a:spLocks noGrp="1" noChangeArrowheads="1"/>
          </p:cNvSpPr>
          <p:nvPr>
            <p:ph sz="quarter" idx="1"/>
          </p:nvPr>
        </p:nvSpPr>
        <p:spPr>
          <a:xfrm>
            <a:off x="457200" y="1600200"/>
            <a:ext cx="7467600" cy="4873625"/>
          </a:xfrm>
        </p:spPr>
        <p:txBody>
          <a:bodyPr/>
          <a:lstStyle/>
          <a:p>
            <a:pPr eaLnBrk="1" hangingPunct="1"/>
            <a:r>
              <a:rPr lang="en-US" altLang="en-US"/>
              <a:t>Function declarations in C and C++ are often called </a:t>
            </a:r>
            <a:r>
              <a:rPr lang="en-US" altLang="en-US" i="1"/>
              <a:t>prototypes</a:t>
            </a:r>
          </a:p>
          <a:p>
            <a:pPr eaLnBrk="1" hangingPunct="1"/>
            <a:r>
              <a:rPr lang="en-US" altLang="en-US"/>
              <a:t>A </a:t>
            </a:r>
            <a:r>
              <a:rPr lang="en-US" altLang="en-US" i="1"/>
              <a:t>subprogram declaration</a:t>
            </a:r>
            <a:r>
              <a:rPr lang="en-US" altLang="en-US"/>
              <a:t> provides the protocol, but not the body, of the subprogram</a:t>
            </a:r>
          </a:p>
          <a:p>
            <a:pPr eaLnBrk="1" hangingPunct="1"/>
            <a:r>
              <a:rPr lang="en-US" altLang="en-US"/>
              <a:t>A </a:t>
            </a:r>
            <a:r>
              <a:rPr lang="en-US" altLang="en-US" i="1"/>
              <a:t>formal parameter</a:t>
            </a:r>
            <a:r>
              <a:rPr lang="en-US" altLang="en-US"/>
              <a:t> is a dummy variable listed in the subprogram header and used in the subprogram</a:t>
            </a:r>
          </a:p>
          <a:p>
            <a:pPr eaLnBrk="1" hangingPunct="1"/>
            <a:r>
              <a:rPr lang="en-US" altLang="en-US"/>
              <a:t>An </a:t>
            </a:r>
            <a:r>
              <a:rPr lang="en-US" altLang="en-US" i="1"/>
              <a:t>actual parameter</a:t>
            </a:r>
            <a:r>
              <a:rPr lang="en-US" altLang="en-US"/>
              <a:t> represents a value or address used in the subprogram call statement</a:t>
            </a:r>
          </a:p>
        </p:txBody>
      </p:sp>
      <p:sp>
        <p:nvSpPr>
          <p:cNvPr id="15364" name="Slide Number Placeholder 3">
            <a:extLst>
              <a:ext uri="{FF2B5EF4-FFF2-40B4-BE49-F238E27FC236}">
                <a16:creationId xmlns:a16="http://schemas.microsoft.com/office/drawing/2014/main" id="{4F50CEA6-38B0-4D5C-BE93-ADF51197916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CE899BC2-3AC0-4431-AC7B-76EAB7D34CE5}" type="slidenum">
              <a:rPr lang="en-US" altLang="en-US" sz="1400" smtClean="0">
                <a:solidFill>
                  <a:srgbClr val="FFFFFF"/>
                </a:solidFill>
              </a:rPr>
              <a:pPr/>
              <a:t>373</a:t>
            </a:fld>
            <a:endParaRPr lang="en-US" altLang="en-US" sz="1400">
              <a:solidFill>
                <a:srgbClr val="FFFFFF"/>
              </a:solidFill>
            </a:endParaRPr>
          </a:p>
        </p:txBody>
      </p:sp>
    </p:spTree>
    <p:extLst>
      <p:ext uri="{BB962C8B-B14F-4D97-AF65-F5344CB8AC3E}">
        <p14:creationId xmlns:p14="http://schemas.microsoft.com/office/powerpoint/2010/main" val="3953300549"/>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2F4656C-7797-412F-AED8-CEF416875F9B}"/>
              </a:ext>
            </a:extLst>
          </p:cNvPr>
          <p:cNvSpPr>
            <a:spLocks noGrp="1" noChangeArrowheads="1"/>
          </p:cNvSpPr>
          <p:nvPr>
            <p:ph type="title"/>
          </p:nvPr>
        </p:nvSpPr>
        <p:spPr>
          <a:xfrm>
            <a:off x="304800" y="381000"/>
            <a:ext cx="8686800" cy="914400"/>
          </a:xfrm>
        </p:spPr>
        <p:txBody>
          <a:bodyPr>
            <a:normAutofit fontScale="90000"/>
          </a:bodyPr>
          <a:lstStyle/>
          <a:p>
            <a:pPr eaLnBrk="1" fontAlgn="auto" hangingPunct="1">
              <a:spcAft>
                <a:spcPts val="0"/>
              </a:spcAft>
              <a:defRPr/>
            </a:pPr>
            <a:r>
              <a:rPr lang="en-US" sz="3200"/>
              <a:t>Actual/Formal Parameter Correspondence</a:t>
            </a:r>
          </a:p>
        </p:txBody>
      </p:sp>
      <p:sp>
        <p:nvSpPr>
          <p:cNvPr id="16387" name="Rectangle 3">
            <a:extLst>
              <a:ext uri="{FF2B5EF4-FFF2-40B4-BE49-F238E27FC236}">
                <a16:creationId xmlns:a16="http://schemas.microsoft.com/office/drawing/2014/main" id="{2A1046CE-9895-48A2-99CE-3A874EBBC602}"/>
              </a:ext>
            </a:extLst>
          </p:cNvPr>
          <p:cNvSpPr>
            <a:spLocks noGrp="1" noChangeArrowheads="1"/>
          </p:cNvSpPr>
          <p:nvPr>
            <p:ph sz="quarter" idx="1"/>
          </p:nvPr>
        </p:nvSpPr>
        <p:spPr>
          <a:xfrm>
            <a:off x="609600" y="1600200"/>
            <a:ext cx="8153400" cy="4876800"/>
          </a:xfrm>
        </p:spPr>
        <p:txBody>
          <a:bodyPr/>
          <a:lstStyle/>
          <a:p>
            <a:pPr eaLnBrk="1" hangingPunct="1"/>
            <a:r>
              <a:rPr lang="en-US" altLang="en-US"/>
              <a:t>Positional</a:t>
            </a:r>
          </a:p>
          <a:p>
            <a:pPr lvl="1" eaLnBrk="1" hangingPunct="1"/>
            <a:r>
              <a:rPr lang="en-US" altLang="en-US"/>
              <a:t>The binding of actual parameters to formal parameters is by position: the first actual parameter is bound to the first formal parameter and so forth</a:t>
            </a:r>
          </a:p>
          <a:p>
            <a:pPr lvl="1" eaLnBrk="1" hangingPunct="1"/>
            <a:r>
              <a:rPr lang="en-US" altLang="en-US"/>
              <a:t>Safe and effective</a:t>
            </a:r>
          </a:p>
          <a:p>
            <a:pPr eaLnBrk="1" hangingPunct="1"/>
            <a:r>
              <a:rPr lang="en-US" altLang="en-US"/>
              <a:t>Keyword</a:t>
            </a:r>
          </a:p>
          <a:p>
            <a:pPr lvl="1" eaLnBrk="1" hangingPunct="1"/>
            <a:r>
              <a:rPr lang="en-US" altLang="en-US"/>
              <a:t>The name of the formal parameter to which an actual parameter is to be bound is specified with the actual parameter</a:t>
            </a:r>
          </a:p>
          <a:p>
            <a:pPr lvl="1" eaLnBrk="1" hangingPunct="1"/>
            <a:r>
              <a:rPr lang="en-US" altLang="en-US"/>
              <a:t>Parameters can appear in any order</a:t>
            </a:r>
          </a:p>
        </p:txBody>
      </p:sp>
      <p:sp>
        <p:nvSpPr>
          <p:cNvPr id="16388" name="Slide Number Placeholder 3">
            <a:extLst>
              <a:ext uri="{FF2B5EF4-FFF2-40B4-BE49-F238E27FC236}">
                <a16:creationId xmlns:a16="http://schemas.microsoft.com/office/drawing/2014/main" id="{09027643-68A4-468B-ADDC-226DA31D0EE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82448866-55F7-49A0-91E2-E6A5062C64E2}" type="slidenum">
              <a:rPr lang="en-US" altLang="en-US" sz="1400" smtClean="0">
                <a:solidFill>
                  <a:srgbClr val="FFFFFF"/>
                </a:solidFill>
              </a:rPr>
              <a:pPr/>
              <a:t>374</a:t>
            </a:fld>
            <a:endParaRPr lang="en-US" altLang="en-US" sz="1400">
              <a:solidFill>
                <a:srgbClr val="FFFFFF"/>
              </a:solidFill>
            </a:endParaRPr>
          </a:p>
        </p:txBody>
      </p:sp>
    </p:spTree>
    <p:extLst>
      <p:ext uri="{BB962C8B-B14F-4D97-AF65-F5344CB8AC3E}">
        <p14:creationId xmlns:p14="http://schemas.microsoft.com/office/powerpoint/2010/main" val="149516649"/>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E05E2D9-5732-4A10-A7AB-57516A366659}"/>
              </a:ext>
            </a:extLst>
          </p:cNvPr>
          <p:cNvSpPr>
            <a:spLocks noGrp="1" noChangeArrowheads="1"/>
          </p:cNvSpPr>
          <p:nvPr>
            <p:ph type="title"/>
          </p:nvPr>
        </p:nvSpPr>
        <p:spPr/>
        <p:txBody>
          <a:bodyPr/>
          <a:lstStyle/>
          <a:p>
            <a:pPr eaLnBrk="1" fontAlgn="auto" hangingPunct="1">
              <a:spcAft>
                <a:spcPts val="0"/>
              </a:spcAft>
              <a:defRPr/>
            </a:pPr>
            <a:r>
              <a:rPr lang="en-US"/>
              <a:t>Formal Parameter Default Values</a:t>
            </a:r>
          </a:p>
        </p:txBody>
      </p:sp>
      <p:sp>
        <p:nvSpPr>
          <p:cNvPr id="17411" name="Rectangle 3">
            <a:extLst>
              <a:ext uri="{FF2B5EF4-FFF2-40B4-BE49-F238E27FC236}">
                <a16:creationId xmlns:a16="http://schemas.microsoft.com/office/drawing/2014/main" id="{1DEA8951-1B13-4832-B95A-D63E0D745108}"/>
              </a:ext>
            </a:extLst>
          </p:cNvPr>
          <p:cNvSpPr>
            <a:spLocks noGrp="1" noChangeArrowheads="1"/>
          </p:cNvSpPr>
          <p:nvPr>
            <p:ph sz="quarter" idx="1"/>
          </p:nvPr>
        </p:nvSpPr>
        <p:spPr>
          <a:xfrm>
            <a:off x="457200" y="1600200"/>
            <a:ext cx="7467600" cy="4873625"/>
          </a:xfrm>
        </p:spPr>
        <p:txBody>
          <a:bodyPr/>
          <a:lstStyle/>
          <a:p>
            <a:pPr eaLnBrk="1" hangingPunct="1"/>
            <a:r>
              <a:rPr lang="en-US" altLang="en-US"/>
              <a:t>In certain languages (e.g., C++, Ada), formal parameters can have default values (if not actual parameter is passed)</a:t>
            </a:r>
          </a:p>
          <a:p>
            <a:pPr lvl="1" eaLnBrk="1" hangingPunct="1"/>
            <a:r>
              <a:rPr lang="en-US" altLang="en-US"/>
              <a:t>In C++, default parameters must appear last because parameters are positionally associated</a:t>
            </a:r>
          </a:p>
          <a:p>
            <a:pPr eaLnBrk="1" hangingPunct="1"/>
            <a:r>
              <a:rPr lang="en-US" altLang="en-US"/>
              <a:t>C# methods can accept a variable number of parameters as long as they are of the same type</a:t>
            </a:r>
          </a:p>
        </p:txBody>
      </p:sp>
      <p:sp>
        <p:nvSpPr>
          <p:cNvPr id="17412" name="Slide Number Placeholder 3">
            <a:extLst>
              <a:ext uri="{FF2B5EF4-FFF2-40B4-BE49-F238E27FC236}">
                <a16:creationId xmlns:a16="http://schemas.microsoft.com/office/drawing/2014/main" id="{DF0ACE48-E490-4DBC-9B7D-2B46FB4A1A5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9F64536D-0309-435A-A43A-A0B95B787CCC}" type="slidenum">
              <a:rPr lang="en-US" altLang="en-US" sz="1400" smtClean="0">
                <a:solidFill>
                  <a:srgbClr val="FFFFFF"/>
                </a:solidFill>
              </a:rPr>
              <a:pPr/>
              <a:t>375</a:t>
            </a:fld>
            <a:endParaRPr lang="en-US" altLang="en-US" sz="1400">
              <a:solidFill>
                <a:srgbClr val="FFFFFF"/>
              </a:solidFill>
            </a:endParaRPr>
          </a:p>
        </p:txBody>
      </p:sp>
    </p:spTree>
    <p:extLst>
      <p:ext uri="{BB962C8B-B14F-4D97-AF65-F5344CB8AC3E}">
        <p14:creationId xmlns:p14="http://schemas.microsoft.com/office/powerpoint/2010/main" val="67676951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E350B57-39B7-4494-B048-0C837A0983BC}"/>
              </a:ext>
            </a:extLst>
          </p:cNvPr>
          <p:cNvSpPr>
            <a:spLocks noGrp="1" noChangeArrowheads="1"/>
          </p:cNvSpPr>
          <p:nvPr>
            <p:ph type="title"/>
          </p:nvPr>
        </p:nvSpPr>
        <p:spPr/>
        <p:txBody>
          <a:bodyPr/>
          <a:lstStyle/>
          <a:p>
            <a:pPr eaLnBrk="1" fontAlgn="auto" hangingPunct="1">
              <a:spcAft>
                <a:spcPts val="0"/>
              </a:spcAft>
              <a:defRPr/>
            </a:pPr>
            <a:r>
              <a:rPr lang="en-US" dirty="0"/>
              <a:t>Procedures and Functions </a:t>
            </a:r>
          </a:p>
        </p:txBody>
      </p:sp>
      <p:sp>
        <p:nvSpPr>
          <p:cNvPr id="18435" name="Rectangle 3">
            <a:extLst>
              <a:ext uri="{FF2B5EF4-FFF2-40B4-BE49-F238E27FC236}">
                <a16:creationId xmlns:a16="http://schemas.microsoft.com/office/drawing/2014/main" id="{19AD946F-15AC-4707-8C06-BF272A11432A}"/>
              </a:ext>
            </a:extLst>
          </p:cNvPr>
          <p:cNvSpPr>
            <a:spLocks noGrp="1" noChangeArrowheads="1"/>
          </p:cNvSpPr>
          <p:nvPr>
            <p:ph sz="quarter" idx="1"/>
          </p:nvPr>
        </p:nvSpPr>
        <p:spPr>
          <a:xfrm>
            <a:off x="457200" y="1371600"/>
            <a:ext cx="8153400" cy="4572000"/>
          </a:xfrm>
        </p:spPr>
        <p:txBody>
          <a:bodyPr/>
          <a:lstStyle/>
          <a:p>
            <a:pPr eaLnBrk="1" hangingPunct="1"/>
            <a:r>
              <a:rPr lang="en-US" altLang="en-US"/>
              <a:t>There are two categories of subprograms</a:t>
            </a:r>
          </a:p>
          <a:p>
            <a:pPr lvl="1" eaLnBrk="1" hangingPunct="1"/>
            <a:r>
              <a:rPr lang="en-US" altLang="en-US" i="1"/>
              <a:t>Procedures</a:t>
            </a:r>
            <a:r>
              <a:rPr lang="en-US" altLang="en-US"/>
              <a:t> are collection of statements that define parameterized computations</a:t>
            </a:r>
          </a:p>
          <a:p>
            <a:pPr lvl="1" eaLnBrk="1" hangingPunct="1"/>
            <a:r>
              <a:rPr lang="en-US" altLang="en-US" i="1"/>
              <a:t>Functions</a:t>
            </a:r>
            <a:r>
              <a:rPr lang="en-US" altLang="en-US"/>
              <a:t> structurally resemble procedures but are semantically modeled on mathematical functions</a:t>
            </a:r>
          </a:p>
          <a:p>
            <a:pPr lvl="2" eaLnBrk="1" hangingPunct="1"/>
            <a:r>
              <a:rPr lang="en-US" altLang="en-US"/>
              <a:t>They are expected to produce no side effects</a:t>
            </a:r>
          </a:p>
          <a:p>
            <a:pPr lvl="2" eaLnBrk="1" hangingPunct="1"/>
            <a:r>
              <a:rPr lang="en-US" altLang="en-US"/>
              <a:t>In practice, program functions have side effects</a:t>
            </a:r>
          </a:p>
        </p:txBody>
      </p:sp>
      <p:sp>
        <p:nvSpPr>
          <p:cNvPr id="18436" name="Slide Number Placeholder 3">
            <a:extLst>
              <a:ext uri="{FF2B5EF4-FFF2-40B4-BE49-F238E27FC236}">
                <a16:creationId xmlns:a16="http://schemas.microsoft.com/office/drawing/2014/main" id="{77659801-7B4C-4B9A-BFE0-8B70B6D090B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9C9CA6BF-A47A-4EDC-B910-80D27A9190A7}" type="slidenum">
              <a:rPr lang="en-US" altLang="en-US" sz="1400" smtClean="0">
                <a:solidFill>
                  <a:srgbClr val="FFFFFF"/>
                </a:solidFill>
              </a:rPr>
              <a:pPr/>
              <a:t>376</a:t>
            </a:fld>
            <a:endParaRPr lang="en-US" altLang="en-US" sz="1400">
              <a:solidFill>
                <a:srgbClr val="FFFFFF"/>
              </a:solidFill>
            </a:endParaRPr>
          </a:p>
        </p:txBody>
      </p:sp>
    </p:spTree>
    <p:extLst>
      <p:ext uri="{BB962C8B-B14F-4D97-AF65-F5344CB8AC3E}">
        <p14:creationId xmlns:p14="http://schemas.microsoft.com/office/powerpoint/2010/main" val="293521761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30DFC8B-CE86-44C4-B750-3395DC1C183A}"/>
              </a:ext>
            </a:extLst>
          </p:cNvPr>
          <p:cNvSpPr>
            <a:spLocks noGrp="1" noChangeArrowheads="1"/>
          </p:cNvSpPr>
          <p:nvPr>
            <p:ph type="title"/>
          </p:nvPr>
        </p:nvSpPr>
        <p:spPr/>
        <p:txBody>
          <a:bodyPr/>
          <a:lstStyle/>
          <a:p>
            <a:pPr eaLnBrk="1" fontAlgn="auto" hangingPunct="1">
              <a:spcAft>
                <a:spcPts val="0"/>
              </a:spcAft>
              <a:defRPr/>
            </a:pPr>
            <a:r>
              <a:rPr lang="en-US"/>
              <a:t>Design Issues for Subprograms</a:t>
            </a:r>
          </a:p>
        </p:txBody>
      </p:sp>
      <p:sp>
        <p:nvSpPr>
          <p:cNvPr id="19459" name="Rectangle 3">
            <a:extLst>
              <a:ext uri="{FF2B5EF4-FFF2-40B4-BE49-F238E27FC236}">
                <a16:creationId xmlns:a16="http://schemas.microsoft.com/office/drawing/2014/main" id="{C7AFB30A-9BC4-4A13-8220-99AB3974DAEF}"/>
              </a:ext>
            </a:extLst>
          </p:cNvPr>
          <p:cNvSpPr>
            <a:spLocks noGrp="1" noChangeArrowheads="1"/>
          </p:cNvSpPr>
          <p:nvPr>
            <p:ph sz="quarter" idx="1"/>
          </p:nvPr>
        </p:nvSpPr>
        <p:spPr>
          <a:xfrm>
            <a:off x="457200" y="1600200"/>
            <a:ext cx="7467600" cy="4873625"/>
          </a:xfrm>
        </p:spPr>
        <p:txBody>
          <a:bodyPr/>
          <a:lstStyle/>
          <a:p>
            <a:pPr eaLnBrk="1" hangingPunct="1"/>
            <a:r>
              <a:rPr lang="en-US" altLang="en-US" dirty="0"/>
              <a:t>What parameter passing methods are provided?</a:t>
            </a:r>
          </a:p>
          <a:p>
            <a:pPr eaLnBrk="1" hangingPunct="1"/>
            <a:r>
              <a:rPr lang="en-US" altLang="en-US" dirty="0"/>
              <a:t>Are parameter types checked?</a:t>
            </a:r>
          </a:p>
          <a:p>
            <a:pPr eaLnBrk="1" hangingPunct="1"/>
            <a:r>
              <a:rPr lang="en-US" altLang="en-US" dirty="0"/>
              <a:t>Are local variables static or dynamic?</a:t>
            </a:r>
          </a:p>
          <a:p>
            <a:pPr eaLnBrk="1" hangingPunct="1"/>
            <a:r>
              <a:rPr lang="en-US" altLang="en-US" dirty="0"/>
              <a:t>Can subprogram definitions appear in other subprogram definitions?</a:t>
            </a:r>
          </a:p>
          <a:p>
            <a:pPr eaLnBrk="1" hangingPunct="1"/>
            <a:r>
              <a:rPr lang="en-US" altLang="en-US" dirty="0"/>
              <a:t>Can subprograms be overloaded?</a:t>
            </a:r>
          </a:p>
          <a:p>
            <a:pPr eaLnBrk="1" hangingPunct="1"/>
            <a:r>
              <a:rPr lang="en-US" altLang="en-US" dirty="0"/>
              <a:t>Can subprogram be generic?</a:t>
            </a:r>
          </a:p>
        </p:txBody>
      </p:sp>
      <p:sp>
        <p:nvSpPr>
          <p:cNvPr id="19460" name="Slide Number Placeholder 3">
            <a:extLst>
              <a:ext uri="{FF2B5EF4-FFF2-40B4-BE49-F238E27FC236}">
                <a16:creationId xmlns:a16="http://schemas.microsoft.com/office/drawing/2014/main" id="{F57E80B4-A8F0-442A-B5F7-3F45BB9B262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1CACCB44-D5E9-4A8D-AE6B-26D0CB9F9998}" type="slidenum">
              <a:rPr lang="en-US" altLang="en-US" sz="1400" smtClean="0">
                <a:solidFill>
                  <a:srgbClr val="FFFFFF"/>
                </a:solidFill>
              </a:rPr>
              <a:pPr/>
              <a:t>377</a:t>
            </a:fld>
            <a:endParaRPr lang="en-US" altLang="en-US" sz="1400">
              <a:solidFill>
                <a:srgbClr val="FFFFFF"/>
              </a:solidFill>
            </a:endParaRPr>
          </a:p>
        </p:txBody>
      </p:sp>
    </p:spTree>
    <p:extLst>
      <p:ext uri="{BB962C8B-B14F-4D97-AF65-F5344CB8AC3E}">
        <p14:creationId xmlns:p14="http://schemas.microsoft.com/office/powerpoint/2010/main" val="293944232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2279C36-0DA8-4FE8-9FC2-A494F1F6DAE1}"/>
              </a:ext>
            </a:extLst>
          </p:cNvPr>
          <p:cNvSpPr>
            <a:spLocks noGrp="1" noChangeArrowheads="1"/>
          </p:cNvSpPr>
          <p:nvPr>
            <p:ph type="title"/>
          </p:nvPr>
        </p:nvSpPr>
        <p:spPr/>
        <p:txBody>
          <a:bodyPr/>
          <a:lstStyle/>
          <a:p>
            <a:pPr eaLnBrk="1" fontAlgn="auto" hangingPunct="1">
              <a:spcAft>
                <a:spcPts val="0"/>
              </a:spcAft>
              <a:defRPr/>
            </a:pPr>
            <a:r>
              <a:rPr lang="en-US"/>
              <a:t>Local Referencing Environments</a:t>
            </a:r>
          </a:p>
        </p:txBody>
      </p:sp>
      <p:sp>
        <p:nvSpPr>
          <p:cNvPr id="20483" name="Rectangle 3">
            <a:extLst>
              <a:ext uri="{FF2B5EF4-FFF2-40B4-BE49-F238E27FC236}">
                <a16:creationId xmlns:a16="http://schemas.microsoft.com/office/drawing/2014/main" id="{6FE61B4E-D79A-4B64-9EEF-48EE563BC537}"/>
              </a:ext>
            </a:extLst>
          </p:cNvPr>
          <p:cNvSpPr>
            <a:spLocks noGrp="1" noChangeArrowheads="1"/>
          </p:cNvSpPr>
          <p:nvPr>
            <p:ph sz="quarter" idx="1"/>
          </p:nvPr>
        </p:nvSpPr>
        <p:spPr>
          <a:xfrm>
            <a:off x="457200" y="1295400"/>
            <a:ext cx="8153400" cy="4572000"/>
          </a:xfrm>
        </p:spPr>
        <p:txBody>
          <a:bodyPr/>
          <a:lstStyle/>
          <a:p>
            <a:pPr eaLnBrk="1" hangingPunct="1">
              <a:lnSpc>
                <a:spcPct val="90000"/>
              </a:lnSpc>
            </a:pPr>
            <a:r>
              <a:rPr lang="en-US" altLang="en-US"/>
              <a:t>Local variables can be stack-dynamic (bound to storage)</a:t>
            </a:r>
          </a:p>
          <a:p>
            <a:pPr lvl="1" eaLnBrk="1" hangingPunct="1">
              <a:lnSpc>
                <a:spcPct val="90000"/>
              </a:lnSpc>
            </a:pPr>
            <a:r>
              <a:rPr lang="en-US" altLang="en-US" sz="2000"/>
              <a:t>Advantages</a:t>
            </a:r>
            <a:endParaRPr lang="en-US" altLang="en-US"/>
          </a:p>
          <a:p>
            <a:pPr lvl="2" eaLnBrk="1" hangingPunct="1">
              <a:lnSpc>
                <a:spcPct val="90000"/>
              </a:lnSpc>
            </a:pPr>
            <a:r>
              <a:rPr lang="en-US" altLang="en-US" sz="1900"/>
              <a:t>Support for recursion</a:t>
            </a:r>
          </a:p>
          <a:p>
            <a:pPr lvl="2" eaLnBrk="1" hangingPunct="1">
              <a:lnSpc>
                <a:spcPct val="90000"/>
              </a:lnSpc>
            </a:pPr>
            <a:r>
              <a:rPr lang="en-US" altLang="en-US" sz="1900"/>
              <a:t>Storage for locals is shared among some subprograms</a:t>
            </a:r>
          </a:p>
          <a:p>
            <a:pPr lvl="1" eaLnBrk="1" hangingPunct="1">
              <a:lnSpc>
                <a:spcPct val="90000"/>
              </a:lnSpc>
            </a:pPr>
            <a:r>
              <a:rPr lang="en-US" altLang="en-US" sz="2000"/>
              <a:t>Disadvantages</a:t>
            </a:r>
          </a:p>
          <a:p>
            <a:pPr lvl="2" eaLnBrk="1" hangingPunct="1">
              <a:lnSpc>
                <a:spcPct val="90000"/>
              </a:lnSpc>
            </a:pPr>
            <a:r>
              <a:rPr lang="en-US" altLang="en-US" sz="1900"/>
              <a:t>Allocation/de-allocation, initialization time</a:t>
            </a:r>
          </a:p>
          <a:p>
            <a:pPr lvl="2" eaLnBrk="1" hangingPunct="1">
              <a:lnSpc>
                <a:spcPct val="90000"/>
              </a:lnSpc>
            </a:pPr>
            <a:r>
              <a:rPr lang="en-US" altLang="en-US" sz="1900"/>
              <a:t>Indirect addressing</a:t>
            </a:r>
          </a:p>
          <a:p>
            <a:pPr lvl="2" eaLnBrk="1" hangingPunct="1">
              <a:lnSpc>
                <a:spcPct val="90000"/>
              </a:lnSpc>
            </a:pPr>
            <a:r>
              <a:rPr lang="en-US" altLang="en-US" sz="1900"/>
              <a:t>Subprograms cannot be history sensitive</a:t>
            </a:r>
          </a:p>
          <a:p>
            <a:pPr eaLnBrk="1" hangingPunct="1">
              <a:lnSpc>
                <a:spcPct val="90000"/>
              </a:lnSpc>
            </a:pPr>
            <a:r>
              <a:rPr lang="en-US" altLang="en-US"/>
              <a:t>Local variables can be static</a:t>
            </a:r>
          </a:p>
          <a:p>
            <a:pPr lvl="1" eaLnBrk="1" hangingPunct="1">
              <a:lnSpc>
                <a:spcPct val="90000"/>
              </a:lnSpc>
            </a:pPr>
            <a:r>
              <a:rPr lang="en-US" altLang="en-US" sz="2000"/>
              <a:t>More efficient (no indirection)</a:t>
            </a:r>
          </a:p>
          <a:p>
            <a:pPr lvl="1" eaLnBrk="1" hangingPunct="1">
              <a:lnSpc>
                <a:spcPct val="90000"/>
              </a:lnSpc>
            </a:pPr>
            <a:r>
              <a:rPr lang="en-US" altLang="en-US" sz="2000"/>
              <a:t>No run-time overhead</a:t>
            </a:r>
          </a:p>
          <a:p>
            <a:pPr lvl="1" eaLnBrk="1" hangingPunct="1">
              <a:lnSpc>
                <a:spcPct val="90000"/>
              </a:lnSpc>
            </a:pPr>
            <a:r>
              <a:rPr lang="en-US" altLang="en-US" sz="2000"/>
              <a:t>Cannot support recursion</a:t>
            </a:r>
          </a:p>
        </p:txBody>
      </p:sp>
      <p:sp>
        <p:nvSpPr>
          <p:cNvPr id="20484" name="Slide Number Placeholder 3">
            <a:extLst>
              <a:ext uri="{FF2B5EF4-FFF2-40B4-BE49-F238E27FC236}">
                <a16:creationId xmlns:a16="http://schemas.microsoft.com/office/drawing/2014/main" id="{EE446167-6CBA-43CB-9552-A431501FA4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F026CAD3-41D2-493E-A9A3-FEFBBE3D1E77}" type="slidenum">
              <a:rPr lang="en-US" altLang="en-US" sz="1400" smtClean="0">
                <a:solidFill>
                  <a:srgbClr val="FFFFFF"/>
                </a:solidFill>
              </a:rPr>
              <a:pPr/>
              <a:t>378</a:t>
            </a:fld>
            <a:endParaRPr lang="en-US" altLang="en-US" sz="1400">
              <a:solidFill>
                <a:srgbClr val="FFFFFF"/>
              </a:solidFill>
            </a:endParaRPr>
          </a:p>
        </p:txBody>
      </p:sp>
    </p:spTree>
    <p:extLst>
      <p:ext uri="{BB962C8B-B14F-4D97-AF65-F5344CB8AC3E}">
        <p14:creationId xmlns:p14="http://schemas.microsoft.com/office/powerpoint/2010/main" val="2096705655"/>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DDC95BA-8014-47F0-A885-01EBE8F7FA02}"/>
              </a:ext>
            </a:extLst>
          </p:cNvPr>
          <p:cNvSpPr>
            <a:spLocks noGrp="1" noChangeArrowheads="1"/>
          </p:cNvSpPr>
          <p:nvPr>
            <p:ph type="title"/>
          </p:nvPr>
        </p:nvSpPr>
        <p:spPr/>
        <p:txBody>
          <a:bodyPr/>
          <a:lstStyle/>
          <a:p>
            <a:pPr eaLnBrk="1" fontAlgn="auto" hangingPunct="1">
              <a:spcAft>
                <a:spcPts val="0"/>
              </a:spcAft>
              <a:defRPr/>
            </a:pPr>
            <a:r>
              <a:rPr lang="en-US" dirty="0"/>
              <a:t>Parameter Passing Methods</a:t>
            </a:r>
          </a:p>
        </p:txBody>
      </p:sp>
      <p:sp>
        <p:nvSpPr>
          <p:cNvPr id="21507" name="Rectangle 3">
            <a:extLst>
              <a:ext uri="{FF2B5EF4-FFF2-40B4-BE49-F238E27FC236}">
                <a16:creationId xmlns:a16="http://schemas.microsoft.com/office/drawing/2014/main" id="{1F5D7286-A577-4DE2-A8D5-230F3178E0F4}"/>
              </a:ext>
            </a:extLst>
          </p:cNvPr>
          <p:cNvSpPr>
            <a:spLocks noGrp="1" noChangeArrowheads="1"/>
          </p:cNvSpPr>
          <p:nvPr>
            <p:ph sz="quarter" idx="1"/>
          </p:nvPr>
        </p:nvSpPr>
        <p:spPr>
          <a:xfrm>
            <a:off x="457200" y="1600200"/>
            <a:ext cx="7467600" cy="4873625"/>
          </a:xfrm>
        </p:spPr>
        <p:txBody>
          <a:bodyPr/>
          <a:lstStyle/>
          <a:p>
            <a:pPr eaLnBrk="1" hangingPunct="1"/>
            <a:r>
              <a:rPr lang="en-US" altLang="en-US"/>
              <a:t>Ways in which parameters are transmitted to and/or from called subprograms</a:t>
            </a:r>
          </a:p>
          <a:p>
            <a:pPr lvl="1" eaLnBrk="1" hangingPunct="1"/>
            <a:r>
              <a:rPr lang="en-US" altLang="en-US" sz="2800"/>
              <a:t>Pass-by-value</a:t>
            </a:r>
          </a:p>
          <a:p>
            <a:pPr lvl="1" eaLnBrk="1" hangingPunct="1"/>
            <a:r>
              <a:rPr lang="en-US" altLang="en-US" sz="2800"/>
              <a:t>Pass-by-result</a:t>
            </a:r>
          </a:p>
          <a:p>
            <a:pPr lvl="1" eaLnBrk="1" hangingPunct="1"/>
            <a:r>
              <a:rPr lang="en-US" altLang="en-US" sz="2800"/>
              <a:t>Pass-by-value-result</a:t>
            </a:r>
          </a:p>
          <a:p>
            <a:pPr lvl="1" eaLnBrk="1" hangingPunct="1"/>
            <a:r>
              <a:rPr lang="en-US" altLang="en-US" sz="2800"/>
              <a:t>Pass-by-reference</a:t>
            </a:r>
          </a:p>
          <a:p>
            <a:pPr lvl="1" eaLnBrk="1" hangingPunct="1"/>
            <a:r>
              <a:rPr lang="en-US" altLang="en-US" sz="2800"/>
              <a:t>Pass-by-name</a:t>
            </a:r>
          </a:p>
        </p:txBody>
      </p:sp>
      <p:sp>
        <p:nvSpPr>
          <p:cNvPr id="21508" name="Slide Number Placeholder 3">
            <a:extLst>
              <a:ext uri="{FF2B5EF4-FFF2-40B4-BE49-F238E27FC236}">
                <a16:creationId xmlns:a16="http://schemas.microsoft.com/office/drawing/2014/main" id="{CE88F8F6-B427-4FF1-AAB9-04A03A55FE3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E82D8219-ACF4-412E-B452-7A20F11F15C8}" type="slidenum">
              <a:rPr lang="en-US" altLang="en-US" sz="1400" smtClean="0">
                <a:solidFill>
                  <a:srgbClr val="FFFFFF"/>
                </a:solidFill>
              </a:rPr>
              <a:pPr/>
              <a:t>379</a:t>
            </a:fld>
            <a:endParaRPr lang="en-US" altLang="en-US" sz="1400">
              <a:solidFill>
                <a:srgbClr val="FFFFFF"/>
              </a:solidFill>
            </a:endParaRPr>
          </a:p>
        </p:txBody>
      </p:sp>
    </p:spTree>
    <p:extLst>
      <p:ext uri="{BB962C8B-B14F-4D97-AF65-F5344CB8AC3E}">
        <p14:creationId xmlns:p14="http://schemas.microsoft.com/office/powerpoint/2010/main" val="53142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E8E624D-3324-42B7-AE86-F45EFB27B46E}"/>
              </a:ext>
            </a:extLst>
          </p:cNvPr>
          <p:cNvSpPr>
            <a:spLocks noGrp="1" noChangeArrowheads="1"/>
          </p:cNvSpPr>
          <p:nvPr>
            <p:ph type="title"/>
          </p:nvPr>
        </p:nvSpPr>
        <p:spPr/>
        <p:txBody>
          <a:bodyPr/>
          <a:lstStyle/>
          <a:p>
            <a:pPr eaLnBrk="1" hangingPunct="1">
              <a:defRPr/>
            </a:pPr>
            <a:r>
              <a:rPr lang="en-US" dirty="0"/>
              <a:t>The General Problem of Describing Syntax: Terminology</a:t>
            </a:r>
          </a:p>
        </p:txBody>
      </p:sp>
      <p:sp>
        <p:nvSpPr>
          <p:cNvPr id="13315" name="Rectangle 3">
            <a:extLst>
              <a:ext uri="{FF2B5EF4-FFF2-40B4-BE49-F238E27FC236}">
                <a16:creationId xmlns:a16="http://schemas.microsoft.com/office/drawing/2014/main" id="{3D54448C-CC6E-4594-B435-A6DBFBB2821F}"/>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dirty="0"/>
              <a:t>Consider the following statement:</a:t>
            </a:r>
          </a:p>
          <a:p>
            <a:pPr lvl="1" eaLnBrk="1" hangingPunct="1">
              <a:lnSpc>
                <a:spcPct val="90000"/>
              </a:lnSpc>
              <a:buFontTx/>
              <a:buNone/>
            </a:pPr>
            <a:endParaRPr lang="en-US" altLang="en-US" dirty="0"/>
          </a:p>
          <a:p>
            <a:pPr lvl="1" eaLnBrk="1" hangingPunct="1">
              <a:lnSpc>
                <a:spcPct val="90000"/>
              </a:lnSpc>
              <a:buFontTx/>
              <a:buNone/>
            </a:pPr>
            <a:r>
              <a:rPr lang="en-US" altLang="en-US" dirty="0">
                <a:latin typeface="Courier New" panose="02070309020205020404" pitchFamily="49" charset="0"/>
                <a:cs typeface="Courier New" panose="02070309020205020404" pitchFamily="49" charset="0"/>
              </a:rPr>
              <a:t>index = 2 * count + 17;</a:t>
            </a:r>
          </a:p>
          <a:p>
            <a:pPr lvl="1" eaLnBrk="1" hangingPunct="1">
              <a:lnSpc>
                <a:spcPct val="90000"/>
              </a:lnSpc>
              <a:buFontTx/>
              <a:buNone/>
            </a:pPr>
            <a:endParaRPr lang="en-US" altLang="en-US" u="sng" dirty="0"/>
          </a:p>
          <a:p>
            <a:pPr lvl="1" eaLnBrk="1" hangingPunct="1">
              <a:lnSpc>
                <a:spcPct val="90000"/>
              </a:lnSpc>
              <a:buFontTx/>
              <a:buNone/>
            </a:pPr>
            <a:r>
              <a:rPr lang="en-US" altLang="en-US" u="sng" dirty="0"/>
              <a:t>Lexemes</a:t>
            </a:r>
            <a:r>
              <a:rPr lang="en-US" altLang="en-US" dirty="0"/>
              <a:t>		  </a:t>
            </a:r>
            <a:r>
              <a:rPr lang="en-US" altLang="en-US" u="sng" dirty="0"/>
              <a:t>Token</a:t>
            </a:r>
          </a:p>
          <a:p>
            <a:pPr lvl="1" eaLnBrk="1" hangingPunct="1">
              <a:lnSpc>
                <a:spcPct val="90000"/>
              </a:lnSpc>
              <a:buFontTx/>
              <a:buNone/>
            </a:pPr>
            <a:r>
              <a:rPr lang="en-US" altLang="en-US" dirty="0"/>
              <a:t>index		identifier</a:t>
            </a:r>
          </a:p>
          <a:p>
            <a:pPr lvl="1" eaLnBrk="1" hangingPunct="1">
              <a:lnSpc>
                <a:spcPct val="90000"/>
              </a:lnSpc>
              <a:buFontTx/>
              <a:buNone/>
            </a:pPr>
            <a:r>
              <a:rPr lang="en-US" altLang="en-US" dirty="0"/>
              <a:t>=				</a:t>
            </a:r>
            <a:r>
              <a:rPr lang="en-US" altLang="en-US" dirty="0" err="1"/>
              <a:t>equal_sign</a:t>
            </a:r>
            <a:endParaRPr lang="en-US" altLang="en-US" dirty="0"/>
          </a:p>
          <a:p>
            <a:pPr lvl="1" eaLnBrk="1" hangingPunct="1">
              <a:lnSpc>
                <a:spcPct val="90000"/>
              </a:lnSpc>
              <a:buFontTx/>
              <a:buNone/>
            </a:pPr>
            <a:r>
              <a:rPr lang="en-US" altLang="en-US" dirty="0"/>
              <a:t>2				</a:t>
            </a:r>
            <a:r>
              <a:rPr lang="en-US" altLang="en-US" dirty="0" err="1"/>
              <a:t>int_literal</a:t>
            </a:r>
            <a:endParaRPr lang="en-US" altLang="en-US" dirty="0"/>
          </a:p>
          <a:p>
            <a:pPr lvl="1" eaLnBrk="1" hangingPunct="1">
              <a:lnSpc>
                <a:spcPct val="90000"/>
              </a:lnSpc>
              <a:buFontTx/>
              <a:buNone/>
            </a:pPr>
            <a:r>
              <a:rPr lang="en-US" altLang="en-US" dirty="0"/>
              <a:t>*				</a:t>
            </a:r>
            <a:r>
              <a:rPr lang="en-US" altLang="en-US" dirty="0" err="1"/>
              <a:t>mult_op</a:t>
            </a:r>
            <a:endParaRPr lang="en-US" altLang="en-US" dirty="0"/>
          </a:p>
          <a:p>
            <a:pPr lvl="1" eaLnBrk="1" hangingPunct="1">
              <a:lnSpc>
                <a:spcPct val="90000"/>
              </a:lnSpc>
              <a:buFontTx/>
              <a:buNone/>
            </a:pPr>
            <a:r>
              <a:rPr lang="en-US" altLang="en-US" dirty="0"/>
              <a:t>count		identifier</a:t>
            </a:r>
          </a:p>
          <a:p>
            <a:pPr lvl="1" eaLnBrk="1" hangingPunct="1">
              <a:lnSpc>
                <a:spcPct val="90000"/>
              </a:lnSpc>
              <a:buFontTx/>
              <a:buNone/>
            </a:pPr>
            <a:r>
              <a:rPr lang="en-US" altLang="en-US" dirty="0"/>
              <a:t>+				</a:t>
            </a:r>
            <a:r>
              <a:rPr lang="en-US" altLang="en-US" dirty="0" err="1"/>
              <a:t>plus_op</a:t>
            </a:r>
            <a:endParaRPr lang="en-US" altLang="en-US" dirty="0"/>
          </a:p>
          <a:p>
            <a:pPr lvl="1" eaLnBrk="1" hangingPunct="1">
              <a:lnSpc>
                <a:spcPct val="90000"/>
              </a:lnSpc>
              <a:buFontTx/>
              <a:buNone/>
            </a:pPr>
            <a:r>
              <a:rPr lang="en-US" altLang="en-US" dirty="0"/>
              <a:t>17			</a:t>
            </a:r>
            <a:r>
              <a:rPr lang="en-US" altLang="en-US" dirty="0" err="1"/>
              <a:t>int_literal</a:t>
            </a:r>
            <a:endParaRPr lang="en-US" altLang="en-US" dirty="0"/>
          </a:p>
          <a:p>
            <a:pPr lvl="1" eaLnBrk="1" hangingPunct="1">
              <a:lnSpc>
                <a:spcPct val="90000"/>
              </a:lnSpc>
              <a:buFontTx/>
              <a:buNone/>
            </a:pPr>
            <a:r>
              <a:rPr lang="en-US" altLang="en-US" dirty="0"/>
              <a:t>;				semicolon</a:t>
            </a:r>
          </a:p>
        </p:txBody>
      </p:sp>
      <p:sp>
        <p:nvSpPr>
          <p:cNvPr id="13316" name="Slide Number Placeholder 4">
            <a:extLst>
              <a:ext uri="{FF2B5EF4-FFF2-40B4-BE49-F238E27FC236}">
                <a16:creationId xmlns:a16="http://schemas.microsoft.com/office/drawing/2014/main" id="{8763EE37-07AD-487D-8126-07187AD70E9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A759C1CE-0DBE-4688-B01B-B19E79A1AEA7}" type="slidenum">
              <a:rPr lang="en-US" altLang="en-US" sz="1400" smtClean="0">
                <a:solidFill>
                  <a:srgbClr val="FFFFFF"/>
                </a:solidFill>
                <a:latin typeface="Times" panose="02020603050405020304" pitchFamily="18" charset="0"/>
              </a:rPr>
              <a:pPr>
                <a:spcBef>
                  <a:spcPct val="0"/>
                </a:spcBef>
                <a:buClrTx/>
                <a:buSzTx/>
                <a:buFontTx/>
                <a:buNone/>
              </a:pPr>
              <a:t>38</a:t>
            </a:fld>
            <a:endParaRPr lang="en-US" altLang="en-US" sz="1400">
              <a:solidFill>
                <a:srgbClr val="FFFFFF"/>
              </a:solidFill>
              <a:latin typeface="Times" panose="02020603050405020304" pitchFamily="18" charset="0"/>
            </a:endParaRPr>
          </a:p>
        </p:txBody>
      </p:sp>
      <p:sp>
        <p:nvSpPr>
          <p:cNvPr id="13317" name="Footer Placeholder 3">
            <a:extLst>
              <a:ext uri="{FF2B5EF4-FFF2-40B4-BE49-F238E27FC236}">
                <a16:creationId xmlns:a16="http://schemas.microsoft.com/office/drawing/2014/main" id="{B8242CA4-CA6A-46D8-8BA3-DF464DAE1A1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3727671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CC2572-FFA3-455A-A945-D17F65BE6D40}"/>
              </a:ext>
            </a:extLst>
          </p:cNvPr>
          <p:cNvSpPr>
            <a:spLocks noGrp="1" noChangeArrowheads="1"/>
          </p:cNvSpPr>
          <p:nvPr>
            <p:ph type="title"/>
          </p:nvPr>
        </p:nvSpPr>
        <p:spPr/>
        <p:txBody>
          <a:bodyPr/>
          <a:lstStyle/>
          <a:p>
            <a:pPr eaLnBrk="1" fontAlgn="auto" hangingPunct="1">
              <a:spcAft>
                <a:spcPts val="0"/>
              </a:spcAft>
              <a:defRPr/>
            </a:pPr>
            <a:r>
              <a:rPr lang="en-US"/>
              <a:t>Models of Parameter Passing</a:t>
            </a:r>
          </a:p>
        </p:txBody>
      </p:sp>
      <p:sp>
        <p:nvSpPr>
          <p:cNvPr id="22531" name="Slide Number Placeholder 2">
            <a:extLst>
              <a:ext uri="{FF2B5EF4-FFF2-40B4-BE49-F238E27FC236}">
                <a16:creationId xmlns:a16="http://schemas.microsoft.com/office/drawing/2014/main" id="{E7F20490-87F9-4D47-B0E2-901BEAF6A20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2DECA204-8822-4BC9-8A54-B2109D79DEC8}" type="slidenum">
              <a:rPr lang="en-US" altLang="en-US" sz="1400" smtClean="0">
                <a:solidFill>
                  <a:srgbClr val="FFFFFF"/>
                </a:solidFill>
              </a:rPr>
              <a:pPr/>
              <a:t>380</a:t>
            </a:fld>
            <a:endParaRPr lang="en-US" altLang="en-US" sz="1400">
              <a:solidFill>
                <a:srgbClr val="FFFFFF"/>
              </a:solidFill>
            </a:endParaRPr>
          </a:p>
        </p:txBody>
      </p:sp>
      <p:pic>
        <p:nvPicPr>
          <p:cNvPr id="22532" name="Picture 3">
            <a:extLst>
              <a:ext uri="{FF2B5EF4-FFF2-40B4-BE49-F238E27FC236}">
                <a16:creationId xmlns:a16="http://schemas.microsoft.com/office/drawing/2014/main" id="{A4F538A8-FB2D-4397-9A0E-6EEC98023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3533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57412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ECAE1C-45B4-4ADC-8DDB-7318F6DADD6A}"/>
              </a:ext>
            </a:extLst>
          </p:cNvPr>
          <p:cNvSpPr>
            <a:spLocks noGrp="1" noChangeArrowheads="1"/>
          </p:cNvSpPr>
          <p:nvPr>
            <p:ph type="title"/>
          </p:nvPr>
        </p:nvSpPr>
        <p:spPr/>
        <p:txBody>
          <a:bodyPr/>
          <a:lstStyle/>
          <a:p>
            <a:pPr eaLnBrk="1" fontAlgn="auto" hangingPunct="1">
              <a:spcAft>
                <a:spcPts val="0"/>
              </a:spcAft>
              <a:defRPr/>
            </a:pPr>
            <a:r>
              <a:rPr lang="en-US"/>
              <a:t>Pass-by-Value (In Mode)</a:t>
            </a:r>
          </a:p>
        </p:txBody>
      </p:sp>
      <p:sp>
        <p:nvSpPr>
          <p:cNvPr id="23555" name="Rectangle 3">
            <a:extLst>
              <a:ext uri="{FF2B5EF4-FFF2-40B4-BE49-F238E27FC236}">
                <a16:creationId xmlns:a16="http://schemas.microsoft.com/office/drawing/2014/main" id="{F2B2AB83-A6DA-4E08-B337-92364E74CC21}"/>
              </a:ext>
            </a:extLst>
          </p:cNvPr>
          <p:cNvSpPr>
            <a:spLocks noGrp="1" noChangeArrowheads="1"/>
          </p:cNvSpPr>
          <p:nvPr>
            <p:ph sz="quarter" idx="1"/>
          </p:nvPr>
        </p:nvSpPr>
        <p:spPr>
          <a:xfrm>
            <a:off x="381000" y="1447800"/>
            <a:ext cx="8153400" cy="4572000"/>
          </a:xfrm>
        </p:spPr>
        <p:txBody>
          <a:bodyPr/>
          <a:lstStyle/>
          <a:p>
            <a:pPr eaLnBrk="1" hangingPunct="1">
              <a:lnSpc>
                <a:spcPct val="90000"/>
              </a:lnSpc>
            </a:pPr>
            <a:r>
              <a:rPr lang="en-US" altLang="en-US"/>
              <a:t>The value of the actual parameter is used to initialize the corresponding formal parameter</a:t>
            </a:r>
          </a:p>
          <a:p>
            <a:pPr lvl="1" eaLnBrk="1" hangingPunct="1">
              <a:lnSpc>
                <a:spcPct val="90000"/>
              </a:lnSpc>
            </a:pPr>
            <a:r>
              <a:rPr lang="en-US" altLang="en-US"/>
              <a:t>Normally implemented by copying</a:t>
            </a:r>
          </a:p>
          <a:p>
            <a:pPr lvl="1" eaLnBrk="1" hangingPunct="1">
              <a:lnSpc>
                <a:spcPct val="90000"/>
              </a:lnSpc>
            </a:pPr>
            <a:r>
              <a:rPr lang="en-US" altLang="en-US"/>
              <a:t>Can be implemented by transmitting an access path but not recommended (enforcing write protection is not easy)</a:t>
            </a:r>
          </a:p>
          <a:p>
            <a:pPr lvl="1" eaLnBrk="1" hangingPunct="1">
              <a:lnSpc>
                <a:spcPct val="90000"/>
              </a:lnSpc>
            </a:pPr>
            <a:r>
              <a:rPr lang="en-US" altLang="en-US"/>
              <a:t>When copies are used, additional storage is required</a:t>
            </a:r>
          </a:p>
          <a:p>
            <a:pPr lvl="1" eaLnBrk="1" hangingPunct="1">
              <a:lnSpc>
                <a:spcPct val="90000"/>
              </a:lnSpc>
            </a:pPr>
            <a:r>
              <a:rPr lang="en-US" altLang="en-US"/>
              <a:t>Storage and copy operations can be costly (large parameters)</a:t>
            </a:r>
          </a:p>
          <a:p>
            <a:pPr lvl="1" eaLnBrk="1" hangingPunct="1">
              <a:lnSpc>
                <a:spcPct val="90000"/>
              </a:lnSpc>
            </a:pPr>
            <a:endParaRPr lang="en-US" altLang="en-US"/>
          </a:p>
        </p:txBody>
      </p:sp>
      <p:sp>
        <p:nvSpPr>
          <p:cNvPr id="23556" name="Slide Number Placeholder 3">
            <a:extLst>
              <a:ext uri="{FF2B5EF4-FFF2-40B4-BE49-F238E27FC236}">
                <a16:creationId xmlns:a16="http://schemas.microsoft.com/office/drawing/2014/main" id="{30DC72D4-4120-4920-B446-0862FDCDA0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C25E798A-881A-4E16-9BB1-FFE1FB0B1DB8}" type="slidenum">
              <a:rPr lang="en-US" altLang="en-US" sz="1400" smtClean="0">
                <a:solidFill>
                  <a:srgbClr val="FFFFFF"/>
                </a:solidFill>
              </a:rPr>
              <a:pPr/>
              <a:t>381</a:t>
            </a:fld>
            <a:endParaRPr lang="en-US" altLang="en-US" sz="1400">
              <a:solidFill>
                <a:srgbClr val="FFFFFF"/>
              </a:solidFill>
            </a:endParaRPr>
          </a:p>
        </p:txBody>
      </p:sp>
    </p:spTree>
    <p:extLst>
      <p:ext uri="{BB962C8B-B14F-4D97-AF65-F5344CB8AC3E}">
        <p14:creationId xmlns:p14="http://schemas.microsoft.com/office/powerpoint/2010/main" val="394489265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E5F951E-CC73-4616-9B8A-226FC00DC486}"/>
              </a:ext>
            </a:extLst>
          </p:cNvPr>
          <p:cNvSpPr>
            <a:spLocks noGrp="1" noChangeArrowheads="1"/>
          </p:cNvSpPr>
          <p:nvPr>
            <p:ph type="title"/>
          </p:nvPr>
        </p:nvSpPr>
        <p:spPr/>
        <p:txBody>
          <a:bodyPr/>
          <a:lstStyle/>
          <a:p>
            <a:pPr eaLnBrk="1" fontAlgn="auto" hangingPunct="1">
              <a:spcAft>
                <a:spcPts val="0"/>
              </a:spcAft>
              <a:defRPr/>
            </a:pPr>
            <a:r>
              <a:rPr lang="en-US" dirty="0"/>
              <a:t>Pass-by-Result (Out Mode)</a:t>
            </a:r>
          </a:p>
        </p:txBody>
      </p:sp>
      <p:sp>
        <p:nvSpPr>
          <p:cNvPr id="24579" name="Rectangle 3">
            <a:extLst>
              <a:ext uri="{FF2B5EF4-FFF2-40B4-BE49-F238E27FC236}">
                <a16:creationId xmlns:a16="http://schemas.microsoft.com/office/drawing/2014/main" id="{8D33445A-CE78-46CC-85C3-46F1DB57AB1D}"/>
              </a:ext>
            </a:extLst>
          </p:cNvPr>
          <p:cNvSpPr>
            <a:spLocks noGrp="1" noChangeArrowheads="1"/>
          </p:cNvSpPr>
          <p:nvPr>
            <p:ph sz="quarter" idx="1"/>
          </p:nvPr>
        </p:nvSpPr>
        <p:spPr>
          <a:xfrm>
            <a:off x="457200" y="1371600"/>
            <a:ext cx="8153400" cy="4572000"/>
          </a:xfrm>
        </p:spPr>
        <p:txBody>
          <a:bodyPr/>
          <a:lstStyle/>
          <a:p>
            <a:pPr eaLnBrk="1" hangingPunct="1">
              <a:lnSpc>
                <a:spcPct val="90000"/>
              </a:lnSpc>
            </a:pPr>
            <a:r>
              <a:rPr lang="en-US" altLang="en-US"/>
              <a:t>When a parameter is passed by result, no value is transmitted to the subprogram; the corresponding formal parameter acts as a local variable; its value is transmitted to caller’s actual parameter when control is returned to the caller</a:t>
            </a:r>
          </a:p>
          <a:p>
            <a:pPr lvl="1" eaLnBrk="1" hangingPunct="1">
              <a:lnSpc>
                <a:spcPct val="90000"/>
              </a:lnSpc>
            </a:pPr>
            <a:r>
              <a:rPr lang="en-US" altLang="en-US"/>
              <a:t>Require extra storage location and copy operation</a:t>
            </a:r>
          </a:p>
          <a:p>
            <a:pPr eaLnBrk="1" hangingPunct="1">
              <a:lnSpc>
                <a:spcPct val="90000"/>
              </a:lnSpc>
            </a:pPr>
            <a:r>
              <a:rPr lang="en-US" altLang="en-US"/>
              <a:t>Potential problem: </a:t>
            </a:r>
            <a:r>
              <a:rPr lang="en-US" altLang="en-US">
                <a:latin typeface="Courier New" panose="02070309020205020404" pitchFamily="49" charset="0"/>
                <a:cs typeface="Courier New" panose="02070309020205020404" pitchFamily="49" charset="0"/>
              </a:rPr>
              <a:t>sub(p1, p1); </a:t>
            </a:r>
            <a:r>
              <a:rPr lang="en-US" altLang="en-US"/>
              <a:t>whichever formal parameter is copied back will represent the current value of p1</a:t>
            </a:r>
          </a:p>
        </p:txBody>
      </p:sp>
      <p:sp>
        <p:nvSpPr>
          <p:cNvPr id="24580" name="Slide Number Placeholder 3">
            <a:extLst>
              <a:ext uri="{FF2B5EF4-FFF2-40B4-BE49-F238E27FC236}">
                <a16:creationId xmlns:a16="http://schemas.microsoft.com/office/drawing/2014/main" id="{657A11B8-08E4-4397-8834-2B9618F949B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5DA6696C-91DF-47FF-B6ED-D0085E15D679}" type="slidenum">
              <a:rPr lang="en-US" altLang="en-US" sz="1400" smtClean="0">
                <a:solidFill>
                  <a:srgbClr val="FFFFFF"/>
                </a:solidFill>
              </a:rPr>
              <a:pPr/>
              <a:t>382</a:t>
            </a:fld>
            <a:endParaRPr lang="en-US" altLang="en-US" sz="1400">
              <a:solidFill>
                <a:srgbClr val="FFFFFF"/>
              </a:solidFill>
            </a:endParaRPr>
          </a:p>
        </p:txBody>
      </p:sp>
    </p:spTree>
    <p:extLst>
      <p:ext uri="{BB962C8B-B14F-4D97-AF65-F5344CB8AC3E}">
        <p14:creationId xmlns:p14="http://schemas.microsoft.com/office/powerpoint/2010/main" val="257219255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FE76B02-7D70-4683-91D4-6455798ADBE3}"/>
              </a:ext>
            </a:extLst>
          </p:cNvPr>
          <p:cNvSpPr>
            <a:spLocks noGrp="1" noChangeArrowheads="1"/>
          </p:cNvSpPr>
          <p:nvPr>
            <p:ph type="title"/>
          </p:nvPr>
        </p:nvSpPr>
        <p:spPr/>
        <p:txBody>
          <a:bodyPr/>
          <a:lstStyle/>
          <a:p>
            <a:pPr eaLnBrk="1" fontAlgn="auto" hangingPunct="1">
              <a:spcAft>
                <a:spcPts val="0"/>
              </a:spcAft>
              <a:defRPr/>
            </a:pPr>
            <a:r>
              <a:rPr lang="en-US"/>
              <a:t>Pass-by-Value-Result (inout Mode)</a:t>
            </a:r>
          </a:p>
        </p:txBody>
      </p:sp>
      <p:sp>
        <p:nvSpPr>
          <p:cNvPr id="25603" name="Rectangle 3">
            <a:extLst>
              <a:ext uri="{FF2B5EF4-FFF2-40B4-BE49-F238E27FC236}">
                <a16:creationId xmlns:a16="http://schemas.microsoft.com/office/drawing/2014/main" id="{135099F2-5F6E-44D5-8D5C-4910E01B8385}"/>
              </a:ext>
            </a:extLst>
          </p:cNvPr>
          <p:cNvSpPr>
            <a:spLocks noGrp="1" noChangeArrowheads="1"/>
          </p:cNvSpPr>
          <p:nvPr>
            <p:ph sz="quarter" idx="1"/>
          </p:nvPr>
        </p:nvSpPr>
        <p:spPr>
          <a:xfrm>
            <a:off x="457200" y="1600200"/>
            <a:ext cx="7467600" cy="4873625"/>
          </a:xfrm>
        </p:spPr>
        <p:txBody>
          <a:bodyPr/>
          <a:lstStyle/>
          <a:p>
            <a:pPr eaLnBrk="1" hangingPunct="1"/>
            <a:r>
              <a:rPr lang="en-US" altLang="en-US" sz="3200"/>
              <a:t>A combination of pass-by-value and pass-by-result</a:t>
            </a:r>
          </a:p>
          <a:p>
            <a:pPr eaLnBrk="1" hangingPunct="1"/>
            <a:r>
              <a:rPr lang="en-US" altLang="en-US" sz="3200"/>
              <a:t>Sometimes called pass-by-copy</a:t>
            </a:r>
          </a:p>
          <a:p>
            <a:pPr eaLnBrk="1" hangingPunct="1"/>
            <a:r>
              <a:rPr lang="en-US" altLang="en-US" sz="3200"/>
              <a:t>Formal parameters have local storage</a:t>
            </a:r>
          </a:p>
          <a:p>
            <a:pPr eaLnBrk="1" hangingPunct="1"/>
            <a:r>
              <a:rPr lang="en-US" altLang="en-US" sz="3200"/>
              <a:t>Disadvantages:</a:t>
            </a:r>
          </a:p>
          <a:p>
            <a:pPr lvl="1" eaLnBrk="1" hangingPunct="1"/>
            <a:r>
              <a:rPr lang="en-US" altLang="en-US" sz="2800"/>
              <a:t>Those of pass-by-result</a:t>
            </a:r>
          </a:p>
          <a:p>
            <a:pPr lvl="1" eaLnBrk="1" hangingPunct="1"/>
            <a:r>
              <a:rPr lang="en-US" altLang="en-US" sz="2800"/>
              <a:t>Those of pass-by-value </a:t>
            </a:r>
          </a:p>
        </p:txBody>
      </p:sp>
      <p:sp>
        <p:nvSpPr>
          <p:cNvPr id="25604" name="Slide Number Placeholder 3">
            <a:extLst>
              <a:ext uri="{FF2B5EF4-FFF2-40B4-BE49-F238E27FC236}">
                <a16:creationId xmlns:a16="http://schemas.microsoft.com/office/drawing/2014/main" id="{371AFFBD-FA2B-4644-BD5D-FD394A4DA98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31C8A95B-85F2-48C4-894B-2ABF79071D2B}" type="slidenum">
              <a:rPr lang="en-US" altLang="en-US" sz="1400" smtClean="0">
                <a:solidFill>
                  <a:srgbClr val="FFFFFF"/>
                </a:solidFill>
              </a:rPr>
              <a:pPr/>
              <a:t>383</a:t>
            </a:fld>
            <a:endParaRPr lang="en-US" altLang="en-US" sz="1400">
              <a:solidFill>
                <a:srgbClr val="FFFFFF"/>
              </a:solidFill>
            </a:endParaRPr>
          </a:p>
        </p:txBody>
      </p:sp>
    </p:spTree>
    <p:extLst>
      <p:ext uri="{BB962C8B-B14F-4D97-AF65-F5344CB8AC3E}">
        <p14:creationId xmlns:p14="http://schemas.microsoft.com/office/powerpoint/2010/main" val="3494918031"/>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2539B6A-BDD8-460B-A968-4C6432A59059}"/>
              </a:ext>
            </a:extLst>
          </p:cNvPr>
          <p:cNvSpPr>
            <a:spLocks noGrp="1" noChangeArrowheads="1"/>
          </p:cNvSpPr>
          <p:nvPr>
            <p:ph type="title"/>
          </p:nvPr>
        </p:nvSpPr>
        <p:spPr/>
        <p:txBody>
          <a:bodyPr/>
          <a:lstStyle/>
          <a:p>
            <a:pPr eaLnBrk="1" fontAlgn="auto" hangingPunct="1">
              <a:spcAft>
                <a:spcPts val="0"/>
              </a:spcAft>
              <a:defRPr/>
            </a:pPr>
            <a:r>
              <a:rPr lang="en-US"/>
              <a:t>Pass-by-Reference (Inout Mode)</a:t>
            </a:r>
          </a:p>
        </p:txBody>
      </p:sp>
      <p:sp>
        <p:nvSpPr>
          <p:cNvPr id="26627" name="Rectangle 3">
            <a:extLst>
              <a:ext uri="{FF2B5EF4-FFF2-40B4-BE49-F238E27FC236}">
                <a16:creationId xmlns:a16="http://schemas.microsoft.com/office/drawing/2014/main" id="{914CB3F6-025D-4F5F-97EB-804F8DA8CC11}"/>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sz="3200"/>
              <a:t>Pass an access path</a:t>
            </a:r>
          </a:p>
          <a:p>
            <a:pPr eaLnBrk="1" hangingPunct="1">
              <a:lnSpc>
                <a:spcPct val="90000"/>
              </a:lnSpc>
            </a:pPr>
            <a:r>
              <a:rPr lang="en-US" altLang="en-US" sz="3200"/>
              <a:t>Also called pass-by-sharing</a:t>
            </a:r>
          </a:p>
          <a:p>
            <a:pPr eaLnBrk="1" hangingPunct="1">
              <a:lnSpc>
                <a:spcPct val="90000"/>
              </a:lnSpc>
            </a:pPr>
            <a:r>
              <a:rPr lang="en-US" altLang="en-US" sz="3200"/>
              <a:t>Passing process is efficient (no copying and no duplicated storage)</a:t>
            </a:r>
          </a:p>
          <a:p>
            <a:pPr eaLnBrk="1" hangingPunct="1">
              <a:lnSpc>
                <a:spcPct val="90000"/>
              </a:lnSpc>
            </a:pPr>
            <a:r>
              <a:rPr lang="en-US" altLang="en-US" sz="3200"/>
              <a:t>Disadvantages</a:t>
            </a:r>
          </a:p>
          <a:p>
            <a:pPr lvl="1" eaLnBrk="1" hangingPunct="1">
              <a:lnSpc>
                <a:spcPct val="90000"/>
              </a:lnSpc>
            </a:pPr>
            <a:r>
              <a:rPr lang="en-US" altLang="en-US" sz="2800"/>
              <a:t>Slower accesses (compared to pass-by-value) to formal parameters</a:t>
            </a:r>
          </a:p>
          <a:p>
            <a:pPr lvl="1" eaLnBrk="1" hangingPunct="1">
              <a:lnSpc>
                <a:spcPct val="90000"/>
              </a:lnSpc>
            </a:pPr>
            <a:r>
              <a:rPr lang="en-US" altLang="en-US" sz="2800"/>
              <a:t>Potentials for un-wanted side effects</a:t>
            </a:r>
          </a:p>
          <a:p>
            <a:pPr lvl="1" eaLnBrk="1" hangingPunct="1">
              <a:lnSpc>
                <a:spcPct val="90000"/>
              </a:lnSpc>
            </a:pPr>
            <a:r>
              <a:rPr lang="en-US" altLang="en-US" sz="2800"/>
              <a:t>Un-wanted aliases (access broadened)</a:t>
            </a:r>
          </a:p>
        </p:txBody>
      </p:sp>
      <p:sp>
        <p:nvSpPr>
          <p:cNvPr id="26628" name="Slide Number Placeholder 3">
            <a:extLst>
              <a:ext uri="{FF2B5EF4-FFF2-40B4-BE49-F238E27FC236}">
                <a16:creationId xmlns:a16="http://schemas.microsoft.com/office/drawing/2014/main" id="{38F6BA27-4AC5-4752-BE1B-E1E0B7BA005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D923D012-A529-4BE7-9484-ED2415B1E45B}" type="slidenum">
              <a:rPr lang="en-US" altLang="en-US" sz="1400" smtClean="0">
                <a:solidFill>
                  <a:srgbClr val="FFFFFF"/>
                </a:solidFill>
              </a:rPr>
              <a:pPr/>
              <a:t>384</a:t>
            </a:fld>
            <a:endParaRPr lang="en-US" altLang="en-US" sz="1400">
              <a:solidFill>
                <a:srgbClr val="FFFFFF"/>
              </a:solidFill>
            </a:endParaRPr>
          </a:p>
        </p:txBody>
      </p:sp>
    </p:spTree>
    <p:extLst>
      <p:ext uri="{BB962C8B-B14F-4D97-AF65-F5344CB8AC3E}">
        <p14:creationId xmlns:p14="http://schemas.microsoft.com/office/powerpoint/2010/main" val="368811225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BCD0971-B143-4585-A90E-544C73D1C90F}"/>
              </a:ext>
            </a:extLst>
          </p:cNvPr>
          <p:cNvSpPr>
            <a:spLocks noGrp="1" noChangeArrowheads="1"/>
          </p:cNvSpPr>
          <p:nvPr>
            <p:ph type="title"/>
          </p:nvPr>
        </p:nvSpPr>
        <p:spPr/>
        <p:txBody>
          <a:bodyPr/>
          <a:lstStyle/>
          <a:p>
            <a:pPr eaLnBrk="1" fontAlgn="auto" hangingPunct="1">
              <a:spcAft>
                <a:spcPts val="0"/>
              </a:spcAft>
              <a:defRPr/>
            </a:pPr>
            <a:r>
              <a:rPr lang="en-US"/>
              <a:t>Pass-by-Name (Inout Mode)</a:t>
            </a:r>
          </a:p>
        </p:txBody>
      </p:sp>
      <p:sp>
        <p:nvSpPr>
          <p:cNvPr id="27651" name="Rectangle 3">
            <a:extLst>
              <a:ext uri="{FF2B5EF4-FFF2-40B4-BE49-F238E27FC236}">
                <a16:creationId xmlns:a16="http://schemas.microsoft.com/office/drawing/2014/main" id="{84DBBB08-57DF-497E-B3F6-18C1CFB68424}"/>
              </a:ext>
            </a:extLst>
          </p:cNvPr>
          <p:cNvSpPr>
            <a:spLocks noGrp="1" noChangeArrowheads="1"/>
          </p:cNvSpPr>
          <p:nvPr>
            <p:ph sz="quarter" idx="1"/>
          </p:nvPr>
        </p:nvSpPr>
        <p:spPr>
          <a:xfrm>
            <a:off x="457200" y="1447800"/>
            <a:ext cx="8153400" cy="4572000"/>
          </a:xfrm>
        </p:spPr>
        <p:txBody>
          <a:bodyPr/>
          <a:lstStyle/>
          <a:p>
            <a:pPr eaLnBrk="1" hangingPunct="1"/>
            <a:r>
              <a:rPr lang="en-US" altLang="en-US"/>
              <a:t>By textual substitution</a:t>
            </a:r>
          </a:p>
          <a:p>
            <a:pPr eaLnBrk="1" hangingPunct="1"/>
            <a:r>
              <a:rPr lang="en-US" altLang="en-US"/>
              <a:t>Formals are bound to an access method at the time of the call, but actual binding to a value or address takes place at the time of a reference or assignment</a:t>
            </a:r>
          </a:p>
          <a:p>
            <a:pPr eaLnBrk="1" hangingPunct="1"/>
            <a:r>
              <a:rPr lang="en-US" altLang="en-US"/>
              <a:t>Allows flexibility in late binding</a:t>
            </a:r>
          </a:p>
          <a:p>
            <a:pPr eaLnBrk="1" hangingPunct="1"/>
            <a:endParaRPr lang="en-US" altLang="en-US"/>
          </a:p>
        </p:txBody>
      </p:sp>
      <p:sp>
        <p:nvSpPr>
          <p:cNvPr id="27652" name="Slide Number Placeholder 3">
            <a:extLst>
              <a:ext uri="{FF2B5EF4-FFF2-40B4-BE49-F238E27FC236}">
                <a16:creationId xmlns:a16="http://schemas.microsoft.com/office/drawing/2014/main" id="{8B68AF49-7457-4C88-8266-BF68179C7CD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1F2FB1D0-5F73-45CE-8080-968F0BF89076}" type="slidenum">
              <a:rPr lang="en-US" altLang="en-US" sz="1400" smtClean="0">
                <a:solidFill>
                  <a:srgbClr val="FFFFFF"/>
                </a:solidFill>
              </a:rPr>
              <a:pPr/>
              <a:t>385</a:t>
            </a:fld>
            <a:endParaRPr lang="en-US" altLang="en-US" sz="1400">
              <a:solidFill>
                <a:srgbClr val="FFFFFF"/>
              </a:solidFill>
            </a:endParaRPr>
          </a:p>
        </p:txBody>
      </p:sp>
    </p:spTree>
    <p:extLst>
      <p:ext uri="{BB962C8B-B14F-4D97-AF65-F5344CB8AC3E}">
        <p14:creationId xmlns:p14="http://schemas.microsoft.com/office/powerpoint/2010/main" val="1684012564"/>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6291-3BAD-4670-AFF2-48D6A10CF654}"/>
              </a:ext>
            </a:extLst>
          </p:cNvPr>
          <p:cNvSpPr>
            <a:spLocks noGrp="1"/>
          </p:cNvSpPr>
          <p:nvPr>
            <p:ph type="title"/>
          </p:nvPr>
        </p:nvSpPr>
        <p:spPr/>
        <p:txBody>
          <a:bodyPr/>
          <a:lstStyle/>
          <a:p>
            <a:pPr>
              <a:defRPr/>
            </a:pPr>
            <a:r>
              <a:rPr lang="en-US" dirty="0"/>
              <a:t>Exercise</a:t>
            </a:r>
          </a:p>
        </p:txBody>
      </p:sp>
      <p:sp>
        <p:nvSpPr>
          <p:cNvPr id="3" name="Content Placeholder 2">
            <a:extLst>
              <a:ext uri="{FF2B5EF4-FFF2-40B4-BE49-F238E27FC236}">
                <a16:creationId xmlns:a16="http://schemas.microsoft.com/office/drawing/2014/main" id="{5C51334F-8B05-41D8-AA24-0B40A4C4492C}"/>
              </a:ext>
            </a:extLst>
          </p:cNvPr>
          <p:cNvSpPr>
            <a:spLocks noGrp="1"/>
          </p:cNvSpPr>
          <p:nvPr>
            <p:ph sz="quarter" idx="1"/>
          </p:nvPr>
        </p:nvSpPr>
        <p:spPr>
          <a:xfrm>
            <a:off x="473075" y="1600200"/>
            <a:ext cx="7467600" cy="4873625"/>
          </a:xfrm>
        </p:spPr>
        <p:txBody>
          <a:bodyPr>
            <a:normAutofit fontScale="70000" lnSpcReduction="20000"/>
          </a:bodyPr>
          <a:lstStyle/>
          <a:p>
            <a:pPr>
              <a:defRPr/>
            </a:pPr>
            <a:r>
              <a:rPr lang="en-US" dirty="0"/>
              <a:t>Consider the following program written in C syntax:</a:t>
            </a:r>
          </a:p>
          <a:p>
            <a:pPr>
              <a:defRPr/>
            </a:pPr>
            <a:endParaRPr lang="en-US" dirty="0"/>
          </a:p>
          <a:p>
            <a:pPr marL="168275" indent="0">
              <a:buFont typeface="Wingdings" panose="05000000000000000000" pitchFamily="2" charset="2"/>
              <a:buNone/>
              <a:defRPr/>
            </a:pPr>
            <a:r>
              <a:rPr lang="en-US" sz="1700" b="1" dirty="0">
                <a:latin typeface="Arial" panose="020B0604020202020204" pitchFamily="34" charset="0"/>
                <a:cs typeface="Arial" panose="020B0604020202020204" pitchFamily="34" charset="0"/>
              </a:rPr>
              <a:t>void </a:t>
            </a:r>
            <a:r>
              <a:rPr lang="en-US" sz="1700" dirty="0">
                <a:latin typeface="Arial" panose="020B0604020202020204" pitchFamily="34" charset="0"/>
                <a:cs typeface="Arial" panose="020B0604020202020204" pitchFamily="34" charset="0"/>
              </a:rPr>
              <a:t>fun (</a:t>
            </a:r>
            <a:r>
              <a:rPr lang="en-US" sz="1700" b="1" dirty="0" err="1">
                <a:latin typeface="Arial" panose="020B0604020202020204" pitchFamily="34" charset="0"/>
                <a:cs typeface="Arial" panose="020B0604020202020204" pitchFamily="34" charset="0"/>
              </a:rPr>
              <a:t>int</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first, </a:t>
            </a:r>
            <a:r>
              <a:rPr lang="en-US" sz="1700" b="1" dirty="0" err="1">
                <a:latin typeface="Arial" panose="020B0604020202020204" pitchFamily="34" charset="0"/>
                <a:cs typeface="Arial" panose="020B0604020202020204" pitchFamily="34" charset="0"/>
              </a:rPr>
              <a:t>int</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second) </a:t>
            </a:r>
          </a:p>
          <a:p>
            <a:pPr marL="168275" indent="0">
              <a:buFont typeface="Wingdings" panose="05000000000000000000" pitchFamily="2" charset="2"/>
              <a:buNone/>
              <a:defRPr/>
            </a:pPr>
            <a:r>
              <a:rPr lang="en-US" sz="1700" dirty="0">
                <a:latin typeface="Arial" panose="020B0604020202020204" pitchFamily="34" charset="0"/>
                <a:cs typeface="Arial" panose="020B0604020202020204" pitchFamily="34" charset="0"/>
              </a:rPr>
              <a:t>{</a:t>
            </a:r>
          </a:p>
          <a:p>
            <a:pPr marL="396875" indent="0">
              <a:buFont typeface="Wingdings" panose="05000000000000000000" pitchFamily="2" charset="2"/>
              <a:buNone/>
              <a:defRPr/>
            </a:pPr>
            <a:r>
              <a:rPr lang="en-US" sz="1700" dirty="0">
                <a:latin typeface="Arial" panose="020B0604020202020204" pitchFamily="34" charset="0"/>
                <a:cs typeface="Arial" panose="020B0604020202020204" pitchFamily="34" charset="0"/>
              </a:rPr>
              <a:t>first += first;</a:t>
            </a:r>
          </a:p>
          <a:p>
            <a:pPr marL="396875" indent="0">
              <a:buFont typeface="Wingdings" panose="05000000000000000000" pitchFamily="2" charset="2"/>
              <a:buNone/>
              <a:defRPr/>
            </a:pPr>
            <a:r>
              <a:rPr lang="en-US" sz="1700" dirty="0">
                <a:latin typeface="Arial" panose="020B0604020202020204" pitchFamily="34" charset="0"/>
                <a:cs typeface="Arial" panose="020B0604020202020204" pitchFamily="34" charset="0"/>
              </a:rPr>
              <a:t>second += second;</a:t>
            </a:r>
          </a:p>
          <a:p>
            <a:pPr>
              <a:defRPr/>
            </a:pPr>
            <a:r>
              <a:rPr lang="en-US" sz="1400" dirty="0"/>
              <a:t>}</a:t>
            </a:r>
            <a:endParaRPr lang="en-US" sz="1700" dirty="0">
              <a:latin typeface="Arial" panose="020B0604020202020204" pitchFamily="34" charset="0"/>
              <a:cs typeface="Arial" panose="020B0604020202020204" pitchFamily="34" charset="0"/>
            </a:endParaRPr>
          </a:p>
          <a:p>
            <a:pPr marL="122238" indent="0">
              <a:buFont typeface="Wingdings" panose="05000000000000000000" pitchFamily="2" charset="2"/>
              <a:buNone/>
              <a:defRPr/>
            </a:pPr>
            <a:r>
              <a:rPr lang="en-US" sz="1700" b="1" dirty="0">
                <a:latin typeface="Arial" panose="020B0604020202020204" pitchFamily="34" charset="0"/>
                <a:cs typeface="Arial" panose="020B0604020202020204" pitchFamily="34" charset="0"/>
              </a:rPr>
              <a:t>void </a:t>
            </a:r>
            <a:r>
              <a:rPr lang="en-US" sz="1700" dirty="0">
                <a:latin typeface="Arial" panose="020B0604020202020204" pitchFamily="34" charset="0"/>
                <a:cs typeface="Arial" panose="020B0604020202020204" pitchFamily="34" charset="0"/>
              </a:rPr>
              <a:t>main() </a:t>
            </a:r>
          </a:p>
          <a:p>
            <a:pPr marL="122238" indent="0">
              <a:buFont typeface="Wingdings" panose="05000000000000000000" pitchFamily="2" charset="2"/>
              <a:buNone/>
              <a:defRPr/>
            </a:pPr>
            <a:r>
              <a:rPr lang="en-US" sz="1700" dirty="0">
                <a:latin typeface="Arial" panose="020B0604020202020204" pitchFamily="34" charset="0"/>
                <a:cs typeface="Arial" panose="020B0604020202020204" pitchFamily="34" charset="0"/>
              </a:rPr>
              <a:t>{</a:t>
            </a:r>
          </a:p>
          <a:p>
            <a:pPr marL="350838" indent="0">
              <a:buFont typeface="Wingdings" panose="05000000000000000000" pitchFamily="2" charset="2"/>
              <a:buNone/>
              <a:defRPr/>
            </a:pPr>
            <a:r>
              <a:rPr lang="en-US" sz="1700" b="1" dirty="0" err="1">
                <a:latin typeface="Arial" panose="020B0604020202020204" pitchFamily="34" charset="0"/>
                <a:cs typeface="Arial" panose="020B0604020202020204" pitchFamily="34" charset="0"/>
              </a:rPr>
              <a:t>int</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list[2] = {1, 3};</a:t>
            </a:r>
          </a:p>
          <a:p>
            <a:pPr marL="350838" indent="0">
              <a:buFont typeface="Wingdings" panose="05000000000000000000" pitchFamily="2" charset="2"/>
              <a:buNone/>
              <a:defRPr/>
            </a:pPr>
            <a:r>
              <a:rPr lang="en-US" sz="1700" dirty="0">
                <a:latin typeface="Arial" panose="020B0604020202020204" pitchFamily="34" charset="0"/>
                <a:cs typeface="Arial" panose="020B0604020202020204" pitchFamily="34" charset="0"/>
              </a:rPr>
              <a:t>fun(list[0], list[1]);</a:t>
            </a:r>
          </a:p>
          <a:p>
            <a:pPr marL="122238" indent="0">
              <a:buFont typeface="Wingdings" panose="05000000000000000000" pitchFamily="2" charset="2"/>
              <a:buNone/>
              <a:defRPr/>
            </a:pPr>
            <a:r>
              <a:rPr lang="en-US" sz="1700" dirty="0">
                <a:latin typeface="Arial" panose="020B0604020202020204" pitchFamily="34" charset="0"/>
                <a:cs typeface="Arial" panose="020B0604020202020204" pitchFamily="34" charset="0"/>
              </a:rPr>
              <a:t>}</a:t>
            </a:r>
          </a:p>
          <a:p>
            <a:pPr marL="122238" indent="0">
              <a:buFont typeface="Wingdings" panose="05000000000000000000" pitchFamily="2" charset="2"/>
              <a:buNone/>
              <a:defRPr/>
            </a:pPr>
            <a:endParaRPr lang="en-US" sz="17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dirty="0"/>
              <a:t>For each of the following parameter-passing methods, what are the values</a:t>
            </a:r>
          </a:p>
          <a:p>
            <a:pPr marL="0" indent="0">
              <a:buFont typeface="Wingdings" panose="05000000000000000000" pitchFamily="2" charset="2"/>
              <a:buNone/>
              <a:defRPr/>
            </a:pPr>
            <a:r>
              <a:rPr lang="en-US" dirty="0"/>
              <a:t>of the list array after execution?</a:t>
            </a:r>
          </a:p>
          <a:p>
            <a:pPr marL="0" indent="0">
              <a:buFont typeface="Wingdings" panose="05000000000000000000" pitchFamily="2" charset="2"/>
              <a:buNone/>
              <a:defRPr/>
            </a:pPr>
            <a:r>
              <a:rPr lang="en-US" dirty="0"/>
              <a:t>a. Passed by value</a:t>
            </a:r>
          </a:p>
          <a:p>
            <a:pPr marL="0" indent="0">
              <a:buFont typeface="Wingdings" panose="05000000000000000000" pitchFamily="2" charset="2"/>
              <a:buNone/>
              <a:defRPr/>
            </a:pPr>
            <a:r>
              <a:rPr lang="en-US" dirty="0"/>
              <a:t>b. Passed by reference</a:t>
            </a:r>
          </a:p>
          <a:p>
            <a:pPr marL="0" indent="0">
              <a:buFont typeface="Wingdings" panose="05000000000000000000" pitchFamily="2" charset="2"/>
              <a:buNone/>
              <a:defRPr/>
            </a:pPr>
            <a:r>
              <a:rPr lang="en-US" dirty="0"/>
              <a:t>c. Passed by value-result</a:t>
            </a:r>
          </a:p>
        </p:txBody>
      </p:sp>
      <p:sp>
        <p:nvSpPr>
          <p:cNvPr id="28676" name="Slide Number Placeholder 3">
            <a:extLst>
              <a:ext uri="{FF2B5EF4-FFF2-40B4-BE49-F238E27FC236}">
                <a16:creationId xmlns:a16="http://schemas.microsoft.com/office/drawing/2014/main" id="{9F40F0EF-3335-4AFA-B2A8-C5BD0C134EC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1C44946C-4B4F-48BD-AC26-CC3112274533}" type="slidenum">
              <a:rPr lang="en-US" altLang="en-US" sz="1400" smtClean="0">
                <a:solidFill>
                  <a:srgbClr val="FFFFFF"/>
                </a:solidFill>
              </a:rPr>
              <a:pPr/>
              <a:t>386</a:t>
            </a:fld>
            <a:endParaRPr lang="en-US" altLang="en-US" sz="1400">
              <a:solidFill>
                <a:srgbClr val="FFFFFF"/>
              </a:solidFill>
            </a:endParaRPr>
          </a:p>
        </p:txBody>
      </p:sp>
    </p:spTree>
    <p:extLst>
      <p:ext uri="{BB962C8B-B14F-4D97-AF65-F5344CB8AC3E}">
        <p14:creationId xmlns:p14="http://schemas.microsoft.com/office/powerpoint/2010/main" val="347675533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87D7EA1-8111-43A4-8B5B-70C386F2D754}"/>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Implementing Parameter-Passing Methods</a:t>
            </a:r>
          </a:p>
        </p:txBody>
      </p:sp>
      <p:sp>
        <p:nvSpPr>
          <p:cNvPr id="29699" name="Rectangle 3">
            <a:extLst>
              <a:ext uri="{FF2B5EF4-FFF2-40B4-BE49-F238E27FC236}">
                <a16:creationId xmlns:a16="http://schemas.microsoft.com/office/drawing/2014/main" id="{DA4698F9-F139-4E48-92F9-A762332BC150}"/>
              </a:ext>
            </a:extLst>
          </p:cNvPr>
          <p:cNvSpPr>
            <a:spLocks noGrp="1" noChangeArrowheads="1"/>
          </p:cNvSpPr>
          <p:nvPr>
            <p:ph sz="quarter" idx="1"/>
          </p:nvPr>
        </p:nvSpPr>
        <p:spPr>
          <a:xfrm>
            <a:off x="457200" y="1600200"/>
            <a:ext cx="7467600" cy="4873625"/>
          </a:xfrm>
        </p:spPr>
        <p:txBody>
          <a:bodyPr/>
          <a:lstStyle/>
          <a:p>
            <a:pPr eaLnBrk="1" hangingPunct="1"/>
            <a:r>
              <a:rPr lang="en-US" altLang="en-US"/>
              <a:t>In most language parameter communication takes place thru the run-time stack</a:t>
            </a:r>
          </a:p>
          <a:p>
            <a:pPr eaLnBrk="1" hangingPunct="1"/>
            <a:r>
              <a:rPr lang="en-US" altLang="en-US"/>
              <a:t>Pass-by-reference are the simplest to implement; only an address is placed in the stack</a:t>
            </a:r>
          </a:p>
          <a:p>
            <a:pPr eaLnBrk="1" hangingPunct="1"/>
            <a:r>
              <a:rPr lang="en-US" altLang="en-US"/>
              <a:t>A subtle but fatal error can occur with pass-by-reference and pass-by-value-result: a formal parameter corresponding to a constant can mistakenly be changed</a:t>
            </a:r>
          </a:p>
        </p:txBody>
      </p:sp>
      <p:sp>
        <p:nvSpPr>
          <p:cNvPr id="29700" name="Slide Number Placeholder 3">
            <a:extLst>
              <a:ext uri="{FF2B5EF4-FFF2-40B4-BE49-F238E27FC236}">
                <a16:creationId xmlns:a16="http://schemas.microsoft.com/office/drawing/2014/main" id="{1097D7D0-201D-47F2-98CA-F0C03B75331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D62BA10A-D0F9-423D-885A-6EB9014CE1A9}" type="slidenum">
              <a:rPr lang="en-US" altLang="en-US" sz="1400" smtClean="0">
                <a:solidFill>
                  <a:srgbClr val="FFFFFF"/>
                </a:solidFill>
              </a:rPr>
              <a:pPr/>
              <a:t>387</a:t>
            </a:fld>
            <a:endParaRPr lang="en-US" altLang="en-US" sz="1400">
              <a:solidFill>
                <a:srgbClr val="FFFFFF"/>
              </a:solidFill>
            </a:endParaRPr>
          </a:p>
        </p:txBody>
      </p:sp>
    </p:spTree>
    <p:extLst>
      <p:ext uri="{BB962C8B-B14F-4D97-AF65-F5344CB8AC3E}">
        <p14:creationId xmlns:p14="http://schemas.microsoft.com/office/powerpoint/2010/main" val="1701123009"/>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4FDC354-25B2-4E44-AEF6-775CD872CFC8}"/>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Parameter Passing Methods of Major Languages</a:t>
            </a:r>
          </a:p>
        </p:txBody>
      </p:sp>
      <p:sp>
        <p:nvSpPr>
          <p:cNvPr id="30723" name="Rectangle 3">
            <a:extLst>
              <a:ext uri="{FF2B5EF4-FFF2-40B4-BE49-F238E27FC236}">
                <a16:creationId xmlns:a16="http://schemas.microsoft.com/office/drawing/2014/main" id="{25A41091-3059-4A36-BB27-3856021A6460}"/>
              </a:ext>
            </a:extLst>
          </p:cNvPr>
          <p:cNvSpPr>
            <a:spLocks noGrp="1" noChangeArrowheads="1"/>
          </p:cNvSpPr>
          <p:nvPr>
            <p:ph sz="quarter" idx="1"/>
          </p:nvPr>
        </p:nvSpPr>
        <p:spPr>
          <a:xfrm>
            <a:off x="533400" y="1447800"/>
            <a:ext cx="8153400" cy="4572000"/>
          </a:xfrm>
        </p:spPr>
        <p:txBody>
          <a:bodyPr/>
          <a:lstStyle/>
          <a:p>
            <a:pPr eaLnBrk="1" hangingPunct="1">
              <a:lnSpc>
                <a:spcPct val="90000"/>
              </a:lnSpc>
            </a:pPr>
            <a:r>
              <a:rPr lang="en-US" altLang="en-US" sz="2000"/>
              <a:t>Fortran</a:t>
            </a:r>
          </a:p>
          <a:p>
            <a:pPr lvl="1" eaLnBrk="1" hangingPunct="1">
              <a:lnSpc>
                <a:spcPct val="90000"/>
              </a:lnSpc>
            </a:pPr>
            <a:r>
              <a:rPr lang="en-US" altLang="en-US" sz="1800"/>
              <a:t>Always used the inout semantics model</a:t>
            </a:r>
          </a:p>
          <a:p>
            <a:pPr lvl="1" eaLnBrk="1" hangingPunct="1">
              <a:lnSpc>
                <a:spcPct val="90000"/>
              </a:lnSpc>
            </a:pPr>
            <a:r>
              <a:rPr lang="en-US" altLang="en-US" sz="1800"/>
              <a:t>Before Fortran 77: pass-by-reference</a:t>
            </a:r>
          </a:p>
          <a:p>
            <a:pPr lvl="1" eaLnBrk="1" hangingPunct="1">
              <a:lnSpc>
                <a:spcPct val="90000"/>
              </a:lnSpc>
            </a:pPr>
            <a:r>
              <a:rPr lang="en-US" altLang="en-US" sz="1800"/>
              <a:t>Fortran 77 and later: scalar variables are often passed by value-result</a:t>
            </a:r>
          </a:p>
          <a:p>
            <a:pPr eaLnBrk="1" hangingPunct="1">
              <a:lnSpc>
                <a:spcPct val="90000"/>
              </a:lnSpc>
            </a:pPr>
            <a:r>
              <a:rPr lang="en-US" altLang="en-US" sz="2000"/>
              <a:t>C</a:t>
            </a:r>
          </a:p>
          <a:p>
            <a:pPr lvl="1" eaLnBrk="1" hangingPunct="1">
              <a:lnSpc>
                <a:spcPct val="90000"/>
              </a:lnSpc>
            </a:pPr>
            <a:r>
              <a:rPr lang="en-US" altLang="en-US" sz="1800"/>
              <a:t>Pass-by-value</a:t>
            </a:r>
          </a:p>
          <a:p>
            <a:pPr lvl="1" eaLnBrk="1" hangingPunct="1">
              <a:lnSpc>
                <a:spcPct val="90000"/>
              </a:lnSpc>
            </a:pPr>
            <a:r>
              <a:rPr lang="en-US" altLang="en-US" sz="1800"/>
              <a:t>Pass-by-reference is achieved by using pointers as parameters</a:t>
            </a:r>
          </a:p>
          <a:p>
            <a:pPr eaLnBrk="1" hangingPunct="1">
              <a:lnSpc>
                <a:spcPct val="90000"/>
              </a:lnSpc>
            </a:pPr>
            <a:r>
              <a:rPr lang="en-US" altLang="en-US" sz="2000"/>
              <a:t>C++</a:t>
            </a:r>
          </a:p>
          <a:p>
            <a:pPr lvl="1" eaLnBrk="1" hangingPunct="1">
              <a:lnSpc>
                <a:spcPct val="90000"/>
              </a:lnSpc>
            </a:pPr>
            <a:r>
              <a:rPr lang="en-US" altLang="en-US" sz="1800"/>
              <a:t>A special pointer type called reference type for pass-by-reference</a:t>
            </a:r>
          </a:p>
          <a:p>
            <a:pPr eaLnBrk="1" hangingPunct="1">
              <a:lnSpc>
                <a:spcPct val="90000"/>
              </a:lnSpc>
            </a:pPr>
            <a:r>
              <a:rPr lang="en-US" altLang="en-US" sz="2000"/>
              <a:t>Java</a:t>
            </a:r>
          </a:p>
          <a:p>
            <a:pPr lvl="1" eaLnBrk="1" hangingPunct="1">
              <a:lnSpc>
                <a:spcPct val="90000"/>
              </a:lnSpc>
            </a:pPr>
            <a:r>
              <a:rPr lang="en-US" altLang="en-US" sz="1800"/>
              <a:t>All parameters are passed are passed by value</a:t>
            </a:r>
          </a:p>
          <a:p>
            <a:pPr lvl="1" eaLnBrk="1" hangingPunct="1">
              <a:lnSpc>
                <a:spcPct val="90000"/>
              </a:lnSpc>
            </a:pPr>
            <a:r>
              <a:rPr lang="en-US" altLang="en-US" sz="1800"/>
              <a:t>Object parameters are passed by reference</a:t>
            </a:r>
          </a:p>
        </p:txBody>
      </p:sp>
      <p:sp>
        <p:nvSpPr>
          <p:cNvPr id="30724" name="Slide Number Placeholder 3">
            <a:extLst>
              <a:ext uri="{FF2B5EF4-FFF2-40B4-BE49-F238E27FC236}">
                <a16:creationId xmlns:a16="http://schemas.microsoft.com/office/drawing/2014/main" id="{71246F7F-400C-4BB5-91A1-6809F112FDD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4E6794A9-94AA-43E4-B9FD-1E24122BE68D}" type="slidenum">
              <a:rPr lang="en-US" altLang="en-US" sz="1400" smtClean="0">
                <a:solidFill>
                  <a:srgbClr val="FFFFFF"/>
                </a:solidFill>
              </a:rPr>
              <a:pPr/>
              <a:t>388</a:t>
            </a:fld>
            <a:endParaRPr lang="en-US" altLang="en-US" sz="1400">
              <a:solidFill>
                <a:srgbClr val="FFFFFF"/>
              </a:solidFill>
            </a:endParaRPr>
          </a:p>
        </p:txBody>
      </p:sp>
    </p:spTree>
    <p:extLst>
      <p:ext uri="{BB962C8B-B14F-4D97-AF65-F5344CB8AC3E}">
        <p14:creationId xmlns:p14="http://schemas.microsoft.com/office/powerpoint/2010/main" val="41327692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F516F43-AB0E-43CC-8613-003F9E456BDA}"/>
              </a:ext>
            </a:extLst>
          </p:cNvPr>
          <p:cNvSpPr>
            <a:spLocks noGrp="1" noChangeArrowheads="1"/>
          </p:cNvSpPr>
          <p:nvPr>
            <p:ph type="title"/>
          </p:nvPr>
        </p:nvSpPr>
        <p:spPr>
          <a:xfrm>
            <a:off x="533400" y="152400"/>
            <a:ext cx="8153400" cy="1143000"/>
          </a:xfrm>
        </p:spPr>
        <p:txBody>
          <a:bodyPr/>
          <a:lstStyle/>
          <a:p>
            <a:pPr eaLnBrk="1" fontAlgn="auto" hangingPunct="1">
              <a:spcAft>
                <a:spcPts val="0"/>
              </a:spcAft>
              <a:defRPr/>
            </a:pPr>
            <a:r>
              <a:rPr lang="en-US" sz="3200"/>
              <a:t>Parameter Passing Methods of Major Languages (continued)</a:t>
            </a:r>
          </a:p>
        </p:txBody>
      </p:sp>
      <p:sp>
        <p:nvSpPr>
          <p:cNvPr id="31747" name="Rectangle 3">
            <a:extLst>
              <a:ext uri="{FF2B5EF4-FFF2-40B4-BE49-F238E27FC236}">
                <a16:creationId xmlns:a16="http://schemas.microsoft.com/office/drawing/2014/main" id="{A8089E88-0BAA-499D-B630-F9179A7AF20D}"/>
              </a:ext>
            </a:extLst>
          </p:cNvPr>
          <p:cNvSpPr>
            <a:spLocks noGrp="1" noChangeArrowheads="1"/>
          </p:cNvSpPr>
          <p:nvPr>
            <p:ph sz="quarter" idx="1"/>
          </p:nvPr>
        </p:nvSpPr>
        <p:spPr>
          <a:xfrm>
            <a:off x="609600" y="1524000"/>
            <a:ext cx="8153400" cy="4572000"/>
          </a:xfrm>
        </p:spPr>
        <p:txBody>
          <a:bodyPr/>
          <a:lstStyle/>
          <a:p>
            <a:pPr eaLnBrk="1" hangingPunct="1">
              <a:lnSpc>
                <a:spcPct val="80000"/>
              </a:lnSpc>
            </a:pPr>
            <a:r>
              <a:rPr lang="en-US" altLang="en-US"/>
              <a:t>Ada</a:t>
            </a:r>
          </a:p>
          <a:p>
            <a:pPr lvl="1" eaLnBrk="1" hangingPunct="1">
              <a:lnSpc>
                <a:spcPct val="80000"/>
              </a:lnSpc>
            </a:pPr>
            <a:r>
              <a:rPr lang="en-US" altLang="en-US" sz="2000"/>
              <a:t>Three semantics modes of parameter transmission: </a:t>
            </a:r>
            <a:r>
              <a:rPr lang="en-US" altLang="en-US" sz="2000">
                <a:latin typeface="Courier New" panose="02070309020205020404" pitchFamily="49" charset="0"/>
                <a:cs typeface="Courier New" panose="02070309020205020404" pitchFamily="49" charset="0"/>
              </a:rPr>
              <a:t>in, out, in out; in </a:t>
            </a:r>
            <a:r>
              <a:rPr lang="en-US" altLang="en-US" sz="2000"/>
              <a:t>is the default mode</a:t>
            </a:r>
          </a:p>
          <a:p>
            <a:pPr lvl="1" eaLnBrk="1" hangingPunct="1">
              <a:lnSpc>
                <a:spcPct val="80000"/>
              </a:lnSpc>
            </a:pPr>
            <a:r>
              <a:rPr lang="en-US" altLang="en-US" sz="2000"/>
              <a:t>Formal parameters declared </a:t>
            </a:r>
            <a:r>
              <a:rPr lang="en-US" altLang="en-US" sz="2000">
                <a:latin typeface="Courier New" panose="02070309020205020404" pitchFamily="49" charset="0"/>
                <a:cs typeface="Courier New" panose="02070309020205020404" pitchFamily="49" charset="0"/>
              </a:rPr>
              <a:t>out</a:t>
            </a:r>
            <a:r>
              <a:rPr lang="en-US" altLang="en-US" sz="2000"/>
              <a:t> can be assigned but not referenced; those declared </a:t>
            </a:r>
            <a:r>
              <a:rPr lang="en-US" altLang="en-US" sz="2000">
                <a:latin typeface="Courier New" panose="02070309020205020404" pitchFamily="49" charset="0"/>
                <a:cs typeface="Courier New" panose="02070309020205020404" pitchFamily="49" charset="0"/>
              </a:rPr>
              <a:t>in</a:t>
            </a:r>
            <a:r>
              <a:rPr lang="en-US" altLang="en-US" sz="2000"/>
              <a:t> can be referenced but not assigned; </a:t>
            </a:r>
            <a:r>
              <a:rPr lang="en-US" altLang="en-US" sz="2000">
                <a:latin typeface="Courier New" panose="02070309020205020404" pitchFamily="49" charset="0"/>
                <a:cs typeface="Courier New" panose="02070309020205020404" pitchFamily="49" charset="0"/>
              </a:rPr>
              <a:t>in out</a:t>
            </a:r>
            <a:r>
              <a:rPr lang="en-US" altLang="en-US" sz="2000"/>
              <a:t> parameters can be referenced and assigned</a:t>
            </a:r>
          </a:p>
          <a:p>
            <a:pPr eaLnBrk="1" hangingPunct="1">
              <a:lnSpc>
                <a:spcPct val="80000"/>
              </a:lnSpc>
            </a:pPr>
            <a:r>
              <a:rPr lang="en-US" altLang="en-US"/>
              <a:t>C#</a:t>
            </a:r>
          </a:p>
          <a:p>
            <a:pPr lvl="1" eaLnBrk="1" hangingPunct="1">
              <a:lnSpc>
                <a:spcPct val="80000"/>
              </a:lnSpc>
            </a:pPr>
            <a:r>
              <a:rPr lang="en-US" altLang="en-US" sz="2000"/>
              <a:t>Default method: pass-by-value</a:t>
            </a:r>
          </a:p>
          <a:p>
            <a:pPr lvl="1" eaLnBrk="1" hangingPunct="1">
              <a:lnSpc>
                <a:spcPct val="80000"/>
              </a:lnSpc>
            </a:pPr>
            <a:r>
              <a:rPr lang="en-US" altLang="en-US" sz="2000"/>
              <a:t>Pass-by-reference is specified by preceding both a formal parameter and its actual parameter with </a:t>
            </a:r>
            <a:r>
              <a:rPr lang="en-US" altLang="en-US" sz="2000">
                <a:latin typeface="Courier New" panose="02070309020205020404" pitchFamily="49" charset="0"/>
                <a:cs typeface="Courier New" panose="02070309020205020404" pitchFamily="49" charset="0"/>
              </a:rPr>
              <a:t>ref</a:t>
            </a:r>
          </a:p>
          <a:p>
            <a:pPr eaLnBrk="1" hangingPunct="1">
              <a:lnSpc>
                <a:spcPct val="80000"/>
              </a:lnSpc>
            </a:pPr>
            <a:r>
              <a:rPr lang="en-US" altLang="en-US"/>
              <a:t>PHP: very similar to C#</a:t>
            </a:r>
          </a:p>
          <a:p>
            <a:pPr eaLnBrk="1" hangingPunct="1">
              <a:lnSpc>
                <a:spcPct val="80000"/>
              </a:lnSpc>
            </a:pPr>
            <a:r>
              <a:rPr lang="en-US" altLang="en-US"/>
              <a:t>Perl: all actual parameters are implicitly placed in a predefined array named </a:t>
            </a:r>
            <a:r>
              <a:rPr lang="en-US" altLang="en-US">
                <a:latin typeface="Courier New" panose="02070309020205020404" pitchFamily="49" charset="0"/>
                <a:cs typeface="Courier New" panose="02070309020205020404" pitchFamily="49" charset="0"/>
              </a:rPr>
              <a:t>@_</a:t>
            </a:r>
          </a:p>
        </p:txBody>
      </p:sp>
      <p:sp>
        <p:nvSpPr>
          <p:cNvPr id="31748" name="Slide Number Placeholder 3">
            <a:extLst>
              <a:ext uri="{FF2B5EF4-FFF2-40B4-BE49-F238E27FC236}">
                <a16:creationId xmlns:a16="http://schemas.microsoft.com/office/drawing/2014/main" id="{D7DA8F81-08C8-4F4D-A4B0-056451A99A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1F177480-3C15-454B-BD1B-5266D6D3A07F}" type="slidenum">
              <a:rPr lang="en-US" altLang="en-US" sz="1400" smtClean="0">
                <a:solidFill>
                  <a:srgbClr val="FFFFFF"/>
                </a:solidFill>
              </a:rPr>
              <a:pPr/>
              <a:t>389</a:t>
            </a:fld>
            <a:endParaRPr lang="en-US" altLang="en-US" sz="1400">
              <a:solidFill>
                <a:srgbClr val="FFFFFF"/>
              </a:solidFill>
            </a:endParaRPr>
          </a:p>
        </p:txBody>
      </p:sp>
    </p:spTree>
    <p:extLst>
      <p:ext uri="{BB962C8B-B14F-4D97-AF65-F5344CB8AC3E}">
        <p14:creationId xmlns:p14="http://schemas.microsoft.com/office/powerpoint/2010/main" val="3921324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32101D20-F2B7-409B-BC6C-01144FC57046}"/>
              </a:ext>
            </a:extLst>
          </p:cNvPr>
          <p:cNvSpPr>
            <a:spLocks noGrp="1" noChangeArrowheads="1"/>
          </p:cNvSpPr>
          <p:nvPr>
            <p:ph type="title"/>
          </p:nvPr>
        </p:nvSpPr>
        <p:spPr/>
        <p:txBody>
          <a:bodyPr/>
          <a:lstStyle/>
          <a:p>
            <a:pPr eaLnBrk="1" hangingPunct="1">
              <a:defRPr/>
            </a:pPr>
            <a:r>
              <a:rPr lang="en-US" dirty="0"/>
              <a:t>The General Problem of Describing Syntax: Terminology</a:t>
            </a:r>
          </a:p>
        </p:txBody>
      </p:sp>
      <p:sp>
        <p:nvSpPr>
          <p:cNvPr id="14339" name="Rectangle 3">
            <a:extLst>
              <a:ext uri="{FF2B5EF4-FFF2-40B4-BE49-F238E27FC236}">
                <a16:creationId xmlns:a16="http://schemas.microsoft.com/office/drawing/2014/main" id="{DD5CE88E-93E9-4519-8B64-D90BC1212BD0}"/>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b="1"/>
              <a:t>2 distinct ways of defining a language:</a:t>
            </a:r>
          </a:p>
          <a:p>
            <a:pPr lvl="1" eaLnBrk="1" hangingPunct="1">
              <a:lnSpc>
                <a:spcPct val="90000"/>
              </a:lnSpc>
            </a:pPr>
            <a:r>
              <a:rPr lang="en-US" altLang="en-US" b="1"/>
              <a:t>Language recognizers</a:t>
            </a:r>
            <a:endParaRPr lang="en-US" altLang="en-US"/>
          </a:p>
          <a:p>
            <a:pPr lvl="2" eaLnBrk="1" hangingPunct="1">
              <a:lnSpc>
                <a:spcPct val="90000"/>
              </a:lnSpc>
            </a:pPr>
            <a:r>
              <a:rPr lang="en-US" altLang="en-US"/>
              <a:t>A recognition device reads input strings of the language and decides whether the input strings belong to the language </a:t>
            </a:r>
          </a:p>
          <a:p>
            <a:pPr lvl="2" eaLnBrk="1" hangingPunct="1">
              <a:lnSpc>
                <a:spcPct val="90000"/>
              </a:lnSpc>
            </a:pPr>
            <a:r>
              <a:rPr lang="en-US" altLang="en-US"/>
              <a:t>R(∑)= L?</a:t>
            </a:r>
          </a:p>
          <a:p>
            <a:pPr lvl="2" eaLnBrk="1" hangingPunct="1">
              <a:lnSpc>
                <a:spcPct val="90000"/>
              </a:lnSpc>
            </a:pPr>
            <a:r>
              <a:rPr lang="en-US" altLang="en-US"/>
              <a:t>Example: syntax analysis part of a compiler</a:t>
            </a:r>
          </a:p>
          <a:p>
            <a:pPr lvl="1" eaLnBrk="1" hangingPunct="1">
              <a:lnSpc>
                <a:spcPct val="90000"/>
              </a:lnSpc>
            </a:pPr>
            <a:r>
              <a:rPr lang="en-US" altLang="en-US" b="1"/>
              <a:t>Language generators</a:t>
            </a:r>
            <a:endParaRPr lang="en-US" altLang="en-US"/>
          </a:p>
          <a:p>
            <a:pPr lvl="2" eaLnBrk="1" hangingPunct="1">
              <a:lnSpc>
                <a:spcPct val="90000"/>
              </a:lnSpc>
            </a:pPr>
            <a:r>
              <a:rPr lang="en-US" altLang="en-US"/>
              <a:t>A device that generates sentences of a language</a:t>
            </a:r>
          </a:p>
          <a:p>
            <a:pPr lvl="2" eaLnBrk="1" hangingPunct="1">
              <a:lnSpc>
                <a:spcPct val="90000"/>
              </a:lnSpc>
            </a:pPr>
            <a:r>
              <a:rPr lang="en-US" altLang="en-US"/>
              <a:t>One can determine if the syntax of a particular sentence is correct by comparing it to the structure of the generator</a:t>
            </a:r>
          </a:p>
        </p:txBody>
      </p:sp>
      <p:sp>
        <p:nvSpPr>
          <p:cNvPr id="14340" name="Slide Number Placeholder 4">
            <a:extLst>
              <a:ext uri="{FF2B5EF4-FFF2-40B4-BE49-F238E27FC236}">
                <a16:creationId xmlns:a16="http://schemas.microsoft.com/office/drawing/2014/main" id="{A5C7FB8B-F3DF-420D-90A6-E2905460473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AE757AF-87A0-4683-90FB-4E91EC6373AA}" type="slidenum">
              <a:rPr lang="en-US" altLang="en-US" sz="1400" smtClean="0">
                <a:solidFill>
                  <a:srgbClr val="FFFFFF"/>
                </a:solidFill>
                <a:latin typeface="Times" panose="02020603050405020304" pitchFamily="18" charset="0"/>
              </a:rPr>
              <a:pPr>
                <a:spcBef>
                  <a:spcPct val="0"/>
                </a:spcBef>
                <a:buClrTx/>
                <a:buSzTx/>
                <a:buFontTx/>
                <a:buNone/>
              </a:pPr>
              <a:t>39</a:t>
            </a:fld>
            <a:endParaRPr lang="en-US" altLang="en-US" sz="1400">
              <a:solidFill>
                <a:srgbClr val="FFFFFF"/>
              </a:solidFill>
              <a:latin typeface="Times" panose="02020603050405020304" pitchFamily="18" charset="0"/>
            </a:endParaRPr>
          </a:p>
        </p:txBody>
      </p:sp>
      <p:sp>
        <p:nvSpPr>
          <p:cNvPr id="14341" name="Footer Placeholder 3">
            <a:extLst>
              <a:ext uri="{FF2B5EF4-FFF2-40B4-BE49-F238E27FC236}">
                <a16:creationId xmlns:a16="http://schemas.microsoft.com/office/drawing/2014/main" id="{3836EA48-09C0-421A-B759-CA50FC58ED73}"/>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90214393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12DE864-2D4C-4179-8317-23E149343685}"/>
              </a:ext>
            </a:extLst>
          </p:cNvPr>
          <p:cNvSpPr>
            <a:spLocks noGrp="1" noChangeArrowheads="1"/>
          </p:cNvSpPr>
          <p:nvPr>
            <p:ph type="title"/>
          </p:nvPr>
        </p:nvSpPr>
        <p:spPr/>
        <p:txBody>
          <a:bodyPr/>
          <a:lstStyle/>
          <a:p>
            <a:pPr eaLnBrk="1" fontAlgn="auto" hangingPunct="1">
              <a:spcAft>
                <a:spcPts val="0"/>
              </a:spcAft>
              <a:defRPr/>
            </a:pPr>
            <a:r>
              <a:rPr lang="en-US"/>
              <a:t>Type Checking Parameters</a:t>
            </a:r>
          </a:p>
        </p:txBody>
      </p:sp>
      <p:sp>
        <p:nvSpPr>
          <p:cNvPr id="32771" name="Rectangle 3">
            <a:extLst>
              <a:ext uri="{FF2B5EF4-FFF2-40B4-BE49-F238E27FC236}">
                <a16:creationId xmlns:a16="http://schemas.microsoft.com/office/drawing/2014/main" id="{54B4120B-042C-45E7-83A3-F2CD4F136839}"/>
              </a:ext>
            </a:extLst>
          </p:cNvPr>
          <p:cNvSpPr>
            <a:spLocks noGrp="1" noChangeArrowheads="1"/>
          </p:cNvSpPr>
          <p:nvPr>
            <p:ph sz="quarter" idx="1"/>
          </p:nvPr>
        </p:nvSpPr>
        <p:spPr>
          <a:xfrm>
            <a:off x="457200" y="1600200"/>
            <a:ext cx="7467600" cy="4873625"/>
          </a:xfrm>
        </p:spPr>
        <p:txBody>
          <a:bodyPr/>
          <a:lstStyle/>
          <a:p>
            <a:pPr eaLnBrk="1" hangingPunct="1"/>
            <a:r>
              <a:rPr lang="en-US" altLang="en-US"/>
              <a:t>Considered very important for reliability</a:t>
            </a:r>
          </a:p>
          <a:p>
            <a:pPr eaLnBrk="1" hangingPunct="1"/>
            <a:r>
              <a:rPr lang="en-US" altLang="en-US"/>
              <a:t>FORTRAN 77 and original C: none</a:t>
            </a:r>
          </a:p>
          <a:p>
            <a:pPr eaLnBrk="1" hangingPunct="1"/>
            <a:r>
              <a:rPr lang="en-US" altLang="en-US"/>
              <a:t>Pascal, FORTRAN 90, Java, and Ada: it is always required</a:t>
            </a:r>
          </a:p>
          <a:p>
            <a:pPr eaLnBrk="1" hangingPunct="1"/>
            <a:r>
              <a:rPr lang="en-US" altLang="en-US"/>
              <a:t>ANSI C and C++: choice is made by the user</a:t>
            </a:r>
          </a:p>
          <a:p>
            <a:pPr lvl="1" eaLnBrk="1" hangingPunct="1"/>
            <a:r>
              <a:rPr lang="en-US" altLang="en-US"/>
              <a:t>Prototypes</a:t>
            </a:r>
          </a:p>
          <a:p>
            <a:pPr eaLnBrk="1" hangingPunct="1"/>
            <a:r>
              <a:rPr lang="en-US" altLang="en-US"/>
              <a:t>Relatively new languages Perl, JavaScript, and PHP do not require type checking</a:t>
            </a:r>
          </a:p>
        </p:txBody>
      </p:sp>
      <p:sp>
        <p:nvSpPr>
          <p:cNvPr id="32772" name="Slide Number Placeholder 3">
            <a:extLst>
              <a:ext uri="{FF2B5EF4-FFF2-40B4-BE49-F238E27FC236}">
                <a16:creationId xmlns:a16="http://schemas.microsoft.com/office/drawing/2014/main" id="{4DE16376-8A60-45C7-89E6-BBA93EA261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DD2DB5E0-ACE2-4679-9602-4F7A8556BB0D}" type="slidenum">
              <a:rPr lang="en-US" altLang="en-US" sz="1400" smtClean="0">
                <a:solidFill>
                  <a:srgbClr val="FFFFFF"/>
                </a:solidFill>
              </a:rPr>
              <a:pPr/>
              <a:t>390</a:t>
            </a:fld>
            <a:endParaRPr lang="en-US" altLang="en-US" sz="1400">
              <a:solidFill>
                <a:srgbClr val="FFFFFF"/>
              </a:solidFill>
            </a:endParaRPr>
          </a:p>
        </p:txBody>
      </p:sp>
    </p:spTree>
    <p:extLst>
      <p:ext uri="{BB962C8B-B14F-4D97-AF65-F5344CB8AC3E}">
        <p14:creationId xmlns:p14="http://schemas.microsoft.com/office/powerpoint/2010/main" val="2148293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99831DC-0A6D-46EB-8228-45F27F7CE05C}"/>
              </a:ext>
            </a:extLst>
          </p:cNvPr>
          <p:cNvSpPr>
            <a:spLocks noGrp="1" noChangeArrowheads="1"/>
          </p:cNvSpPr>
          <p:nvPr>
            <p:ph type="title"/>
          </p:nvPr>
        </p:nvSpPr>
        <p:spPr/>
        <p:txBody>
          <a:bodyPr/>
          <a:lstStyle/>
          <a:p>
            <a:pPr eaLnBrk="1" fontAlgn="auto" hangingPunct="1">
              <a:spcAft>
                <a:spcPts val="0"/>
              </a:spcAft>
              <a:defRPr/>
            </a:pPr>
            <a:r>
              <a:rPr lang="en-US" sz="3200"/>
              <a:t>Multidimensional Arrays as Parameters</a:t>
            </a:r>
          </a:p>
        </p:txBody>
      </p:sp>
      <p:sp>
        <p:nvSpPr>
          <p:cNvPr id="33795" name="Rectangle 3">
            <a:extLst>
              <a:ext uri="{FF2B5EF4-FFF2-40B4-BE49-F238E27FC236}">
                <a16:creationId xmlns:a16="http://schemas.microsoft.com/office/drawing/2014/main" id="{A7F313BB-8B33-4026-AD56-4FEF7BAEA619}"/>
              </a:ext>
            </a:extLst>
          </p:cNvPr>
          <p:cNvSpPr>
            <a:spLocks noGrp="1" noChangeArrowheads="1"/>
          </p:cNvSpPr>
          <p:nvPr>
            <p:ph sz="quarter" idx="1"/>
          </p:nvPr>
        </p:nvSpPr>
        <p:spPr>
          <a:xfrm>
            <a:off x="457200" y="990600"/>
            <a:ext cx="8153400" cy="4572000"/>
          </a:xfrm>
        </p:spPr>
        <p:txBody>
          <a:bodyPr/>
          <a:lstStyle/>
          <a:p>
            <a:pPr eaLnBrk="1" hangingPunct="1"/>
            <a:endParaRPr lang="en-US" altLang="en-US"/>
          </a:p>
          <a:p>
            <a:pPr eaLnBrk="1" hangingPunct="1"/>
            <a:r>
              <a:rPr lang="en-US" altLang="en-US"/>
              <a:t>If a multidimensional array is passed to a subprogram and the subprogram is separately compiled, the compiler needs to know the declared size of that array to build the storage mapping function</a:t>
            </a:r>
          </a:p>
        </p:txBody>
      </p:sp>
      <p:sp>
        <p:nvSpPr>
          <p:cNvPr id="33796" name="Slide Number Placeholder 3">
            <a:extLst>
              <a:ext uri="{FF2B5EF4-FFF2-40B4-BE49-F238E27FC236}">
                <a16:creationId xmlns:a16="http://schemas.microsoft.com/office/drawing/2014/main" id="{6201A88D-0295-43EE-A335-90F03B28724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E247729B-F90B-42F4-A241-59D96B518B85}" type="slidenum">
              <a:rPr lang="en-US" altLang="en-US" sz="1400" smtClean="0">
                <a:solidFill>
                  <a:srgbClr val="FFFFFF"/>
                </a:solidFill>
              </a:rPr>
              <a:pPr/>
              <a:t>391</a:t>
            </a:fld>
            <a:endParaRPr lang="en-US" altLang="en-US" sz="1400">
              <a:solidFill>
                <a:srgbClr val="FFFFFF"/>
              </a:solidFill>
            </a:endParaRPr>
          </a:p>
        </p:txBody>
      </p:sp>
    </p:spTree>
    <p:extLst>
      <p:ext uri="{BB962C8B-B14F-4D97-AF65-F5344CB8AC3E}">
        <p14:creationId xmlns:p14="http://schemas.microsoft.com/office/powerpoint/2010/main" val="1689555713"/>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5433829-BE9E-4440-B163-E0C69EAC98BB}"/>
              </a:ext>
            </a:extLst>
          </p:cNvPr>
          <p:cNvSpPr>
            <a:spLocks noGrp="1" noChangeArrowheads="1"/>
          </p:cNvSpPr>
          <p:nvPr>
            <p:ph type="title"/>
          </p:nvPr>
        </p:nvSpPr>
        <p:spPr>
          <a:xfrm>
            <a:off x="533400" y="228600"/>
            <a:ext cx="8153400" cy="1143000"/>
          </a:xfrm>
        </p:spPr>
        <p:txBody>
          <a:bodyPr/>
          <a:lstStyle/>
          <a:p>
            <a:pPr eaLnBrk="1" fontAlgn="auto" hangingPunct="1">
              <a:spcAft>
                <a:spcPts val="0"/>
              </a:spcAft>
              <a:defRPr/>
            </a:pPr>
            <a:r>
              <a:rPr lang="en-US" sz="3200"/>
              <a:t>Multidimensional Arrays as Parameters: C and C++</a:t>
            </a:r>
          </a:p>
        </p:txBody>
      </p:sp>
      <p:sp>
        <p:nvSpPr>
          <p:cNvPr id="34819" name="Rectangle 3">
            <a:extLst>
              <a:ext uri="{FF2B5EF4-FFF2-40B4-BE49-F238E27FC236}">
                <a16:creationId xmlns:a16="http://schemas.microsoft.com/office/drawing/2014/main" id="{676C15BD-6C83-475D-BBCE-3D0E7CA1A956}"/>
              </a:ext>
            </a:extLst>
          </p:cNvPr>
          <p:cNvSpPr>
            <a:spLocks noGrp="1" noChangeArrowheads="1"/>
          </p:cNvSpPr>
          <p:nvPr>
            <p:ph sz="quarter" idx="1"/>
          </p:nvPr>
        </p:nvSpPr>
        <p:spPr>
          <a:xfrm>
            <a:off x="533400" y="1371600"/>
            <a:ext cx="8153400" cy="4572000"/>
          </a:xfrm>
        </p:spPr>
        <p:txBody>
          <a:bodyPr/>
          <a:lstStyle/>
          <a:p>
            <a:pPr eaLnBrk="1" hangingPunct="1"/>
            <a:r>
              <a:rPr lang="en-US" altLang="en-US"/>
              <a:t>Programmer is required to include the declared sizes of all but the first subscript in the actual parameter</a:t>
            </a:r>
          </a:p>
          <a:p>
            <a:pPr eaLnBrk="1" hangingPunct="1"/>
            <a:r>
              <a:rPr lang="en-US" altLang="en-US"/>
              <a:t>Disallows writing flexible subprograms</a:t>
            </a:r>
          </a:p>
          <a:p>
            <a:pPr eaLnBrk="1" hangingPunct="1"/>
            <a:r>
              <a:rPr lang="en-US" altLang="en-US"/>
              <a:t>Solution: pass a pointer to the array and the sizes of the dimensions as other parameters; the user must include the storage mapping function in terms of the size parameters</a:t>
            </a:r>
          </a:p>
        </p:txBody>
      </p:sp>
      <p:sp>
        <p:nvSpPr>
          <p:cNvPr id="34820" name="Slide Number Placeholder 3">
            <a:extLst>
              <a:ext uri="{FF2B5EF4-FFF2-40B4-BE49-F238E27FC236}">
                <a16:creationId xmlns:a16="http://schemas.microsoft.com/office/drawing/2014/main" id="{E102C0FC-6970-452B-9C2A-07634CF5B5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574F7943-A378-4CC2-9255-ABE5BF21BDC6}" type="slidenum">
              <a:rPr lang="en-US" altLang="en-US" sz="1400" smtClean="0">
                <a:solidFill>
                  <a:srgbClr val="FFFFFF"/>
                </a:solidFill>
              </a:rPr>
              <a:pPr/>
              <a:t>392</a:t>
            </a:fld>
            <a:endParaRPr lang="en-US" altLang="en-US" sz="1400">
              <a:solidFill>
                <a:srgbClr val="FFFFFF"/>
              </a:solidFill>
            </a:endParaRPr>
          </a:p>
        </p:txBody>
      </p:sp>
    </p:spTree>
    <p:extLst>
      <p:ext uri="{BB962C8B-B14F-4D97-AF65-F5344CB8AC3E}">
        <p14:creationId xmlns:p14="http://schemas.microsoft.com/office/powerpoint/2010/main" val="2602606735"/>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48CCD80-2532-42E0-88EC-AAFE38F19C2A}"/>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sz="3200" dirty="0">
                <a:solidFill>
                  <a:srgbClr val="FF0000"/>
                </a:solidFill>
              </a:rPr>
              <a:t>Multidimensional Arrays as Parameters: Pascal and Ada</a:t>
            </a:r>
          </a:p>
        </p:txBody>
      </p:sp>
      <p:sp>
        <p:nvSpPr>
          <p:cNvPr id="35843" name="Rectangle 3">
            <a:extLst>
              <a:ext uri="{FF2B5EF4-FFF2-40B4-BE49-F238E27FC236}">
                <a16:creationId xmlns:a16="http://schemas.microsoft.com/office/drawing/2014/main" id="{2378A1AD-5358-4F28-80BC-9EC8753CFB10}"/>
              </a:ext>
            </a:extLst>
          </p:cNvPr>
          <p:cNvSpPr>
            <a:spLocks noGrp="1" noChangeArrowheads="1"/>
          </p:cNvSpPr>
          <p:nvPr>
            <p:ph sz="quarter" idx="1"/>
          </p:nvPr>
        </p:nvSpPr>
        <p:spPr>
          <a:xfrm>
            <a:off x="533400" y="1295400"/>
            <a:ext cx="8153400" cy="4572000"/>
          </a:xfrm>
        </p:spPr>
        <p:txBody>
          <a:bodyPr/>
          <a:lstStyle/>
          <a:p>
            <a:pPr eaLnBrk="1" hangingPunct="1"/>
            <a:r>
              <a:rPr lang="en-US" altLang="en-US"/>
              <a:t>Pascal</a:t>
            </a:r>
          </a:p>
          <a:p>
            <a:pPr lvl="1" eaLnBrk="1" hangingPunct="1"/>
            <a:r>
              <a:rPr lang="en-US" altLang="en-US"/>
              <a:t>Not a problem; declared size is part of the array’s type</a:t>
            </a:r>
          </a:p>
          <a:p>
            <a:pPr eaLnBrk="1" hangingPunct="1"/>
            <a:r>
              <a:rPr lang="en-US" altLang="en-US"/>
              <a:t>Ada</a:t>
            </a:r>
          </a:p>
          <a:p>
            <a:pPr lvl="1" eaLnBrk="1" hangingPunct="1"/>
            <a:r>
              <a:rPr lang="en-US" altLang="en-US"/>
              <a:t>Constrained arrays - like Pascal</a:t>
            </a:r>
          </a:p>
          <a:p>
            <a:pPr lvl="1" eaLnBrk="1" hangingPunct="1"/>
            <a:r>
              <a:rPr lang="en-US" altLang="en-US"/>
              <a:t>Unconstrained arrays - declared size is part of the object declaration</a:t>
            </a:r>
          </a:p>
        </p:txBody>
      </p:sp>
      <p:sp>
        <p:nvSpPr>
          <p:cNvPr id="35844" name="Slide Number Placeholder 3">
            <a:extLst>
              <a:ext uri="{FF2B5EF4-FFF2-40B4-BE49-F238E27FC236}">
                <a16:creationId xmlns:a16="http://schemas.microsoft.com/office/drawing/2014/main" id="{B36ABE82-FAEE-4B11-9A31-284214AF172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9874597D-C40A-4711-B248-9490193FCB2F}" type="slidenum">
              <a:rPr lang="en-US" altLang="en-US" sz="1400" smtClean="0">
                <a:solidFill>
                  <a:srgbClr val="FFFFFF"/>
                </a:solidFill>
              </a:rPr>
              <a:pPr/>
              <a:t>393</a:t>
            </a:fld>
            <a:endParaRPr lang="en-US" altLang="en-US" sz="1400">
              <a:solidFill>
                <a:srgbClr val="FFFFFF"/>
              </a:solidFill>
            </a:endParaRPr>
          </a:p>
        </p:txBody>
      </p:sp>
    </p:spTree>
    <p:extLst>
      <p:ext uri="{BB962C8B-B14F-4D97-AF65-F5344CB8AC3E}">
        <p14:creationId xmlns:p14="http://schemas.microsoft.com/office/powerpoint/2010/main" val="3415262832"/>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D5C17D-D43E-4D1E-BB49-2B12B4438CC2}"/>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dirty="0">
                <a:solidFill>
                  <a:schemeClr val="tx1"/>
                </a:solidFill>
              </a:rPr>
              <a:t>Multidimensional Arrays as Parameters: Fortran</a:t>
            </a:r>
          </a:p>
        </p:txBody>
      </p:sp>
      <p:sp>
        <p:nvSpPr>
          <p:cNvPr id="36867" name="Rectangle 3">
            <a:extLst>
              <a:ext uri="{FF2B5EF4-FFF2-40B4-BE49-F238E27FC236}">
                <a16:creationId xmlns:a16="http://schemas.microsoft.com/office/drawing/2014/main" id="{6C0F8376-2F0C-4C97-B64B-4D3313B581F8}"/>
              </a:ext>
            </a:extLst>
          </p:cNvPr>
          <p:cNvSpPr>
            <a:spLocks noGrp="1" noChangeArrowheads="1"/>
          </p:cNvSpPr>
          <p:nvPr>
            <p:ph sz="quarter" idx="1"/>
          </p:nvPr>
        </p:nvSpPr>
        <p:spPr>
          <a:xfrm>
            <a:off x="533400" y="1447800"/>
            <a:ext cx="8153400" cy="4572000"/>
          </a:xfrm>
        </p:spPr>
        <p:txBody>
          <a:bodyPr/>
          <a:lstStyle/>
          <a:p>
            <a:pPr eaLnBrk="1" hangingPunct="1">
              <a:lnSpc>
                <a:spcPct val="90000"/>
              </a:lnSpc>
            </a:pPr>
            <a:r>
              <a:rPr lang="en-US" altLang="en-US" sz="3200"/>
              <a:t>Formal parameter that are arrays have a declaration after the header</a:t>
            </a:r>
          </a:p>
          <a:p>
            <a:pPr lvl="1" eaLnBrk="1" hangingPunct="1">
              <a:lnSpc>
                <a:spcPct val="90000"/>
              </a:lnSpc>
            </a:pPr>
            <a:r>
              <a:rPr lang="en-US" altLang="en-US" sz="2800"/>
              <a:t>For single-dimension arrays, the subscript is irrelevant</a:t>
            </a:r>
          </a:p>
          <a:p>
            <a:pPr lvl="1" eaLnBrk="1" hangingPunct="1">
              <a:lnSpc>
                <a:spcPct val="90000"/>
              </a:lnSpc>
            </a:pPr>
            <a:r>
              <a:rPr lang="en-US" altLang="en-US" sz="2800"/>
              <a:t>For multi-dimensional arrays, the subscripts allow the storage-mapping function</a:t>
            </a:r>
          </a:p>
        </p:txBody>
      </p:sp>
      <p:sp>
        <p:nvSpPr>
          <p:cNvPr id="36868" name="Slide Number Placeholder 3">
            <a:extLst>
              <a:ext uri="{FF2B5EF4-FFF2-40B4-BE49-F238E27FC236}">
                <a16:creationId xmlns:a16="http://schemas.microsoft.com/office/drawing/2014/main" id="{10ED3A94-E23B-48C8-95CF-DB1C73CBEF0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A20BCB40-09EA-4CD8-AB47-B341E26C8505}" type="slidenum">
              <a:rPr lang="en-US" altLang="en-US" sz="1400" smtClean="0">
                <a:solidFill>
                  <a:srgbClr val="FFFFFF"/>
                </a:solidFill>
              </a:rPr>
              <a:pPr/>
              <a:t>394</a:t>
            </a:fld>
            <a:endParaRPr lang="en-US" altLang="en-US" sz="1400">
              <a:solidFill>
                <a:srgbClr val="FFFFFF"/>
              </a:solidFill>
            </a:endParaRPr>
          </a:p>
        </p:txBody>
      </p:sp>
    </p:spTree>
    <p:extLst>
      <p:ext uri="{BB962C8B-B14F-4D97-AF65-F5344CB8AC3E}">
        <p14:creationId xmlns:p14="http://schemas.microsoft.com/office/powerpoint/2010/main" val="94003396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674027C-FC68-474A-851E-8A7C08F6951E}"/>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dirty="0">
                <a:solidFill>
                  <a:schemeClr val="tx1"/>
                </a:solidFill>
              </a:rPr>
              <a:t>Multidimensional Arrays as Parameters: Java and C#</a:t>
            </a:r>
          </a:p>
        </p:txBody>
      </p:sp>
      <p:sp>
        <p:nvSpPr>
          <p:cNvPr id="37891" name="Rectangle 3">
            <a:extLst>
              <a:ext uri="{FF2B5EF4-FFF2-40B4-BE49-F238E27FC236}">
                <a16:creationId xmlns:a16="http://schemas.microsoft.com/office/drawing/2014/main" id="{31F50400-3D33-45D9-B37A-9A2AFAFEFEBB}"/>
              </a:ext>
            </a:extLst>
          </p:cNvPr>
          <p:cNvSpPr>
            <a:spLocks noGrp="1" noChangeArrowheads="1"/>
          </p:cNvSpPr>
          <p:nvPr>
            <p:ph sz="quarter" idx="1"/>
          </p:nvPr>
        </p:nvSpPr>
        <p:spPr>
          <a:xfrm>
            <a:off x="457200" y="1600200"/>
            <a:ext cx="7467600" cy="4873625"/>
          </a:xfrm>
        </p:spPr>
        <p:txBody>
          <a:bodyPr/>
          <a:lstStyle/>
          <a:p>
            <a:pPr eaLnBrk="1" hangingPunct="1"/>
            <a:r>
              <a:rPr lang="en-US" altLang="en-US"/>
              <a:t>Similar to Ada</a:t>
            </a:r>
          </a:p>
          <a:p>
            <a:pPr eaLnBrk="1" hangingPunct="1"/>
            <a:r>
              <a:rPr lang="en-US" altLang="en-US"/>
              <a:t>Arrays are objects; they are all single-dimensioned, but the elements can be arrays</a:t>
            </a:r>
          </a:p>
          <a:p>
            <a:pPr eaLnBrk="1" hangingPunct="1"/>
            <a:r>
              <a:rPr lang="en-US" altLang="en-US"/>
              <a:t>Each array inherits a named constant (</a:t>
            </a:r>
            <a:r>
              <a:rPr lang="en-US" altLang="en-US">
                <a:latin typeface="Courier New" panose="02070309020205020404" pitchFamily="49" charset="0"/>
                <a:cs typeface="Courier New" panose="02070309020205020404" pitchFamily="49" charset="0"/>
              </a:rPr>
              <a:t>length</a:t>
            </a:r>
            <a:r>
              <a:rPr lang="en-US" altLang="en-US"/>
              <a:t> in Java, </a:t>
            </a:r>
            <a:r>
              <a:rPr lang="en-US" altLang="en-US">
                <a:latin typeface="Courier New" panose="02070309020205020404" pitchFamily="49" charset="0"/>
                <a:cs typeface="Courier New" panose="02070309020205020404" pitchFamily="49" charset="0"/>
              </a:rPr>
              <a:t>Length</a:t>
            </a:r>
            <a:r>
              <a:rPr lang="en-US" altLang="en-US"/>
              <a:t> in C#) that is set to the length of the array when the array object is created</a:t>
            </a:r>
          </a:p>
        </p:txBody>
      </p:sp>
      <p:sp>
        <p:nvSpPr>
          <p:cNvPr id="37892" name="Slide Number Placeholder 3">
            <a:extLst>
              <a:ext uri="{FF2B5EF4-FFF2-40B4-BE49-F238E27FC236}">
                <a16:creationId xmlns:a16="http://schemas.microsoft.com/office/drawing/2014/main" id="{FC04218B-CAD6-4D72-9545-E6158D9B98F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F6862095-94B9-44DE-92A9-593448C30106}" type="slidenum">
              <a:rPr lang="en-US" altLang="en-US" sz="1400" smtClean="0">
                <a:solidFill>
                  <a:srgbClr val="FFFFFF"/>
                </a:solidFill>
              </a:rPr>
              <a:pPr/>
              <a:t>395</a:t>
            </a:fld>
            <a:endParaRPr lang="en-US" altLang="en-US" sz="1400">
              <a:solidFill>
                <a:srgbClr val="FFFFFF"/>
              </a:solidFill>
            </a:endParaRPr>
          </a:p>
        </p:txBody>
      </p:sp>
    </p:spTree>
    <p:extLst>
      <p:ext uri="{BB962C8B-B14F-4D97-AF65-F5344CB8AC3E}">
        <p14:creationId xmlns:p14="http://schemas.microsoft.com/office/powerpoint/2010/main" val="424159470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3006B16-E801-4815-AB0C-4318755E92DD}"/>
              </a:ext>
            </a:extLst>
          </p:cNvPr>
          <p:cNvSpPr>
            <a:spLocks noGrp="1" noChangeArrowheads="1"/>
          </p:cNvSpPr>
          <p:nvPr>
            <p:ph type="title"/>
          </p:nvPr>
        </p:nvSpPr>
        <p:spPr>
          <a:xfrm>
            <a:off x="533400" y="152400"/>
            <a:ext cx="8153400" cy="1143000"/>
          </a:xfrm>
        </p:spPr>
        <p:txBody>
          <a:bodyPr>
            <a:normAutofit fontScale="90000"/>
          </a:bodyPr>
          <a:lstStyle/>
          <a:p>
            <a:pPr eaLnBrk="1" fontAlgn="auto" hangingPunct="1">
              <a:spcAft>
                <a:spcPts val="0"/>
              </a:spcAft>
              <a:defRPr/>
            </a:pPr>
            <a:br>
              <a:rPr lang="en-US" sz="3200" dirty="0"/>
            </a:br>
            <a:br>
              <a:rPr lang="en-US" sz="3200" dirty="0"/>
            </a:br>
            <a:br>
              <a:rPr lang="en-US" sz="3200" dirty="0"/>
            </a:br>
            <a:r>
              <a:rPr lang="en-US" sz="3600" dirty="0">
                <a:solidFill>
                  <a:schemeClr val="tx1"/>
                </a:solidFill>
              </a:rPr>
              <a:t>Design Considerations for Parameter Passing</a:t>
            </a:r>
          </a:p>
        </p:txBody>
      </p:sp>
      <p:sp>
        <p:nvSpPr>
          <p:cNvPr id="38915" name="Rectangle 3">
            <a:extLst>
              <a:ext uri="{FF2B5EF4-FFF2-40B4-BE49-F238E27FC236}">
                <a16:creationId xmlns:a16="http://schemas.microsoft.com/office/drawing/2014/main" id="{8BD752D6-082A-4CF9-9122-A98944D6916A}"/>
              </a:ext>
            </a:extLst>
          </p:cNvPr>
          <p:cNvSpPr>
            <a:spLocks noGrp="1" noChangeArrowheads="1"/>
          </p:cNvSpPr>
          <p:nvPr>
            <p:ph sz="quarter" idx="1"/>
          </p:nvPr>
        </p:nvSpPr>
        <p:spPr>
          <a:xfrm>
            <a:off x="457200" y="1600200"/>
            <a:ext cx="7467600" cy="4873625"/>
          </a:xfrm>
        </p:spPr>
        <p:txBody>
          <a:bodyPr/>
          <a:lstStyle/>
          <a:p>
            <a:pPr eaLnBrk="1" hangingPunct="1"/>
            <a:r>
              <a:rPr lang="en-US" altLang="en-US"/>
              <a:t>Two important considerations</a:t>
            </a:r>
          </a:p>
          <a:p>
            <a:pPr lvl="1" eaLnBrk="1" hangingPunct="1"/>
            <a:r>
              <a:rPr lang="en-US" altLang="en-US"/>
              <a:t>Efficiency</a:t>
            </a:r>
          </a:p>
          <a:p>
            <a:pPr lvl="1" eaLnBrk="1" hangingPunct="1"/>
            <a:r>
              <a:rPr lang="en-US" altLang="en-US"/>
              <a:t>One-way or two-way data transfer</a:t>
            </a:r>
          </a:p>
          <a:p>
            <a:pPr eaLnBrk="1" hangingPunct="1"/>
            <a:r>
              <a:rPr lang="en-US" altLang="en-US"/>
              <a:t>But the above considerations are in conflict</a:t>
            </a:r>
          </a:p>
          <a:p>
            <a:pPr lvl="1" eaLnBrk="1" hangingPunct="1"/>
            <a:r>
              <a:rPr lang="en-US" altLang="en-US"/>
              <a:t>Good programming suggest limited access to variables, which means one-way whenever possible</a:t>
            </a:r>
          </a:p>
          <a:p>
            <a:pPr lvl="1" eaLnBrk="1" hangingPunct="1"/>
            <a:r>
              <a:rPr lang="en-US" altLang="en-US"/>
              <a:t>But pass-by-reference is more efficient to pass structures of significant size</a:t>
            </a:r>
          </a:p>
          <a:p>
            <a:pPr eaLnBrk="1" hangingPunct="1">
              <a:buFontTx/>
              <a:buNone/>
            </a:pPr>
            <a:endParaRPr lang="en-US" altLang="en-US"/>
          </a:p>
        </p:txBody>
      </p:sp>
      <p:sp>
        <p:nvSpPr>
          <p:cNvPr id="38916" name="Slide Number Placeholder 3">
            <a:extLst>
              <a:ext uri="{FF2B5EF4-FFF2-40B4-BE49-F238E27FC236}">
                <a16:creationId xmlns:a16="http://schemas.microsoft.com/office/drawing/2014/main" id="{D4348BEB-C347-483A-BB74-CC27176C4A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4A36C97D-4431-42D0-A91F-4AC9BADF9BE1}" type="slidenum">
              <a:rPr lang="en-US" altLang="en-US" sz="1400" smtClean="0">
                <a:solidFill>
                  <a:srgbClr val="FFFFFF"/>
                </a:solidFill>
              </a:rPr>
              <a:pPr/>
              <a:t>396</a:t>
            </a:fld>
            <a:endParaRPr lang="en-US" altLang="en-US" sz="1400">
              <a:solidFill>
                <a:srgbClr val="FFFFFF"/>
              </a:solidFill>
            </a:endParaRPr>
          </a:p>
        </p:txBody>
      </p:sp>
    </p:spTree>
    <p:extLst>
      <p:ext uri="{BB962C8B-B14F-4D97-AF65-F5344CB8AC3E}">
        <p14:creationId xmlns:p14="http://schemas.microsoft.com/office/powerpoint/2010/main" val="153955119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D498DF8-840E-43F1-8D61-25054D715381}"/>
              </a:ext>
            </a:extLst>
          </p:cNvPr>
          <p:cNvSpPr>
            <a:spLocks noGrp="1" noChangeArrowheads="1"/>
          </p:cNvSpPr>
          <p:nvPr>
            <p:ph type="title"/>
          </p:nvPr>
        </p:nvSpPr>
        <p:spPr>
          <a:xfrm>
            <a:off x="533400" y="152400"/>
            <a:ext cx="8153400" cy="1143000"/>
          </a:xfrm>
        </p:spPr>
        <p:txBody>
          <a:bodyPr/>
          <a:lstStyle/>
          <a:p>
            <a:pPr eaLnBrk="1" fontAlgn="auto" hangingPunct="1">
              <a:spcAft>
                <a:spcPts val="0"/>
              </a:spcAft>
              <a:defRPr/>
            </a:pPr>
            <a:r>
              <a:rPr lang="en-US"/>
              <a:t>Parameters that are Subprogram Names</a:t>
            </a:r>
          </a:p>
        </p:txBody>
      </p:sp>
      <p:sp>
        <p:nvSpPr>
          <p:cNvPr id="39939" name="Rectangle 3">
            <a:extLst>
              <a:ext uri="{FF2B5EF4-FFF2-40B4-BE49-F238E27FC236}">
                <a16:creationId xmlns:a16="http://schemas.microsoft.com/office/drawing/2014/main" id="{AC0E7BF6-7C32-4E75-9E1B-EE21E31A232A}"/>
              </a:ext>
            </a:extLst>
          </p:cNvPr>
          <p:cNvSpPr>
            <a:spLocks noGrp="1" noChangeArrowheads="1"/>
          </p:cNvSpPr>
          <p:nvPr>
            <p:ph sz="quarter" idx="1"/>
          </p:nvPr>
        </p:nvSpPr>
        <p:spPr>
          <a:xfrm>
            <a:off x="533400" y="1371600"/>
            <a:ext cx="8153400" cy="4572000"/>
          </a:xfrm>
        </p:spPr>
        <p:txBody>
          <a:bodyPr/>
          <a:lstStyle/>
          <a:p>
            <a:pPr marL="457200" indent="-457200" eaLnBrk="1" hangingPunct="1"/>
            <a:r>
              <a:rPr lang="en-US" altLang="en-US"/>
              <a:t>It is sometimes convenient to pass subprogram names as parameters</a:t>
            </a:r>
          </a:p>
          <a:p>
            <a:pPr marL="457200" indent="-457200" eaLnBrk="1" hangingPunct="1"/>
            <a:r>
              <a:rPr lang="en-US" altLang="en-US"/>
              <a:t>Issues:</a:t>
            </a:r>
          </a:p>
          <a:p>
            <a:pPr marL="838200" lvl="1" indent="-381000" eaLnBrk="1" hangingPunct="1">
              <a:buFontTx/>
              <a:buAutoNum type="arabicPeriod"/>
            </a:pPr>
            <a:r>
              <a:rPr lang="en-US" altLang="en-US"/>
              <a:t>Are parameter types checked?</a:t>
            </a:r>
          </a:p>
          <a:p>
            <a:pPr marL="838200" lvl="1" indent="-381000" eaLnBrk="1" hangingPunct="1">
              <a:buFontTx/>
              <a:buAutoNum type="arabicPeriod"/>
            </a:pPr>
            <a:r>
              <a:rPr lang="en-US" altLang="en-US"/>
              <a:t>What is the correct referencing environment for a subprogram that was sent as a parameter?</a:t>
            </a:r>
          </a:p>
        </p:txBody>
      </p:sp>
      <p:sp>
        <p:nvSpPr>
          <p:cNvPr id="39940" name="Slide Number Placeholder 3">
            <a:extLst>
              <a:ext uri="{FF2B5EF4-FFF2-40B4-BE49-F238E27FC236}">
                <a16:creationId xmlns:a16="http://schemas.microsoft.com/office/drawing/2014/main" id="{A5A7FC1B-4891-4C32-A8B2-90830485C3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5337404C-88C4-4F34-A340-6D37912EFA89}" type="slidenum">
              <a:rPr lang="en-US" altLang="en-US" sz="1400" smtClean="0">
                <a:solidFill>
                  <a:srgbClr val="FFFFFF"/>
                </a:solidFill>
              </a:rPr>
              <a:pPr/>
              <a:t>397</a:t>
            </a:fld>
            <a:endParaRPr lang="en-US" altLang="en-US" sz="1400">
              <a:solidFill>
                <a:srgbClr val="FFFFFF"/>
              </a:solidFill>
            </a:endParaRPr>
          </a:p>
        </p:txBody>
      </p:sp>
    </p:spTree>
    <p:extLst>
      <p:ext uri="{BB962C8B-B14F-4D97-AF65-F5344CB8AC3E}">
        <p14:creationId xmlns:p14="http://schemas.microsoft.com/office/powerpoint/2010/main" val="37467387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B6AEBE0-2C62-4D45-9F05-8138B3C6D793}"/>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sz="3200"/>
              <a:t>Parameters that are Subprogram Names: Parameter Type Checking</a:t>
            </a:r>
          </a:p>
        </p:txBody>
      </p:sp>
      <p:sp>
        <p:nvSpPr>
          <p:cNvPr id="40963" name="Rectangle 3">
            <a:extLst>
              <a:ext uri="{FF2B5EF4-FFF2-40B4-BE49-F238E27FC236}">
                <a16:creationId xmlns:a16="http://schemas.microsoft.com/office/drawing/2014/main" id="{38BEB0B3-6B36-4CF1-910B-992CB35D42EB}"/>
              </a:ext>
            </a:extLst>
          </p:cNvPr>
          <p:cNvSpPr>
            <a:spLocks noGrp="1" noChangeArrowheads="1"/>
          </p:cNvSpPr>
          <p:nvPr>
            <p:ph sz="quarter" idx="1"/>
          </p:nvPr>
        </p:nvSpPr>
        <p:spPr>
          <a:xfrm>
            <a:off x="457200" y="1447800"/>
            <a:ext cx="8153400" cy="4572000"/>
          </a:xfrm>
        </p:spPr>
        <p:txBody>
          <a:bodyPr/>
          <a:lstStyle/>
          <a:p>
            <a:pPr marL="533400" indent="-533400" eaLnBrk="1" hangingPunct="1"/>
            <a:r>
              <a:rPr lang="en-US" altLang="en-US"/>
              <a:t>C and C++: functions cannot be passed as parameters but pointers to functions can be passed; parameters can be type checked</a:t>
            </a:r>
          </a:p>
          <a:p>
            <a:pPr marL="533400" indent="-533400" eaLnBrk="1" hangingPunct="1"/>
            <a:r>
              <a:rPr lang="en-US" altLang="en-US"/>
              <a:t>FORTRAN 95 type checks</a:t>
            </a:r>
          </a:p>
          <a:p>
            <a:pPr marL="533400" indent="-533400" eaLnBrk="1" hangingPunct="1"/>
            <a:r>
              <a:rPr lang="en-US" altLang="en-US"/>
              <a:t>Later versions of Pascal and </a:t>
            </a:r>
          </a:p>
          <a:p>
            <a:pPr marL="533400" indent="-533400" eaLnBrk="1" hangingPunct="1"/>
            <a:r>
              <a:rPr lang="en-US" altLang="en-US"/>
              <a:t>Ada does not allow subprogram parameters; a similar alternative is provided via Ada’s generic facility</a:t>
            </a:r>
          </a:p>
          <a:p>
            <a:pPr marL="533400" indent="-533400" eaLnBrk="1" hangingPunct="1">
              <a:buFontTx/>
              <a:buNone/>
            </a:pPr>
            <a:endParaRPr lang="en-US" altLang="en-US"/>
          </a:p>
        </p:txBody>
      </p:sp>
      <p:sp>
        <p:nvSpPr>
          <p:cNvPr id="40964" name="Slide Number Placeholder 3">
            <a:extLst>
              <a:ext uri="{FF2B5EF4-FFF2-40B4-BE49-F238E27FC236}">
                <a16:creationId xmlns:a16="http://schemas.microsoft.com/office/drawing/2014/main" id="{C880DA01-6BC2-42FE-B8E5-AC64296B3E0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07D08766-E1CE-4FBE-9791-5F1BC0301766}" type="slidenum">
              <a:rPr lang="en-US" altLang="en-US" sz="1400" smtClean="0">
                <a:solidFill>
                  <a:srgbClr val="FFFFFF"/>
                </a:solidFill>
              </a:rPr>
              <a:pPr/>
              <a:t>398</a:t>
            </a:fld>
            <a:endParaRPr lang="en-US" altLang="en-US" sz="1400">
              <a:solidFill>
                <a:srgbClr val="FFFFFF"/>
              </a:solidFill>
            </a:endParaRPr>
          </a:p>
        </p:txBody>
      </p:sp>
    </p:spTree>
    <p:extLst>
      <p:ext uri="{BB962C8B-B14F-4D97-AF65-F5344CB8AC3E}">
        <p14:creationId xmlns:p14="http://schemas.microsoft.com/office/powerpoint/2010/main" val="2932444264"/>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BAF7935-4603-4B94-9F3E-684F09F77A72}"/>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a:t>Parameters that are Subprogram Names: Referencing Environment</a:t>
            </a:r>
          </a:p>
        </p:txBody>
      </p:sp>
      <p:sp>
        <p:nvSpPr>
          <p:cNvPr id="41987" name="Rectangle 3">
            <a:extLst>
              <a:ext uri="{FF2B5EF4-FFF2-40B4-BE49-F238E27FC236}">
                <a16:creationId xmlns:a16="http://schemas.microsoft.com/office/drawing/2014/main" id="{BCBD34F9-3C5E-430E-928C-B72F3DB19AF9}"/>
              </a:ext>
            </a:extLst>
          </p:cNvPr>
          <p:cNvSpPr>
            <a:spLocks noGrp="1" noChangeArrowheads="1"/>
          </p:cNvSpPr>
          <p:nvPr>
            <p:ph sz="quarter" idx="1"/>
          </p:nvPr>
        </p:nvSpPr>
        <p:spPr>
          <a:xfrm>
            <a:off x="457200" y="1600200"/>
            <a:ext cx="7467600" cy="4873625"/>
          </a:xfrm>
        </p:spPr>
        <p:txBody>
          <a:bodyPr/>
          <a:lstStyle/>
          <a:p>
            <a:pPr eaLnBrk="1" hangingPunct="1"/>
            <a:r>
              <a:rPr lang="en-US" altLang="en-US" i="1"/>
              <a:t>Shallow binding</a:t>
            </a:r>
            <a:r>
              <a:rPr lang="en-US" altLang="en-US"/>
              <a:t>: The environment of the call statement that enacts the passed subprogram</a:t>
            </a:r>
          </a:p>
          <a:p>
            <a:pPr eaLnBrk="1" hangingPunct="1"/>
            <a:r>
              <a:rPr lang="en-US" altLang="en-US" i="1"/>
              <a:t>Deep binding</a:t>
            </a:r>
            <a:r>
              <a:rPr lang="en-US" altLang="en-US"/>
              <a:t>: The environment of the definition of the passed subprogram</a:t>
            </a:r>
          </a:p>
          <a:p>
            <a:pPr eaLnBrk="1" hangingPunct="1"/>
            <a:r>
              <a:rPr lang="en-US" altLang="en-US" i="1"/>
              <a:t>Ad hoc binding</a:t>
            </a:r>
            <a:r>
              <a:rPr lang="en-US" altLang="en-US"/>
              <a:t>: The environment of the call statement that passed the subprogram as actual parameter.</a:t>
            </a:r>
          </a:p>
        </p:txBody>
      </p:sp>
      <p:sp>
        <p:nvSpPr>
          <p:cNvPr id="41988" name="Slide Number Placeholder 3">
            <a:extLst>
              <a:ext uri="{FF2B5EF4-FFF2-40B4-BE49-F238E27FC236}">
                <a16:creationId xmlns:a16="http://schemas.microsoft.com/office/drawing/2014/main" id="{E351A618-F2F1-4C15-8CD0-105397C6C2B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02D582CA-AC14-4786-A381-210165D55BB3}" type="slidenum">
              <a:rPr lang="en-US" altLang="en-US" sz="1400" smtClean="0">
                <a:solidFill>
                  <a:srgbClr val="FFFFFF"/>
                </a:solidFill>
              </a:rPr>
              <a:pPr/>
              <a:t>399</a:t>
            </a:fld>
            <a:endParaRPr lang="en-US" altLang="en-US" sz="1400">
              <a:solidFill>
                <a:srgbClr val="FFFFFF"/>
              </a:solidFill>
            </a:endParaRPr>
          </a:p>
        </p:txBody>
      </p:sp>
    </p:spTree>
    <p:extLst>
      <p:ext uri="{BB962C8B-B14F-4D97-AF65-F5344CB8AC3E}">
        <p14:creationId xmlns:p14="http://schemas.microsoft.com/office/powerpoint/2010/main" val="91013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17F84F0-186C-4671-BF58-BD86672921C0}"/>
              </a:ext>
            </a:extLst>
          </p:cNvPr>
          <p:cNvSpPr>
            <a:spLocks noGrp="1" noChangeArrowheads="1"/>
          </p:cNvSpPr>
          <p:nvPr>
            <p:ph type="title"/>
          </p:nvPr>
        </p:nvSpPr>
        <p:spPr>
          <a:xfrm>
            <a:off x="609600" y="76200"/>
            <a:ext cx="8153400" cy="1143000"/>
          </a:xfrm>
        </p:spPr>
        <p:txBody>
          <a:bodyPr/>
          <a:lstStyle/>
          <a:p>
            <a:pPr eaLnBrk="1" fontAlgn="auto" hangingPunct="1">
              <a:spcAft>
                <a:spcPts val="0"/>
              </a:spcAft>
              <a:defRPr/>
            </a:pPr>
            <a:r>
              <a:rPr lang="en-US" dirty="0"/>
              <a:t>Why do we need to study the concepts of PLs?</a:t>
            </a:r>
          </a:p>
        </p:txBody>
      </p:sp>
      <p:sp>
        <p:nvSpPr>
          <p:cNvPr id="19459" name="Content Placeholder 2">
            <a:extLst>
              <a:ext uri="{FF2B5EF4-FFF2-40B4-BE49-F238E27FC236}">
                <a16:creationId xmlns:a16="http://schemas.microsoft.com/office/drawing/2014/main" id="{D06876A9-9D30-4948-A393-3A77B200850E}"/>
              </a:ext>
            </a:extLst>
          </p:cNvPr>
          <p:cNvSpPr>
            <a:spLocks noGrp="1"/>
          </p:cNvSpPr>
          <p:nvPr>
            <p:ph sz="quarter" idx="1"/>
          </p:nvPr>
        </p:nvSpPr>
        <p:spPr>
          <a:xfrm>
            <a:off x="457200" y="1600200"/>
            <a:ext cx="7467600" cy="4873625"/>
          </a:xfrm>
        </p:spPr>
        <p:txBody>
          <a:bodyPr/>
          <a:lstStyle/>
          <a:p>
            <a:pPr eaLnBrk="1" hangingPunct="1"/>
            <a:r>
              <a:rPr lang="en-US" altLang="en-US"/>
              <a:t>Better understanding of significance of implementation</a:t>
            </a:r>
          </a:p>
          <a:p>
            <a:pPr lvl="1" eaLnBrk="1" hangingPunct="1"/>
            <a:r>
              <a:rPr lang="en-US" altLang="en-US">
                <a:sym typeface="Symbol" panose="05050102010706020507" pitchFamily="18" charset="2"/>
              </a:rPr>
              <a:t> More intelligent use of a language that suits its design purpose</a:t>
            </a:r>
            <a:endParaRPr lang="en-US" altLang="en-US"/>
          </a:p>
          <a:p>
            <a:pPr eaLnBrk="1" hangingPunct="1"/>
            <a:r>
              <a:rPr lang="en-US" altLang="en-US"/>
              <a:t>Better use of languages that are already known</a:t>
            </a:r>
          </a:p>
          <a:p>
            <a:pPr lvl="1" eaLnBrk="1" hangingPunct="1"/>
            <a:r>
              <a:rPr lang="en-US" altLang="en-US"/>
              <a:t>Optimum use of a known language</a:t>
            </a:r>
          </a:p>
          <a:p>
            <a:pPr eaLnBrk="1" hangingPunct="1"/>
            <a:r>
              <a:rPr lang="en-US" altLang="en-US"/>
              <a:t>Overall advancement of computing</a:t>
            </a:r>
          </a:p>
          <a:p>
            <a:pPr lvl="1" eaLnBrk="1" hangingPunct="1"/>
            <a:r>
              <a:rPr lang="en-US" altLang="en-US"/>
              <a:t>The need to choose which language to use</a:t>
            </a:r>
          </a:p>
        </p:txBody>
      </p:sp>
      <p:sp>
        <p:nvSpPr>
          <p:cNvPr id="19460" name="Slide Number Placeholder 4">
            <a:extLst>
              <a:ext uri="{FF2B5EF4-FFF2-40B4-BE49-F238E27FC236}">
                <a16:creationId xmlns:a16="http://schemas.microsoft.com/office/drawing/2014/main" id="{9035B497-1675-49F9-8441-432EFB882FB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3391B7D-35A0-4C29-B295-53CA758E8D78}" type="slidenum">
              <a:rPr lang="en-US" altLang="en-US" sz="1400" smtClean="0">
                <a:solidFill>
                  <a:srgbClr val="FFFFFF"/>
                </a:solidFill>
                <a:latin typeface="Times" panose="02020603050405020304" pitchFamily="18" charset="0"/>
              </a:rPr>
              <a:pPr>
                <a:spcBef>
                  <a:spcPct val="0"/>
                </a:spcBef>
                <a:buClrTx/>
                <a:buSzTx/>
                <a:buFontTx/>
                <a:buNone/>
              </a:pPr>
              <a:t>4</a:t>
            </a:fld>
            <a:endParaRPr lang="en-US" altLang="en-US" sz="1400">
              <a:solidFill>
                <a:srgbClr val="FFFFFF"/>
              </a:solidFill>
              <a:latin typeface="Times" panose="02020603050405020304" pitchFamily="18" charset="0"/>
            </a:endParaRPr>
          </a:p>
        </p:txBody>
      </p:sp>
      <p:sp>
        <p:nvSpPr>
          <p:cNvPr id="19461" name="Footer Placeholder 3">
            <a:extLst>
              <a:ext uri="{FF2B5EF4-FFF2-40B4-BE49-F238E27FC236}">
                <a16:creationId xmlns:a16="http://schemas.microsoft.com/office/drawing/2014/main" id="{B0471EA0-19BF-4954-BA55-9068A9C115DC}"/>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267C2F7-2574-475E-AAE9-3EC68C4F8F91}"/>
              </a:ext>
            </a:extLst>
          </p:cNvPr>
          <p:cNvSpPr>
            <a:spLocks noGrp="1" noChangeArrowheads="1"/>
          </p:cNvSpPr>
          <p:nvPr>
            <p:ph type="title"/>
          </p:nvPr>
        </p:nvSpPr>
        <p:spPr/>
        <p:txBody>
          <a:bodyPr/>
          <a:lstStyle/>
          <a:p>
            <a:pPr eaLnBrk="1" hangingPunct="1">
              <a:defRPr/>
            </a:pPr>
            <a:r>
              <a:rPr lang="en-US" dirty="0"/>
              <a:t>Formal Methods of Describing Syntax</a:t>
            </a:r>
          </a:p>
        </p:txBody>
      </p:sp>
      <p:sp>
        <p:nvSpPr>
          <p:cNvPr id="15363" name="Rectangle 3">
            <a:extLst>
              <a:ext uri="{FF2B5EF4-FFF2-40B4-BE49-F238E27FC236}">
                <a16:creationId xmlns:a16="http://schemas.microsoft.com/office/drawing/2014/main" id="{1CFCD0FF-50C6-42E6-B433-CB413037D118}"/>
              </a:ext>
            </a:extLst>
          </p:cNvPr>
          <p:cNvSpPr>
            <a:spLocks noGrp="1" noChangeArrowheads="1"/>
          </p:cNvSpPr>
          <p:nvPr>
            <p:ph sz="quarter" idx="1"/>
          </p:nvPr>
        </p:nvSpPr>
        <p:spPr>
          <a:xfrm>
            <a:off x="457200" y="1600200"/>
            <a:ext cx="7467600" cy="4873625"/>
          </a:xfrm>
        </p:spPr>
        <p:txBody>
          <a:bodyPr/>
          <a:lstStyle/>
          <a:p>
            <a:pPr eaLnBrk="1" hangingPunct="1"/>
            <a:r>
              <a:rPr lang="en-US" altLang="en-US"/>
              <a:t>Context-Free Grammars (CFG)</a:t>
            </a:r>
          </a:p>
          <a:p>
            <a:pPr eaLnBrk="1" hangingPunct="1"/>
            <a:r>
              <a:rPr lang="en-US" altLang="en-US"/>
              <a:t>Backus-Naur Form (BNF) and</a:t>
            </a:r>
          </a:p>
          <a:p>
            <a:pPr eaLnBrk="1" hangingPunct="1"/>
            <a:r>
              <a:rPr lang="en-US" altLang="en-US"/>
              <a:t>Extended BNF</a:t>
            </a:r>
          </a:p>
          <a:p>
            <a:pPr eaLnBrk="1" hangingPunct="1"/>
            <a:endParaRPr lang="en-US" altLang="en-US"/>
          </a:p>
        </p:txBody>
      </p:sp>
      <p:sp>
        <p:nvSpPr>
          <p:cNvPr id="15364" name="Slide Number Placeholder 4">
            <a:extLst>
              <a:ext uri="{FF2B5EF4-FFF2-40B4-BE49-F238E27FC236}">
                <a16:creationId xmlns:a16="http://schemas.microsoft.com/office/drawing/2014/main" id="{6610D84B-663D-4089-AA39-E943C22BA3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6F636D96-214B-4A87-8F61-8D962C42D935}" type="slidenum">
              <a:rPr lang="en-US" altLang="en-US" sz="1400" smtClean="0">
                <a:solidFill>
                  <a:srgbClr val="FFFFFF"/>
                </a:solidFill>
                <a:latin typeface="Times" panose="02020603050405020304" pitchFamily="18" charset="0"/>
              </a:rPr>
              <a:pPr>
                <a:spcBef>
                  <a:spcPct val="0"/>
                </a:spcBef>
                <a:buClrTx/>
                <a:buSzTx/>
                <a:buFontTx/>
                <a:buNone/>
              </a:pPr>
              <a:t>40</a:t>
            </a:fld>
            <a:endParaRPr lang="en-US" altLang="en-US" sz="1400">
              <a:solidFill>
                <a:srgbClr val="FFFFFF"/>
              </a:solidFill>
              <a:latin typeface="Times" panose="02020603050405020304" pitchFamily="18" charset="0"/>
            </a:endParaRPr>
          </a:p>
        </p:txBody>
      </p:sp>
      <p:sp>
        <p:nvSpPr>
          <p:cNvPr id="15365" name="Footer Placeholder 3">
            <a:extLst>
              <a:ext uri="{FF2B5EF4-FFF2-40B4-BE49-F238E27FC236}">
                <a16:creationId xmlns:a16="http://schemas.microsoft.com/office/drawing/2014/main" id="{E91A7C52-D35F-4DCB-A320-2D88206FB454}"/>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74723502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DCEEDB8-A6F0-48F2-9346-039B9B3F5CCB}"/>
              </a:ext>
            </a:extLst>
          </p:cNvPr>
          <p:cNvSpPr>
            <a:spLocks noGrp="1" noChangeArrowheads="1"/>
          </p:cNvSpPr>
          <p:nvPr>
            <p:ph type="title"/>
          </p:nvPr>
        </p:nvSpPr>
        <p:spPr/>
        <p:txBody>
          <a:bodyPr/>
          <a:lstStyle/>
          <a:p>
            <a:pPr eaLnBrk="1" fontAlgn="auto" hangingPunct="1">
              <a:spcAft>
                <a:spcPts val="0"/>
              </a:spcAft>
              <a:defRPr/>
            </a:pPr>
            <a:r>
              <a:rPr lang="en-US" sz="3200" dirty="0">
                <a:solidFill>
                  <a:srgbClr val="FF0000"/>
                </a:solidFill>
              </a:rPr>
              <a:t>Parameters that are Subprogram Names</a:t>
            </a:r>
          </a:p>
        </p:txBody>
      </p:sp>
      <p:sp>
        <p:nvSpPr>
          <p:cNvPr id="43011" name="Rectangle 3">
            <a:extLst>
              <a:ext uri="{FF2B5EF4-FFF2-40B4-BE49-F238E27FC236}">
                <a16:creationId xmlns:a16="http://schemas.microsoft.com/office/drawing/2014/main" id="{2136A0A5-3EA7-4A15-84D4-8149734CDA17}"/>
              </a:ext>
            </a:extLst>
          </p:cNvPr>
          <p:cNvSpPr>
            <a:spLocks noGrp="1" noChangeArrowheads="1"/>
          </p:cNvSpPr>
          <p:nvPr>
            <p:ph sz="quarter" idx="1"/>
          </p:nvPr>
        </p:nvSpPr>
        <p:spPr>
          <a:xfrm>
            <a:off x="533400" y="1447800"/>
            <a:ext cx="7315200" cy="4876800"/>
          </a:xfrm>
        </p:spPr>
        <p:txBody>
          <a:bodyPr/>
          <a:lstStyle/>
          <a:p>
            <a:pPr eaLnBrk="1" hangingPunct="1">
              <a:lnSpc>
                <a:spcPct val="90000"/>
              </a:lnSpc>
              <a:buFontTx/>
              <a:buNone/>
            </a:pPr>
            <a:r>
              <a:rPr lang="en-US" altLang="en-US" sz="1600" b="1">
                <a:latin typeface="Courier" pitchFamily="49" charset="0"/>
              </a:rPr>
              <a:t>function</a:t>
            </a:r>
            <a:r>
              <a:rPr lang="en-US" altLang="en-US" sz="1600">
                <a:latin typeface="Courier" pitchFamily="49" charset="0"/>
              </a:rPr>
              <a:t> sub1(){		</a:t>
            </a:r>
            <a:r>
              <a:rPr lang="en-US" altLang="en-US" sz="1600"/>
              <a:t>Shallow binding, x = 4 </a:t>
            </a:r>
          </a:p>
          <a:p>
            <a:pPr eaLnBrk="1" hangingPunct="1">
              <a:lnSpc>
                <a:spcPct val="90000"/>
              </a:lnSpc>
              <a:buFontTx/>
              <a:buNone/>
            </a:pPr>
            <a:r>
              <a:rPr lang="en-US" altLang="en-US" sz="1600">
                <a:latin typeface="Courier" pitchFamily="49" charset="0"/>
              </a:rPr>
              <a:t>	</a:t>
            </a:r>
            <a:r>
              <a:rPr lang="en-US" altLang="en-US" sz="1600" b="1">
                <a:latin typeface="Courier" pitchFamily="49" charset="0"/>
              </a:rPr>
              <a:t>var</a:t>
            </a:r>
            <a:r>
              <a:rPr lang="en-US" altLang="en-US" sz="1600">
                <a:latin typeface="Courier" pitchFamily="49" charset="0"/>
              </a:rPr>
              <a:t> x;</a:t>
            </a:r>
          </a:p>
          <a:p>
            <a:pPr eaLnBrk="1" hangingPunct="1">
              <a:lnSpc>
                <a:spcPct val="90000"/>
              </a:lnSpc>
              <a:buFontTx/>
              <a:buNone/>
            </a:pPr>
            <a:r>
              <a:rPr lang="en-US" altLang="en-US" sz="1600">
                <a:latin typeface="Courier" pitchFamily="49" charset="0"/>
              </a:rPr>
              <a:t>	</a:t>
            </a:r>
            <a:r>
              <a:rPr lang="en-US" altLang="en-US" sz="1600" b="1">
                <a:latin typeface="Courier" pitchFamily="49" charset="0"/>
              </a:rPr>
              <a:t>function</a:t>
            </a:r>
            <a:r>
              <a:rPr lang="en-US" altLang="en-US" sz="1600">
                <a:latin typeface="Courier" pitchFamily="49" charset="0"/>
              </a:rPr>
              <a:t> sub2(){		</a:t>
            </a:r>
            <a:r>
              <a:rPr lang="en-US" altLang="en-US" sz="1600"/>
              <a:t>Deep binding, x = 1</a:t>
            </a:r>
          </a:p>
          <a:p>
            <a:pPr eaLnBrk="1" hangingPunct="1">
              <a:lnSpc>
                <a:spcPct val="90000"/>
              </a:lnSpc>
              <a:buFontTx/>
              <a:buNone/>
            </a:pPr>
            <a:r>
              <a:rPr lang="en-US" altLang="en-US" sz="1600">
                <a:latin typeface="Courier" pitchFamily="49" charset="0"/>
              </a:rPr>
              <a:t>		alert(x);</a:t>
            </a:r>
          </a:p>
          <a:p>
            <a:pPr eaLnBrk="1" hangingPunct="1">
              <a:lnSpc>
                <a:spcPct val="90000"/>
              </a:lnSpc>
              <a:buFontTx/>
              <a:buNone/>
            </a:pPr>
            <a:r>
              <a:rPr lang="en-US" altLang="en-US" sz="1600">
                <a:latin typeface="Courier" pitchFamily="49" charset="0"/>
              </a:rPr>
              <a:t>	};				</a:t>
            </a:r>
            <a:r>
              <a:rPr lang="en-US" altLang="en-US" sz="1600"/>
              <a:t>Ad hoc binding, x = 3</a:t>
            </a:r>
          </a:p>
          <a:p>
            <a:pPr eaLnBrk="1" hangingPunct="1">
              <a:lnSpc>
                <a:spcPct val="90000"/>
              </a:lnSpc>
              <a:buFontTx/>
              <a:buNone/>
            </a:pPr>
            <a:r>
              <a:rPr lang="en-US" altLang="en-US" sz="1600">
                <a:latin typeface="Courier" pitchFamily="49" charset="0"/>
              </a:rPr>
              <a:t>	</a:t>
            </a:r>
            <a:r>
              <a:rPr lang="en-US" altLang="en-US" sz="1600" b="1">
                <a:latin typeface="Courier" pitchFamily="49" charset="0"/>
              </a:rPr>
              <a:t>function</a:t>
            </a:r>
            <a:r>
              <a:rPr lang="en-US" altLang="en-US" sz="1600">
                <a:latin typeface="Courier" pitchFamily="49" charset="0"/>
              </a:rPr>
              <a:t> sub3(){</a:t>
            </a:r>
          </a:p>
          <a:p>
            <a:pPr eaLnBrk="1" hangingPunct="1">
              <a:lnSpc>
                <a:spcPct val="90000"/>
              </a:lnSpc>
              <a:buFontTx/>
              <a:buNone/>
            </a:pPr>
            <a:r>
              <a:rPr lang="en-US" altLang="en-US" sz="1600">
                <a:latin typeface="Courier" pitchFamily="49" charset="0"/>
              </a:rPr>
              <a:t>		</a:t>
            </a:r>
            <a:r>
              <a:rPr lang="en-US" altLang="en-US" sz="1600" b="1">
                <a:latin typeface="Courier" pitchFamily="49" charset="0"/>
              </a:rPr>
              <a:t>var</a:t>
            </a:r>
            <a:r>
              <a:rPr lang="en-US" altLang="en-US" sz="1600">
                <a:latin typeface="Courier" pitchFamily="49" charset="0"/>
              </a:rPr>
              <a:t> x=3;</a:t>
            </a:r>
          </a:p>
          <a:p>
            <a:pPr eaLnBrk="1" hangingPunct="1">
              <a:lnSpc>
                <a:spcPct val="90000"/>
              </a:lnSpc>
              <a:buFontTx/>
              <a:buNone/>
            </a:pPr>
            <a:r>
              <a:rPr lang="en-US" altLang="en-US" sz="1600">
                <a:latin typeface="Courier" pitchFamily="49" charset="0"/>
              </a:rPr>
              <a:t>		</a:t>
            </a:r>
            <a:r>
              <a:rPr lang="en-US" altLang="en-US" sz="1600">
                <a:solidFill>
                  <a:srgbClr val="FF0000"/>
                </a:solidFill>
                <a:latin typeface="Courier" pitchFamily="49" charset="0"/>
              </a:rPr>
              <a:t>sub4(sub2)</a:t>
            </a:r>
            <a:r>
              <a:rPr lang="en-US" altLang="en-US" sz="1600">
                <a:latin typeface="Courier" pitchFamily="49" charset="0"/>
              </a:rPr>
              <a:t>;</a:t>
            </a:r>
          </a:p>
          <a:p>
            <a:pPr eaLnBrk="1" hangingPunct="1">
              <a:lnSpc>
                <a:spcPct val="90000"/>
              </a:lnSpc>
              <a:buFontTx/>
              <a:buNone/>
            </a:pPr>
            <a:r>
              <a:rPr lang="en-US" altLang="en-US" sz="1600">
                <a:latin typeface="Courier" pitchFamily="49" charset="0"/>
              </a:rPr>
              <a:t>	};</a:t>
            </a:r>
          </a:p>
          <a:p>
            <a:pPr eaLnBrk="1" hangingPunct="1">
              <a:lnSpc>
                <a:spcPct val="90000"/>
              </a:lnSpc>
              <a:buFontTx/>
              <a:buNone/>
            </a:pPr>
            <a:r>
              <a:rPr lang="en-US" altLang="en-US" sz="1600">
                <a:latin typeface="Courier" pitchFamily="49" charset="0"/>
              </a:rPr>
              <a:t>	</a:t>
            </a:r>
            <a:r>
              <a:rPr lang="en-US" altLang="en-US" sz="1600" b="1">
                <a:latin typeface="Courier" pitchFamily="49" charset="0"/>
              </a:rPr>
              <a:t>function</a:t>
            </a:r>
            <a:r>
              <a:rPr lang="en-US" altLang="en-US" sz="1600">
                <a:latin typeface="Courier" pitchFamily="49" charset="0"/>
              </a:rPr>
              <a:t> sub4(subx){</a:t>
            </a:r>
          </a:p>
          <a:p>
            <a:pPr eaLnBrk="1" hangingPunct="1">
              <a:lnSpc>
                <a:spcPct val="90000"/>
              </a:lnSpc>
              <a:buFontTx/>
              <a:buNone/>
            </a:pPr>
            <a:r>
              <a:rPr lang="en-US" altLang="en-US" sz="1600">
                <a:latin typeface="Courier" pitchFamily="49" charset="0"/>
              </a:rPr>
              <a:t>		</a:t>
            </a:r>
            <a:r>
              <a:rPr lang="en-US" altLang="en-US" sz="1600" b="1">
                <a:latin typeface="Courier" pitchFamily="49" charset="0"/>
              </a:rPr>
              <a:t>var</a:t>
            </a:r>
            <a:r>
              <a:rPr lang="en-US" altLang="en-US" sz="1600">
                <a:latin typeface="Courier" pitchFamily="49" charset="0"/>
              </a:rPr>
              <a:t> x=4;</a:t>
            </a:r>
          </a:p>
          <a:p>
            <a:pPr eaLnBrk="1" hangingPunct="1">
              <a:lnSpc>
                <a:spcPct val="90000"/>
              </a:lnSpc>
              <a:buFontTx/>
              <a:buNone/>
            </a:pPr>
            <a:r>
              <a:rPr lang="en-US" altLang="en-US" sz="1600">
                <a:latin typeface="Courier" pitchFamily="49" charset="0"/>
              </a:rPr>
              <a:t>		subx();</a:t>
            </a:r>
          </a:p>
          <a:p>
            <a:pPr eaLnBrk="1" hangingPunct="1">
              <a:lnSpc>
                <a:spcPct val="90000"/>
              </a:lnSpc>
              <a:buFontTx/>
              <a:buNone/>
            </a:pPr>
            <a:r>
              <a:rPr lang="en-US" altLang="en-US" sz="1600">
                <a:latin typeface="Courier" pitchFamily="49" charset="0"/>
              </a:rPr>
              <a:t>	};</a:t>
            </a:r>
          </a:p>
          <a:p>
            <a:pPr eaLnBrk="1" hangingPunct="1">
              <a:lnSpc>
                <a:spcPct val="90000"/>
              </a:lnSpc>
              <a:buFontTx/>
              <a:buNone/>
            </a:pPr>
            <a:r>
              <a:rPr lang="en-US" altLang="en-US" sz="1600">
                <a:latin typeface="Courier" pitchFamily="49" charset="0"/>
              </a:rPr>
              <a:t>	x=1;</a:t>
            </a:r>
          </a:p>
          <a:p>
            <a:pPr eaLnBrk="1" hangingPunct="1">
              <a:lnSpc>
                <a:spcPct val="90000"/>
              </a:lnSpc>
              <a:buFontTx/>
              <a:buNone/>
            </a:pPr>
            <a:r>
              <a:rPr lang="en-US" altLang="en-US" sz="1600">
                <a:latin typeface="Courier" pitchFamily="49" charset="0"/>
              </a:rPr>
              <a:t>	sub3();</a:t>
            </a:r>
          </a:p>
          <a:p>
            <a:pPr eaLnBrk="1" hangingPunct="1">
              <a:lnSpc>
                <a:spcPct val="90000"/>
              </a:lnSpc>
              <a:buFontTx/>
              <a:buNone/>
            </a:pPr>
            <a:r>
              <a:rPr lang="en-US" altLang="en-US" sz="1600">
                <a:latin typeface="Courier" pitchFamily="49" charset="0"/>
              </a:rPr>
              <a:t>};</a:t>
            </a:r>
          </a:p>
        </p:txBody>
      </p:sp>
      <p:sp>
        <p:nvSpPr>
          <p:cNvPr id="43012" name="Slide Number Placeholder 3">
            <a:extLst>
              <a:ext uri="{FF2B5EF4-FFF2-40B4-BE49-F238E27FC236}">
                <a16:creationId xmlns:a16="http://schemas.microsoft.com/office/drawing/2014/main" id="{C971D7F6-724F-40D6-BD84-9E1CFEAEDB8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5D6BA421-D9E4-4A94-863E-FA83EA65214E}" type="slidenum">
              <a:rPr lang="en-US" altLang="en-US" sz="1400" smtClean="0">
                <a:solidFill>
                  <a:srgbClr val="FFFFFF"/>
                </a:solidFill>
              </a:rPr>
              <a:pPr/>
              <a:t>400</a:t>
            </a:fld>
            <a:endParaRPr lang="en-US" altLang="en-US" sz="1400">
              <a:solidFill>
                <a:srgbClr val="FFFFFF"/>
              </a:solidFill>
            </a:endParaRPr>
          </a:p>
        </p:txBody>
      </p:sp>
    </p:spTree>
    <p:extLst>
      <p:ext uri="{BB962C8B-B14F-4D97-AF65-F5344CB8AC3E}">
        <p14:creationId xmlns:p14="http://schemas.microsoft.com/office/powerpoint/2010/main" val="54285780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86B037-9AA2-4209-9423-BFDD89D6E8F1}"/>
              </a:ext>
            </a:extLst>
          </p:cNvPr>
          <p:cNvSpPr>
            <a:spLocks noGrp="1" noChangeArrowheads="1"/>
          </p:cNvSpPr>
          <p:nvPr>
            <p:ph type="title"/>
          </p:nvPr>
        </p:nvSpPr>
        <p:spPr/>
        <p:txBody>
          <a:bodyPr/>
          <a:lstStyle/>
          <a:p>
            <a:pPr eaLnBrk="1" fontAlgn="auto" hangingPunct="1">
              <a:spcAft>
                <a:spcPts val="0"/>
              </a:spcAft>
              <a:defRPr/>
            </a:pPr>
            <a:r>
              <a:rPr lang="en-US" dirty="0">
                <a:solidFill>
                  <a:srgbClr val="000099"/>
                </a:solidFill>
              </a:rPr>
              <a:t>Overloaded Subprograms</a:t>
            </a:r>
          </a:p>
        </p:txBody>
      </p:sp>
      <p:sp>
        <p:nvSpPr>
          <p:cNvPr id="44035" name="Rectangle 3">
            <a:extLst>
              <a:ext uri="{FF2B5EF4-FFF2-40B4-BE49-F238E27FC236}">
                <a16:creationId xmlns:a16="http://schemas.microsoft.com/office/drawing/2014/main" id="{46635F28-78E6-4FFC-B1B0-1D267377F836}"/>
              </a:ext>
            </a:extLst>
          </p:cNvPr>
          <p:cNvSpPr>
            <a:spLocks noGrp="1" noChangeArrowheads="1"/>
          </p:cNvSpPr>
          <p:nvPr>
            <p:ph sz="quarter" idx="1"/>
          </p:nvPr>
        </p:nvSpPr>
        <p:spPr>
          <a:xfrm>
            <a:off x="457200" y="1600200"/>
            <a:ext cx="7467600" cy="4873625"/>
          </a:xfrm>
        </p:spPr>
        <p:txBody>
          <a:bodyPr/>
          <a:lstStyle/>
          <a:p>
            <a:pPr eaLnBrk="1" hangingPunct="1">
              <a:lnSpc>
                <a:spcPct val="80000"/>
              </a:lnSpc>
            </a:pPr>
            <a:r>
              <a:rPr lang="en-US" altLang="en-US"/>
              <a:t>An </a:t>
            </a:r>
            <a:r>
              <a:rPr lang="en-US" altLang="en-US" i="1"/>
              <a:t>overloaded subprogram</a:t>
            </a:r>
            <a:r>
              <a:rPr lang="en-US" altLang="en-US"/>
              <a:t> is one that has the same name as another subprogram in the same referencing environment</a:t>
            </a:r>
          </a:p>
          <a:p>
            <a:pPr lvl="1" eaLnBrk="1" hangingPunct="1">
              <a:lnSpc>
                <a:spcPct val="80000"/>
              </a:lnSpc>
            </a:pPr>
            <a:r>
              <a:rPr lang="en-US" altLang="en-US" sz="2000"/>
              <a:t>Every version of an overloaded subprogram has a unique protocol</a:t>
            </a:r>
          </a:p>
          <a:p>
            <a:pPr eaLnBrk="1" hangingPunct="1">
              <a:lnSpc>
                <a:spcPct val="80000"/>
              </a:lnSpc>
            </a:pPr>
            <a:r>
              <a:rPr lang="en-US" altLang="en-US"/>
              <a:t>C++, Java, C#, and Ada include predefined overloaded subprograms </a:t>
            </a:r>
          </a:p>
          <a:p>
            <a:pPr eaLnBrk="1" hangingPunct="1">
              <a:lnSpc>
                <a:spcPct val="80000"/>
              </a:lnSpc>
            </a:pPr>
            <a:r>
              <a:rPr lang="en-US" altLang="en-US"/>
              <a:t>In Ada, the return type of an overloaded function can be used to disambiguate calls (thus two overloaded functions can have the same parameters)</a:t>
            </a:r>
          </a:p>
          <a:p>
            <a:pPr eaLnBrk="1" hangingPunct="1">
              <a:lnSpc>
                <a:spcPct val="80000"/>
              </a:lnSpc>
            </a:pPr>
            <a:r>
              <a:rPr lang="en-US" altLang="en-US"/>
              <a:t>Ada, Java, C++, and C# allow users to write multiple versions of subprograms with the same name</a:t>
            </a:r>
          </a:p>
        </p:txBody>
      </p:sp>
      <p:sp>
        <p:nvSpPr>
          <p:cNvPr id="44036" name="Slide Number Placeholder 3">
            <a:extLst>
              <a:ext uri="{FF2B5EF4-FFF2-40B4-BE49-F238E27FC236}">
                <a16:creationId xmlns:a16="http://schemas.microsoft.com/office/drawing/2014/main" id="{9D2B5AB9-803F-41D2-9349-B0CFBE9234E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990D31D4-355F-4D18-B1C4-0C0DA81E7D86}" type="slidenum">
              <a:rPr lang="en-US" altLang="en-US" sz="1400" smtClean="0">
                <a:solidFill>
                  <a:srgbClr val="FFFFFF"/>
                </a:solidFill>
              </a:rPr>
              <a:pPr/>
              <a:t>401</a:t>
            </a:fld>
            <a:endParaRPr lang="en-US" altLang="en-US" sz="1400">
              <a:solidFill>
                <a:srgbClr val="FFFFFF"/>
              </a:solidFill>
            </a:endParaRPr>
          </a:p>
        </p:txBody>
      </p:sp>
    </p:spTree>
    <p:extLst>
      <p:ext uri="{BB962C8B-B14F-4D97-AF65-F5344CB8AC3E}">
        <p14:creationId xmlns:p14="http://schemas.microsoft.com/office/powerpoint/2010/main" val="244485965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90797DD-4B07-40B3-BE99-44086AC16B5E}"/>
              </a:ext>
            </a:extLst>
          </p:cNvPr>
          <p:cNvSpPr>
            <a:spLocks noGrp="1" noChangeArrowheads="1"/>
          </p:cNvSpPr>
          <p:nvPr>
            <p:ph type="title"/>
          </p:nvPr>
        </p:nvSpPr>
        <p:spPr/>
        <p:txBody>
          <a:bodyPr/>
          <a:lstStyle/>
          <a:p>
            <a:pPr eaLnBrk="1" fontAlgn="auto" hangingPunct="1">
              <a:spcAft>
                <a:spcPts val="0"/>
              </a:spcAft>
              <a:defRPr/>
            </a:pPr>
            <a:r>
              <a:rPr lang="en-US" dirty="0"/>
              <a:t>Generic Subprograms</a:t>
            </a:r>
          </a:p>
        </p:txBody>
      </p:sp>
      <p:sp>
        <p:nvSpPr>
          <p:cNvPr id="45059" name="Rectangle 3">
            <a:extLst>
              <a:ext uri="{FF2B5EF4-FFF2-40B4-BE49-F238E27FC236}">
                <a16:creationId xmlns:a16="http://schemas.microsoft.com/office/drawing/2014/main" id="{C8BC6DA8-F381-40B2-9EAF-C70C717F3405}"/>
              </a:ext>
            </a:extLst>
          </p:cNvPr>
          <p:cNvSpPr>
            <a:spLocks noGrp="1" noChangeArrowheads="1"/>
          </p:cNvSpPr>
          <p:nvPr>
            <p:ph sz="quarter" idx="1"/>
          </p:nvPr>
        </p:nvSpPr>
        <p:spPr>
          <a:xfrm>
            <a:off x="457200" y="1600200"/>
            <a:ext cx="7467600" cy="4873625"/>
          </a:xfrm>
        </p:spPr>
        <p:txBody>
          <a:bodyPr/>
          <a:lstStyle/>
          <a:p>
            <a:pPr eaLnBrk="1" hangingPunct="1"/>
            <a:r>
              <a:rPr lang="en-US" altLang="en-US"/>
              <a:t>A </a:t>
            </a:r>
            <a:r>
              <a:rPr lang="en-US" altLang="en-US" i="1"/>
              <a:t>generic</a:t>
            </a:r>
            <a:r>
              <a:rPr lang="en-US" altLang="en-US"/>
              <a:t> or </a:t>
            </a:r>
            <a:r>
              <a:rPr lang="en-US" altLang="en-US" i="1"/>
              <a:t>polymorphic subprogram</a:t>
            </a:r>
            <a:r>
              <a:rPr lang="en-US" altLang="en-US"/>
              <a:t> takes parameters of different types on different activations</a:t>
            </a:r>
          </a:p>
          <a:p>
            <a:pPr eaLnBrk="1" hangingPunct="1"/>
            <a:r>
              <a:rPr lang="en-US" altLang="en-US"/>
              <a:t>Overloaded subprograms provide </a:t>
            </a:r>
            <a:r>
              <a:rPr lang="en-US" altLang="en-US">
                <a:solidFill>
                  <a:schemeClr val="tx2"/>
                </a:solidFill>
              </a:rPr>
              <a:t>ad hoc polymorphism</a:t>
            </a:r>
          </a:p>
          <a:p>
            <a:pPr eaLnBrk="1" hangingPunct="1"/>
            <a:r>
              <a:rPr lang="en-US" altLang="en-US"/>
              <a:t>A subprogram that takes a generic parameter that is used in a type expression that describes the type of the parameters of the subprogram provides </a:t>
            </a:r>
            <a:r>
              <a:rPr lang="en-US" altLang="en-US" i="1">
                <a:solidFill>
                  <a:schemeClr val="tx2"/>
                </a:solidFill>
              </a:rPr>
              <a:t>parametric polymorphism</a:t>
            </a:r>
          </a:p>
        </p:txBody>
      </p:sp>
      <p:sp>
        <p:nvSpPr>
          <p:cNvPr id="45060" name="Slide Number Placeholder 3">
            <a:extLst>
              <a:ext uri="{FF2B5EF4-FFF2-40B4-BE49-F238E27FC236}">
                <a16:creationId xmlns:a16="http://schemas.microsoft.com/office/drawing/2014/main" id="{C51FBE27-90E3-4559-B502-CFFF5B0A1A0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C8038338-33DD-4F78-8682-01EE892709E3}" type="slidenum">
              <a:rPr lang="en-US" altLang="en-US" sz="1400" smtClean="0">
                <a:solidFill>
                  <a:srgbClr val="FFFFFF"/>
                </a:solidFill>
              </a:rPr>
              <a:pPr/>
              <a:t>402</a:t>
            </a:fld>
            <a:endParaRPr lang="en-US" altLang="en-US" sz="1400">
              <a:solidFill>
                <a:srgbClr val="FFFFFF"/>
              </a:solidFill>
            </a:endParaRPr>
          </a:p>
        </p:txBody>
      </p:sp>
    </p:spTree>
    <p:extLst>
      <p:ext uri="{BB962C8B-B14F-4D97-AF65-F5344CB8AC3E}">
        <p14:creationId xmlns:p14="http://schemas.microsoft.com/office/powerpoint/2010/main" val="347025170"/>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DA65C6B-8ADC-4E9B-9A27-13D6EBE8BE9D}"/>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a:t>Examples of parametric polymorphism: C++</a:t>
            </a:r>
          </a:p>
        </p:txBody>
      </p:sp>
      <p:sp>
        <p:nvSpPr>
          <p:cNvPr id="46083" name="Rectangle 3">
            <a:extLst>
              <a:ext uri="{FF2B5EF4-FFF2-40B4-BE49-F238E27FC236}">
                <a16:creationId xmlns:a16="http://schemas.microsoft.com/office/drawing/2014/main" id="{456681F3-E4AB-4BC9-97AB-89992543B917}"/>
              </a:ext>
            </a:extLst>
          </p:cNvPr>
          <p:cNvSpPr>
            <a:spLocks noGrp="1" noChangeArrowheads="1"/>
          </p:cNvSpPr>
          <p:nvPr>
            <p:ph sz="quarter" idx="1"/>
          </p:nvPr>
        </p:nvSpPr>
        <p:spPr>
          <a:xfrm>
            <a:off x="457200" y="1600200"/>
            <a:ext cx="7467600" cy="4873625"/>
          </a:xfrm>
        </p:spPr>
        <p:txBody>
          <a:bodyPr/>
          <a:lstStyle/>
          <a:p>
            <a:pPr eaLnBrk="1" hangingPunct="1">
              <a:lnSpc>
                <a:spcPct val="90000"/>
              </a:lnSpc>
              <a:buFontTx/>
              <a:buNone/>
            </a:pPr>
            <a:r>
              <a:rPr lang="en-US" altLang="en-US">
                <a:latin typeface="Courier New" panose="02070309020205020404" pitchFamily="49" charset="0"/>
              </a:rPr>
              <a:t>template &lt;class Type&gt;</a:t>
            </a:r>
          </a:p>
          <a:p>
            <a:pPr eaLnBrk="1" hangingPunct="1">
              <a:lnSpc>
                <a:spcPct val="90000"/>
              </a:lnSpc>
              <a:buFontTx/>
              <a:buNone/>
            </a:pPr>
            <a:r>
              <a:rPr lang="en-US" altLang="en-US">
                <a:latin typeface="Courier New" panose="02070309020205020404" pitchFamily="49" charset="0"/>
              </a:rPr>
              <a:t>Type max(Type first, Type second) {</a:t>
            </a:r>
          </a:p>
          <a:p>
            <a:pPr eaLnBrk="1" hangingPunct="1">
              <a:lnSpc>
                <a:spcPct val="90000"/>
              </a:lnSpc>
              <a:buFontTx/>
              <a:buNone/>
            </a:pPr>
            <a:r>
              <a:rPr lang="en-US" altLang="en-US">
                <a:latin typeface="Courier New" panose="02070309020205020404" pitchFamily="49" charset="0"/>
              </a:rPr>
              <a:t>    return first &gt; second ? first : second;</a:t>
            </a:r>
          </a:p>
          <a:p>
            <a:pPr eaLnBrk="1" hangingPunct="1">
              <a:lnSpc>
                <a:spcPct val="90000"/>
              </a:lnSpc>
              <a:buFontTx/>
              <a:buNone/>
            </a:pPr>
            <a:r>
              <a:rPr lang="en-US" altLang="en-US">
                <a:latin typeface="Courier New" panose="02070309020205020404" pitchFamily="49" charset="0"/>
              </a:rPr>
              <a:t>}</a:t>
            </a:r>
          </a:p>
          <a:p>
            <a:pPr eaLnBrk="1" hangingPunct="1">
              <a:lnSpc>
                <a:spcPct val="90000"/>
              </a:lnSpc>
              <a:buFontTx/>
              <a:buNone/>
            </a:pPr>
            <a:endParaRPr lang="en-US" altLang="en-US">
              <a:latin typeface="Courier New" panose="02070309020205020404" pitchFamily="49" charset="0"/>
            </a:endParaRPr>
          </a:p>
          <a:p>
            <a:pPr eaLnBrk="1" hangingPunct="1">
              <a:lnSpc>
                <a:spcPct val="90000"/>
              </a:lnSpc>
            </a:pPr>
            <a:r>
              <a:rPr lang="en-US" altLang="en-US"/>
              <a:t>The above template can be instantiated for any type for which operator &gt; is defined</a:t>
            </a:r>
          </a:p>
          <a:p>
            <a:pPr eaLnBrk="1" hangingPunct="1">
              <a:lnSpc>
                <a:spcPct val="90000"/>
              </a:lnSpc>
            </a:pPr>
            <a:endParaRPr lang="en-US" altLang="en-US"/>
          </a:p>
          <a:p>
            <a:pPr lvl="1" eaLnBrk="1" hangingPunct="1">
              <a:lnSpc>
                <a:spcPct val="90000"/>
              </a:lnSpc>
              <a:buFontTx/>
              <a:buNone/>
            </a:pPr>
            <a:r>
              <a:rPr lang="en-US" altLang="en-US" sz="2000">
                <a:latin typeface="Courier New" panose="02070309020205020404" pitchFamily="49" charset="0"/>
                <a:cs typeface="Courier New" panose="02070309020205020404" pitchFamily="49" charset="0"/>
              </a:rPr>
              <a:t>int max (int first, int second) {</a:t>
            </a:r>
          </a:p>
          <a:p>
            <a:pPr lvl="1" eaLnBrk="1" hangingPunct="1">
              <a:lnSpc>
                <a:spcPct val="90000"/>
              </a:lnSpc>
              <a:buFontTx/>
              <a:buNone/>
            </a:pPr>
            <a:r>
              <a:rPr lang="en-US" altLang="en-US" sz="2000">
                <a:latin typeface="Courier New" panose="02070309020205020404" pitchFamily="49" charset="0"/>
                <a:cs typeface="Courier New" panose="02070309020205020404" pitchFamily="49" charset="0"/>
              </a:rPr>
              <a:t>	return first &gt; second? first : second;</a:t>
            </a:r>
          </a:p>
          <a:p>
            <a:pPr lvl="1" eaLnBrk="1" hangingPunct="1">
              <a:lnSpc>
                <a:spcPct val="90000"/>
              </a:lnSpc>
              <a:buFontTx/>
              <a:buNone/>
            </a:pPr>
            <a:r>
              <a:rPr lang="en-US" altLang="en-US" sz="2000">
                <a:latin typeface="Courier New" panose="02070309020205020404" pitchFamily="49" charset="0"/>
                <a:cs typeface="Courier New" panose="02070309020205020404" pitchFamily="49" charset="0"/>
              </a:rPr>
              <a:t>}</a:t>
            </a:r>
          </a:p>
          <a:p>
            <a:pPr eaLnBrk="1" hangingPunct="1">
              <a:lnSpc>
                <a:spcPct val="90000"/>
              </a:lnSpc>
            </a:pPr>
            <a:endParaRPr lang="en-US" altLang="en-US">
              <a:latin typeface="Courier New" panose="02070309020205020404" pitchFamily="49" charset="0"/>
              <a:cs typeface="Courier New" panose="02070309020205020404" pitchFamily="49" charset="0"/>
            </a:endParaRPr>
          </a:p>
        </p:txBody>
      </p:sp>
      <p:sp>
        <p:nvSpPr>
          <p:cNvPr id="46084" name="Slide Number Placeholder 3">
            <a:extLst>
              <a:ext uri="{FF2B5EF4-FFF2-40B4-BE49-F238E27FC236}">
                <a16:creationId xmlns:a16="http://schemas.microsoft.com/office/drawing/2014/main" id="{37B072BB-DB62-460A-97E4-7551CDA59D8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AF4ABAF6-404C-4F1A-A44D-3FDBDB2F4958}" type="slidenum">
              <a:rPr lang="en-US" altLang="en-US" sz="1400" smtClean="0">
                <a:solidFill>
                  <a:srgbClr val="FFFFFF"/>
                </a:solidFill>
              </a:rPr>
              <a:pPr/>
              <a:t>403</a:t>
            </a:fld>
            <a:endParaRPr lang="en-US" altLang="en-US" sz="1400">
              <a:solidFill>
                <a:srgbClr val="FFFFFF"/>
              </a:solidFill>
            </a:endParaRPr>
          </a:p>
        </p:txBody>
      </p:sp>
    </p:spTree>
    <p:extLst>
      <p:ext uri="{BB962C8B-B14F-4D97-AF65-F5344CB8AC3E}">
        <p14:creationId xmlns:p14="http://schemas.microsoft.com/office/powerpoint/2010/main" val="180264004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535615D-31BC-48EE-9BA4-A24AF0223389}"/>
              </a:ext>
            </a:extLst>
          </p:cNvPr>
          <p:cNvSpPr>
            <a:spLocks noGrp="1" noChangeArrowheads="1"/>
          </p:cNvSpPr>
          <p:nvPr>
            <p:ph type="title"/>
          </p:nvPr>
        </p:nvSpPr>
        <p:spPr/>
        <p:txBody>
          <a:bodyPr/>
          <a:lstStyle/>
          <a:p>
            <a:pPr eaLnBrk="1" fontAlgn="auto" hangingPunct="1">
              <a:spcAft>
                <a:spcPts val="0"/>
              </a:spcAft>
              <a:defRPr/>
            </a:pPr>
            <a:r>
              <a:rPr lang="en-US"/>
              <a:t>Design Issues for Functions</a:t>
            </a:r>
          </a:p>
        </p:txBody>
      </p:sp>
      <p:sp>
        <p:nvSpPr>
          <p:cNvPr id="47107" name="Rectangle 3">
            <a:extLst>
              <a:ext uri="{FF2B5EF4-FFF2-40B4-BE49-F238E27FC236}">
                <a16:creationId xmlns:a16="http://schemas.microsoft.com/office/drawing/2014/main" id="{73301727-E644-45D5-A7C1-3AA2C9F701C6}"/>
              </a:ext>
            </a:extLst>
          </p:cNvPr>
          <p:cNvSpPr>
            <a:spLocks noGrp="1" noChangeArrowheads="1"/>
          </p:cNvSpPr>
          <p:nvPr>
            <p:ph sz="quarter" idx="1"/>
          </p:nvPr>
        </p:nvSpPr>
        <p:spPr>
          <a:xfrm>
            <a:off x="609600" y="1447800"/>
            <a:ext cx="8153400" cy="4953000"/>
          </a:xfrm>
        </p:spPr>
        <p:txBody>
          <a:bodyPr/>
          <a:lstStyle/>
          <a:p>
            <a:pPr marL="533400" indent="-533400" eaLnBrk="1" hangingPunct="1">
              <a:lnSpc>
                <a:spcPct val="90000"/>
              </a:lnSpc>
            </a:pPr>
            <a:r>
              <a:rPr lang="en-US" altLang="en-US"/>
              <a:t>Are side effects allowed?</a:t>
            </a:r>
          </a:p>
          <a:p>
            <a:pPr marL="914400" lvl="1" indent="-457200" eaLnBrk="1" hangingPunct="1">
              <a:lnSpc>
                <a:spcPct val="90000"/>
              </a:lnSpc>
            </a:pPr>
            <a:r>
              <a:rPr lang="en-US" altLang="en-US"/>
              <a:t>Parameters should always be in-mode to reduce side effect (like Ada)</a:t>
            </a:r>
          </a:p>
          <a:p>
            <a:pPr marL="533400" indent="-533400" eaLnBrk="1" hangingPunct="1">
              <a:lnSpc>
                <a:spcPct val="90000"/>
              </a:lnSpc>
            </a:pPr>
            <a:r>
              <a:rPr lang="en-US" altLang="en-US"/>
              <a:t>What types of return values are allowed?</a:t>
            </a:r>
          </a:p>
          <a:p>
            <a:pPr marL="914400" lvl="1" indent="-457200" eaLnBrk="1" hangingPunct="1">
              <a:lnSpc>
                <a:spcPct val="90000"/>
              </a:lnSpc>
            </a:pPr>
            <a:r>
              <a:rPr lang="en-US" altLang="en-US"/>
              <a:t>Most imperative languages restrict the return types</a:t>
            </a:r>
          </a:p>
          <a:p>
            <a:pPr marL="914400" lvl="1" indent="-457200" eaLnBrk="1" hangingPunct="1">
              <a:lnSpc>
                <a:spcPct val="90000"/>
              </a:lnSpc>
            </a:pPr>
            <a:r>
              <a:rPr lang="en-US" altLang="en-US"/>
              <a:t>C allows any type except arrays and functions</a:t>
            </a:r>
          </a:p>
          <a:p>
            <a:pPr marL="914400" lvl="1" indent="-457200" eaLnBrk="1" hangingPunct="1">
              <a:lnSpc>
                <a:spcPct val="90000"/>
              </a:lnSpc>
            </a:pPr>
            <a:r>
              <a:rPr lang="en-US" altLang="en-US"/>
              <a:t>C++ is like C but also allows user-defined types</a:t>
            </a:r>
          </a:p>
          <a:p>
            <a:pPr marL="914400" lvl="1" indent="-457200" eaLnBrk="1" hangingPunct="1">
              <a:lnSpc>
                <a:spcPct val="90000"/>
              </a:lnSpc>
            </a:pPr>
            <a:r>
              <a:rPr lang="en-US" altLang="en-US"/>
              <a:t>Ada allows any type</a:t>
            </a:r>
          </a:p>
          <a:p>
            <a:pPr marL="914400" lvl="1" indent="-457200" eaLnBrk="1" hangingPunct="1">
              <a:lnSpc>
                <a:spcPct val="90000"/>
              </a:lnSpc>
            </a:pPr>
            <a:r>
              <a:rPr lang="en-US" altLang="en-US"/>
              <a:t>Java and C# do not have functions but methods can have any type</a:t>
            </a:r>
          </a:p>
        </p:txBody>
      </p:sp>
      <p:sp>
        <p:nvSpPr>
          <p:cNvPr id="47108" name="Slide Number Placeholder 3">
            <a:extLst>
              <a:ext uri="{FF2B5EF4-FFF2-40B4-BE49-F238E27FC236}">
                <a16:creationId xmlns:a16="http://schemas.microsoft.com/office/drawing/2014/main" id="{2378AD1E-A8F5-4542-BC17-EC867EBA00D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25171023-1798-4230-B115-7EC734E3E9D1}" type="slidenum">
              <a:rPr lang="en-US" altLang="en-US" sz="1400" smtClean="0">
                <a:solidFill>
                  <a:srgbClr val="FFFFFF"/>
                </a:solidFill>
              </a:rPr>
              <a:pPr/>
              <a:t>404</a:t>
            </a:fld>
            <a:endParaRPr lang="en-US" altLang="en-US" sz="1400">
              <a:solidFill>
                <a:srgbClr val="FFFFFF"/>
              </a:solidFill>
            </a:endParaRPr>
          </a:p>
        </p:txBody>
      </p:sp>
    </p:spTree>
    <p:extLst>
      <p:ext uri="{BB962C8B-B14F-4D97-AF65-F5344CB8AC3E}">
        <p14:creationId xmlns:p14="http://schemas.microsoft.com/office/powerpoint/2010/main" val="371885704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2DC9AFF-B1D3-44A8-9C6D-AFFEF3D43379}"/>
              </a:ext>
            </a:extLst>
          </p:cNvPr>
          <p:cNvSpPr>
            <a:spLocks noGrp="1" noChangeArrowheads="1"/>
          </p:cNvSpPr>
          <p:nvPr>
            <p:ph type="title"/>
          </p:nvPr>
        </p:nvSpPr>
        <p:spPr>
          <a:xfrm>
            <a:off x="609600" y="0"/>
            <a:ext cx="8153400" cy="1143000"/>
          </a:xfrm>
        </p:spPr>
        <p:txBody>
          <a:bodyPr/>
          <a:lstStyle/>
          <a:p>
            <a:pPr eaLnBrk="1" fontAlgn="auto" hangingPunct="1">
              <a:spcAft>
                <a:spcPts val="0"/>
              </a:spcAft>
              <a:defRPr/>
            </a:pPr>
            <a:r>
              <a:rPr lang="en-US"/>
              <a:t>User-Defined Overloaded Operators</a:t>
            </a:r>
          </a:p>
        </p:txBody>
      </p:sp>
      <p:sp>
        <p:nvSpPr>
          <p:cNvPr id="48131" name="Rectangle 3">
            <a:extLst>
              <a:ext uri="{FF2B5EF4-FFF2-40B4-BE49-F238E27FC236}">
                <a16:creationId xmlns:a16="http://schemas.microsoft.com/office/drawing/2014/main" id="{DAA98817-5790-4B78-B48C-E83D848D0E26}"/>
              </a:ext>
            </a:extLst>
          </p:cNvPr>
          <p:cNvSpPr>
            <a:spLocks noGrp="1" noChangeArrowheads="1"/>
          </p:cNvSpPr>
          <p:nvPr>
            <p:ph sz="quarter" idx="1"/>
          </p:nvPr>
        </p:nvSpPr>
        <p:spPr>
          <a:xfrm>
            <a:off x="457200" y="1600200"/>
            <a:ext cx="7467600" cy="4873625"/>
          </a:xfrm>
        </p:spPr>
        <p:txBody>
          <a:bodyPr/>
          <a:lstStyle/>
          <a:p>
            <a:pPr eaLnBrk="1" hangingPunct="1"/>
            <a:r>
              <a:rPr lang="en-US" altLang="en-US"/>
              <a:t>Operators can be overloaded in Ada and C++</a:t>
            </a:r>
          </a:p>
          <a:p>
            <a:pPr eaLnBrk="1" hangingPunct="1"/>
            <a:r>
              <a:rPr lang="en-US" altLang="en-US"/>
              <a:t>An Ada example</a:t>
            </a:r>
          </a:p>
          <a:p>
            <a:pPr lvl="1" eaLnBrk="1" hangingPunct="1">
              <a:buFontTx/>
              <a:buNone/>
            </a:pPr>
            <a:r>
              <a:rPr lang="en-US" altLang="en-US" sz="1800">
                <a:latin typeface="Courier New" panose="02070309020205020404" pitchFamily="49" charset="0"/>
                <a:cs typeface="Courier New" panose="02070309020205020404" pitchFamily="49" charset="0"/>
              </a:rPr>
              <a:t>Function “*”(A,B: in Vec_Type): return Integer is</a:t>
            </a:r>
          </a:p>
          <a:p>
            <a:pPr lvl="1" eaLnBrk="1" hangingPunct="1">
              <a:buFontTx/>
              <a:buNone/>
            </a:pPr>
            <a:r>
              <a:rPr lang="en-US" altLang="en-US" sz="1800">
                <a:latin typeface="Courier New" panose="02070309020205020404" pitchFamily="49" charset="0"/>
                <a:cs typeface="Courier New" panose="02070309020205020404" pitchFamily="49" charset="0"/>
              </a:rPr>
              <a:t>	Sum: Integer := 0;</a:t>
            </a:r>
          </a:p>
          <a:p>
            <a:pPr lvl="1" eaLnBrk="1" hangingPunct="1">
              <a:buFontTx/>
              <a:buNone/>
            </a:pPr>
            <a:r>
              <a:rPr lang="en-US" altLang="en-US" sz="1800">
                <a:latin typeface="Courier New" panose="02070309020205020404" pitchFamily="49" charset="0"/>
                <a:cs typeface="Courier New" panose="02070309020205020404" pitchFamily="49" charset="0"/>
              </a:rPr>
              <a:t>	begin</a:t>
            </a:r>
          </a:p>
          <a:p>
            <a:pPr lvl="1" eaLnBrk="1" hangingPunct="1">
              <a:buFontTx/>
              <a:buNone/>
            </a:pPr>
            <a:r>
              <a:rPr lang="en-US" altLang="en-US" sz="1800">
                <a:latin typeface="Courier New" panose="02070309020205020404" pitchFamily="49" charset="0"/>
                <a:cs typeface="Courier New" panose="02070309020205020404" pitchFamily="49" charset="0"/>
              </a:rPr>
              <a:t>	for Index in A’range loop</a:t>
            </a:r>
          </a:p>
          <a:p>
            <a:pPr lvl="1" eaLnBrk="1" hangingPunct="1">
              <a:buFontTx/>
              <a:buNone/>
            </a:pPr>
            <a:r>
              <a:rPr lang="en-US" altLang="en-US" sz="1800">
                <a:latin typeface="Courier New" panose="02070309020205020404" pitchFamily="49" charset="0"/>
                <a:cs typeface="Courier New" panose="02070309020205020404" pitchFamily="49" charset="0"/>
              </a:rPr>
              <a:t>		Sum := Sum + A(Index) * B(Index)</a:t>
            </a:r>
          </a:p>
          <a:p>
            <a:pPr lvl="1" eaLnBrk="1" hangingPunct="1">
              <a:buFontTx/>
              <a:buNone/>
            </a:pPr>
            <a:r>
              <a:rPr lang="en-US" altLang="en-US" sz="1800">
                <a:latin typeface="Courier New" panose="02070309020205020404" pitchFamily="49" charset="0"/>
                <a:cs typeface="Courier New" panose="02070309020205020404" pitchFamily="49" charset="0"/>
              </a:rPr>
              <a:t>	end loop</a:t>
            </a:r>
          </a:p>
          <a:p>
            <a:pPr lvl="1" eaLnBrk="1" hangingPunct="1">
              <a:buFontTx/>
              <a:buNone/>
            </a:pPr>
            <a:r>
              <a:rPr lang="en-US" altLang="en-US" sz="1800">
                <a:latin typeface="Courier New" panose="02070309020205020404" pitchFamily="49" charset="0"/>
                <a:cs typeface="Courier New" panose="02070309020205020404" pitchFamily="49" charset="0"/>
              </a:rPr>
              <a:t>	return sum;</a:t>
            </a:r>
          </a:p>
          <a:p>
            <a:pPr lvl="1" eaLnBrk="1" hangingPunct="1">
              <a:buFontTx/>
              <a:buNone/>
            </a:pPr>
            <a:r>
              <a:rPr lang="en-US" altLang="en-US" sz="1800">
                <a:latin typeface="Courier New" panose="02070309020205020404" pitchFamily="49" charset="0"/>
                <a:cs typeface="Courier New" panose="02070309020205020404" pitchFamily="49" charset="0"/>
              </a:rPr>
              <a:t>end “*”;</a:t>
            </a:r>
          </a:p>
          <a:p>
            <a:pPr lvl="1" eaLnBrk="1" hangingPunct="1">
              <a:buFontTx/>
              <a:buNone/>
            </a:pPr>
            <a:r>
              <a:rPr lang="en-US" altLang="en-US" sz="1800">
                <a:latin typeface="Courier New" panose="02070309020205020404" pitchFamily="49" charset="0"/>
                <a:cs typeface="Courier New" panose="02070309020205020404" pitchFamily="49" charset="0"/>
              </a:rPr>
              <a:t>…</a:t>
            </a:r>
          </a:p>
          <a:p>
            <a:pPr lvl="1" eaLnBrk="1" hangingPunct="1">
              <a:buFontTx/>
              <a:buNone/>
            </a:pPr>
            <a:r>
              <a:rPr lang="en-US" altLang="en-US" sz="1800">
                <a:latin typeface="Courier New" panose="02070309020205020404" pitchFamily="49" charset="0"/>
                <a:cs typeface="Courier New" panose="02070309020205020404" pitchFamily="49" charset="0"/>
              </a:rPr>
              <a:t>c = a * b; -- a, b, and c are of type Vec_Type</a:t>
            </a:r>
          </a:p>
        </p:txBody>
      </p:sp>
      <p:sp>
        <p:nvSpPr>
          <p:cNvPr id="48132" name="Slide Number Placeholder 3">
            <a:extLst>
              <a:ext uri="{FF2B5EF4-FFF2-40B4-BE49-F238E27FC236}">
                <a16:creationId xmlns:a16="http://schemas.microsoft.com/office/drawing/2014/main" id="{9CDA8B92-A92B-441F-A58F-B0E73C25607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67249CDF-B11F-4609-9912-A2CE7E76DA55}" type="slidenum">
              <a:rPr lang="en-US" altLang="en-US" sz="1400" smtClean="0">
                <a:solidFill>
                  <a:srgbClr val="FFFFFF"/>
                </a:solidFill>
              </a:rPr>
              <a:pPr/>
              <a:t>405</a:t>
            </a:fld>
            <a:endParaRPr lang="en-US" altLang="en-US" sz="1400">
              <a:solidFill>
                <a:srgbClr val="FFFFFF"/>
              </a:solidFill>
            </a:endParaRPr>
          </a:p>
        </p:txBody>
      </p:sp>
    </p:spTree>
    <p:extLst>
      <p:ext uri="{BB962C8B-B14F-4D97-AF65-F5344CB8AC3E}">
        <p14:creationId xmlns:p14="http://schemas.microsoft.com/office/powerpoint/2010/main" val="3173819696"/>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DC2F8AF-3471-463F-A256-F1CB033B1A99}"/>
              </a:ext>
            </a:extLst>
          </p:cNvPr>
          <p:cNvSpPr>
            <a:spLocks noGrp="1" noChangeArrowheads="1"/>
          </p:cNvSpPr>
          <p:nvPr>
            <p:ph type="title"/>
          </p:nvPr>
        </p:nvSpPr>
        <p:spPr/>
        <p:txBody>
          <a:bodyPr/>
          <a:lstStyle/>
          <a:p>
            <a:pPr eaLnBrk="1" fontAlgn="auto" hangingPunct="1">
              <a:spcAft>
                <a:spcPts val="0"/>
              </a:spcAft>
              <a:defRPr/>
            </a:pPr>
            <a:r>
              <a:rPr lang="en-US" dirty="0" err="1"/>
              <a:t>Coroutines</a:t>
            </a:r>
            <a:endParaRPr lang="en-US" dirty="0"/>
          </a:p>
        </p:txBody>
      </p:sp>
      <p:sp>
        <p:nvSpPr>
          <p:cNvPr id="49155" name="Rectangle 3">
            <a:extLst>
              <a:ext uri="{FF2B5EF4-FFF2-40B4-BE49-F238E27FC236}">
                <a16:creationId xmlns:a16="http://schemas.microsoft.com/office/drawing/2014/main" id="{C0AD1FB7-AE56-4ADE-BF3F-6287E21040EA}"/>
              </a:ext>
            </a:extLst>
          </p:cNvPr>
          <p:cNvSpPr>
            <a:spLocks noGrp="1" noChangeArrowheads="1"/>
          </p:cNvSpPr>
          <p:nvPr>
            <p:ph sz="quarter" idx="1"/>
          </p:nvPr>
        </p:nvSpPr>
        <p:spPr>
          <a:xfrm>
            <a:off x="609600" y="1447800"/>
            <a:ext cx="8153400" cy="4953000"/>
          </a:xfrm>
        </p:spPr>
        <p:txBody>
          <a:bodyPr/>
          <a:lstStyle/>
          <a:p>
            <a:pPr eaLnBrk="1" hangingPunct="1">
              <a:lnSpc>
                <a:spcPct val="90000"/>
              </a:lnSpc>
            </a:pPr>
            <a:r>
              <a:rPr lang="en-US" altLang="en-US"/>
              <a:t>A </a:t>
            </a:r>
            <a:r>
              <a:rPr lang="en-US" altLang="en-US" i="1"/>
              <a:t>coroutine</a:t>
            </a:r>
            <a:r>
              <a:rPr lang="en-US" altLang="en-US"/>
              <a:t> is a subprogram that has multiple entries and controls them itself</a:t>
            </a:r>
          </a:p>
          <a:p>
            <a:pPr eaLnBrk="1" hangingPunct="1">
              <a:lnSpc>
                <a:spcPct val="90000"/>
              </a:lnSpc>
            </a:pPr>
            <a:r>
              <a:rPr lang="en-US" altLang="en-US"/>
              <a:t>Also called </a:t>
            </a:r>
            <a:r>
              <a:rPr lang="en-US" altLang="en-US" i="1"/>
              <a:t>symmetric control: </a:t>
            </a:r>
            <a:r>
              <a:rPr lang="en-US" altLang="en-US"/>
              <a:t>caller and called coroutines are on a more equal basis</a:t>
            </a:r>
          </a:p>
          <a:p>
            <a:pPr eaLnBrk="1" hangingPunct="1">
              <a:lnSpc>
                <a:spcPct val="90000"/>
              </a:lnSpc>
            </a:pPr>
            <a:r>
              <a:rPr lang="en-US" altLang="en-US"/>
              <a:t>A coroutine call is named a </a:t>
            </a:r>
            <a:r>
              <a:rPr lang="en-US" altLang="en-US" i="1"/>
              <a:t>resume</a:t>
            </a:r>
          </a:p>
          <a:p>
            <a:pPr eaLnBrk="1" hangingPunct="1">
              <a:lnSpc>
                <a:spcPct val="90000"/>
              </a:lnSpc>
            </a:pPr>
            <a:r>
              <a:rPr lang="en-US" altLang="en-US"/>
              <a:t>The first resume of a coroutine is to its beginning, but subsequent calls enter at the point just after the last executed statement in the coroutine</a:t>
            </a:r>
          </a:p>
          <a:p>
            <a:pPr eaLnBrk="1" hangingPunct="1">
              <a:lnSpc>
                <a:spcPct val="90000"/>
              </a:lnSpc>
            </a:pPr>
            <a:r>
              <a:rPr lang="en-US" altLang="en-US"/>
              <a:t>Coroutines repeatedly resume each other, possibly forever</a:t>
            </a:r>
          </a:p>
          <a:p>
            <a:pPr eaLnBrk="1" hangingPunct="1">
              <a:lnSpc>
                <a:spcPct val="90000"/>
              </a:lnSpc>
            </a:pPr>
            <a:r>
              <a:rPr lang="en-US" altLang="en-US"/>
              <a:t>Coroutines provide </a:t>
            </a:r>
            <a:r>
              <a:rPr lang="en-US" altLang="en-US" i="1"/>
              <a:t>quasi-concurrent execution</a:t>
            </a:r>
            <a:r>
              <a:rPr lang="en-US" altLang="en-US"/>
              <a:t> of program units (the coroutines); their execution is interleaved, but not overlapped</a:t>
            </a:r>
          </a:p>
          <a:p>
            <a:pPr eaLnBrk="1" hangingPunct="1">
              <a:lnSpc>
                <a:spcPct val="90000"/>
              </a:lnSpc>
            </a:pPr>
            <a:endParaRPr lang="en-US" altLang="en-US"/>
          </a:p>
          <a:p>
            <a:pPr eaLnBrk="1" hangingPunct="1">
              <a:lnSpc>
                <a:spcPct val="90000"/>
              </a:lnSpc>
            </a:pPr>
            <a:endParaRPr lang="en-US" altLang="en-US"/>
          </a:p>
        </p:txBody>
      </p:sp>
      <p:sp>
        <p:nvSpPr>
          <p:cNvPr id="49156" name="Slide Number Placeholder 3">
            <a:extLst>
              <a:ext uri="{FF2B5EF4-FFF2-40B4-BE49-F238E27FC236}">
                <a16:creationId xmlns:a16="http://schemas.microsoft.com/office/drawing/2014/main" id="{DD67392D-A4A4-4D0E-8626-09163976566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8FDD8520-8C20-4233-ACDA-BC2248A80CED}" type="slidenum">
              <a:rPr lang="en-US" altLang="en-US" sz="1400" smtClean="0">
                <a:solidFill>
                  <a:srgbClr val="FFFFFF"/>
                </a:solidFill>
              </a:rPr>
              <a:pPr/>
              <a:t>406</a:t>
            </a:fld>
            <a:endParaRPr lang="en-US" altLang="en-US" sz="1400">
              <a:solidFill>
                <a:srgbClr val="FFFFFF"/>
              </a:solidFill>
            </a:endParaRPr>
          </a:p>
        </p:txBody>
      </p:sp>
    </p:spTree>
    <p:extLst>
      <p:ext uri="{BB962C8B-B14F-4D97-AF65-F5344CB8AC3E}">
        <p14:creationId xmlns:p14="http://schemas.microsoft.com/office/powerpoint/2010/main" val="350834254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a:extLst>
              <a:ext uri="{FF2B5EF4-FFF2-40B4-BE49-F238E27FC236}">
                <a16:creationId xmlns:a16="http://schemas.microsoft.com/office/drawing/2014/main" id="{F73E6025-FD11-4D07-8392-0457F998731D}"/>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sz="3200"/>
              <a:t>Coroutines Illustrated: Possible Execution Controls</a:t>
            </a:r>
          </a:p>
        </p:txBody>
      </p:sp>
      <p:sp>
        <p:nvSpPr>
          <p:cNvPr id="50179" name="Slide Number Placeholder 2">
            <a:extLst>
              <a:ext uri="{FF2B5EF4-FFF2-40B4-BE49-F238E27FC236}">
                <a16:creationId xmlns:a16="http://schemas.microsoft.com/office/drawing/2014/main" id="{F9CD5416-2FFD-4E69-98B4-B8FCDDE280D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D9EDEF3F-F02B-4FA0-BF45-32EFD7D3E090}" type="slidenum">
              <a:rPr lang="en-US" altLang="en-US" sz="1400" smtClean="0">
                <a:solidFill>
                  <a:srgbClr val="FFFFFF"/>
                </a:solidFill>
              </a:rPr>
              <a:pPr/>
              <a:t>407</a:t>
            </a:fld>
            <a:endParaRPr lang="en-US" altLang="en-US" sz="1400">
              <a:solidFill>
                <a:srgbClr val="FFFFFF"/>
              </a:solidFill>
            </a:endParaRPr>
          </a:p>
        </p:txBody>
      </p:sp>
      <p:pic>
        <p:nvPicPr>
          <p:cNvPr id="50180" name="Picture 4">
            <a:extLst>
              <a:ext uri="{FF2B5EF4-FFF2-40B4-BE49-F238E27FC236}">
                <a16:creationId xmlns:a16="http://schemas.microsoft.com/office/drawing/2014/main" id="{82E3A507-306D-44E5-B83E-17589EBF5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5438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071302"/>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5">
            <a:extLst>
              <a:ext uri="{FF2B5EF4-FFF2-40B4-BE49-F238E27FC236}">
                <a16:creationId xmlns:a16="http://schemas.microsoft.com/office/drawing/2014/main" id="{6B5DF57B-32A5-433E-B515-FAEEC968AF14}"/>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sz="3200"/>
              <a:t>Coroutines Illustrated: Possible Execution Controls</a:t>
            </a:r>
          </a:p>
        </p:txBody>
      </p:sp>
      <p:sp>
        <p:nvSpPr>
          <p:cNvPr id="51203" name="Slide Number Placeholder 2">
            <a:extLst>
              <a:ext uri="{FF2B5EF4-FFF2-40B4-BE49-F238E27FC236}">
                <a16:creationId xmlns:a16="http://schemas.microsoft.com/office/drawing/2014/main" id="{A49AC4EA-21DD-477D-85A5-749FD0CF2D5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75D64EDB-1293-4DE4-8FE4-8E5856F567ED}" type="slidenum">
              <a:rPr lang="en-US" altLang="en-US" sz="1400" smtClean="0">
                <a:solidFill>
                  <a:srgbClr val="FFFFFF"/>
                </a:solidFill>
              </a:rPr>
              <a:pPr/>
              <a:t>408</a:t>
            </a:fld>
            <a:endParaRPr lang="en-US" altLang="en-US" sz="1400">
              <a:solidFill>
                <a:srgbClr val="FFFFFF"/>
              </a:solidFill>
            </a:endParaRPr>
          </a:p>
        </p:txBody>
      </p:sp>
      <p:pic>
        <p:nvPicPr>
          <p:cNvPr id="51204" name="Picture 4">
            <a:extLst>
              <a:ext uri="{FF2B5EF4-FFF2-40B4-BE49-F238E27FC236}">
                <a16:creationId xmlns:a16="http://schemas.microsoft.com/office/drawing/2014/main" id="{F872AA6B-F177-4A3A-8220-E1ADABF98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4358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706226"/>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a:extLst>
              <a:ext uri="{FF2B5EF4-FFF2-40B4-BE49-F238E27FC236}">
                <a16:creationId xmlns:a16="http://schemas.microsoft.com/office/drawing/2014/main" id="{713BD3BD-DE6F-43C5-A132-4489E9F03340}"/>
              </a:ext>
            </a:extLst>
          </p:cNvPr>
          <p:cNvSpPr>
            <a:spLocks noGrp="1" noChangeArrowheads="1"/>
          </p:cNvSpPr>
          <p:nvPr>
            <p:ph type="title"/>
          </p:nvPr>
        </p:nvSpPr>
        <p:spPr>
          <a:xfrm>
            <a:off x="609600" y="228600"/>
            <a:ext cx="8153400" cy="1143000"/>
          </a:xfrm>
        </p:spPr>
        <p:txBody>
          <a:bodyPr/>
          <a:lstStyle/>
          <a:p>
            <a:pPr eaLnBrk="1" fontAlgn="auto" hangingPunct="1">
              <a:spcAft>
                <a:spcPts val="0"/>
              </a:spcAft>
              <a:defRPr/>
            </a:pPr>
            <a:r>
              <a:rPr lang="en-US" sz="3200"/>
              <a:t>Coroutines Illustrated: Possible Execution Controls with Loops</a:t>
            </a:r>
          </a:p>
        </p:txBody>
      </p:sp>
      <p:sp>
        <p:nvSpPr>
          <p:cNvPr id="52227" name="Slide Number Placeholder 2">
            <a:extLst>
              <a:ext uri="{FF2B5EF4-FFF2-40B4-BE49-F238E27FC236}">
                <a16:creationId xmlns:a16="http://schemas.microsoft.com/office/drawing/2014/main" id="{0CDCB426-0417-4B15-8ECB-DB7577381A2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21CBAB96-B4FF-4F27-91F0-52F156C46F5C}" type="slidenum">
              <a:rPr lang="en-US" altLang="en-US" sz="1400" smtClean="0">
                <a:solidFill>
                  <a:srgbClr val="FFFFFF"/>
                </a:solidFill>
              </a:rPr>
              <a:pPr/>
              <a:t>409</a:t>
            </a:fld>
            <a:endParaRPr lang="en-US" altLang="en-US" sz="1400">
              <a:solidFill>
                <a:srgbClr val="FFFFFF"/>
              </a:solidFill>
            </a:endParaRPr>
          </a:p>
        </p:txBody>
      </p:sp>
      <p:pic>
        <p:nvPicPr>
          <p:cNvPr id="52228" name="Picture 4">
            <a:extLst>
              <a:ext uri="{FF2B5EF4-FFF2-40B4-BE49-F238E27FC236}">
                <a16:creationId xmlns:a16="http://schemas.microsoft.com/office/drawing/2014/main" id="{F4335660-5F5D-4F6F-99D2-3D451C94A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410450"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983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D06AD4AD-2ED7-4194-91F4-AAE8105E0EB2}"/>
              </a:ext>
            </a:extLst>
          </p:cNvPr>
          <p:cNvSpPr>
            <a:spLocks noGrp="1" noChangeArrowheads="1"/>
          </p:cNvSpPr>
          <p:nvPr>
            <p:ph type="title"/>
          </p:nvPr>
        </p:nvSpPr>
        <p:spPr/>
        <p:txBody>
          <a:bodyPr>
            <a:noAutofit/>
          </a:bodyPr>
          <a:lstStyle/>
          <a:p>
            <a:pPr eaLnBrk="1" hangingPunct="1">
              <a:defRPr/>
            </a:pPr>
            <a:r>
              <a:rPr lang="en-US" dirty="0"/>
              <a:t>Formal Methods of Describing Syntax: CFG</a:t>
            </a:r>
          </a:p>
        </p:txBody>
      </p:sp>
      <p:sp>
        <p:nvSpPr>
          <p:cNvPr id="16387" name="Rectangle 3">
            <a:extLst>
              <a:ext uri="{FF2B5EF4-FFF2-40B4-BE49-F238E27FC236}">
                <a16:creationId xmlns:a16="http://schemas.microsoft.com/office/drawing/2014/main" id="{39105B1E-AE32-4BA0-ADD0-E1A7BDE5EDEA}"/>
              </a:ext>
            </a:extLst>
          </p:cNvPr>
          <p:cNvSpPr>
            <a:spLocks noGrp="1" noChangeArrowheads="1"/>
          </p:cNvSpPr>
          <p:nvPr>
            <p:ph sz="quarter" idx="1"/>
          </p:nvPr>
        </p:nvSpPr>
        <p:spPr>
          <a:xfrm>
            <a:off x="457200" y="1600200"/>
            <a:ext cx="7467600" cy="4873625"/>
          </a:xfrm>
        </p:spPr>
        <p:txBody>
          <a:bodyPr/>
          <a:lstStyle/>
          <a:p>
            <a:pPr eaLnBrk="1" hangingPunct="1"/>
            <a:r>
              <a:rPr lang="en-US" altLang="en-US"/>
              <a:t>Context-Free Grammars</a:t>
            </a:r>
          </a:p>
          <a:p>
            <a:pPr lvl="1" eaLnBrk="1" hangingPunct="1"/>
            <a:r>
              <a:rPr lang="en-US" altLang="en-US"/>
              <a:t>Developed by Noam Chomsky, a noted linguist, in the mid-1950s</a:t>
            </a:r>
          </a:p>
          <a:p>
            <a:pPr lvl="1" eaLnBrk="1" hangingPunct="1"/>
            <a:r>
              <a:rPr lang="en-US" altLang="en-US"/>
              <a:t>Two of the four generative devices (grammars), meant to describe the four classes of (natural) languages are found to be useful for describing the syntax of programming languages.</a:t>
            </a:r>
          </a:p>
          <a:p>
            <a:pPr lvl="1" eaLnBrk="1" hangingPunct="1"/>
            <a:r>
              <a:rPr lang="en-US" altLang="en-US"/>
              <a:t>These are</a:t>
            </a:r>
          </a:p>
          <a:p>
            <a:pPr lvl="2" eaLnBrk="1" hangingPunct="1"/>
            <a:r>
              <a:rPr lang="en-US" altLang="en-US"/>
              <a:t>Context-free grammars: describe the syntax of whole programming languages </a:t>
            </a:r>
          </a:p>
          <a:p>
            <a:pPr lvl="2" eaLnBrk="1" hangingPunct="1"/>
            <a:r>
              <a:rPr lang="en-US" altLang="en-US"/>
              <a:t>Regular grammars: describe the forms of the tokens of programming languages</a:t>
            </a:r>
          </a:p>
          <a:p>
            <a:pPr eaLnBrk="1" hangingPunct="1"/>
            <a:endParaRPr lang="en-US" altLang="en-US"/>
          </a:p>
        </p:txBody>
      </p:sp>
      <p:sp>
        <p:nvSpPr>
          <p:cNvPr id="16388" name="Slide Number Placeholder 4">
            <a:extLst>
              <a:ext uri="{FF2B5EF4-FFF2-40B4-BE49-F238E27FC236}">
                <a16:creationId xmlns:a16="http://schemas.microsoft.com/office/drawing/2014/main" id="{4EDE6379-D50E-49B8-BB35-53FBFE19C47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29C749C2-5986-4DEE-8562-06F11873706F}" type="slidenum">
              <a:rPr lang="en-US" altLang="en-US" sz="1400" smtClean="0">
                <a:solidFill>
                  <a:srgbClr val="FFFFFF"/>
                </a:solidFill>
                <a:latin typeface="Times" panose="02020603050405020304" pitchFamily="18" charset="0"/>
              </a:rPr>
              <a:pPr>
                <a:spcBef>
                  <a:spcPct val="0"/>
                </a:spcBef>
                <a:buClrTx/>
                <a:buSzTx/>
                <a:buFontTx/>
                <a:buNone/>
              </a:pPr>
              <a:t>41</a:t>
            </a:fld>
            <a:endParaRPr lang="en-US" altLang="en-US" sz="1400">
              <a:solidFill>
                <a:srgbClr val="FFFFFF"/>
              </a:solidFill>
              <a:latin typeface="Times" panose="02020603050405020304" pitchFamily="18" charset="0"/>
            </a:endParaRPr>
          </a:p>
        </p:txBody>
      </p:sp>
      <p:sp>
        <p:nvSpPr>
          <p:cNvPr id="16389" name="Footer Placeholder 3">
            <a:extLst>
              <a:ext uri="{FF2B5EF4-FFF2-40B4-BE49-F238E27FC236}">
                <a16:creationId xmlns:a16="http://schemas.microsoft.com/office/drawing/2014/main" id="{FCACD37D-C1EF-4F84-B10A-4B0BF4168BA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054285190"/>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6BC233F-D073-4437-B22B-CE1C8668AA5B}"/>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53251" name="Rectangle 3">
            <a:extLst>
              <a:ext uri="{FF2B5EF4-FFF2-40B4-BE49-F238E27FC236}">
                <a16:creationId xmlns:a16="http://schemas.microsoft.com/office/drawing/2014/main" id="{7B6293F0-6EAE-4A53-9F08-6FE11CB3AC37}"/>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 subprogram definition describes the actions represented by the subprogram</a:t>
            </a:r>
          </a:p>
          <a:p>
            <a:pPr eaLnBrk="1" hangingPunct="1">
              <a:lnSpc>
                <a:spcPct val="90000"/>
              </a:lnSpc>
            </a:pPr>
            <a:r>
              <a:rPr lang="en-US" altLang="en-US"/>
              <a:t>Subprograms can be either functions or procedures</a:t>
            </a:r>
          </a:p>
          <a:p>
            <a:pPr eaLnBrk="1" hangingPunct="1">
              <a:lnSpc>
                <a:spcPct val="90000"/>
              </a:lnSpc>
            </a:pPr>
            <a:r>
              <a:rPr lang="en-US" altLang="en-US"/>
              <a:t>Local variables in subprograms can be stack-dynamic or static</a:t>
            </a:r>
          </a:p>
          <a:p>
            <a:pPr eaLnBrk="1" hangingPunct="1">
              <a:lnSpc>
                <a:spcPct val="90000"/>
              </a:lnSpc>
            </a:pPr>
            <a:r>
              <a:rPr lang="en-US" altLang="en-US"/>
              <a:t>Three models of parameter passing: in mode, out mode, and inout mode</a:t>
            </a:r>
          </a:p>
          <a:p>
            <a:pPr eaLnBrk="1" hangingPunct="1">
              <a:lnSpc>
                <a:spcPct val="90000"/>
              </a:lnSpc>
            </a:pPr>
            <a:r>
              <a:rPr lang="en-US" altLang="en-US"/>
              <a:t>Some languages allow operator overloading</a:t>
            </a:r>
          </a:p>
          <a:p>
            <a:pPr eaLnBrk="1" hangingPunct="1">
              <a:lnSpc>
                <a:spcPct val="90000"/>
              </a:lnSpc>
            </a:pPr>
            <a:r>
              <a:rPr lang="en-US" altLang="en-US"/>
              <a:t>Subprograms can be generic</a:t>
            </a:r>
          </a:p>
          <a:p>
            <a:pPr eaLnBrk="1" hangingPunct="1">
              <a:lnSpc>
                <a:spcPct val="90000"/>
              </a:lnSpc>
            </a:pPr>
            <a:r>
              <a:rPr lang="en-US" altLang="en-US"/>
              <a:t>A coroutine is a special subprogram with multiple entries</a:t>
            </a:r>
          </a:p>
        </p:txBody>
      </p:sp>
      <p:sp>
        <p:nvSpPr>
          <p:cNvPr id="53252" name="Slide Number Placeholder 3">
            <a:extLst>
              <a:ext uri="{FF2B5EF4-FFF2-40B4-BE49-F238E27FC236}">
                <a16:creationId xmlns:a16="http://schemas.microsoft.com/office/drawing/2014/main" id="{938051FF-9D0A-4D89-84B9-1F522037620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FFFFFF"/>
                </a:solidFill>
              </a:rPr>
              <a:t>1-</a:t>
            </a:r>
            <a:fld id="{064016C6-8F7F-480C-B48B-BC2B19B9FAE2}" type="slidenum">
              <a:rPr lang="en-US" altLang="en-US" sz="1400" smtClean="0">
                <a:solidFill>
                  <a:srgbClr val="FFFFFF"/>
                </a:solidFill>
              </a:rPr>
              <a:pPr/>
              <a:t>410</a:t>
            </a:fld>
            <a:endParaRPr lang="en-US" altLang="en-US" sz="1400">
              <a:solidFill>
                <a:srgbClr val="FFFFFF"/>
              </a:solidFill>
            </a:endParaRPr>
          </a:p>
        </p:txBody>
      </p:sp>
    </p:spTree>
    <p:extLst>
      <p:ext uri="{BB962C8B-B14F-4D97-AF65-F5344CB8AC3E}">
        <p14:creationId xmlns:p14="http://schemas.microsoft.com/office/powerpoint/2010/main" val="4221718606"/>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5BFA26C1-96F9-4B00-A74C-10086F66DBF0}"/>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a:t>Chapter 9</a:t>
            </a:r>
          </a:p>
        </p:txBody>
      </p:sp>
      <p:sp>
        <p:nvSpPr>
          <p:cNvPr id="10243" name="Rectangle 5">
            <a:extLst>
              <a:ext uri="{FF2B5EF4-FFF2-40B4-BE49-F238E27FC236}">
                <a16:creationId xmlns:a16="http://schemas.microsoft.com/office/drawing/2014/main" id="{AFE33BC4-1BF3-4A94-9CA7-628DEE94940D}"/>
              </a:ext>
            </a:extLst>
          </p:cNvPr>
          <p:cNvSpPr>
            <a:spLocks noGrp="1" noChangeArrowheads="1"/>
          </p:cNvSpPr>
          <p:nvPr>
            <p:ph type="subTitle" idx="1"/>
          </p:nvPr>
        </p:nvSpPr>
        <p:spPr>
          <a:xfrm>
            <a:off x="2286000" y="5003800"/>
            <a:ext cx="6172200" cy="1371600"/>
          </a:xfrm>
        </p:spPr>
        <p:txBody>
          <a:bodyPr/>
          <a:lstStyle/>
          <a:p>
            <a:pPr eaLnBrk="1" hangingPunct="1"/>
            <a:r>
              <a:rPr lang="en-US" altLang="en-US"/>
              <a:t>Implementing Subprograms</a:t>
            </a:r>
          </a:p>
        </p:txBody>
      </p:sp>
    </p:spTree>
    <p:extLst>
      <p:ext uri="{BB962C8B-B14F-4D97-AF65-F5344CB8AC3E}">
        <p14:creationId xmlns:p14="http://schemas.microsoft.com/office/powerpoint/2010/main" val="125864022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BDFB0EFC-0435-4A8C-8AC0-22EDE82A3786}"/>
              </a:ext>
            </a:extLst>
          </p:cNvPr>
          <p:cNvSpPr>
            <a:spLocks noGrp="1" noChangeArrowheads="1"/>
          </p:cNvSpPr>
          <p:nvPr>
            <p:ph type="title"/>
          </p:nvPr>
        </p:nvSpPr>
        <p:spPr/>
        <p:txBody>
          <a:bodyPr/>
          <a:lstStyle/>
          <a:p>
            <a:pPr eaLnBrk="1" fontAlgn="auto" hangingPunct="1">
              <a:spcAft>
                <a:spcPts val="0"/>
              </a:spcAft>
              <a:defRPr/>
            </a:pPr>
            <a:r>
              <a:rPr lang="en-US"/>
              <a:t>Chapter 10 Topics</a:t>
            </a:r>
          </a:p>
        </p:txBody>
      </p:sp>
      <p:sp>
        <p:nvSpPr>
          <p:cNvPr id="11267" name="Rectangle 3">
            <a:extLst>
              <a:ext uri="{FF2B5EF4-FFF2-40B4-BE49-F238E27FC236}">
                <a16:creationId xmlns:a16="http://schemas.microsoft.com/office/drawing/2014/main" id="{40317A23-209F-4319-8BB7-81009BE4FFFE}"/>
              </a:ext>
            </a:extLst>
          </p:cNvPr>
          <p:cNvSpPr>
            <a:spLocks noGrp="1" noChangeArrowheads="1"/>
          </p:cNvSpPr>
          <p:nvPr>
            <p:ph sz="quarter" idx="1"/>
          </p:nvPr>
        </p:nvSpPr>
        <p:spPr>
          <a:xfrm>
            <a:off x="457200" y="1600200"/>
            <a:ext cx="7467600" cy="4873625"/>
          </a:xfrm>
        </p:spPr>
        <p:txBody>
          <a:bodyPr/>
          <a:lstStyle/>
          <a:p>
            <a:pPr eaLnBrk="1" hangingPunct="1"/>
            <a:r>
              <a:rPr lang="en-US" altLang="en-US"/>
              <a:t>The General Semantics of Calls and Returns</a:t>
            </a:r>
          </a:p>
          <a:p>
            <a:pPr eaLnBrk="1" hangingPunct="1"/>
            <a:r>
              <a:rPr lang="en-US" altLang="en-US"/>
              <a:t>Implementing “Simple” Subprograms</a:t>
            </a:r>
          </a:p>
          <a:p>
            <a:pPr eaLnBrk="1" hangingPunct="1"/>
            <a:r>
              <a:rPr lang="en-US" altLang="en-US"/>
              <a:t>Implementing Subprograms with Stack-Dynamic Local Variables</a:t>
            </a:r>
          </a:p>
          <a:p>
            <a:pPr eaLnBrk="1" hangingPunct="1"/>
            <a:r>
              <a:rPr lang="en-US" altLang="en-US"/>
              <a:t>Nested Subprograms</a:t>
            </a:r>
          </a:p>
          <a:p>
            <a:pPr eaLnBrk="1" hangingPunct="1"/>
            <a:r>
              <a:rPr lang="en-US" altLang="en-US"/>
              <a:t>Blocks</a:t>
            </a:r>
          </a:p>
          <a:p>
            <a:pPr eaLnBrk="1" hangingPunct="1"/>
            <a:r>
              <a:rPr lang="en-US" altLang="en-US"/>
              <a:t>Implementing Dynamic Scoping</a:t>
            </a:r>
          </a:p>
        </p:txBody>
      </p:sp>
      <p:sp>
        <p:nvSpPr>
          <p:cNvPr id="11268" name="Slide Number Placeholder 3">
            <a:extLst>
              <a:ext uri="{FF2B5EF4-FFF2-40B4-BE49-F238E27FC236}">
                <a16:creationId xmlns:a16="http://schemas.microsoft.com/office/drawing/2014/main" id="{DB3A6213-DCCE-4A6B-BD90-6158FB0AF58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3AA41BC-06F6-4B9B-BF35-57D7860CED91}" type="slidenum">
              <a:rPr lang="en-US" altLang="en-US" sz="1400" smtClean="0">
                <a:solidFill>
                  <a:srgbClr val="FFFFFF"/>
                </a:solidFill>
              </a:rPr>
              <a:pPr/>
              <a:t>412</a:t>
            </a:fld>
            <a:endParaRPr lang="en-US" altLang="en-US" sz="1400">
              <a:solidFill>
                <a:srgbClr val="FFFFFF"/>
              </a:solidFill>
            </a:endParaRPr>
          </a:p>
        </p:txBody>
      </p:sp>
    </p:spTree>
    <p:extLst>
      <p:ext uri="{BB962C8B-B14F-4D97-AF65-F5344CB8AC3E}">
        <p14:creationId xmlns:p14="http://schemas.microsoft.com/office/powerpoint/2010/main" val="274016323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237F5B60-1E42-49CF-B5DE-79528BF6CF1A}"/>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a:t>The General Semantics of Calls and Returns</a:t>
            </a:r>
          </a:p>
        </p:txBody>
      </p:sp>
      <p:sp>
        <p:nvSpPr>
          <p:cNvPr id="13315" name="Rectangle 3">
            <a:extLst>
              <a:ext uri="{FF2B5EF4-FFF2-40B4-BE49-F238E27FC236}">
                <a16:creationId xmlns:a16="http://schemas.microsoft.com/office/drawing/2014/main" id="{0402B1C4-DD7B-4C56-8794-D07B075E3AB1}"/>
              </a:ext>
            </a:extLst>
          </p:cNvPr>
          <p:cNvSpPr>
            <a:spLocks noGrp="1" noChangeArrowheads="1"/>
          </p:cNvSpPr>
          <p:nvPr>
            <p:ph sz="quarter" idx="1"/>
          </p:nvPr>
        </p:nvSpPr>
        <p:spPr>
          <a:xfrm>
            <a:off x="609600" y="1600200"/>
            <a:ext cx="8153400" cy="4262438"/>
          </a:xfrm>
        </p:spPr>
        <p:txBody>
          <a:bodyPr/>
          <a:lstStyle/>
          <a:p>
            <a:pPr eaLnBrk="1" hangingPunct="1">
              <a:lnSpc>
                <a:spcPct val="90000"/>
              </a:lnSpc>
            </a:pPr>
            <a:r>
              <a:rPr lang="en-US" altLang="en-US"/>
              <a:t>The subprogram call and return operations of a language are together called its </a:t>
            </a:r>
            <a:r>
              <a:rPr lang="en-US" altLang="en-US" i="1"/>
              <a:t>subprogram linkage</a:t>
            </a:r>
          </a:p>
          <a:p>
            <a:pPr eaLnBrk="1" hangingPunct="1">
              <a:lnSpc>
                <a:spcPct val="90000"/>
              </a:lnSpc>
            </a:pPr>
            <a:r>
              <a:rPr lang="en-US" altLang="en-US"/>
              <a:t>A subprogram call has numerous actions associated with it</a:t>
            </a:r>
          </a:p>
          <a:p>
            <a:pPr lvl="1" eaLnBrk="1" hangingPunct="1">
              <a:lnSpc>
                <a:spcPct val="90000"/>
              </a:lnSpc>
            </a:pPr>
            <a:r>
              <a:rPr lang="en-US" altLang="en-US"/>
              <a:t>Parameter passing methods</a:t>
            </a:r>
          </a:p>
          <a:p>
            <a:pPr lvl="1" eaLnBrk="1" hangingPunct="1">
              <a:lnSpc>
                <a:spcPct val="90000"/>
              </a:lnSpc>
            </a:pPr>
            <a:r>
              <a:rPr lang="en-US" altLang="en-US"/>
              <a:t>Static local variables</a:t>
            </a:r>
          </a:p>
          <a:p>
            <a:pPr lvl="1" eaLnBrk="1" hangingPunct="1">
              <a:lnSpc>
                <a:spcPct val="90000"/>
              </a:lnSpc>
            </a:pPr>
            <a:r>
              <a:rPr lang="en-US" altLang="en-US"/>
              <a:t>Execution status of calling program</a:t>
            </a:r>
          </a:p>
          <a:p>
            <a:pPr lvl="1" eaLnBrk="1" hangingPunct="1">
              <a:lnSpc>
                <a:spcPct val="90000"/>
              </a:lnSpc>
            </a:pPr>
            <a:r>
              <a:rPr lang="en-US" altLang="en-US"/>
              <a:t>Transfer of control</a:t>
            </a:r>
          </a:p>
          <a:p>
            <a:pPr lvl="1" eaLnBrk="1" hangingPunct="1">
              <a:lnSpc>
                <a:spcPct val="90000"/>
              </a:lnSpc>
            </a:pPr>
            <a:r>
              <a:rPr lang="en-US" altLang="en-US"/>
              <a:t>Subprogram nesting</a:t>
            </a:r>
          </a:p>
        </p:txBody>
      </p:sp>
      <p:sp>
        <p:nvSpPr>
          <p:cNvPr id="13316" name="Slide Number Placeholder 3">
            <a:extLst>
              <a:ext uri="{FF2B5EF4-FFF2-40B4-BE49-F238E27FC236}">
                <a16:creationId xmlns:a16="http://schemas.microsoft.com/office/drawing/2014/main" id="{ED5B7921-F594-4333-BB20-FB2B446D8E0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1B09F82-5443-4954-A579-E5A4600AC150}" type="slidenum">
              <a:rPr lang="en-US" altLang="en-US" sz="1400" smtClean="0">
                <a:solidFill>
                  <a:srgbClr val="FFFFFF"/>
                </a:solidFill>
              </a:rPr>
              <a:pPr/>
              <a:t>413</a:t>
            </a:fld>
            <a:endParaRPr lang="en-US" altLang="en-US" sz="1400">
              <a:solidFill>
                <a:srgbClr val="FFFFFF"/>
              </a:solidFill>
            </a:endParaRPr>
          </a:p>
        </p:txBody>
      </p:sp>
    </p:spTree>
    <p:extLst>
      <p:ext uri="{BB962C8B-B14F-4D97-AF65-F5344CB8AC3E}">
        <p14:creationId xmlns:p14="http://schemas.microsoft.com/office/powerpoint/2010/main" val="150900977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8A2708DF-C062-4CDC-89C3-109366480CB1}"/>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a:t>Implementing “Simple” Subprograms: Call Semantics</a:t>
            </a:r>
          </a:p>
        </p:txBody>
      </p:sp>
      <p:sp>
        <p:nvSpPr>
          <p:cNvPr id="14339" name="Rectangle 3">
            <a:extLst>
              <a:ext uri="{FF2B5EF4-FFF2-40B4-BE49-F238E27FC236}">
                <a16:creationId xmlns:a16="http://schemas.microsoft.com/office/drawing/2014/main" id="{C20D6525-8042-4E09-B33D-E8060682AA21}"/>
              </a:ext>
            </a:extLst>
          </p:cNvPr>
          <p:cNvSpPr>
            <a:spLocks noGrp="1" noChangeArrowheads="1"/>
          </p:cNvSpPr>
          <p:nvPr>
            <p:ph sz="quarter" idx="1"/>
          </p:nvPr>
        </p:nvSpPr>
        <p:spPr>
          <a:xfrm>
            <a:off x="533400" y="1524000"/>
            <a:ext cx="8153400" cy="4262438"/>
          </a:xfrm>
        </p:spPr>
        <p:txBody>
          <a:bodyPr/>
          <a:lstStyle/>
          <a:p>
            <a:pPr eaLnBrk="1" hangingPunct="1"/>
            <a:r>
              <a:rPr lang="en-US" altLang="en-US"/>
              <a:t>Save the execution status of the caller</a:t>
            </a:r>
          </a:p>
          <a:p>
            <a:pPr eaLnBrk="1" hangingPunct="1"/>
            <a:r>
              <a:rPr lang="en-US" altLang="en-US"/>
              <a:t>Carry out the parameter-passing process</a:t>
            </a:r>
          </a:p>
          <a:p>
            <a:pPr eaLnBrk="1" hangingPunct="1"/>
            <a:r>
              <a:rPr lang="en-US" altLang="en-US"/>
              <a:t>Pass the return address to the callee</a:t>
            </a:r>
          </a:p>
          <a:p>
            <a:pPr eaLnBrk="1" hangingPunct="1"/>
            <a:r>
              <a:rPr lang="en-US" altLang="en-US"/>
              <a:t>Transfer control to the callee</a:t>
            </a:r>
          </a:p>
        </p:txBody>
      </p:sp>
      <p:sp>
        <p:nvSpPr>
          <p:cNvPr id="14340" name="Slide Number Placeholder 3">
            <a:extLst>
              <a:ext uri="{FF2B5EF4-FFF2-40B4-BE49-F238E27FC236}">
                <a16:creationId xmlns:a16="http://schemas.microsoft.com/office/drawing/2014/main" id="{33D3A410-4407-4D0E-87F5-67CBF6EAEFE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59A51AB-7D24-405D-AC1B-52B3E68FE99B}" type="slidenum">
              <a:rPr lang="en-US" altLang="en-US" sz="1400" smtClean="0">
                <a:solidFill>
                  <a:srgbClr val="FFFFFF"/>
                </a:solidFill>
              </a:rPr>
              <a:pPr/>
              <a:t>414</a:t>
            </a:fld>
            <a:endParaRPr lang="en-US" altLang="en-US" sz="1400">
              <a:solidFill>
                <a:srgbClr val="FFFFFF"/>
              </a:solidFill>
            </a:endParaRPr>
          </a:p>
        </p:txBody>
      </p:sp>
    </p:spTree>
    <p:extLst>
      <p:ext uri="{BB962C8B-B14F-4D97-AF65-F5344CB8AC3E}">
        <p14:creationId xmlns:p14="http://schemas.microsoft.com/office/powerpoint/2010/main" val="408721185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32C31A72-307B-46FC-9BDF-A7D266941923}"/>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a:t>Implementing “Simple” Subprograms: Return Semantics</a:t>
            </a:r>
          </a:p>
        </p:txBody>
      </p:sp>
      <p:sp>
        <p:nvSpPr>
          <p:cNvPr id="15363" name="Rectangle 3">
            <a:extLst>
              <a:ext uri="{FF2B5EF4-FFF2-40B4-BE49-F238E27FC236}">
                <a16:creationId xmlns:a16="http://schemas.microsoft.com/office/drawing/2014/main" id="{111942D7-9E02-47FC-B7EB-80890FF8A27C}"/>
              </a:ext>
            </a:extLst>
          </p:cNvPr>
          <p:cNvSpPr>
            <a:spLocks noGrp="1" noChangeArrowheads="1"/>
          </p:cNvSpPr>
          <p:nvPr>
            <p:ph sz="quarter" idx="1"/>
          </p:nvPr>
        </p:nvSpPr>
        <p:spPr>
          <a:xfrm>
            <a:off x="609600" y="1447800"/>
            <a:ext cx="8153400" cy="4416425"/>
          </a:xfrm>
        </p:spPr>
        <p:txBody>
          <a:bodyPr/>
          <a:lstStyle/>
          <a:p>
            <a:pPr eaLnBrk="1" hangingPunct="1"/>
            <a:r>
              <a:rPr lang="en-US" altLang="en-US"/>
              <a:t>If pass-by-value-result parameters are used, move the current values of those parameters to their corresponding actual parameters</a:t>
            </a:r>
          </a:p>
          <a:p>
            <a:pPr eaLnBrk="1" hangingPunct="1"/>
            <a:r>
              <a:rPr lang="en-US" altLang="en-US"/>
              <a:t>If it is a function, move the functional value to a place the caller can get it</a:t>
            </a:r>
          </a:p>
          <a:p>
            <a:pPr eaLnBrk="1" hangingPunct="1"/>
            <a:r>
              <a:rPr lang="en-US" altLang="en-US"/>
              <a:t>Restore the execution status of the caller</a:t>
            </a:r>
          </a:p>
          <a:p>
            <a:pPr eaLnBrk="1" hangingPunct="1"/>
            <a:r>
              <a:rPr lang="en-US" altLang="en-US"/>
              <a:t>Transfer control back to the caller</a:t>
            </a:r>
          </a:p>
        </p:txBody>
      </p:sp>
      <p:sp>
        <p:nvSpPr>
          <p:cNvPr id="15364" name="Slide Number Placeholder 3">
            <a:extLst>
              <a:ext uri="{FF2B5EF4-FFF2-40B4-BE49-F238E27FC236}">
                <a16:creationId xmlns:a16="http://schemas.microsoft.com/office/drawing/2014/main" id="{9416919E-3216-4242-8AC9-201571A29E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84BF3E1-43B5-4B76-BA30-7092568595D8}" type="slidenum">
              <a:rPr lang="en-US" altLang="en-US" sz="1400" smtClean="0">
                <a:solidFill>
                  <a:srgbClr val="FFFFFF"/>
                </a:solidFill>
              </a:rPr>
              <a:pPr/>
              <a:t>415</a:t>
            </a:fld>
            <a:endParaRPr lang="en-US" altLang="en-US" sz="1400">
              <a:solidFill>
                <a:srgbClr val="FFFFFF"/>
              </a:solidFill>
            </a:endParaRPr>
          </a:p>
        </p:txBody>
      </p:sp>
    </p:spTree>
    <p:extLst>
      <p:ext uri="{BB962C8B-B14F-4D97-AF65-F5344CB8AC3E}">
        <p14:creationId xmlns:p14="http://schemas.microsoft.com/office/powerpoint/2010/main" val="100055569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68F9E85-A0EC-4582-92A0-9C3A97B62645}"/>
              </a:ext>
            </a:extLst>
          </p:cNvPr>
          <p:cNvSpPr>
            <a:spLocks noGrp="1" noChangeArrowheads="1"/>
          </p:cNvSpPr>
          <p:nvPr>
            <p:ph type="title"/>
          </p:nvPr>
        </p:nvSpPr>
        <p:spPr>
          <a:xfrm>
            <a:off x="609600" y="0"/>
            <a:ext cx="8153400" cy="1143000"/>
          </a:xfrm>
        </p:spPr>
        <p:txBody>
          <a:bodyPr/>
          <a:lstStyle/>
          <a:p>
            <a:pPr eaLnBrk="1" fontAlgn="auto" hangingPunct="1">
              <a:spcAft>
                <a:spcPts val="0"/>
              </a:spcAft>
              <a:defRPr/>
            </a:pPr>
            <a:r>
              <a:rPr lang="en-US"/>
              <a:t>Implementing “Simple” Subprograms: Parts</a:t>
            </a:r>
          </a:p>
        </p:txBody>
      </p:sp>
      <p:sp>
        <p:nvSpPr>
          <p:cNvPr id="16387" name="Rectangle 3">
            <a:extLst>
              <a:ext uri="{FF2B5EF4-FFF2-40B4-BE49-F238E27FC236}">
                <a16:creationId xmlns:a16="http://schemas.microsoft.com/office/drawing/2014/main" id="{5C290AAE-ECB1-449C-9099-7232FDAD0E77}"/>
              </a:ext>
            </a:extLst>
          </p:cNvPr>
          <p:cNvSpPr>
            <a:spLocks noGrp="1" noChangeArrowheads="1"/>
          </p:cNvSpPr>
          <p:nvPr>
            <p:ph sz="quarter" idx="1"/>
          </p:nvPr>
        </p:nvSpPr>
        <p:spPr>
          <a:xfrm>
            <a:off x="533400" y="1447800"/>
            <a:ext cx="8153400" cy="4340225"/>
          </a:xfrm>
        </p:spPr>
        <p:txBody>
          <a:bodyPr/>
          <a:lstStyle/>
          <a:p>
            <a:pPr eaLnBrk="1" hangingPunct="1"/>
            <a:r>
              <a:rPr lang="en-US" altLang="en-US"/>
              <a:t>Two separate parts: the actual code and the noncode part (local variables and data that can change)</a:t>
            </a:r>
          </a:p>
          <a:p>
            <a:pPr eaLnBrk="1" hangingPunct="1"/>
            <a:r>
              <a:rPr lang="en-US" altLang="en-US"/>
              <a:t>The format, or layout, of the noncode part of an executing subprogram is called an </a:t>
            </a:r>
            <a:r>
              <a:rPr lang="en-US" altLang="en-US" i="1"/>
              <a:t>activation record</a:t>
            </a:r>
          </a:p>
          <a:p>
            <a:pPr eaLnBrk="1" hangingPunct="1"/>
            <a:r>
              <a:rPr lang="en-US" altLang="en-US"/>
              <a:t>An </a:t>
            </a:r>
            <a:r>
              <a:rPr lang="en-US" altLang="en-US" i="1"/>
              <a:t>activation record instance</a:t>
            </a:r>
            <a:r>
              <a:rPr lang="en-US" altLang="en-US"/>
              <a:t> is a concrete example of an activation record (the collection of data for a particular subprogram activation)</a:t>
            </a:r>
          </a:p>
        </p:txBody>
      </p:sp>
      <p:sp>
        <p:nvSpPr>
          <p:cNvPr id="16388" name="Slide Number Placeholder 3">
            <a:extLst>
              <a:ext uri="{FF2B5EF4-FFF2-40B4-BE49-F238E27FC236}">
                <a16:creationId xmlns:a16="http://schemas.microsoft.com/office/drawing/2014/main" id="{AC97A78E-2AE8-4B78-889D-D40D9E33166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D9D5BD0-B310-4E0A-909D-255EC378949A}" type="slidenum">
              <a:rPr lang="en-US" altLang="en-US" sz="1400" smtClean="0">
                <a:solidFill>
                  <a:srgbClr val="FFFFFF"/>
                </a:solidFill>
              </a:rPr>
              <a:pPr/>
              <a:t>416</a:t>
            </a:fld>
            <a:endParaRPr lang="en-US" altLang="en-US" sz="1400">
              <a:solidFill>
                <a:srgbClr val="FFFFFF"/>
              </a:solidFill>
            </a:endParaRPr>
          </a:p>
        </p:txBody>
      </p:sp>
    </p:spTree>
    <p:extLst>
      <p:ext uri="{BB962C8B-B14F-4D97-AF65-F5344CB8AC3E}">
        <p14:creationId xmlns:p14="http://schemas.microsoft.com/office/powerpoint/2010/main" val="164060082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3B8095AE-15DE-4ADC-91D5-B52AF509ACFF}"/>
              </a:ext>
            </a:extLst>
          </p:cNvPr>
          <p:cNvSpPr>
            <a:spLocks noGrp="1" noChangeArrowheads="1"/>
          </p:cNvSpPr>
          <p:nvPr>
            <p:ph type="title"/>
          </p:nvPr>
        </p:nvSpPr>
        <p:spPr>
          <a:xfrm>
            <a:off x="609600" y="152400"/>
            <a:ext cx="8153400" cy="1143000"/>
          </a:xfrm>
        </p:spPr>
        <p:txBody>
          <a:bodyPr/>
          <a:lstStyle/>
          <a:p>
            <a:pPr eaLnBrk="1" fontAlgn="auto" hangingPunct="1">
              <a:spcAft>
                <a:spcPts val="0"/>
              </a:spcAft>
              <a:defRPr/>
            </a:pPr>
            <a:r>
              <a:rPr lang="en-US"/>
              <a:t>An Activation Record for “Simple” Subprograms</a:t>
            </a:r>
          </a:p>
        </p:txBody>
      </p:sp>
      <p:sp>
        <p:nvSpPr>
          <p:cNvPr id="17411" name="Slide Number Placeholder 3">
            <a:extLst>
              <a:ext uri="{FF2B5EF4-FFF2-40B4-BE49-F238E27FC236}">
                <a16:creationId xmlns:a16="http://schemas.microsoft.com/office/drawing/2014/main" id="{0B5647B8-B381-420F-AA64-481AC192896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93725B36-60ED-40BD-B99B-447B3E69295F}" type="slidenum">
              <a:rPr lang="en-US" altLang="en-US" sz="1400" smtClean="0">
                <a:solidFill>
                  <a:srgbClr val="FFFFFF"/>
                </a:solidFill>
              </a:rPr>
              <a:pPr/>
              <a:t>417</a:t>
            </a:fld>
            <a:endParaRPr lang="en-US" altLang="en-US" sz="1400">
              <a:solidFill>
                <a:srgbClr val="FFFFFF"/>
              </a:solidFill>
            </a:endParaRPr>
          </a:p>
        </p:txBody>
      </p:sp>
      <p:grpSp>
        <p:nvGrpSpPr>
          <p:cNvPr id="17412" name="Group 6">
            <a:extLst>
              <a:ext uri="{FF2B5EF4-FFF2-40B4-BE49-F238E27FC236}">
                <a16:creationId xmlns:a16="http://schemas.microsoft.com/office/drawing/2014/main" id="{7E8A869F-62D6-4AD4-9753-02B50E228B08}"/>
              </a:ext>
            </a:extLst>
          </p:cNvPr>
          <p:cNvGrpSpPr>
            <a:grpSpLocks/>
          </p:cNvGrpSpPr>
          <p:nvPr/>
        </p:nvGrpSpPr>
        <p:grpSpPr bwMode="auto">
          <a:xfrm>
            <a:off x="1905000" y="1600200"/>
            <a:ext cx="5638800" cy="4491038"/>
            <a:chOff x="1392" y="1104"/>
            <a:chExt cx="3552" cy="2829"/>
          </a:xfrm>
        </p:grpSpPr>
        <p:pic>
          <p:nvPicPr>
            <p:cNvPr id="17413" name="Picture 4">
              <a:extLst>
                <a:ext uri="{FF2B5EF4-FFF2-40B4-BE49-F238E27FC236}">
                  <a16:creationId xmlns:a16="http://schemas.microsoft.com/office/drawing/2014/main" id="{D4AF9A72-888B-45B8-B7EB-4F49AE5C0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1200"/>
              <a:ext cx="3369" cy="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5">
              <a:extLst>
                <a:ext uri="{FF2B5EF4-FFF2-40B4-BE49-F238E27FC236}">
                  <a16:creationId xmlns:a16="http://schemas.microsoft.com/office/drawing/2014/main" id="{448337A0-F750-40CD-B260-81236ED2AB59}"/>
                </a:ext>
              </a:extLst>
            </p:cNvPr>
            <p:cNvSpPr>
              <a:spLocks noChangeArrowheads="1"/>
            </p:cNvSpPr>
            <p:nvPr/>
          </p:nvSpPr>
          <p:spPr bwMode="auto">
            <a:xfrm>
              <a:off x="1392" y="1104"/>
              <a:ext cx="3552"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grpSp>
    </p:spTree>
    <p:extLst>
      <p:ext uri="{BB962C8B-B14F-4D97-AF65-F5344CB8AC3E}">
        <p14:creationId xmlns:p14="http://schemas.microsoft.com/office/powerpoint/2010/main" val="59979025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A3C60CE6-587D-43B5-A180-9F14DBB1A541}"/>
              </a:ext>
            </a:extLst>
          </p:cNvPr>
          <p:cNvSpPr>
            <a:spLocks noGrp="1" noChangeArrowheads="1"/>
          </p:cNvSpPr>
          <p:nvPr>
            <p:ph type="title"/>
          </p:nvPr>
        </p:nvSpPr>
        <p:spPr>
          <a:xfrm>
            <a:off x="457200" y="1524000"/>
            <a:ext cx="4648200" cy="3124200"/>
          </a:xfrm>
        </p:spPr>
        <p:txBody>
          <a:bodyPr/>
          <a:lstStyle/>
          <a:p>
            <a:pPr eaLnBrk="1" fontAlgn="auto" hangingPunct="1">
              <a:spcAft>
                <a:spcPts val="0"/>
              </a:spcAft>
              <a:defRPr/>
            </a:pPr>
            <a:r>
              <a:rPr lang="en-US" sz="3200"/>
              <a:t>Code and Activation Records of a Program with “Simple” Subprograms</a:t>
            </a:r>
          </a:p>
        </p:txBody>
      </p:sp>
      <p:sp>
        <p:nvSpPr>
          <p:cNvPr id="18435" name="Slide Number Placeholder 3">
            <a:extLst>
              <a:ext uri="{FF2B5EF4-FFF2-40B4-BE49-F238E27FC236}">
                <a16:creationId xmlns:a16="http://schemas.microsoft.com/office/drawing/2014/main" id="{90FAAA86-E76B-49D4-A081-BAE2B3EA29C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36C347F-07D4-4E71-B6C3-832AAB14C783}" type="slidenum">
              <a:rPr lang="en-US" altLang="en-US" sz="1400" smtClean="0">
                <a:solidFill>
                  <a:srgbClr val="FFFFFF"/>
                </a:solidFill>
              </a:rPr>
              <a:pPr/>
              <a:t>418</a:t>
            </a:fld>
            <a:endParaRPr lang="en-US" altLang="en-US" sz="1400">
              <a:solidFill>
                <a:srgbClr val="FFFFFF"/>
              </a:solidFill>
            </a:endParaRPr>
          </a:p>
        </p:txBody>
      </p:sp>
      <p:grpSp>
        <p:nvGrpSpPr>
          <p:cNvPr id="18436" name="Group 7">
            <a:extLst>
              <a:ext uri="{FF2B5EF4-FFF2-40B4-BE49-F238E27FC236}">
                <a16:creationId xmlns:a16="http://schemas.microsoft.com/office/drawing/2014/main" id="{867AF706-C21C-436A-850E-AB391C5BD2A1}"/>
              </a:ext>
            </a:extLst>
          </p:cNvPr>
          <p:cNvGrpSpPr>
            <a:grpSpLocks/>
          </p:cNvGrpSpPr>
          <p:nvPr/>
        </p:nvGrpSpPr>
        <p:grpSpPr bwMode="auto">
          <a:xfrm>
            <a:off x="5486400" y="228600"/>
            <a:ext cx="3048000" cy="6515100"/>
            <a:chOff x="1152" y="144"/>
            <a:chExt cx="1920" cy="4104"/>
          </a:xfrm>
        </p:grpSpPr>
        <p:pic>
          <p:nvPicPr>
            <p:cNvPr id="18437" name="Picture 4">
              <a:extLst>
                <a:ext uri="{FF2B5EF4-FFF2-40B4-BE49-F238E27FC236}">
                  <a16:creationId xmlns:a16="http://schemas.microsoft.com/office/drawing/2014/main" id="{3B9F496A-C4CC-4F34-85D2-E4A9E5826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240"/>
              <a:ext cx="1732" cy="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5">
              <a:extLst>
                <a:ext uri="{FF2B5EF4-FFF2-40B4-BE49-F238E27FC236}">
                  <a16:creationId xmlns:a16="http://schemas.microsoft.com/office/drawing/2014/main" id="{58F65B73-C91B-4ED2-87DB-95338CCAD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98103"/>
            <a:stretch>
              <a:fillRect/>
            </a:stretch>
          </p:blipFill>
          <p:spPr bwMode="auto">
            <a:xfrm>
              <a:off x="1152" y="596"/>
              <a:ext cx="173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6">
              <a:extLst>
                <a:ext uri="{FF2B5EF4-FFF2-40B4-BE49-F238E27FC236}">
                  <a16:creationId xmlns:a16="http://schemas.microsoft.com/office/drawing/2014/main" id="{C996B803-0146-4249-AAEB-711543FC2428}"/>
                </a:ext>
              </a:extLst>
            </p:cNvPr>
            <p:cNvSpPr>
              <a:spLocks noChangeArrowheads="1"/>
            </p:cNvSpPr>
            <p:nvPr/>
          </p:nvSpPr>
          <p:spPr bwMode="auto">
            <a:xfrm>
              <a:off x="1248" y="144"/>
              <a:ext cx="1824"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grpSp>
    </p:spTree>
    <p:extLst>
      <p:ext uri="{BB962C8B-B14F-4D97-AF65-F5344CB8AC3E}">
        <p14:creationId xmlns:p14="http://schemas.microsoft.com/office/powerpoint/2010/main" val="290765014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F3A4B766-0AD8-4224-B57E-9050D68B0370}"/>
              </a:ext>
            </a:extLst>
          </p:cNvPr>
          <p:cNvSpPr>
            <a:spLocks noGrp="1" noChangeArrowheads="1"/>
          </p:cNvSpPr>
          <p:nvPr>
            <p:ph type="title"/>
          </p:nvPr>
        </p:nvSpPr>
        <p:spPr>
          <a:xfrm>
            <a:off x="609600" y="76200"/>
            <a:ext cx="8153400" cy="1143000"/>
          </a:xfrm>
        </p:spPr>
        <p:txBody>
          <a:bodyPr/>
          <a:lstStyle/>
          <a:p>
            <a:pPr eaLnBrk="1" fontAlgn="auto" hangingPunct="1">
              <a:spcAft>
                <a:spcPts val="0"/>
              </a:spcAft>
              <a:defRPr/>
            </a:pPr>
            <a:r>
              <a:rPr lang="en-US"/>
              <a:t>Implementing Subprograms with Stack-Dynamic Local Variables</a:t>
            </a:r>
          </a:p>
        </p:txBody>
      </p:sp>
      <p:sp>
        <p:nvSpPr>
          <p:cNvPr id="19459" name="Rectangle 3">
            <a:extLst>
              <a:ext uri="{FF2B5EF4-FFF2-40B4-BE49-F238E27FC236}">
                <a16:creationId xmlns:a16="http://schemas.microsoft.com/office/drawing/2014/main" id="{81B79E5E-304B-45D3-A99B-359361715B42}"/>
              </a:ext>
            </a:extLst>
          </p:cNvPr>
          <p:cNvSpPr>
            <a:spLocks noGrp="1" noChangeArrowheads="1"/>
          </p:cNvSpPr>
          <p:nvPr>
            <p:ph sz="quarter" idx="1"/>
          </p:nvPr>
        </p:nvSpPr>
        <p:spPr>
          <a:xfrm>
            <a:off x="533400" y="1371600"/>
            <a:ext cx="8153400" cy="4340225"/>
          </a:xfrm>
        </p:spPr>
        <p:txBody>
          <a:bodyPr/>
          <a:lstStyle/>
          <a:p>
            <a:pPr eaLnBrk="1" hangingPunct="1"/>
            <a:r>
              <a:rPr lang="en-US" altLang="en-US"/>
              <a:t>More complex activation record</a:t>
            </a:r>
          </a:p>
          <a:p>
            <a:pPr lvl="1" eaLnBrk="1" hangingPunct="1"/>
            <a:r>
              <a:rPr lang="en-US" altLang="en-US"/>
              <a:t>The compiler must generate code to cause implicit allocation and de-allocation of local variables</a:t>
            </a:r>
          </a:p>
          <a:p>
            <a:pPr lvl="1" eaLnBrk="1" hangingPunct="1"/>
            <a:r>
              <a:rPr lang="en-US" altLang="en-US"/>
              <a:t>Recursion must be supported (adds the possibility of multiple simultaneous activations of a subprogram)</a:t>
            </a:r>
          </a:p>
          <a:p>
            <a:pPr lvl="1" eaLnBrk="1" hangingPunct="1"/>
            <a:endParaRPr lang="en-US" altLang="en-US"/>
          </a:p>
        </p:txBody>
      </p:sp>
      <p:sp>
        <p:nvSpPr>
          <p:cNvPr id="19460" name="Slide Number Placeholder 3">
            <a:extLst>
              <a:ext uri="{FF2B5EF4-FFF2-40B4-BE49-F238E27FC236}">
                <a16:creationId xmlns:a16="http://schemas.microsoft.com/office/drawing/2014/main" id="{3B32E711-5CC1-4D29-8743-6B3DDE94303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4AD369A-C63C-444E-A513-9F429B71EE06}" type="slidenum">
              <a:rPr lang="en-US" altLang="en-US" sz="1400" smtClean="0">
                <a:solidFill>
                  <a:srgbClr val="FFFFFF"/>
                </a:solidFill>
              </a:rPr>
              <a:pPr/>
              <a:t>419</a:t>
            </a:fld>
            <a:endParaRPr lang="en-US" altLang="en-US" sz="1400">
              <a:solidFill>
                <a:srgbClr val="FFFFFF"/>
              </a:solidFill>
            </a:endParaRPr>
          </a:p>
        </p:txBody>
      </p:sp>
    </p:spTree>
    <p:extLst>
      <p:ext uri="{BB962C8B-B14F-4D97-AF65-F5344CB8AC3E}">
        <p14:creationId xmlns:p14="http://schemas.microsoft.com/office/powerpoint/2010/main" val="3352937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F61E9871-750D-424A-AE25-980042257C3B}"/>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17411" name="Rectangle 3">
            <a:extLst>
              <a:ext uri="{FF2B5EF4-FFF2-40B4-BE49-F238E27FC236}">
                <a16:creationId xmlns:a16="http://schemas.microsoft.com/office/drawing/2014/main" id="{CD56F9AE-5E99-44CD-9197-EB879237FFFC}"/>
              </a:ext>
            </a:extLst>
          </p:cNvPr>
          <p:cNvSpPr>
            <a:spLocks noGrp="1" noChangeArrowheads="1"/>
          </p:cNvSpPr>
          <p:nvPr>
            <p:ph sz="quarter" idx="1"/>
          </p:nvPr>
        </p:nvSpPr>
        <p:spPr>
          <a:xfrm>
            <a:off x="457200" y="1600200"/>
            <a:ext cx="7467600" cy="4873625"/>
          </a:xfrm>
        </p:spPr>
        <p:txBody>
          <a:bodyPr/>
          <a:lstStyle/>
          <a:p>
            <a:pPr eaLnBrk="1" hangingPunct="1"/>
            <a:r>
              <a:rPr lang="en-US" altLang="en-US"/>
              <a:t>Backus-Naur Form</a:t>
            </a:r>
          </a:p>
          <a:p>
            <a:pPr lvl="1" eaLnBrk="1" hangingPunct="1"/>
            <a:r>
              <a:rPr lang="en-US" altLang="en-US"/>
              <a:t>A formal notation for specifying programming language syntax initially presented by John Backus to describe ALGOL 58 in 1959.</a:t>
            </a:r>
          </a:p>
          <a:p>
            <a:pPr lvl="1" eaLnBrk="1" hangingPunct="1"/>
            <a:r>
              <a:rPr lang="en-US" altLang="en-US"/>
              <a:t>It was later modified slightly by Peter Naur to describe ALGOL 60, hence the Backus-Naur Form (BNF).</a:t>
            </a:r>
          </a:p>
          <a:p>
            <a:pPr lvl="1" eaLnBrk="1" hangingPunct="1"/>
            <a:r>
              <a:rPr lang="en-US" altLang="en-US"/>
              <a:t>Most popular method for concisely describing programming language syntax</a:t>
            </a:r>
          </a:p>
        </p:txBody>
      </p:sp>
      <p:sp>
        <p:nvSpPr>
          <p:cNvPr id="17412" name="Slide Number Placeholder 4">
            <a:extLst>
              <a:ext uri="{FF2B5EF4-FFF2-40B4-BE49-F238E27FC236}">
                <a16:creationId xmlns:a16="http://schemas.microsoft.com/office/drawing/2014/main" id="{B1D062C5-A139-4B13-BCB1-CD22683C328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B2190837-E1A4-4848-8F29-F2AB9C5E0804}" type="slidenum">
              <a:rPr lang="en-US" altLang="en-US" sz="1400" smtClean="0">
                <a:solidFill>
                  <a:srgbClr val="FFFFFF"/>
                </a:solidFill>
                <a:latin typeface="Times" panose="02020603050405020304" pitchFamily="18" charset="0"/>
              </a:rPr>
              <a:pPr>
                <a:spcBef>
                  <a:spcPct val="0"/>
                </a:spcBef>
                <a:buClrTx/>
                <a:buSzTx/>
                <a:buFontTx/>
                <a:buNone/>
              </a:pPr>
              <a:t>42</a:t>
            </a:fld>
            <a:endParaRPr lang="en-US" altLang="en-US" sz="1400">
              <a:solidFill>
                <a:srgbClr val="FFFFFF"/>
              </a:solidFill>
              <a:latin typeface="Times" panose="02020603050405020304" pitchFamily="18" charset="0"/>
            </a:endParaRPr>
          </a:p>
        </p:txBody>
      </p:sp>
      <p:sp>
        <p:nvSpPr>
          <p:cNvPr id="17413" name="Footer Placeholder 3">
            <a:extLst>
              <a:ext uri="{FF2B5EF4-FFF2-40B4-BE49-F238E27FC236}">
                <a16:creationId xmlns:a16="http://schemas.microsoft.com/office/drawing/2014/main" id="{56976BF2-BADB-4876-8773-25B7EF3B35C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4103998157"/>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38277D9-348E-4445-9CBF-3F0CC4A8B6B1}"/>
              </a:ext>
            </a:extLst>
          </p:cNvPr>
          <p:cNvSpPr>
            <a:spLocks noGrp="1" noChangeArrowheads="1"/>
          </p:cNvSpPr>
          <p:nvPr>
            <p:ph type="title"/>
          </p:nvPr>
        </p:nvSpPr>
        <p:spPr>
          <a:xfrm>
            <a:off x="609600" y="0"/>
            <a:ext cx="8305800" cy="1143000"/>
          </a:xfrm>
        </p:spPr>
        <p:txBody>
          <a:bodyPr>
            <a:normAutofit fontScale="90000"/>
          </a:bodyPr>
          <a:lstStyle/>
          <a:p>
            <a:pPr eaLnBrk="1" fontAlgn="auto" hangingPunct="1">
              <a:spcAft>
                <a:spcPts val="0"/>
              </a:spcAft>
              <a:defRPr/>
            </a:pPr>
            <a:r>
              <a:rPr lang="en-US" sz="3200"/>
              <a:t>Typical Activation Record for a Language with Stack-Dynamic Local Variables</a:t>
            </a:r>
          </a:p>
        </p:txBody>
      </p:sp>
      <p:sp>
        <p:nvSpPr>
          <p:cNvPr id="20483" name="Slide Number Placeholder 3">
            <a:extLst>
              <a:ext uri="{FF2B5EF4-FFF2-40B4-BE49-F238E27FC236}">
                <a16:creationId xmlns:a16="http://schemas.microsoft.com/office/drawing/2014/main" id="{11207264-A950-4E2F-9F97-D87C5128F6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2BB6A60-BF7C-4394-86E2-8BBF1BF49EA1}" type="slidenum">
              <a:rPr lang="en-US" altLang="en-US" sz="1400" smtClean="0">
                <a:solidFill>
                  <a:srgbClr val="FFFFFF"/>
                </a:solidFill>
              </a:rPr>
              <a:pPr/>
              <a:t>420</a:t>
            </a:fld>
            <a:endParaRPr lang="en-US" altLang="en-US" sz="1400">
              <a:solidFill>
                <a:srgbClr val="FFFFFF"/>
              </a:solidFill>
            </a:endParaRPr>
          </a:p>
        </p:txBody>
      </p:sp>
      <p:grpSp>
        <p:nvGrpSpPr>
          <p:cNvPr id="20484" name="Group 7">
            <a:extLst>
              <a:ext uri="{FF2B5EF4-FFF2-40B4-BE49-F238E27FC236}">
                <a16:creationId xmlns:a16="http://schemas.microsoft.com/office/drawing/2014/main" id="{4D790F93-5B65-4B0B-A85E-C19071727D84}"/>
              </a:ext>
            </a:extLst>
          </p:cNvPr>
          <p:cNvGrpSpPr>
            <a:grpSpLocks/>
          </p:cNvGrpSpPr>
          <p:nvPr/>
        </p:nvGrpSpPr>
        <p:grpSpPr bwMode="auto">
          <a:xfrm>
            <a:off x="1905000" y="1981200"/>
            <a:ext cx="6096000" cy="3124200"/>
            <a:chOff x="1344" y="1824"/>
            <a:chExt cx="3840" cy="1968"/>
          </a:xfrm>
        </p:grpSpPr>
        <p:pic>
          <p:nvPicPr>
            <p:cNvPr id="20485" name="Picture 4">
              <a:extLst>
                <a:ext uri="{FF2B5EF4-FFF2-40B4-BE49-F238E27FC236}">
                  <a16:creationId xmlns:a16="http://schemas.microsoft.com/office/drawing/2014/main" id="{141B35FE-3577-4E4E-ADC2-EF0F2C34E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4685"/>
            <a:stretch>
              <a:fillRect/>
            </a:stretch>
          </p:blipFill>
          <p:spPr bwMode="auto">
            <a:xfrm>
              <a:off x="1344" y="2160"/>
              <a:ext cx="3840" cy="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Line 5">
              <a:extLst>
                <a:ext uri="{FF2B5EF4-FFF2-40B4-BE49-F238E27FC236}">
                  <a16:creationId xmlns:a16="http://schemas.microsoft.com/office/drawing/2014/main" id="{096B646B-7F7A-4609-B638-97F8783939AE}"/>
                </a:ext>
              </a:extLst>
            </p:cNvPr>
            <p:cNvSpPr>
              <a:spLocks noChangeShapeType="1"/>
            </p:cNvSpPr>
            <p:nvPr/>
          </p:nvSpPr>
          <p:spPr bwMode="auto">
            <a:xfrm>
              <a:off x="1344" y="3792"/>
              <a:ext cx="244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MY"/>
            </a:p>
          </p:txBody>
        </p:sp>
        <p:pic>
          <p:nvPicPr>
            <p:cNvPr id="20487" name="Picture 6">
              <a:extLst>
                <a:ext uri="{FF2B5EF4-FFF2-40B4-BE49-F238E27FC236}">
                  <a16:creationId xmlns:a16="http://schemas.microsoft.com/office/drawing/2014/main" id="{19938292-08C3-454A-8E15-714E11619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0265"/>
            <a:stretch>
              <a:fillRect/>
            </a:stretch>
          </p:blipFill>
          <p:spPr bwMode="auto">
            <a:xfrm>
              <a:off x="1344" y="1824"/>
              <a:ext cx="3840"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1973100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BAE3173B-D0BC-4330-8BB8-CE4481344357}"/>
              </a:ext>
            </a:extLst>
          </p:cNvPr>
          <p:cNvSpPr>
            <a:spLocks noGrp="1" noChangeArrowheads="1"/>
          </p:cNvSpPr>
          <p:nvPr>
            <p:ph type="title"/>
          </p:nvPr>
        </p:nvSpPr>
        <p:spPr>
          <a:xfrm>
            <a:off x="609600" y="152400"/>
            <a:ext cx="8305800" cy="1143000"/>
          </a:xfrm>
        </p:spPr>
        <p:txBody>
          <a:bodyPr/>
          <a:lstStyle/>
          <a:p>
            <a:pPr eaLnBrk="1" fontAlgn="auto" hangingPunct="1">
              <a:spcAft>
                <a:spcPts val="0"/>
              </a:spcAft>
              <a:defRPr/>
            </a:pPr>
            <a:r>
              <a:rPr lang="en-US" sz="2800" dirty="0">
                <a:solidFill>
                  <a:srgbClr val="FF0000"/>
                </a:solidFill>
              </a:rPr>
              <a:t>Implementing Subprograms with Stack-Dynamic Local Variables: Activation Record</a:t>
            </a:r>
          </a:p>
        </p:txBody>
      </p:sp>
      <p:sp>
        <p:nvSpPr>
          <p:cNvPr id="21507" name="Rectangle 3">
            <a:extLst>
              <a:ext uri="{FF2B5EF4-FFF2-40B4-BE49-F238E27FC236}">
                <a16:creationId xmlns:a16="http://schemas.microsoft.com/office/drawing/2014/main" id="{7190B7A8-2324-43A0-96D9-907645751873}"/>
              </a:ext>
            </a:extLst>
          </p:cNvPr>
          <p:cNvSpPr>
            <a:spLocks noGrp="1" noChangeArrowheads="1"/>
          </p:cNvSpPr>
          <p:nvPr>
            <p:ph sz="quarter" idx="1"/>
          </p:nvPr>
        </p:nvSpPr>
        <p:spPr>
          <a:xfrm>
            <a:off x="533400" y="1447800"/>
            <a:ext cx="8153400" cy="4419600"/>
          </a:xfrm>
        </p:spPr>
        <p:txBody>
          <a:bodyPr/>
          <a:lstStyle/>
          <a:p>
            <a:pPr eaLnBrk="1" hangingPunct="1"/>
            <a:r>
              <a:rPr lang="en-US" altLang="en-US"/>
              <a:t>The activation record format is static, but its size may be dynamic</a:t>
            </a:r>
          </a:p>
          <a:p>
            <a:pPr eaLnBrk="1" hangingPunct="1"/>
            <a:r>
              <a:rPr lang="en-US" altLang="en-US"/>
              <a:t>The </a:t>
            </a:r>
            <a:r>
              <a:rPr lang="en-US" altLang="en-US" i="1"/>
              <a:t>dynamic link</a:t>
            </a:r>
            <a:r>
              <a:rPr lang="en-US" altLang="en-US"/>
              <a:t> points to the top of an instance of the activation record of the caller</a:t>
            </a:r>
          </a:p>
          <a:p>
            <a:pPr eaLnBrk="1" hangingPunct="1"/>
            <a:r>
              <a:rPr lang="en-US" altLang="en-US"/>
              <a:t>An activation record instance is dynamically created when a subprogram is called</a:t>
            </a:r>
          </a:p>
          <a:p>
            <a:pPr eaLnBrk="1" hangingPunct="1"/>
            <a:r>
              <a:rPr lang="en-US" altLang="en-US"/>
              <a:t>Run-time stack</a:t>
            </a:r>
          </a:p>
        </p:txBody>
      </p:sp>
      <p:sp>
        <p:nvSpPr>
          <p:cNvPr id="21508" name="Slide Number Placeholder 3">
            <a:extLst>
              <a:ext uri="{FF2B5EF4-FFF2-40B4-BE49-F238E27FC236}">
                <a16:creationId xmlns:a16="http://schemas.microsoft.com/office/drawing/2014/main" id="{DE917EED-4F85-4C76-A99D-A072198C2D0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8EF8E137-1AF3-4DA7-969A-25F670DB4CCC}" type="slidenum">
              <a:rPr lang="en-US" altLang="en-US" sz="1400" smtClean="0">
                <a:solidFill>
                  <a:srgbClr val="FFFFFF"/>
                </a:solidFill>
              </a:rPr>
              <a:pPr/>
              <a:t>421</a:t>
            </a:fld>
            <a:endParaRPr lang="en-US" altLang="en-US" sz="1400">
              <a:solidFill>
                <a:srgbClr val="FFFFFF"/>
              </a:solidFill>
            </a:endParaRPr>
          </a:p>
        </p:txBody>
      </p:sp>
    </p:spTree>
    <p:extLst>
      <p:ext uri="{BB962C8B-B14F-4D97-AF65-F5344CB8AC3E}">
        <p14:creationId xmlns:p14="http://schemas.microsoft.com/office/powerpoint/2010/main" val="166208358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CB2D7F06-EC3A-4441-9693-D706585D27CB}"/>
              </a:ext>
            </a:extLst>
          </p:cNvPr>
          <p:cNvSpPr>
            <a:spLocks noGrp="1" noChangeArrowheads="1"/>
          </p:cNvSpPr>
          <p:nvPr>
            <p:ph type="title"/>
          </p:nvPr>
        </p:nvSpPr>
        <p:spPr/>
        <p:txBody>
          <a:bodyPr/>
          <a:lstStyle/>
          <a:p>
            <a:pPr eaLnBrk="1" fontAlgn="auto" hangingPunct="1">
              <a:spcAft>
                <a:spcPts val="0"/>
              </a:spcAft>
              <a:defRPr/>
            </a:pPr>
            <a:r>
              <a:rPr lang="en-US"/>
              <a:t>An Example: C Function</a:t>
            </a:r>
          </a:p>
        </p:txBody>
      </p:sp>
      <p:sp>
        <p:nvSpPr>
          <p:cNvPr id="22531" name="Rectangle 4">
            <a:extLst>
              <a:ext uri="{FF2B5EF4-FFF2-40B4-BE49-F238E27FC236}">
                <a16:creationId xmlns:a16="http://schemas.microsoft.com/office/drawing/2014/main" id="{E5FCBBDB-2F2B-4FD4-9A16-F6F2E1DB0535}"/>
              </a:ext>
            </a:extLst>
          </p:cNvPr>
          <p:cNvSpPr>
            <a:spLocks noGrp="1" noChangeArrowheads="1"/>
          </p:cNvSpPr>
          <p:nvPr>
            <p:ph sz="quarter" idx="1"/>
          </p:nvPr>
        </p:nvSpPr>
        <p:spPr>
          <a:xfrm>
            <a:off x="609600" y="1831975"/>
            <a:ext cx="5257800" cy="4340225"/>
          </a:xfrm>
        </p:spPr>
        <p:txBody>
          <a:bodyPr/>
          <a:lstStyle/>
          <a:p>
            <a:pPr eaLnBrk="1" hangingPunct="1">
              <a:buFontTx/>
              <a:buNone/>
            </a:pPr>
            <a:r>
              <a:rPr lang="en-US" altLang="en-US" sz="2000">
                <a:latin typeface="Courier New" panose="02070309020205020404" pitchFamily="49" charset="0"/>
                <a:cs typeface="Courier New" panose="02070309020205020404" pitchFamily="49" charset="0"/>
              </a:rPr>
              <a:t>void sub(float total, int part)</a:t>
            </a:r>
          </a:p>
          <a:p>
            <a:pPr eaLnBrk="1" hangingPunct="1">
              <a:buFontTx/>
              <a:buNone/>
            </a:pPr>
            <a:r>
              <a:rPr lang="en-US" altLang="en-US" sz="2000">
                <a:latin typeface="Courier New" panose="02070309020205020404" pitchFamily="49" charset="0"/>
                <a:cs typeface="Courier New" panose="02070309020205020404" pitchFamily="49" charset="0"/>
              </a:rPr>
              <a:t>{</a:t>
            </a:r>
          </a:p>
          <a:p>
            <a:pPr eaLnBrk="1" hangingPunct="1">
              <a:buFontTx/>
              <a:buNone/>
            </a:pPr>
            <a:r>
              <a:rPr lang="en-US" altLang="en-US" sz="2000">
                <a:latin typeface="Courier New" panose="02070309020205020404" pitchFamily="49" charset="0"/>
                <a:cs typeface="Courier New" panose="02070309020205020404" pitchFamily="49" charset="0"/>
              </a:rPr>
              <a:t>	int list[6]; </a:t>
            </a:r>
          </a:p>
          <a:p>
            <a:pPr eaLnBrk="1" hangingPunct="1">
              <a:buFontTx/>
              <a:buNone/>
            </a:pPr>
            <a:r>
              <a:rPr lang="en-US" altLang="en-US" sz="2000">
                <a:latin typeface="Courier New" panose="02070309020205020404" pitchFamily="49" charset="0"/>
                <a:cs typeface="Courier New" panose="02070309020205020404" pitchFamily="49" charset="0"/>
              </a:rPr>
              <a:t>  float sum;</a:t>
            </a:r>
          </a:p>
          <a:p>
            <a:pPr eaLnBrk="1" hangingPunct="1">
              <a:buFontTx/>
              <a:buNone/>
            </a:pPr>
            <a:r>
              <a:rPr lang="en-US" altLang="en-US" sz="2000">
                <a:latin typeface="Courier New" panose="02070309020205020404" pitchFamily="49" charset="0"/>
                <a:cs typeface="Courier New" panose="02070309020205020404" pitchFamily="49" charset="0"/>
              </a:rPr>
              <a:t>	…</a:t>
            </a:r>
          </a:p>
          <a:p>
            <a:pPr eaLnBrk="1" hangingPunct="1">
              <a:buFontTx/>
              <a:buNone/>
            </a:pPr>
            <a:r>
              <a:rPr lang="en-US" altLang="en-US" sz="2000">
                <a:latin typeface="Courier New" panose="02070309020205020404" pitchFamily="49" charset="0"/>
                <a:cs typeface="Courier New" panose="02070309020205020404" pitchFamily="49" charset="0"/>
              </a:rPr>
              <a:t>}</a:t>
            </a:r>
          </a:p>
        </p:txBody>
      </p:sp>
      <p:sp>
        <p:nvSpPr>
          <p:cNvPr id="22532" name="Slide Number Placeholder 3">
            <a:extLst>
              <a:ext uri="{FF2B5EF4-FFF2-40B4-BE49-F238E27FC236}">
                <a16:creationId xmlns:a16="http://schemas.microsoft.com/office/drawing/2014/main" id="{1FC9ACD4-8ADB-4397-B098-344E56AA544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00BDA12-2027-4350-BA1A-DE9EA6A79D9A}" type="slidenum">
              <a:rPr lang="en-US" altLang="en-US" sz="1400" smtClean="0">
                <a:solidFill>
                  <a:srgbClr val="FFFFFF"/>
                </a:solidFill>
              </a:rPr>
              <a:pPr/>
              <a:t>422</a:t>
            </a:fld>
            <a:endParaRPr lang="en-US" altLang="en-US" sz="1400">
              <a:solidFill>
                <a:srgbClr val="FFFFFF"/>
              </a:solidFill>
            </a:endParaRPr>
          </a:p>
        </p:txBody>
      </p:sp>
      <p:pic>
        <p:nvPicPr>
          <p:cNvPr id="22533" name="Picture 5">
            <a:extLst>
              <a:ext uri="{FF2B5EF4-FFF2-40B4-BE49-F238E27FC236}">
                <a16:creationId xmlns:a16="http://schemas.microsoft.com/office/drawing/2014/main" id="{E0296EA9-9646-4482-B5F4-862C7CDBB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381"/>
          <a:stretch>
            <a:fillRect/>
          </a:stretch>
        </p:blipFill>
        <p:spPr bwMode="auto">
          <a:xfrm>
            <a:off x="5448300" y="1295400"/>
            <a:ext cx="35575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6">
            <a:extLst>
              <a:ext uri="{FF2B5EF4-FFF2-40B4-BE49-F238E27FC236}">
                <a16:creationId xmlns:a16="http://schemas.microsoft.com/office/drawing/2014/main" id="{24436E43-BE87-4600-A656-FC16494E77DE}"/>
              </a:ext>
            </a:extLst>
          </p:cNvPr>
          <p:cNvSpPr txBox="1">
            <a:spLocks noChangeArrowheads="1"/>
          </p:cNvSpPr>
          <p:nvPr/>
        </p:nvSpPr>
        <p:spPr bwMode="auto">
          <a:xfrm>
            <a:off x="8229600" y="2286000"/>
            <a:ext cx="460375" cy="1735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accent2"/>
                </a:solidFill>
                <a:latin typeface="Courier New" panose="02070309020205020404" pitchFamily="49" charset="0"/>
              </a:rPr>
              <a:t>[4]</a:t>
            </a:r>
          </a:p>
          <a:p>
            <a:endParaRPr lang="en-US" altLang="en-US" sz="1200">
              <a:solidFill>
                <a:schemeClr val="accent2"/>
              </a:solidFill>
              <a:latin typeface="Courier New" panose="02070309020205020404" pitchFamily="49" charset="0"/>
            </a:endParaRPr>
          </a:p>
          <a:p>
            <a:r>
              <a:rPr lang="en-US" altLang="en-US" sz="1200">
                <a:solidFill>
                  <a:schemeClr val="accent2"/>
                </a:solidFill>
                <a:latin typeface="Courier New" panose="02070309020205020404" pitchFamily="49" charset="0"/>
              </a:rPr>
              <a:t>[3]</a:t>
            </a:r>
          </a:p>
          <a:p>
            <a:endParaRPr lang="en-US" altLang="en-US" sz="1200">
              <a:solidFill>
                <a:schemeClr val="accent2"/>
              </a:solidFill>
              <a:latin typeface="Courier New" panose="02070309020205020404" pitchFamily="49" charset="0"/>
            </a:endParaRPr>
          </a:p>
          <a:p>
            <a:r>
              <a:rPr lang="en-US" altLang="en-US" sz="1200">
                <a:solidFill>
                  <a:schemeClr val="accent2"/>
                </a:solidFill>
                <a:latin typeface="Courier New" panose="02070309020205020404" pitchFamily="49" charset="0"/>
              </a:rPr>
              <a:t>[2]</a:t>
            </a:r>
          </a:p>
          <a:p>
            <a:endParaRPr lang="en-US" altLang="en-US" sz="1200">
              <a:solidFill>
                <a:schemeClr val="accent2"/>
              </a:solidFill>
              <a:latin typeface="Courier New" panose="02070309020205020404" pitchFamily="49" charset="0"/>
            </a:endParaRPr>
          </a:p>
          <a:p>
            <a:r>
              <a:rPr lang="en-US" altLang="en-US" sz="1200">
                <a:solidFill>
                  <a:schemeClr val="accent2"/>
                </a:solidFill>
                <a:latin typeface="Courier New" panose="02070309020205020404" pitchFamily="49" charset="0"/>
              </a:rPr>
              <a:t>[1]</a:t>
            </a:r>
          </a:p>
          <a:p>
            <a:endParaRPr lang="en-US" altLang="en-US" sz="1200">
              <a:solidFill>
                <a:schemeClr val="accent2"/>
              </a:solidFill>
              <a:latin typeface="Courier New" panose="02070309020205020404" pitchFamily="49" charset="0"/>
            </a:endParaRPr>
          </a:p>
          <a:p>
            <a:r>
              <a:rPr lang="en-US" altLang="en-US" sz="1200">
                <a:solidFill>
                  <a:schemeClr val="accent2"/>
                </a:solidFill>
                <a:latin typeface="Courier New" panose="02070309020205020404" pitchFamily="49" charset="0"/>
              </a:rPr>
              <a:t>[0]</a:t>
            </a:r>
          </a:p>
        </p:txBody>
      </p:sp>
    </p:spTree>
    <p:extLst>
      <p:ext uri="{BB962C8B-B14F-4D97-AF65-F5344CB8AC3E}">
        <p14:creationId xmlns:p14="http://schemas.microsoft.com/office/powerpoint/2010/main" val="322505544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3D1F55D7-2682-4402-82C9-CAE5A5CCC459}"/>
              </a:ext>
            </a:extLst>
          </p:cNvPr>
          <p:cNvSpPr>
            <a:spLocks noGrp="1" noChangeArrowheads="1"/>
          </p:cNvSpPr>
          <p:nvPr>
            <p:ph type="title"/>
          </p:nvPr>
        </p:nvSpPr>
        <p:spPr/>
        <p:txBody>
          <a:bodyPr/>
          <a:lstStyle/>
          <a:p>
            <a:pPr eaLnBrk="1" fontAlgn="auto" hangingPunct="1">
              <a:spcAft>
                <a:spcPts val="0"/>
              </a:spcAft>
              <a:defRPr/>
            </a:pPr>
            <a:r>
              <a:rPr lang="en-US"/>
              <a:t>An Example Without Recursion</a:t>
            </a:r>
          </a:p>
        </p:txBody>
      </p:sp>
      <p:sp>
        <p:nvSpPr>
          <p:cNvPr id="23555" name="Rectangle 4">
            <a:extLst>
              <a:ext uri="{FF2B5EF4-FFF2-40B4-BE49-F238E27FC236}">
                <a16:creationId xmlns:a16="http://schemas.microsoft.com/office/drawing/2014/main" id="{2ED745C7-218C-4037-96CE-A70E0E1741F6}"/>
              </a:ext>
            </a:extLst>
          </p:cNvPr>
          <p:cNvSpPr>
            <a:spLocks noGrp="1" noChangeArrowheads="1"/>
          </p:cNvSpPr>
          <p:nvPr>
            <p:ph sz="quarter" idx="1"/>
          </p:nvPr>
        </p:nvSpPr>
        <p:spPr>
          <a:xfrm>
            <a:off x="457200" y="1600200"/>
            <a:ext cx="7467600" cy="4873625"/>
          </a:xfrm>
        </p:spPr>
        <p:txBody>
          <a:bodyPr/>
          <a:lstStyle/>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void A(int x)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int y;</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C(y);</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void B(float r)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int s, t;</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A(s);</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void C(int q)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void main()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float p;</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B(p);</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400">
                <a:latin typeface="Courier New" panose="02070309020205020404" pitchFamily="49" charset="0"/>
                <a:cs typeface="Courier New" panose="02070309020205020404" pitchFamily="49" charset="0"/>
              </a:rPr>
              <a:t>}</a:t>
            </a:r>
          </a:p>
          <a:p>
            <a:pPr eaLnBrk="1" hangingPunct="1">
              <a:lnSpc>
                <a:spcPct val="80000"/>
              </a:lnSpc>
              <a:buFontTx/>
              <a:buNone/>
            </a:pPr>
            <a:endParaRPr lang="en-US" altLang="en-US" sz="1400">
              <a:latin typeface="Courier New" panose="02070309020205020404" pitchFamily="49" charset="0"/>
              <a:cs typeface="Courier New" panose="02070309020205020404" pitchFamily="49" charset="0"/>
            </a:endParaRPr>
          </a:p>
        </p:txBody>
      </p:sp>
      <p:sp>
        <p:nvSpPr>
          <p:cNvPr id="23556" name="Slide Number Placeholder 3">
            <a:extLst>
              <a:ext uri="{FF2B5EF4-FFF2-40B4-BE49-F238E27FC236}">
                <a16:creationId xmlns:a16="http://schemas.microsoft.com/office/drawing/2014/main" id="{DCBC0553-92C9-4486-B1F2-5152EE8693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A03108C-4ADB-4BE0-B313-1355DA9CD40B}" type="slidenum">
              <a:rPr lang="en-US" altLang="en-US" sz="1400" smtClean="0">
                <a:solidFill>
                  <a:srgbClr val="FFFFFF"/>
                </a:solidFill>
              </a:rPr>
              <a:pPr/>
              <a:t>423</a:t>
            </a:fld>
            <a:endParaRPr lang="en-US" altLang="en-US" sz="1400">
              <a:solidFill>
                <a:srgbClr val="FFFFFF"/>
              </a:solidFill>
            </a:endParaRPr>
          </a:p>
        </p:txBody>
      </p:sp>
      <p:sp>
        <p:nvSpPr>
          <p:cNvPr id="23557" name="Text Box 5">
            <a:extLst>
              <a:ext uri="{FF2B5EF4-FFF2-40B4-BE49-F238E27FC236}">
                <a16:creationId xmlns:a16="http://schemas.microsoft.com/office/drawing/2014/main" id="{6AD628D9-5EE2-41E5-9362-271F3598CA87}"/>
              </a:ext>
            </a:extLst>
          </p:cNvPr>
          <p:cNvSpPr txBox="1">
            <a:spLocks noChangeArrowheads="1"/>
          </p:cNvSpPr>
          <p:nvPr/>
        </p:nvSpPr>
        <p:spPr bwMode="auto">
          <a:xfrm>
            <a:off x="5029200" y="3200400"/>
            <a:ext cx="2438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a:latin typeface="Lucida Sans Unicode" panose="020B0602030504020204" pitchFamily="34" charset="0"/>
              </a:rPr>
              <a:t>main calls B</a:t>
            </a:r>
          </a:p>
          <a:p>
            <a:r>
              <a:rPr lang="en-US" altLang="en-US">
                <a:latin typeface="Lucida Sans Unicode" panose="020B0602030504020204" pitchFamily="34" charset="0"/>
              </a:rPr>
              <a:t>B calls A</a:t>
            </a:r>
          </a:p>
          <a:p>
            <a:r>
              <a:rPr lang="en-US" altLang="en-US">
                <a:latin typeface="Lucida Sans Unicode" panose="020B0602030504020204" pitchFamily="34" charset="0"/>
              </a:rPr>
              <a:t>A calls C</a:t>
            </a:r>
          </a:p>
          <a:p>
            <a:endParaRPr lang="en-US" altLang="en-US">
              <a:latin typeface="Lucida Sans Unicode" panose="020B0602030504020204" pitchFamily="34" charset="0"/>
            </a:endParaRPr>
          </a:p>
        </p:txBody>
      </p:sp>
    </p:spTree>
    <p:extLst>
      <p:ext uri="{BB962C8B-B14F-4D97-AF65-F5344CB8AC3E}">
        <p14:creationId xmlns:p14="http://schemas.microsoft.com/office/powerpoint/2010/main" val="259744489"/>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788DAC62-6B09-4E47-8D20-EEB41F69289D}"/>
              </a:ext>
            </a:extLst>
          </p:cNvPr>
          <p:cNvSpPr>
            <a:spLocks noGrp="1" noChangeArrowheads="1"/>
          </p:cNvSpPr>
          <p:nvPr>
            <p:ph type="title"/>
          </p:nvPr>
        </p:nvSpPr>
        <p:spPr/>
        <p:txBody>
          <a:bodyPr/>
          <a:lstStyle/>
          <a:p>
            <a:pPr eaLnBrk="1" fontAlgn="auto" hangingPunct="1">
              <a:spcAft>
                <a:spcPts val="0"/>
              </a:spcAft>
              <a:defRPr/>
            </a:pPr>
            <a:r>
              <a:rPr lang="en-US"/>
              <a:t>An Example Without Recursion</a:t>
            </a:r>
          </a:p>
        </p:txBody>
      </p:sp>
      <p:sp>
        <p:nvSpPr>
          <p:cNvPr id="24579" name="Slide Number Placeholder 3">
            <a:extLst>
              <a:ext uri="{FF2B5EF4-FFF2-40B4-BE49-F238E27FC236}">
                <a16:creationId xmlns:a16="http://schemas.microsoft.com/office/drawing/2014/main" id="{3FD889D1-66FF-48D7-AABE-39764003B9D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4179107-C84F-4970-B9B0-B93520B4B24C}" type="slidenum">
              <a:rPr lang="en-US" altLang="en-US" sz="1400" smtClean="0">
                <a:solidFill>
                  <a:srgbClr val="FFFFFF"/>
                </a:solidFill>
              </a:rPr>
              <a:pPr/>
              <a:t>424</a:t>
            </a:fld>
            <a:endParaRPr lang="en-US" altLang="en-US" sz="1400">
              <a:solidFill>
                <a:srgbClr val="FFFFFF"/>
              </a:solidFill>
            </a:endParaRPr>
          </a:p>
        </p:txBody>
      </p:sp>
      <p:pic>
        <p:nvPicPr>
          <p:cNvPr id="24580" name="Picture 2">
            <a:extLst>
              <a:ext uri="{FF2B5EF4-FFF2-40B4-BE49-F238E27FC236}">
                <a16:creationId xmlns:a16="http://schemas.microsoft.com/office/drawing/2014/main" id="{FA1E23CB-F038-4D5D-93AB-AD1C47ED1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999"/>
          <a:stretch>
            <a:fillRect/>
          </a:stretch>
        </p:blipFill>
        <p:spPr bwMode="auto">
          <a:xfrm>
            <a:off x="1295400" y="1295400"/>
            <a:ext cx="70485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a:extLst>
              <a:ext uri="{FF2B5EF4-FFF2-40B4-BE49-F238E27FC236}">
                <a16:creationId xmlns:a16="http://schemas.microsoft.com/office/drawing/2014/main" id="{3AC766FC-9E0A-4050-AC08-A09E4CB99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5323"/>
          <a:stretch>
            <a:fillRect/>
          </a:stretch>
        </p:blipFill>
        <p:spPr bwMode="auto">
          <a:xfrm>
            <a:off x="1295400" y="5181600"/>
            <a:ext cx="70485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014094"/>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3A7D574E-469B-4B7D-9A49-99097E8700E1}"/>
              </a:ext>
            </a:extLst>
          </p:cNvPr>
          <p:cNvSpPr>
            <a:spLocks noGrp="1" noChangeArrowheads="1"/>
          </p:cNvSpPr>
          <p:nvPr>
            <p:ph type="title"/>
          </p:nvPr>
        </p:nvSpPr>
        <p:spPr/>
        <p:txBody>
          <a:bodyPr/>
          <a:lstStyle/>
          <a:p>
            <a:pPr eaLnBrk="1" fontAlgn="auto" hangingPunct="1">
              <a:spcAft>
                <a:spcPts val="0"/>
              </a:spcAft>
              <a:defRPr/>
            </a:pPr>
            <a:r>
              <a:rPr lang="en-US" dirty="0">
                <a:solidFill>
                  <a:schemeClr val="tx1"/>
                </a:solidFill>
              </a:rPr>
              <a:t>Dynamic Chain and Local Offset</a:t>
            </a:r>
          </a:p>
        </p:txBody>
      </p:sp>
      <p:sp>
        <p:nvSpPr>
          <p:cNvPr id="25603" name="Rectangle 3">
            <a:extLst>
              <a:ext uri="{FF2B5EF4-FFF2-40B4-BE49-F238E27FC236}">
                <a16:creationId xmlns:a16="http://schemas.microsoft.com/office/drawing/2014/main" id="{0FE9EDE1-7AFA-44ED-A515-C27C843EB911}"/>
              </a:ext>
            </a:extLst>
          </p:cNvPr>
          <p:cNvSpPr>
            <a:spLocks noGrp="1" noChangeArrowheads="1"/>
          </p:cNvSpPr>
          <p:nvPr>
            <p:ph sz="quarter" idx="1"/>
          </p:nvPr>
        </p:nvSpPr>
        <p:spPr>
          <a:xfrm>
            <a:off x="457200" y="1371600"/>
            <a:ext cx="8153400" cy="4419600"/>
          </a:xfrm>
        </p:spPr>
        <p:txBody>
          <a:bodyPr/>
          <a:lstStyle/>
          <a:p>
            <a:pPr eaLnBrk="1" hangingPunct="1"/>
            <a:r>
              <a:rPr lang="en-US" altLang="en-US"/>
              <a:t>The collection of dynamic links in the stack at a given time is called the </a:t>
            </a:r>
            <a:r>
              <a:rPr lang="en-US" altLang="en-US" i="1"/>
              <a:t>dynamic chain</a:t>
            </a:r>
            <a:r>
              <a:rPr lang="en-US" altLang="en-US"/>
              <a:t>, or </a:t>
            </a:r>
            <a:r>
              <a:rPr lang="en-US" altLang="en-US" i="1"/>
              <a:t>call chain</a:t>
            </a:r>
          </a:p>
          <a:p>
            <a:pPr eaLnBrk="1" hangingPunct="1"/>
            <a:r>
              <a:rPr lang="en-US" altLang="en-US"/>
              <a:t>Local variables can be accessed by their offset from the beginning of the activation record. This offset is called the </a:t>
            </a:r>
            <a:r>
              <a:rPr lang="en-US" altLang="en-US" i="1"/>
              <a:t>local_offset</a:t>
            </a:r>
          </a:p>
          <a:p>
            <a:pPr eaLnBrk="1" hangingPunct="1"/>
            <a:r>
              <a:rPr lang="en-US" altLang="en-US"/>
              <a:t>The local_offset of a local variable can be determined by the compiler at compile time</a:t>
            </a:r>
          </a:p>
        </p:txBody>
      </p:sp>
      <p:sp>
        <p:nvSpPr>
          <p:cNvPr id="25604" name="Slide Number Placeholder 3">
            <a:extLst>
              <a:ext uri="{FF2B5EF4-FFF2-40B4-BE49-F238E27FC236}">
                <a16:creationId xmlns:a16="http://schemas.microsoft.com/office/drawing/2014/main" id="{389C4B37-E756-4DB0-869D-86D13375546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3F3A648-1CA0-44B0-81DF-1211D08175C7}" type="slidenum">
              <a:rPr lang="en-US" altLang="en-US" sz="1400" smtClean="0">
                <a:solidFill>
                  <a:srgbClr val="FFFFFF"/>
                </a:solidFill>
              </a:rPr>
              <a:pPr/>
              <a:t>425</a:t>
            </a:fld>
            <a:endParaRPr lang="en-US" altLang="en-US" sz="1400">
              <a:solidFill>
                <a:srgbClr val="FFFFFF"/>
              </a:solidFill>
            </a:endParaRPr>
          </a:p>
        </p:txBody>
      </p:sp>
    </p:spTree>
    <p:extLst>
      <p:ext uri="{BB962C8B-B14F-4D97-AF65-F5344CB8AC3E}">
        <p14:creationId xmlns:p14="http://schemas.microsoft.com/office/powerpoint/2010/main" val="99063082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C9404B82-588E-4380-A37F-743CEF9527EF}"/>
              </a:ext>
            </a:extLst>
          </p:cNvPr>
          <p:cNvSpPr>
            <a:spLocks noGrp="1" noChangeArrowheads="1"/>
          </p:cNvSpPr>
          <p:nvPr>
            <p:ph type="title"/>
          </p:nvPr>
        </p:nvSpPr>
        <p:spPr/>
        <p:txBody>
          <a:bodyPr/>
          <a:lstStyle/>
          <a:p>
            <a:pPr eaLnBrk="1" fontAlgn="auto" hangingPunct="1">
              <a:spcAft>
                <a:spcPts val="0"/>
              </a:spcAft>
              <a:defRPr/>
            </a:pPr>
            <a:r>
              <a:rPr lang="en-US"/>
              <a:t>An Example With Recursion</a:t>
            </a:r>
          </a:p>
        </p:txBody>
      </p:sp>
      <p:sp>
        <p:nvSpPr>
          <p:cNvPr id="26627" name="Rectangle 3">
            <a:extLst>
              <a:ext uri="{FF2B5EF4-FFF2-40B4-BE49-F238E27FC236}">
                <a16:creationId xmlns:a16="http://schemas.microsoft.com/office/drawing/2014/main" id="{AC228F18-DEC2-424B-9CAA-6AD61F6AAC15}"/>
              </a:ext>
            </a:extLst>
          </p:cNvPr>
          <p:cNvSpPr>
            <a:spLocks noGrp="1" noChangeArrowheads="1"/>
          </p:cNvSpPr>
          <p:nvPr>
            <p:ph sz="quarter" idx="1"/>
          </p:nvPr>
        </p:nvSpPr>
        <p:spPr>
          <a:xfrm>
            <a:off x="457200" y="1447800"/>
            <a:ext cx="7772400" cy="4724400"/>
          </a:xfrm>
        </p:spPr>
        <p:txBody>
          <a:bodyPr/>
          <a:lstStyle/>
          <a:p>
            <a:pPr eaLnBrk="1" hangingPunct="1">
              <a:lnSpc>
                <a:spcPct val="90000"/>
              </a:lnSpc>
            </a:pPr>
            <a:r>
              <a:rPr lang="en-US" altLang="en-US"/>
              <a:t>The activation record used in the previous example supports recursion, e.g.</a:t>
            </a:r>
          </a:p>
          <a:p>
            <a:pPr eaLnBrk="1" hangingPunct="1">
              <a:lnSpc>
                <a:spcPct val="90000"/>
              </a:lnSpc>
              <a:spcBef>
                <a:spcPct val="0"/>
              </a:spcBef>
              <a:buFontTx/>
              <a:buNone/>
            </a:pPr>
            <a:r>
              <a:rPr lang="en-US" altLang="en-US" sz="1400" b="1">
                <a:latin typeface="Courier New" panose="02070309020205020404" pitchFamily="49" charset="0"/>
              </a:rPr>
              <a:t>		</a:t>
            </a:r>
          </a:p>
          <a:p>
            <a:pPr eaLnBrk="1" hangingPunct="1">
              <a:lnSpc>
                <a:spcPct val="90000"/>
              </a:lnSpc>
              <a:spcBef>
                <a:spcPct val="0"/>
              </a:spcBef>
              <a:buFontTx/>
              <a:buNone/>
            </a:pPr>
            <a:r>
              <a:rPr lang="en-US" altLang="en-US" sz="1400" b="1">
                <a:latin typeface="Courier New" panose="02070309020205020404" pitchFamily="49" charset="0"/>
              </a:rPr>
              <a:t>		 </a:t>
            </a:r>
            <a:r>
              <a:rPr lang="en-US" altLang="en-US" sz="2000">
                <a:latin typeface="Courier New" panose="02070309020205020404" pitchFamily="49" charset="0"/>
              </a:rPr>
              <a:t>int factorial (int n) {</a:t>
            </a:r>
          </a:p>
          <a:p>
            <a:pPr eaLnBrk="1" hangingPunct="1">
              <a:lnSpc>
                <a:spcPct val="90000"/>
              </a:lnSpc>
              <a:spcBef>
                <a:spcPct val="0"/>
              </a:spcBef>
              <a:buFontTx/>
              <a:buNone/>
            </a:pPr>
            <a:r>
              <a:rPr lang="en-US" altLang="en-US" sz="2000">
                <a:latin typeface="Courier New" panose="02070309020205020404" pitchFamily="49" charset="0"/>
              </a:rPr>
              <a:t>           &lt;-----------------------------1</a:t>
            </a:r>
          </a:p>
          <a:p>
            <a:pPr eaLnBrk="1" hangingPunct="1">
              <a:lnSpc>
                <a:spcPct val="90000"/>
              </a:lnSpc>
              <a:spcBef>
                <a:spcPct val="0"/>
              </a:spcBef>
              <a:buFontTx/>
              <a:buNone/>
            </a:pPr>
            <a:r>
              <a:rPr lang="en-US" altLang="en-US" sz="2000">
                <a:latin typeface="Courier New" panose="02070309020205020404" pitchFamily="49" charset="0"/>
              </a:rPr>
              <a:t>         if (n &lt;= 1) return 1;</a:t>
            </a:r>
          </a:p>
          <a:p>
            <a:pPr eaLnBrk="1" hangingPunct="1">
              <a:lnSpc>
                <a:spcPct val="90000"/>
              </a:lnSpc>
              <a:spcBef>
                <a:spcPct val="0"/>
              </a:spcBef>
              <a:buFontTx/>
              <a:buNone/>
            </a:pPr>
            <a:r>
              <a:rPr lang="en-US" altLang="en-US" sz="2000">
                <a:latin typeface="Courier New" panose="02070309020205020404" pitchFamily="49" charset="0"/>
              </a:rPr>
              <a:t>         else return (n * factorial(n - 1));</a:t>
            </a:r>
          </a:p>
          <a:p>
            <a:pPr eaLnBrk="1" hangingPunct="1">
              <a:lnSpc>
                <a:spcPct val="90000"/>
              </a:lnSpc>
              <a:spcBef>
                <a:spcPct val="0"/>
              </a:spcBef>
              <a:buFontTx/>
              <a:buNone/>
            </a:pPr>
            <a:r>
              <a:rPr lang="en-US" altLang="en-US" sz="2000">
                <a:latin typeface="Courier New" panose="02070309020205020404" pitchFamily="49" charset="0"/>
              </a:rPr>
              <a:t>           &lt;-----------------------------2</a:t>
            </a:r>
          </a:p>
          <a:p>
            <a:pPr eaLnBrk="1" hangingPunct="1">
              <a:lnSpc>
                <a:spcPct val="90000"/>
              </a:lnSpc>
              <a:spcBef>
                <a:spcPct val="0"/>
              </a:spcBef>
              <a:buFontTx/>
              <a:buNone/>
            </a:pPr>
            <a:r>
              <a:rPr lang="en-US" altLang="en-US" sz="2000">
                <a:latin typeface="Courier New" panose="02070309020205020404" pitchFamily="49" charset="0"/>
              </a:rPr>
              <a:t>       }</a:t>
            </a:r>
          </a:p>
          <a:p>
            <a:pPr eaLnBrk="1" hangingPunct="1">
              <a:lnSpc>
                <a:spcPct val="90000"/>
              </a:lnSpc>
              <a:spcBef>
                <a:spcPct val="0"/>
              </a:spcBef>
              <a:buFontTx/>
              <a:buNone/>
            </a:pPr>
            <a:r>
              <a:rPr lang="en-US" altLang="en-US" sz="2000">
                <a:latin typeface="Courier New" panose="02070309020205020404" pitchFamily="49" charset="0"/>
              </a:rPr>
              <a:t>       void main() {</a:t>
            </a:r>
          </a:p>
          <a:p>
            <a:pPr eaLnBrk="1" hangingPunct="1">
              <a:lnSpc>
                <a:spcPct val="90000"/>
              </a:lnSpc>
              <a:spcBef>
                <a:spcPct val="0"/>
              </a:spcBef>
              <a:buFontTx/>
              <a:buNone/>
            </a:pPr>
            <a:r>
              <a:rPr lang="en-US" altLang="en-US" sz="2000">
                <a:latin typeface="Courier New" panose="02070309020205020404" pitchFamily="49" charset="0"/>
              </a:rPr>
              <a:t>         int value;</a:t>
            </a:r>
          </a:p>
          <a:p>
            <a:pPr eaLnBrk="1" hangingPunct="1">
              <a:lnSpc>
                <a:spcPct val="90000"/>
              </a:lnSpc>
              <a:spcBef>
                <a:spcPct val="0"/>
              </a:spcBef>
              <a:buFontTx/>
              <a:buNone/>
            </a:pPr>
            <a:r>
              <a:rPr lang="en-US" altLang="en-US" sz="2000">
                <a:latin typeface="Courier New" panose="02070309020205020404" pitchFamily="49" charset="0"/>
              </a:rPr>
              <a:t>         value = factorial(3);</a:t>
            </a:r>
          </a:p>
          <a:p>
            <a:pPr eaLnBrk="1" hangingPunct="1">
              <a:lnSpc>
                <a:spcPct val="90000"/>
              </a:lnSpc>
              <a:spcBef>
                <a:spcPct val="0"/>
              </a:spcBef>
              <a:buFontTx/>
              <a:buNone/>
            </a:pPr>
            <a:r>
              <a:rPr lang="en-US" altLang="en-US" sz="2000">
                <a:latin typeface="Courier New" panose="02070309020205020404" pitchFamily="49" charset="0"/>
              </a:rPr>
              <a:t>           &lt;-----------------------------3</a:t>
            </a:r>
          </a:p>
          <a:p>
            <a:pPr eaLnBrk="1" hangingPunct="1">
              <a:lnSpc>
                <a:spcPct val="90000"/>
              </a:lnSpc>
              <a:spcBef>
                <a:spcPct val="0"/>
              </a:spcBef>
              <a:buFontTx/>
              <a:buNone/>
            </a:pPr>
            <a:r>
              <a:rPr lang="en-US" altLang="en-US" sz="2000">
                <a:latin typeface="Courier New" panose="02070309020205020404" pitchFamily="49" charset="0"/>
              </a:rPr>
              <a:t>       }</a:t>
            </a:r>
            <a:endParaRPr lang="en-US" altLang="en-US" sz="4000">
              <a:latin typeface="Courier New" panose="02070309020205020404" pitchFamily="49" charset="0"/>
            </a:endParaRPr>
          </a:p>
        </p:txBody>
      </p:sp>
      <p:sp>
        <p:nvSpPr>
          <p:cNvPr id="26628" name="Slide Number Placeholder 3">
            <a:extLst>
              <a:ext uri="{FF2B5EF4-FFF2-40B4-BE49-F238E27FC236}">
                <a16:creationId xmlns:a16="http://schemas.microsoft.com/office/drawing/2014/main" id="{B45E977B-4098-4BE9-8406-D783FF50776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D3D5FD4-6F67-4F91-A6C1-D5D2A055C493}" type="slidenum">
              <a:rPr lang="en-US" altLang="en-US" sz="1400" smtClean="0">
                <a:solidFill>
                  <a:srgbClr val="FFFFFF"/>
                </a:solidFill>
              </a:rPr>
              <a:pPr/>
              <a:t>426</a:t>
            </a:fld>
            <a:endParaRPr lang="en-US" altLang="en-US" sz="1400">
              <a:solidFill>
                <a:srgbClr val="FFFFFF"/>
              </a:solidFill>
            </a:endParaRPr>
          </a:p>
        </p:txBody>
      </p:sp>
    </p:spTree>
    <p:extLst>
      <p:ext uri="{BB962C8B-B14F-4D97-AF65-F5344CB8AC3E}">
        <p14:creationId xmlns:p14="http://schemas.microsoft.com/office/powerpoint/2010/main" val="1895008770"/>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EB70A63E-0983-4628-8EA1-425338B32DFF}"/>
              </a:ext>
            </a:extLst>
          </p:cNvPr>
          <p:cNvSpPr>
            <a:spLocks noGrp="1" noChangeArrowheads="1"/>
          </p:cNvSpPr>
          <p:nvPr>
            <p:ph type="title"/>
          </p:nvPr>
        </p:nvSpPr>
        <p:spPr/>
        <p:txBody>
          <a:bodyPr/>
          <a:lstStyle/>
          <a:p>
            <a:pPr eaLnBrk="1" fontAlgn="auto" hangingPunct="1">
              <a:spcAft>
                <a:spcPts val="0"/>
              </a:spcAft>
              <a:defRPr/>
            </a:pPr>
            <a:r>
              <a:rPr lang="en-US"/>
              <a:t>Activation Record for </a:t>
            </a:r>
            <a:r>
              <a:rPr lang="en-US" sz="3200" b="1">
                <a:latin typeface="Courier New" pitchFamily="49" charset="0"/>
              </a:rPr>
              <a:t>factorial</a:t>
            </a:r>
          </a:p>
        </p:txBody>
      </p:sp>
      <p:sp>
        <p:nvSpPr>
          <p:cNvPr id="27651" name="Slide Number Placeholder 2">
            <a:extLst>
              <a:ext uri="{FF2B5EF4-FFF2-40B4-BE49-F238E27FC236}">
                <a16:creationId xmlns:a16="http://schemas.microsoft.com/office/drawing/2014/main" id="{F36B7267-2BB8-4663-BDCB-1BFF1B897A0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2FECC3A-8496-40A1-B74F-23105424E637}" type="slidenum">
              <a:rPr lang="en-US" altLang="en-US" sz="1400" smtClean="0">
                <a:solidFill>
                  <a:srgbClr val="FFFFFF"/>
                </a:solidFill>
              </a:rPr>
              <a:pPr/>
              <a:t>427</a:t>
            </a:fld>
            <a:endParaRPr lang="en-US" altLang="en-US" sz="1400">
              <a:solidFill>
                <a:srgbClr val="FFFFFF"/>
              </a:solidFill>
            </a:endParaRPr>
          </a:p>
        </p:txBody>
      </p:sp>
      <p:pic>
        <p:nvPicPr>
          <p:cNvPr id="27652" name="Picture 4">
            <a:extLst>
              <a:ext uri="{FF2B5EF4-FFF2-40B4-BE49-F238E27FC236}">
                <a16:creationId xmlns:a16="http://schemas.microsoft.com/office/drawing/2014/main" id="{EE4004DA-3F9B-454D-AB91-A862895B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28800"/>
            <a:ext cx="4624388"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a:extLst>
              <a:ext uri="{FF2B5EF4-FFF2-40B4-BE49-F238E27FC236}">
                <a16:creationId xmlns:a16="http://schemas.microsoft.com/office/drawing/2014/main" id="{7CF924BC-6487-4A1F-BB3F-39B299B82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7979"/>
          <a:stretch>
            <a:fillRect/>
          </a:stretch>
        </p:blipFill>
        <p:spPr bwMode="auto">
          <a:xfrm>
            <a:off x="2590800" y="4419600"/>
            <a:ext cx="46243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193786"/>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F86F-256C-48C1-982C-CD7A7B539C45}"/>
              </a:ext>
            </a:extLst>
          </p:cNvPr>
          <p:cNvSpPr>
            <a:spLocks noGrp="1"/>
          </p:cNvSpPr>
          <p:nvPr>
            <p:ph type="title"/>
          </p:nvPr>
        </p:nvSpPr>
        <p:spPr/>
        <p:txBody>
          <a:bodyPr/>
          <a:lstStyle/>
          <a:p>
            <a:pPr eaLnBrk="1" hangingPunct="1">
              <a:defRPr/>
            </a:pPr>
            <a:r>
              <a:rPr lang="en-US" dirty="0"/>
              <a:t>Example with recursion (Part I)</a:t>
            </a:r>
          </a:p>
        </p:txBody>
      </p:sp>
      <p:sp>
        <p:nvSpPr>
          <p:cNvPr id="28675" name="Slide Number Placeholder 2">
            <a:extLst>
              <a:ext uri="{FF2B5EF4-FFF2-40B4-BE49-F238E27FC236}">
                <a16:creationId xmlns:a16="http://schemas.microsoft.com/office/drawing/2014/main" id="{0C6BF289-7143-4BCA-9535-2F1BFFC026A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B83E701-65F7-47CA-B2E6-376EFF949A5D}" type="slidenum">
              <a:rPr lang="en-US" altLang="en-US" sz="1400" smtClean="0">
                <a:solidFill>
                  <a:srgbClr val="FFFFFF"/>
                </a:solidFill>
              </a:rPr>
              <a:pPr/>
              <a:t>428</a:t>
            </a:fld>
            <a:endParaRPr lang="en-US" altLang="en-US" sz="1400">
              <a:solidFill>
                <a:srgbClr val="FFFFFF"/>
              </a:solidFill>
            </a:endParaRPr>
          </a:p>
        </p:txBody>
      </p:sp>
      <p:pic>
        <p:nvPicPr>
          <p:cNvPr id="28676" name="Picture 3">
            <a:extLst>
              <a:ext uri="{FF2B5EF4-FFF2-40B4-BE49-F238E27FC236}">
                <a16:creationId xmlns:a16="http://schemas.microsoft.com/office/drawing/2014/main" id="{44F2E92E-22BB-4DF2-9A98-2402ED899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591300" cy="53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54314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5943B452-141C-4610-B4E4-A44D07088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333" t="25000" r="63194" b="31250"/>
          <a:stretch>
            <a:fillRect/>
          </a:stretch>
        </p:blipFill>
        <p:spPr bwMode="auto">
          <a:xfrm>
            <a:off x="712788" y="1447800"/>
            <a:ext cx="73644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2FA85AA-050F-4245-8CD7-DCE7D980866C}"/>
              </a:ext>
            </a:extLst>
          </p:cNvPr>
          <p:cNvSpPr>
            <a:spLocks noGrp="1"/>
          </p:cNvSpPr>
          <p:nvPr>
            <p:ph type="title"/>
          </p:nvPr>
        </p:nvSpPr>
        <p:spPr/>
        <p:txBody>
          <a:bodyPr/>
          <a:lstStyle/>
          <a:p>
            <a:pPr eaLnBrk="1" hangingPunct="1">
              <a:defRPr/>
            </a:pPr>
            <a:r>
              <a:rPr lang="en-US" dirty="0"/>
              <a:t>Example with recursion (Part II)</a:t>
            </a:r>
          </a:p>
        </p:txBody>
      </p:sp>
      <p:sp>
        <p:nvSpPr>
          <p:cNvPr id="29700" name="Slide Number Placeholder 2">
            <a:extLst>
              <a:ext uri="{FF2B5EF4-FFF2-40B4-BE49-F238E27FC236}">
                <a16:creationId xmlns:a16="http://schemas.microsoft.com/office/drawing/2014/main" id="{4CA5738A-9FD4-4409-9681-34059960D72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AA598762-F011-4516-9FF1-2839356CD240}" type="slidenum">
              <a:rPr lang="en-US" altLang="en-US" sz="1400" smtClean="0">
                <a:solidFill>
                  <a:srgbClr val="FFFFFF"/>
                </a:solidFill>
              </a:rPr>
              <a:pPr/>
              <a:t>429</a:t>
            </a:fld>
            <a:endParaRPr lang="en-US" altLang="en-US" sz="1400">
              <a:solidFill>
                <a:srgbClr val="FFFFFF"/>
              </a:solidFill>
            </a:endParaRPr>
          </a:p>
        </p:txBody>
      </p:sp>
    </p:spTree>
    <p:extLst>
      <p:ext uri="{BB962C8B-B14F-4D97-AF65-F5344CB8AC3E}">
        <p14:creationId xmlns:p14="http://schemas.microsoft.com/office/powerpoint/2010/main" val="1784571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EC51A938-3E6D-4518-B6D5-C383C7B77C19}"/>
              </a:ext>
            </a:extLst>
          </p:cNvPr>
          <p:cNvSpPr>
            <a:spLocks noGrp="1"/>
          </p:cNvSpPr>
          <p:nvPr>
            <p:ph sz="quarter" idx="1"/>
          </p:nvPr>
        </p:nvSpPr>
        <p:spPr>
          <a:xfrm>
            <a:off x="457200" y="1600200"/>
            <a:ext cx="7467600" cy="4873625"/>
          </a:xfrm>
        </p:spPr>
        <p:txBody>
          <a:bodyPr/>
          <a:lstStyle/>
          <a:p>
            <a:pPr eaLnBrk="1" hangingPunct="1"/>
            <a:r>
              <a:rPr lang="en-US" altLang="en-US"/>
              <a:t>BNF is a </a:t>
            </a:r>
            <a:r>
              <a:rPr lang="en-US" altLang="en-US" i="1"/>
              <a:t>metalanguage</a:t>
            </a:r>
            <a:r>
              <a:rPr lang="en-US" altLang="en-US"/>
              <a:t> for programming languages</a:t>
            </a:r>
          </a:p>
          <a:p>
            <a:pPr eaLnBrk="1" hangingPunct="1"/>
            <a:r>
              <a:rPr lang="en-US" altLang="en-US"/>
              <a:t>It uses abstractions to represent classes of syntactic structures</a:t>
            </a:r>
          </a:p>
          <a:p>
            <a:pPr eaLnBrk="1" hangingPunct="1"/>
            <a:r>
              <a:rPr lang="en-US" altLang="en-US"/>
              <a:t>An abstraction of a JAVA assignment statement:</a:t>
            </a:r>
          </a:p>
          <a:p>
            <a:pPr eaLnBrk="1" hangingPunct="1">
              <a:buFont typeface="Wingdings" panose="05000000000000000000" pitchFamily="2" charset="2"/>
              <a:buNone/>
            </a:pPr>
            <a:r>
              <a:rPr lang="en-US" altLang="en-US">
                <a:sym typeface="Symbol" panose="05050102010706020507" pitchFamily="18" charset="2"/>
              </a:rPr>
              <a:t>   </a:t>
            </a:r>
            <a:r>
              <a:rPr lang="en-US" altLang="en-US"/>
              <a:t>assign</a:t>
            </a:r>
            <a:r>
              <a:rPr lang="en-US" altLang="en-US">
                <a:sym typeface="Symbol" panose="05050102010706020507" pitchFamily="18" charset="2"/>
              </a:rPr>
              <a:t></a:t>
            </a:r>
            <a:r>
              <a:rPr lang="en-US" altLang="en-US"/>
              <a:t> → </a:t>
            </a:r>
            <a:r>
              <a:rPr lang="en-US" altLang="en-US">
                <a:sym typeface="Symbol" panose="05050102010706020507" pitchFamily="18" charset="2"/>
              </a:rPr>
              <a:t></a:t>
            </a:r>
            <a:r>
              <a:rPr lang="en-US" altLang="en-US"/>
              <a:t>var</a:t>
            </a:r>
            <a:r>
              <a:rPr lang="en-US" altLang="en-US">
                <a:sym typeface="Symbol" panose="05050102010706020507" pitchFamily="18" charset="2"/>
              </a:rPr>
              <a:t></a:t>
            </a:r>
            <a:r>
              <a:rPr lang="en-US" altLang="en-US"/>
              <a:t> = </a:t>
            </a:r>
            <a:r>
              <a:rPr lang="en-US" altLang="en-US">
                <a:sym typeface="Symbol" panose="05050102010706020507" pitchFamily="18" charset="2"/>
              </a:rPr>
              <a:t></a:t>
            </a:r>
            <a:r>
              <a:rPr lang="en-US" altLang="en-US"/>
              <a:t>expression</a:t>
            </a:r>
            <a:r>
              <a:rPr lang="en-US" altLang="en-US">
                <a:sym typeface="Symbol" panose="05050102010706020507" pitchFamily="18" charset="2"/>
              </a:rPr>
              <a:t></a:t>
            </a:r>
            <a:endParaRPr lang="en-US" altLang="en-US"/>
          </a:p>
          <a:p>
            <a:endParaRPr lang="en-US" altLang="en-US"/>
          </a:p>
        </p:txBody>
      </p:sp>
      <p:sp>
        <p:nvSpPr>
          <p:cNvPr id="2" name="Title 1">
            <a:extLst>
              <a:ext uri="{FF2B5EF4-FFF2-40B4-BE49-F238E27FC236}">
                <a16:creationId xmlns:a16="http://schemas.microsoft.com/office/drawing/2014/main" id="{A1706B7A-9A29-4BFB-87B6-CE5E0C5F3F75}"/>
              </a:ext>
            </a:extLst>
          </p:cNvPr>
          <p:cNvSpPr>
            <a:spLocks noGrp="1"/>
          </p:cNvSpPr>
          <p:nvPr>
            <p:ph type="title"/>
          </p:nvPr>
        </p:nvSpPr>
        <p:spPr/>
        <p:txBody>
          <a:bodyPr/>
          <a:lstStyle/>
          <a:p>
            <a:pPr>
              <a:defRPr/>
            </a:pPr>
            <a:r>
              <a:rPr lang="en-US" dirty="0"/>
              <a:t>Formal Methods of Describing Syntax: BNF</a:t>
            </a:r>
          </a:p>
        </p:txBody>
      </p:sp>
      <p:sp>
        <p:nvSpPr>
          <p:cNvPr id="18436" name="Slide Number Placeholder 3">
            <a:extLst>
              <a:ext uri="{FF2B5EF4-FFF2-40B4-BE49-F238E27FC236}">
                <a16:creationId xmlns:a16="http://schemas.microsoft.com/office/drawing/2014/main" id="{E3B525F9-BAA4-44FC-A83B-5AE37B1878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6D791B40-85D0-4F93-A420-0542AD16E652}" type="slidenum">
              <a:rPr lang="en-US" altLang="en-US" sz="1400" smtClean="0">
                <a:solidFill>
                  <a:srgbClr val="FFFFFF"/>
                </a:solidFill>
                <a:latin typeface="Times" panose="02020603050405020304" pitchFamily="18" charset="0"/>
              </a:rPr>
              <a:pPr>
                <a:spcBef>
                  <a:spcPct val="0"/>
                </a:spcBef>
                <a:buClrTx/>
                <a:buSzTx/>
                <a:buFontTx/>
                <a:buNone/>
              </a:pPr>
              <a:t>43</a:t>
            </a:fld>
            <a:endParaRPr lang="en-US" altLang="en-US" sz="1400">
              <a:solidFill>
                <a:srgbClr val="FFFFFF"/>
              </a:solidFill>
              <a:latin typeface="Times" panose="02020603050405020304" pitchFamily="18" charset="0"/>
            </a:endParaRPr>
          </a:p>
        </p:txBody>
      </p:sp>
      <p:sp>
        <p:nvSpPr>
          <p:cNvPr id="18437" name="Footer Placeholder 4">
            <a:extLst>
              <a:ext uri="{FF2B5EF4-FFF2-40B4-BE49-F238E27FC236}">
                <a16:creationId xmlns:a16="http://schemas.microsoft.com/office/drawing/2014/main" id="{9E138AED-0E1D-467C-A919-4E3693C47E1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cxnSp>
        <p:nvCxnSpPr>
          <p:cNvPr id="10" name="Curved Connector 9">
            <a:extLst>
              <a:ext uri="{FF2B5EF4-FFF2-40B4-BE49-F238E27FC236}">
                <a16:creationId xmlns:a16="http://schemas.microsoft.com/office/drawing/2014/main" id="{E06E8CFE-9403-499E-80C2-66F76C371247}"/>
              </a:ext>
            </a:extLst>
          </p:cNvPr>
          <p:cNvCxnSpPr/>
          <p:nvPr/>
        </p:nvCxnSpPr>
        <p:spPr>
          <a:xfrm rot="5400000">
            <a:off x="685800" y="4267200"/>
            <a:ext cx="838200" cy="533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10">
            <a:extLst>
              <a:ext uri="{FF2B5EF4-FFF2-40B4-BE49-F238E27FC236}">
                <a16:creationId xmlns:a16="http://schemas.microsoft.com/office/drawing/2014/main" id="{04CF93F6-C2AF-4EC5-BF38-5C851F795075}"/>
              </a:ext>
            </a:extLst>
          </p:cNvPr>
          <p:cNvSpPr txBox="1">
            <a:spLocks noChangeArrowheads="1"/>
          </p:cNvSpPr>
          <p:nvPr/>
        </p:nvSpPr>
        <p:spPr bwMode="auto">
          <a:xfrm>
            <a:off x="228600" y="5029200"/>
            <a:ext cx="243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800">
                <a:latin typeface="Times" panose="02020603050405020304" pitchFamily="18" charset="0"/>
              </a:rPr>
              <a:t>The left-hand side (LHS) i.e. the abstraction being defined</a:t>
            </a:r>
          </a:p>
        </p:txBody>
      </p:sp>
      <p:sp>
        <p:nvSpPr>
          <p:cNvPr id="13" name="Left Brace 12">
            <a:extLst>
              <a:ext uri="{FF2B5EF4-FFF2-40B4-BE49-F238E27FC236}">
                <a16:creationId xmlns:a16="http://schemas.microsoft.com/office/drawing/2014/main" id="{5ADFCF8C-34C8-4FFC-8919-B030547AF1CC}"/>
              </a:ext>
            </a:extLst>
          </p:cNvPr>
          <p:cNvSpPr/>
          <p:nvPr/>
        </p:nvSpPr>
        <p:spPr>
          <a:xfrm rot="16200000">
            <a:off x="3886200" y="2514600"/>
            <a:ext cx="228600" cy="3124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15" name="Curved Connector 14">
            <a:extLst>
              <a:ext uri="{FF2B5EF4-FFF2-40B4-BE49-F238E27FC236}">
                <a16:creationId xmlns:a16="http://schemas.microsoft.com/office/drawing/2014/main" id="{948A64CF-AB9E-4C8A-AAAE-3822753A1B35}"/>
              </a:ext>
            </a:extLst>
          </p:cNvPr>
          <p:cNvCxnSpPr/>
          <p:nvPr/>
        </p:nvCxnSpPr>
        <p:spPr>
          <a:xfrm rot="16200000" flipH="1">
            <a:off x="3848100" y="4381500"/>
            <a:ext cx="914400" cy="685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442" name="TextBox 15">
            <a:extLst>
              <a:ext uri="{FF2B5EF4-FFF2-40B4-BE49-F238E27FC236}">
                <a16:creationId xmlns:a16="http://schemas.microsoft.com/office/drawing/2014/main" id="{BCD0A233-C4E2-4D66-B56D-A3E492B816F5}"/>
              </a:ext>
            </a:extLst>
          </p:cNvPr>
          <p:cNvSpPr txBox="1">
            <a:spLocks noChangeArrowheads="1"/>
          </p:cNvSpPr>
          <p:nvPr/>
        </p:nvSpPr>
        <p:spPr bwMode="auto">
          <a:xfrm>
            <a:off x="3505200" y="5257800"/>
            <a:ext cx="381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800">
                <a:latin typeface="Times" panose="02020603050405020304" pitchFamily="18" charset="0"/>
              </a:rPr>
              <a:t>The right-hand side (RHS) i.e. the definition of the LHS</a:t>
            </a:r>
          </a:p>
        </p:txBody>
      </p:sp>
      <p:sp>
        <p:nvSpPr>
          <p:cNvPr id="18" name="Rounded Rectangle 17">
            <a:extLst>
              <a:ext uri="{FF2B5EF4-FFF2-40B4-BE49-F238E27FC236}">
                <a16:creationId xmlns:a16="http://schemas.microsoft.com/office/drawing/2014/main" id="{9CAAAA71-A675-4026-8CDA-FF3C7CFD038F}"/>
              </a:ext>
            </a:extLst>
          </p:cNvPr>
          <p:cNvSpPr/>
          <p:nvPr/>
        </p:nvSpPr>
        <p:spPr>
          <a:xfrm>
            <a:off x="685800" y="3657600"/>
            <a:ext cx="5029200" cy="60960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0" name="Curved Connector 19">
            <a:extLst>
              <a:ext uri="{FF2B5EF4-FFF2-40B4-BE49-F238E27FC236}">
                <a16:creationId xmlns:a16="http://schemas.microsoft.com/office/drawing/2014/main" id="{ABF84232-9EC1-4FC3-81C7-B02192730537}"/>
              </a:ext>
            </a:extLst>
          </p:cNvPr>
          <p:cNvCxnSpPr>
            <a:stCxn id="18" idx="3"/>
          </p:cNvCxnSpPr>
          <p:nvPr/>
        </p:nvCxnSpPr>
        <p:spPr>
          <a:xfrm>
            <a:off x="5715000" y="3962400"/>
            <a:ext cx="838200" cy="152400"/>
          </a:xfrm>
          <a:prstGeom prst="curved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445" name="TextBox 20">
            <a:extLst>
              <a:ext uri="{FF2B5EF4-FFF2-40B4-BE49-F238E27FC236}">
                <a16:creationId xmlns:a16="http://schemas.microsoft.com/office/drawing/2014/main" id="{0BAC360C-F1E3-436B-81D8-5194CC32F9EC}"/>
              </a:ext>
            </a:extLst>
          </p:cNvPr>
          <p:cNvSpPr txBox="1">
            <a:spLocks noChangeArrowheads="1"/>
          </p:cNvSpPr>
          <p:nvPr/>
        </p:nvSpPr>
        <p:spPr bwMode="auto">
          <a:xfrm>
            <a:off x="6705600" y="39624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800">
                <a:latin typeface="Times" panose="02020603050405020304" pitchFamily="18" charset="0"/>
              </a:rPr>
              <a:t>A rule</a:t>
            </a:r>
          </a:p>
        </p:txBody>
      </p:sp>
    </p:spTree>
    <p:extLst>
      <p:ext uri="{BB962C8B-B14F-4D97-AF65-F5344CB8AC3E}">
        <p14:creationId xmlns:p14="http://schemas.microsoft.com/office/powerpoint/2010/main" val="393757566"/>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EC6701E6-0996-46BB-9247-90DE8568B5BE}"/>
              </a:ext>
            </a:extLst>
          </p:cNvPr>
          <p:cNvSpPr>
            <a:spLocks noGrp="1" noChangeArrowheads="1"/>
          </p:cNvSpPr>
          <p:nvPr>
            <p:ph type="title"/>
          </p:nvPr>
        </p:nvSpPr>
        <p:spPr/>
        <p:txBody>
          <a:bodyPr/>
          <a:lstStyle/>
          <a:p>
            <a:pPr eaLnBrk="1" fontAlgn="auto" hangingPunct="1">
              <a:spcAft>
                <a:spcPts val="0"/>
              </a:spcAft>
              <a:defRPr/>
            </a:pPr>
            <a:r>
              <a:rPr lang="en-US" dirty="0">
                <a:solidFill>
                  <a:srgbClr val="000099"/>
                </a:solidFill>
              </a:rPr>
              <a:t>Nested Subprograms</a:t>
            </a:r>
          </a:p>
        </p:txBody>
      </p:sp>
      <p:sp>
        <p:nvSpPr>
          <p:cNvPr id="30723" name="Rectangle 3">
            <a:extLst>
              <a:ext uri="{FF2B5EF4-FFF2-40B4-BE49-F238E27FC236}">
                <a16:creationId xmlns:a16="http://schemas.microsoft.com/office/drawing/2014/main" id="{A181A465-7F77-4B87-97EC-86B1F126E91E}"/>
              </a:ext>
            </a:extLst>
          </p:cNvPr>
          <p:cNvSpPr>
            <a:spLocks noGrp="1" noChangeArrowheads="1"/>
          </p:cNvSpPr>
          <p:nvPr>
            <p:ph sz="quarter" idx="1"/>
          </p:nvPr>
        </p:nvSpPr>
        <p:spPr>
          <a:xfrm>
            <a:off x="533400" y="1295400"/>
            <a:ext cx="8153400" cy="4572000"/>
          </a:xfrm>
        </p:spPr>
        <p:txBody>
          <a:bodyPr/>
          <a:lstStyle/>
          <a:p>
            <a:pPr marL="533400" indent="-533400" eaLnBrk="1" hangingPunct="1">
              <a:lnSpc>
                <a:spcPct val="90000"/>
              </a:lnSpc>
            </a:pPr>
            <a:r>
              <a:rPr lang="en-US" altLang="en-US"/>
              <a:t>Some non-C-based static-scoped languages (e.g., Fortran 95, Ada, JavaScript) use stack-dynamic local variables and allow subprograms to be nested</a:t>
            </a:r>
          </a:p>
          <a:p>
            <a:pPr marL="533400" indent="-533400" eaLnBrk="1" hangingPunct="1">
              <a:lnSpc>
                <a:spcPct val="90000"/>
              </a:lnSpc>
            </a:pPr>
            <a:r>
              <a:rPr lang="en-US" altLang="en-US"/>
              <a:t>All variables that can be non-locally accessed reside in some activation record instance in the stack</a:t>
            </a:r>
          </a:p>
          <a:p>
            <a:pPr marL="533400" indent="-533400" eaLnBrk="1" hangingPunct="1">
              <a:lnSpc>
                <a:spcPct val="90000"/>
              </a:lnSpc>
            </a:pPr>
            <a:r>
              <a:rPr lang="en-US" altLang="en-US"/>
              <a:t>The process of locating a non-local reference:</a:t>
            </a:r>
          </a:p>
          <a:p>
            <a:pPr marL="914400" lvl="1" indent="-457200" eaLnBrk="1" hangingPunct="1">
              <a:lnSpc>
                <a:spcPct val="90000"/>
              </a:lnSpc>
              <a:buFontTx/>
              <a:buAutoNum type="arabicPeriod"/>
            </a:pPr>
            <a:r>
              <a:rPr lang="en-US" altLang="en-US"/>
              <a:t>Find the correct activation record instance</a:t>
            </a:r>
          </a:p>
          <a:p>
            <a:pPr marL="914400" lvl="1" indent="-457200" eaLnBrk="1" hangingPunct="1">
              <a:lnSpc>
                <a:spcPct val="90000"/>
              </a:lnSpc>
              <a:buFontTx/>
              <a:buAutoNum type="arabicPeriod"/>
            </a:pPr>
            <a:r>
              <a:rPr lang="en-US" altLang="en-US"/>
              <a:t>Determine the correct offset within that activation record instance</a:t>
            </a:r>
          </a:p>
        </p:txBody>
      </p:sp>
      <p:sp>
        <p:nvSpPr>
          <p:cNvPr id="30724" name="Slide Number Placeholder 3">
            <a:extLst>
              <a:ext uri="{FF2B5EF4-FFF2-40B4-BE49-F238E27FC236}">
                <a16:creationId xmlns:a16="http://schemas.microsoft.com/office/drawing/2014/main" id="{587CB4D4-A274-4BC5-B14A-8E38B67B433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2D6AAB7-FB67-43BE-A9AB-BBF7FD1E7A50}" type="slidenum">
              <a:rPr lang="en-US" altLang="en-US" sz="1400" smtClean="0">
                <a:solidFill>
                  <a:srgbClr val="FFFFFF"/>
                </a:solidFill>
              </a:rPr>
              <a:pPr/>
              <a:t>430</a:t>
            </a:fld>
            <a:endParaRPr lang="en-US" altLang="en-US" sz="1400">
              <a:solidFill>
                <a:srgbClr val="FFFFFF"/>
              </a:solidFill>
            </a:endParaRPr>
          </a:p>
        </p:txBody>
      </p:sp>
    </p:spTree>
    <p:extLst>
      <p:ext uri="{BB962C8B-B14F-4D97-AF65-F5344CB8AC3E}">
        <p14:creationId xmlns:p14="http://schemas.microsoft.com/office/powerpoint/2010/main" val="75559853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B4ABE284-93BA-406A-83A2-DA905B324816}"/>
              </a:ext>
            </a:extLst>
          </p:cNvPr>
          <p:cNvSpPr>
            <a:spLocks noGrp="1" noChangeArrowheads="1"/>
          </p:cNvSpPr>
          <p:nvPr>
            <p:ph type="title"/>
          </p:nvPr>
        </p:nvSpPr>
        <p:spPr>
          <a:xfrm>
            <a:off x="533400" y="304800"/>
            <a:ext cx="8153400" cy="1143000"/>
          </a:xfrm>
        </p:spPr>
        <p:txBody>
          <a:bodyPr/>
          <a:lstStyle/>
          <a:p>
            <a:pPr eaLnBrk="1" fontAlgn="auto" hangingPunct="1">
              <a:spcAft>
                <a:spcPts val="0"/>
              </a:spcAft>
              <a:defRPr/>
            </a:pPr>
            <a:r>
              <a:rPr lang="en-US"/>
              <a:t>Locating a Non-local Reference</a:t>
            </a:r>
          </a:p>
        </p:txBody>
      </p:sp>
      <p:sp>
        <p:nvSpPr>
          <p:cNvPr id="31747" name="Rectangle 3">
            <a:extLst>
              <a:ext uri="{FF2B5EF4-FFF2-40B4-BE49-F238E27FC236}">
                <a16:creationId xmlns:a16="http://schemas.microsoft.com/office/drawing/2014/main" id="{551E5BF9-548C-47BA-914A-26B545B45D51}"/>
              </a:ext>
            </a:extLst>
          </p:cNvPr>
          <p:cNvSpPr>
            <a:spLocks noGrp="1" noChangeArrowheads="1"/>
          </p:cNvSpPr>
          <p:nvPr>
            <p:ph sz="quarter" idx="1"/>
          </p:nvPr>
        </p:nvSpPr>
        <p:spPr>
          <a:xfrm>
            <a:off x="533400" y="1524000"/>
            <a:ext cx="8153400" cy="4340225"/>
          </a:xfrm>
        </p:spPr>
        <p:txBody>
          <a:bodyPr/>
          <a:lstStyle/>
          <a:p>
            <a:pPr eaLnBrk="1" hangingPunct="1"/>
            <a:r>
              <a:rPr lang="en-US" altLang="en-US"/>
              <a:t>Finding the offset is easy</a:t>
            </a:r>
          </a:p>
          <a:p>
            <a:pPr eaLnBrk="1" hangingPunct="1"/>
            <a:r>
              <a:rPr lang="en-US" altLang="en-US"/>
              <a:t>Finding the correct activation record instance</a:t>
            </a:r>
          </a:p>
          <a:p>
            <a:pPr lvl="1" eaLnBrk="1" hangingPunct="1"/>
            <a:r>
              <a:rPr lang="en-US" altLang="en-US"/>
              <a:t>Static semantic rules guarantee that all non-local variables that can be referenced have been allocated in some activation record instance that is on the stack when the reference is made</a:t>
            </a:r>
          </a:p>
        </p:txBody>
      </p:sp>
      <p:sp>
        <p:nvSpPr>
          <p:cNvPr id="31748" name="Slide Number Placeholder 3">
            <a:extLst>
              <a:ext uri="{FF2B5EF4-FFF2-40B4-BE49-F238E27FC236}">
                <a16:creationId xmlns:a16="http://schemas.microsoft.com/office/drawing/2014/main" id="{937A473B-7115-45C2-AA18-93BDD2D6089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80E4B34-7D5E-4BA2-B346-B328D44BE21F}" type="slidenum">
              <a:rPr lang="en-US" altLang="en-US" sz="1400" smtClean="0">
                <a:solidFill>
                  <a:srgbClr val="FFFFFF"/>
                </a:solidFill>
              </a:rPr>
              <a:pPr/>
              <a:t>431</a:t>
            </a:fld>
            <a:endParaRPr lang="en-US" altLang="en-US" sz="1400">
              <a:solidFill>
                <a:srgbClr val="FFFFFF"/>
              </a:solidFill>
            </a:endParaRPr>
          </a:p>
        </p:txBody>
      </p:sp>
    </p:spTree>
    <p:extLst>
      <p:ext uri="{BB962C8B-B14F-4D97-AF65-F5344CB8AC3E}">
        <p14:creationId xmlns:p14="http://schemas.microsoft.com/office/powerpoint/2010/main" val="355852851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C57855C5-3A48-4B0E-B700-237470E16E15}"/>
              </a:ext>
            </a:extLst>
          </p:cNvPr>
          <p:cNvSpPr>
            <a:spLocks noGrp="1" noChangeArrowheads="1"/>
          </p:cNvSpPr>
          <p:nvPr>
            <p:ph type="title"/>
          </p:nvPr>
        </p:nvSpPr>
        <p:spPr/>
        <p:txBody>
          <a:bodyPr/>
          <a:lstStyle/>
          <a:p>
            <a:pPr eaLnBrk="1" fontAlgn="auto" hangingPunct="1">
              <a:spcAft>
                <a:spcPts val="0"/>
              </a:spcAft>
              <a:defRPr/>
            </a:pPr>
            <a:r>
              <a:rPr lang="en-US"/>
              <a:t>Static Scoping</a:t>
            </a:r>
          </a:p>
        </p:txBody>
      </p:sp>
      <p:sp>
        <p:nvSpPr>
          <p:cNvPr id="32771" name="Rectangle 3">
            <a:extLst>
              <a:ext uri="{FF2B5EF4-FFF2-40B4-BE49-F238E27FC236}">
                <a16:creationId xmlns:a16="http://schemas.microsoft.com/office/drawing/2014/main" id="{C04C0BC3-8935-442F-A08B-97D9CE718EBF}"/>
              </a:ext>
            </a:extLst>
          </p:cNvPr>
          <p:cNvSpPr>
            <a:spLocks noGrp="1" noChangeArrowheads="1"/>
          </p:cNvSpPr>
          <p:nvPr>
            <p:ph sz="quarter" idx="1"/>
          </p:nvPr>
        </p:nvSpPr>
        <p:spPr>
          <a:xfrm>
            <a:off x="609600" y="1447800"/>
            <a:ext cx="8153400" cy="4416425"/>
          </a:xfrm>
        </p:spPr>
        <p:txBody>
          <a:bodyPr/>
          <a:lstStyle/>
          <a:p>
            <a:pPr eaLnBrk="1" hangingPunct="1"/>
            <a:r>
              <a:rPr lang="en-US" altLang="en-US"/>
              <a:t>A </a:t>
            </a:r>
            <a:r>
              <a:rPr lang="en-US" altLang="en-US" i="1"/>
              <a:t>static chain</a:t>
            </a:r>
            <a:r>
              <a:rPr lang="en-US" altLang="en-US"/>
              <a:t> is a chain of static links that connects certain activation record instances</a:t>
            </a:r>
          </a:p>
          <a:p>
            <a:pPr eaLnBrk="1" hangingPunct="1"/>
            <a:r>
              <a:rPr lang="en-US" altLang="en-US"/>
              <a:t>The </a:t>
            </a:r>
            <a:r>
              <a:rPr lang="en-US" altLang="en-US">
                <a:solidFill>
                  <a:schemeClr val="accent2"/>
                </a:solidFill>
              </a:rPr>
              <a:t>static link</a:t>
            </a:r>
            <a:r>
              <a:rPr lang="en-US" altLang="en-US"/>
              <a:t> in an activation record instance for subprogram A points to one of the activation record instances of A's static parent</a:t>
            </a:r>
          </a:p>
          <a:p>
            <a:pPr eaLnBrk="1" hangingPunct="1"/>
            <a:r>
              <a:rPr lang="en-US" altLang="en-US"/>
              <a:t>The static chain from an activation record instance connects it to all of its static ancestors</a:t>
            </a:r>
          </a:p>
        </p:txBody>
      </p:sp>
      <p:sp>
        <p:nvSpPr>
          <p:cNvPr id="32772" name="Slide Number Placeholder 3">
            <a:extLst>
              <a:ext uri="{FF2B5EF4-FFF2-40B4-BE49-F238E27FC236}">
                <a16:creationId xmlns:a16="http://schemas.microsoft.com/office/drawing/2014/main" id="{A79D3871-9846-4A74-BE39-D71B4B9722F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7C6A852-A54C-4C61-A0DD-2C3F2513329C}" type="slidenum">
              <a:rPr lang="en-US" altLang="en-US" sz="1400" smtClean="0">
                <a:solidFill>
                  <a:srgbClr val="FFFFFF"/>
                </a:solidFill>
              </a:rPr>
              <a:pPr/>
              <a:t>432</a:t>
            </a:fld>
            <a:endParaRPr lang="en-US" altLang="en-US" sz="1400">
              <a:solidFill>
                <a:srgbClr val="FFFFFF"/>
              </a:solidFill>
            </a:endParaRPr>
          </a:p>
        </p:txBody>
      </p:sp>
    </p:spTree>
    <p:extLst>
      <p:ext uri="{BB962C8B-B14F-4D97-AF65-F5344CB8AC3E}">
        <p14:creationId xmlns:p14="http://schemas.microsoft.com/office/powerpoint/2010/main" val="384361999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DE86C672-6F55-45DA-AF73-247F35F6E473}"/>
              </a:ext>
            </a:extLst>
          </p:cNvPr>
          <p:cNvSpPr>
            <a:spLocks noGrp="1" noChangeArrowheads="1"/>
          </p:cNvSpPr>
          <p:nvPr>
            <p:ph type="title"/>
          </p:nvPr>
        </p:nvSpPr>
        <p:spPr/>
        <p:txBody>
          <a:bodyPr/>
          <a:lstStyle/>
          <a:p>
            <a:pPr eaLnBrk="1" fontAlgn="auto" hangingPunct="1">
              <a:spcAft>
                <a:spcPts val="0"/>
              </a:spcAft>
              <a:defRPr/>
            </a:pPr>
            <a:r>
              <a:rPr lang="en-US"/>
              <a:t>Example Pascal Program</a:t>
            </a:r>
          </a:p>
        </p:txBody>
      </p:sp>
      <p:sp>
        <p:nvSpPr>
          <p:cNvPr id="33795" name="Rectangle 3">
            <a:extLst>
              <a:ext uri="{FF2B5EF4-FFF2-40B4-BE49-F238E27FC236}">
                <a16:creationId xmlns:a16="http://schemas.microsoft.com/office/drawing/2014/main" id="{8ACB7729-4A0D-4DD0-8442-2AD70A8921B5}"/>
              </a:ext>
            </a:extLst>
          </p:cNvPr>
          <p:cNvSpPr>
            <a:spLocks noGrp="1" noChangeArrowheads="1"/>
          </p:cNvSpPr>
          <p:nvPr>
            <p:ph sz="quarter" idx="1"/>
          </p:nvPr>
        </p:nvSpPr>
        <p:spPr>
          <a:xfrm>
            <a:off x="762000" y="1295400"/>
            <a:ext cx="6858000" cy="5181600"/>
          </a:xfrm>
        </p:spPr>
        <p:txBody>
          <a:bodyPr/>
          <a:lstStyle/>
          <a:p>
            <a:pPr eaLnBrk="1" hangingPunct="1">
              <a:lnSpc>
                <a:spcPct val="90000"/>
              </a:lnSpc>
              <a:spcBef>
                <a:spcPct val="0"/>
              </a:spcBef>
              <a:buFontTx/>
              <a:buNone/>
            </a:pPr>
            <a:r>
              <a:rPr lang="en-US" altLang="en-US" sz="1400">
                <a:latin typeface="Courier New" panose="02070309020205020404" pitchFamily="49" charset="0"/>
              </a:rPr>
              <a:t>program MAIN_2;</a:t>
            </a:r>
          </a:p>
          <a:p>
            <a:pPr eaLnBrk="1" hangingPunct="1">
              <a:lnSpc>
                <a:spcPct val="90000"/>
              </a:lnSpc>
              <a:spcBef>
                <a:spcPct val="0"/>
              </a:spcBef>
              <a:buFontTx/>
              <a:buNone/>
            </a:pPr>
            <a:r>
              <a:rPr lang="en-US" altLang="en-US" sz="1400">
                <a:latin typeface="Courier New" panose="02070309020205020404" pitchFamily="49" charset="0"/>
              </a:rPr>
              <a:t>  var X : integer;</a:t>
            </a:r>
          </a:p>
          <a:p>
            <a:pPr eaLnBrk="1" hangingPunct="1">
              <a:lnSpc>
                <a:spcPct val="90000"/>
              </a:lnSpc>
              <a:spcBef>
                <a:spcPct val="0"/>
              </a:spcBef>
              <a:buFontTx/>
              <a:buNone/>
            </a:pPr>
            <a:r>
              <a:rPr lang="en-US" altLang="en-US" sz="1400">
                <a:latin typeface="Courier New" panose="02070309020205020404" pitchFamily="49" charset="0"/>
              </a:rPr>
              <a:t>  procedure BIGSUB;</a:t>
            </a:r>
          </a:p>
          <a:p>
            <a:pPr eaLnBrk="1" hangingPunct="1">
              <a:lnSpc>
                <a:spcPct val="90000"/>
              </a:lnSpc>
              <a:spcBef>
                <a:spcPct val="0"/>
              </a:spcBef>
              <a:buFontTx/>
              <a:buNone/>
            </a:pPr>
            <a:r>
              <a:rPr lang="en-US" altLang="en-US" sz="1400">
                <a:latin typeface="Courier New" panose="02070309020205020404" pitchFamily="49" charset="0"/>
              </a:rPr>
              <a:t>    var A, B, C : integer;</a:t>
            </a:r>
          </a:p>
          <a:p>
            <a:pPr eaLnBrk="1" hangingPunct="1">
              <a:lnSpc>
                <a:spcPct val="90000"/>
              </a:lnSpc>
              <a:spcBef>
                <a:spcPct val="0"/>
              </a:spcBef>
              <a:buFontTx/>
              <a:buNone/>
            </a:pPr>
            <a:r>
              <a:rPr lang="en-US" altLang="en-US" sz="1400">
                <a:latin typeface="Courier New" panose="02070309020205020404" pitchFamily="49" charset="0"/>
              </a:rPr>
              <a:t>    procedure SUB1;</a:t>
            </a:r>
          </a:p>
          <a:p>
            <a:pPr eaLnBrk="1" hangingPunct="1">
              <a:lnSpc>
                <a:spcPct val="90000"/>
              </a:lnSpc>
              <a:spcBef>
                <a:spcPct val="0"/>
              </a:spcBef>
              <a:buFontTx/>
              <a:buNone/>
            </a:pPr>
            <a:r>
              <a:rPr lang="en-US" altLang="en-US" sz="1400">
                <a:latin typeface="Courier New" panose="02070309020205020404" pitchFamily="49" charset="0"/>
              </a:rPr>
              <a:t>      var A, D : integer;</a:t>
            </a:r>
          </a:p>
          <a:p>
            <a:pPr eaLnBrk="1" hangingPunct="1">
              <a:lnSpc>
                <a:spcPct val="90000"/>
              </a:lnSpc>
              <a:spcBef>
                <a:spcPct val="0"/>
              </a:spcBef>
              <a:buFontTx/>
              <a:buNone/>
            </a:pPr>
            <a:r>
              <a:rPr lang="en-US" altLang="en-US" sz="1400">
                <a:latin typeface="Courier New" panose="02070309020205020404" pitchFamily="49" charset="0"/>
              </a:rPr>
              <a:t>      begin { SUB1 }</a:t>
            </a:r>
          </a:p>
          <a:p>
            <a:pPr eaLnBrk="1" hangingPunct="1">
              <a:lnSpc>
                <a:spcPct val="90000"/>
              </a:lnSpc>
              <a:spcBef>
                <a:spcPct val="0"/>
              </a:spcBef>
              <a:buFontTx/>
              <a:buNone/>
            </a:pPr>
            <a:r>
              <a:rPr lang="en-US" altLang="en-US" sz="1400">
                <a:latin typeface="Courier New" panose="02070309020205020404" pitchFamily="49" charset="0"/>
              </a:rPr>
              <a:t>      A := B + C;  &lt;-----------------------1</a:t>
            </a:r>
          </a:p>
          <a:p>
            <a:pPr eaLnBrk="1" hangingPunct="1">
              <a:lnSpc>
                <a:spcPct val="90000"/>
              </a:lnSpc>
              <a:spcBef>
                <a:spcPct val="0"/>
              </a:spcBef>
              <a:buFontTx/>
              <a:buNone/>
            </a:pPr>
            <a:r>
              <a:rPr lang="en-US" altLang="en-US" sz="1400">
                <a:latin typeface="Courier New" panose="02070309020205020404" pitchFamily="49" charset="0"/>
              </a:rPr>
              <a:t>      end;  { SUB1 }</a:t>
            </a:r>
          </a:p>
          <a:p>
            <a:pPr eaLnBrk="1" hangingPunct="1">
              <a:lnSpc>
                <a:spcPct val="90000"/>
              </a:lnSpc>
              <a:spcBef>
                <a:spcPct val="0"/>
              </a:spcBef>
              <a:buFontTx/>
              <a:buNone/>
            </a:pPr>
            <a:r>
              <a:rPr lang="en-US" altLang="en-US" sz="1400">
                <a:latin typeface="Courier New" panose="02070309020205020404" pitchFamily="49" charset="0"/>
              </a:rPr>
              <a:t>    procedure SUB2(X : integer);</a:t>
            </a:r>
          </a:p>
          <a:p>
            <a:pPr eaLnBrk="1" hangingPunct="1">
              <a:lnSpc>
                <a:spcPct val="90000"/>
              </a:lnSpc>
              <a:spcBef>
                <a:spcPct val="0"/>
              </a:spcBef>
              <a:buFontTx/>
              <a:buNone/>
            </a:pPr>
            <a:r>
              <a:rPr lang="en-US" altLang="en-US" sz="1400">
                <a:latin typeface="Courier New" panose="02070309020205020404" pitchFamily="49" charset="0"/>
              </a:rPr>
              <a:t>      var B, E : integer;</a:t>
            </a:r>
          </a:p>
          <a:p>
            <a:pPr eaLnBrk="1" hangingPunct="1">
              <a:lnSpc>
                <a:spcPct val="90000"/>
              </a:lnSpc>
              <a:spcBef>
                <a:spcPct val="0"/>
              </a:spcBef>
              <a:buFontTx/>
              <a:buNone/>
            </a:pPr>
            <a:r>
              <a:rPr lang="en-US" altLang="en-US" sz="1400">
                <a:latin typeface="Courier New" panose="02070309020205020404" pitchFamily="49" charset="0"/>
              </a:rPr>
              <a:t>      procedure SUB3;</a:t>
            </a:r>
          </a:p>
          <a:p>
            <a:pPr eaLnBrk="1" hangingPunct="1">
              <a:lnSpc>
                <a:spcPct val="90000"/>
              </a:lnSpc>
              <a:spcBef>
                <a:spcPct val="0"/>
              </a:spcBef>
              <a:buFontTx/>
              <a:buNone/>
            </a:pPr>
            <a:r>
              <a:rPr lang="en-US" altLang="en-US" sz="1400">
                <a:latin typeface="Courier New" panose="02070309020205020404" pitchFamily="49" charset="0"/>
              </a:rPr>
              <a:t>        var C, E : integer;</a:t>
            </a:r>
          </a:p>
          <a:p>
            <a:pPr eaLnBrk="1" hangingPunct="1">
              <a:lnSpc>
                <a:spcPct val="90000"/>
              </a:lnSpc>
              <a:spcBef>
                <a:spcPct val="0"/>
              </a:spcBef>
              <a:buFontTx/>
              <a:buNone/>
            </a:pPr>
            <a:r>
              <a:rPr lang="en-US" altLang="en-US" sz="1400">
                <a:latin typeface="Courier New" panose="02070309020205020404" pitchFamily="49" charset="0"/>
              </a:rPr>
              <a:t>        begin { SUB3 }</a:t>
            </a:r>
          </a:p>
          <a:p>
            <a:pPr eaLnBrk="1" hangingPunct="1">
              <a:lnSpc>
                <a:spcPct val="90000"/>
              </a:lnSpc>
              <a:spcBef>
                <a:spcPct val="0"/>
              </a:spcBef>
              <a:buFontTx/>
              <a:buNone/>
            </a:pPr>
            <a:r>
              <a:rPr lang="en-US" altLang="en-US" sz="1400">
                <a:latin typeface="Courier New" panose="02070309020205020404" pitchFamily="49" charset="0"/>
              </a:rPr>
              <a:t>        SUB1;</a:t>
            </a:r>
          </a:p>
          <a:p>
            <a:pPr eaLnBrk="1" hangingPunct="1">
              <a:lnSpc>
                <a:spcPct val="90000"/>
              </a:lnSpc>
              <a:spcBef>
                <a:spcPct val="0"/>
              </a:spcBef>
              <a:buFontTx/>
              <a:buNone/>
            </a:pPr>
            <a:r>
              <a:rPr lang="en-US" altLang="en-US" sz="1400">
                <a:latin typeface="Courier New" panose="02070309020205020404" pitchFamily="49" charset="0"/>
              </a:rPr>
              <a:t>        E := B + A:   &lt;--------------------2</a:t>
            </a:r>
          </a:p>
          <a:p>
            <a:pPr eaLnBrk="1" hangingPunct="1">
              <a:lnSpc>
                <a:spcPct val="90000"/>
              </a:lnSpc>
              <a:spcBef>
                <a:spcPct val="0"/>
              </a:spcBef>
              <a:buFontTx/>
              <a:buNone/>
            </a:pPr>
            <a:r>
              <a:rPr lang="en-US" altLang="en-US" sz="1400">
                <a:latin typeface="Courier New" panose="02070309020205020404" pitchFamily="49" charset="0"/>
              </a:rPr>
              <a:t>        end; { SUB3 }</a:t>
            </a:r>
          </a:p>
          <a:p>
            <a:pPr eaLnBrk="1" hangingPunct="1">
              <a:lnSpc>
                <a:spcPct val="90000"/>
              </a:lnSpc>
              <a:spcBef>
                <a:spcPct val="0"/>
              </a:spcBef>
              <a:buFontTx/>
              <a:buNone/>
            </a:pPr>
            <a:r>
              <a:rPr lang="en-US" altLang="en-US" sz="1400">
                <a:latin typeface="Courier New" panose="02070309020205020404" pitchFamily="49" charset="0"/>
              </a:rPr>
              <a:t>      begin { SUB2 }</a:t>
            </a:r>
          </a:p>
          <a:p>
            <a:pPr eaLnBrk="1" hangingPunct="1">
              <a:lnSpc>
                <a:spcPct val="90000"/>
              </a:lnSpc>
              <a:spcBef>
                <a:spcPct val="0"/>
              </a:spcBef>
              <a:buFontTx/>
              <a:buNone/>
            </a:pPr>
            <a:r>
              <a:rPr lang="en-US" altLang="en-US" sz="1400">
                <a:latin typeface="Courier New" panose="02070309020205020404" pitchFamily="49" charset="0"/>
              </a:rPr>
              <a:t>      SUB3;</a:t>
            </a:r>
          </a:p>
          <a:p>
            <a:pPr eaLnBrk="1" hangingPunct="1">
              <a:lnSpc>
                <a:spcPct val="90000"/>
              </a:lnSpc>
              <a:spcBef>
                <a:spcPct val="0"/>
              </a:spcBef>
              <a:buFontTx/>
              <a:buNone/>
            </a:pPr>
            <a:r>
              <a:rPr lang="en-US" altLang="en-US" sz="1400">
                <a:latin typeface="Courier New" panose="02070309020205020404" pitchFamily="49" charset="0"/>
              </a:rPr>
              <a:t>      A := D + E;  &lt;-----------------------3</a:t>
            </a:r>
          </a:p>
          <a:p>
            <a:pPr eaLnBrk="1" hangingPunct="1">
              <a:lnSpc>
                <a:spcPct val="90000"/>
              </a:lnSpc>
              <a:spcBef>
                <a:spcPct val="0"/>
              </a:spcBef>
              <a:buFontTx/>
              <a:buNone/>
            </a:pPr>
            <a:r>
              <a:rPr lang="en-US" altLang="en-US" sz="1400">
                <a:latin typeface="Courier New" panose="02070309020205020404" pitchFamily="49" charset="0"/>
              </a:rPr>
              <a:t>      end; { SUB2 }</a:t>
            </a:r>
          </a:p>
          <a:p>
            <a:pPr eaLnBrk="1" hangingPunct="1">
              <a:lnSpc>
                <a:spcPct val="90000"/>
              </a:lnSpc>
              <a:spcBef>
                <a:spcPct val="0"/>
              </a:spcBef>
              <a:buFontTx/>
              <a:buNone/>
            </a:pPr>
            <a:r>
              <a:rPr lang="en-US" altLang="en-US" sz="1400">
                <a:latin typeface="Courier New" panose="02070309020205020404" pitchFamily="49" charset="0"/>
              </a:rPr>
              <a:t>    begin { BIGSUB }</a:t>
            </a:r>
          </a:p>
          <a:p>
            <a:pPr eaLnBrk="1" hangingPunct="1">
              <a:lnSpc>
                <a:spcPct val="90000"/>
              </a:lnSpc>
              <a:spcBef>
                <a:spcPct val="0"/>
              </a:spcBef>
              <a:buFontTx/>
              <a:buNone/>
            </a:pPr>
            <a:r>
              <a:rPr lang="en-US" altLang="en-US" sz="1400">
                <a:latin typeface="Courier New" panose="02070309020205020404" pitchFamily="49" charset="0"/>
              </a:rPr>
              <a:t>    SUB2(7);</a:t>
            </a:r>
          </a:p>
          <a:p>
            <a:pPr eaLnBrk="1" hangingPunct="1">
              <a:lnSpc>
                <a:spcPct val="90000"/>
              </a:lnSpc>
              <a:spcBef>
                <a:spcPct val="0"/>
              </a:spcBef>
              <a:buFontTx/>
              <a:buNone/>
            </a:pPr>
            <a:r>
              <a:rPr lang="en-US" altLang="en-US" sz="1400">
                <a:latin typeface="Courier New" panose="02070309020205020404" pitchFamily="49" charset="0"/>
              </a:rPr>
              <a:t>    end; { BIGSUB }</a:t>
            </a:r>
          </a:p>
          <a:p>
            <a:pPr eaLnBrk="1" hangingPunct="1">
              <a:lnSpc>
                <a:spcPct val="90000"/>
              </a:lnSpc>
              <a:spcBef>
                <a:spcPct val="0"/>
              </a:spcBef>
              <a:buFontTx/>
              <a:buNone/>
            </a:pPr>
            <a:r>
              <a:rPr lang="en-US" altLang="en-US" sz="1400">
                <a:latin typeface="Courier New" panose="02070309020205020404" pitchFamily="49" charset="0"/>
              </a:rPr>
              <a:t>  begin</a:t>
            </a:r>
          </a:p>
          <a:p>
            <a:pPr eaLnBrk="1" hangingPunct="1">
              <a:lnSpc>
                <a:spcPct val="90000"/>
              </a:lnSpc>
              <a:spcBef>
                <a:spcPct val="0"/>
              </a:spcBef>
              <a:buFontTx/>
              <a:buNone/>
            </a:pPr>
            <a:r>
              <a:rPr lang="en-US" altLang="en-US" sz="1400">
                <a:latin typeface="Courier New" panose="02070309020205020404" pitchFamily="49" charset="0"/>
              </a:rPr>
              <a:t>  BIGSUB;</a:t>
            </a:r>
          </a:p>
          <a:p>
            <a:pPr eaLnBrk="1" hangingPunct="1">
              <a:lnSpc>
                <a:spcPct val="90000"/>
              </a:lnSpc>
              <a:spcBef>
                <a:spcPct val="0"/>
              </a:spcBef>
              <a:buFontTx/>
              <a:buNone/>
            </a:pPr>
            <a:r>
              <a:rPr lang="en-US" altLang="en-US" sz="1400">
                <a:latin typeface="Courier New" panose="02070309020205020404" pitchFamily="49" charset="0"/>
              </a:rPr>
              <a:t>  end; { MAIN_2 }</a:t>
            </a:r>
          </a:p>
        </p:txBody>
      </p:sp>
      <p:sp>
        <p:nvSpPr>
          <p:cNvPr id="33796" name="Slide Number Placeholder 3">
            <a:extLst>
              <a:ext uri="{FF2B5EF4-FFF2-40B4-BE49-F238E27FC236}">
                <a16:creationId xmlns:a16="http://schemas.microsoft.com/office/drawing/2014/main" id="{4F5B86B1-2A6B-4F96-B3E0-BF8CC0A417D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A106811-A9C1-4415-90EC-0674FEED4DA4}" type="slidenum">
              <a:rPr lang="en-US" altLang="en-US" sz="1400" smtClean="0">
                <a:solidFill>
                  <a:srgbClr val="FFFFFF"/>
                </a:solidFill>
              </a:rPr>
              <a:pPr/>
              <a:t>433</a:t>
            </a:fld>
            <a:endParaRPr lang="en-US" altLang="en-US" sz="1400">
              <a:solidFill>
                <a:srgbClr val="FFFFFF"/>
              </a:solidFill>
            </a:endParaRPr>
          </a:p>
        </p:txBody>
      </p:sp>
    </p:spTree>
    <p:extLst>
      <p:ext uri="{BB962C8B-B14F-4D97-AF65-F5344CB8AC3E}">
        <p14:creationId xmlns:p14="http://schemas.microsoft.com/office/powerpoint/2010/main" val="3753997171"/>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982263DC-E08D-4AB1-8184-299299E5214F}"/>
              </a:ext>
            </a:extLst>
          </p:cNvPr>
          <p:cNvSpPr>
            <a:spLocks noGrp="1" noChangeArrowheads="1"/>
          </p:cNvSpPr>
          <p:nvPr>
            <p:ph type="title"/>
          </p:nvPr>
        </p:nvSpPr>
        <p:spPr/>
        <p:txBody>
          <a:bodyPr/>
          <a:lstStyle/>
          <a:p>
            <a:pPr eaLnBrk="1" fontAlgn="auto" hangingPunct="1">
              <a:spcAft>
                <a:spcPts val="0"/>
              </a:spcAft>
              <a:defRPr/>
            </a:pPr>
            <a:r>
              <a:rPr lang="en-US" sz="3200"/>
              <a:t>Example Pascal Program (continued)</a:t>
            </a:r>
          </a:p>
        </p:txBody>
      </p:sp>
      <p:sp>
        <p:nvSpPr>
          <p:cNvPr id="34819" name="Rectangle 3">
            <a:extLst>
              <a:ext uri="{FF2B5EF4-FFF2-40B4-BE49-F238E27FC236}">
                <a16:creationId xmlns:a16="http://schemas.microsoft.com/office/drawing/2014/main" id="{9253332B-E588-4565-A5CC-766BE94300EF}"/>
              </a:ext>
            </a:extLst>
          </p:cNvPr>
          <p:cNvSpPr>
            <a:spLocks noGrp="1" noChangeArrowheads="1"/>
          </p:cNvSpPr>
          <p:nvPr>
            <p:ph sz="quarter" idx="1"/>
          </p:nvPr>
        </p:nvSpPr>
        <p:spPr>
          <a:xfrm>
            <a:off x="457200" y="1600200"/>
            <a:ext cx="7467600" cy="4873625"/>
          </a:xfrm>
        </p:spPr>
        <p:txBody>
          <a:bodyPr/>
          <a:lstStyle/>
          <a:p>
            <a:pPr eaLnBrk="1" hangingPunct="1">
              <a:lnSpc>
                <a:spcPct val="90000"/>
              </a:lnSpc>
              <a:spcBef>
                <a:spcPct val="0"/>
              </a:spcBef>
            </a:pPr>
            <a:r>
              <a:rPr lang="en-US" altLang="en-US"/>
              <a:t>Call sequence for</a:t>
            </a:r>
            <a:r>
              <a:rPr lang="en-US" altLang="en-US" b="1"/>
              <a:t> </a:t>
            </a:r>
            <a:r>
              <a:rPr lang="en-US" altLang="en-US" sz="2000">
                <a:latin typeface="Courier New" panose="02070309020205020404" pitchFamily="49" charset="0"/>
                <a:cs typeface="Courier New" panose="02070309020205020404" pitchFamily="49" charset="0"/>
              </a:rPr>
              <a:t>MAIN_2</a:t>
            </a:r>
          </a:p>
          <a:p>
            <a:pPr eaLnBrk="1" hangingPunct="1">
              <a:lnSpc>
                <a:spcPct val="90000"/>
              </a:lnSpc>
              <a:spcBef>
                <a:spcPct val="0"/>
              </a:spcBef>
              <a:buFontTx/>
              <a:buNone/>
            </a:pPr>
            <a:r>
              <a:rPr lang="en-US" altLang="en-US">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b="1"/>
              <a:t>   	</a:t>
            </a:r>
            <a:r>
              <a:rPr lang="en-US" altLang="en-US" sz="2000">
                <a:latin typeface="Courier New" panose="02070309020205020404" pitchFamily="49" charset="0"/>
                <a:cs typeface="Courier New" panose="02070309020205020404" pitchFamily="49" charset="0"/>
              </a:rPr>
              <a:t>MAIN_2</a:t>
            </a:r>
            <a:r>
              <a:rPr lang="en-US" altLang="en-US" sz="2000" b="1"/>
              <a:t> </a:t>
            </a:r>
            <a:r>
              <a:rPr lang="en-US" altLang="en-US"/>
              <a:t>calls</a:t>
            </a:r>
            <a:r>
              <a:rPr lang="en-US" altLang="en-US" b="1"/>
              <a:t> </a:t>
            </a:r>
            <a:r>
              <a:rPr lang="en-US" altLang="en-US" sz="2000">
                <a:latin typeface="Courier New" panose="02070309020205020404" pitchFamily="49" charset="0"/>
                <a:cs typeface="Courier New" panose="02070309020205020404" pitchFamily="49" charset="0"/>
              </a:rPr>
              <a:t>BIGSUB</a:t>
            </a:r>
            <a:endParaRPr lang="en-US" altLang="en-US">
              <a:latin typeface="Courier New" panose="02070309020205020404" pitchFamily="49" charset="0"/>
              <a:cs typeface="Courier New" panose="02070309020205020404" pitchFamily="49" charset="0"/>
            </a:endParaRPr>
          </a:p>
          <a:p>
            <a:pPr eaLnBrk="1" hangingPunct="1">
              <a:spcBef>
                <a:spcPct val="0"/>
              </a:spcBef>
              <a:buFontTx/>
              <a:buNone/>
            </a:pPr>
            <a:r>
              <a:rPr lang="en-US" altLang="en-US" b="1"/>
              <a:t>   	</a:t>
            </a:r>
            <a:r>
              <a:rPr lang="en-US" altLang="en-US" sz="2000">
                <a:latin typeface="Courier New" panose="02070309020205020404" pitchFamily="49" charset="0"/>
                <a:cs typeface="Courier New" panose="02070309020205020404" pitchFamily="49" charset="0"/>
              </a:rPr>
              <a:t>BIGSUB</a:t>
            </a:r>
            <a:r>
              <a:rPr lang="en-US" altLang="en-US" b="1"/>
              <a:t> </a:t>
            </a:r>
            <a:r>
              <a:rPr lang="en-US" altLang="en-US"/>
              <a:t>calls</a:t>
            </a:r>
            <a:r>
              <a:rPr lang="en-US" altLang="en-US" b="1"/>
              <a:t> </a:t>
            </a:r>
            <a:r>
              <a:rPr lang="en-US" altLang="en-US" sz="2000">
                <a:latin typeface="Courier New" panose="02070309020205020404" pitchFamily="49" charset="0"/>
                <a:cs typeface="Courier New" panose="02070309020205020404" pitchFamily="49" charset="0"/>
              </a:rPr>
              <a:t>SUB2</a:t>
            </a:r>
            <a:endParaRPr lang="en-US" altLang="en-US">
              <a:latin typeface="Courier New" panose="02070309020205020404" pitchFamily="49" charset="0"/>
              <a:cs typeface="Courier New" panose="02070309020205020404" pitchFamily="49" charset="0"/>
            </a:endParaRPr>
          </a:p>
          <a:p>
            <a:pPr eaLnBrk="1" hangingPunct="1">
              <a:spcBef>
                <a:spcPct val="0"/>
              </a:spcBef>
              <a:buFontTx/>
              <a:buNone/>
            </a:pPr>
            <a:r>
              <a:rPr lang="en-US" altLang="en-US" b="1"/>
              <a:t>   	</a:t>
            </a:r>
            <a:r>
              <a:rPr lang="en-US" altLang="en-US" sz="2000">
                <a:latin typeface="Courier New" panose="02070309020205020404" pitchFamily="49" charset="0"/>
                <a:cs typeface="Courier New" panose="02070309020205020404" pitchFamily="49" charset="0"/>
              </a:rPr>
              <a:t>SUB2</a:t>
            </a:r>
            <a:r>
              <a:rPr lang="en-US" altLang="en-US" b="1"/>
              <a:t> </a:t>
            </a:r>
            <a:r>
              <a:rPr lang="en-US" altLang="en-US"/>
              <a:t>calls</a:t>
            </a:r>
            <a:r>
              <a:rPr lang="en-US" altLang="en-US" b="1"/>
              <a:t> </a:t>
            </a:r>
            <a:r>
              <a:rPr lang="en-US" altLang="en-US" sz="2000">
                <a:latin typeface="Courier New" panose="02070309020205020404" pitchFamily="49" charset="0"/>
                <a:cs typeface="Courier New" panose="02070309020205020404" pitchFamily="49" charset="0"/>
              </a:rPr>
              <a:t>SUB3</a:t>
            </a:r>
            <a:endParaRPr lang="en-US" altLang="en-US">
              <a:latin typeface="Courier New" panose="02070309020205020404" pitchFamily="49" charset="0"/>
              <a:cs typeface="Courier New" panose="02070309020205020404" pitchFamily="49" charset="0"/>
            </a:endParaRPr>
          </a:p>
          <a:p>
            <a:pPr eaLnBrk="1" hangingPunct="1">
              <a:spcBef>
                <a:spcPct val="0"/>
              </a:spcBef>
              <a:buFontTx/>
              <a:buNone/>
            </a:pPr>
            <a:r>
              <a:rPr lang="en-US" altLang="en-US" b="1"/>
              <a:t>   	</a:t>
            </a:r>
            <a:r>
              <a:rPr lang="en-US" altLang="en-US" sz="2000">
                <a:latin typeface="Courier New" panose="02070309020205020404" pitchFamily="49" charset="0"/>
                <a:cs typeface="Courier New" panose="02070309020205020404" pitchFamily="49" charset="0"/>
              </a:rPr>
              <a:t>SUB3</a:t>
            </a:r>
            <a:r>
              <a:rPr lang="en-US" altLang="en-US" b="1"/>
              <a:t> </a:t>
            </a:r>
            <a:r>
              <a:rPr lang="en-US" altLang="en-US"/>
              <a:t>calls</a:t>
            </a:r>
            <a:r>
              <a:rPr lang="en-US" altLang="en-US" b="1"/>
              <a:t> </a:t>
            </a:r>
            <a:r>
              <a:rPr lang="en-US" altLang="en-US" sz="2000">
                <a:latin typeface="Courier New" panose="02070309020205020404" pitchFamily="49" charset="0"/>
                <a:cs typeface="Courier New" panose="02070309020205020404" pitchFamily="49" charset="0"/>
              </a:rPr>
              <a:t>SUB1</a:t>
            </a:r>
            <a:endParaRPr lang="en-US" altLang="en-US" sz="4000">
              <a:latin typeface="Courier New" panose="02070309020205020404" pitchFamily="49" charset="0"/>
              <a:cs typeface="Courier New" panose="02070309020205020404" pitchFamily="49" charset="0"/>
            </a:endParaRPr>
          </a:p>
        </p:txBody>
      </p:sp>
      <p:sp>
        <p:nvSpPr>
          <p:cNvPr id="34820" name="Slide Number Placeholder 3">
            <a:extLst>
              <a:ext uri="{FF2B5EF4-FFF2-40B4-BE49-F238E27FC236}">
                <a16:creationId xmlns:a16="http://schemas.microsoft.com/office/drawing/2014/main" id="{A7DACB3F-3B01-4C3B-81C2-EE5963C0DCD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2A00D91-0CA8-46E7-BCDC-CF786AC7E03E}" type="slidenum">
              <a:rPr lang="en-US" altLang="en-US" sz="1400" smtClean="0">
                <a:solidFill>
                  <a:srgbClr val="FFFFFF"/>
                </a:solidFill>
              </a:rPr>
              <a:pPr/>
              <a:t>434</a:t>
            </a:fld>
            <a:endParaRPr lang="en-US" altLang="en-US" sz="1400">
              <a:solidFill>
                <a:srgbClr val="FFFFFF"/>
              </a:solidFill>
            </a:endParaRPr>
          </a:p>
        </p:txBody>
      </p:sp>
    </p:spTree>
    <p:extLst>
      <p:ext uri="{BB962C8B-B14F-4D97-AF65-F5344CB8AC3E}">
        <p14:creationId xmlns:p14="http://schemas.microsoft.com/office/powerpoint/2010/main" val="1535542123"/>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CD54532B-37DA-4681-A52B-C306FCC86A1B}"/>
              </a:ext>
            </a:extLst>
          </p:cNvPr>
          <p:cNvSpPr>
            <a:spLocks noGrp="1" noChangeArrowheads="1"/>
          </p:cNvSpPr>
          <p:nvPr>
            <p:ph type="title"/>
          </p:nvPr>
        </p:nvSpPr>
        <p:spPr>
          <a:xfrm>
            <a:off x="609600" y="0"/>
            <a:ext cx="4267200" cy="1676400"/>
          </a:xfrm>
        </p:spPr>
        <p:txBody>
          <a:bodyPr/>
          <a:lstStyle/>
          <a:p>
            <a:pPr eaLnBrk="1" fontAlgn="auto" hangingPunct="1">
              <a:spcAft>
                <a:spcPts val="0"/>
              </a:spcAft>
              <a:defRPr/>
            </a:pPr>
            <a:r>
              <a:rPr lang="en-US"/>
              <a:t>Stack Contents at Position 1</a:t>
            </a:r>
          </a:p>
        </p:txBody>
      </p:sp>
      <p:sp>
        <p:nvSpPr>
          <p:cNvPr id="35843" name="Slide Number Placeholder 3">
            <a:extLst>
              <a:ext uri="{FF2B5EF4-FFF2-40B4-BE49-F238E27FC236}">
                <a16:creationId xmlns:a16="http://schemas.microsoft.com/office/drawing/2014/main" id="{F147E759-54A0-4307-8F38-8BE87A1786A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D79A461-3457-470D-8D25-AB602AF641D8}" type="slidenum">
              <a:rPr lang="en-US" altLang="en-US" sz="1400" smtClean="0">
                <a:solidFill>
                  <a:srgbClr val="FFFFFF"/>
                </a:solidFill>
              </a:rPr>
              <a:pPr/>
              <a:t>435</a:t>
            </a:fld>
            <a:endParaRPr lang="en-US" altLang="en-US" sz="1400">
              <a:solidFill>
                <a:srgbClr val="FFFFFF"/>
              </a:solidFill>
            </a:endParaRPr>
          </a:p>
        </p:txBody>
      </p:sp>
      <p:pic>
        <p:nvPicPr>
          <p:cNvPr id="35844" name="Picture 4">
            <a:extLst>
              <a:ext uri="{FF2B5EF4-FFF2-40B4-BE49-F238E27FC236}">
                <a16:creationId xmlns:a16="http://schemas.microsoft.com/office/drawing/2014/main" id="{92D11FD7-116E-4153-BE10-B5750FC99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813" y="0"/>
            <a:ext cx="31892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036595"/>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F9E82F3D-DD5A-4FB8-8750-533939EB5850}"/>
              </a:ext>
            </a:extLst>
          </p:cNvPr>
          <p:cNvSpPr>
            <a:spLocks noGrp="1" noChangeArrowheads="1"/>
          </p:cNvSpPr>
          <p:nvPr>
            <p:ph type="title"/>
          </p:nvPr>
        </p:nvSpPr>
        <p:spPr/>
        <p:txBody>
          <a:bodyPr/>
          <a:lstStyle/>
          <a:p>
            <a:pPr eaLnBrk="1" fontAlgn="auto" hangingPunct="1">
              <a:spcAft>
                <a:spcPts val="0"/>
              </a:spcAft>
              <a:defRPr/>
            </a:pPr>
            <a:r>
              <a:rPr lang="en-US"/>
              <a:t>Displays</a:t>
            </a:r>
          </a:p>
        </p:txBody>
      </p:sp>
      <p:sp>
        <p:nvSpPr>
          <p:cNvPr id="36867" name="Rectangle 3">
            <a:extLst>
              <a:ext uri="{FF2B5EF4-FFF2-40B4-BE49-F238E27FC236}">
                <a16:creationId xmlns:a16="http://schemas.microsoft.com/office/drawing/2014/main" id="{B8434AC5-2E4B-4DD8-9057-C68E31C9A9BA}"/>
              </a:ext>
            </a:extLst>
          </p:cNvPr>
          <p:cNvSpPr>
            <a:spLocks noGrp="1" noChangeArrowheads="1"/>
          </p:cNvSpPr>
          <p:nvPr>
            <p:ph sz="quarter" idx="1"/>
          </p:nvPr>
        </p:nvSpPr>
        <p:spPr>
          <a:xfrm>
            <a:off x="457200" y="1600200"/>
            <a:ext cx="7467600" cy="4873625"/>
          </a:xfrm>
        </p:spPr>
        <p:txBody>
          <a:bodyPr/>
          <a:lstStyle/>
          <a:p>
            <a:pPr eaLnBrk="1" hangingPunct="1"/>
            <a:r>
              <a:rPr lang="en-US" altLang="en-US"/>
              <a:t>An alternative to static chains</a:t>
            </a:r>
          </a:p>
          <a:p>
            <a:pPr eaLnBrk="1" hangingPunct="1"/>
            <a:r>
              <a:rPr lang="en-US" altLang="en-US"/>
              <a:t>Static links are stored in a single array called a display</a:t>
            </a:r>
          </a:p>
          <a:p>
            <a:pPr eaLnBrk="1" hangingPunct="1"/>
            <a:r>
              <a:rPr lang="en-US" altLang="en-US"/>
              <a:t>The contents of the display at any given time is a list of addresses of the accessible activation record instances</a:t>
            </a:r>
          </a:p>
        </p:txBody>
      </p:sp>
      <p:sp>
        <p:nvSpPr>
          <p:cNvPr id="36868" name="Slide Number Placeholder 3">
            <a:extLst>
              <a:ext uri="{FF2B5EF4-FFF2-40B4-BE49-F238E27FC236}">
                <a16:creationId xmlns:a16="http://schemas.microsoft.com/office/drawing/2014/main" id="{E1FC6729-FAA3-4696-920D-3FBAED9391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658DC82-2095-46C8-8720-A1DAA0883E9F}" type="slidenum">
              <a:rPr lang="en-US" altLang="en-US" sz="1400" smtClean="0">
                <a:solidFill>
                  <a:srgbClr val="FFFFFF"/>
                </a:solidFill>
              </a:rPr>
              <a:pPr/>
              <a:t>436</a:t>
            </a:fld>
            <a:endParaRPr lang="en-US" altLang="en-US" sz="1400">
              <a:solidFill>
                <a:srgbClr val="FFFFFF"/>
              </a:solidFill>
            </a:endParaRPr>
          </a:p>
        </p:txBody>
      </p:sp>
    </p:spTree>
    <p:extLst>
      <p:ext uri="{BB962C8B-B14F-4D97-AF65-F5344CB8AC3E}">
        <p14:creationId xmlns:p14="http://schemas.microsoft.com/office/powerpoint/2010/main" val="690482964"/>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94935CA-2968-4BA0-B05B-362AAD6F67C2}"/>
              </a:ext>
            </a:extLst>
          </p:cNvPr>
          <p:cNvSpPr>
            <a:spLocks noGrp="1" noChangeArrowheads="1"/>
          </p:cNvSpPr>
          <p:nvPr>
            <p:ph type="title"/>
          </p:nvPr>
        </p:nvSpPr>
        <p:spPr/>
        <p:txBody>
          <a:bodyPr/>
          <a:lstStyle/>
          <a:p>
            <a:pPr eaLnBrk="1" fontAlgn="auto" hangingPunct="1">
              <a:spcAft>
                <a:spcPts val="0"/>
              </a:spcAft>
              <a:defRPr/>
            </a:pPr>
            <a:r>
              <a:rPr lang="en-US"/>
              <a:t>Blocks</a:t>
            </a:r>
          </a:p>
        </p:txBody>
      </p:sp>
      <p:sp>
        <p:nvSpPr>
          <p:cNvPr id="37891" name="Rectangle 3">
            <a:extLst>
              <a:ext uri="{FF2B5EF4-FFF2-40B4-BE49-F238E27FC236}">
                <a16:creationId xmlns:a16="http://schemas.microsoft.com/office/drawing/2014/main" id="{AF01EB4D-70CD-47C1-8E5D-44A4EF7B797E}"/>
              </a:ext>
            </a:extLst>
          </p:cNvPr>
          <p:cNvSpPr>
            <a:spLocks noGrp="1" noChangeArrowheads="1"/>
          </p:cNvSpPr>
          <p:nvPr>
            <p:ph sz="quarter" idx="1"/>
          </p:nvPr>
        </p:nvSpPr>
        <p:spPr>
          <a:xfrm>
            <a:off x="457200" y="1600200"/>
            <a:ext cx="7467600" cy="4873625"/>
          </a:xfrm>
        </p:spPr>
        <p:txBody>
          <a:bodyPr/>
          <a:lstStyle/>
          <a:p>
            <a:pPr eaLnBrk="1" hangingPunct="1">
              <a:lnSpc>
                <a:spcPct val="80000"/>
              </a:lnSpc>
            </a:pPr>
            <a:r>
              <a:rPr lang="en-US" altLang="en-US"/>
              <a:t>Blocks are user-specified local scopes for variables</a:t>
            </a:r>
          </a:p>
          <a:p>
            <a:pPr eaLnBrk="1" hangingPunct="1">
              <a:lnSpc>
                <a:spcPct val="80000"/>
              </a:lnSpc>
            </a:pPr>
            <a:r>
              <a:rPr lang="en-US" altLang="en-US"/>
              <a:t>An example in C</a:t>
            </a:r>
          </a:p>
          <a:p>
            <a:pPr eaLnBrk="1" hangingPunct="1">
              <a:lnSpc>
                <a:spcPct val="80000"/>
              </a:lnSpc>
              <a:buFontTx/>
              <a:buNone/>
            </a:pPr>
            <a:r>
              <a:rPr lang="en-US" altLang="en-US"/>
              <a:t>	</a:t>
            </a:r>
            <a:r>
              <a:rPr lang="en-US" altLang="en-US">
                <a:latin typeface="Courier New" panose="02070309020205020404" pitchFamily="49" charset="0"/>
                <a:cs typeface="Courier New" panose="02070309020205020404" pitchFamily="49" charset="0"/>
              </a:rPr>
              <a:t>{int temp;</a:t>
            </a:r>
          </a:p>
          <a:p>
            <a:pPr eaLnBrk="1" hangingPunct="1">
              <a:lnSpc>
                <a:spcPct val="80000"/>
              </a:lnSpc>
              <a:buFontTx/>
              <a:buNone/>
            </a:pPr>
            <a:r>
              <a:rPr lang="en-US" altLang="en-US">
                <a:latin typeface="Courier New" panose="02070309020205020404" pitchFamily="49" charset="0"/>
                <a:cs typeface="Courier New" panose="02070309020205020404" pitchFamily="49" charset="0"/>
              </a:rPr>
              <a:t>	 temp = list [upper];</a:t>
            </a:r>
          </a:p>
          <a:p>
            <a:pPr eaLnBrk="1" hangingPunct="1">
              <a:lnSpc>
                <a:spcPct val="80000"/>
              </a:lnSpc>
              <a:buFontTx/>
              <a:buNone/>
            </a:pPr>
            <a:r>
              <a:rPr lang="en-US" altLang="en-US">
                <a:latin typeface="Courier New" panose="02070309020205020404" pitchFamily="49" charset="0"/>
                <a:cs typeface="Courier New" panose="02070309020205020404" pitchFamily="49" charset="0"/>
              </a:rPr>
              <a:t>	 list [upper] = list [lower];</a:t>
            </a:r>
          </a:p>
          <a:p>
            <a:pPr eaLnBrk="1" hangingPunct="1">
              <a:lnSpc>
                <a:spcPct val="80000"/>
              </a:lnSpc>
              <a:buFontTx/>
              <a:buNone/>
            </a:pPr>
            <a:r>
              <a:rPr lang="en-US" altLang="en-US">
                <a:latin typeface="Courier New" panose="02070309020205020404" pitchFamily="49" charset="0"/>
                <a:cs typeface="Courier New" panose="02070309020205020404" pitchFamily="49" charset="0"/>
              </a:rPr>
              <a:t>	 list [lower] = temp</a:t>
            </a:r>
          </a:p>
          <a:p>
            <a:pPr eaLnBrk="1" hangingPunct="1">
              <a:lnSpc>
                <a:spcPct val="80000"/>
              </a:lnSpc>
              <a:buFontTx/>
              <a:buNone/>
            </a:pPr>
            <a:r>
              <a:rPr lang="en-US" altLang="en-US">
                <a:latin typeface="Courier New" panose="02070309020205020404" pitchFamily="49" charset="0"/>
                <a:cs typeface="Courier New" panose="02070309020205020404" pitchFamily="49" charset="0"/>
              </a:rPr>
              <a:t>	}</a:t>
            </a:r>
          </a:p>
          <a:p>
            <a:pPr eaLnBrk="1" hangingPunct="1">
              <a:lnSpc>
                <a:spcPct val="80000"/>
              </a:lnSpc>
            </a:pPr>
            <a:r>
              <a:rPr lang="en-US" altLang="en-US"/>
              <a:t>The lifetime of </a:t>
            </a:r>
            <a:r>
              <a:rPr lang="en-US" altLang="en-US">
                <a:latin typeface="Courier New" panose="02070309020205020404" pitchFamily="49" charset="0"/>
                <a:cs typeface="Courier New" panose="02070309020205020404" pitchFamily="49" charset="0"/>
              </a:rPr>
              <a:t>temp</a:t>
            </a:r>
            <a:r>
              <a:rPr lang="en-US" altLang="en-US"/>
              <a:t> in the above example begins when control enters the block</a:t>
            </a:r>
          </a:p>
          <a:p>
            <a:pPr eaLnBrk="1" hangingPunct="1">
              <a:lnSpc>
                <a:spcPct val="80000"/>
              </a:lnSpc>
            </a:pPr>
            <a:r>
              <a:rPr lang="en-US" altLang="en-US"/>
              <a:t>An advantage of using a local variable like </a:t>
            </a:r>
            <a:r>
              <a:rPr lang="en-US" altLang="en-US">
                <a:latin typeface="Courier New" panose="02070309020205020404" pitchFamily="49" charset="0"/>
                <a:cs typeface="Courier New" panose="02070309020205020404" pitchFamily="49" charset="0"/>
              </a:rPr>
              <a:t>temp</a:t>
            </a:r>
            <a:r>
              <a:rPr lang="en-US" altLang="en-US"/>
              <a:t> is that it cannot interfere with any other variable with the same name</a:t>
            </a:r>
          </a:p>
        </p:txBody>
      </p:sp>
      <p:sp>
        <p:nvSpPr>
          <p:cNvPr id="37892" name="Slide Number Placeholder 3">
            <a:extLst>
              <a:ext uri="{FF2B5EF4-FFF2-40B4-BE49-F238E27FC236}">
                <a16:creationId xmlns:a16="http://schemas.microsoft.com/office/drawing/2014/main" id="{22A5921F-8565-4E14-9E5C-8DBB8F1EA60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3E87C2B-488F-4AB7-A1BA-13A4A29C3BC2}" type="slidenum">
              <a:rPr lang="en-US" altLang="en-US" sz="1400" smtClean="0">
                <a:solidFill>
                  <a:srgbClr val="FFFFFF"/>
                </a:solidFill>
              </a:rPr>
              <a:pPr/>
              <a:t>437</a:t>
            </a:fld>
            <a:endParaRPr lang="en-US" altLang="en-US" sz="1400">
              <a:solidFill>
                <a:srgbClr val="FFFFFF"/>
              </a:solidFill>
            </a:endParaRPr>
          </a:p>
        </p:txBody>
      </p:sp>
    </p:spTree>
    <p:extLst>
      <p:ext uri="{BB962C8B-B14F-4D97-AF65-F5344CB8AC3E}">
        <p14:creationId xmlns:p14="http://schemas.microsoft.com/office/powerpoint/2010/main" val="681097000"/>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AFE51CF9-2676-4391-8CEA-518A917E3394}"/>
              </a:ext>
            </a:extLst>
          </p:cNvPr>
          <p:cNvSpPr>
            <a:spLocks noGrp="1" noChangeArrowheads="1"/>
          </p:cNvSpPr>
          <p:nvPr>
            <p:ph type="title"/>
          </p:nvPr>
        </p:nvSpPr>
        <p:spPr/>
        <p:txBody>
          <a:bodyPr/>
          <a:lstStyle/>
          <a:p>
            <a:pPr eaLnBrk="1" fontAlgn="auto" hangingPunct="1">
              <a:spcAft>
                <a:spcPts val="0"/>
              </a:spcAft>
              <a:defRPr/>
            </a:pPr>
            <a:r>
              <a:rPr lang="en-US"/>
              <a:t>Implementing Blocks</a:t>
            </a:r>
          </a:p>
        </p:txBody>
      </p:sp>
      <p:sp>
        <p:nvSpPr>
          <p:cNvPr id="38915" name="Rectangle 3">
            <a:extLst>
              <a:ext uri="{FF2B5EF4-FFF2-40B4-BE49-F238E27FC236}">
                <a16:creationId xmlns:a16="http://schemas.microsoft.com/office/drawing/2014/main" id="{68856D36-0CBF-4EBC-B140-71F5AA64EC03}"/>
              </a:ext>
            </a:extLst>
          </p:cNvPr>
          <p:cNvSpPr>
            <a:spLocks noGrp="1" noChangeArrowheads="1"/>
          </p:cNvSpPr>
          <p:nvPr>
            <p:ph sz="quarter" idx="1"/>
          </p:nvPr>
        </p:nvSpPr>
        <p:spPr>
          <a:xfrm>
            <a:off x="457200" y="1600200"/>
            <a:ext cx="7467600" cy="4873625"/>
          </a:xfrm>
        </p:spPr>
        <p:txBody>
          <a:bodyPr/>
          <a:lstStyle/>
          <a:p>
            <a:pPr marL="533400" indent="-533400" eaLnBrk="1" hangingPunct="1"/>
            <a:r>
              <a:rPr lang="en-US" altLang="en-US"/>
              <a:t>Two Methods:</a:t>
            </a:r>
          </a:p>
          <a:p>
            <a:pPr marL="914400" lvl="1" indent="-457200" eaLnBrk="1" hangingPunct="1">
              <a:buFontTx/>
              <a:buAutoNum type="arabicPeriod"/>
            </a:pPr>
            <a:r>
              <a:rPr lang="en-US" altLang="en-US"/>
              <a:t>Treat blocks as parameter-less subprograms that are always called from the same location</a:t>
            </a:r>
          </a:p>
          <a:p>
            <a:pPr marL="1314450" lvl="2" indent="-400050" eaLnBrk="1" hangingPunct="1">
              <a:buFontTx/>
              <a:buChar char="–"/>
            </a:pPr>
            <a:r>
              <a:rPr lang="en-US" altLang="en-US"/>
              <a:t>Every block has an activation record; an instance is created every time the block is executed</a:t>
            </a:r>
          </a:p>
          <a:p>
            <a:pPr marL="914400" lvl="1" indent="-457200" eaLnBrk="1" hangingPunct="1">
              <a:buFontTx/>
              <a:buNone/>
            </a:pPr>
            <a:r>
              <a:rPr lang="en-US" altLang="en-US"/>
              <a:t>2. Since the maximum storage required for a block can be statically determined, this amount of space can be allocated after the local variables in the activation record</a:t>
            </a:r>
          </a:p>
        </p:txBody>
      </p:sp>
      <p:sp>
        <p:nvSpPr>
          <p:cNvPr id="38916" name="Slide Number Placeholder 3">
            <a:extLst>
              <a:ext uri="{FF2B5EF4-FFF2-40B4-BE49-F238E27FC236}">
                <a16:creationId xmlns:a16="http://schemas.microsoft.com/office/drawing/2014/main" id="{DDAC7F1C-95C6-4765-B431-7E0E5C41790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2A00393-7F53-4438-8C44-AC915D045F15}" type="slidenum">
              <a:rPr lang="en-US" altLang="en-US" sz="1400" smtClean="0">
                <a:solidFill>
                  <a:srgbClr val="FFFFFF"/>
                </a:solidFill>
              </a:rPr>
              <a:pPr/>
              <a:t>438</a:t>
            </a:fld>
            <a:endParaRPr lang="en-US" altLang="en-US" sz="1400">
              <a:solidFill>
                <a:srgbClr val="FFFFFF"/>
              </a:solidFill>
            </a:endParaRPr>
          </a:p>
        </p:txBody>
      </p:sp>
    </p:spTree>
    <p:extLst>
      <p:ext uri="{BB962C8B-B14F-4D97-AF65-F5344CB8AC3E}">
        <p14:creationId xmlns:p14="http://schemas.microsoft.com/office/powerpoint/2010/main" val="3594231797"/>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9D6CD067-8FD9-4391-948C-581DDBD77D8D}"/>
              </a:ext>
            </a:extLst>
          </p:cNvPr>
          <p:cNvSpPr>
            <a:spLocks noGrp="1" noChangeArrowheads="1"/>
          </p:cNvSpPr>
          <p:nvPr>
            <p:ph type="title"/>
          </p:nvPr>
        </p:nvSpPr>
        <p:spPr/>
        <p:txBody>
          <a:bodyPr/>
          <a:lstStyle/>
          <a:p>
            <a:pPr eaLnBrk="1" fontAlgn="auto" hangingPunct="1">
              <a:spcAft>
                <a:spcPts val="0"/>
              </a:spcAft>
              <a:defRPr/>
            </a:pPr>
            <a:r>
              <a:rPr lang="en-US"/>
              <a:t>Implementing Dynamic Scoping</a:t>
            </a:r>
          </a:p>
        </p:txBody>
      </p:sp>
      <p:sp>
        <p:nvSpPr>
          <p:cNvPr id="39939" name="Rectangle 3">
            <a:extLst>
              <a:ext uri="{FF2B5EF4-FFF2-40B4-BE49-F238E27FC236}">
                <a16:creationId xmlns:a16="http://schemas.microsoft.com/office/drawing/2014/main" id="{5AF8A382-2502-4943-92E3-D0A988AA8491}"/>
              </a:ext>
            </a:extLst>
          </p:cNvPr>
          <p:cNvSpPr>
            <a:spLocks noGrp="1" noChangeArrowheads="1"/>
          </p:cNvSpPr>
          <p:nvPr>
            <p:ph sz="quarter" idx="1"/>
          </p:nvPr>
        </p:nvSpPr>
        <p:spPr>
          <a:xfrm>
            <a:off x="457200" y="1600200"/>
            <a:ext cx="7467600" cy="4873625"/>
          </a:xfrm>
        </p:spPr>
        <p:txBody>
          <a:bodyPr/>
          <a:lstStyle/>
          <a:p>
            <a:pPr eaLnBrk="1" hangingPunct="1"/>
            <a:r>
              <a:rPr lang="en-US" altLang="en-US" i="1"/>
              <a:t>Deep Access</a:t>
            </a:r>
            <a:r>
              <a:rPr lang="en-US" altLang="en-US"/>
              <a:t>: non-local references are found by searching the activation record instances on the dynamic chain </a:t>
            </a:r>
          </a:p>
          <a:p>
            <a:pPr eaLnBrk="1" hangingPunct="1"/>
            <a:r>
              <a:rPr lang="en-US" altLang="en-US" i="1"/>
              <a:t>Shallow Access</a:t>
            </a:r>
            <a:r>
              <a:rPr lang="en-US" altLang="en-US"/>
              <a:t>: put locals in a central place</a:t>
            </a:r>
          </a:p>
          <a:p>
            <a:pPr lvl="1" eaLnBrk="1" hangingPunct="1"/>
            <a:r>
              <a:rPr lang="en-US" altLang="en-US"/>
              <a:t>One stack for each variable name </a:t>
            </a:r>
          </a:p>
          <a:p>
            <a:pPr lvl="1" eaLnBrk="1" hangingPunct="1"/>
            <a:r>
              <a:rPr lang="en-US" altLang="en-US"/>
              <a:t>Central table with an entry for each variable name</a:t>
            </a:r>
          </a:p>
          <a:p>
            <a:pPr eaLnBrk="1" hangingPunct="1">
              <a:buFontTx/>
              <a:buNone/>
            </a:pPr>
            <a:endParaRPr lang="en-US" altLang="en-US"/>
          </a:p>
        </p:txBody>
      </p:sp>
      <p:sp>
        <p:nvSpPr>
          <p:cNvPr id="39940" name="Slide Number Placeholder 3">
            <a:extLst>
              <a:ext uri="{FF2B5EF4-FFF2-40B4-BE49-F238E27FC236}">
                <a16:creationId xmlns:a16="http://schemas.microsoft.com/office/drawing/2014/main" id="{31D8C663-E958-4588-A8D4-0DDCBAEC6CE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C05F57C7-1C1F-4A12-8464-1C22A10E4E9D}" type="slidenum">
              <a:rPr lang="en-US" altLang="en-US" sz="1400" smtClean="0">
                <a:solidFill>
                  <a:srgbClr val="FFFFFF"/>
                </a:solidFill>
              </a:rPr>
              <a:pPr/>
              <a:t>439</a:t>
            </a:fld>
            <a:endParaRPr lang="en-US" altLang="en-US" sz="1400">
              <a:solidFill>
                <a:srgbClr val="FFFFFF"/>
              </a:solidFill>
            </a:endParaRPr>
          </a:p>
        </p:txBody>
      </p:sp>
    </p:spTree>
    <p:extLst>
      <p:ext uri="{BB962C8B-B14F-4D97-AF65-F5344CB8AC3E}">
        <p14:creationId xmlns:p14="http://schemas.microsoft.com/office/powerpoint/2010/main" val="115748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6178FBB5-0C72-4B71-B472-5466DEFAF0A7}"/>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19459" name="Rectangle 3">
            <a:extLst>
              <a:ext uri="{FF2B5EF4-FFF2-40B4-BE49-F238E27FC236}">
                <a16:creationId xmlns:a16="http://schemas.microsoft.com/office/drawing/2014/main" id="{F552A271-7C38-47D0-8284-9CB5D59EBBCA}"/>
              </a:ext>
            </a:extLst>
          </p:cNvPr>
          <p:cNvSpPr>
            <a:spLocks noGrp="1" noChangeArrowheads="1"/>
          </p:cNvSpPr>
          <p:nvPr>
            <p:ph sz="quarter" idx="1"/>
          </p:nvPr>
        </p:nvSpPr>
        <p:spPr>
          <a:xfrm>
            <a:off x="457200" y="1600200"/>
            <a:ext cx="7467600" cy="4873625"/>
          </a:xfrm>
        </p:spPr>
        <p:txBody>
          <a:bodyPr/>
          <a:lstStyle/>
          <a:p>
            <a:pPr eaLnBrk="1" hangingPunct="1"/>
            <a:r>
              <a:rPr lang="en-US" altLang="en-US"/>
              <a:t>A possible instantiation of the previous rule is:</a:t>
            </a:r>
          </a:p>
          <a:p>
            <a:pPr eaLnBrk="1" hangingPunct="1">
              <a:buFont typeface="Wingdings" panose="05000000000000000000" pitchFamily="2" charset="2"/>
              <a:buNone/>
            </a:pPr>
            <a:r>
              <a:rPr lang="en-US" altLang="en-US"/>
              <a:t>   total = subtotal1 + subtotal2</a:t>
            </a:r>
          </a:p>
          <a:p>
            <a:pPr eaLnBrk="1" hangingPunct="1">
              <a:buFont typeface="Wingdings" panose="05000000000000000000" pitchFamily="2" charset="2"/>
              <a:buNone/>
            </a:pPr>
            <a:endParaRPr lang="en-US" altLang="en-US"/>
          </a:p>
          <a:p>
            <a:pPr eaLnBrk="1" hangingPunct="1"/>
            <a:r>
              <a:rPr lang="en-US" altLang="en-US"/>
              <a:t>The RHS, i.e. the definition can be a mixture of </a:t>
            </a:r>
          </a:p>
          <a:p>
            <a:pPr lvl="1" eaLnBrk="1" hangingPunct="1"/>
            <a:r>
              <a:rPr lang="en-US" altLang="en-US"/>
              <a:t>tokens</a:t>
            </a:r>
          </a:p>
          <a:p>
            <a:pPr lvl="1" eaLnBrk="1" hangingPunct="1"/>
            <a:r>
              <a:rPr lang="en-US" altLang="en-US"/>
              <a:t>lexemes and</a:t>
            </a:r>
          </a:p>
          <a:p>
            <a:pPr lvl="1" eaLnBrk="1" hangingPunct="1"/>
            <a:r>
              <a:rPr lang="en-US" altLang="en-US"/>
              <a:t>references to other abstractions</a:t>
            </a:r>
          </a:p>
        </p:txBody>
      </p:sp>
      <p:sp>
        <p:nvSpPr>
          <p:cNvPr id="19460" name="Slide Number Placeholder 4">
            <a:extLst>
              <a:ext uri="{FF2B5EF4-FFF2-40B4-BE49-F238E27FC236}">
                <a16:creationId xmlns:a16="http://schemas.microsoft.com/office/drawing/2014/main" id="{786D32AE-D71F-484D-BF74-BAFAEAC563C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136CE1BA-8E38-478F-AB1A-FE3297619F85}" type="slidenum">
              <a:rPr lang="en-US" altLang="en-US" sz="1400" smtClean="0">
                <a:solidFill>
                  <a:srgbClr val="FFFFFF"/>
                </a:solidFill>
                <a:latin typeface="Times" panose="02020603050405020304" pitchFamily="18" charset="0"/>
              </a:rPr>
              <a:pPr>
                <a:spcBef>
                  <a:spcPct val="0"/>
                </a:spcBef>
                <a:buClrTx/>
                <a:buSzTx/>
                <a:buFontTx/>
                <a:buNone/>
              </a:pPr>
              <a:t>44</a:t>
            </a:fld>
            <a:endParaRPr lang="en-US" altLang="en-US" sz="1400">
              <a:solidFill>
                <a:srgbClr val="FFFFFF"/>
              </a:solidFill>
              <a:latin typeface="Times" panose="02020603050405020304" pitchFamily="18" charset="0"/>
            </a:endParaRPr>
          </a:p>
        </p:txBody>
      </p:sp>
      <p:sp>
        <p:nvSpPr>
          <p:cNvPr id="19461" name="Footer Placeholder 3">
            <a:extLst>
              <a:ext uri="{FF2B5EF4-FFF2-40B4-BE49-F238E27FC236}">
                <a16:creationId xmlns:a16="http://schemas.microsoft.com/office/drawing/2014/main" id="{6D37C1D0-22D3-4846-A9EF-234F48429E2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994167280"/>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2CDB748F-4D81-4998-B9D5-74A000678DF0}"/>
              </a:ext>
            </a:extLst>
          </p:cNvPr>
          <p:cNvSpPr>
            <a:spLocks noGrp="1" noChangeArrowheads="1"/>
          </p:cNvSpPr>
          <p:nvPr>
            <p:ph type="title"/>
          </p:nvPr>
        </p:nvSpPr>
        <p:spPr>
          <a:xfrm>
            <a:off x="457200" y="0"/>
            <a:ext cx="8153400" cy="1143000"/>
          </a:xfrm>
        </p:spPr>
        <p:txBody>
          <a:bodyPr/>
          <a:lstStyle/>
          <a:p>
            <a:pPr eaLnBrk="1" fontAlgn="auto" hangingPunct="1">
              <a:spcAft>
                <a:spcPts val="0"/>
              </a:spcAft>
              <a:defRPr/>
            </a:pPr>
            <a:r>
              <a:rPr lang="en-US"/>
              <a:t>Using Shallow Access to Implement Dynamic Scoping</a:t>
            </a:r>
          </a:p>
        </p:txBody>
      </p:sp>
      <p:sp>
        <p:nvSpPr>
          <p:cNvPr id="40963" name="Slide Number Placeholder 2">
            <a:extLst>
              <a:ext uri="{FF2B5EF4-FFF2-40B4-BE49-F238E27FC236}">
                <a16:creationId xmlns:a16="http://schemas.microsoft.com/office/drawing/2014/main" id="{5F10FCCE-6E1C-4B00-9A7D-22BBECB0583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03DFD36-59D8-431C-9F4C-9D64A291A634}" type="slidenum">
              <a:rPr lang="en-US" altLang="en-US" sz="1400" smtClean="0">
                <a:solidFill>
                  <a:srgbClr val="FFFFFF"/>
                </a:solidFill>
              </a:rPr>
              <a:pPr/>
              <a:t>440</a:t>
            </a:fld>
            <a:endParaRPr lang="en-US" altLang="en-US" sz="1400">
              <a:solidFill>
                <a:srgbClr val="FFFFFF"/>
              </a:solidFill>
            </a:endParaRPr>
          </a:p>
        </p:txBody>
      </p:sp>
      <p:sp>
        <p:nvSpPr>
          <p:cNvPr id="40964" name="Rectangle 2">
            <a:extLst>
              <a:ext uri="{FF2B5EF4-FFF2-40B4-BE49-F238E27FC236}">
                <a16:creationId xmlns:a16="http://schemas.microsoft.com/office/drawing/2014/main" id="{BA17F97D-298E-4522-B83B-320A6837FDD2}"/>
              </a:ext>
            </a:extLst>
          </p:cNvPr>
          <p:cNvSpPr>
            <a:spLocks noChangeArrowheads="1"/>
          </p:cNvSpPr>
          <p:nvPr/>
        </p:nvSpPr>
        <p:spPr bwMode="auto">
          <a:xfrm>
            <a:off x="1371600" y="1905000"/>
            <a:ext cx="7543800" cy="4495800"/>
          </a:xfrm>
          <a:prstGeom prst="rect">
            <a:avLst/>
          </a:prstGeom>
          <a:solidFill>
            <a:srgbClr val="FF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pic>
        <p:nvPicPr>
          <p:cNvPr id="40965" name="Picture 4">
            <a:extLst>
              <a:ext uri="{FF2B5EF4-FFF2-40B4-BE49-F238E27FC236}">
                <a16:creationId xmlns:a16="http://schemas.microsoft.com/office/drawing/2014/main" id="{31752C0A-DF5A-4DE8-9DB6-BC9A4E21B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65532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151628"/>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2AD7C594-8A8E-415E-9F6D-F373ACD25FE0}"/>
              </a:ext>
            </a:extLst>
          </p:cNvPr>
          <p:cNvSpPr>
            <a:spLocks noGrp="1" noChangeArrowheads="1"/>
          </p:cNvSpPr>
          <p:nvPr>
            <p:ph type="title"/>
          </p:nvPr>
        </p:nvSpPr>
        <p:spPr/>
        <p:txBody>
          <a:bodyPr/>
          <a:lstStyle/>
          <a:p>
            <a:pPr eaLnBrk="1" fontAlgn="auto" hangingPunct="1">
              <a:spcAft>
                <a:spcPts val="0"/>
              </a:spcAft>
              <a:defRPr/>
            </a:pPr>
            <a:r>
              <a:rPr lang="en-US"/>
              <a:t>Summary</a:t>
            </a:r>
          </a:p>
        </p:txBody>
      </p:sp>
      <p:sp>
        <p:nvSpPr>
          <p:cNvPr id="41987" name="Rectangle 3">
            <a:extLst>
              <a:ext uri="{FF2B5EF4-FFF2-40B4-BE49-F238E27FC236}">
                <a16:creationId xmlns:a16="http://schemas.microsoft.com/office/drawing/2014/main" id="{4802AD34-0FE5-4350-833B-EE48A9968289}"/>
              </a:ext>
            </a:extLst>
          </p:cNvPr>
          <p:cNvSpPr>
            <a:spLocks noGrp="1" noChangeArrowheads="1"/>
          </p:cNvSpPr>
          <p:nvPr>
            <p:ph sz="quarter" idx="1"/>
          </p:nvPr>
        </p:nvSpPr>
        <p:spPr>
          <a:xfrm>
            <a:off x="609600" y="1447800"/>
            <a:ext cx="8153400" cy="4953000"/>
          </a:xfrm>
        </p:spPr>
        <p:txBody>
          <a:bodyPr/>
          <a:lstStyle/>
          <a:p>
            <a:pPr eaLnBrk="1" hangingPunct="1">
              <a:lnSpc>
                <a:spcPct val="90000"/>
              </a:lnSpc>
            </a:pPr>
            <a:r>
              <a:rPr lang="en-US" altLang="en-US"/>
              <a:t>Subprogram linkage semantics requires many action by the implementation</a:t>
            </a:r>
          </a:p>
          <a:p>
            <a:pPr eaLnBrk="1" hangingPunct="1">
              <a:lnSpc>
                <a:spcPct val="90000"/>
              </a:lnSpc>
            </a:pPr>
            <a:r>
              <a:rPr lang="en-US" altLang="en-US"/>
              <a:t>Simple subprograms have relatively basic actions</a:t>
            </a:r>
          </a:p>
          <a:p>
            <a:pPr eaLnBrk="1" hangingPunct="1">
              <a:lnSpc>
                <a:spcPct val="90000"/>
              </a:lnSpc>
            </a:pPr>
            <a:r>
              <a:rPr lang="en-US" altLang="en-US"/>
              <a:t>Stack-dynamic languages are more complex</a:t>
            </a:r>
          </a:p>
          <a:p>
            <a:pPr eaLnBrk="1" hangingPunct="1">
              <a:lnSpc>
                <a:spcPct val="90000"/>
              </a:lnSpc>
            </a:pPr>
            <a:r>
              <a:rPr lang="en-US" altLang="en-US"/>
              <a:t>Subprograms with stack-dynamic local variables and nested subprograms have two components</a:t>
            </a:r>
          </a:p>
          <a:p>
            <a:pPr lvl="1" eaLnBrk="1" hangingPunct="1">
              <a:lnSpc>
                <a:spcPct val="90000"/>
              </a:lnSpc>
            </a:pPr>
            <a:r>
              <a:rPr lang="en-US" altLang="en-US"/>
              <a:t>actual code</a:t>
            </a:r>
          </a:p>
          <a:p>
            <a:pPr lvl="1" eaLnBrk="1" hangingPunct="1">
              <a:lnSpc>
                <a:spcPct val="90000"/>
              </a:lnSpc>
            </a:pPr>
            <a:r>
              <a:rPr lang="en-US" altLang="en-US"/>
              <a:t>activation record</a:t>
            </a:r>
          </a:p>
          <a:p>
            <a:pPr eaLnBrk="1" hangingPunct="1">
              <a:lnSpc>
                <a:spcPct val="90000"/>
              </a:lnSpc>
            </a:pPr>
            <a:endParaRPr lang="en-US" altLang="en-US"/>
          </a:p>
        </p:txBody>
      </p:sp>
      <p:sp>
        <p:nvSpPr>
          <p:cNvPr id="41988" name="Slide Number Placeholder 3">
            <a:extLst>
              <a:ext uri="{FF2B5EF4-FFF2-40B4-BE49-F238E27FC236}">
                <a16:creationId xmlns:a16="http://schemas.microsoft.com/office/drawing/2014/main" id="{941A80F7-7D0B-4F9B-88B3-2FD3E55EEF7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CD03981-CAEE-4244-8F37-158D90A4A8E7}" type="slidenum">
              <a:rPr lang="en-US" altLang="en-US" sz="1400" smtClean="0">
                <a:solidFill>
                  <a:srgbClr val="FFFFFF"/>
                </a:solidFill>
              </a:rPr>
              <a:pPr/>
              <a:t>441</a:t>
            </a:fld>
            <a:endParaRPr lang="en-US" altLang="en-US" sz="1400">
              <a:solidFill>
                <a:srgbClr val="FFFFFF"/>
              </a:solidFill>
            </a:endParaRPr>
          </a:p>
        </p:txBody>
      </p:sp>
    </p:spTree>
    <p:extLst>
      <p:ext uri="{BB962C8B-B14F-4D97-AF65-F5344CB8AC3E}">
        <p14:creationId xmlns:p14="http://schemas.microsoft.com/office/powerpoint/2010/main" val="81898669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58E07FB3-1545-4994-A870-232A03EA44D7}"/>
              </a:ext>
            </a:extLst>
          </p:cNvPr>
          <p:cNvSpPr>
            <a:spLocks noGrp="1" noChangeArrowheads="1"/>
          </p:cNvSpPr>
          <p:nvPr>
            <p:ph type="title"/>
          </p:nvPr>
        </p:nvSpPr>
        <p:spPr/>
        <p:txBody>
          <a:bodyPr/>
          <a:lstStyle/>
          <a:p>
            <a:pPr eaLnBrk="1" fontAlgn="auto" hangingPunct="1">
              <a:spcAft>
                <a:spcPts val="0"/>
              </a:spcAft>
              <a:defRPr/>
            </a:pPr>
            <a:r>
              <a:rPr lang="en-US"/>
              <a:t>Summary (continued)</a:t>
            </a:r>
          </a:p>
        </p:txBody>
      </p:sp>
      <p:sp>
        <p:nvSpPr>
          <p:cNvPr id="43011" name="Rectangle 3">
            <a:extLst>
              <a:ext uri="{FF2B5EF4-FFF2-40B4-BE49-F238E27FC236}">
                <a16:creationId xmlns:a16="http://schemas.microsoft.com/office/drawing/2014/main" id="{87AE7544-6D0D-4761-9237-B113C32D5875}"/>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Activation record instances contain formal parameters and local variables among other things</a:t>
            </a:r>
          </a:p>
          <a:p>
            <a:pPr eaLnBrk="1" hangingPunct="1">
              <a:lnSpc>
                <a:spcPct val="90000"/>
              </a:lnSpc>
            </a:pPr>
            <a:r>
              <a:rPr lang="en-US" altLang="en-US"/>
              <a:t>Static chains are the primary method of implementing accesses to non-local variables in static-scoped languages with nested subprograms</a:t>
            </a:r>
          </a:p>
          <a:p>
            <a:pPr eaLnBrk="1" hangingPunct="1">
              <a:lnSpc>
                <a:spcPct val="90000"/>
              </a:lnSpc>
            </a:pPr>
            <a:r>
              <a:rPr lang="en-US" altLang="en-US"/>
              <a:t>Access to non-local variables in dynamic-scoped languages can be implemented by use of the dynamic chain or thru some central variable table method</a:t>
            </a:r>
          </a:p>
        </p:txBody>
      </p:sp>
      <p:sp>
        <p:nvSpPr>
          <p:cNvPr id="43012" name="Slide Number Placeholder 3">
            <a:extLst>
              <a:ext uri="{FF2B5EF4-FFF2-40B4-BE49-F238E27FC236}">
                <a16:creationId xmlns:a16="http://schemas.microsoft.com/office/drawing/2014/main" id="{C4CF7D20-7A57-4050-A37A-95918307BE8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5BB344D-8A44-4CAE-B40A-DCC1A448BFD8}" type="slidenum">
              <a:rPr lang="en-US" altLang="en-US" sz="1400" smtClean="0">
                <a:solidFill>
                  <a:srgbClr val="FFFFFF"/>
                </a:solidFill>
              </a:rPr>
              <a:pPr/>
              <a:t>442</a:t>
            </a:fld>
            <a:endParaRPr lang="en-US" altLang="en-US" sz="1400">
              <a:solidFill>
                <a:srgbClr val="FFFFFF"/>
              </a:solidFill>
            </a:endParaRPr>
          </a:p>
        </p:txBody>
      </p:sp>
    </p:spTree>
    <p:extLst>
      <p:ext uri="{BB962C8B-B14F-4D97-AF65-F5344CB8AC3E}">
        <p14:creationId xmlns:p14="http://schemas.microsoft.com/office/powerpoint/2010/main" val="2526494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19A3-95B1-4604-95EC-223F58CD345B}"/>
              </a:ext>
            </a:extLst>
          </p:cNvPr>
          <p:cNvSpPr>
            <a:spLocks noGrp="1"/>
          </p:cNvSpPr>
          <p:nvPr>
            <p:ph type="title"/>
          </p:nvPr>
        </p:nvSpPr>
        <p:spPr/>
        <p:txBody>
          <a:bodyPr/>
          <a:lstStyle/>
          <a:p>
            <a:pPr>
              <a:defRPr/>
            </a:pPr>
            <a:r>
              <a:rPr lang="en-US" dirty="0"/>
              <a:t>Formal Methods of Describing Syntax: BNF</a:t>
            </a:r>
          </a:p>
        </p:txBody>
      </p:sp>
      <p:sp>
        <p:nvSpPr>
          <p:cNvPr id="20483" name="Content Placeholder 2">
            <a:extLst>
              <a:ext uri="{FF2B5EF4-FFF2-40B4-BE49-F238E27FC236}">
                <a16:creationId xmlns:a16="http://schemas.microsoft.com/office/drawing/2014/main" id="{D6552FA3-B553-48EB-8FA3-2A13521014A5}"/>
              </a:ext>
            </a:extLst>
          </p:cNvPr>
          <p:cNvSpPr>
            <a:spLocks noGrp="1"/>
          </p:cNvSpPr>
          <p:nvPr>
            <p:ph sz="quarter" idx="1"/>
          </p:nvPr>
        </p:nvSpPr>
        <p:spPr>
          <a:xfrm>
            <a:off x="457200" y="1600200"/>
            <a:ext cx="7467600" cy="4873625"/>
          </a:xfrm>
        </p:spPr>
        <p:txBody>
          <a:bodyPr/>
          <a:lstStyle/>
          <a:p>
            <a:pPr eaLnBrk="1" hangingPunct="1"/>
            <a:r>
              <a:rPr lang="en-US" altLang="en-US"/>
              <a:t>BNF abstractions are often called the </a:t>
            </a:r>
            <a:r>
              <a:rPr lang="en-US" altLang="en-US" i="1"/>
              <a:t>non-terminal symbols</a:t>
            </a:r>
            <a:r>
              <a:rPr lang="en-US" altLang="en-US"/>
              <a:t> or in short the </a:t>
            </a:r>
            <a:r>
              <a:rPr lang="en-US" altLang="en-US" i="1"/>
              <a:t>nonterminals</a:t>
            </a:r>
            <a:r>
              <a:rPr lang="en-US" altLang="en-US"/>
              <a:t>.</a:t>
            </a:r>
          </a:p>
          <a:p>
            <a:pPr eaLnBrk="1" hangingPunct="1"/>
            <a:r>
              <a:rPr lang="en-US" altLang="en-US"/>
              <a:t>Likewise, the lexemes and tokens are called the </a:t>
            </a:r>
            <a:r>
              <a:rPr lang="en-US" altLang="en-US" i="1"/>
              <a:t>terminal symbols</a:t>
            </a:r>
            <a:r>
              <a:rPr lang="en-US" altLang="en-US"/>
              <a:t> or the </a:t>
            </a:r>
            <a:r>
              <a:rPr lang="en-US" altLang="en-US" i="1"/>
              <a:t>terminals</a:t>
            </a:r>
            <a:r>
              <a:rPr lang="en-US" altLang="en-US"/>
              <a:t>.</a:t>
            </a:r>
          </a:p>
          <a:p>
            <a:pPr eaLnBrk="1" hangingPunct="1"/>
            <a:r>
              <a:rPr lang="en-US" altLang="en-US"/>
              <a:t>BNF grammar is therefore a collection of rules.</a:t>
            </a:r>
            <a:endParaRPr lang="en-US" altLang="en-US" sz="2000"/>
          </a:p>
          <a:p>
            <a:endParaRPr lang="en-US" altLang="en-US"/>
          </a:p>
        </p:txBody>
      </p:sp>
      <p:sp>
        <p:nvSpPr>
          <p:cNvPr id="20484" name="Slide Number Placeholder 3">
            <a:extLst>
              <a:ext uri="{FF2B5EF4-FFF2-40B4-BE49-F238E27FC236}">
                <a16:creationId xmlns:a16="http://schemas.microsoft.com/office/drawing/2014/main" id="{1107F668-A0F0-4C8A-B2F1-05166DC0A6F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291C2FDF-715C-49A6-83DE-10EB168CE172}" type="slidenum">
              <a:rPr lang="en-US" altLang="en-US" sz="1400" smtClean="0">
                <a:solidFill>
                  <a:srgbClr val="FFFFFF"/>
                </a:solidFill>
                <a:latin typeface="Times" panose="02020603050405020304" pitchFamily="18" charset="0"/>
              </a:rPr>
              <a:pPr>
                <a:spcBef>
                  <a:spcPct val="0"/>
                </a:spcBef>
                <a:buClrTx/>
                <a:buSzTx/>
                <a:buFontTx/>
                <a:buNone/>
              </a:pPr>
              <a:t>45</a:t>
            </a:fld>
            <a:endParaRPr lang="en-US" altLang="en-US" sz="1400">
              <a:solidFill>
                <a:srgbClr val="FFFFFF"/>
              </a:solidFill>
              <a:latin typeface="Times" panose="02020603050405020304" pitchFamily="18" charset="0"/>
            </a:endParaRPr>
          </a:p>
        </p:txBody>
      </p:sp>
      <p:sp>
        <p:nvSpPr>
          <p:cNvPr id="20485" name="Footer Placeholder 4">
            <a:extLst>
              <a:ext uri="{FF2B5EF4-FFF2-40B4-BE49-F238E27FC236}">
                <a16:creationId xmlns:a16="http://schemas.microsoft.com/office/drawing/2014/main" id="{7EAEFFC9-BF8A-4A32-9C18-0E5C9F180EEE}"/>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3409361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0DEDD976-D3D9-4F9C-B366-C72527D4ADD1}"/>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1507" name="Rectangle 3">
            <a:extLst>
              <a:ext uri="{FF2B5EF4-FFF2-40B4-BE49-F238E27FC236}">
                <a16:creationId xmlns:a16="http://schemas.microsoft.com/office/drawing/2014/main" id="{F265C986-113F-4364-B2BD-6C5E8B49EF24}"/>
              </a:ext>
            </a:extLst>
          </p:cNvPr>
          <p:cNvSpPr>
            <a:spLocks noGrp="1" noChangeArrowheads="1"/>
          </p:cNvSpPr>
          <p:nvPr>
            <p:ph sz="quarter" idx="1"/>
          </p:nvPr>
        </p:nvSpPr>
        <p:spPr>
          <a:xfrm>
            <a:off x="457200" y="1600200"/>
            <a:ext cx="7467600" cy="4873625"/>
          </a:xfrm>
        </p:spPr>
        <p:txBody>
          <a:bodyPr/>
          <a:lstStyle/>
          <a:p>
            <a:pPr eaLnBrk="1" hangingPunct="1"/>
            <a:r>
              <a:rPr lang="en-US" altLang="en-US" sz="2300"/>
              <a:t>Nonterminals can have two or more distinct definitons.</a:t>
            </a:r>
          </a:p>
          <a:p>
            <a:pPr eaLnBrk="1" hangingPunct="1"/>
            <a:r>
              <a:rPr lang="en-US" altLang="en-US" sz="2300"/>
              <a:t>Consider another example of BNF rules:</a:t>
            </a:r>
          </a:p>
          <a:p>
            <a:pPr lvl="1" eaLnBrk="1" hangingPunct="1">
              <a:buFontTx/>
              <a:buNone/>
            </a:pPr>
            <a:endParaRPr lang="en-US" altLang="en-US" sz="2000"/>
          </a:p>
          <a:p>
            <a:pPr lvl="1" eaLnBrk="1" hangingPunct="1">
              <a:buFontTx/>
              <a:buNone/>
            </a:pPr>
            <a:r>
              <a:rPr lang="en-US" altLang="en-US" sz="1800">
                <a:latin typeface="Courier New" panose="02070309020205020404" pitchFamily="49" charset="0"/>
              </a:rPr>
              <a:t>&lt;if_stmt&gt; → </a:t>
            </a:r>
            <a:r>
              <a:rPr lang="en-US" altLang="en-US" sz="1800" b="1">
                <a:latin typeface="Courier New" panose="02070309020205020404" pitchFamily="49" charset="0"/>
              </a:rPr>
              <a:t>if</a:t>
            </a:r>
            <a:r>
              <a:rPr lang="en-US" altLang="en-US" sz="1800">
                <a:latin typeface="Courier New" panose="02070309020205020404" pitchFamily="49" charset="0"/>
              </a:rPr>
              <a:t> (&lt;logic_expr&gt;) &lt;stmt&gt;</a:t>
            </a:r>
          </a:p>
          <a:p>
            <a:pPr lvl="1" eaLnBrk="1" hangingPunct="1">
              <a:buFontTx/>
              <a:buNone/>
            </a:pPr>
            <a:r>
              <a:rPr lang="en-US" altLang="en-US" sz="1800">
                <a:latin typeface="Courier New" panose="02070309020205020404" pitchFamily="49" charset="0"/>
              </a:rPr>
              <a:t>&lt;if_stmt&gt; → </a:t>
            </a:r>
            <a:r>
              <a:rPr lang="en-US" altLang="en-US" sz="1800" b="1">
                <a:latin typeface="Courier New" panose="02070309020205020404" pitchFamily="49" charset="0"/>
              </a:rPr>
              <a:t>if</a:t>
            </a:r>
            <a:r>
              <a:rPr lang="en-US" altLang="en-US" sz="1800">
                <a:latin typeface="Courier New" panose="02070309020205020404" pitchFamily="49" charset="0"/>
              </a:rPr>
              <a:t> (&lt;logic_expr&gt;) &lt;stmt&gt; </a:t>
            </a:r>
            <a:r>
              <a:rPr lang="en-US" altLang="en-US" sz="1800" b="1">
                <a:latin typeface="Courier New" panose="02070309020205020404" pitchFamily="49" charset="0"/>
              </a:rPr>
              <a:t>else</a:t>
            </a:r>
            <a:r>
              <a:rPr lang="en-US" altLang="en-US" sz="1800">
                <a:latin typeface="Courier New" panose="02070309020205020404" pitchFamily="49" charset="0"/>
              </a:rPr>
              <a:t> &lt;stmt&gt;</a:t>
            </a:r>
          </a:p>
          <a:p>
            <a:pPr lvl="1" eaLnBrk="1" hangingPunct="1">
              <a:buFontTx/>
              <a:buNone/>
            </a:pPr>
            <a:endParaRPr lang="en-US" altLang="en-US" sz="2000">
              <a:latin typeface="Courier New" panose="02070309020205020404" pitchFamily="49" charset="0"/>
            </a:endParaRPr>
          </a:p>
          <a:p>
            <a:pPr eaLnBrk="1" hangingPunct="1">
              <a:buFont typeface="Wingdings" panose="05000000000000000000" pitchFamily="2" charset="2"/>
              <a:buNone/>
            </a:pPr>
            <a:r>
              <a:rPr lang="en-US" altLang="en-US"/>
              <a:t>   which, can also be written as a single rule separated by the | symbol to mean logical OR.</a:t>
            </a:r>
          </a:p>
          <a:p>
            <a:pPr eaLnBrk="1" hangingPunct="1">
              <a:buFont typeface="Wingdings" panose="05000000000000000000" pitchFamily="2" charset="2"/>
              <a:buNone/>
            </a:pPr>
            <a:endParaRPr lang="en-US" altLang="en-US"/>
          </a:p>
          <a:p>
            <a:pPr lvl="1" eaLnBrk="1" hangingPunct="1">
              <a:buFontTx/>
              <a:buNone/>
            </a:pPr>
            <a:r>
              <a:rPr lang="en-US" altLang="en-US" sz="1800">
                <a:latin typeface="Courier New" panose="02070309020205020404" pitchFamily="49" charset="0"/>
              </a:rPr>
              <a:t>&lt;if_stmt&gt; → </a:t>
            </a:r>
            <a:r>
              <a:rPr lang="en-US" altLang="en-US" sz="1800" b="1">
                <a:latin typeface="Courier New" panose="02070309020205020404" pitchFamily="49" charset="0"/>
              </a:rPr>
              <a:t>if</a:t>
            </a:r>
            <a:r>
              <a:rPr lang="en-US" altLang="en-US" sz="1800">
                <a:latin typeface="Courier New" panose="02070309020205020404" pitchFamily="49" charset="0"/>
              </a:rPr>
              <a:t> (&lt;logic_expr&gt;) &lt;stmt&gt;</a:t>
            </a:r>
          </a:p>
          <a:p>
            <a:pPr lvl="1" eaLnBrk="1" hangingPunct="1">
              <a:buFontTx/>
              <a:buNone/>
            </a:pPr>
            <a:r>
              <a:rPr lang="en-US" altLang="en-US" sz="1800">
                <a:latin typeface="Courier New" panose="02070309020205020404" pitchFamily="49" charset="0"/>
              </a:rPr>
              <a:t>            | </a:t>
            </a:r>
            <a:r>
              <a:rPr lang="en-US" altLang="en-US" sz="1800" b="1">
                <a:latin typeface="Courier New" panose="02070309020205020404" pitchFamily="49" charset="0"/>
              </a:rPr>
              <a:t>if</a:t>
            </a:r>
            <a:r>
              <a:rPr lang="en-US" altLang="en-US" sz="1800">
                <a:latin typeface="Courier New" panose="02070309020205020404" pitchFamily="49" charset="0"/>
              </a:rPr>
              <a:t> (&lt;logic_expr&gt;) &lt;stmt&gt; </a:t>
            </a:r>
            <a:r>
              <a:rPr lang="en-US" altLang="en-US" sz="1800" b="1">
                <a:latin typeface="Courier New" panose="02070309020205020404" pitchFamily="49" charset="0"/>
              </a:rPr>
              <a:t>else</a:t>
            </a:r>
            <a:r>
              <a:rPr lang="en-US" altLang="en-US" sz="1800">
                <a:latin typeface="Courier New" panose="02070309020205020404" pitchFamily="49" charset="0"/>
              </a:rPr>
              <a:t> &lt;stmt&gt;</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   </a:t>
            </a:r>
          </a:p>
        </p:txBody>
      </p:sp>
      <p:sp>
        <p:nvSpPr>
          <p:cNvPr id="21508" name="Slide Number Placeholder 4">
            <a:extLst>
              <a:ext uri="{FF2B5EF4-FFF2-40B4-BE49-F238E27FC236}">
                <a16:creationId xmlns:a16="http://schemas.microsoft.com/office/drawing/2014/main" id="{71A54E5C-AE78-4BDD-A02F-71D35C0205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A2AE1425-19CF-449B-81B8-84E683D51EDC}" type="slidenum">
              <a:rPr lang="en-US" altLang="en-US" sz="1400" smtClean="0">
                <a:solidFill>
                  <a:srgbClr val="FFFFFF"/>
                </a:solidFill>
                <a:latin typeface="Times" panose="02020603050405020304" pitchFamily="18" charset="0"/>
              </a:rPr>
              <a:pPr>
                <a:spcBef>
                  <a:spcPct val="0"/>
                </a:spcBef>
                <a:buClrTx/>
                <a:buSzTx/>
                <a:buFontTx/>
                <a:buNone/>
              </a:pPr>
              <a:t>46</a:t>
            </a:fld>
            <a:endParaRPr lang="en-US" altLang="en-US" sz="1400">
              <a:solidFill>
                <a:srgbClr val="FFFFFF"/>
              </a:solidFill>
              <a:latin typeface="Times" panose="02020603050405020304" pitchFamily="18" charset="0"/>
            </a:endParaRPr>
          </a:p>
        </p:txBody>
      </p:sp>
      <p:sp>
        <p:nvSpPr>
          <p:cNvPr id="21509" name="Footer Placeholder 3">
            <a:extLst>
              <a:ext uri="{FF2B5EF4-FFF2-40B4-BE49-F238E27FC236}">
                <a16:creationId xmlns:a16="http://schemas.microsoft.com/office/drawing/2014/main" id="{79577A13-D127-48BC-84B9-62F56EB7B154}"/>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22223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6A598C6C-6101-44C7-8019-B3590F2E9EF4}"/>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2531" name="Rectangle 3">
            <a:extLst>
              <a:ext uri="{FF2B5EF4-FFF2-40B4-BE49-F238E27FC236}">
                <a16:creationId xmlns:a16="http://schemas.microsoft.com/office/drawing/2014/main" id="{7CA1780E-FE3E-4D88-95E1-9178F2214183}"/>
              </a:ext>
            </a:extLst>
          </p:cNvPr>
          <p:cNvSpPr>
            <a:spLocks noGrp="1" noChangeArrowheads="1"/>
          </p:cNvSpPr>
          <p:nvPr>
            <p:ph sz="quarter" idx="1"/>
          </p:nvPr>
        </p:nvSpPr>
        <p:spPr>
          <a:xfrm>
            <a:off x="457200" y="1600200"/>
            <a:ext cx="7467600" cy="4873625"/>
          </a:xfrm>
        </p:spPr>
        <p:txBody>
          <a:bodyPr/>
          <a:lstStyle/>
          <a:p>
            <a:pPr eaLnBrk="1" hangingPunct="1"/>
            <a:r>
              <a:rPr lang="en-US" altLang="en-US"/>
              <a:t>BNF uses </a:t>
            </a:r>
            <a:r>
              <a:rPr lang="en-US" altLang="en-US" b="1"/>
              <a:t>recursion</a:t>
            </a:r>
            <a:r>
              <a:rPr lang="en-US" altLang="en-US"/>
              <a:t> to describe lists of syntactic elements in programming languages.</a:t>
            </a:r>
            <a:endParaRPr lang="en-US" altLang="en-US" b="1"/>
          </a:p>
          <a:p>
            <a:pPr eaLnBrk="1" hangingPunct="1"/>
            <a:r>
              <a:rPr lang="en-US" altLang="en-US"/>
              <a:t>A rule is recursive if its LHS appears in its RHS.  For example:</a:t>
            </a:r>
          </a:p>
          <a:p>
            <a:pPr eaLnBrk="1" hangingPunct="1"/>
            <a:endParaRPr lang="en-US" altLang="en-US"/>
          </a:p>
          <a:p>
            <a:pPr eaLnBrk="1" hangingPunct="1">
              <a:buFontTx/>
              <a:buNone/>
            </a:pPr>
            <a:r>
              <a:rPr lang="en-US" altLang="en-US"/>
              <a:t>   </a:t>
            </a:r>
            <a:r>
              <a:rPr lang="en-US" altLang="en-US" sz="2000">
                <a:latin typeface="Courier New" panose="02070309020205020404" pitchFamily="49" charset="0"/>
              </a:rPr>
              <a:t>&lt;ident_list&gt;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identifier</a:t>
            </a:r>
          </a:p>
          <a:p>
            <a:pPr eaLnBrk="1" hangingPunct="1">
              <a:buFontTx/>
              <a:buNone/>
            </a:pPr>
            <a:r>
              <a:rPr lang="en-US" altLang="en-US" sz="2000">
                <a:latin typeface="Courier New" panose="02070309020205020404" pitchFamily="49" charset="0"/>
              </a:rPr>
              <a:t>                | identifier, &lt;ident_list&gt;</a:t>
            </a:r>
          </a:p>
        </p:txBody>
      </p:sp>
      <p:sp>
        <p:nvSpPr>
          <p:cNvPr id="22532" name="Slide Number Placeholder 4">
            <a:extLst>
              <a:ext uri="{FF2B5EF4-FFF2-40B4-BE49-F238E27FC236}">
                <a16:creationId xmlns:a16="http://schemas.microsoft.com/office/drawing/2014/main" id="{1670FEA7-E242-4A4C-97F8-7C2459B1287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8FEDA28A-75EA-4C78-AE4F-87B6B00C5009}" type="slidenum">
              <a:rPr lang="en-US" altLang="en-US" sz="1400" smtClean="0">
                <a:solidFill>
                  <a:srgbClr val="FFFFFF"/>
                </a:solidFill>
                <a:latin typeface="Times" panose="02020603050405020304" pitchFamily="18" charset="0"/>
              </a:rPr>
              <a:pPr>
                <a:spcBef>
                  <a:spcPct val="0"/>
                </a:spcBef>
                <a:buClrTx/>
                <a:buSzTx/>
                <a:buFontTx/>
                <a:buNone/>
              </a:pPr>
              <a:t>47</a:t>
            </a:fld>
            <a:endParaRPr lang="en-US" altLang="en-US" sz="1400">
              <a:solidFill>
                <a:srgbClr val="FFFFFF"/>
              </a:solidFill>
              <a:latin typeface="Times" panose="02020603050405020304" pitchFamily="18" charset="0"/>
            </a:endParaRPr>
          </a:p>
        </p:txBody>
      </p:sp>
      <p:sp>
        <p:nvSpPr>
          <p:cNvPr id="22533" name="Footer Placeholder 3">
            <a:extLst>
              <a:ext uri="{FF2B5EF4-FFF2-40B4-BE49-F238E27FC236}">
                <a16:creationId xmlns:a16="http://schemas.microsoft.com/office/drawing/2014/main" id="{8353DAFE-182F-4222-AD85-0DE5748976A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711136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1B948C15-EE7D-4CA8-B6D6-4A72C73FCFEF}"/>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3555" name="Rectangle 3">
            <a:extLst>
              <a:ext uri="{FF2B5EF4-FFF2-40B4-BE49-F238E27FC236}">
                <a16:creationId xmlns:a16="http://schemas.microsoft.com/office/drawing/2014/main" id="{A2368225-6AB5-4E5D-8FBF-C8E9143D2B62}"/>
              </a:ext>
            </a:extLst>
          </p:cNvPr>
          <p:cNvSpPr>
            <a:spLocks noGrp="1" noChangeArrowheads="1"/>
          </p:cNvSpPr>
          <p:nvPr>
            <p:ph sz="quarter" idx="1"/>
          </p:nvPr>
        </p:nvSpPr>
        <p:spPr>
          <a:xfrm>
            <a:off x="457200" y="1600200"/>
            <a:ext cx="7467600" cy="4873625"/>
          </a:xfrm>
        </p:spPr>
        <p:txBody>
          <a:bodyPr/>
          <a:lstStyle/>
          <a:p>
            <a:pPr eaLnBrk="1" hangingPunct="1"/>
            <a:r>
              <a:rPr lang="en-US" altLang="en-US" b="1"/>
              <a:t>Derivation</a:t>
            </a:r>
            <a:r>
              <a:rPr lang="en-US" altLang="en-US"/>
              <a:t> is a process of generating sentences through repeated application of rules, starting with the </a:t>
            </a:r>
            <a:r>
              <a:rPr lang="en-US" altLang="en-US" i="1"/>
              <a:t>start symbol</a:t>
            </a:r>
            <a:r>
              <a:rPr lang="en-US" altLang="en-US"/>
              <a:t>.</a:t>
            </a:r>
          </a:p>
          <a:p>
            <a:pPr eaLnBrk="1" hangingPunct="1"/>
            <a:r>
              <a:rPr lang="en-US" altLang="en-US"/>
              <a:t>Consider the following BNF grammar:</a:t>
            </a:r>
          </a:p>
          <a:p>
            <a:pPr eaLnBrk="1" hangingPunct="1">
              <a:buFontTx/>
              <a:buNone/>
            </a:pPr>
            <a:r>
              <a:rPr lang="en-US" altLang="en-US" sz="2000">
                <a:latin typeface="Courier New" panose="02070309020205020404" pitchFamily="49" charset="0"/>
              </a:rPr>
              <a:t>  &lt;program&gt; </a:t>
            </a:r>
            <a:r>
              <a:rPr lang="en-US" altLang="en-US" sz="2000">
                <a:latin typeface="Courier New" panose="02070309020205020404" pitchFamily="49" charset="0"/>
                <a:sym typeface="Symbol" panose="05050102010706020507" pitchFamily="18" charset="2"/>
              </a:rPr>
              <a:t> </a:t>
            </a:r>
            <a:r>
              <a:rPr lang="en-US" altLang="en-US" sz="2000" b="1">
                <a:latin typeface="Courier New" panose="02070309020205020404" pitchFamily="49" charset="0"/>
                <a:sym typeface="Symbol" panose="05050102010706020507" pitchFamily="18" charset="2"/>
              </a:rPr>
              <a:t>begin</a:t>
            </a:r>
            <a:r>
              <a:rPr lang="en-US" altLang="en-US" sz="2000">
                <a:latin typeface="Courier New" panose="02070309020205020404" pitchFamily="49" charset="0"/>
                <a:sym typeface="Symbol" panose="05050102010706020507" pitchFamily="18" charset="2"/>
              </a:rPr>
              <a:t> &lt;stmt_list&gt; </a:t>
            </a:r>
            <a:r>
              <a:rPr lang="en-US" altLang="en-US" sz="2000" b="1">
                <a:latin typeface="Courier New" panose="02070309020205020404" pitchFamily="49" charset="0"/>
                <a:sym typeface="Symbol" panose="05050102010706020507" pitchFamily="18" charset="2"/>
              </a:rPr>
              <a:t>end</a:t>
            </a:r>
            <a:endParaRPr lang="en-US" altLang="en-US" sz="2000" b="1">
              <a:latin typeface="Courier New" panose="02070309020205020404" pitchFamily="49" charset="0"/>
            </a:endParaRPr>
          </a:p>
          <a:p>
            <a:pPr eaLnBrk="1" hangingPunct="1">
              <a:buFontTx/>
              <a:buNone/>
            </a:pPr>
            <a:r>
              <a:rPr lang="en-US" altLang="en-US" sz="2000">
                <a:latin typeface="Courier New" panose="02070309020205020404" pitchFamily="49" charset="0"/>
              </a:rPr>
              <a:t>	&lt;stmt_list&gt; </a:t>
            </a:r>
            <a:r>
              <a:rPr lang="en-US" altLang="en-US" sz="2000">
                <a:latin typeface="Courier New" panose="02070309020205020404" pitchFamily="49" charset="0"/>
                <a:sym typeface="Symbol" panose="05050102010706020507" pitchFamily="18" charset="2"/>
              </a:rPr>
              <a:t> &lt;stmt&gt;</a:t>
            </a:r>
          </a:p>
          <a:p>
            <a:pPr eaLnBrk="1" hangingPunct="1">
              <a:buFontTx/>
              <a:buNone/>
            </a:pPr>
            <a:r>
              <a:rPr lang="en-US" altLang="en-US" sz="2000">
                <a:latin typeface="Courier New" panose="02070309020205020404" pitchFamily="49" charset="0"/>
                <a:sym typeface="Symbol" panose="05050102010706020507" pitchFamily="18" charset="2"/>
              </a:rPr>
              <a:t>				| &lt;stmt&gt;; &lt;stmt_list&gt;</a:t>
            </a:r>
          </a:p>
          <a:p>
            <a:pPr eaLnBrk="1" hangingPunct="1">
              <a:buFontTx/>
              <a:buNone/>
            </a:pPr>
            <a:r>
              <a:rPr lang="en-US" altLang="en-US" sz="2000">
                <a:latin typeface="Courier New" panose="02070309020205020404" pitchFamily="49" charset="0"/>
                <a:sym typeface="Symbol" panose="05050102010706020507" pitchFamily="18" charset="2"/>
              </a:rPr>
              <a:t>	&lt;stmt&gt;  &lt;var&gt; = &lt;expression&gt;</a:t>
            </a:r>
          </a:p>
          <a:p>
            <a:pPr>
              <a:spcBef>
                <a:spcPct val="0"/>
              </a:spcBef>
              <a:buFontTx/>
              <a:buNone/>
            </a:pPr>
            <a:r>
              <a:rPr lang="en-US" altLang="en-US" sz="2000">
                <a:latin typeface="Courier New" panose="02070309020205020404" pitchFamily="49" charset="0"/>
              </a:rPr>
              <a:t>	&lt;var&gt;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A | B | C </a:t>
            </a:r>
          </a:p>
          <a:p>
            <a:pPr>
              <a:spcBef>
                <a:spcPct val="0"/>
              </a:spcBef>
              <a:buFontTx/>
              <a:buNone/>
            </a:pPr>
            <a:r>
              <a:rPr lang="en-US" altLang="en-US" sz="2000">
                <a:latin typeface="Courier New" panose="02070309020205020404" pitchFamily="49" charset="0"/>
              </a:rPr>
              <a:t>	&lt;expression&gt;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&lt;var&gt; + &lt;var&gt;</a:t>
            </a:r>
          </a:p>
          <a:p>
            <a:pPr>
              <a:spcBef>
                <a:spcPct val="0"/>
              </a:spcBef>
              <a:buFontTx/>
              <a:buNone/>
            </a:pPr>
            <a:r>
              <a:rPr lang="en-US" altLang="en-US" sz="2000">
                <a:latin typeface="Courier New" panose="02070309020205020404" pitchFamily="49" charset="0"/>
              </a:rPr>
              <a:t>				| &lt;var&gt; - &lt;var&gt;</a:t>
            </a:r>
          </a:p>
          <a:p>
            <a:pPr eaLnBrk="1" hangingPunct="1">
              <a:buFontTx/>
              <a:buNone/>
            </a:pPr>
            <a:r>
              <a:rPr lang="en-US" altLang="en-US" sz="2000">
                <a:latin typeface="Courier New" panose="02070309020205020404" pitchFamily="49" charset="0"/>
              </a:rPr>
              <a:t>			 	| &lt;var&gt;</a:t>
            </a:r>
          </a:p>
        </p:txBody>
      </p:sp>
      <p:sp>
        <p:nvSpPr>
          <p:cNvPr id="23556" name="Slide Number Placeholder 4">
            <a:extLst>
              <a:ext uri="{FF2B5EF4-FFF2-40B4-BE49-F238E27FC236}">
                <a16:creationId xmlns:a16="http://schemas.microsoft.com/office/drawing/2014/main" id="{7DADD3E0-3E2F-45A3-867E-9DA35D8CFC1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09784524-5EA8-4CBB-B4D3-C1F4B559672D}" type="slidenum">
              <a:rPr lang="en-US" altLang="en-US" sz="1400" smtClean="0">
                <a:solidFill>
                  <a:srgbClr val="FFFFFF"/>
                </a:solidFill>
                <a:latin typeface="Times" panose="02020603050405020304" pitchFamily="18" charset="0"/>
              </a:rPr>
              <a:pPr>
                <a:spcBef>
                  <a:spcPct val="0"/>
                </a:spcBef>
                <a:buClrTx/>
                <a:buSzTx/>
                <a:buFontTx/>
                <a:buNone/>
              </a:pPr>
              <a:t>48</a:t>
            </a:fld>
            <a:endParaRPr lang="en-US" altLang="en-US" sz="1400">
              <a:solidFill>
                <a:srgbClr val="FFFFFF"/>
              </a:solidFill>
              <a:latin typeface="Times" panose="02020603050405020304" pitchFamily="18" charset="0"/>
            </a:endParaRPr>
          </a:p>
        </p:txBody>
      </p:sp>
      <p:sp>
        <p:nvSpPr>
          <p:cNvPr id="23557" name="Footer Placeholder 3">
            <a:extLst>
              <a:ext uri="{FF2B5EF4-FFF2-40B4-BE49-F238E27FC236}">
                <a16:creationId xmlns:a16="http://schemas.microsoft.com/office/drawing/2014/main" id="{9A791F13-EAF5-4877-9594-EFA47E716CE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510274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08CF-D6C3-48BB-AC1A-7624E2C26623}"/>
              </a:ext>
            </a:extLst>
          </p:cNvPr>
          <p:cNvSpPr>
            <a:spLocks noGrp="1"/>
          </p:cNvSpPr>
          <p:nvPr>
            <p:ph type="title"/>
          </p:nvPr>
        </p:nvSpPr>
        <p:spPr/>
        <p:txBody>
          <a:bodyPr/>
          <a:lstStyle/>
          <a:p>
            <a:pPr>
              <a:defRPr/>
            </a:pPr>
            <a:r>
              <a:rPr lang="en-US" dirty="0"/>
              <a:t>Formal Methods of Describing Syntax: BNF</a:t>
            </a:r>
          </a:p>
        </p:txBody>
      </p:sp>
      <p:sp>
        <p:nvSpPr>
          <p:cNvPr id="24579" name="Content Placeholder 2">
            <a:extLst>
              <a:ext uri="{FF2B5EF4-FFF2-40B4-BE49-F238E27FC236}">
                <a16:creationId xmlns:a16="http://schemas.microsoft.com/office/drawing/2014/main" id="{AA732CE8-2EB5-46B3-A811-784C36190406}"/>
              </a:ext>
            </a:extLst>
          </p:cNvPr>
          <p:cNvSpPr>
            <a:spLocks noGrp="1"/>
          </p:cNvSpPr>
          <p:nvPr>
            <p:ph sz="quarter" idx="1"/>
          </p:nvPr>
        </p:nvSpPr>
        <p:spPr>
          <a:xfrm>
            <a:off x="457200" y="1600200"/>
            <a:ext cx="7467600" cy="4873625"/>
          </a:xfrm>
        </p:spPr>
        <p:txBody>
          <a:bodyPr/>
          <a:lstStyle/>
          <a:p>
            <a:r>
              <a:rPr lang="en-US" altLang="en-US"/>
              <a:t>A derivation of the previous grammar is:</a:t>
            </a:r>
          </a:p>
          <a:p>
            <a:pPr eaLnBrk="1" hangingPunct="1">
              <a:buFontTx/>
              <a:buNone/>
            </a:pPr>
            <a:r>
              <a:rPr lang="en-US" altLang="en-US" sz="1800">
                <a:latin typeface="Courier New" panose="02070309020205020404" pitchFamily="49" charset="0"/>
              </a:rPr>
              <a:t>  &lt;program&gt; =&gt; </a:t>
            </a:r>
            <a:r>
              <a:rPr lang="en-US" altLang="en-US" sz="1800" b="1">
                <a:latin typeface="Courier New" panose="02070309020205020404" pitchFamily="49" charset="0"/>
              </a:rPr>
              <a:t>begin</a:t>
            </a:r>
            <a:r>
              <a:rPr lang="en-US" altLang="en-US" sz="1800">
                <a:latin typeface="Courier New" panose="02070309020205020404" pitchFamily="49" charset="0"/>
              </a:rPr>
              <a:t>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&lt;stmt&gt;;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&lt;var&gt; = &lt;expression&gt;;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&lt;expression&gt;;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&lt;var&gt; + &lt;var&gt;;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&lt;var&gt;;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C; &lt;stmt_list&gt;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C; &lt;stmt&gt;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C; &lt;var&gt; = &lt;expression&gt;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C; B = &lt;expression&gt;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C; B = &lt;var&gt; </a:t>
            </a:r>
            <a:r>
              <a:rPr lang="en-US" altLang="en-US" sz="1800" b="1">
                <a:latin typeface="Courier New" panose="02070309020205020404" pitchFamily="49" charset="0"/>
              </a:rPr>
              <a:t>end</a:t>
            </a:r>
          </a:p>
          <a:p>
            <a:pPr eaLnBrk="1" hangingPunct="1">
              <a:buFontTx/>
              <a:buNone/>
            </a:pPr>
            <a:r>
              <a:rPr lang="en-US" altLang="en-US" sz="1800">
                <a:latin typeface="Courier New" panose="02070309020205020404" pitchFamily="49" charset="0"/>
              </a:rPr>
              <a:t>		=&gt; </a:t>
            </a:r>
            <a:r>
              <a:rPr lang="en-US" altLang="en-US" sz="1800" b="1">
                <a:latin typeface="Courier New" panose="02070309020205020404" pitchFamily="49" charset="0"/>
              </a:rPr>
              <a:t>begin</a:t>
            </a:r>
            <a:r>
              <a:rPr lang="en-US" altLang="en-US" sz="1800">
                <a:latin typeface="Courier New" panose="02070309020205020404" pitchFamily="49" charset="0"/>
              </a:rPr>
              <a:t> A = B + C; B = C </a:t>
            </a:r>
            <a:r>
              <a:rPr lang="en-US" altLang="en-US" sz="1800" b="1">
                <a:latin typeface="Courier New" panose="02070309020205020404" pitchFamily="49" charset="0"/>
              </a:rPr>
              <a:t>end</a:t>
            </a:r>
          </a:p>
          <a:p>
            <a:endParaRPr lang="en-US" altLang="en-US"/>
          </a:p>
        </p:txBody>
      </p:sp>
      <p:sp>
        <p:nvSpPr>
          <p:cNvPr id="24580" name="Slide Number Placeholder 3">
            <a:extLst>
              <a:ext uri="{FF2B5EF4-FFF2-40B4-BE49-F238E27FC236}">
                <a16:creationId xmlns:a16="http://schemas.microsoft.com/office/drawing/2014/main" id="{1FE8B395-A6D1-4C5B-8372-1661962110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768FD93D-191D-4EF4-9C7F-AD6673B07394}" type="slidenum">
              <a:rPr lang="en-US" altLang="en-US" sz="1400" smtClean="0">
                <a:solidFill>
                  <a:srgbClr val="FFFFFF"/>
                </a:solidFill>
                <a:latin typeface="Times" panose="02020603050405020304" pitchFamily="18" charset="0"/>
              </a:rPr>
              <a:pPr>
                <a:spcBef>
                  <a:spcPct val="0"/>
                </a:spcBef>
                <a:buClrTx/>
                <a:buSzTx/>
                <a:buFontTx/>
                <a:buNone/>
              </a:pPr>
              <a:t>49</a:t>
            </a:fld>
            <a:endParaRPr lang="en-US" altLang="en-US" sz="1400">
              <a:solidFill>
                <a:srgbClr val="FFFFFF"/>
              </a:solidFill>
              <a:latin typeface="Times" panose="02020603050405020304" pitchFamily="18" charset="0"/>
            </a:endParaRPr>
          </a:p>
        </p:txBody>
      </p:sp>
      <p:sp>
        <p:nvSpPr>
          <p:cNvPr id="24581" name="Footer Placeholder 4">
            <a:extLst>
              <a:ext uri="{FF2B5EF4-FFF2-40B4-BE49-F238E27FC236}">
                <a16:creationId xmlns:a16="http://schemas.microsoft.com/office/drawing/2014/main" id="{EAA840A1-2678-484E-B50F-D85C2403D02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333082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BE9316A4-6E36-4D2F-8E97-01D1DEF0C5E7}"/>
              </a:ext>
            </a:extLst>
          </p:cNvPr>
          <p:cNvSpPr>
            <a:spLocks noGrp="1" noChangeArrowheads="1"/>
          </p:cNvSpPr>
          <p:nvPr>
            <p:ph type="title"/>
          </p:nvPr>
        </p:nvSpPr>
        <p:spPr/>
        <p:txBody>
          <a:bodyPr/>
          <a:lstStyle/>
          <a:p>
            <a:pPr eaLnBrk="1" fontAlgn="auto" hangingPunct="1">
              <a:spcAft>
                <a:spcPts val="0"/>
              </a:spcAft>
              <a:defRPr/>
            </a:pPr>
            <a:r>
              <a:rPr lang="en-US" dirty="0"/>
              <a:t>Programming Domains</a:t>
            </a:r>
          </a:p>
        </p:txBody>
      </p:sp>
      <p:sp>
        <p:nvSpPr>
          <p:cNvPr id="9219" name="Rectangle 3">
            <a:extLst>
              <a:ext uri="{FF2B5EF4-FFF2-40B4-BE49-F238E27FC236}">
                <a16:creationId xmlns:a16="http://schemas.microsoft.com/office/drawing/2014/main" id="{1E2D47DE-807E-4297-8B8A-92A184AA991E}"/>
              </a:ext>
            </a:extLst>
          </p:cNvPr>
          <p:cNvSpPr>
            <a:spLocks noGrp="1" noChangeArrowheads="1"/>
          </p:cNvSpPr>
          <p:nvPr>
            <p:ph sz="quarter" idx="1"/>
          </p:nvPr>
        </p:nvSpPr>
        <p:spPr>
          <a:xfrm>
            <a:off x="457200" y="1600200"/>
            <a:ext cx="7467600" cy="4873625"/>
          </a:xfrm>
        </p:spPr>
        <p:txBody>
          <a:bodyPr/>
          <a:lstStyle/>
          <a:p>
            <a:pPr eaLnBrk="1" hangingPunct="1">
              <a:lnSpc>
                <a:spcPct val="80000"/>
              </a:lnSpc>
            </a:pPr>
            <a:r>
              <a:rPr lang="en-US" altLang="en-US" sz="2000"/>
              <a:t>Scientific applications</a:t>
            </a:r>
          </a:p>
          <a:p>
            <a:pPr lvl="1" eaLnBrk="1" hangingPunct="1">
              <a:lnSpc>
                <a:spcPct val="80000"/>
              </a:lnSpc>
            </a:pPr>
            <a:r>
              <a:rPr lang="en-US" altLang="en-US" sz="1800"/>
              <a:t>Large number of floating point computations</a:t>
            </a:r>
          </a:p>
          <a:p>
            <a:pPr lvl="1" eaLnBrk="1" hangingPunct="1">
              <a:lnSpc>
                <a:spcPct val="80000"/>
              </a:lnSpc>
            </a:pPr>
            <a:r>
              <a:rPr lang="en-US" altLang="en-US" sz="1800"/>
              <a:t>Efficiency is the primary concern</a:t>
            </a:r>
          </a:p>
          <a:p>
            <a:pPr lvl="1" eaLnBrk="1" hangingPunct="1">
              <a:lnSpc>
                <a:spcPct val="80000"/>
              </a:lnSpc>
            </a:pPr>
            <a:r>
              <a:rPr lang="en-US" altLang="en-US" sz="1800"/>
              <a:t>Fortran – still in use to date</a:t>
            </a:r>
          </a:p>
          <a:p>
            <a:pPr eaLnBrk="1" hangingPunct="1">
              <a:lnSpc>
                <a:spcPct val="80000"/>
              </a:lnSpc>
            </a:pPr>
            <a:r>
              <a:rPr lang="en-US" altLang="en-US" sz="2000"/>
              <a:t>Business applications</a:t>
            </a:r>
          </a:p>
          <a:p>
            <a:pPr lvl="1" eaLnBrk="1" hangingPunct="1">
              <a:lnSpc>
                <a:spcPct val="80000"/>
              </a:lnSpc>
            </a:pPr>
            <a:r>
              <a:rPr lang="en-US" altLang="en-US" sz="1800"/>
              <a:t>Producing reports, describing and storing decimal numbers and character data, specifying decimal arithmetic operations</a:t>
            </a:r>
          </a:p>
          <a:p>
            <a:pPr lvl="1" eaLnBrk="1" hangingPunct="1">
              <a:lnSpc>
                <a:spcPct val="80000"/>
              </a:lnSpc>
            </a:pPr>
            <a:r>
              <a:rPr lang="en-US" altLang="en-US" sz="1800"/>
              <a:t>COBOL – still the most commonly used language</a:t>
            </a:r>
          </a:p>
          <a:p>
            <a:pPr eaLnBrk="1" hangingPunct="1">
              <a:lnSpc>
                <a:spcPct val="80000"/>
              </a:lnSpc>
            </a:pPr>
            <a:r>
              <a:rPr lang="en-US" altLang="en-US" sz="2000"/>
              <a:t>Artificial intelligence</a:t>
            </a:r>
          </a:p>
          <a:p>
            <a:pPr lvl="1" eaLnBrk="1" hangingPunct="1">
              <a:lnSpc>
                <a:spcPct val="80000"/>
              </a:lnSpc>
            </a:pPr>
            <a:r>
              <a:rPr lang="en-US" altLang="en-US" sz="1800"/>
              <a:t>Symbols rather than numbers manipulated</a:t>
            </a:r>
          </a:p>
          <a:p>
            <a:pPr lvl="1" eaLnBrk="1" hangingPunct="1">
              <a:lnSpc>
                <a:spcPct val="80000"/>
              </a:lnSpc>
            </a:pPr>
            <a:r>
              <a:rPr lang="en-US" altLang="en-US" sz="1800"/>
              <a:t>LISP, Prolog, C</a:t>
            </a:r>
          </a:p>
          <a:p>
            <a:pPr eaLnBrk="1" hangingPunct="1">
              <a:lnSpc>
                <a:spcPct val="80000"/>
              </a:lnSpc>
            </a:pPr>
            <a:r>
              <a:rPr lang="en-US" altLang="en-US" sz="2000"/>
              <a:t>Systems programming</a:t>
            </a:r>
          </a:p>
          <a:p>
            <a:pPr lvl="1" eaLnBrk="1" hangingPunct="1">
              <a:lnSpc>
                <a:spcPct val="80000"/>
              </a:lnSpc>
            </a:pPr>
            <a:r>
              <a:rPr lang="en-US" altLang="en-US" sz="1800"/>
              <a:t>Need efficiency because of continuous use</a:t>
            </a:r>
          </a:p>
          <a:p>
            <a:pPr lvl="1" eaLnBrk="1" hangingPunct="1">
              <a:lnSpc>
                <a:spcPct val="80000"/>
              </a:lnSpc>
            </a:pPr>
            <a:r>
              <a:rPr lang="en-US" altLang="en-US" sz="1800"/>
              <a:t>Machine dependent</a:t>
            </a:r>
          </a:p>
          <a:p>
            <a:pPr lvl="1" eaLnBrk="1" hangingPunct="1">
              <a:lnSpc>
                <a:spcPct val="80000"/>
              </a:lnSpc>
            </a:pPr>
            <a:r>
              <a:rPr lang="en-US" altLang="en-US" sz="1800"/>
              <a:t>PL/I, PL/S (IBM), BLISS (Digital), Extended ALGOL (UNISYS), C (UNIX)</a:t>
            </a:r>
          </a:p>
        </p:txBody>
      </p:sp>
      <p:sp>
        <p:nvSpPr>
          <p:cNvPr id="20484" name="Slide Number Placeholder 4">
            <a:extLst>
              <a:ext uri="{FF2B5EF4-FFF2-40B4-BE49-F238E27FC236}">
                <a16:creationId xmlns:a16="http://schemas.microsoft.com/office/drawing/2014/main" id="{092854F7-2463-4DDE-9801-65612E23687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7EC50AC7-E3BE-487F-85C9-7DCF45F7DF2E}" type="slidenum">
              <a:rPr lang="en-US" altLang="en-US" sz="1400" smtClean="0">
                <a:solidFill>
                  <a:srgbClr val="FFFFFF"/>
                </a:solidFill>
                <a:latin typeface="Times" panose="02020603050405020304" pitchFamily="18" charset="0"/>
              </a:rPr>
              <a:pPr>
                <a:spcBef>
                  <a:spcPct val="0"/>
                </a:spcBef>
                <a:buClrTx/>
                <a:buSzTx/>
                <a:buFontTx/>
                <a:buNone/>
              </a:pPr>
              <a:t>5</a:t>
            </a:fld>
            <a:endParaRPr lang="en-US" altLang="en-US" sz="1400">
              <a:solidFill>
                <a:srgbClr val="FFFFFF"/>
              </a:solidFill>
              <a:latin typeface="Times" panose="02020603050405020304" pitchFamily="18" charset="0"/>
            </a:endParaRPr>
          </a:p>
        </p:txBody>
      </p:sp>
      <p:sp>
        <p:nvSpPr>
          <p:cNvPr id="20485" name="Footer Placeholder 3">
            <a:extLst>
              <a:ext uri="{FF2B5EF4-FFF2-40B4-BE49-F238E27FC236}">
                <a16:creationId xmlns:a16="http://schemas.microsoft.com/office/drawing/2014/main" id="{12806175-A246-4FBD-B073-38D6AE1037C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 calcmode="lin" valueType="num">
                                      <p:cBhvr additive="base">
                                        <p:cTn id="11"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 calcmode="lin" valueType="num">
                                      <p:cBhvr additive="base">
                                        <p:cTn id="15"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 calcmode="lin" valueType="num">
                                      <p:cBhvr additive="base">
                                        <p:cTn id="2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219">
                                            <p:txEl>
                                              <p:pRg st="6" end="6"/>
                                            </p:txEl>
                                          </p:spTgt>
                                        </p:tgtEl>
                                        <p:attrNameLst>
                                          <p:attrName>style.visibility</p:attrName>
                                        </p:attrNameLst>
                                      </p:cBhvr>
                                      <p:to>
                                        <p:strVal val="visible"/>
                                      </p:to>
                                    </p:set>
                                    <p:anim calcmode="lin" valueType="num">
                                      <p:cBhvr additive="base">
                                        <p:cTn id="3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219">
                                            <p:txEl>
                                              <p:pRg st="7" end="7"/>
                                            </p:txEl>
                                          </p:spTgt>
                                        </p:tgtEl>
                                        <p:attrNameLst>
                                          <p:attrName>style.visibility</p:attrName>
                                        </p:attrNameLst>
                                      </p:cBhvr>
                                      <p:to>
                                        <p:strVal val="visible"/>
                                      </p:to>
                                    </p:set>
                                    <p:anim calcmode="lin" valueType="num">
                                      <p:cBhvr additive="base">
                                        <p:cTn id="39"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219">
                                            <p:txEl>
                                              <p:pRg st="8" end="8"/>
                                            </p:txEl>
                                          </p:spTgt>
                                        </p:tgtEl>
                                        <p:attrNameLst>
                                          <p:attrName>style.visibility</p:attrName>
                                        </p:attrNameLst>
                                      </p:cBhvr>
                                      <p:to>
                                        <p:strVal val="visible"/>
                                      </p:to>
                                    </p:set>
                                    <p:anim calcmode="lin" valueType="num">
                                      <p:cBhvr additive="base">
                                        <p:cTn id="43"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219">
                                            <p:txEl>
                                              <p:pRg st="9" end="9"/>
                                            </p:txEl>
                                          </p:spTgt>
                                        </p:tgtEl>
                                        <p:attrNameLst>
                                          <p:attrName>style.visibility</p:attrName>
                                        </p:attrNameLst>
                                      </p:cBhvr>
                                      <p:to>
                                        <p:strVal val="visible"/>
                                      </p:to>
                                    </p:set>
                                    <p:anim calcmode="lin" valueType="num">
                                      <p:cBhvr additive="base">
                                        <p:cTn id="47"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19">
                                            <p:txEl>
                                              <p:pRg st="10" end="10"/>
                                            </p:txEl>
                                          </p:spTgt>
                                        </p:tgtEl>
                                        <p:attrNameLst>
                                          <p:attrName>style.visibility</p:attrName>
                                        </p:attrNameLst>
                                      </p:cBhvr>
                                      <p:to>
                                        <p:strVal val="visible"/>
                                      </p:to>
                                    </p:set>
                                    <p:anim calcmode="lin" valueType="num">
                                      <p:cBhvr additive="base">
                                        <p:cTn id="53" dur="5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219">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219">
                                            <p:txEl>
                                              <p:pRg st="11" end="11"/>
                                            </p:txEl>
                                          </p:spTgt>
                                        </p:tgtEl>
                                        <p:attrNameLst>
                                          <p:attrName>style.visibility</p:attrName>
                                        </p:attrNameLst>
                                      </p:cBhvr>
                                      <p:to>
                                        <p:strVal val="visible"/>
                                      </p:to>
                                    </p:set>
                                    <p:anim calcmode="lin" valueType="num">
                                      <p:cBhvr additive="base">
                                        <p:cTn id="57" dur="5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219">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219">
                                            <p:txEl>
                                              <p:pRg st="12" end="12"/>
                                            </p:txEl>
                                          </p:spTgt>
                                        </p:tgtEl>
                                        <p:attrNameLst>
                                          <p:attrName>style.visibility</p:attrName>
                                        </p:attrNameLst>
                                      </p:cBhvr>
                                      <p:to>
                                        <p:strVal val="visible"/>
                                      </p:to>
                                    </p:set>
                                    <p:anim calcmode="lin" valueType="num">
                                      <p:cBhvr additive="base">
                                        <p:cTn id="61" dur="5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219">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219">
                                            <p:txEl>
                                              <p:pRg st="13" end="13"/>
                                            </p:txEl>
                                          </p:spTgt>
                                        </p:tgtEl>
                                        <p:attrNameLst>
                                          <p:attrName>style.visibility</p:attrName>
                                        </p:attrNameLst>
                                      </p:cBhvr>
                                      <p:to>
                                        <p:strVal val="visible"/>
                                      </p:to>
                                    </p:set>
                                    <p:anim calcmode="lin" valueType="num">
                                      <p:cBhvr additive="base">
                                        <p:cTn id="65" dur="500" fill="hold"/>
                                        <p:tgtEl>
                                          <p:spTgt spid="9219">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21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3862EC73-A772-402D-A6DE-B82A92A4A315}"/>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5603" name="Rectangle 3">
            <a:extLst>
              <a:ext uri="{FF2B5EF4-FFF2-40B4-BE49-F238E27FC236}">
                <a16:creationId xmlns:a16="http://schemas.microsoft.com/office/drawing/2014/main" id="{1A58FEDC-3955-4569-9F3B-3EA661B1EDFD}"/>
              </a:ext>
            </a:extLst>
          </p:cNvPr>
          <p:cNvSpPr>
            <a:spLocks noGrp="1" noChangeArrowheads="1"/>
          </p:cNvSpPr>
          <p:nvPr>
            <p:ph sz="quarter" idx="1"/>
          </p:nvPr>
        </p:nvSpPr>
        <p:spPr>
          <a:xfrm>
            <a:off x="457200" y="1600200"/>
            <a:ext cx="7467600" cy="4873625"/>
          </a:xfrm>
        </p:spPr>
        <p:txBody>
          <a:bodyPr/>
          <a:lstStyle/>
          <a:p>
            <a:pPr eaLnBrk="1" hangingPunct="1"/>
            <a:r>
              <a:rPr lang="en-US" altLang="en-US"/>
              <a:t>Every string in the derivation is called a </a:t>
            </a:r>
            <a:r>
              <a:rPr lang="en-US" altLang="en-US" i="1"/>
              <a:t>sentential form</a:t>
            </a:r>
          </a:p>
          <a:p>
            <a:pPr eaLnBrk="1" hangingPunct="1"/>
            <a:r>
              <a:rPr lang="en-US" altLang="en-US"/>
              <a:t>A </a:t>
            </a:r>
            <a:r>
              <a:rPr lang="en-US" altLang="en-US" i="1"/>
              <a:t>sentence</a:t>
            </a:r>
            <a:r>
              <a:rPr lang="en-US" altLang="en-US"/>
              <a:t> is a sentential form that has only terminal symbols</a:t>
            </a:r>
          </a:p>
          <a:p>
            <a:pPr eaLnBrk="1" hangingPunct="1"/>
            <a:r>
              <a:rPr lang="en-US" altLang="en-US"/>
              <a:t>Previous derivation is called </a:t>
            </a:r>
            <a:r>
              <a:rPr lang="en-US" altLang="en-US" i="1"/>
              <a:t>leftmost derivation</a:t>
            </a:r>
            <a:r>
              <a:rPr lang="en-US" altLang="en-US"/>
              <a:t>, where</a:t>
            </a:r>
            <a:r>
              <a:rPr lang="en-US" altLang="en-US" i="1"/>
              <a:t> </a:t>
            </a:r>
            <a:r>
              <a:rPr lang="en-US" altLang="en-US"/>
              <a:t>the leftmost nonterminal in each sentential form is expanded.</a:t>
            </a:r>
          </a:p>
          <a:p>
            <a:pPr eaLnBrk="1" hangingPunct="1"/>
            <a:r>
              <a:rPr lang="en-US" altLang="en-US"/>
              <a:t>A </a:t>
            </a:r>
            <a:r>
              <a:rPr lang="en-US" altLang="en-US" i="1"/>
              <a:t>rightmost</a:t>
            </a:r>
            <a:r>
              <a:rPr lang="en-US" altLang="en-US"/>
              <a:t> derivation is also possible, neither leftmost nor rightmost derivation is also possible.</a:t>
            </a:r>
          </a:p>
          <a:p>
            <a:pPr eaLnBrk="1" hangingPunct="1"/>
            <a:r>
              <a:rPr lang="en-US" altLang="en-US"/>
              <a:t>It is not possible to exhaustively generate all possible sentences in finite time.</a:t>
            </a:r>
          </a:p>
          <a:p>
            <a:pPr eaLnBrk="1" hangingPunct="1">
              <a:buFontTx/>
              <a:buNone/>
            </a:pPr>
            <a:endParaRPr lang="en-US" altLang="en-US"/>
          </a:p>
        </p:txBody>
      </p:sp>
      <p:sp>
        <p:nvSpPr>
          <p:cNvPr id="25604" name="Slide Number Placeholder 4">
            <a:extLst>
              <a:ext uri="{FF2B5EF4-FFF2-40B4-BE49-F238E27FC236}">
                <a16:creationId xmlns:a16="http://schemas.microsoft.com/office/drawing/2014/main" id="{3CC9A2AD-46F2-4147-BE0B-86A74204389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F660E61-883A-4A78-8A16-65C1DBDC5D7B}" type="slidenum">
              <a:rPr lang="en-US" altLang="en-US" sz="1400" smtClean="0">
                <a:solidFill>
                  <a:srgbClr val="FFFFFF"/>
                </a:solidFill>
                <a:latin typeface="Times" panose="02020603050405020304" pitchFamily="18" charset="0"/>
              </a:rPr>
              <a:pPr>
                <a:spcBef>
                  <a:spcPct val="0"/>
                </a:spcBef>
                <a:buClrTx/>
                <a:buSzTx/>
                <a:buFontTx/>
                <a:buNone/>
              </a:pPr>
              <a:t>50</a:t>
            </a:fld>
            <a:endParaRPr lang="en-US" altLang="en-US" sz="1400">
              <a:solidFill>
                <a:srgbClr val="FFFFFF"/>
              </a:solidFill>
              <a:latin typeface="Times" panose="02020603050405020304" pitchFamily="18" charset="0"/>
            </a:endParaRPr>
          </a:p>
        </p:txBody>
      </p:sp>
      <p:sp>
        <p:nvSpPr>
          <p:cNvPr id="25605" name="Footer Placeholder 3">
            <a:extLst>
              <a:ext uri="{FF2B5EF4-FFF2-40B4-BE49-F238E27FC236}">
                <a16:creationId xmlns:a16="http://schemas.microsoft.com/office/drawing/2014/main" id="{8BE02673-5F3C-4E0B-B28F-1444E13317F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385648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C9171402-8AA2-4024-8474-339D5C4D82AB}"/>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6627" name="Rectangle 3">
            <a:extLst>
              <a:ext uri="{FF2B5EF4-FFF2-40B4-BE49-F238E27FC236}">
                <a16:creationId xmlns:a16="http://schemas.microsoft.com/office/drawing/2014/main" id="{5EA30D7A-1275-4596-9E9C-AADC183E78E0}"/>
              </a:ext>
            </a:extLst>
          </p:cNvPr>
          <p:cNvSpPr>
            <a:spLocks noGrp="1" noChangeArrowheads="1"/>
          </p:cNvSpPr>
          <p:nvPr>
            <p:ph sz="quarter" idx="1"/>
          </p:nvPr>
        </p:nvSpPr>
        <p:spPr>
          <a:xfrm>
            <a:off x="457200" y="1600200"/>
            <a:ext cx="7467600" cy="4873625"/>
          </a:xfrm>
        </p:spPr>
        <p:txBody>
          <a:bodyPr/>
          <a:lstStyle/>
          <a:p>
            <a:pPr eaLnBrk="1" hangingPunct="1"/>
            <a:r>
              <a:rPr lang="en-US" altLang="en-US"/>
              <a:t>Exercise: Create a derivation from this grammar</a:t>
            </a:r>
          </a:p>
          <a:p>
            <a:pPr eaLnBrk="1" hangingPunct="1"/>
            <a:endParaRPr lang="en-US" altLang="en-US"/>
          </a:p>
          <a:p>
            <a:pPr eaLnBrk="1" hangingPunct="1">
              <a:buFontTx/>
              <a:buNone/>
            </a:pPr>
            <a:r>
              <a:rPr lang="en-US" altLang="en-US">
                <a:latin typeface="Courier New" panose="02070309020205020404" pitchFamily="49" charset="0"/>
              </a:rPr>
              <a:t>	&lt;assign&gt; → &lt;id&gt; = &lt;expr&gt;</a:t>
            </a:r>
          </a:p>
          <a:p>
            <a:pPr eaLnBrk="1" hangingPunct="1">
              <a:buFontTx/>
              <a:buNone/>
            </a:pPr>
            <a:r>
              <a:rPr lang="en-US" altLang="en-US">
                <a:latin typeface="Courier New" panose="02070309020205020404" pitchFamily="49" charset="0"/>
              </a:rPr>
              <a:t>	&lt;id&gt; → A | B | C</a:t>
            </a:r>
          </a:p>
          <a:p>
            <a:pPr eaLnBrk="1" hangingPunct="1">
              <a:buFontTx/>
              <a:buNone/>
            </a:pPr>
            <a:r>
              <a:rPr lang="en-US" altLang="en-US">
                <a:latin typeface="Courier New" panose="02070309020205020404" pitchFamily="49" charset="0"/>
              </a:rPr>
              <a:t>	&lt;expr&gt; →  &lt;id&gt; + &lt;expr&gt;</a:t>
            </a:r>
          </a:p>
          <a:p>
            <a:pPr eaLnBrk="1" hangingPunct="1">
              <a:buFontTx/>
              <a:buNone/>
            </a:pPr>
            <a:r>
              <a:rPr lang="en-US" altLang="en-US">
                <a:latin typeface="Courier New" panose="02070309020205020404" pitchFamily="49" charset="0"/>
              </a:rPr>
              <a:t>			|&lt;id&gt; * &lt;expr&gt;</a:t>
            </a:r>
          </a:p>
          <a:p>
            <a:pPr eaLnBrk="1" hangingPunct="1">
              <a:buFontTx/>
              <a:buNone/>
            </a:pPr>
            <a:r>
              <a:rPr lang="en-US" altLang="en-US">
                <a:latin typeface="Courier New" panose="02070309020205020404" pitchFamily="49" charset="0"/>
              </a:rPr>
              <a:t>			| ( &lt;expr&gt; )</a:t>
            </a:r>
          </a:p>
          <a:p>
            <a:pPr eaLnBrk="1" hangingPunct="1">
              <a:buFontTx/>
              <a:buNone/>
            </a:pPr>
            <a:r>
              <a:rPr lang="en-US" altLang="en-US">
                <a:latin typeface="Courier New" panose="02070309020205020404" pitchFamily="49" charset="0"/>
              </a:rPr>
              <a:t>			|&lt;id&gt;</a:t>
            </a:r>
            <a:endParaRPr lang="en-US" altLang="en-US"/>
          </a:p>
        </p:txBody>
      </p:sp>
      <p:sp>
        <p:nvSpPr>
          <p:cNvPr id="26628" name="Slide Number Placeholder 5">
            <a:extLst>
              <a:ext uri="{FF2B5EF4-FFF2-40B4-BE49-F238E27FC236}">
                <a16:creationId xmlns:a16="http://schemas.microsoft.com/office/drawing/2014/main" id="{539D9E15-FED9-4502-92E8-7E350A6B686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93C9E4E1-B57E-4CD3-B819-21F6DEF3B9B5}" type="slidenum">
              <a:rPr lang="en-US" altLang="en-US" sz="1400" smtClean="0">
                <a:solidFill>
                  <a:srgbClr val="FFFFFF"/>
                </a:solidFill>
                <a:latin typeface="Times" panose="02020603050405020304" pitchFamily="18" charset="0"/>
              </a:rPr>
              <a:pPr>
                <a:spcBef>
                  <a:spcPct val="0"/>
                </a:spcBef>
                <a:buClrTx/>
                <a:buSzTx/>
                <a:buFontTx/>
                <a:buNone/>
              </a:pPr>
              <a:t>51</a:t>
            </a:fld>
            <a:endParaRPr lang="en-US" altLang="en-US" sz="1400">
              <a:solidFill>
                <a:srgbClr val="FFFFFF"/>
              </a:solidFill>
              <a:latin typeface="Times" panose="02020603050405020304" pitchFamily="18" charset="0"/>
            </a:endParaRPr>
          </a:p>
        </p:txBody>
      </p:sp>
      <p:sp>
        <p:nvSpPr>
          <p:cNvPr id="26629" name="Footer Placeholder 4">
            <a:extLst>
              <a:ext uri="{FF2B5EF4-FFF2-40B4-BE49-F238E27FC236}">
                <a16:creationId xmlns:a16="http://schemas.microsoft.com/office/drawing/2014/main" id="{FACE207A-3C58-4774-A1EF-41695ECB874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
        <p:nvSpPr>
          <p:cNvPr id="26630" name="Text Box 7">
            <a:extLst>
              <a:ext uri="{FF2B5EF4-FFF2-40B4-BE49-F238E27FC236}">
                <a16:creationId xmlns:a16="http://schemas.microsoft.com/office/drawing/2014/main" id="{1326B3BD-5AD9-4840-9F3C-B8E697ADE374}"/>
              </a:ext>
            </a:extLst>
          </p:cNvPr>
          <p:cNvSpPr txBox="1">
            <a:spLocks noChangeArrowheads="1"/>
          </p:cNvSpPr>
          <p:nvPr/>
        </p:nvSpPr>
        <p:spPr bwMode="auto">
          <a:xfrm>
            <a:off x="914400" y="42672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50000"/>
              </a:spcBef>
              <a:buClrTx/>
              <a:buSzTx/>
              <a:buFontTx/>
              <a:buNone/>
            </a:pPr>
            <a:endParaRPr lang="en-US" altLang="en-US">
              <a:latin typeface="Times" panose="02020603050405020304" pitchFamily="18" charset="0"/>
            </a:endParaRPr>
          </a:p>
        </p:txBody>
      </p:sp>
      <p:sp>
        <p:nvSpPr>
          <p:cNvPr id="26631" name="Text Box 8">
            <a:extLst>
              <a:ext uri="{FF2B5EF4-FFF2-40B4-BE49-F238E27FC236}">
                <a16:creationId xmlns:a16="http://schemas.microsoft.com/office/drawing/2014/main" id="{313BEEDF-5BE9-42A0-93D3-485DDC167B29}"/>
              </a:ext>
            </a:extLst>
          </p:cNvPr>
          <p:cNvSpPr txBox="1">
            <a:spLocks noChangeArrowheads="1"/>
          </p:cNvSpPr>
          <p:nvPr/>
        </p:nvSpPr>
        <p:spPr bwMode="auto">
          <a:xfrm>
            <a:off x="669925" y="4005263"/>
            <a:ext cx="740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endParaRPr lang="en-US" altLang="en-US">
              <a:latin typeface="Times" panose="02020603050405020304" pitchFamily="18" charset="0"/>
            </a:endParaRPr>
          </a:p>
        </p:txBody>
      </p:sp>
    </p:spTree>
    <p:extLst>
      <p:ext uri="{BB962C8B-B14F-4D97-AF65-F5344CB8AC3E}">
        <p14:creationId xmlns:p14="http://schemas.microsoft.com/office/powerpoint/2010/main" val="102642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8BE20D07-48A0-4B1D-B102-020BEE733239}"/>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7651" name="Rectangle 3">
            <a:extLst>
              <a:ext uri="{FF2B5EF4-FFF2-40B4-BE49-F238E27FC236}">
                <a16:creationId xmlns:a16="http://schemas.microsoft.com/office/drawing/2014/main" id="{647A177C-2885-4414-900F-DAE061F48D42}"/>
              </a:ext>
            </a:extLst>
          </p:cNvPr>
          <p:cNvSpPr>
            <a:spLocks noGrp="1" noChangeArrowheads="1"/>
          </p:cNvSpPr>
          <p:nvPr>
            <p:ph sz="quarter" idx="1"/>
          </p:nvPr>
        </p:nvSpPr>
        <p:spPr>
          <a:xfrm>
            <a:off x="457200" y="1600200"/>
            <a:ext cx="7467600" cy="4873625"/>
          </a:xfrm>
        </p:spPr>
        <p:txBody>
          <a:bodyPr/>
          <a:lstStyle/>
          <a:p>
            <a:pPr eaLnBrk="1" hangingPunct="1"/>
            <a:r>
              <a:rPr lang="en-US" altLang="en-US" i="1"/>
              <a:t>Parse tree</a:t>
            </a:r>
            <a:r>
              <a:rPr lang="en-US" altLang="en-US"/>
              <a:t> is a hierarchical syntactic structure of a derived sentence.</a:t>
            </a:r>
          </a:p>
          <a:p>
            <a:pPr eaLnBrk="1" hangingPunct="1"/>
            <a:endParaRPr lang="en-US" altLang="en-US" sz="2000"/>
          </a:p>
          <a:p>
            <a:pPr>
              <a:spcBef>
                <a:spcPct val="0"/>
              </a:spcBef>
              <a:buFontTx/>
              <a:buNone/>
            </a:pPr>
            <a:r>
              <a:rPr lang="en-US" altLang="en-US" sz="1800">
                <a:latin typeface="Courier New" panose="02070309020205020404" pitchFamily="49" charset="0"/>
              </a:rPr>
              <a:t>	</a:t>
            </a:r>
            <a:endParaRPr lang="en-US" altLang="en-US" sz="1800" b="1">
              <a:latin typeface="Courier New" panose="02070309020205020404" pitchFamily="49" charset="0"/>
            </a:endParaRPr>
          </a:p>
        </p:txBody>
      </p:sp>
      <p:sp>
        <p:nvSpPr>
          <p:cNvPr id="27652" name="Slide Number Placeholder 5">
            <a:extLst>
              <a:ext uri="{FF2B5EF4-FFF2-40B4-BE49-F238E27FC236}">
                <a16:creationId xmlns:a16="http://schemas.microsoft.com/office/drawing/2014/main" id="{4515B056-DEA4-4165-8722-76F4019EA56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87911F5-80A9-4F31-A68A-6DA1B106484C}" type="slidenum">
              <a:rPr lang="en-US" altLang="en-US" sz="1400" smtClean="0">
                <a:solidFill>
                  <a:srgbClr val="FFFFFF"/>
                </a:solidFill>
                <a:latin typeface="Times" panose="02020603050405020304" pitchFamily="18" charset="0"/>
              </a:rPr>
              <a:pPr>
                <a:spcBef>
                  <a:spcPct val="0"/>
                </a:spcBef>
                <a:buClrTx/>
                <a:buSzTx/>
                <a:buFontTx/>
                <a:buNone/>
              </a:pPr>
              <a:t>52</a:t>
            </a:fld>
            <a:endParaRPr lang="en-US" altLang="en-US" sz="1400">
              <a:solidFill>
                <a:srgbClr val="FFFFFF"/>
              </a:solidFill>
              <a:latin typeface="Times" panose="02020603050405020304" pitchFamily="18" charset="0"/>
            </a:endParaRPr>
          </a:p>
        </p:txBody>
      </p:sp>
      <p:sp>
        <p:nvSpPr>
          <p:cNvPr id="27653" name="Footer Placeholder 4">
            <a:extLst>
              <a:ext uri="{FF2B5EF4-FFF2-40B4-BE49-F238E27FC236}">
                <a16:creationId xmlns:a16="http://schemas.microsoft.com/office/drawing/2014/main" id="{AD7B0E1E-B592-4B7B-B267-82FBFC10E73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pic>
        <p:nvPicPr>
          <p:cNvPr id="27654" name="Picture 4" descr="f03-01">
            <a:extLst>
              <a:ext uri="{FF2B5EF4-FFF2-40B4-BE49-F238E27FC236}">
                <a16:creationId xmlns:a16="http://schemas.microsoft.com/office/drawing/2014/main" id="{73CEF0BB-2825-48CC-BB9E-9EECF63871E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36825"/>
            <a:ext cx="51435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762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a:extLst>
              <a:ext uri="{FF2B5EF4-FFF2-40B4-BE49-F238E27FC236}">
                <a16:creationId xmlns:a16="http://schemas.microsoft.com/office/drawing/2014/main" id="{E783295B-7CFE-4791-AEC6-04E8C2394D6F}"/>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8675" name="Slide Number Placeholder 4">
            <a:extLst>
              <a:ext uri="{FF2B5EF4-FFF2-40B4-BE49-F238E27FC236}">
                <a16:creationId xmlns:a16="http://schemas.microsoft.com/office/drawing/2014/main" id="{C524B2A9-CC38-40B0-8980-7A0A454A81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C83B6073-65AC-43DA-BB99-E0779988F4D0}" type="slidenum">
              <a:rPr lang="en-US" altLang="en-US" sz="1400" smtClean="0">
                <a:solidFill>
                  <a:srgbClr val="FFFFFF"/>
                </a:solidFill>
                <a:latin typeface="Times" panose="02020603050405020304" pitchFamily="18" charset="0"/>
              </a:rPr>
              <a:pPr>
                <a:spcBef>
                  <a:spcPct val="0"/>
                </a:spcBef>
                <a:buClrTx/>
                <a:buSzTx/>
                <a:buFontTx/>
                <a:buNone/>
              </a:pPr>
              <a:t>53</a:t>
            </a:fld>
            <a:endParaRPr lang="en-US" altLang="en-US" sz="1400">
              <a:solidFill>
                <a:srgbClr val="FFFFFF"/>
              </a:solidFill>
              <a:latin typeface="Times" panose="02020603050405020304" pitchFamily="18" charset="0"/>
            </a:endParaRPr>
          </a:p>
        </p:txBody>
      </p:sp>
      <p:sp>
        <p:nvSpPr>
          <p:cNvPr id="28676" name="Footer Placeholder 3">
            <a:extLst>
              <a:ext uri="{FF2B5EF4-FFF2-40B4-BE49-F238E27FC236}">
                <a16:creationId xmlns:a16="http://schemas.microsoft.com/office/drawing/2014/main" id="{37CF876E-E858-4399-9A16-D542776876C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
        <p:nvSpPr>
          <p:cNvPr id="28677" name="Content Placeholder 5">
            <a:extLst>
              <a:ext uri="{FF2B5EF4-FFF2-40B4-BE49-F238E27FC236}">
                <a16:creationId xmlns:a16="http://schemas.microsoft.com/office/drawing/2014/main" id="{19E97E29-4B81-49B6-887B-03F173AED6B6}"/>
              </a:ext>
            </a:extLst>
          </p:cNvPr>
          <p:cNvSpPr>
            <a:spLocks noGrp="1"/>
          </p:cNvSpPr>
          <p:nvPr>
            <p:ph sz="quarter" idx="1"/>
          </p:nvPr>
        </p:nvSpPr>
        <p:spPr>
          <a:xfrm>
            <a:off x="457200" y="1600200"/>
            <a:ext cx="7467600" cy="4873625"/>
          </a:xfrm>
        </p:spPr>
        <p:txBody>
          <a:bodyPr/>
          <a:lstStyle/>
          <a:p>
            <a:pPr eaLnBrk="1" hangingPunct="1"/>
            <a:r>
              <a:rPr lang="en-US" altLang="en-US"/>
              <a:t>Every internal node of a parse tree is labeled with a nonterminal symbol.</a:t>
            </a:r>
          </a:p>
          <a:p>
            <a:pPr eaLnBrk="1" hangingPunct="1"/>
            <a:r>
              <a:rPr lang="en-US" altLang="en-US"/>
              <a:t>Every leaf is labeled with a terminal symbol.</a:t>
            </a:r>
          </a:p>
          <a:p>
            <a:pPr eaLnBrk="1" hangingPunct="1"/>
            <a:r>
              <a:rPr lang="en-US" altLang="en-US"/>
              <a:t>Every subtree of a parse tree describes one instance of an abstraction in the sentence.</a:t>
            </a:r>
            <a:endParaRPr lang="en-US" altLang="en-US">
              <a:latin typeface="Courier New" panose="02070309020205020404" pitchFamily="49" charset="0"/>
            </a:endParaRPr>
          </a:p>
          <a:p>
            <a:endParaRPr lang="en-US" altLang="en-US"/>
          </a:p>
        </p:txBody>
      </p:sp>
    </p:spTree>
    <p:extLst>
      <p:ext uri="{BB962C8B-B14F-4D97-AF65-F5344CB8AC3E}">
        <p14:creationId xmlns:p14="http://schemas.microsoft.com/office/powerpoint/2010/main" val="3001071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77838D05-4361-4F93-8B91-CC8F6352C7F1}"/>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29699" name="Rectangle 3">
            <a:extLst>
              <a:ext uri="{FF2B5EF4-FFF2-40B4-BE49-F238E27FC236}">
                <a16:creationId xmlns:a16="http://schemas.microsoft.com/office/drawing/2014/main" id="{35847520-8300-4C86-8F5E-24027DB88F7F}"/>
              </a:ext>
            </a:extLst>
          </p:cNvPr>
          <p:cNvSpPr>
            <a:spLocks noGrp="1" noChangeArrowheads="1"/>
          </p:cNvSpPr>
          <p:nvPr>
            <p:ph sz="quarter" idx="1"/>
          </p:nvPr>
        </p:nvSpPr>
        <p:spPr>
          <a:xfrm>
            <a:off x="457200" y="1600200"/>
            <a:ext cx="7467600" cy="4873625"/>
          </a:xfrm>
        </p:spPr>
        <p:txBody>
          <a:bodyPr/>
          <a:lstStyle/>
          <a:p>
            <a:pPr eaLnBrk="1" hangingPunct="1"/>
            <a:r>
              <a:rPr lang="en-US" altLang="en-US"/>
              <a:t>A grammar is </a:t>
            </a:r>
            <a:r>
              <a:rPr lang="en-US" altLang="en-US" i="1"/>
              <a:t>ambiguous</a:t>
            </a:r>
            <a:r>
              <a:rPr lang="en-US" altLang="en-US"/>
              <a:t> if it generates a sentential form that has two or more distinct parse trees.</a:t>
            </a:r>
          </a:p>
          <a:p>
            <a:pPr eaLnBrk="1" hangingPunct="1"/>
            <a:r>
              <a:rPr lang="en-US" altLang="en-US"/>
              <a:t>Consider the following BNF grammar:</a:t>
            </a:r>
          </a:p>
          <a:p>
            <a:pPr eaLnBrk="1" hangingPunct="1">
              <a:buFontTx/>
              <a:buNone/>
            </a:pPr>
            <a:r>
              <a:rPr lang="en-US" altLang="en-US">
                <a:latin typeface="Courier New" panose="02070309020205020404" pitchFamily="49" charset="0"/>
              </a:rPr>
              <a:t>	&lt;assign&gt; → &lt;id&gt; = &lt;expr&gt;</a:t>
            </a:r>
          </a:p>
          <a:p>
            <a:pPr eaLnBrk="1" hangingPunct="1">
              <a:buFontTx/>
              <a:buNone/>
            </a:pPr>
            <a:r>
              <a:rPr lang="en-US" altLang="en-US">
                <a:latin typeface="Courier New" panose="02070309020205020404" pitchFamily="49" charset="0"/>
              </a:rPr>
              <a:t>	&lt;id&gt; → A | B | C</a:t>
            </a:r>
          </a:p>
          <a:p>
            <a:pPr eaLnBrk="1" hangingPunct="1">
              <a:buFontTx/>
              <a:buNone/>
            </a:pPr>
            <a:r>
              <a:rPr lang="en-US" altLang="en-US">
                <a:latin typeface="Courier New" panose="02070309020205020404" pitchFamily="49" charset="0"/>
              </a:rPr>
              <a:t>	&lt;expr&gt; → &lt;expr&gt; + &lt;expr&gt;</a:t>
            </a:r>
          </a:p>
          <a:p>
            <a:pPr eaLnBrk="1" hangingPunct="1">
              <a:buFontTx/>
              <a:buNone/>
            </a:pPr>
            <a:r>
              <a:rPr lang="en-US" altLang="en-US">
                <a:latin typeface="Courier New" panose="02070309020205020404" pitchFamily="49" charset="0"/>
              </a:rPr>
              <a:t>			| &lt;expr&gt; * &lt;expr&gt;</a:t>
            </a:r>
          </a:p>
          <a:p>
            <a:pPr eaLnBrk="1" hangingPunct="1">
              <a:buFontTx/>
              <a:buNone/>
            </a:pPr>
            <a:r>
              <a:rPr lang="en-US" altLang="en-US">
                <a:latin typeface="Courier New" panose="02070309020205020404" pitchFamily="49" charset="0"/>
              </a:rPr>
              <a:t>			| ( &lt;expr&gt; )</a:t>
            </a:r>
          </a:p>
          <a:p>
            <a:pPr eaLnBrk="1" hangingPunct="1">
              <a:buFontTx/>
              <a:buNone/>
            </a:pPr>
            <a:r>
              <a:rPr lang="en-US" altLang="en-US">
                <a:latin typeface="Courier New" panose="02070309020205020404" pitchFamily="49" charset="0"/>
              </a:rPr>
              <a:t>			|&lt;id&gt;</a:t>
            </a:r>
            <a:endParaRPr lang="en-US" altLang="en-US"/>
          </a:p>
          <a:p>
            <a:pPr eaLnBrk="1" hangingPunct="1"/>
            <a:endParaRPr lang="en-US" altLang="en-US"/>
          </a:p>
          <a:p>
            <a:pPr eaLnBrk="1" hangingPunct="1"/>
            <a:endParaRPr lang="en-US" altLang="en-US"/>
          </a:p>
        </p:txBody>
      </p:sp>
      <p:sp>
        <p:nvSpPr>
          <p:cNvPr id="29700" name="Slide Number Placeholder 5">
            <a:extLst>
              <a:ext uri="{FF2B5EF4-FFF2-40B4-BE49-F238E27FC236}">
                <a16:creationId xmlns:a16="http://schemas.microsoft.com/office/drawing/2014/main" id="{68016EA6-5714-46D8-BDAF-C53E79985E0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0DE8D7F9-CAB1-4642-8D32-71C57F796288}" type="slidenum">
              <a:rPr lang="en-US" altLang="en-US" sz="1400" smtClean="0">
                <a:solidFill>
                  <a:srgbClr val="FFFFFF"/>
                </a:solidFill>
                <a:latin typeface="Times" panose="02020603050405020304" pitchFamily="18" charset="0"/>
              </a:rPr>
              <a:pPr>
                <a:spcBef>
                  <a:spcPct val="0"/>
                </a:spcBef>
                <a:buClrTx/>
                <a:buSzTx/>
                <a:buFontTx/>
                <a:buNone/>
              </a:pPr>
              <a:t>54</a:t>
            </a:fld>
            <a:endParaRPr lang="en-US" altLang="en-US" sz="1400">
              <a:solidFill>
                <a:srgbClr val="FFFFFF"/>
              </a:solidFill>
              <a:latin typeface="Times" panose="02020603050405020304" pitchFamily="18" charset="0"/>
            </a:endParaRPr>
          </a:p>
        </p:txBody>
      </p:sp>
      <p:sp>
        <p:nvSpPr>
          <p:cNvPr id="29701" name="Footer Placeholder 4">
            <a:extLst>
              <a:ext uri="{FF2B5EF4-FFF2-40B4-BE49-F238E27FC236}">
                <a16:creationId xmlns:a16="http://schemas.microsoft.com/office/drawing/2014/main" id="{9CFFD0EA-F815-4B06-9D0E-A8DAECC855D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355322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9EECEFB4-11F4-49DF-863F-AFB273B4CB95}"/>
              </a:ext>
            </a:extLst>
          </p:cNvPr>
          <p:cNvSpPr>
            <a:spLocks noGrp="1" noChangeArrowheads="1"/>
          </p:cNvSpPr>
          <p:nvPr>
            <p:ph type="title"/>
          </p:nvPr>
        </p:nvSpPr>
        <p:spPr/>
        <p:txBody>
          <a:bodyPr/>
          <a:lstStyle/>
          <a:p>
            <a:pPr eaLnBrk="1" hangingPunct="1">
              <a:defRPr/>
            </a:pPr>
            <a:r>
              <a:rPr lang="en-US" dirty="0"/>
              <a:t>Formal Methods of Describing Syntax: BNF</a:t>
            </a:r>
          </a:p>
        </p:txBody>
      </p:sp>
      <p:pic>
        <p:nvPicPr>
          <p:cNvPr id="30723" name="Picture 5" descr="f03-02">
            <a:extLst>
              <a:ext uri="{FF2B5EF4-FFF2-40B4-BE49-F238E27FC236}">
                <a16:creationId xmlns:a16="http://schemas.microsoft.com/office/drawing/2014/main" id="{73C8D8FC-937D-4892-B626-A19E328216D9}"/>
              </a:ext>
            </a:extLst>
          </p:cNvPr>
          <p:cNvPicPr preferRelativeResize="0">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65958"/>
          <a:stretch>
            <a:fillRect/>
          </a:stretch>
        </p:blipFill>
        <p:spPr>
          <a:xfrm>
            <a:off x="4953000" y="1471613"/>
            <a:ext cx="3124200" cy="4786312"/>
          </a:xfrm>
          <a:noFill/>
        </p:spPr>
      </p:pic>
      <p:sp>
        <p:nvSpPr>
          <p:cNvPr id="30724" name="Slide Number Placeholder 5">
            <a:extLst>
              <a:ext uri="{FF2B5EF4-FFF2-40B4-BE49-F238E27FC236}">
                <a16:creationId xmlns:a16="http://schemas.microsoft.com/office/drawing/2014/main" id="{15D27D0A-CF85-48E2-9776-623A1434048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4BEC5B8D-F037-44CF-9035-75F7D53B4054}" type="slidenum">
              <a:rPr lang="en-US" altLang="en-US" sz="1400" smtClean="0">
                <a:solidFill>
                  <a:srgbClr val="FFFFFF"/>
                </a:solidFill>
                <a:latin typeface="Times" panose="02020603050405020304" pitchFamily="18" charset="0"/>
              </a:rPr>
              <a:pPr>
                <a:spcBef>
                  <a:spcPct val="0"/>
                </a:spcBef>
                <a:buClrTx/>
                <a:buSzTx/>
                <a:buFontTx/>
                <a:buNone/>
              </a:pPr>
              <a:t>55</a:t>
            </a:fld>
            <a:endParaRPr lang="en-US" altLang="en-US" sz="1400">
              <a:solidFill>
                <a:srgbClr val="FFFFFF"/>
              </a:solidFill>
              <a:latin typeface="Times" panose="02020603050405020304" pitchFamily="18" charset="0"/>
            </a:endParaRPr>
          </a:p>
        </p:txBody>
      </p:sp>
      <p:sp>
        <p:nvSpPr>
          <p:cNvPr id="30725" name="Footer Placeholder 4">
            <a:extLst>
              <a:ext uri="{FF2B5EF4-FFF2-40B4-BE49-F238E27FC236}">
                <a16:creationId xmlns:a16="http://schemas.microsoft.com/office/drawing/2014/main" id="{BE7A0C14-CDA6-49CB-A82D-B4EF5CEA0D2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pic>
        <p:nvPicPr>
          <p:cNvPr id="30726" name="Picture 5" descr="f03-02">
            <a:extLst>
              <a:ext uri="{FF2B5EF4-FFF2-40B4-BE49-F238E27FC236}">
                <a16:creationId xmlns:a16="http://schemas.microsoft.com/office/drawing/2014/main" id="{0BB41BE3-2CF5-4524-8425-AF37EE3D9B1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22340" r="34042"/>
          <a:stretch>
            <a:fillRect/>
          </a:stretch>
        </p:blipFill>
        <p:spPr bwMode="auto">
          <a:xfrm>
            <a:off x="533400" y="1447800"/>
            <a:ext cx="37338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001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80EF-2248-4796-B290-51161F0AB215}"/>
              </a:ext>
            </a:extLst>
          </p:cNvPr>
          <p:cNvSpPr>
            <a:spLocks noGrp="1"/>
          </p:cNvSpPr>
          <p:nvPr>
            <p:ph type="title"/>
          </p:nvPr>
        </p:nvSpPr>
        <p:spPr/>
        <p:txBody>
          <a:bodyPr/>
          <a:lstStyle/>
          <a:p>
            <a:pPr>
              <a:defRPr/>
            </a:pPr>
            <a:r>
              <a:rPr lang="en-US" dirty="0"/>
              <a:t>Formal Methods of Describing Syntax: BNF</a:t>
            </a:r>
          </a:p>
        </p:txBody>
      </p:sp>
      <p:sp>
        <p:nvSpPr>
          <p:cNvPr id="31747" name="Content Placeholder 2">
            <a:extLst>
              <a:ext uri="{FF2B5EF4-FFF2-40B4-BE49-F238E27FC236}">
                <a16:creationId xmlns:a16="http://schemas.microsoft.com/office/drawing/2014/main" id="{AD241A9A-1BE6-4F56-806D-2C55BCCE1524}"/>
              </a:ext>
            </a:extLst>
          </p:cNvPr>
          <p:cNvSpPr>
            <a:spLocks noGrp="1"/>
          </p:cNvSpPr>
          <p:nvPr>
            <p:ph sz="quarter" idx="1"/>
          </p:nvPr>
        </p:nvSpPr>
        <p:spPr>
          <a:xfrm>
            <a:off x="457200" y="1600200"/>
            <a:ext cx="7467600" cy="4873625"/>
          </a:xfrm>
        </p:spPr>
        <p:txBody>
          <a:bodyPr/>
          <a:lstStyle/>
          <a:p>
            <a:r>
              <a:rPr lang="en-US" altLang="en-US"/>
              <a:t>Solutions to ambiguity:</a:t>
            </a:r>
          </a:p>
          <a:p>
            <a:pPr lvl="1"/>
            <a:r>
              <a:rPr lang="en-US" altLang="en-US"/>
              <a:t>Operator precedence</a:t>
            </a:r>
          </a:p>
          <a:p>
            <a:pPr lvl="2"/>
            <a:r>
              <a:rPr lang="en-US" altLang="en-US"/>
              <a:t>Assigning different precedence levels to operators</a:t>
            </a:r>
          </a:p>
          <a:p>
            <a:pPr lvl="1"/>
            <a:r>
              <a:rPr lang="en-US" altLang="en-US"/>
              <a:t>Associativity of operators</a:t>
            </a:r>
          </a:p>
          <a:p>
            <a:pPr lvl="2"/>
            <a:r>
              <a:rPr lang="en-US" altLang="en-US"/>
              <a:t>Specifies ‘precedence’ of two operators that have the same precedence level.</a:t>
            </a:r>
          </a:p>
        </p:txBody>
      </p:sp>
      <p:sp>
        <p:nvSpPr>
          <p:cNvPr id="31748" name="Slide Number Placeholder 3">
            <a:extLst>
              <a:ext uri="{FF2B5EF4-FFF2-40B4-BE49-F238E27FC236}">
                <a16:creationId xmlns:a16="http://schemas.microsoft.com/office/drawing/2014/main" id="{17C985C3-F949-4334-92E5-F166EA043A2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609AA3D1-2429-4968-BC56-6A2387975634}" type="slidenum">
              <a:rPr lang="en-US" altLang="en-US" sz="1400" smtClean="0">
                <a:solidFill>
                  <a:srgbClr val="FFFFFF"/>
                </a:solidFill>
                <a:latin typeface="Times" panose="02020603050405020304" pitchFamily="18" charset="0"/>
              </a:rPr>
              <a:pPr>
                <a:spcBef>
                  <a:spcPct val="0"/>
                </a:spcBef>
                <a:buClrTx/>
                <a:buSzTx/>
                <a:buFontTx/>
                <a:buNone/>
              </a:pPr>
              <a:t>56</a:t>
            </a:fld>
            <a:endParaRPr lang="en-US" altLang="en-US" sz="1400">
              <a:solidFill>
                <a:srgbClr val="FFFFFF"/>
              </a:solidFill>
              <a:latin typeface="Times" panose="02020603050405020304" pitchFamily="18" charset="0"/>
            </a:endParaRPr>
          </a:p>
        </p:txBody>
      </p:sp>
      <p:sp>
        <p:nvSpPr>
          <p:cNvPr id="31749" name="Footer Placeholder 4">
            <a:extLst>
              <a:ext uri="{FF2B5EF4-FFF2-40B4-BE49-F238E27FC236}">
                <a16:creationId xmlns:a16="http://schemas.microsoft.com/office/drawing/2014/main" id="{6CCA10D9-1416-402D-814A-ED3C4AC325B5}"/>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638063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ED73F466-28B6-4805-BC54-E859BB495054}"/>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32771" name="Rectangle 3">
            <a:extLst>
              <a:ext uri="{FF2B5EF4-FFF2-40B4-BE49-F238E27FC236}">
                <a16:creationId xmlns:a16="http://schemas.microsoft.com/office/drawing/2014/main" id="{D08B5D38-0441-4CC7-A4A2-4559726DD09E}"/>
              </a:ext>
            </a:extLst>
          </p:cNvPr>
          <p:cNvSpPr>
            <a:spLocks noGrp="1" noChangeArrowheads="1"/>
          </p:cNvSpPr>
          <p:nvPr>
            <p:ph sz="quarter" idx="1"/>
          </p:nvPr>
        </p:nvSpPr>
        <p:spPr>
          <a:xfrm>
            <a:off x="457200" y="1600200"/>
            <a:ext cx="7467600" cy="4873625"/>
          </a:xfrm>
        </p:spPr>
        <p:txBody>
          <a:bodyPr/>
          <a:lstStyle/>
          <a:p>
            <a:pPr eaLnBrk="1" hangingPunct="1"/>
            <a:r>
              <a:rPr lang="en-US" altLang="en-US"/>
              <a:t>An example of an unambiguous grammar that defines operator precedence:</a:t>
            </a:r>
          </a:p>
        </p:txBody>
      </p:sp>
      <p:sp>
        <p:nvSpPr>
          <p:cNvPr id="32772" name="Slide Number Placeholder 4">
            <a:extLst>
              <a:ext uri="{FF2B5EF4-FFF2-40B4-BE49-F238E27FC236}">
                <a16:creationId xmlns:a16="http://schemas.microsoft.com/office/drawing/2014/main" id="{6738A514-5C05-46B1-A7FB-5B9F367AD8E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EDF01426-C841-4408-AB50-78207BBBBE60}" type="slidenum">
              <a:rPr lang="en-US" altLang="en-US" sz="1400" smtClean="0">
                <a:solidFill>
                  <a:srgbClr val="FFFFFF"/>
                </a:solidFill>
                <a:latin typeface="Times" panose="02020603050405020304" pitchFamily="18" charset="0"/>
              </a:rPr>
              <a:pPr>
                <a:spcBef>
                  <a:spcPct val="0"/>
                </a:spcBef>
                <a:buClrTx/>
                <a:buSzTx/>
                <a:buFontTx/>
                <a:buNone/>
              </a:pPr>
              <a:t>57</a:t>
            </a:fld>
            <a:endParaRPr lang="en-US" altLang="en-US" sz="1400">
              <a:solidFill>
                <a:srgbClr val="FFFFFF"/>
              </a:solidFill>
              <a:latin typeface="Times" panose="02020603050405020304" pitchFamily="18" charset="0"/>
            </a:endParaRPr>
          </a:p>
        </p:txBody>
      </p:sp>
      <p:sp>
        <p:nvSpPr>
          <p:cNvPr id="32773" name="Footer Placeholder 3">
            <a:extLst>
              <a:ext uri="{FF2B5EF4-FFF2-40B4-BE49-F238E27FC236}">
                <a16:creationId xmlns:a16="http://schemas.microsoft.com/office/drawing/2014/main" id="{DD204493-C611-4CC5-BC9A-FB0CEE84120C}"/>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pic>
        <p:nvPicPr>
          <p:cNvPr id="32774" name="Picture 5" descr="e03-04">
            <a:extLst>
              <a:ext uri="{FF2B5EF4-FFF2-40B4-BE49-F238E27FC236}">
                <a16:creationId xmlns:a16="http://schemas.microsoft.com/office/drawing/2014/main" id="{6D2CD2AB-2BF0-4807-A5D9-6447CB4518AD}"/>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24167" t="19354" r="46666" b="6451"/>
          <a:stretch>
            <a:fillRect/>
          </a:stretch>
        </p:blipFill>
        <p:spPr bwMode="auto">
          <a:xfrm>
            <a:off x="762000" y="2667000"/>
            <a:ext cx="39751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193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BC332D2-03B1-400A-8BAC-9D4B005FCEE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C081A0FA-17FD-414F-BBE1-1496988F7987}" type="slidenum">
              <a:rPr lang="en-US" altLang="en-US" sz="1400" smtClean="0">
                <a:solidFill>
                  <a:srgbClr val="FFFFFF"/>
                </a:solidFill>
                <a:latin typeface="Times" panose="02020603050405020304" pitchFamily="18" charset="0"/>
              </a:rPr>
              <a:pPr>
                <a:spcBef>
                  <a:spcPct val="0"/>
                </a:spcBef>
                <a:buClrTx/>
                <a:buSzTx/>
                <a:buFontTx/>
                <a:buNone/>
              </a:pPr>
              <a:t>58</a:t>
            </a:fld>
            <a:endParaRPr lang="en-US" altLang="en-US" sz="1400">
              <a:solidFill>
                <a:srgbClr val="FFFFFF"/>
              </a:solidFill>
              <a:latin typeface="Times" panose="02020603050405020304" pitchFamily="18" charset="0"/>
            </a:endParaRPr>
          </a:p>
        </p:txBody>
      </p:sp>
      <p:sp>
        <p:nvSpPr>
          <p:cNvPr id="33795" name="Footer Placeholder 3">
            <a:extLst>
              <a:ext uri="{FF2B5EF4-FFF2-40B4-BE49-F238E27FC236}">
                <a16:creationId xmlns:a16="http://schemas.microsoft.com/office/drawing/2014/main" id="{88BD2322-3A98-4B50-A05D-65FC0D6F83A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
        <p:nvSpPr>
          <p:cNvPr id="10" name="Title 9">
            <a:extLst>
              <a:ext uri="{FF2B5EF4-FFF2-40B4-BE49-F238E27FC236}">
                <a16:creationId xmlns:a16="http://schemas.microsoft.com/office/drawing/2014/main" id="{1EE091E9-B0E9-4A7C-99C3-7CC5B1B4BB3F}"/>
              </a:ext>
            </a:extLst>
          </p:cNvPr>
          <p:cNvSpPr>
            <a:spLocks noGrp="1"/>
          </p:cNvSpPr>
          <p:nvPr>
            <p:ph type="title"/>
          </p:nvPr>
        </p:nvSpPr>
        <p:spPr/>
        <p:txBody>
          <a:bodyPr/>
          <a:lstStyle/>
          <a:p>
            <a:pPr>
              <a:defRPr/>
            </a:pPr>
            <a:r>
              <a:rPr lang="en-US" dirty="0"/>
              <a:t>Formal Methods of Describing Syntax: BNF</a:t>
            </a:r>
          </a:p>
        </p:txBody>
      </p:sp>
      <p:pic>
        <p:nvPicPr>
          <p:cNvPr id="33797" name="Picture 4" descr="f03-03">
            <a:extLst>
              <a:ext uri="{FF2B5EF4-FFF2-40B4-BE49-F238E27FC236}">
                <a16:creationId xmlns:a16="http://schemas.microsoft.com/office/drawing/2014/main" id="{D77F0CD5-BDCF-4AAF-8ED8-928D95E1809D}"/>
              </a:ext>
            </a:extLst>
          </p:cNvPr>
          <p:cNvPicPr preferRelativeResize="0">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74750" y="1600200"/>
            <a:ext cx="6032500" cy="4873625"/>
          </a:xfrm>
          <a:noFill/>
        </p:spPr>
      </p:pic>
    </p:spTree>
    <p:extLst>
      <p:ext uri="{BB962C8B-B14F-4D97-AF65-F5344CB8AC3E}">
        <p14:creationId xmlns:p14="http://schemas.microsoft.com/office/powerpoint/2010/main" val="1418791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80B53F84-36A9-423C-A458-49EA9C412DD4}"/>
              </a:ext>
            </a:extLst>
          </p:cNvPr>
          <p:cNvSpPr>
            <a:spLocks noGrp="1" noChangeArrowheads="1"/>
          </p:cNvSpPr>
          <p:nvPr>
            <p:ph type="title"/>
          </p:nvPr>
        </p:nvSpPr>
        <p:spPr/>
        <p:txBody>
          <a:bodyPr/>
          <a:lstStyle/>
          <a:p>
            <a:pPr eaLnBrk="1" hangingPunct="1">
              <a:defRPr/>
            </a:pPr>
            <a:r>
              <a:rPr lang="en-US" dirty="0"/>
              <a:t>Formal Methods of Describing Syntax: BNF</a:t>
            </a:r>
          </a:p>
        </p:txBody>
      </p:sp>
      <p:sp>
        <p:nvSpPr>
          <p:cNvPr id="34819" name="Rectangle 3">
            <a:extLst>
              <a:ext uri="{FF2B5EF4-FFF2-40B4-BE49-F238E27FC236}">
                <a16:creationId xmlns:a16="http://schemas.microsoft.com/office/drawing/2014/main" id="{70E10ED3-F9BE-44DE-A2B0-2DCBF855AA29}"/>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A rule is said to be </a:t>
            </a:r>
            <a:r>
              <a:rPr lang="en-US" altLang="en-US" b="1"/>
              <a:t>left recursive</a:t>
            </a:r>
            <a:r>
              <a:rPr lang="en-US" altLang="en-US"/>
              <a:t> if its LHS is also appearing at the </a:t>
            </a:r>
            <a:r>
              <a:rPr lang="en-US" altLang="en-US" u="sng"/>
              <a:t>beginning</a:t>
            </a:r>
            <a:r>
              <a:rPr lang="en-US" altLang="en-US"/>
              <a:t> of its RHS.</a:t>
            </a:r>
          </a:p>
          <a:p>
            <a:pPr eaLnBrk="1" hangingPunct="1">
              <a:lnSpc>
                <a:spcPct val="90000"/>
              </a:lnSpc>
            </a:pPr>
            <a:r>
              <a:rPr lang="en-US" altLang="en-US"/>
              <a:t>Likewise, a grammar rule is </a:t>
            </a:r>
            <a:r>
              <a:rPr lang="en-US" altLang="en-US" b="1"/>
              <a:t>right recursive</a:t>
            </a:r>
            <a:r>
              <a:rPr lang="en-US" altLang="en-US"/>
              <a:t> if the LHS appears at the </a:t>
            </a:r>
            <a:r>
              <a:rPr lang="en-US" altLang="en-US" u="sng"/>
              <a:t>right end</a:t>
            </a:r>
            <a:r>
              <a:rPr lang="en-US" altLang="en-US"/>
              <a:t> of the RHS.</a:t>
            </a:r>
          </a:p>
          <a:p>
            <a:pPr eaLnBrk="1" hangingPunct="1">
              <a:lnSpc>
                <a:spcPct val="90000"/>
              </a:lnSpc>
              <a:buFontTx/>
              <a:buNone/>
            </a:pPr>
            <a:endParaRPr lang="en-US" altLang="en-US"/>
          </a:p>
          <a:p>
            <a:pPr eaLnBrk="1" hangingPunct="1">
              <a:lnSpc>
                <a:spcPct val="90000"/>
              </a:lnSpc>
              <a:buFontTx/>
              <a:buNone/>
            </a:pPr>
            <a:r>
              <a:rPr lang="en-US" altLang="en-US" sz="2000">
                <a:latin typeface="Courier New" panose="02070309020205020404" pitchFamily="49" charset="0"/>
              </a:rPr>
              <a:t>	&lt;factor&gt; → &lt;exp&gt; ** &lt;factor&gt;</a:t>
            </a:r>
          </a:p>
          <a:p>
            <a:pPr eaLnBrk="1" hangingPunct="1">
              <a:lnSpc>
                <a:spcPct val="90000"/>
              </a:lnSpc>
              <a:buFontTx/>
              <a:buNone/>
            </a:pPr>
            <a:r>
              <a:rPr lang="en-US" altLang="en-US" sz="2000">
                <a:latin typeface="Courier New" panose="02070309020205020404" pitchFamily="49" charset="0"/>
              </a:rPr>
              <a:t>			| &lt;exp&gt;</a:t>
            </a:r>
          </a:p>
          <a:p>
            <a:pPr eaLnBrk="1" hangingPunct="1">
              <a:lnSpc>
                <a:spcPct val="90000"/>
              </a:lnSpc>
              <a:buFontTx/>
              <a:buNone/>
            </a:pPr>
            <a:r>
              <a:rPr lang="en-US" altLang="en-US" sz="2000">
                <a:latin typeface="Courier New" panose="02070309020205020404" pitchFamily="49" charset="0"/>
              </a:rPr>
              <a:t>	&lt;exp&gt; → ( &lt;expr&gt; )</a:t>
            </a:r>
          </a:p>
          <a:p>
            <a:pPr eaLnBrk="1" hangingPunct="1">
              <a:lnSpc>
                <a:spcPct val="90000"/>
              </a:lnSpc>
              <a:buFontTx/>
              <a:buNone/>
            </a:pPr>
            <a:r>
              <a:rPr lang="en-US" altLang="en-US" sz="2000">
                <a:latin typeface="Courier New" panose="02070309020205020404" pitchFamily="49" charset="0"/>
              </a:rPr>
              <a:t>			| id</a:t>
            </a:r>
          </a:p>
          <a:p>
            <a:pPr eaLnBrk="1" hangingPunct="1">
              <a:lnSpc>
                <a:spcPct val="90000"/>
              </a:lnSpc>
              <a:buFontTx/>
              <a:buNone/>
            </a:pPr>
            <a:endParaRPr lang="en-US" altLang="en-US" sz="2000" b="1">
              <a:latin typeface="Arial" panose="020B0604020202020204" pitchFamily="34" charset="0"/>
            </a:endParaRPr>
          </a:p>
          <a:p>
            <a:pPr eaLnBrk="1" hangingPunct="1">
              <a:lnSpc>
                <a:spcPct val="90000"/>
              </a:lnSpc>
              <a:buFontTx/>
              <a:buNone/>
            </a:pPr>
            <a:endParaRPr lang="en-US" altLang="en-US" sz="2000" b="1">
              <a:latin typeface="Arial" panose="020B0604020202020204" pitchFamily="34" charset="0"/>
            </a:endParaRPr>
          </a:p>
        </p:txBody>
      </p:sp>
      <p:sp>
        <p:nvSpPr>
          <p:cNvPr id="34820" name="Slide Number Placeholder 4">
            <a:extLst>
              <a:ext uri="{FF2B5EF4-FFF2-40B4-BE49-F238E27FC236}">
                <a16:creationId xmlns:a16="http://schemas.microsoft.com/office/drawing/2014/main" id="{D07BE502-42C3-441A-BAAF-687D0300BC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BD17D20F-BEEF-456D-A7CF-EDDF123FD14E}" type="slidenum">
              <a:rPr lang="en-US" altLang="en-US" sz="1400" smtClean="0">
                <a:solidFill>
                  <a:srgbClr val="FFFFFF"/>
                </a:solidFill>
                <a:latin typeface="Times" panose="02020603050405020304" pitchFamily="18" charset="0"/>
              </a:rPr>
              <a:pPr>
                <a:spcBef>
                  <a:spcPct val="0"/>
                </a:spcBef>
                <a:buClrTx/>
                <a:buSzTx/>
                <a:buFontTx/>
                <a:buNone/>
              </a:pPr>
              <a:t>59</a:t>
            </a:fld>
            <a:endParaRPr lang="en-US" altLang="en-US" sz="1400">
              <a:solidFill>
                <a:srgbClr val="FFFFFF"/>
              </a:solidFill>
              <a:latin typeface="Times" panose="02020603050405020304" pitchFamily="18" charset="0"/>
            </a:endParaRPr>
          </a:p>
        </p:txBody>
      </p:sp>
      <p:sp>
        <p:nvSpPr>
          <p:cNvPr id="34821" name="Footer Placeholder 3">
            <a:extLst>
              <a:ext uri="{FF2B5EF4-FFF2-40B4-BE49-F238E27FC236}">
                <a16:creationId xmlns:a16="http://schemas.microsoft.com/office/drawing/2014/main" id="{AA2955DC-408C-4313-B907-411C7DAB7EE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56484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A52C93-488A-4265-A64A-972A703DBCF4}"/>
              </a:ext>
            </a:extLst>
          </p:cNvPr>
          <p:cNvSpPr>
            <a:spLocks noGrp="1"/>
          </p:cNvSpPr>
          <p:nvPr>
            <p:ph type="title"/>
          </p:nvPr>
        </p:nvSpPr>
        <p:spPr/>
        <p:txBody>
          <a:bodyPr/>
          <a:lstStyle/>
          <a:p>
            <a:pPr>
              <a:defRPr/>
            </a:pPr>
            <a:r>
              <a:rPr lang="en-US" dirty="0"/>
              <a:t>Programming Domains</a:t>
            </a:r>
          </a:p>
        </p:txBody>
      </p:sp>
      <p:sp>
        <p:nvSpPr>
          <p:cNvPr id="22531" name="Content Placeholder 6">
            <a:extLst>
              <a:ext uri="{FF2B5EF4-FFF2-40B4-BE49-F238E27FC236}">
                <a16:creationId xmlns:a16="http://schemas.microsoft.com/office/drawing/2014/main" id="{42CC67E2-04B2-41B4-9FDD-52797E9E6A13}"/>
              </a:ext>
            </a:extLst>
          </p:cNvPr>
          <p:cNvSpPr>
            <a:spLocks noGrp="1"/>
          </p:cNvSpPr>
          <p:nvPr>
            <p:ph sz="quarter" idx="1"/>
          </p:nvPr>
        </p:nvSpPr>
        <p:spPr>
          <a:xfrm>
            <a:off x="457200" y="1600200"/>
            <a:ext cx="7467600" cy="4873625"/>
          </a:xfrm>
        </p:spPr>
        <p:txBody>
          <a:bodyPr/>
          <a:lstStyle/>
          <a:p>
            <a:pPr eaLnBrk="1" hangingPunct="1">
              <a:lnSpc>
                <a:spcPct val="80000"/>
              </a:lnSpc>
            </a:pPr>
            <a:r>
              <a:rPr lang="en-US" altLang="en-US" sz="2000"/>
              <a:t>Web Software</a:t>
            </a:r>
          </a:p>
          <a:p>
            <a:pPr lvl="1" eaLnBrk="1" hangingPunct="1">
              <a:lnSpc>
                <a:spcPct val="80000"/>
              </a:lnSpc>
            </a:pPr>
            <a:r>
              <a:rPr lang="en-US" altLang="en-US" sz="1800"/>
              <a:t>Initially for presentation but gradually evolves to include dynamic content.</a:t>
            </a:r>
          </a:p>
          <a:p>
            <a:pPr lvl="1" eaLnBrk="1" hangingPunct="1">
              <a:lnSpc>
                <a:spcPct val="80000"/>
              </a:lnSpc>
            </a:pPr>
            <a:r>
              <a:rPr lang="en-US" altLang="en-US" sz="1800"/>
              <a:t>Eclectic collection of languages: markup (e.g., XHTML), scripting (e.g., PHP), general-purpose (e.g., Java)</a:t>
            </a:r>
          </a:p>
        </p:txBody>
      </p:sp>
      <p:sp>
        <p:nvSpPr>
          <p:cNvPr id="22532" name="Slide Number Placeholder 3">
            <a:extLst>
              <a:ext uri="{FF2B5EF4-FFF2-40B4-BE49-F238E27FC236}">
                <a16:creationId xmlns:a16="http://schemas.microsoft.com/office/drawing/2014/main" id="{6B0B8A80-3E73-483A-AEAE-F6771429AA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5911F1A1-8D3C-4BD0-AA20-189BCB058B30}" type="slidenum">
              <a:rPr lang="en-US" altLang="en-US" sz="1400" smtClean="0">
                <a:solidFill>
                  <a:srgbClr val="FFFFFF"/>
                </a:solidFill>
                <a:latin typeface="Times" panose="02020603050405020304" pitchFamily="18" charset="0"/>
              </a:rPr>
              <a:pPr>
                <a:spcBef>
                  <a:spcPct val="0"/>
                </a:spcBef>
                <a:buClrTx/>
                <a:buSzTx/>
                <a:buFontTx/>
                <a:buNone/>
              </a:pPr>
              <a:t>6</a:t>
            </a:fld>
            <a:endParaRPr lang="en-US" altLang="en-US" sz="1400">
              <a:solidFill>
                <a:srgbClr val="FFFFFF"/>
              </a:solidFill>
              <a:latin typeface="Times" panose="02020603050405020304" pitchFamily="18" charset="0"/>
            </a:endParaRPr>
          </a:p>
        </p:txBody>
      </p:sp>
      <p:sp>
        <p:nvSpPr>
          <p:cNvPr id="22533" name="Footer Placeholder 4">
            <a:extLst>
              <a:ext uri="{FF2B5EF4-FFF2-40B4-BE49-F238E27FC236}">
                <a16:creationId xmlns:a16="http://schemas.microsoft.com/office/drawing/2014/main" id="{64F49009-17F6-4672-9080-B52DC9432C3E}"/>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A21BF510-964C-4C9C-BE31-75144AE31E23}"/>
              </a:ext>
            </a:extLst>
          </p:cNvPr>
          <p:cNvSpPr>
            <a:spLocks noGrp="1" noChangeArrowheads="1"/>
          </p:cNvSpPr>
          <p:nvPr>
            <p:ph type="title"/>
          </p:nvPr>
        </p:nvSpPr>
        <p:spPr/>
        <p:txBody>
          <a:bodyPr/>
          <a:lstStyle/>
          <a:p>
            <a:pPr eaLnBrk="1" hangingPunct="1">
              <a:defRPr/>
            </a:pPr>
            <a:r>
              <a:rPr lang="en-US" dirty="0"/>
              <a:t>Formal Methods of Describing Syntax: Extended BNF</a:t>
            </a:r>
          </a:p>
        </p:txBody>
      </p:sp>
      <p:sp>
        <p:nvSpPr>
          <p:cNvPr id="37891" name="Rectangle 3">
            <a:extLst>
              <a:ext uri="{FF2B5EF4-FFF2-40B4-BE49-F238E27FC236}">
                <a16:creationId xmlns:a16="http://schemas.microsoft.com/office/drawing/2014/main" id="{CB5CD531-A500-4412-817E-D53F5109F495}"/>
              </a:ext>
            </a:extLst>
          </p:cNvPr>
          <p:cNvSpPr>
            <a:spLocks noGrp="1" noChangeArrowheads="1"/>
          </p:cNvSpPr>
          <p:nvPr>
            <p:ph sz="quarter" idx="1"/>
          </p:nvPr>
        </p:nvSpPr>
        <p:spPr>
          <a:xfrm>
            <a:off x="457200" y="1600200"/>
            <a:ext cx="7467600" cy="4873625"/>
          </a:xfrm>
        </p:spPr>
        <p:txBody>
          <a:bodyPr>
            <a:normAutofit/>
          </a:bodyPr>
          <a:lstStyle/>
          <a:p>
            <a:pPr marL="273050" lvl="1" eaLnBrk="1" hangingPunct="1">
              <a:spcBef>
                <a:spcPts val="600"/>
              </a:spcBef>
              <a:buSzPct val="70000"/>
              <a:buFont typeface="Wingdings" pitchFamily="2" charset="2"/>
              <a:buChar char=""/>
              <a:defRPr/>
            </a:pPr>
            <a:r>
              <a:rPr lang="en-US" sz="2400" dirty="0"/>
              <a:t>Improves readability and </a:t>
            </a:r>
            <a:r>
              <a:rPr lang="en-US" sz="2400" dirty="0" err="1"/>
              <a:t>writability</a:t>
            </a:r>
            <a:r>
              <a:rPr lang="en-US" sz="2400" dirty="0"/>
              <a:t> of BNF</a:t>
            </a:r>
          </a:p>
          <a:p>
            <a:pPr eaLnBrk="1" hangingPunct="1">
              <a:defRPr/>
            </a:pPr>
            <a:r>
              <a:rPr lang="en-US" dirty="0"/>
              <a:t>Three common extensions are:</a:t>
            </a:r>
          </a:p>
          <a:p>
            <a:pPr marL="823913" lvl="1" indent="-457200" eaLnBrk="1" hangingPunct="1">
              <a:buFont typeface="+mj-lt"/>
              <a:buAutoNum type="arabicPeriod"/>
              <a:defRPr/>
            </a:pPr>
            <a:r>
              <a:rPr lang="en-US" dirty="0"/>
              <a:t>Optional parts of an RHS, delimited by square brackets.  E.g.</a:t>
            </a:r>
          </a:p>
          <a:p>
            <a:pPr marL="823913" lvl="1" indent="-457200" eaLnBrk="1" hangingPunct="1">
              <a:buFont typeface="Wingdings 2" panose="05020102010507070707" pitchFamily="18" charset="2"/>
              <a:buNone/>
              <a:defRPr/>
            </a:pPr>
            <a:r>
              <a:rPr lang="en-US" sz="1800" b="1" dirty="0">
                <a:latin typeface="Courier New" pitchFamily="49" charset="0"/>
              </a:rPr>
              <a:t>EBNF Format</a:t>
            </a:r>
          </a:p>
          <a:p>
            <a:pPr marL="823913" lvl="1" indent="-457200" eaLnBrk="1" hangingPunct="1">
              <a:buFont typeface="Wingdings 2" panose="05020102010507070707" pitchFamily="18" charset="2"/>
              <a:buNone/>
              <a:defRPr/>
            </a:pPr>
            <a:r>
              <a:rPr lang="en-US" sz="1800" dirty="0">
                <a:latin typeface="Courier New" pitchFamily="49" charset="0"/>
              </a:rPr>
              <a:t>&lt;</a:t>
            </a:r>
            <a:r>
              <a:rPr lang="en-US" sz="1800" dirty="0" err="1">
                <a:latin typeface="Courier New" pitchFamily="49" charset="0"/>
              </a:rPr>
              <a:t>if_stmt</a:t>
            </a:r>
            <a:r>
              <a:rPr lang="en-US" sz="1800" dirty="0">
                <a:latin typeface="Courier New" pitchFamily="49" charset="0"/>
              </a:rPr>
              <a:t>&gt; → if (&lt;</a:t>
            </a:r>
            <a:r>
              <a:rPr lang="en-US" altLang="en-US" sz="1800" dirty="0" err="1">
                <a:latin typeface="Courier New" panose="02070309020205020404" pitchFamily="49" charset="0"/>
              </a:rPr>
              <a:t>logic_expr</a:t>
            </a:r>
            <a:r>
              <a:rPr lang="en-US" sz="1800" dirty="0">
                <a:latin typeface="Courier New" pitchFamily="49" charset="0"/>
              </a:rPr>
              <a:t>&gt;) &lt;stmt&gt; [else&lt;</a:t>
            </a:r>
            <a:r>
              <a:rPr lang="en-US" sz="1800" dirty="0" err="1">
                <a:latin typeface="Courier New" pitchFamily="49" charset="0"/>
              </a:rPr>
              <a:t>stmt</a:t>
            </a:r>
            <a:r>
              <a:rPr lang="en-US" sz="1800" dirty="0">
                <a:latin typeface="Courier New" pitchFamily="49" charset="0"/>
              </a:rPr>
              <a:t>&gt;]</a:t>
            </a:r>
          </a:p>
          <a:p>
            <a:pPr marL="823913" lvl="1" indent="-457200" eaLnBrk="1" hangingPunct="1">
              <a:buFont typeface="Wingdings 2" panose="05020102010507070707" pitchFamily="18" charset="2"/>
              <a:buNone/>
              <a:defRPr/>
            </a:pPr>
            <a:r>
              <a:rPr lang="en-US" sz="1800" b="1" dirty="0">
                <a:latin typeface="Courier New" pitchFamily="49" charset="0"/>
              </a:rPr>
              <a:t>BNF Format</a:t>
            </a:r>
          </a:p>
          <a:p>
            <a:pPr lvl="1" eaLnBrk="1" hangingPunct="1">
              <a:buFontTx/>
              <a:buNone/>
              <a:defRPr/>
            </a:pPr>
            <a:r>
              <a:rPr lang="en-US" altLang="en-US" sz="1800" dirty="0">
                <a:latin typeface="Courier New" panose="02070309020205020404" pitchFamily="49" charset="0"/>
              </a:rPr>
              <a:t>&lt;</a:t>
            </a:r>
            <a:r>
              <a:rPr lang="en-US" altLang="en-US" sz="1800" dirty="0" err="1">
                <a:latin typeface="Courier New" panose="02070309020205020404" pitchFamily="49" charset="0"/>
              </a:rPr>
              <a:t>if_stmt</a:t>
            </a:r>
            <a:r>
              <a:rPr lang="en-US" altLang="en-US" sz="1800" dirty="0">
                <a:latin typeface="Courier New" panose="02070309020205020404" pitchFamily="49" charset="0"/>
              </a:rPr>
              <a:t>&gt; → </a:t>
            </a:r>
            <a:r>
              <a:rPr lang="en-US" altLang="en-US" sz="1800" b="1" dirty="0">
                <a:latin typeface="Courier New" panose="02070309020205020404" pitchFamily="49" charset="0"/>
              </a:rPr>
              <a:t>if</a:t>
            </a:r>
            <a:r>
              <a:rPr lang="en-US" altLang="en-US" sz="1800" dirty="0">
                <a:latin typeface="Courier New" panose="02070309020205020404" pitchFamily="49" charset="0"/>
              </a:rPr>
              <a:t> (&lt;</a:t>
            </a:r>
            <a:r>
              <a:rPr lang="en-US" altLang="en-US" sz="1800" dirty="0" err="1">
                <a:latin typeface="Courier New" panose="02070309020205020404" pitchFamily="49" charset="0"/>
              </a:rPr>
              <a:t>logic_expr</a:t>
            </a:r>
            <a:r>
              <a:rPr lang="en-US" altLang="en-US" sz="1800" dirty="0">
                <a:latin typeface="Courier New" panose="02070309020205020404" pitchFamily="49" charset="0"/>
              </a:rPr>
              <a:t>&gt;) &lt;</a:t>
            </a:r>
            <a:r>
              <a:rPr lang="en-US" altLang="en-US" sz="1800" dirty="0" err="1">
                <a:latin typeface="Courier New" panose="02070309020205020404" pitchFamily="49" charset="0"/>
              </a:rPr>
              <a:t>stmt</a:t>
            </a:r>
            <a:r>
              <a:rPr lang="en-US" altLang="en-US" sz="1800" dirty="0">
                <a:latin typeface="Courier New" panose="02070309020205020404" pitchFamily="49" charset="0"/>
              </a:rPr>
              <a:t>&gt;</a:t>
            </a:r>
          </a:p>
          <a:p>
            <a:pPr lvl="1" eaLnBrk="1" hangingPunct="1">
              <a:buFontTx/>
              <a:buNone/>
              <a:defRPr/>
            </a:pPr>
            <a:r>
              <a:rPr lang="en-US" altLang="en-US" sz="1800" dirty="0">
                <a:latin typeface="Courier New" panose="02070309020205020404" pitchFamily="49" charset="0"/>
              </a:rPr>
              <a:t>            | </a:t>
            </a:r>
            <a:r>
              <a:rPr lang="en-US" altLang="en-US" sz="1800" b="1" dirty="0">
                <a:latin typeface="Courier New" panose="02070309020205020404" pitchFamily="49" charset="0"/>
              </a:rPr>
              <a:t>if</a:t>
            </a:r>
            <a:r>
              <a:rPr lang="en-US" altLang="en-US" sz="1800" dirty="0">
                <a:latin typeface="Courier New" panose="02070309020205020404" pitchFamily="49" charset="0"/>
              </a:rPr>
              <a:t> (&lt;</a:t>
            </a:r>
            <a:r>
              <a:rPr lang="en-US" altLang="en-US" sz="1800" dirty="0" err="1">
                <a:latin typeface="Courier New" panose="02070309020205020404" pitchFamily="49" charset="0"/>
              </a:rPr>
              <a:t>logic_expr</a:t>
            </a:r>
            <a:r>
              <a:rPr lang="en-US" altLang="en-US" sz="1800" dirty="0">
                <a:latin typeface="Courier New" panose="02070309020205020404" pitchFamily="49" charset="0"/>
              </a:rPr>
              <a:t>&gt;) &lt;</a:t>
            </a:r>
            <a:r>
              <a:rPr lang="en-US" altLang="en-US" sz="1800" dirty="0" err="1">
                <a:latin typeface="Courier New" panose="02070309020205020404" pitchFamily="49" charset="0"/>
              </a:rPr>
              <a:t>stmt</a:t>
            </a:r>
            <a:r>
              <a:rPr lang="en-US" altLang="en-US" sz="1800" dirty="0">
                <a:latin typeface="Courier New" panose="02070309020205020404" pitchFamily="49" charset="0"/>
              </a:rPr>
              <a:t>&gt; </a:t>
            </a:r>
            <a:r>
              <a:rPr lang="en-US" altLang="en-US" sz="1800" b="1" dirty="0">
                <a:latin typeface="Courier New" panose="02070309020205020404" pitchFamily="49" charset="0"/>
              </a:rPr>
              <a:t>else</a:t>
            </a:r>
            <a:r>
              <a:rPr lang="en-US" altLang="en-US" sz="1800" dirty="0">
                <a:latin typeface="Courier New" panose="02070309020205020404" pitchFamily="49" charset="0"/>
              </a:rPr>
              <a:t> &lt;</a:t>
            </a:r>
            <a:r>
              <a:rPr lang="en-US" altLang="en-US" sz="1800" dirty="0" err="1">
                <a:latin typeface="Courier New" panose="02070309020205020404" pitchFamily="49" charset="0"/>
              </a:rPr>
              <a:t>stmt</a:t>
            </a:r>
            <a:r>
              <a:rPr lang="en-US" altLang="en-US" sz="1800" dirty="0">
                <a:latin typeface="Courier New" panose="02070309020205020404" pitchFamily="49" charset="0"/>
              </a:rPr>
              <a:t>&gt;</a:t>
            </a:r>
          </a:p>
          <a:p>
            <a:pPr marL="823913" lvl="1" indent="-457200" eaLnBrk="1" hangingPunct="1">
              <a:buFont typeface="Wingdings 2" panose="05020102010507070707" pitchFamily="18" charset="2"/>
              <a:buNone/>
              <a:defRPr/>
            </a:pPr>
            <a:endParaRPr lang="en-US" sz="1800" dirty="0">
              <a:latin typeface="Courier New" pitchFamily="49" charset="0"/>
            </a:endParaRPr>
          </a:p>
        </p:txBody>
      </p:sp>
      <p:sp>
        <p:nvSpPr>
          <p:cNvPr id="35844" name="Slide Number Placeholder 4">
            <a:extLst>
              <a:ext uri="{FF2B5EF4-FFF2-40B4-BE49-F238E27FC236}">
                <a16:creationId xmlns:a16="http://schemas.microsoft.com/office/drawing/2014/main" id="{E2ACFEC4-6BFB-4CC9-979F-AF0AFC41ED6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DCFBB88B-9423-4B93-8342-CE0D5624E7B5}" type="slidenum">
              <a:rPr lang="en-US" altLang="en-US" sz="1400" smtClean="0">
                <a:solidFill>
                  <a:srgbClr val="FFFFFF"/>
                </a:solidFill>
                <a:latin typeface="Times" panose="02020603050405020304" pitchFamily="18" charset="0"/>
              </a:rPr>
              <a:pPr>
                <a:spcBef>
                  <a:spcPct val="0"/>
                </a:spcBef>
                <a:buClrTx/>
                <a:buSzTx/>
                <a:buFontTx/>
                <a:buNone/>
              </a:pPr>
              <a:t>60</a:t>
            </a:fld>
            <a:endParaRPr lang="en-US" altLang="en-US" sz="1400">
              <a:solidFill>
                <a:srgbClr val="FFFFFF"/>
              </a:solidFill>
              <a:latin typeface="Times" panose="02020603050405020304" pitchFamily="18" charset="0"/>
            </a:endParaRPr>
          </a:p>
        </p:txBody>
      </p:sp>
      <p:sp>
        <p:nvSpPr>
          <p:cNvPr id="35845" name="Footer Placeholder 3">
            <a:extLst>
              <a:ext uri="{FF2B5EF4-FFF2-40B4-BE49-F238E27FC236}">
                <a16:creationId xmlns:a16="http://schemas.microsoft.com/office/drawing/2014/main" id="{088C0506-3A1D-4F3E-A574-378A6C3171E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985917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8F8F014B-9103-4529-B1E1-1F3378C95574}"/>
              </a:ext>
            </a:extLst>
          </p:cNvPr>
          <p:cNvSpPr>
            <a:spLocks noGrp="1" noChangeArrowheads="1"/>
          </p:cNvSpPr>
          <p:nvPr>
            <p:ph type="title"/>
          </p:nvPr>
        </p:nvSpPr>
        <p:spPr/>
        <p:txBody>
          <a:bodyPr/>
          <a:lstStyle/>
          <a:p>
            <a:pPr eaLnBrk="1" hangingPunct="1">
              <a:defRPr/>
            </a:pPr>
            <a:r>
              <a:rPr lang="en-US" dirty="0"/>
              <a:t>Formal Methods of Describing Syntax: Extended BNF</a:t>
            </a:r>
          </a:p>
        </p:txBody>
      </p:sp>
      <p:sp>
        <p:nvSpPr>
          <p:cNvPr id="36867" name="Rectangle 3">
            <a:extLst>
              <a:ext uri="{FF2B5EF4-FFF2-40B4-BE49-F238E27FC236}">
                <a16:creationId xmlns:a16="http://schemas.microsoft.com/office/drawing/2014/main" id="{662858CB-42F8-46FC-BD89-B1E20E49D011}"/>
              </a:ext>
            </a:extLst>
          </p:cNvPr>
          <p:cNvSpPr>
            <a:spLocks noGrp="1" noChangeArrowheads="1"/>
          </p:cNvSpPr>
          <p:nvPr>
            <p:ph sz="quarter" idx="1"/>
          </p:nvPr>
        </p:nvSpPr>
        <p:spPr>
          <a:xfrm>
            <a:off x="457200" y="1600200"/>
            <a:ext cx="7467600" cy="4873625"/>
          </a:xfrm>
        </p:spPr>
        <p:txBody>
          <a:bodyPr/>
          <a:lstStyle/>
          <a:p>
            <a:pPr marL="823913" lvl="1" indent="-457200" eaLnBrk="1" hangingPunct="1">
              <a:buFont typeface="Century Schoolbook" panose="02040604050505020304" pitchFamily="18" charset="0"/>
              <a:buAutoNum type="arabicPeriod" startAt="2"/>
            </a:pPr>
            <a:r>
              <a:rPr lang="en-US" altLang="en-US"/>
              <a:t>The use of curly braces in an RHS to indicate that the enclosed part can be repeated indefinitely or left out altogether.</a:t>
            </a:r>
          </a:p>
          <a:p>
            <a:pPr marL="823913" lvl="1" indent="-457200" eaLnBrk="1" hangingPunct="1">
              <a:buFont typeface="Wingdings 2" panose="05020102010507070707" pitchFamily="18" charset="2"/>
              <a:buNone/>
            </a:pPr>
            <a:r>
              <a:rPr lang="en-US" altLang="en-US" sz="1800" b="1">
                <a:latin typeface="Courier New" panose="02070309020205020404" pitchFamily="49" charset="0"/>
              </a:rPr>
              <a:t>EBNF Format</a:t>
            </a:r>
          </a:p>
          <a:p>
            <a:pPr eaLnBrk="1" hangingPunct="1">
              <a:buFontTx/>
              <a:buNone/>
            </a:pPr>
            <a:r>
              <a:rPr lang="en-US" altLang="en-US">
                <a:latin typeface="Arial" panose="020B0604020202020204" pitchFamily="34" charset="0"/>
              </a:rPr>
              <a:t>	      	</a:t>
            </a:r>
            <a:r>
              <a:rPr lang="en-US" altLang="en-US" sz="1800">
                <a:latin typeface="Courier New" panose="02070309020205020404" pitchFamily="49" charset="0"/>
              </a:rPr>
              <a:t>&lt;ident_list&gt; → &lt;identifier&gt; {, &lt;identifier&gt;}</a:t>
            </a:r>
          </a:p>
          <a:p>
            <a:pPr marL="823913" lvl="1" indent="-457200" eaLnBrk="1" hangingPunct="1">
              <a:buFont typeface="Wingdings 2" panose="05020102010507070707" pitchFamily="18" charset="2"/>
              <a:buNone/>
            </a:pPr>
            <a:r>
              <a:rPr lang="en-US" altLang="en-US" sz="1800" b="1">
                <a:latin typeface="Courier New" panose="02070309020205020404" pitchFamily="49" charset="0"/>
              </a:rPr>
              <a:t>BNF Format</a:t>
            </a:r>
          </a:p>
          <a:p>
            <a:pPr eaLnBrk="1" hangingPunct="1">
              <a:buFontTx/>
              <a:buNone/>
            </a:pPr>
            <a:r>
              <a:rPr lang="en-US" altLang="en-US" sz="1800"/>
              <a:t> 		</a:t>
            </a:r>
            <a:r>
              <a:rPr lang="en-US" altLang="en-US" sz="1800">
                <a:latin typeface="Courier New" panose="02070309020205020404" pitchFamily="49" charset="0"/>
              </a:rPr>
              <a:t>&lt;ident_list&gt; </a:t>
            </a:r>
            <a:r>
              <a:rPr lang="en-US" altLang="en-US" sz="1800">
                <a:latin typeface="Courier New" panose="02070309020205020404" pitchFamily="49" charset="0"/>
                <a:sym typeface="Symbol" panose="05050102010706020507" pitchFamily="18" charset="2"/>
              </a:rPr>
              <a:t></a:t>
            </a:r>
            <a:r>
              <a:rPr lang="en-US" altLang="en-US" sz="1800">
                <a:latin typeface="Courier New" panose="02070309020205020404" pitchFamily="49" charset="0"/>
              </a:rPr>
              <a:t> identifier</a:t>
            </a:r>
          </a:p>
          <a:p>
            <a:pPr eaLnBrk="1" hangingPunct="1">
              <a:buFontTx/>
              <a:buNone/>
            </a:pPr>
            <a:r>
              <a:rPr lang="en-US" altLang="en-US" sz="1800">
                <a:latin typeface="Courier New" panose="02070309020205020404" pitchFamily="49" charset="0"/>
              </a:rPr>
              <a:t>                | identifier, &lt;ident_list&gt;</a:t>
            </a:r>
          </a:p>
          <a:p>
            <a:pPr eaLnBrk="1" hangingPunct="1">
              <a:buFontTx/>
              <a:buNone/>
            </a:pPr>
            <a:endParaRPr lang="en-US" altLang="en-US" sz="1800">
              <a:latin typeface="Courier New" panose="02070309020205020404" pitchFamily="49" charset="0"/>
            </a:endParaRPr>
          </a:p>
        </p:txBody>
      </p:sp>
      <p:sp>
        <p:nvSpPr>
          <p:cNvPr id="36868" name="Slide Number Placeholder 4">
            <a:extLst>
              <a:ext uri="{FF2B5EF4-FFF2-40B4-BE49-F238E27FC236}">
                <a16:creationId xmlns:a16="http://schemas.microsoft.com/office/drawing/2014/main" id="{EF2FB58A-0303-4D9D-AFE0-CDFA0BDF82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A6D7CEF9-2529-45A1-BFC1-C708C2E1ACC7}" type="slidenum">
              <a:rPr lang="en-US" altLang="en-US" sz="1400" smtClean="0">
                <a:solidFill>
                  <a:srgbClr val="FFFFFF"/>
                </a:solidFill>
                <a:latin typeface="Times" panose="02020603050405020304" pitchFamily="18" charset="0"/>
              </a:rPr>
              <a:pPr>
                <a:spcBef>
                  <a:spcPct val="0"/>
                </a:spcBef>
                <a:buClrTx/>
                <a:buSzTx/>
                <a:buFontTx/>
                <a:buNone/>
              </a:pPr>
              <a:t>61</a:t>
            </a:fld>
            <a:endParaRPr lang="en-US" altLang="en-US" sz="1400">
              <a:solidFill>
                <a:srgbClr val="FFFFFF"/>
              </a:solidFill>
              <a:latin typeface="Times" panose="02020603050405020304" pitchFamily="18" charset="0"/>
            </a:endParaRPr>
          </a:p>
        </p:txBody>
      </p:sp>
      <p:sp>
        <p:nvSpPr>
          <p:cNvPr id="36869" name="Footer Placeholder 3">
            <a:extLst>
              <a:ext uri="{FF2B5EF4-FFF2-40B4-BE49-F238E27FC236}">
                <a16:creationId xmlns:a16="http://schemas.microsoft.com/office/drawing/2014/main" id="{178D9BD4-A67F-4FB0-86C1-30176DE9918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2431311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40D02452-60E2-4841-9BDC-E9F5B932A77E}"/>
              </a:ext>
            </a:extLst>
          </p:cNvPr>
          <p:cNvSpPr>
            <a:spLocks noGrp="1" noChangeArrowheads="1"/>
          </p:cNvSpPr>
          <p:nvPr>
            <p:ph type="title"/>
          </p:nvPr>
        </p:nvSpPr>
        <p:spPr/>
        <p:txBody>
          <a:bodyPr/>
          <a:lstStyle/>
          <a:p>
            <a:pPr eaLnBrk="1" hangingPunct="1">
              <a:defRPr/>
            </a:pPr>
            <a:r>
              <a:rPr lang="en-US" dirty="0"/>
              <a:t>Formal Methods of Describing Syntax: Extended BNF</a:t>
            </a:r>
          </a:p>
        </p:txBody>
      </p:sp>
      <p:sp>
        <p:nvSpPr>
          <p:cNvPr id="36867" name="Rectangle 3">
            <a:extLst>
              <a:ext uri="{FF2B5EF4-FFF2-40B4-BE49-F238E27FC236}">
                <a16:creationId xmlns:a16="http://schemas.microsoft.com/office/drawing/2014/main" id="{90BC2A28-ADB8-4B10-A495-9D3D76789A39}"/>
              </a:ext>
            </a:extLst>
          </p:cNvPr>
          <p:cNvSpPr>
            <a:spLocks noGrp="1" noChangeArrowheads="1"/>
          </p:cNvSpPr>
          <p:nvPr>
            <p:ph sz="quarter" idx="1"/>
          </p:nvPr>
        </p:nvSpPr>
        <p:spPr>
          <a:xfrm>
            <a:off x="457200" y="1600200"/>
            <a:ext cx="7467600" cy="4873625"/>
          </a:xfrm>
        </p:spPr>
        <p:txBody>
          <a:bodyPr/>
          <a:lstStyle/>
          <a:p>
            <a:pPr eaLnBrk="1" hangingPunct="1">
              <a:buFontTx/>
              <a:buNone/>
              <a:defRPr/>
            </a:pPr>
            <a:endParaRPr lang="en-US" altLang="en-US" sz="1800" dirty="0">
              <a:latin typeface="Courier New" panose="02070309020205020404" pitchFamily="49" charset="0"/>
            </a:endParaRPr>
          </a:p>
          <a:p>
            <a:pPr marL="823913" lvl="1" indent="-457200" eaLnBrk="1" hangingPunct="1">
              <a:buFont typeface="Century Schoolbook" panose="02040604050505020304" pitchFamily="18" charset="0"/>
              <a:buAutoNum type="arabicPeriod" startAt="3"/>
              <a:defRPr/>
            </a:pPr>
            <a:r>
              <a:rPr lang="en-US" altLang="en-US" dirty="0"/>
              <a:t>For multiple choice options, the options are placed inside parentheses and separated by the OR operator. </a:t>
            </a:r>
          </a:p>
          <a:p>
            <a:pPr marL="823913" lvl="1" indent="-457200" eaLnBrk="1" hangingPunct="1">
              <a:buFont typeface="Wingdings 2" panose="05020102010507070707" pitchFamily="18" charset="2"/>
              <a:buNone/>
              <a:defRPr/>
            </a:pPr>
            <a:r>
              <a:rPr lang="en-US" sz="1800" b="1" dirty="0">
                <a:latin typeface="Courier New" pitchFamily="49" charset="0"/>
              </a:rPr>
              <a:t>EBNF Format</a:t>
            </a:r>
          </a:p>
          <a:p>
            <a:pPr marL="274320" eaLnBrk="1" hangingPunct="1">
              <a:spcBef>
                <a:spcPts val="0"/>
              </a:spcBef>
              <a:buFontTx/>
              <a:buNone/>
              <a:defRPr/>
            </a:pPr>
            <a:r>
              <a:rPr lang="en-US" altLang="en-US" b="1" dirty="0">
                <a:latin typeface="Arial" panose="020B0604020202020204" pitchFamily="34" charset="0"/>
              </a:rPr>
              <a:t>	      	</a:t>
            </a:r>
            <a:r>
              <a:rPr lang="en-US" altLang="en-US" sz="1800" dirty="0">
                <a:latin typeface="Courier New" panose="02070309020205020404" pitchFamily="49" charset="0"/>
              </a:rPr>
              <a:t>&lt;term&gt; → &lt;term&gt;</a:t>
            </a:r>
            <a:r>
              <a:rPr lang="en-US" altLang="en-US" sz="1800" dirty="0">
                <a:latin typeface="Arial" panose="020B0604020202020204" pitchFamily="34" charset="0"/>
              </a:rPr>
              <a:t> </a:t>
            </a:r>
            <a:r>
              <a:rPr lang="en-US" altLang="en-US" sz="1800" dirty="0">
                <a:latin typeface="Courier New" panose="02070309020205020404" pitchFamily="49" charset="0"/>
              </a:rPr>
              <a:t>(*|/|%) &lt;factor&gt;</a:t>
            </a:r>
          </a:p>
          <a:p>
            <a:pPr marL="823913" lvl="1" indent="-457200" eaLnBrk="1" hangingPunct="1">
              <a:buFont typeface="Wingdings 2" panose="05020102010507070707" pitchFamily="18" charset="2"/>
              <a:buNone/>
              <a:defRPr/>
            </a:pPr>
            <a:r>
              <a:rPr lang="en-US" sz="1800" b="1" dirty="0">
                <a:latin typeface="Courier New" pitchFamily="49" charset="0"/>
              </a:rPr>
              <a:t>BNF Format</a:t>
            </a:r>
            <a:endParaRPr lang="en-US" altLang="en-US" sz="1800" b="1" dirty="0">
              <a:latin typeface="Courier New" pitchFamily="49" charset="0"/>
            </a:endParaRPr>
          </a:p>
          <a:p>
            <a:pPr eaLnBrk="1" hangingPunct="1">
              <a:lnSpc>
                <a:spcPct val="90000"/>
              </a:lnSpc>
              <a:buFontTx/>
              <a:buNone/>
              <a:defRPr/>
            </a:pPr>
            <a:r>
              <a:rPr lang="en-US" altLang="en-US" sz="1800" dirty="0">
                <a:latin typeface="Courier New" panose="02070309020205020404" pitchFamily="49" charset="0"/>
              </a:rPr>
              <a:t>		&lt;term&gt; </a:t>
            </a:r>
            <a:r>
              <a:rPr lang="en-US" altLang="en-US" sz="1800" dirty="0">
                <a:latin typeface="Courier New" panose="02070309020205020404" pitchFamily="49" charset="0"/>
                <a:sym typeface="Symbol" panose="05050102010706020507" pitchFamily="18" charset="2"/>
              </a:rPr>
              <a:t></a:t>
            </a:r>
            <a:r>
              <a:rPr lang="en-US" altLang="en-US" sz="1800" dirty="0">
                <a:latin typeface="Courier New" panose="02070309020205020404" pitchFamily="49" charset="0"/>
              </a:rPr>
              <a:t> &lt;term&gt; * &lt;factor&gt;</a:t>
            </a:r>
          </a:p>
          <a:p>
            <a:pPr eaLnBrk="1" hangingPunct="1">
              <a:lnSpc>
                <a:spcPct val="90000"/>
              </a:lnSpc>
              <a:buFontTx/>
              <a:buNone/>
              <a:defRPr/>
            </a:pPr>
            <a:r>
              <a:rPr lang="en-US" altLang="en-US" sz="1800" dirty="0">
                <a:latin typeface="Courier New" panose="02070309020205020404" pitchFamily="49" charset="0"/>
              </a:rPr>
              <a:t>       	  | &lt;term&gt; / &lt;factor&gt;</a:t>
            </a:r>
          </a:p>
          <a:p>
            <a:pPr eaLnBrk="1" hangingPunct="1">
              <a:lnSpc>
                <a:spcPct val="90000"/>
              </a:lnSpc>
              <a:buFontTx/>
              <a:buNone/>
              <a:defRPr/>
            </a:pPr>
            <a:r>
              <a:rPr lang="en-US" altLang="en-US" sz="1800" dirty="0">
                <a:latin typeface="Courier New" panose="02070309020205020404" pitchFamily="49" charset="0"/>
              </a:rPr>
              <a:t>           	  | &lt;term&gt; % &lt;factor&gt;</a:t>
            </a:r>
          </a:p>
          <a:p>
            <a:pPr eaLnBrk="1" hangingPunct="1">
              <a:buFontTx/>
              <a:buNone/>
              <a:defRPr/>
            </a:pPr>
            <a:endParaRPr lang="en-US" altLang="en-US" sz="1800" dirty="0">
              <a:latin typeface="Courier New" panose="02070309020205020404" pitchFamily="49" charset="0"/>
            </a:endParaRPr>
          </a:p>
        </p:txBody>
      </p:sp>
      <p:sp>
        <p:nvSpPr>
          <p:cNvPr id="37892" name="Slide Number Placeholder 4">
            <a:extLst>
              <a:ext uri="{FF2B5EF4-FFF2-40B4-BE49-F238E27FC236}">
                <a16:creationId xmlns:a16="http://schemas.microsoft.com/office/drawing/2014/main" id="{A2A687AF-F2C2-4684-820A-B301A0968B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700A517C-88F4-4749-B283-A6819B9103CF}" type="slidenum">
              <a:rPr lang="en-US" altLang="en-US" sz="1400" smtClean="0">
                <a:solidFill>
                  <a:srgbClr val="FFFFFF"/>
                </a:solidFill>
                <a:latin typeface="Times" panose="02020603050405020304" pitchFamily="18" charset="0"/>
              </a:rPr>
              <a:pPr>
                <a:spcBef>
                  <a:spcPct val="0"/>
                </a:spcBef>
                <a:buClrTx/>
                <a:buSzTx/>
                <a:buFontTx/>
                <a:buNone/>
              </a:pPr>
              <a:t>62</a:t>
            </a:fld>
            <a:endParaRPr lang="en-US" altLang="en-US" sz="1400">
              <a:solidFill>
                <a:srgbClr val="FFFFFF"/>
              </a:solidFill>
              <a:latin typeface="Times" panose="02020603050405020304" pitchFamily="18" charset="0"/>
            </a:endParaRPr>
          </a:p>
        </p:txBody>
      </p:sp>
      <p:sp>
        <p:nvSpPr>
          <p:cNvPr id="37893" name="Footer Placeholder 3">
            <a:extLst>
              <a:ext uri="{FF2B5EF4-FFF2-40B4-BE49-F238E27FC236}">
                <a16:creationId xmlns:a16="http://schemas.microsoft.com/office/drawing/2014/main" id="{76127046-B685-4B87-844F-D2BDFA2CC284}"/>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856350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FF7BC7F5-01C3-4CAE-A3B6-A04DCFB6295E}"/>
              </a:ext>
            </a:extLst>
          </p:cNvPr>
          <p:cNvSpPr>
            <a:spLocks noGrp="1" noChangeArrowheads="1"/>
          </p:cNvSpPr>
          <p:nvPr>
            <p:ph type="title"/>
          </p:nvPr>
        </p:nvSpPr>
        <p:spPr/>
        <p:txBody>
          <a:bodyPr/>
          <a:lstStyle/>
          <a:p>
            <a:pPr eaLnBrk="1" hangingPunct="1">
              <a:defRPr/>
            </a:pPr>
            <a:r>
              <a:rPr lang="en-US" dirty="0"/>
              <a:t>Formal Methods of Describing Syntax: Extended BNF</a:t>
            </a:r>
          </a:p>
        </p:txBody>
      </p:sp>
      <p:sp>
        <p:nvSpPr>
          <p:cNvPr id="38915" name="Rectangle 3">
            <a:extLst>
              <a:ext uri="{FF2B5EF4-FFF2-40B4-BE49-F238E27FC236}">
                <a16:creationId xmlns:a16="http://schemas.microsoft.com/office/drawing/2014/main" id="{BFDCC162-74E2-44F0-B487-2E5D887CE42F}"/>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en-US"/>
              <a:t>BNF</a:t>
            </a:r>
          </a:p>
          <a:p>
            <a:pPr eaLnBrk="1" hangingPunct="1">
              <a:lnSpc>
                <a:spcPct val="90000"/>
              </a:lnSpc>
              <a:buFontTx/>
              <a:buNone/>
            </a:pPr>
            <a:r>
              <a:rPr lang="en-US" altLang="en-US">
                <a:latin typeface="Courier New" panose="02070309020205020404" pitchFamily="49" charset="0"/>
              </a:rPr>
              <a:t>   	</a:t>
            </a:r>
            <a:r>
              <a:rPr lang="en-US" altLang="en-US" sz="1800">
                <a:latin typeface="Courier New" panose="02070309020205020404" pitchFamily="49" charset="0"/>
              </a:rPr>
              <a:t>&lt;expr&gt; </a:t>
            </a:r>
            <a:r>
              <a:rPr lang="en-US" altLang="en-US" sz="1800">
                <a:latin typeface="Courier New" panose="02070309020205020404" pitchFamily="49" charset="0"/>
                <a:sym typeface="Symbol" panose="05050102010706020507" pitchFamily="18" charset="2"/>
              </a:rPr>
              <a:t></a:t>
            </a:r>
            <a:r>
              <a:rPr lang="en-US" altLang="en-US" sz="1800">
                <a:latin typeface="Courier New" panose="02070309020205020404" pitchFamily="49" charset="0"/>
              </a:rPr>
              <a:t> &lt;expr&gt; + &lt;term&gt;</a:t>
            </a:r>
          </a:p>
          <a:p>
            <a:pPr eaLnBrk="1" hangingPunct="1">
              <a:lnSpc>
                <a:spcPct val="90000"/>
              </a:lnSpc>
              <a:buFontTx/>
              <a:buNone/>
            </a:pPr>
            <a:r>
              <a:rPr lang="en-US" altLang="en-US" sz="1800">
                <a:latin typeface="Courier New" panose="02070309020205020404" pitchFamily="49" charset="0"/>
              </a:rPr>
              <a:t>           	  | &lt;expr&gt; - &lt;term&gt;</a:t>
            </a:r>
          </a:p>
          <a:p>
            <a:pPr eaLnBrk="1" hangingPunct="1">
              <a:lnSpc>
                <a:spcPct val="90000"/>
              </a:lnSpc>
              <a:buFontTx/>
              <a:buNone/>
            </a:pPr>
            <a:r>
              <a:rPr lang="en-US" altLang="en-US" sz="1800">
                <a:latin typeface="Courier New" panose="02070309020205020404" pitchFamily="49" charset="0"/>
              </a:rPr>
              <a:t>          	  | &lt;term&gt;</a:t>
            </a:r>
          </a:p>
          <a:p>
            <a:pPr eaLnBrk="1" hangingPunct="1">
              <a:lnSpc>
                <a:spcPct val="90000"/>
              </a:lnSpc>
              <a:buFontTx/>
              <a:buNone/>
            </a:pPr>
            <a:r>
              <a:rPr lang="en-US" altLang="en-US" sz="1800">
                <a:latin typeface="Courier New" panose="02070309020205020404" pitchFamily="49" charset="0"/>
              </a:rPr>
              <a:t>    	&lt;term&gt; </a:t>
            </a:r>
            <a:r>
              <a:rPr lang="en-US" altLang="en-US" sz="1800">
                <a:latin typeface="Courier New" panose="02070309020205020404" pitchFamily="49" charset="0"/>
                <a:sym typeface="Symbol" panose="05050102010706020507" pitchFamily="18" charset="2"/>
              </a:rPr>
              <a:t></a:t>
            </a:r>
            <a:r>
              <a:rPr lang="en-US" altLang="en-US" sz="1800">
                <a:latin typeface="Courier New" panose="02070309020205020404" pitchFamily="49" charset="0"/>
              </a:rPr>
              <a:t> &lt;term&gt; * &lt;factor&gt;</a:t>
            </a:r>
          </a:p>
          <a:p>
            <a:pPr eaLnBrk="1" hangingPunct="1">
              <a:lnSpc>
                <a:spcPct val="90000"/>
              </a:lnSpc>
              <a:buFontTx/>
              <a:buNone/>
            </a:pPr>
            <a:r>
              <a:rPr lang="en-US" altLang="en-US" sz="1800">
                <a:latin typeface="Courier New" panose="02070309020205020404" pitchFamily="49" charset="0"/>
              </a:rPr>
              <a:t>       	  | &lt;term&gt; / &lt;factor&gt;</a:t>
            </a:r>
          </a:p>
          <a:p>
            <a:pPr eaLnBrk="1" hangingPunct="1">
              <a:lnSpc>
                <a:spcPct val="90000"/>
              </a:lnSpc>
              <a:buFontTx/>
              <a:buNone/>
            </a:pPr>
            <a:r>
              <a:rPr lang="en-US" altLang="en-US" sz="1800">
                <a:latin typeface="Courier New" panose="02070309020205020404" pitchFamily="49" charset="0"/>
              </a:rPr>
              <a:t>           	  | &lt;factor&gt;</a:t>
            </a:r>
          </a:p>
          <a:p>
            <a:pPr eaLnBrk="1" hangingPunct="1">
              <a:lnSpc>
                <a:spcPct val="90000"/>
              </a:lnSpc>
              <a:buFontTx/>
              <a:buNone/>
            </a:pPr>
            <a:r>
              <a:rPr lang="en-US" altLang="en-US" sz="1800">
                <a:latin typeface="Courier New" panose="02070309020205020404" pitchFamily="49" charset="0"/>
              </a:rPr>
              <a:t>	 	&lt;factor&gt; </a:t>
            </a:r>
            <a:r>
              <a:rPr lang="en-US" altLang="en-US" sz="1800">
                <a:latin typeface="Courier New" panose="02070309020205020404" pitchFamily="49" charset="0"/>
                <a:sym typeface="Symbol" panose="05050102010706020507" pitchFamily="18" charset="2"/>
              </a:rPr>
              <a:t> &lt;exp&gt; ** &lt;factor&gt;</a:t>
            </a:r>
          </a:p>
          <a:p>
            <a:pPr eaLnBrk="1" hangingPunct="1">
              <a:lnSpc>
                <a:spcPct val="90000"/>
              </a:lnSpc>
              <a:buFontTx/>
              <a:buNone/>
            </a:pPr>
            <a:r>
              <a:rPr lang="en-US" altLang="en-US" sz="1800">
                <a:latin typeface="Courier New" panose="02070309020205020404" pitchFamily="49" charset="0"/>
                <a:sym typeface="Symbol" panose="05050102010706020507" pitchFamily="18" charset="2"/>
              </a:rPr>
              <a:t>			  | &lt;exp&gt;</a:t>
            </a:r>
          </a:p>
          <a:p>
            <a:pPr eaLnBrk="1" hangingPunct="1">
              <a:lnSpc>
                <a:spcPct val="90000"/>
              </a:lnSpc>
              <a:buFontTx/>
              <a:buNone/>
            </a:pPr>
            <a:r>
              <a:rPr lang="en-US" altLang="en-US" sz="1800">
                <a:latin typeface="Courier New" panose="02070309020205020404" pitchFamily="49" charset="0"/>
                <a:sym typeface="Symbol" panose="05050102010706020507" pitchFamily="18" charset="2"/>
              </a:rPr>
              <a:t>	  	&lt;exp&gt;  ( &lt;expr&gt; )</a:t>
            </a:r>
          </a:p>
          <a:p>
            <a:pPr eaLnBrk="1" hangingPunct="1">
              <a:lnSpc>
                <a:spcPct val="90000"/>
              </a:lnSpc>
              <a:buFontTx/>
              <a:buNone/>
            </a:pPr>
            <a:r>
              <a:rPr lang="en-US" altLang="en-US" sz="1800">
                <a:latin typeface="Courier New" panose="02070309020205020404" pitchFamily="49" charset="0"/>
                <a:sym typeface="Symbol" panose="05050102010706020507" pitchFamily="18" charset="2"/>
              </a:rPr>
              <a:t>			  | id</a:t>
            </a:r>
            <a:endParaRPr lang="en-US" altLang="en-US" sz="1800">
              <a:latin typeface="Courier New" panose="02070309020205020404" pitchFamily="49" charset="0"/>
            </a:endParaRPr>
          </a:p>
        </p:txBody>
      </p:sp>
      <p:sp>
        <p:nvSpPr>
          <p:cNvPr id="38916" name="Slide Number Placeholder 4">
            <a:extLst>
              <a:ext uri="{FF2B5EF4-FFF2-40B4-BE49-F238E27FC236}">
                <a16:creationId xmlns:a16="http://schemas.microsoft.com/office/drawing/2014/main" id="{EDBE53D2-07FA-4715-AB57-57EC3DCF8D2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F1E06AE0-F4CE-4A21-9858-8CE2E5D2CE91}" type="slidenum">
              <a:rPr lang="en-US" altLang="en-US" sz="1400" smtClean="0">
                <a:solidFill>
                  <a:srgbClr val="FFFFFF"/>
                </a:solidFill>
                <a:latin typeface="Times" panose="02020603050405020304" pitchFamily="18" charset="0"/>
              </a:rPr>
              <a:pPr>
                <a:spcBef>
                  <a:spcPct val="0"/>
                </a:spcBef>
                <a:buClrTx/>
                <a:buSzTx/>
                <a:buFontTx/>
                <a:buNone/>
              </a:pPr>
              <a:t>63</a:t>
            </a:fld>
            <a:endParaRPr lang="en-US" altLang="en-US" sz="1400">
              <a:solidFill>
                <a:srgbClr val="FFFFFF"/>
              </a:solidFill>
              <a:latin typeface="Times" panose="02020603050405020304" pitchFamily="18" charset="0"/>
            </a:endParaRPr>
          </a:p>
        </p:txBody>
      </p:sp>
      <p:sp>
        <p:nvSpPr>
          <p:cNvPr id="38917" name="Footer Placeholder 3">
            <a:extLst>
              <a:ext uri="{FF2B5EF4-FFF2-40B4-BE49-F238E27FC236}">
                <a16:creationId xmlns:a16="http://schemas.microsoft.com/office/drawing/2014/main" id="{11D8FEF5-0A3D-4485-8C9D-2F9A770FF2D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547560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4FE3-22E1-4483-A08D-8EB7150B0E8C}"/>
              </a:ext>
            </a:extLst>
          </p:cNvPr>
          <p:cNvSpPr>
            <a:spLocks noGrp="1"/>
          </p:cNvSpPr>
          <p:nvPr>
            <p:ph type="title"/>
          </p:nvPr>
        </p:nvSpPr>
        <p:spPr/>
        <p:txBody>
          <a:bodyPr/>
          <a:lstStyle/>
          <a:p>
            <a:pPr>
              <a:defRPr/>
            </a:pPr>
            <a:r>
              <a:rPr lang="en-US" dirty="0"/>
              <a:t>Formal Methods of Describing Syntax: Extended BNF</a:t>
            </a:r>
          </a:p>
        </p:txBody>
      </p:sp>
      <p:sp>
        <p:nvSpPr>
          <p:cNvPr id="39939" name="Content Placeholder 2">
            <a:extLst>
              <a:ext uri="{FF2B5EF4-FFF2-40B4-BE49-F238E27FC236}">
                <a16:creationId xmlns:a16="http://schemas.microsoft.com/office/drawing/2014/main" id="{6DECF90E-2B35-403F-BCC7-12ADE866E3A9}"/>
              </a:ext>
            </a:extLst>
          </p:cNvPr>
          <p:cNvSpPr>
            <a:spLocks noGrp="1"/>
          </p:cNvSpPr>
          <p:nvPr>
            <p:ph sz="quarter" idx="1"/>
          </p:nvPr>
        </p:nvSpPr>
        <p:spPr>
          <a:xfrm>
            <a:off x="457200" y="1600200"/>
            <a:ext cx="7467600" cy="4873625"/>
          </a:xfrm>
        </p:spPr>
        <p:txBody>
          <a:bodyPr/>
          <a:lstStyle/>
          <a:p>
            <a:pPr eaLnBrk="1" hangingPunct="1">
              <a:lnSpc>
                <a:spcPct val="90000"/>
              </a:lnSpc>
            </a:pPr>
            <a:r>
              <a:rPr lang="en-US" altLang="en-US"/>
              <a:t>EBNF</a:t>
            </a:r>
          </a:p>
          <a:p>
            <a:pPr eaLnBrk="1" hangingPunct="1">
              <a:lnSpc>
                <a:spcPct val="90000"/>
              </a:lnSpc>
              <a:buFontTx/>
              <a:buNone/>
            </a:pPr>
            <a:r>
              <a:rPr lang="en-US" altLang="en-US">
                <a:latin typeface="Courier New" panose="02070309020205020404" pitchFamily="49" charset="0"/>
              </a:rPr>
              <a:t>  	</a:t>
            </a:r>
            <a:r>
              <a:rPr lang="en-US" altLang="en-US" sz="1800">
                <a:latin typeface="Courier New" panose="02070309020205020404" pitchFamily="49" charset="0"/>
              </a:rPr>
              <a:t>&lt;expr&gt; </a:t>
            </a:r>
            <a:r>
              <a:rPr lang="en-US" altLang="en-US" sz="1800">
                <a:latin typeface="Courier New" panose="02070309020205020404" pitchFamily="49" charset="0"/>
                <a:sym typeface="Symbol" panose="05050102010706020507" pitchFamily="18" charset="2"/>
              </a:rPr>
              <a:t></a:t>
            </a:r>
            <a:r>
              <a:rPr lang="en-US" altLang="en-US" sz="1800">
                <a:latin typeface="Courier New" panose="02070309020205020404" pitchFamily="49" charset="0"/>
              </a:rPr>
              <a:t> &lt;term&gt; {(+ | -) &lt;term&gt;}</a:t>
            </a:r>
          </a:p>
          <a:p>
            <a:pPr eaLnBrk="1" hangingPunct="1">
              <a:lnSpc>
                <a:spcPct val="90000"/>
              </a:lnSpc>
              <a:buFontTx/>
              <a:buNone/>
            </a:pPr>
            <a:r>
              <a:rPr lang="en-US" altLang="en-US" sz="1800">
                <a:latin typeface="Courier New" panose="02070309020205020404" pitchFamily="49" charset="0"/>
              </a:rPr>
              <a:t>   	&lt;term&gt; </a:t>
            </a:r>
            <a:r>
              <a:rPr lang="en-US" altLang="en-US" sz="1800">
                <a:latin typeface="Courier New" panose="02070309020205020404" pitchFamily="49" charset="0"/>
                <a:sym typeface="Symbol" panose="05050102010706020507" pitchFamily="18" charset="2"/>
              </a:rPr>
              <a:t></a:t>
            </a:r>
            <a:r>
              <a:rPr lang="en-US" altLang="en-US" sz="1800">
                <a:latin typeface="Courier New" panose="02070309020205020404" pitchFamily="49" charset="0"/>
              </a:rPr>
              <a:t> &lt;factor&gt; {(* | /) &lt;factor&gt;}</a:t>
            </a:r>
          </a:p>
          <a:p>
            <a:pPr eaLnBrk="1" hangingPunct="1">
              <a:lnSpc>
                <a:spcPct val="90000"/>
              </a:lnSpc>
              <a:buFontTx/>
              <a:buNone/>
            </a:pPr>
            <a:r>
              <a:rPr lang="en-US" altLang="en-US" sz="1800">
                <a:latin typeface="Courier New" panose="02070309020205020404" pitchFamily="49" charset="0"/>
              </a:rPr>
              <a:t>		&lt;factor&gt; </a:t>
            </a:r>
            <a:r>
              <a:rPr lang="en-US" altLang="en-US" sz="1800">
                <a:latin typeface="Courier New" panose="02070309020205020404" pitchFamily="49" charset="0"/>
                <a:sym typeface="Symbol" panose="05050102010706020507" pitchFamily="18" charset="2"/>
              </a:rPr>
              <a:t> &lt;exp&gt; {** &lt;exp&gt;}</a:t>
            </a:r>
          </a:p>
          <a:p>
            <a:pPr eaLnBrk="1" hangingPunct="1">
              <a:lnSpc>
                <a:spcPct val="90000"/>
              </a:lnSpc>
              <a:buFontTx/>
              <a:buNone/>
            </a:pPr>
            <a:r>
              <a:rPr lang="en-US" altLang="en-US" sz="1800">
                <a:latin typeface="Courier New" panose="02070309020205020404" pitchFamily="49" charset="0"/>
                <a:sym typeface="Symbol" panose="05050102010706020507" pitchFamily="18" charset="2"/>
              </a:rPr>
              <a:t>		&lt;exp&gt;  ( &lt;expr&gt; )</a:t>
            </a:r>
          </a:p>
          <a:p>
            <a:pPr eaLnBrk="1" hangingPunct="1">
              <a:lnSpc>
                <a:spcPct val="90000"/>
              </a:lnSpc>
              <a:buFontTx/>
              <a:buNone/>
            </a:pPr>
            <a:r>
              <a:rPr lang="en-US" altLang="en-US" sz="1800">
                <a:latin typeface="Courier New" panose="02070309020205020404" pitchFamily="49" charset="0"/>
                <a:sym typeface="Symbol" panose="05050102010706020507" pitchFamily="18" charset="2"/>
              </a:rPr>
              <a:t>			| id</a:t>
            </a:r>
            <a:endParaRPr lang="en-US" altLang="en-US" sz="1800"/>
          </a:p>
        </p:txBody>
      </p:sp>
      <p:sp>
        <p:nvSpPr>
          <p:cNvPr id="39940" name="Slide Number Placeholder 3">
            <a:extLst>
              <a:ext uri="{FF2B5EF4-FFF2-40B4-BE49-F238E27FC236}">
                <a16:creationId xmlns:a16="http://schemas.microsoft.com/office/drawing/2014/main" id="{F9DA5BA4-07D0-4FB9-AB57-3586D5E4C9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58DD77D2-CED5-4524-850E-D450AC7D7F32}" type="slidenum">
              <a:rPr lang="en-US" altLang="en-US" sz="1400" smtClean="0">
                <a:solidFill>
                  <a:srgbClr val="FFFFFF"/>
                </a:solidFill>
                <a:latin typeface="Times" panose="02020603050405020304" pitchFamily="18" charset="0"/>
              </a:rPr>
              <a:pPr>
                <a:spcBef>
                  <a:spcPct val="0"/>
                </a:spcBef>
                <a:buClrTx/>
                <a:buSzTx/>
                <a:buFontTx/>
                <a:buNone/>
              </a:pPr>
              <a:t>64</a:t>
            </a:fld>
            <a:endParaRPr lang="en-US" altLang="en-US" sz="1400">
              <a:solidFill>
                <a:srgbClr val="FFFFFF"/>
              </a:solidFill>
              <a:latin typeface="Times" panose="02020603050405020304" pitchFamily="18" charset="0"/>
            </a:endParaRPr>
          </a:p>
        </p:txBody>
      </p:sp>
      <p:sp>
        <p:nvSpPr>
          <p:cNvPr id="39941" name="Footer Placeholder 4">
            <a:extLst>
              <a:ext uri="{FF2B5EF4-FFF2-40B4-BE49-F238E27FC236}">
                <a16:creationId xmlns:a16="http://schemas.microsoft.com/office/drawing/2014/main" id="{4F1820C5-508C-4206-8307-22C55E1AF6A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871020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507C-7867-46D8-B1E8-DF4A9EFBB29E}"/>
              </a:ext>
            </a:extLst>
          </p:cNvPr>
          <p:cNvSpPr>
            <a:spLocks noGrp="1"/>
          </p:cNvSpPr>
          <p:nvPr>
            <p:ph type="title"/>
          </p:nvPr>
        </p:nvSpPr>
        <p:spPr/>
        <p:txBody>
          <a:bodyPr/>
          <a:lstStyle/>
          <a:p>
            <a:pPr>
              <a:defRPr/>
            </a:pPr>
            <a:r>
              <a:rPr lang="en-US" dirty="0"/>
              <a:t>Formal Methods of Describing Syntax: Extended BNF</a:t>
            </a:r>
          </a:p>
        </p:txBody>
      </p:sp>
      <p:sp>
        <p:nvSpPr>
          <p:cNvPr id="40963" name="Content Placeholder 2">
            <a:extLst>
              <a:ext uri="{FF2B5EF4-FFF2-40B4-BE49-F238E27FC236}">
                <a16:creationId xmlns:a16="http://schemas.microsoft.com/office/drawing/2014/main" id="{54296474-E4C4-45D5-801B-620374F9CAA8}"/>
              </a:ext>
            </a:extLst>
          </p:cNvPr>
          <p:cNvSpPr>
            <a:spLocks noGrp="1"/>
          </p:cNvSpPr>
          <p:nvPr>
            <p:ph sz="quarter" idx="1"/>
          </p:nvPr>
        </p:nvSpPr>
        <p:spPr>
          <a:xfrm>
            <a:off x="457200" y="1600200"/>
            <a:ext cx="7467600" cy="4873625"/>
          </a:xfrm>
        </p:spPr>
        <p:txBody>
          <a:bodyPr/>
          <a:lstStyle/>
          <a:p>
            <a:r>
              <a:rPr lang="en-US" altLang="en-US"/>
              <a:t>Other variations of EBNF:</a:t>
            </a:r>
          </a:p>
          <a:p>
            <a:pPr lvl="1"/>
            <a:r>
              <a:rPr lang="en-US" altLang="en-US"/>
              <a:t>Numeric superscript attached to the right curly brace to indicate repetition upper limit.</a:t>
            </a:r>
          </a:p>
          <a:p>
            <a:pPr lvl="1"/>
            <a:r>
              <a:rPr lang="en-US" altLang="en-US"/>
              <a:t>A plus (+) superscript to indicate one or more repetition.</a:t>
            </a:r>
          </a:p>
          <a:p>
            <a:pPr lvl="1"/>
            <a:r>
              <a:rPr lang="en-US" altLang="en-US"/>
              <a:t>A colon used in place of the arrow and the RHS is moved to the next line.</a:t>
            </a:r>
          </a:p>
          <a:p>
            <a:pPr lvl="1"/>
            <a:r>
              <a:rPr lang="en-US" altLang="en-US"/>
              <a:t>Alternative RHSs are separated by new line rather than vertical bar.</a:t>
            </a:r>
          </a:p>
          <a:p>
            <a:pPr lvl="1"/>
            <a:r>
              <a:rPr lang="en-US" altLang="en-US"/>
              <a:t>Subscript opt is used to indicate something being optional rather than square brackets.</a:t>
            </a:r>
          </a:p>
          <a:p>
            <a:pPr lvl="1"/>
            <a:r>
              <a:rPr lang="en-US" altLang="en-US"/>
              <a:t>Et cetera …</a:t>
            </a:r>
          </a:p>
        </p:txBody>
      </p:sp>
      <p:sp>
        <p:nvSpPr>
          <p:cNvPr id="40964" name="Slide Number Placeholder 3">
            <a:extLst>
              <a:ext uri="{FF2B5EF4-FFF2-40B4-BE49-F238E27FC236}">
                <a16:creationId xmlns:a16="http://schemas.microsoft.com/office/drawing/2014/main" id="{1DFA75FD-5EFB-4BFE-9907-88D2A4FB735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AD8373A0-9E94-4491-B4D8-CF082389F075}" type="slidenum">
              <a:rPr lang="en-US" altLang="en-US" sz="1400" smtClean="0">
                <a:solidFill>
                  <a:srgbClr val="FFFFFF"/>
                </a:solidFill>
                <a:latin typeface="Times" panose="02020603050405020304" pitchFamily="18" charset="0"/>
              </a:rPr>
              <a:pPr>
                <a:spcBef>
                  <a:spcPct val="0"/>
                </a:spcBef>
                <a:buClrTx/>
                <a:buSzTx/>
                <a:buFontTx/>
                <a:buNone/>
              </a:pPr>
              <a:t>65</a:t>
            </a:fld>
            <a:endParaRPr lang="en-US" altLang="en-US" sz="1400">
              <a:solidFill>
                <a:srgbClr val="FFFFFF"/>
              </a:solidFill>
              <a:latin typeface="Times" panose="02020603050405020304" pitchFamily="18" charset="0"/>
            </a:endParaRPr>
          </a:p>
        </p:txBody>
      </p:sp>
      <p:sp>
        <p:nvSpPr>
          <p:cNvPr id="40965" name="Footer Placeholder 4">
            <a:extLst>
              <a:ext uri="{FF2B5EF4-FFF2-40B4-BE49-F238E27FC236}">
                <a16:creationId xmlns:a16="http://schemas.microsoft.com/office/drawing/2014/main" id="{4517E81A-6FAD-4785-ABC1-EF846BC9AC9C}"/>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1133812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3576CCB3-1382-4DFF-A13D-D9B20DEBDBC8}"/>
              </a:ext>
            </a:extLst>
          </p:cNvPr>
          <p:cNvSpPr>
            <a:spLocks noGrp="1" noChangeArrowheads="1"/>
          </p:cNvSpPr>
          <p:nvPr>
            <p:ph type="title"/>
          </p:nvPr>
        </p:nvSpPr>
        <p:spPr/>
        <p:txBody>
          <a:bodyPr/>
          <a:lstStyle/>
          <a:p>
            <a:pPr eaLnBrk="1" hangingPunct="1">
              <a:defRPr/>
            </a:pPr>
            <a:r>
              <a:rPr lang="en-US" dirty="0"/>
              <a:t>Attribute Grammars</a:t>
            </a:r>
          </a:p>
        </p:txBody>
      </p:sp>
      <p:sp>
        <p:nvSpPr>
          <p:cNvPr id="41987" name="Rectangle 3">
            <a:extLst>
              <a:ext uri="{FF2B5EF4-FFF2-40B4-BE49-F238E27FC236}">
                <a16:creationId xmlns:a16="http://schemas.microsoft.com/office/drawing/2014/main" id="{A278D680-8862-4960-A2A2-79BB164C3061}"/>
              </a:ext>
            </a:extLst>
          </p:cNvPr>
          <p:cNvSpPr>
            <a:spLocks noGrp="1" noChangeArrowheads="1"/>
          </p:cNvSpPr>
          <p:nvPr>
            <p:ph sz="quarter" idx="1"/>
          </p:nvPr>
        </p:nvSpPr>
        <p:spPr>
          <a:xfrm>
            <a:off x="457200" y="1600200"/>
            <a:ext cx="7467600" cy="4873625"/>
          </a:xfrm>
        </p:spPr>
        <p:txBody>
          <a:bodyPr/>
          <a:lstStyle/>
          <a:p>
            <a:pPr eaLnBrk="1" hangingPunct="1"/>
            <a:r>
              <a:rPr lang="en-US" altLang="en-US"/>
              <a:t>An extension to CFG that allows some characteristics of the structure of programming languages that are either difficult or impossible to be described using BNF.</a:t>
            </a:r>
          </a:p>
          <a:p>
            <a:pPr lvl="1" eaLnBrk="1" hangingPunct="1"/>
            <a:r>
              <a:rPr lang="en-US" altLang="en-US"/>
              <a:t>Difficult e.g. type compatibility</a:t>
            </a:r>
          </a:p>
          <a:p>
            <a:pPr lvl="1" eaLnBrk="1" hangingPunct="1"/>
            <a:r>
              <a:rPr lang="en-US" altLang="en-US"/>
              <a:t>Impossible e.g. all variable must be declared before they are referenced.</a:t>
            </a:r>
          </a:p>
          <a:p>
            <a:pPr eaLnBrk="1" hangingPunct="1"/>
            <a:r>
              <a:rPr lang="en-US" altLang="en-US"/>
              <a:t>Therefore, the need for </a:t>
            </a:r>
            <a:r>
              <a:rPr lang="en-US" altLang="en-US" i="1"/>
              <a:t>static semantic</a:t>
            </a:r>
            <a:r>
              <a:rPr lang="en-US" altLang="en-US"/>
              <a:t> rules e.g. attribute grammars.</a:t>
            </a:r>
          </a:p>
          <a:p>
            <a:pPr eaLnBrk="1" hangingPunct="1"/>
            <a:r>
              <a:rPr lang="en-US" altLang="en-US"/>
              <a:t>The additions are:</a:t>
            </a:r>
          </a:p>
          <a:p>
            <a:pPr lvl="1" eaLnBrk="1" hangingPunct="1"/>
            <a:r>
              <a:rPr lang="en-US" altLang="en-US"/>
              <a:t>attributes</a:t>
            </a:r>
          </a:p>
          <a:p>
            <a:pPr lvl="1" eaLnBrk="1" hangingPunct="1"/>
            <a:r>
              <a:rPr lang="en-US" altLang="en-US"/>
              <a:t>attribute computation functions</a:t>
            </a:r>
          </a:p>
          <a:p>
            <a:pPr lvl="1" eaLnBrk="1" hangingPunct="1"/>
            <a:r>
              <a:rPr lang="en-US" altLang="en-US"/>
              <a:t>predicate functions</a:t>
            </a:r>
          </a:p>
        </p:txBody>
      </p:sp>
      <p:sp>
        <p:nvSpPr>
          <p:cNvPr id="41988" name="Slide Number Placeholder 4">
            <a:extLst>
              <a:ext uri="{FF2B5EF4-FFF2-40B4-BE49-F238E27FC236}">
                <a16:creationId xmlns:a16="http://schemas.microsoft.com/office/drawing/2014/main" id="{1819C1E2-B20C-413D-B7CA-8EA017FC907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DCEE2C3D-CB9D-4667-9686-CECE65D7583F}" type="slidenum">
              <a:rPr lang="en-US" altLang="en-US" sz="1400" smtClean="0">
                <a:solidFill>
                  <a:srgbClr val="FFFFFF"/>
                </a:solidFill>
                <a:latin typeface="Times" panose="02020603050405020304" pitchFamily="18" charset="0"/>
              </a:rPr>
              <a:pPr>
                <a:spcBef>
                  <a:spcPct val="0"/>
                </a:spcBef>
                <a:buClrTx/>
                <a:buSzTx/>
                <a:buFontTx/>
                <a:buNone/>
              </a:pPr>
              <a:t>66</a:t>
            </a:fld>
            <a:endParaRPr lang="en-US" altLang="en-US" sz="1400">
              <a:solidFill>
                <a:srgbClr val="FFFFFF"/>
              </a:solidFill>
              <a:latin typeface="Times" panose="02020603050405020304" pitchFamily="18" charset="0"/>
            </a:endParaRPr>
          </a:p>
        </p:txBody>
      </p:sp>
      <p:sp>
        <p:nvSpPr>
          <p:cNvPr id="41989" name="Footer Placeholder 3">
            <a:extLst>
              <a:ext uri="{FF2B5EF4-FFF2-40B4-BE49-F238E27FC236}">
                <a16:creationId xmlns:a16="http://schemas.microsoft.com/office/drawing/2014/main" id="{5167BAF5-5212-4B04-8305-023643759DE3}"/>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4209566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2D9E481C-D703-42C3-B691-1C9D7C4CBBC1}"/>
              </a:ext>
            </a:extLst>
          </p:cNvPr>
          <p:cNvSpPr>
            <a:spLocks noGrp="1" noChangeArrowheads="1"/>
          </p:cNvSpPr>
          <p:nvPr>
            <p:ph type="title"/>
          </p:nvPr>
        </p:nvSpPr>
        <p:spPr/>
        <p:txBody>
          <a:bodyPr/>
          <a:lstStyle/>
          <a:p>
            <a:pPr eaLnBrk="1" hangingPunct="1">
              <a:defRPr/>
            </a:pPr>
            <a:r>
              <a:rPr lang="en-US" dirty="0"/>
              <a:t>Attribute Grammars: Definition</a:t>
            </a:r>
          </a:p>
        </p:txBody>
      </p:sp>
      <p:sp>
        <p:nvSpPr>
          <p:cNvPr id="43011" name="Rectangle 3">
            <a:extLst>
              <a:ext uri="{FF2B5EF4-FFF2-40B4-BE49-F238E27FC236}">
                <a16:creationId xmlns:a16="http://schemas.microsoft.com/office/drawing/2014/main" id="{D766126E-02C8-4332-B57A-FD6D0DC1DA41}"/>
              </a:ext>
            </a:extLst>
          </p:cNvPr>
          <p:cNvSpPr>
            <a:spLocks noGrp="1" noChangeArrowheads="1"/>
          </p:cNvSpPr>
          <p:nvPr>
            <p:ph sz="quarter" idx="1"/>
          </p:nvPr>
        </p:nvSpPr>
        <p:spPr>
          <a:xfrm>
            <a:off x="457200" y="1600200"/>
            <a:ext cx="7467600" cy="4873625"/>
          </a:xfrm>
        </p:spPr>
        <p:txBody>
          <a:bodyPr/>
          <a:lstStyle/>
          <a:p>
            <a:pPr eaLnBrk="1" hangingPunct="1"/>
            <a:r>
              <a:rPr lang="en-US" altLang="en-US"/>
              <a:t>Associated with each grammar symbol X is a set of attributes A(X).</a:t>
            </a:r>
          </a:p>
          <a:p>
            <a:pPr eaLnBrk="1" hangingPunct="1"/>
            <a:r>
              <a:rPr lang="en-US" altLang="en-US"/>
              <a:t>The set A(X) consists of two disjoint sets,</a:t>
            </a:r>
          </a:p>
          <a:p>
            <a:pPr lvl="1" eaLnBrk="1" hangingPunct="1"/>
            <a:r>
              <a:rPr lang="en-US" altLang="en-US"/>
              <a:t>S(X), </a:t>
            </a:r>
            <a:r>
              <a:rPr lang="en-US" altLang="en-US" b="1"/>
              <a:t>synthesised attributes</a:t>
            </a:r>
            <a:r>
              <a:rPr lang="en-US" altLang="en-US"/>
              <a:t>, used to pass semantic information up a parse tree and</a:t>
            </a:r>
          </a:p>
          <a:p>
            <a:pPr lvl="1" eaLnBrk="1" hangingPunct="1"/>
            <a:r>
              <a:rPr lang="en-US" altLang="en-US"/>
              <a:t>I(X), </a:t>
            </a:r>
            <a:r>
              <a:rPr lang="en-US" altLang="en-US" b="1"/>
              <a:t>inherited attributes</a:t>
            </a:r>
            <a:r>
              <a:rPr lang="en-US" altLang="en-US"/>
              <a:t>, used to  pass semantic information down and across a tree.</a:t>
            </a:r>
          </a:p>
        </p:txBody>
      </p:sp>
      <p:sp>
        <p:nvSpPr>
          <p:cNvPr id="43012" name="Slide Number Placeholder 4">
            <a:extLst>
              <a:ext uri="{FF2B5EF4-FFF2-40B4-BE49-F238E27FC236}">
                <a16:creationId xmlns:a16="http://schemas.microsoft.com/office/drawing/2014/main" id="{7BB58350-4B5B-4CBA-8A01-724C73C8A2B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BAF1C1B1-ED60-4074-BFC6-E67FBF86E0D7}" type="slidenum">
              <a:rPr lang="en-US" altLang="en-US" sz="1400" smtClean="0">
                <a:solidFill>
                  <a:srgbClr val="FFFFFF"/>
                </a:solidFill>
                <a:latin typeface="Times" panose="02020603050405020304" pitchFamily="18" charset="0"/>
              </a:rPr>
              <a:pPr>
                <a:spcBef>
                  <a:spcPct val="0"/>
                </a:spcBef>
                <a:buClrTx/>
                <a:buSzTx/>
                <a:buFontTx/>
                <a:buNone/>
              </a:pPr>
              <a:t>67</a:t>
            </a:fld>
            <a:endParaRPr lang="en-US" altLang="en-US" sz="1400">
              <a:solidFill>
                <a:srgbClr val="FFFFFF"/>
              </a:solidFill>
              <a:latin typeface="Times" panose="02020603050405020304" pitchFamily="18" charset="0"/>
            </a:endParaRPr>
          </a:p>
        </p:txBody>
      </p:sp>
      <p:sp>
        <p:nvSpPr>
          <p:cNvPr id="43013" name="Footer Placeholder 3">
            <a:extLst>
              <a:ext uri="{FF2B5EF4-FFF2-40B4-BE49-F238E27FC236}">
                <a16:creationId xmlns:a16="http://schemas.microsoft.com/office/drawing/2014/main" id="{1E87FE07-67E6-484A-B15F-13C3E5820DBB}"/>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1056817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A375-7FF7-4D8B-BCDC-28AE7AE05F7D}"/>
              </a:ext>
            </a:extLst>
          </p:cNvPr>
          <p:cNvSpPr>
            <a:spLocks noGrp="1"/>
          </p:cNvSpPr>
          <p:nvPr>
            <p:ph type="title"/>
          </p:nvPr>
        </p:nvSpPr>
        <p:spPr/>
        <p:txBody>
          <a:bodyPr/>
          <a:lstStyle/>
          <a:p>
            <a:pPr>
              <a:defRPr/>
            </a:pPr>
            <a:r>
              <a:rPr lang="en-US" dirty="0"/>
              <a:t>Attribute Grammars: Definition</a:t>
            </a:r>
          </a:p>
        </p:txBody>
      </p:sp>
      <p:sp>
        <p:nvSpPr>
          <p:cNvPr id="44035" name="Content Placeholder 2">
            <a:extLst>
              <a:ext uri="{FF2B5EF4-FFF2-40B4-BE49-F238E27FC236}">
                <a16:creationId xmlns:a16="http://schemas.microsoft.com/office/drawing/2014/main" id="{22A0B86C-2F95-46CA-A998-DED2FE8A0951}"/>
              </a:ext>
            </a:extLst>
          </p:cNvPr>
          <p:cNvSpPr>
            <a:spLocks noGrp="1"/>
          </p:cNvSpPr>
          <p:nvPr>
            <p:ph sz="quarter" idx="1"/>
          </p:nvPr>
        </p:nvSpPr>
        <p:spPr>
          <a:xfrm>
            <a:off x="457200" y="1600200"/>
            <a:ext cx="7467600" cy="4873625"/>
          </a:xfrm>
        </p:spPr>
        <p:txBody>
          <a:bodyPr/>
          <a:lstStyle/>
          <a:p>
            <a:pPr eaLnBrk="1" hangingPunct="1"/>
            <a:r>
              <a:rPr lang="en-US" altLang="en-US"/>
              <a:t>Associated with each grammar rule is a set of semantic functions and a possibly empty set of predicate functions over the attributes of the symbols in the grammar rule.</a:t>
            </a:r>
          </a:p>
          <a:p>
            <a:pPr lvl="1" eaLnBrk="1" hangingPunct="1"/>
            <a:r>
              <a:rPr lang="en-US" altLang="en-US"/>
              <a:t>For a rule X</a:t>
            </a:r>
            <a:r>
              <a:rPr lang="en-US" altLang="en-US" baseline="-25000"/>
              <a:t>0</a:t>
            </a:r>
            <a:r>
              <a:rPr lang="en-US" altLang="en-US"/>
              <a:t> </a:t>
            </a:r>
            <a:r>
              <a:rPr lang="en-US" altLang="en-US">
                <a:sym typeface="Symbol" panose="05050102010706020507" pitchFamily="18" charset="2"/>
              </a:rPr>
              <a:t></a:t>
            </a:r>
            <a:r>
              <a:rPr lang="en-US" altLang="en-US"/>
              <a:t> X</a:t>
            </a:r>
            <a:r>
              <a:rPr lang="en-US" altLang="en-US" baseline="-25000"/>
              <a:t>1</a:t>
            </a:r>
            <a:r>
              <a:rPr lang="en-US" altLang="en-US"/>
              <a:t> ... X</a:t>
            </a:r>
            <a:r>
              <a:rPr lang="en-US" altLang="en-US" i="1" baseline="-25000"/>
              <a:t>n</a:t>
            </a:r>
            <a:r>
              <a:rPr lang="en-US" altLang="en-US"/>
              <a:t>, the synthesised attributes of X</a:t>
            </a:r>
            <a:r>
              <a:rPr lang="en-US" altLang="en-US" baseline="-25000"/>
              <a:t>0 </a:t>
            </a:r>
            <a:r>
              <a:rPr lang="en-US" altLang="en-US"/>
              <a:t>are computed with semantic functions of the form:</a:t>
            </a:r>
          </a:p>
          <a:p>
            <a:pPr eaLnBrk="1" hangingPunct="1">
              <a:buFont typeface="Wingdings" panose="05000000000000000000" pitchFamily="2" charset="2"/>
              <a:buNone/>
            </a:pPr>
            <a:r>
              <a:rPr lang="en-US" altLang="en-US"/>
              <a:t>			S(X</a:t>
            </a:r>
            <a:r>
              <a:rPr lang="en-US" altLang="en-US" baseline="-25000"/>
              <a:t>0</a:t>
            </a:r>
            <a:r>
              <a:rPr lang="en-US" altLang="en-US"/>
              <a:t>) = f(A(X</a:t>
            </a:r>
            <a:r>
              <a:rPr lang="en-US" altLang="en-US" baseline="-25000"/>
              <a:t>1</a:t>
            </a:r>
            <a:r>
              <a:rPr lang="en-US" altLang="en-US"/>
              <a:t>), ... , A(X</a:t>
            </a:r>
            <a:r>
              <a:rPr lang="en-US" altLang="en-US" i="1" baseline="-25000"/>
              <a:t>n</a:t>
            </a:r>
            <a:r>
              <a:rPr lang="en-US" altLang="en-US"/>
              <a:t>)) </a:t>
            </a:r>
            <a:endParaRPr lang="en-US" altLang="en-US" i="1"/>
          </a:p>
          <a:p>
            <a:pPr lvl="1" eaLnBrk="1" hangingPunct="1"/>
            <a:r>
              <a:rPr lang="en-US" altLang="en-US"/>
              <a:t>Likewise, inherited attributes of symbols X</a:t>
            </a:r>
            <a:r>
              <a:rPr lang="en-US" altLang="en-US" i="1" baseline="-25000"/>
              <a:t>j</a:t>
            </a:r>
            <a:r>
              <a:rPr lang="en-US" altLang="en-US"/>
              <a:t>, 1 ≤ j ≤ n are computed with a semantic function of the form:</a:t>
            </a:r>
          </a:p>
          <a:p>
            <a:pPr eaLnBrk="1" hangingPunct="1">
              <a:buFont typeface="Wingdings" panose="05000000000000000000" pitchFamily="2" charset="2"/>
              <a:buNone/>
            </a:pPr>
            <a:r>
              <a:rPr lang="en-US" altLang="en-US" i="1"/>
              <a:t>			</a:t>
            </a:r>
            <a:r>
              <a:rPr lang="en-US" altLang="en-US"/>
              <a:t>I(X</a:t>
            </a:r>
            <a:r>
              <a:rPr lang="en-US" altLang="en-US" i="1" baseline="-25000"/>
              <a:t>j</a:t>
            </a:r>
            <a:r>
              <a:rPr lang="en-US" altLang="en-US"/>
              <a:t>) = f(A(X</a:t>
            </a:r>
            <a:r>
              <a:rPr lang="en-US" altLang="en-US" baseline="-25000"/>
              <a:t>0</a:t>
            </a:r>
            <a:r>
              <a:rPr lang="en-US" altLang="en-US"/>
              <a:t>), ... , A(X</a:t>
            </a:r>
            <a:r>
              <a:rPr lang="en-US" altLang="en-US" i="1" baseline="-25000"/>
              <a:t>n</a:t>
            </a:r>
            <a:r>
              <a:rPr lang="en-US" altLang="en-US"/>
              <a:t>))</a:t>
            </a:r>
          </a:p>
        </p:txBody>
      </p:sp>
      <p:sp>
        <p:nvSpPr>
          <p:cNvPr id="44036" name="Slide Number Placeholder 3">
            <a:extLst>
              <a:ext uri="{FF2B5EF4-FFF2-40B4-BE49-F238E27FC236}">
                <a16:creationId xmlns:a16="http://schemas.microsoft.com/office/drawing/2014/main" id="{E32E6C15-9676-4318-9E7A-F0F7C3CAA43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E7B14425-3D34-4DF6-890E-7AD5BA1071D3}" type="slidenum">
              <a:rPr lang="en-US" altLang="en-US" sz="1400" smtClean="0">
                <a:solidFill>
                  <a:srgbClr val="FFFFFF"/>
                </a:solidFill>
                <a:latin typeface="Times" panose="02020603050405020304" pitchFamily="18" charset="0"/>
              </a:rPr>
              <a:pPr>
                <a:spcBef>
                  <a:spcPct val="0"/>
                </a:spcBef>
                <a:buClrTx/>
                <a:buSzTx/>
                <a:buFontTx/>
                <a:buNone/>
              </a:pPr>
              <a:t>68</a:t>
            </a:fld>
            <a:endParaRPr lang="en-US" altLang="en-US" sz="1400">
              <a:solidFill>
                <a:srgbClr val="FFFFFF"/>
              </a:solidFill>
              <a:latin typeface="Times" panose="02020603050405020304" pitchFamily="18" charset="0"/>
            </a:endParaRPr>
          </a:p>
        </p:txBody>
      </p:sp>
      <p:sp>
        <p:nvSpPr>
          <p:cNvPr id="44037" name="Footer Placeholder 4">
            <a:extLst>
              <a:ext uri="{FF2B5EF4-FFF2-40B4-BE49-F238E27FC236}">
                <a16:creationId xmlns:a16="http://schemas.microsoft.com/office/drawing/2014/main" id="{E13EE9F2-E2B8-4F32-96BE-4AEF121B1A5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1307654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777F9AC6-38DB-4CD5-8506-53B2672773E7}"/>
              </a:ext>
            </a:extLst>
          </p:cNvPr>
          <p:cNvSpPr>
            <a:spLocks noGrp="1" noChangeArrowheads="1"/>
          </p:cNvSpPr>
          <p:nvPr>
            <p:ph type="title"/>
          </p:nvPr>
        </p:nvSpPr>
        <p:spPr/>
        <p:txBody>
          <a:bodyPr/>
          <a:lstStyle/>
          <a:p>
            <a:pPr eaLnBrk="1" hangingPunct="1">
              <a:defRPr/>
            </a:pPr>
            <a:r>
              <a:rPr lang="en-US" dirty="0"/>
              <a:t>Attribute Grammars: Definition</a:t>
            </a:r>
          </a:p>
        </p:txBody>
      </p:sp>
      <p:sp>
        <p:nvSpPr>
          <p:cNvPr id="45059" name="Rectangle 3">
            <a:extLst>
              <a:ext uri="{FF2B5EF4-FFF2-40B4-BE49-F238E27FC236}">
                <a16:creationId xmlns:a16="http://schemas.microsoft.com/office/drawing/2014/main" id="{99B1F532-0885-47FB-AE33-071851FA0F18}"/>
              </a:ext>
            </a:extLst>
          </p:cNvPr>
          <p:cNvSpPr>
            <a:spLocks noGrp="1" noChangeArrowheads="1"/>
          </p:cNvSpPr>
          <p:nvPr>
            <p:ph sz="quarter" idx="1"/>
          </p:nvPr>
        </p:nvSpPr>
        <p:spPr>
          <a:xfrm>
            <a:off x="457200" y="1600200"/>
            <a:ext cx="7467600" cy="4873625"/>
          </a:xfrm>
        </p:spPr>
        <p:txBody>
          <a:bodyPr/>
          <a:lstStyle/>
          <a:p>
            <a:pPr eaLnBrk="1" hangingPunct="1"/>
            <a:r>
              <a:rPr lang="en-US" altLang="en-US"/>
              <a:t>A predicate function has the form of a Boolean expression on the union of the attribute set {A(X</a:t>
            </a:r>
            <a:r>
              <a:rPr lang="en-US" altLang="en-US" baseline="-25000"/>
              <a:t>0</a:t>
            </a:r>
            <a:r>
              <a:rPr lang="en-US" altLang="en-US"/>
              <a:t>), …, A(X</a:t>
            </a:r>
            <a:r>
              <a:rPr lang="en-US" altLang="en-US" i="1" baseline="-25000"/>
              <a:t>n</a:t>
            </a:r>
            <a:r>
              <a:rPr lang="en-US" altLang="en-US"/>
              <a:t>)}</a:t>
            </a:r>
          </a:p>
          <a:p>
            <a:pPr lvl="1" eaLnBrk="1" hangingPunct="1"/>
            <a:r>
              <a:rPr lang="en-US" altLang="en-US"/>
              <a:t>The only derivations allowed with an attribute grammar are those in which every predicate associated with every nonterminal is true.</a:t>
            </a:r>
          </a:p>
          <a:p>
            <a:pPr lvl="1" eaLnBrk="1" hangingPunct="1"/>
            <a:endParaRPr lang="en-US" altLang="en-US"/>
          </a:p>
          <a:p>
            <a:pPr eaLnBrk="1" hangingPunct="1"/>
            <a:r>
              <a:rPr lang="en-US" altLang="en-US"/>
              <a:t>Intrinsic attributes are synthesised attributes of leaf nodes whose values are determined outside the parse tree</a:t>
            </a:r>
          </a:p>
        </p:txBody>
      </p:sp>
      <p:sp>
        <p:nvSpPr>
          <p:cNvPr id="45060" name="Slide Number Placeholder 4">
            <a:extLst>
              <a:ext uri="{FF2B5EF4-FFF2-40B4-BE49-F238E27FC236}">
                <a16:creationId xmlns:a16="http://schemas.microsoft.com/office/drawing/2014/main" id="{7478F6F0-7ED5-49AB-AD24-964779EC4A2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230CA09D-2CC3-4563-BB61-6A60916DF9B1}" type="slidenum">
              <a:rPr lang="en-US" altLang="en-US" sz="1400" smtClean="0">
                <a:solidFill>
                  <a:srgbClr val="FFFFFF"/>
                </a:solidFill>
                <a:latin typeface="Times" panose="02020603050405020304" pitchFamily="18" charset="0"/>
              </a:rPr>
              <a:pPr>
                <a:spcBef>
                  <a:spcPct val="0"/>
                </a:spcBef>
                <a:buClrTx/>
                <a:buSzTx/>
                <a:buFontTx/>
                <a:buNone/>
              </a:pPr>
              <a:t>69</a:t>
            </a:fld>
            <a:endParaRPr lang="en-US" altLang="en-US" sz="1400">
              <a:solidFill>
                <a:srgbClr val="FFFFFF"/>
              </a:solidFill>
              <a:latin typeface="Times" panose="02020603050405020304" pitchFamily="18" charset="0"/>
            </a:endParaRPr>
          </a:p>
        </p:txBody>
      </p:sp>
      <p:sp>
        <p:nvSpPr>
          <p:cNvPr id="45061" name="Footer Placeholder 3">
            <a:extLst>
              <a:ext uri="{FF2B5EF4-FFF2-40B4-BE49-F238E27FC236}">
                <a16:creationId xmlns:a16="http://schemas.microsoft.com/office/drawing/2014/main" id="{E9A6A633-2787-4C57-BD40-23938D1DBE93}"/>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86760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69808AA7-F0EF-4C9F-9289-466816DBF307}"/>
              </a:ext>
            </a:extLst>
          </p:cNvPr>
          <p:cNvSpPr>
            <a:spLocks noGrp="1" noChangeArrowheads="1"/>
          </p:cNvSpPr>
          <p:nvPr>
            <p:ph type="title"/>
          </p:nvPr>
        </p:nvSpPr>
        <p:spPr/>
        <p:txBody>
          <a:bodyPr/>
          <a:lstStyle/>
          <a:p>
            <a:pPr eaLnBrk="1" fontAlgn="auto" hangingPunct="1">
              <a:spcAft>
                <a:spcPts val="0"/>
              </a:spcAft>
              <a:defRPr/>
            </a:pPr>
            <a:r>
              <a:rPr lang="en-US" dirty="0"/>
              <a:t>Language Evaluation Criteria</a:t>
            </a:r>
          </a:p>
        </p:txBody>
      </p:sp>
      <p:sp>
        <p:nvSpPr>
          <p:cNvPr id="23555" name="Rectangle 3">
            <a:extLst>
              <a:ext uri="{FF2B5EF4-FFF2-40B4-BE49-F238E27FC236}">
                <a16:creationId xmlns:a16="http://schemas.microsoft.com/office/drawing/2014/main" id="{9CEF9EE9-A046-492C-9D19-031D8ED9C6F4}"/>
              </a:ext>
            </a:extLst>
          </p:cNvPr>
          <p:cNvSpPr>
            <a:spLocks noGrp="1" noChangeArrowheads="1"/>
          </p:cNvSpPr>
          <p:nvPr>
            <p:ph sz="quarter" idx="1"/>
          </p:nvPr>
        </p:nvSpPr>
        <p:spPr>
          <a:xfrm>
            <a:off x="533400" y="1447800"/>
            <a:ext cx="7772400" cy="4953000"/>
          </a:xfrm>
        </p:spPr>
        <p:txBody>
          <a:bodyPr/>
          <a:lstStyle/>
          <a:p>
            <a:pPr eaLnBrk="1" hangingPunct="1"/>
            <a:r>
              <a:rPr lang="en-US" altLang="en-US" b="1"/>
              <a:t>Readability</a:t>
            </a:r>
            <a:r>
              <a:rPr lang="en-US" altLang="en-US"/>
              <a:t>: the ease with which programs can be read and understood</a:t>
            </a:r>
          </a:p>
          <a:p>
            <a:pPr eaLnBrk="1" hangingPunct="1"/>
            <a:r>
              <a:rPr lang="en-US" altLang="en-US" b="1"/>
              <a:t>Writability</a:t>
            </a:r>
            <a:r>
              <a:rPr lang="en-US" altLang="en-US"/>
              <a:t>: the ease with which a language can be used to create programs</a:t>
            </a:r>
          </a:p>
          <a:p>
            <a:pPr eaLnBrk="1" hangingPunct="1"/>
            <a:r>
              <a:rPr lang="en-US" altLang="en-US" b="1"/>
              <a:t>Reliability</a:t>
            </a:r>
            <a:r>
              <a:rPr lang="en-US" altLang="en-US"/>
              <a:t>: conformance to specifications (i.e., performs to its specifications) </a:t>
            </a:r>
          </a:p>
          <a:p>
            <a:pPr eaLnBrk="1" hangingPunct="1"/>
            <a:r>
              <a:rPr lang="en-US" altLang="en-US" b="1"/>
              <a:t>Cost</a:t>
            </a:r>
            <a:r>
              <a:rPr lang="en-US" altLang="en-US"/>
              <a:t>: the ultimate total cost</a:t>
            </a:r>
          </a:p>
        </p:txBody>
      </p:sp>
      <p:sp>
        <p:nvSpPr>
          <p:cNvPr id="23556" name="Slide Number Placeholder 4">
            <a:extLst>
              <a:ext uri="{FF2B5EF4-FFF2-40B4-BE49-F238E27FC236}">
                <a16:creationId xmlns:a16="http://schemas.microsoft.com/office/drawing/2014/main" id="{05306617-A83E-4306-BD75-342604743E6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711F9668-CFCB-4129-A84F-98BC15642AC4}" type="slidenum">
              <a:rPr lang="en-US" altLang="en-US" sz="1400" smtClean="0">
                <a:solidFill>
                  <a:srgbClr val="FFFFFF"/>
                </a:solidFill>
                <a:latin typeface="Times" panose="02020603050405020304" pitchFamily="18" charset="0"/>
              </a:rPr>
              <a:pPr>
                <a:spcBef>
                  <a:spcPct val="0"/>
                </a:spcBef>
                <a:buClrTx/>
                <a:buSzTx/>
                <a:buFontTx/>
                <a:buNone/>
              </a:pPr>
              <a:t>7</a:t>
            </a:fld>
            <a:endParaRPr lang="en-US" altLang="en-US" sz="1400">
              <a:solidFill>
                <a:srgbClr val="FFFFFF"/>
              </a:solidFill>
              <a:latin typeface="Times" panose="02020603050405020304" pitchFamily="18" charset="0"/>
            </a:endParaRPr>
          </a:p>
        </p:txBody>
      </p:sp>
      <p:sp>
        <p:nvSpPr>
          <p:cNvPr id="23557" name="Footer Placeholder 3">
            <a:extLst>
              <a:ext uri="{FF2B5EF4-FFF2-40B4-BE49-F238E27FC236}">
                <a16:creationId xmlns:a16="http://schemas.microsoft.com/office/drawing/2014/main" id="{8F92A6DB-9F73-4553-81B6-85FE046D483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304AA8A4-45A9-431E-A330-374CA220FEF8}"/>
              </a:ext>
            </a:extLst>
          </p:cNvPr>
          <p:cNvSpPr>
            <a:spLocks noGrp="1" noChangeArrowheads="1"/>
          </p:cNvSpPr>
          <p:nvPr>
            <p:ph type="title"/>
          </p:nvPr>
        </p:nvSpPr>
        <p:spPr/>
        <p:txBody>
          <a:bodyPr/>
          <a:lstStyle/>
          <a:p>
            <a:pPr eaLnBrk="1" hangingPunct="1">
              <a:defRPr/>
            </a:pPr>
            <a:r>
              <a:rPr lang="en-US" dirty="0"/>
              <a:t>Attribute Grammars: Example</a:t>
            </a:r>
          </a:p>
        </p:txBody>
      </p:sp>
      <p:sp>
        <p:nvSpPr>
          <p:cNvPr id="46083" name="Rectangle 3">
            <a:extLst>
              <a:ext uri="{FF2B5EF4-FFF2-40B4-BE49-F238E27FC236}">
                <a16:creationId xmlns:a16="http://schemas.microsoft.com/office/drawing/2014/main" id="{D64B3931-7E6D-4708-B8AE-379A62A6F4CE}"/>
              </a:ext>
            </a:extLst>
          </p:cNvPr>
          <p:cNvSpPr>
            <a:spLocks noGrp="1" noChangeArrowheads="1"/>
          </p:cNvSpPr>
          <p:nvPr>
            <p:ph sz="quarter" idx="1"/>
          </p:nvPr>
        </p:nvSpPr>
        <p:spPr>
          <a:xfrm>
            <a:off x="457200" y="1600200"/>
            <a:ext cx="7467600" cy="4873625"/>
          </a:xfrm>
        </p:spPr>
        <p:txBody>
          <a:bodyPr/>
          <a:lstStyle/>
          <a:p>
            <a:pPr eaLnBrk="1" hangingPunct="1"/>
            <a:r>
              <a:rPr lang="en-US" altLang="en-US"/>
              <a:t>Syntax rule:</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&lt;proc_def&gt; → procedure &lt;proc_name&gt;[1] 				&lt;proc_body&gt; end &lt;proc_name&gt;[2];</a:t>
            </a:r>
          </a:p>
          <a:p>
            <a:pPr eaLnBrk="1" hangingPunct="1"/>
            <a:r>
              <a:rPr lang="en-US" altLang="en-US"/>
              <a:t>Predicate:</a:t>
            </a:r>
          </a:p>
          <a:p>
            <a:pPr eaLnBrk="1" hangingPunct="1">
              <a:buFont typeface="Wingdings" panose="05000000000000000000" pitchFamily="2" charset="2"/>
              <a:buNone/>
            </a:pPr>
            <a:r>
              <a:rPr lang="en-US" altLang="en-US" sz="3200">
                <a:latin typeface="Courier New" panose="02070309020205020404" pitchFamily="49" charset="0"/>
              </a:rPr>
              <a:t>		</a:t>
            </a:r>
            <a:r>
              <a:rPr lang="en-US" altLang="en-US" sz="1800">
                <a:latin typeface="Courier New" panose="02070309020205020404" pitchFamily="49" charset="0"/>
              </a:rPr>
              <a:t>&lt;proc_name&gt;[1].string == &lt;proc_name&gt;[2].string</a:t>
            </a:r>
          </a:p>
          <a:p>
            <a:pPr eaLnBrk="1" hangingPunct="1"/>
            <a:endParaRPr lang="en-US" altLang="en-US" sz="1800">
              <a:latin typeface="Courier New" panose="02070309020205020404" pitchFamily="49" charset="0"/>
            </a:endParaRPr>
          </a:p>
          <a:p>
            <a:pPr eaLnBrk="1" hangingPunct="1"/>
            <a:r>
              <a:rPr lang="en-US" altLang="en-US"/>
              <a:t>I.e. the predicate rule states that the name string attribute of the </a:t>
            </a:r>
            <a:r>
              <a:rPr lang="en-US" altLang="en-US">
                <a:latin typeface="Courier New" panose="02070309020205020404" pitchFamily="49" charset="0"/>
              </a:rPr>
              <a:t>&lt;proc_name&gt; </a:t>
            </a:r>
            <a:r>
              <a:rPr lang="en-US" altLang="en-US"/>
              <a:t>nonterminal in the subprogram header must match the name string attribute of the </a:t>
            </a:r>
            <a:r>
              <a:rPr lang="en-US" altLang="en-US">
                <a:latin typeface="Courier New" panose="02070309020205020404" pitchFamily="49" charset="0"/>
              </a:rPr>
              <a:t>&lt;proc_name&gt; </a:t>
            </a:r>
            <a:r>
              <a:rPr lang="en-US" altLang="en-US"/>
              <a:t>nonterminal following the end of the subprogram.</a:t>
            </a:r>
          </a:p>
        </p:txBody>
      </p:sp>
      <p:sp>
        <p:nvSpPr>
          <p:cNvPr id="46084" name="Slide Number Placeholder 4">
            <a:extLst>
              <a:ext uri="{FF2B5EF4-FFF2-40B4-BE49-F238E27FC236}">
                <a16:creationId xmlns:a16="http://schemas.microsoft.com/office/drawing/2014/main" id="{8FAABC0E-F412-4DB2-B8FB-10AD2010BC6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076113F5-7830-4808-9E7F-D186DC565A23}" type="slidenum">
              <a:rPr lang="en-US" altLang="en-US" sz="1400" smtClean="0">
                <a:solidFill>
                  <a:srgbClr val="FFFFFF"/>
                </a:solidFill>
                <a:latin typeface="Times" panose="02020603050405020304" pitchFamily="18" charset="0"/>
              </a:rPr>
              <a:pPr>
                <a:spcBef>
                  <a:spcPct val="0"/>
                </a:spcBef>
                <a:buClrTx/>
                <a:buSzTx/>
                <a:buFontTx/>
                <a:buNone/>
              </a:pPr>
              <a:t>70</a:t>
            </a:fld>
            <a:endParaRPr lang="en-US" altLang="en-US" sz="1400">
              <a:solidFill>
                <a:srgbClr val="FFFFFF"/>
              </a:solidFill>
              <a:latin typeface="Times" panose="02020603050405020304" pitchFamily="18" charset="0"/>
            </a:endParaRPr>
          </a:p>
        </p:txBody>
      </p:sp>
      <p:sp>
        <p:nvSpPr>
          <p:cNvPr id="46085" name="Footer Placeholder 3">
            <a:extLst>
              <a:ext uri="{FF2B5EF4-FFF2-40B4-BE49-F238E27FC236}">
                <a16:creationId xmlns:a16="http://schemas.microsoft.com/office/drawing/2014/main" id="{6E7F4D46-1CB6-4D3B-A5BA-AFD895C9F17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3241284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6E3B-A80F-4F17-8F8D-6B3D5FC50EB2}"/>
              </a:ext>
            </a:extLst>
          </p:cNvPr>
          <p:cNvSpPr>
            <a:spLocks noGrp="1"/>
          </p:cNvSpPr>
          <p:nvPr>
            <p:ph type="title"/>
          </p:nvPr>
        </p:nvSpPr>
        <p:spPr/>
        <p:txBody>
          <a:bodyPr/>
          <a:lstStyle/>
          <a:p>
            <a:pPr>
              <a:defRPr/>
            </a:pPr>
            <a:r>
              <a:rPr lang="en-US" dirty="0"/>
              <a:t>Attribute Grammars: Example</a:t>
            </a:r>
          </a:p>
        </p:txBody>
      </p:sp>
      <p:sp>
        <p:nvSpPr>
          <p:cNvPr id="47107" name="Content Placeholder 2">
            <a:extLst>
              <a:ext uri="{FF2B5EF4-FFF2-40B4-BE49-F238E27FC236}">
                <a16:creationId xmlns:a16="http://schemas.microsoft.com/office/drawing/2014/main" id="{56CE698B-2382-465E-A328-3876AF9645D4}"/>
              </a:ext>
            </a:extLst>
          </p:cNvPr>
          <p:cNvSpPr>
            <a:spLocks noGrp="1"/>
          </p:cNvSpPr>
          <p:nvPr>
            <p:ph sz="quarter" idx="1"/>
          </p:nvPr>
        </p:nvSpPr>
        <p:spPr>
          <a:xfrm>
            <a:off x="457200" y="1600200"/>
            <a:ext cx="7467600" cy="4873625"/>
          </a:xfrm>
        </p:spPr>
        <p:txBody>
          <a:bodyPr/>
          <a:lstStyle/>
          <a:p>
            <a:r>
              <a:rPr lang="en-US" altLang="en-US"/>
              <a:t>Consider the following grammar</a:t>
            </a:r>
          </a:p>
          <a:p>
            <a:endParaRPr lang="en-US" altLang="en-US"/>
          </a:p>
          <a:p>
            <a:pPr eaLnBrk="1" hangingPunct="1">
              <a:buFontTx/>
              <a:buNone/>
            </a:pPr>
            <a:r>
              <a:rPr lang="en-US" altLang="en-US">
                <a:latin typeface="Courier New" panose="02070309020205020404" pitchFamily="49" charset="0"/>
              </a:rPr>
              <a:t>	&lt;assign&gt; → &lt;var&gt; = &lt;expr&gt;</a:t>
            </a:r>
          </a:p>
          <a:p>
            <a:pPr eaLnBrk="1" hangingPunct="1">
              <a:buFontTx/>
              <a:buNone/>
            </a:pPr>
            <a:r>
              <a:rPr lang="en-US" altLang="en-US">
                <a:latin typeface="Courier New" panose="02070309020205020404" pitchFamily="49" charset="0"/>
              </a:rPr>
              <a:t>	&lt;expr&gt; → &lt;var&gt; + &lt;var&gt;</a:t>
            </a:r>
          </a:p>
          <a:p>
            <a:pPr eaLnBrk="1" hangingPunct="1">
              <a:buFontTx/>
              <a:buNone/>
            </a:pPr>
            <a:r>
              <a:rPr lang="en-US" altLang="en-US">
                <a:latin typeface="Courier New" panose="02070309020205020404" pitchFamily="49" charset="0"/>
              </a:rPr>
              <a:t>			| &lt;var&gt;</a:t>
            </a:r>
          </a:p>
          <a:p>
            <a:pPr eaLnBrk="1" hangingPunct="1">
              <a:buFontTx/>
              <a:buNone/>
            </a:pPr>
            <a:r>
              <a:rPr lang="en-US" altLang="en-US">
                <a:latin typeface="Courier New" panose="02070309020205020404" pitchFamily="49" charset="0"/>
              </a:rPr>
              <a:t>	&lt;var&gt; → A | B | C</a:t>
            </a:r>
            <a:endParaRPr lang="en-US" altLang="en-US"/>
          </a:p>
          <a:p>
            <a:pPr>
              <a:buFont typeface="Wingdings" panose="05000000000000000000" pitchFamily="2" charset="2"/>
              <a:buNone/>
            </a:pPr>
            <a:endParaRPr lang="en-US" altLang="en-US"/>
          </a:p>
          <a:p>
            <a:endParaRPr lang="en-US" altLang="en-US"/>
          </a:p>
          <a:p>
            <a:pPr>
              <a:buFont typeface="Wingdings" panose="05000000000000000000" pitchFamily="2" charset="2"/>
              <a:buNone/>
            </a:pPr>
            <a:endParaRPr lang="en-US" altLang="en-US"/>
          </a:p>
          <a:p>
            <a:pPr>
              <a:buFont typeface="Wingdings" panose="05000000000000000000" pitchFamily="2" charset="2"/>
              <a:buNone/>
            </a:pPr>
            <a:endParaRPr lang="en-US" altLang="en-US"/>
          </a:p>
          <a:p>
            <a:pPr>
              <a:buFont typeface="Wingdings" panose="05000000000000000000" pitchFamily="2" charset="2"/>
              <a:buNone/>
            </a:pPr>
            <a:endParaRPr lang="en-US" altLang="en-US"/>
          </a:p>
        </p:txBody>
      </p:sp>
      <p:sp>
        <p:nvSpPr>
          <p:cNvPr id="47108" name="Slide Number Placeholder 3">
            <a:extLst>
              <a:ext uri="{FF2B5EF4-FFF2-40B4-BE49-F238E27FC236}">
                <a16:creationId xmlns:a16="http://schemas.microsoft.com/office/drawing/2014/main" id="{7B05D68A-18D4-41D5-AD76-5D36D58510B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285D0A5F-3A99-4170-ABB5-39690ACEB623}" type="slidenum">
              <a:rPr lang="en-US" altLang="en-US" sz="1400" smtClean="0">
                <a:solidFill>
                  <a:srgbClr val="FFFFFF"/>
                </a:solidFill>
                <a:latin typeface="Times" panose="02020603050405020304" pitchFamily="18" charset="0"/>
              </a:rPr>
              <a:pPr>
                <a:spcBef>
                  <a:spcPct val="0"/>
                </a:spcBef>
                <a:buClrTx/>
                <a:buSzTx/>
                <a:buFontTx/>
                <a:buNone/>
              </a:pPr>
              <a:t>71</a:t>
            </a:fld>
            <a:endParaRPr lang="en-US" altLang="en-US" sz="1400">
              <a:solidFill>
                <a:srgbClr val="FFFFFF"/>
              </a:solidFill>
              <a:latin typeface="Times" panose="02020603050405020304" pitchFamily="18" charset="0"/>
            </a:endParaRPr>
          </a:p>
        </p:txBody>
      </p:sp>
      <p:sp>
        <p:nvSpPr>
          <p:cNvPr id="47109" name="Footer Placeholder 4">
            <a:extLst>
              <a:ext uri="{FF2B5EF4-FFF2-40B4-BE49-F238E27FC236}">
                <a16:creationId xmlns:a16="http://schemas.microsoft.com/office/drawing/2014/main" id="{A0E8A30E-C082-456D-BC29-B19C52592AF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2525648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F3BF-0359-41A9-901C-EDAB66807897}"/>
              </a:ext>
            </a:extLst>
          </p:cNvPr>
          <p:cNvSpPr>
            <a:spLocks noGrp="1"/>
          </p:cNvSpPr>
          <p:nvPr>
            <p:ph type="title"/>
          </p:nvPr>
        </p:nvSpPr>
        <p:spPr/>
        <p:txBody>
          <a:bodyPr/>
          <a:lstStyle/>
          <a:p>
            <a:pPr>
              <a:defRPr/>
            </a:pPr>
            <a:r>
              <a:rPr lang="en-US" dirty="0"/>
              <a:t>Attribute Grammars: Example</a:t>
            </a:r>
          </a:p>
        </p:txBody>
      </p:sp>
      <p:sp>
        <p:nvSpPr>
          <p:cNvPr id="3" name="Content Placeholder 2">
            <a:extLst>
              <a:ext uri="{FF2B5EF4-FFF2-40B4-BE49-F238E27FC236}">
                <a16:creationId xmlns:a16="http://schemas.microsoft.com/office/drawing/2014/main" id="{26FFCEF9-3B52-4B05-BE37-68D8200FC324}"/>
              </a:ext>
            </a:extLst>
          </p:cNvPr>
          <p:cNvSpPr>
            <a:spLocks noGrp="1"/>
          </p:cNvSpPr>
          <p:nvPr>
            <p:ph sz="quarter" idx="1"/>
          </p:nvPr>
        </p:nvSpPr>
        <p:spPr>
          <a:xfrm>
            <a:off x="457200" y="1600200"/>
            <a:ext cx="7467600" cy="4873625"/>
          </a:xfrm>
        </p:spPr>
        <p:txBody>
          <a:bodyPr>
            <a:normAutofit lnSpcReduction="10000"/>
          </a:bodyPr>
          <a:lstStyle/>
          <a:p>
            <a:pPr>
              <a:defRPr/>
            </a:pPr>
            <a:r>
              <a:rPr lang="en-US" dirty="0"/>
              <a:t>And the following requirements …</a:t>
            </a:r>
          </a:p>
          <a:p>
            <a:pPr lvl="1">
              <a:defRPr/>
            </a:pPr>
            <a:r>
              <a:rPr lang="en-US" dirty="0"/>
              <a:t>The variables can be one of two types, </a:t>
            </a:r>
            <a:r>
              <a:rPr lang="en-US" dirty="0" err="1"/>
              <a:t>int</a:t>
            </a:r>
            <a:r>
              <a:rPr lang="en-US" dirty="0"/>
              <a:t> or real</a:t>
            </a:r>
          </a:p>
          <a:p>
            <a:pPr lvl="1">
              <a:defRPr/>
            </a:pPr>
            <a:r>
              <a:rPr lang="en-US" dirty="0"/>
              <a:t>When there are two variables on the right side of an assignment, they need not be the same type</a:t>
            </a:r>
          </a:p>
          <a:p>
            <a:pPr lvl="1">
              <a:defRPr/>
            </a:pPr>
            <a:r>
              <a:rPr lang="en-US" dirty="0"/>
              <a:t>The type of the expression when the operand types are not the same is always real</a:t>
            </a:r>
          </a:p>
          <a:p>
            <a:pPr lvl="1">
              <a:defRPr/>
            </a:pPr>
            <a:r>
              <a:rPr lang="en-US" dirty="0"/>
              <a:t>When they are the same, the expression type is that of the operands.</a:t>
            </a:r>
          </a:p>
          <a:p>
            <a:pPr lvl="1">
              <a:defRPr/>
            </a:pPr>
            <a:r>
              <a:rPr lang="en-US" dirty="0"/>
              <a:t>The type of the left side of the assignment must match the type of the right side</a:t>
            </a:r>
          </a:p>
          <a:p>
            <a:pPr lvl="1">
              <a:defRPr/>
            </a:pPr>
            <a:r>
              <a:rPr lang="en-US" dirty="0"/>
              <a:t>So, the types of operands in the right side can be mixed, but the assignment is valid only if the target and the value resulting from evaluating the right side have the same type.</a:t>
            </a:r>
          </a:p>
        </p:txBody>
      </p:sp>
      <p:sp>
        <p:nvSpPr>
          <p:cNvPr id="48132" name="Slide Number Placeholder 3">
            <a:extLst>
              <a:ext uri="{FF2B5EF4-FFF2-40B4-BE49-F238E27FC236}">
                <a16:creationId xmlns:a16="http://schemas.microsoft.com/office/drawing/2014/main" id="{B6F4090D-0036-46A4-828D-E9C56E6A8B5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3-</a:t>
            </a:r>
            <a:fld id="{3E0E3758-6CC3-42B4-93F0-BC68A4D6699C}" type="slidenum">
              <a:rPr lang="en-US" altLang="en-US" sz="1400" smtClean="0">
                <a:solidFill>
                  <a:srgbClr val="FFFFFF"/>
                </a:solidFill>
                <a:latin typeface="Times" panose="02020603050405020304" pitchFamily="18" charset="0"/>
              </a:rPr>
              <a:pPr>
                <a:spcBef>
                  <a:spcPct val="0"/>
                </a:spcBef>
                <a:buClrTx/>
                <a:buSzTx/>
                <a:buFontTx/>
                <a:buNone/>
              </a:pPr>
              <a:t>72</a:t>
            </a:fld>
            <a:endParaRPr lang="en-US" altLang="en-US" sz="1400">
              <a:solidFill>
                <a:srgbClr val="FFFFFF"/>
              </a:solidFill>
              <a:latin typeface="Times" panose="02020603050405020304" pitchFamily="18" charset="0"/>
            </a:endParaRPr>
          </a:p>
        </p:txBody>
      </p:sp>
      <p:sp>
        <p:nvSpPr>
          <p:cNvPr id="48133" name="Footer Placeholder 4">
            <a:extLst>
              <a:ext uri="{FF2B5EF4-FFF2-40B4-BE49-F238E27FC236}">
                <a16:creationId xmlns:a16="http://schemas.microsoft.com/office/drawing/2014/main" id="{CECCE654-F0C4-46A3-A7C4-B97548EB035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Programming Languages </a:t>
            </a:r>
          </a:p>
        </p:txBody>
      </p:sp>
    </p:spTree>
    <p:extLst>
      <p:ext uri="{BB962C8B-B14F-4D97-AF65-F5344CB8AC3E}">
        <p14:creationId xmlns:p14="http://schemas.microsoft.com/office/powerpoint/2010/main" val="2914206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97184838-5A5F-41B4-A84A-386292AAE3C0}"/>
              </a:ext>
            </a:extLst>
          </p:cNvPr>
          <p:cNvSpPr>
            <a:spLocks noGrp="1" noChangeArrowheads="1"/>
          </p:cNvSpPr>
          <p:nvPr>
            <p:ph type="title"/>
          </p:nvPr>
        </p:nvSpPr>
        <p:spPr/>
        <p:txBody>
          <a:bodyPr/>
          <a:lstStyle/>
          <a:p>
            <a:pPr eaLnBrk="1" hangingPunct="1">
              <a:defRPr/>
            </a:pPr>
            <a:r>
              <a:rPr lang="en-US" dirty="0"/>
              <a:t>Attribute Grammars: Example</a:t>
            </a:r>
          </a:p>
        </p:txBody>
      </p:sp>
      <p:pic>
        <p:nvPicPr>
          <p:cNvPr id="49155" name="Picture 8" descr="e03-06">
            <a:extLst>
              <a:ext uri="{FF2B5EF4-FFF2-40B4-BE49-F238E27FC236}">
                <a16:creationId xmlns:a16="http://schemas.microsoft.com/office/drawing/2014/main" id="{71E51B7B-1267-4320-A15F-5EFD7D45A8A2}"/>
              </a:ext>
            </a:extLst>
          </p:cNvPr>
          <p:cNvPicPr preferRelativeResize="0">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1808163"/>
            <a:ext cx="7467600" cy="4457700"/>
          </a:xfrm>
          <a:noFill/>
        </p:spPr>
      </p:pic>
      <p:sp>
        <p:nvSpPr>
          <p:cNvPr id="49156" name="Slide Number Placeholder 4">
            <a:extLst>
              <a:ext uri="{FF2B5EF4-FFF2-40B4-BE49-F238E27FC236}">
                <a16:creationId xmlns:a16="http://schemas.microsoft.com/office/drawing/2014/main" id="{3C2D5CEC-5A97-4722-AED9-6C4597D0166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E66BCEF1-9731-43C5-8EEB-DBE3025C38A6}" type="slidenum">
              <a:rPr lang="en-US" altLang="en-US" sz="1400" smtClean="0">
                <a:solidFill>
                  <a:srgbClr val="FFFFFF"/>
                </a:solidFill>
                <a:latin typeface="Times" panose="02020603050405020304" pitchFamily="18" charset="0"/>
              </a:rPr>
              <a:pPr>
                <a:spcBef>
                  <a:spcPct val="0"/>
                </a:spcBef>
                <a:buClrTx/>
                <a:buSzTx/>
                <a:buFontTx/>
                <a:buNone/>
              </a:pPr>
              <a:t>73</a:t>
            </a:fld>
            <a:endParaRPr lang="en-US" altLang="en-US" sz="1400">
              <a:solidFill>
                <a:srgbClr val="FFFFFF"/>
              </a:solidFill>
              <a:latin typeface="Times" panose="02020603050405020304" pitchFamily="18" charset="0"/>
            </a:endParaRPr>
          </a:p>
        </p:txBody>
      </p:sp>
      <p:sp>
        <p:nvSpPr>
          <p:cNvPr id="49157" name="Footer Placeholder 3">
            <a:extLst>
              <a:ext uri="{FF2B5EF4-FFF2-40B4-BE49-F238E27FC236}">
                <a16:creationId xmlns:a16="http://schemas.microsoft.com/office/drawing/2014/main" id="{E6DFEC57-38C5-4A6D-8DA9-81264C935DDD}"/>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978819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DEC05AFE-A705-420D-855C-CA53A7B1DF0C}"/>
              </a:ext>
            </a:extLst>
          </p:cNvPr>
          <p:cNvSpPr>
            <a:spLocks noGrp="1" noChangeArrowheads="1"/>
          </p:cNvSpPr>
          <p:nvPr>
            <p:ph type="title"/>
          </p:nvPr>
        </p:nvSpPr>
        <p:spPr/>
        <p:txBody>
          <a:bodyPr/>
          <a:lstStyle/>
          <a:p>
            <a:pPr eaLnBrk="1" hangingPunct="1">
              <a:defRPr/>
            </a:pPr>
            <a:r>
              <a:rPr lang="en-US" dirty="0"/>
              <a:t>Attribute Grammars: Example</a:t>
            </a:r>
          </a:p>
        </p:txBody>
      </p:sp>
      <p:sp>
        <p:nvSpPr>
          <p:cNvPr id="50179" name="Slide Number Placeholder 4">
            <a:extLst>
              <a:ext uri="{FF2B5EF4-FFF2-40B4-BE49-F238E27FC236}">
                <a16:creationId xmlns:a16="http://schemas.microsoft.com/office/drawing/2014/main" id="{FF75DD94-64B8-49C0-87B9-75C23FE397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BF144BE1-EA7A-4179-92DD-32D893DBC455}" type="slidenum">
              <a:rPr lang="en-US" altLang="en-US" sz="1400" smtClean="0">
                <a:solidFill>
                  <a:srgbClr val="FFFFFF"/>
                </a:solidFill>
                <a:latin typeface="Times" panose="02020603050405020304" pitchFamily="18" charset="0"/>
              </a:rPr>
              <a:pPr>
                <a:spcBef>
                  <a:spcPct val="0"/>
                </a:spcBef>
                <a:buClrTx/>
                <a:buSzTx/>
                <a:buFontTx/>
                <a:buNone/>
              </a:pPr>
              <a:t>74</a:t>
            </a:fld>
            <a:endParaRPr lang="en-US" altLang="en-US" sz="1400">
              <a:solidFill>
                <a:srgbClr val="FFFFFF"/>
              </a:solidFill>
              <a:latin typeface="Times" panose="02020603050405020304" pitchFamily="18" charset="0"/>
            </a:endParaRPr>
          </a:p>
        </p:txBody>
      </p:sp>
      <p:sp>
        <p:nvSpPr>
          <p:cNvPr id="50180" name="Footer Placeholder 3">
            <a:extLst>
              <a:ext uri="{FF2B5EF4-FFF2-40B4-BE49-F238E27FC236}">
                <a16:creationId xmlns:a16="http://schemas.microsoft.com/office/drawing/2014/main" id="{B5A46352-3E9A-40BF-93B5-01C482F95DA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
        <p:nvSpPr>
          <p:cNvPr id="50181" name="TextBox 7">
            <a:extLst>
              <a:ext uri="{FF2B5EF4-FFF2-40B4-BE49-F238E27FC236}">
                <a16:creationId xmlns:a16="http://schemas.microsoft.com/office/drawing/2014/main" id="{497576E1-3ADD-40C4-B2D2-05362DB536A6}"/>
              </a:ext>
            </a:extLst>
          </p:cNvPr>
          <p:cNvSpPr txBox="1">
            <a:spLocks noChangeArrowheads="1"/>
          </p:cNvSpPr>
          <p:nvPr/>
        </p:nvSpPr>
        <p:spPr bwMode="auto">
          <a:xfrm>
            <a:off x="1143000" y="4419600"/>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a:t>
            </a:r>
          </a:p>
        </p:txBody>
      </p:sp>
      <p:sp>
        <p:nvSpPr>
          <p:cNvPr id="50182" name="TextBox 8">
            <a:extLst>
              <a:ext uri="{FF2B5EF4-FFF2-40B4-BE49-F238E27FC236}">
                <a16:creationId xmlns:a16="http://schemas.microsoft.com/office/drawing/2014/main" id="{4062F2AA-3D06-4AE9-A9FD-33552992F1B1}"/>
              </a:ext>
            </a:extLst>
          </p:cNvPr>
          <p:cNvSpPr txBox="1">
            <a:spLocks noChangeArrowheads="1"/>
          </p:cNvSpPr>
          <p:nvPr/>
        </p:nvSpPr>
        <p:spPr bwMode="auto">
          <a:xfrm>
            <a:off x="4267200" y="4495800"/>
            <a:ext cx="839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&lt;var&gt;[2]</a:t>
            </a:r>
          </a:p>
        </p:txBody>
      </p:sp>
      <p:sp>
        <p:nvSpPr>
          <p:cNvPr id="50183" name="TextBox 9">
            <a:extLst>
              <a:ext uri="{FF2B5EF4-FFF2-40B4-BE49-F238E27FC236}">
                <a16:creationId xmlns:a16="http://schemas.microsoft.com/office/drawing/2014/main" id="{E1BD3CB0-378F-4CE3-B4A0-E7095EB93D27}"/>
              </a:ext>
            </a:extLst>
          </p:cNvPr>
          <p:cNvSpPr txBox="1">
            <a:spLocks noChangeArrowheads="1"/>
          </p:cNvSpPr>
          <p:nvPr/>
        </p:nvSpPr>
        <p:spPr bwMode="auto">
          <a:xfrm>
            <a:off x="6934200" y="4505325"/>
            <a:ext cx="839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&lt;var&gt;[3]</a:t>
            </a:r>
          </a:p>
        </p:txBody>
      </p:sp>
      <p:sp>
        <p:nvSpPr>
          <p:cNvPr id="50184" name="TextBox 10">
            <a:extLst>
              <a:ext uri="{FF2B5EF4-FFF2-40B4-BE49-F238E27FC236}">
                <a16:creationId xmlns:a16="http://schemas.microsoft.com/office/drawing/2014/main" id="{8E0BAE4A-A3D4-43AC-ADA8-9A83543F85A5}"/>
              </a:ext>
            </a:extLst>
          </p:cNvPr>
          <p:cNvSpPr txBox="1">
            <a:spLocks noChangeArrowheads="1"/>
          </p:cNvSpPr>
          <p:nvPr/>
        </p:nvSpPr>
        <p:spPr bwMode="auto">
          <a:xfrm>
            <a:off x="1316038" y="5437188"/>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a:t>
            </a:r>
          </a:p>
        </p:txBody>
      </p:sp>
      <p:sp>
        <p:nvSpPr>
          <p:cNvPr id="50185" name="TextBox 11">
            <a:extLst>
              <a:ext uri="{FF2B5EF4-FFF2-40B4-BE49-F238E27FC236}">
                <a16:creationId xmlns:a16="http://schemas.microsoft.com/office/drawing/2014/main" id="{91C57E28-8BBA-4A99-99AE-E62DEC4CE1EB}"/>
              </a:ext>
            </a:extLst>
          </p:cNvPr>
          <p:cNvSpPr txBox="1">
            <a:spLocks noChangeArrowheads="1"/>
          </p:cNvSpPr>
          <p:nvPr/>
        </p:nvSpPr>
        <p:spPr bwMode="auto">
          <a:xfrm>
            <a:off x="4572000" y="54864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a:t>
            </a:r>
          </a:p>
        </p:txBody>
      </p:sp>
      <p:sp>
        <p:nvSpPr>
          <p:cNvPr id="50186" name="TextBox 12">
            <a:extLst>
              <a:ext uri="{FF2B5EF4-FFF2-40B4-BE49-F238E27FC236}">
                <a16:creationId xmlns:a16="http://schemas.microsoft.com/office/drawing/2014/main" id="{3400AD1F-5010-4CE3-8743-B8F7FA43EF23}"/>
              </a:ext>
            </a:extLst>
          </p:cNvPr>
          <p:cNvSpPr txBox="1">
            <a:spLocks noChangeArrowheads="1"/>
          </p:cNvSpPr>
          <p:nvPr/>
        </p:nvSpPr>
        <p:spPr bwMode="auto">
          <a:xfrm>
            <a:off x="2819400" y="5437188"/>
            <a:ext cx="28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t>
            </a:r>
          </a:p>
        </p:txBody>
      </p:sp>
      <p:sp>
        <p:nvSpPr>
          <p:cNvPr id="50187" name="TextBox 13">
            <a:extLst>
              <a:ext uri="{FF2B5EF4-FFF2-40B4-BE49-F238E27FC236}">
                <a16:creationId xmlns:a16="http://schemas.microsoft.com/office/drawing/2014/main" id="{0B745A15-84B0-47D9-A46F-416F2638DB48}"/>
              </a:ext>
            </a:extLst>
          </p:cNvPr>
          <p:cNvSpPr txBox="1">
            <a:spLocks noChangeArrowheads="1"/>
          </p:cNvSpPr>
          <p:nvPr/>
        </p:nvSpPr>
        <p:spPr bwMode="auto">
          <a:xfrm>
            <a:off x="7239000" y="55594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B</a:t>
            </a:r>
          </a:p>
        </p:txBody>
      </p:sp>
      <p:sp>
        <p:nvSpPr>
          <p:cNvPr id="50188" name="TextBox 14">
            <a:extLst>
              <a:ext uri="{FF2B5EF4-FFF2-40B4-BE49-F238E27FC236}">
                <a16:creationId xmlns:a16="http://schemas.microsoft.com/office/drawing/2014/main" id="{7E7CC297-6E27-4888-9BB1-613829D0E48A}"/>
              </a:ext>
            </a:extLst>
          </p:cNvPr>
          <p:cNvSpPr txBox="1">
            <a:spLocks noChangeArrowheads="1"/>
          </p:cNvSpPr>
          <p:nvPr/>
        </p:nvSpPr>
        <p:spPr bwMode="auto">
          <a:xfrm>
            <a:off x="6019800" y="5513388"/>
            <a:ext cx="28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t>
            </a:r>
          </a:p>
        </p:txBody>
      </p:sp>
      <p:sp>
        <p:nvSpPr>
          <p:cNvPr id="50189" name="Freeform 19">
            <a:extLst>
              <a:ext uri="{FF2B5EF4-FFF2-40B4-BE49-F238E27FC236}">
                <a16:creationId xmlns:a16="http://schemas.microsoft.com/office/drawing/2014/main" id="{2EF507D2-63DB-4016-9CDF-6712B5BE6B5C}"/>
              </a:ext>
            </a:extLst>
          </p:cNvPr>
          <p:cNvSpPr>
            <a:spLocks/>
          </p:cNvSpPr>
          <p:nvPr/>
        </p:nvSpPr>
        <p:spPr bwMode="auto">
          <a:xfrm>
            <a:off x="1427163" y="1636713"/>
            <a:ext cx="2330450" cy="2743200"/>
          </a:xfrm>
          <a:custGeom>
            <a:avLst/>
            <a:gdLst>
              <a:gd name="T0" fmla="*/ 2311479 w 2331720"/>
              <a:gd name="T1" fmla="*/ 0 h 2743200"/>
              <a:gd name="T2" fmla="*/ 752365 w 2331720"/>
              <a:gd name="T3" fmla="*/ 795528 h 2743200"/>
              <a:gd name="T4" fmla="*/ 0 w 2331720"/>
              <a:gd name="T5" fmla="*/ 2743200 h 2743200"/>
              <a:gd name="T6" fmla="*/ 0 60000 65536"/>
              <a:gd name="T7" fmla="*/ 0 60000 65536"/>
              <a:gd name="T8" fmla="*/ 0 60000 65536"/>
              <a:gd name="T9" fmla="*/ 0 w 2331720"/>
              <a:gd name="T10" fmla="*/ 0 h 2743200"/>
              <a:gd name="T11" fmla="*/ 2331720 w 2331720"/>
              <a:gd name="T12" fmla="*/ 2743200 h 2743200"/>
            </a:gdLst>
            <a:ahLst/>
            <a:cxnLst>
              <a:cxn ang="T6">
                <a:pos x="T0" y="T1"/>
              </a:cxn>
              <a:cxn ang="T7">
                <a:pos x="T2" y="T3"/>
              </a:cxn>
              <a:cxn ang="T8">
                <a:pos x="T4" y="T5"/>
              </a:cxn>
            </a:cxnLst>
            <a:rect l="T9" t="T10" r="T11" b="T12"/>
            <a:pathLst>
              <a:path w="2331720" h="2743200">
                <a:moveTo>
                  <a:pt x="2331720" y="0"/>
                </a:moveTo>
                <a:cubicBezTo>
                  <a:pt x="1739646" y="169164"/>
                  <a:pt x="1147572" y="338328"/>
                  <a:pt x="758952" y="795528"/>
                </a:cubicBezTo>
                <a:cubicBezTo>
                  <a:pt x="370332" y="1252728"/>
                  <a:pt x="185166" y="1997964"/>
                  <a:pt x="0" y="2743200"/>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50190" name="Straight Connector 21">
            <a:extLst>
              <a:ext uri="{FF2B5EF4-FFF2-40B4-BE49-F238E27FC236}">
                <a16:creationId xmlns:a16="http://schemas.microsoft.com/office/drawing/2014/main" id="{0FDC3B88-788B-4355-8817-FF42A0E09942}"/>
              </a:ext>
            </a:extLst>
          </p:cNvPr>
          <p:cNvCxnSpPr>
            <a:cxnSpLocks noChangeShapeType="1"/>
            <a:stCxn id="50181" idx="2"/>
            <a:endCxn id="50184" idx="0"/>
          </p:cNvCxnSpPr>
          <p:nvPr/>
        </p:nvCxnSpPr>
        <p:spPr bwMode="auto">
          <a:xfrm rot="16200000" flipH="1">
            <a:off x="1111250" y="5080000"/>
            <a:ext cx="709613" cy="47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0191" name="Freeform 22">
            <a:extLst>
              <a:ext uri="{FF2B5EF4-FFF2-40B4-BE49-F238E27FC236}">
                <a16:creationId xmlns:a16="http://schemas.microsoft.com/office/drawing/2014/main" id="{F3D7216B-24D9-4DF0-B0FD-B2492B86DBE2}"/>
              </a:ext>
            </a:extLst>
          </p:cNvPr>
          <p:cNvSpPr>
            <a:spLocks/>
          </p:cNvSpPr>
          <p:nvPr/>
        </p:nvSpPr>
        <p:spPr bwMode="auto">
          <a:xfrm>
            <a:off x="2689225" y="1700213"/>
            <a:ext cx="1233488" cy="3676650"/>
          </a:xfrm>
          <a:custGeom>
            <a:avLst/>
            <a:gdLst>
              <a:gd name="T0" fmla="*/ 1242100 w 1232916"/>
              <a:gd name="T1" fmla="*/ 0 h 3675888"/>
              <a:gd name="T2" fmla="*/ 173492 w 1232916"/>
              <a:gd name="T3" fmla="*/ 1477076 h 3675888"/>
              <a:gd name="T4" fmla="*/ 201132 w 1232916"/>
              <a:gd name="T5" fmla="*/ 3688095 h 3675888"/>
              <a:gd name="T6" fmla="*/ 0 60000 65536"/>
              <a:gd name="T7" fmla="*/ 0 60000 65536"/>
              <a:gd name="T8" fmla="*/ 0 60000 65536"/>
              <a:gd name="T9" fmla="*/ 0 w 1232916"/>
              <a:gd name="T10" fmla="*/ 0 h 3675888"/>
              <a:gd name="T11" fmla="*/ 1232916 w 1232916"/>
              <a:gd name="T12" fmla="*/ 3675888 h 3675888"/>
            </a:gdLst>
            <a:ahLst/>
            <a:cxnLst>
              <a:cxn ang="T6">
                <a:pos x="T0" y="T1"/>
              </a:cxn>
              <a:cxn ang="T7">
                <a:pos x="T2" y="T3"/>
              </a:cxn>
              <a:cxn ang="T8">
                <a:pos x="T4" y="T5"/>
              </a:cxn>
            </a:cxnLst>
            <a:rect l="T9" t="T10" r="T11" b="T12"/>
            <a:pathLst>
              <a:path w="1232916" h="3675888">
                <a:moveTo>
                  <a:pt x="1232916" y="0"/>
                </a:moveTo>
                <a:cubicBezTo>
                  <a:pt x="788670" y="429768"/>
                  <a:pt x="344424" y="859536"/>
                  <a:pt x="172212" y="1472184"/>
                </a:cubicBezTo>
                <a:cubicBezTo>
                  <a:pt x="0" y="2084832"/>
                  <a:pt x="99822" y="2880360"/>
                  <a:pt x="199644" y="3675888"/>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0192" name="TextBox 23">
            <a:extLst>
              <a:ext uri="{FF2B5EF4-FFF2-40B4-BE49-F238E27FC236}">
                <a16:creationId xmlns:a16="http://schemas.microsoft.com/office/drawing/2014/main" id="{90656D26-D3D3-4652-8611-0DFD26A4CC1F}"/>
              </a:ext>
            </a:extLst>
          </p:cNvPr>
          <p:cNvSpPr txBox="1">
            <a:spLocks noChangeArrowheads="1"/>
          </p:cNvSpPr>
          <p:nvPr/>
        </p:nvSpPr>
        <p:spPr bwMode="auto">
          <a:xfrm>
            <a:off x="5486400" y="2743200"/>
            <a:ext cx="741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&lt;expr&gt;</a:t>
            </a:r>
          </a:p>
        </p:txBody>
      </p:sp>
      <p:sp>
        <p:nvSpPr>
          <p:cNvPr id="50193" name="Freeform 24">
            <a:extLst>
              <a:ext uri="{FF2B5EF4-FFF2-40B4-BE49-F238E27FC236}">
                <a16:creationId xmlns:a16="http://schemas.microsoft.com/office/drawing/2014/main" id="{3D2F8FCE-32B0-48AB-91A2-CB2524852526}"/>
              </a:ext>
            </a:extLst>
          </p:cNvPr>
          <p:cNvSpPr>
            <a:spLocks/>
          </p:cNvSpPr>
          <p:nvPr/>
        </p:nvSpPr>
        <p:spPr bwMode="auto">
          <a:xfrm>
            <a:off x="4141788" y="1673225"/>
            <a:ext cx="1701800" cy="1089025"/>
          </a:xfrm>
          <a:custGeom>
            <a:avLst/>
            <a:gdLst>
              <a:gd name="T0" fmla="*/ 0 w 1700784"/>
              <a:gd name="T1" fmla="*/ 0 h 1088136"/>
              <a:gd name="T2" fmla="*/ 1070889 w 1700784"/>
              <a:gd name="T3" fmla="*/ 222342 h 1088136"/>
              <a:gd name="T4" fmla="*/ 1717113 w 1700784"/>
              <a:gd name="T5" fmla="*/ 1102447 h 1088136"/>
              <a:gd name="T6" fmla="*/ 0 60000 65536"/>
              <a:gd name="T7" fmla="*/ 0 60000 65536"/>
              <a:gd name="T8" fmla="*/ 0 60000 65536"/>
              <a:gd name="T9" fmla="*/ 0 w 1700784"/>
              <a:gd name="T10" fmla="*/ 0 h 1088136"/>
              <a:gd name="T11" fmla="*/ 1700784 w 1700784"/>
              <a:gd name="T12" fmla="*/ 1088136 h 1088136"/>
            </a:gdLst>
            <a:ahLst/>
            <a:cxnLst>
              <a:cxn ang="T6">
                <a:pos x="T0" y="T1"/>
              </a:cxn>
              <a:cxn ang="T7">
                <a:pos x="T2" y="T3"/>
              </a:cxn>
              <a:cxn ang="T8">
                <a:pos x="T4" y="T5"/>
              </a:cxn>
            </a:cxnLst>
            <a:rect l="T9" t="T10" r="T11" b="T12"/>
            <a:pathLst>
              <a:path w="1700784" h="1088136">
                <a:moveTo>
                  <a:pt x="0" y="0"/>
                </a:moveTo>
                <a:cubicBezTo>
                  <a:pt x="388620" y="19050"/>
                  <a:pt x="777240" y="38100"/>
                  <a:pt x="1060704" y="219456"/>
                </a:cubicBezTo>
                <a:cubicBezTo>
                  <a:pt x="1344168" y="400812"/>
                  <a:pt x="1522476" y="744474"/>
                  <a:pt x="1700784" y="1088136"/>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0194" name="Freeform 25">
            <a:extLst>
              <a:ext uri="{FF2B5EF4-FFF2-40B4-BE49-F238E27FC236}">
                <a16:creationId xmlns:a16="http://schemas.microsoft.com/office/drawing/2014/main" id="{50582BFA-7853-497D-BB6D-90FE24A7BB34}"/>
              </a:ext>
            </a:extLst>
          </p:cNvPr>
          <p:cNvSpPr>
            <a:spLocks/>
          </p:cNvSpPr>
          <p:nvPr/>
        </p:nvSpPr>
        <p:spPr bwMode="auto">
          <a:xfrm>
            <a:off x="4608513" y="3035300"/>
            <a:ext cx="1106487" cy="1444625"/>
          </a:xfrm>
          <a:custGeom>
            <a:avLst/>
            <a:gdLst>
              <a:gd name="T0" fmla="*/ 1107432 w 1106424"/>
              <a:gd name="T1" fmla="*/ 0 h 1444752"/>
              <a:gd name="T2" fmla="*/ 183040 w 1106424"/>
              <a:gd name="T3" fmla="*/ 547872 h 1444752"/>
              <a:gd name="T4" fmla="*/ 9160 w 1106424"/>
              <a:gd name="T5" fmla="*/ 1442720 h 1444752"/>
              <a:gd name="T6" fmla="*/ 0 60000 65536"/>
              <a:gd name="T7" fmla="*/ 0 60000 65536"/>
              <a:gd name="T8" fmla="*/ 0 60000 65536"/>
              <a:gd name="T9" fmla="*/ 0 w 1106424"/>
              <a:gd name="T10" fmla="*/ 0 h 1444752"/>
              <a:gd name="T11" fmla="*/ 1106424 w 1106424"/>
              <a:gd name="T12" fmla="*/ 1444752 h 1444752"/>
            </a:gdLst>
            <a:ahLst/>
            <a:cxnLst>
              <a:cxn ang="T6">
                <a:pos x="T0" y="T1"/>
              </a:cxn>
              <a:cxn ang="T7">
                <a:pos x="T2" y="T3"/>
              </a:cxn>
              <a:cxn ang="T8">
                <a:pos x="T4" y="T5"/>
              </a:cxn>
            </a:cxnLst>
            <a:rect l="T9" t="T10" r="T11" b="T12"/>
            <a:pathLst>
              <a:path w="1106424" h="1444752">
                <a:moveTo>
                  <a:pt x="1106424" y="0"/>
                </a:moveTo>
                <a:cubicBezTo>
                  <a:pt x="736092" y="153924"/>
                  <a:pt x="365760" y="307848"/>
                  <a:pt x="182880" y="548640"/>
                </a:cubicBezTo>
                <a:cubicBezTo>
                  <a:pt x="0" y="789432"/>
                  <a:pt x="4572" y="1117092"/>
                  <a:pt x="9144" y="1444752"/>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0195" name="Freeform 27">
            <a:extLst>
              <a:ext uri="{FF2B5EF4-FFF2-40B4-BE49-F238E27FC236}">
                <a16:creationId xmlns:a16="http://schemas.microsoft.com/office/drawing/2014/main" id="{1FF619BF-4B97-43B6-8D25-C84FCFD9F955}"/>
              </a:ext>
            </a:extLst>
          </p:cNvPr>
          <p:cNvSpPr>
            <a:spLocks/>
          </p:cNvSpPr>
          <p:nvPr/>
        </p:nvSpPr>
        <p:spPr bwMode="auto">
          <a:xfrm>
            <a:off x="6007100" y="3044825"/>
            <a:ext cx="1335088" cy="1454150"/>
          </a:xfrm>
          <a:custGeom>
            <a:avLst/>
            <a:gdLst>
              <a:gd name="T0" fmla="*/ 0 w 1335024"/>
              <a:gd name="T1" fmla="*/ 0 h 1453896"/>
              <a:gd name="T2" fmla="*/ 1061520 w 1335024"/>
              <a:gd name="T3" fmla="*/ 449304 h 1453896"/>
              <a:gd name="T4" fmla="*/ 1336048 w 1335024"/>
              <a:gd name="T5" fmla="*/ 1457964 h 1453896"/>
              <a:gd name="T6" fmla="*/ 0 60000 65536"/>
              <a:gd name="T7" fmla="*/ 0 60000 65536"/>
              <a:gd name="T8" fmla="*/ 0 60000 65536"/>
              <a:gd name="T9" fmla="*/ 0 w 1335024"/>
              <a:gd name="T10" fmla="*/ 0 h 1453896"/>
              <a:gd name="T11" fmla="*/ 1335024 w 1335024"/>
              <a:gd name="T12" fmla="*/ 1453896 h 1453896"/>
            </a:gdLst>
            <a:ahLst/>
            <a:cxnLst>
              <a:cxn ang="T6">
                <a:pos x="T0" y="T1"/>
              </a:cxn>
              <a:cxn ang="T7">
                <a:pos x="T2" y="T3"/>
              </a:cxn>
              <a:cxn ang="T8">
                <a:pos x="T4" y="T5"/>
              </a:cxn>
            </a:cxnLst>
            <a:rect l="T9" t="T10" r="T11" b="T12"/>
            <a:pathLst>
              <a:path w="1335024" h="1453896">
                <a:moveTo>
                  <a:pt x="0" y="0"/>
                </a:moveTo>
                <a:cubicBezTo>
                  <a:pt x="419100" y="102870"/>
                  <a:pt x="838200" y="205740"/>
                  <a:pt x="1060704" y="448056"/>
                </a:cubicBezTo>
                <a:cubicBezTo>
                  <a:pt x="1283208" y="690372"/>
                  <a:pt x="1309116" y="1072134"/>
                  <a:pt x="1335024" y="1453896"/>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50196" name="Straight Connector 29">
            <a:extLst>
              <a:ext uri="{FF2B5EF4-FFF2-40B4-BE49-F238E27FC236}">
                <a16:creationId xmlns:a16="http://schemas.microsoft.com/office/drawing/2014/main" id="{34E3DECB-67B8-4B2F-B2AA-B38C5E4CAA65}"/>
              </a:ext>
            </a:extLst>
          </p:cNvPr>
          <p:cNvCxnSpPr>
            <a:cxnSpLocks noChangeShapeType="1"/>
            <a:stCxn id="50192" idx="2"/>
            <a:endCxn id="50188" idx="0"/>
          </p:cNvCxnSpPr>
          <p:nvPr/>
        </p:nvCxnSpPr>
        <p:spPr bwMode="auto">
          <a:xfrm rot="16200000" flipH="1">
            <a:off x="4779169" y="4128294"/>
            <a:ext cx="2462213" cy="307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0197" name="Straight Connector 32">
            <a:extLst>
              <a:ext uri="{FF2B5EF4-FFF2-40B4-BE49-F238E27FC236}">
                <a16:creationId xmlns:a16="http://schemas.microsoft.com/office/drawing/2014/main" id="{D1F57915-849E-4FBF-840E-7880FD6B937A}"/>
              </a:ext>
            </a:extLst>
          </p:cNvPr>
          <p:cNvCxnSpPr>
            <a:cxnSpLocks noChangeShapeType="1"/>
            <a:stCxn id="50182" idx="2"/>
            <a:endCxn id="50185" idx="0"/>
          </p:cNvCxnSpPr>
          <p:nvPr/>
        </p:nvCxnSpPr>
        <p:spPr bwMode="auto">
          <a:xfrm rot="16200000" flipH="1">
            <a:off x="4364831" y="5126832"/>
            <a:ext cx="682625" cy="365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0198" name="Straight Connector 34">
            <a:extLst>
              <a:ext uri="{FF2B5EF4-FFF2-40B4-BE49-F238E27FC236}">
                <a16:creationId xmlns:a16="http://schemas.microsoft.com/office/drawing/2014/main" id="{05A93EB0-93D2-45BE-8A44-1F023263900F}"/>
              </a:ext>
            </a:extLst>
          </p:cNvPr>
          <p:cNvCxnSpPr>
            <a:cxnSpLocks noChangeShapeType="1"/>
            <a:stCxn id="50183" idx="2"/>
            <a:endCxn id="50187" idx="0"/>
          </p:cNvCxnSpPr>
          <p:nvPr/>
        </p:nvCxnSpPr>
        <p:spPr bwMode="auto">
          <a:xfrm rot="16200000" flipH="1">
            <a:off x="7000081" y="5168107"/>
            <a:ext cx="746125" cy="365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0199" name="TextBox 6">
            <a:extLst>
              <a:ext uri="{FF2B5EF4-FFF2-40B4-BE49-F238E27FC236}">
                <a16:creationId xmlns:a16="http://schemas.microsoft.com/office/drawing/2014/main" id="{5511A865-4159-4175-A089-EE78582C641A}"/>
              </a:ext>
            </a:extLst>
          </p:cNvPr>
          <p:cNvSpPr txBox="1">
            <a:spLocks noChangeArrowheads="1"/>
          </p:cNvSpPr>
          <p:nvPr/>
        </p:nvSpPr>
        <p:spPr bwMode="auto">
          <a:xfrm>
            <a:off x="3505200" y="1371600"/>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&lt;assign&gt;</a:t>
            </a:r>
          </a:p>
        </p:txBody>
      </p:sp>
    </p:spTree>
    <p:extLst>
      <p:ext uri="{BB962C8B-B14F-4D97-AF65-F5344CB8AC3E}">
        <p14:creationId xmlns:p14="http://schemas.microsoft.com/office/powerpoint/2010/main" val="14200988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1921BC1E-577D-4D1D-9855-3968518DB997}"/>
              </a:ext>
            </a:extLst>
          </p:cNvPr>
          <p:cNvSpPr>
            <a:spLocks noGrp="1" noChangeArrowheads="1"/>
          </p:cNvSpPr>
          <p:nvPr>
            <p:ph type="title"/>
          </p:nvPr>
        </p:nvSpPr>
        <p:spPr/>
        <p:txBody>
          <a:bodyPr/>
          <a:lstStyle/>
          <a:p>
            <a:pPr eaLnBrk="1" hangingPunct="1">
              <a:defRPr/>
            </a:pPr>
            <a:r>
              <a:rPr lang="en-US" dirty="0"/>
              <a:t>Attribute Grammars: Computing Attribute Values</a:t>
            </a:r>
            <a:endParaRPr lang="en-US" sz="3200" dirty="0"/>
          </a:p>
        </p:txBody>
      </p:sp>
      <p:sp>
        <p:nvSpPr>
          <p:cNvPr id="51203" name="Rectangle 3">
            <a:extLst>
              <a:ext uri="{FF2B5EF4-FFF2-40B4-BE49-F238E27FC236}">
                <a16:creationId xmlns:a16="http://schemas.microsoft.com/office/drawing/2014/main" id="{04D6CB45-7AA9-4495-8D1C-D96DD3457226}"/>
              </a:ext>
            </a:extLst>
          </p:cNvPr>
          <p:cNvSpPr>
            <a:spLocks noGrp="1" noChangeArrowheads="1"/>
          </p:cNvSpPr>
          <p:nvPr>
            <p:ph sz="quarter" idx="1"/>
          </p:nvPr>
        </p:nvSpPr>
        <p:spPr>
          <a:xfrm>
            <a:off x="457200" y="1600200"/>
            <a:ext cx="7467600" cy="4873625"/>
          </a:xfrm>
        </p:spPr>
        <p:txBody>
          <a:bodyPr/>
          <a:lstStyle/>
          <a:p>
            <a:pPr eaLnBrk="1" hangingPunct="1"/>
            <a:r>
              <a:rPr lang="en-US" altLang="en-US"/>
              <a:t>If all attributes were inherited, the tree could be decorated in top-down order.</a:t>
            </a:r>
          </a:p>
          <a:p>
            <a:pPr eaLnBrk="1" hangingPunct="1"/>
            <a:r>
              <a:rPr lang="en-US" altLang="en-US"/>
              <a:t>If all attributes were synthesized, the tree could be decorated in bottom-up order.</a:t>
            </a:r>
          </a:p>
          <a:p>
            <a:pPr eaLnBrk="1" hangingPunct="1"/>
            <a:r>
              <a:rPr lang="en-US" altLang="en-US"/>
              <a:t>In many cases, both kinds of attributes are used, and it is some combination of top-down and bottom-up orders.  E.g.:</a:t>
            </a:r>
          </a:p>
          <a:p>
            <a:pPr marL="823913" lvl="1" indent="-457200" eaLnBrk="1" hangingPunct="1">
              <a:spcBef>
                <a:spcPct val="0"/>
              </a:spcBef>
              <a:buSzPct val="70000"/>
              <a:buFont typeface="Century Schoolbook" panose="02040604050505020304" pitchFamily="18" charset="0"/>
              <a:buAutoNum type="arabicPeriod"/>
            </a:pPr>
            <a:r>
              <a:rPr lang="en-US" altLang="en-US"/>
              <a:t>	</a:t>
            </a:r>
            <a:r>
              <a:rPr lang="en-US" altLang="en-US" sz="1400">
                <a:latin typeface="Courier New" panose="02070309020205020404" pitchFamily="49" charset="0"/>
                <a:cs typeface="Courier New" panose="02070309020205020404" pitchFamily="49" charset="0"/>
              </a:rPr>
              <a:t>&lt;var&gt;.actual_type </a:t>
            </a:r>
            <a:r>
              <a:rPr lang="en-US" altLang="en-US" sz="1400">
                <a:latin typeface="Courier New" panose="02070309020205020404" pitchFamily="49" charset="0"/>
                <a:cs typeface="Courier New" panose="02070309020205020404" pitchFamily="49" charset="0"/>
                <a:sym typeface="Symbol" panose="05050102010706020507" pitchFamily="18" charset="2"/>
              </a:rPr>
              <a:t> look-up(A) (Rule 4)</a:t>
            </a:r>
          </a:p>
          <a:p>
            <a:pPr marL="823913" lvl="1" indent="-457200" eaLnBrk="1" hangingPunct="1">
              <a:spcBef>
                <a:spcPct val="0"/>
              </a:spcBef>
              <a:buSzPct val="70000"/>
              <a:buFont typeface="Century Schoolbook" panose="02040604050505020304" pitchFamily="18" charset="0"/>
              <a:buAutoNum type="arabicPeriod"/>
            </a:pPr>
            <a:r>
              <a:rPr lang="en-US" altLang="en-US">
                <a:sym typeface="Symbol" panose="05050102010706020507" pitchFamily="18" charset="2"/>
              </a:rPr>
              <a:t> </a:t>
            </a:r>
            <a:r>
              <a:rPr lang="en-US" altLang="en-US" sz="1400">
                <a:latin typeface="Courier New" panose="02070309020205020404" pitchFamily="49" charset="0"/>
                <a:cs typeface="Courier New" panose="02070309020205020404" pitchFamily="49" charset="0"/>
                <a:sym typeface="Symbol" panose="05050102010706020507" pitchFamily="18" charset="2"/>
              </a:rPr>
              <a:t>&lt;expr&gt;.expected_type  &lt;var&gt;.actual_type (Rule 1)</a:t>
            </a:r>
          </a:p>
          <a:p>
            <a:pPr marL="823913" lvl="1" indent="-457200" eaLnBrk="1" hangingPunct="1">
              <a:spcBef>
                <a:spcPct val="0"/>
              </a:spcBef>
              <a:buSzPct val="70000"/>
              <a:buFont typeface="Century Schoolbook" panose="02040604050505020304" pitchFamily="18" charset="0"/>
              <a:buAutoNum type="arabicPeriod"/>
            </a:pPr>
            <a:r>
              <a:rPr lang="en-US" altLang="en-US">
                <a:sym typeface="Symbol" panose="05050102010706020507" pitchFamily="18" charset="2"/>
              </a:rPr>
              <a:t> </a:t>
            </a:r>
            <a:r>
              <a:rPr lang="en-US" altLang="en-US" sz="1400">
                <a:latin typeface="Courier New" panose="02070309020205020404" pitchFamily="49" charset="0"/>
                <a:cs typeface="Courier New" panose="02070309020205020404" pitchFamily="49" charset="0"/>
                <a:sym typeface="Symbol" panose="05050102010706020507" pitchFamily="18" charset="2"/>
              </a:rPr>
              <a:t>&lt;var&gt;[2].actual_type  look-up(A) (Rule 4)</a:t>
            </a:r>
          </a:p>
          <a:p>
            <a:pPr marL="823913" lvl="1" indent="-457200" eaLnBrk="1" hangingPunct="1">
              <a:spcBef>
                <a:spcPct val="0"/>
              </a:spcBef>
              <a:buFont typeface="Wingdings 2" panose="05020102010507070707" pitchFamily="18" charset="2"/>
              <a:buNone/>
            </a:pPr>
            <a:r>
              <a:rPr lang="en-US" altLang="en-US">
                <a:sym typeface="Symbol" panose="05050102010706020507" pitchFamily="18" charset="2"/>
              </a:rPr>
              <a:t>	 </a:t>
            </a:r>
            <a:r>
              <a:rPr lang="en-US" altLang="en-US" sz="1400">
                <a:latin typeface="Courier New" panose="02070309020205020404" pitchFamily="49" charset="0"/>
                <a:cs typeface="Courier New" panose="02070309020205020404" pitchFamily="49" charset="0"/>
                <a:sym typeface="Symbol" panose="05050102010706020507" pitchFamily="18" charset="2"/>
              </a:rPr>
              <a:t>&lt;var&gt;[3].actual_type  look-up(B) (Rule 4)</a:t>
            </a:r>
          </a:p>
          <a:p>
            <a:pPr marL="823913" lvl="1" indent="-457200" eaLnBrk="1" hangingPunct="1">
              <a:spcBef>
                <a:spcPct val="0"/>
              </a:spcBef>
              <a:buSzPct val="70000"/>
              <a:buFont typeface="Century Schoolbook" panose="02040604050505020304" pitchFamily="18" charset="0"/>
              <a:buAutoNum type="arabicPeriod" startAt="4"/>
            </a:pPr>
            <a:r>
              <a:rPr lang="en-US" altLang="en-US">
                <a:sym typeface="Symbol" panose="05050102010706020507" pitchFamily="18" charset="2"/>
              </a:rPr>
              <a:t> </a:t>
            </a:r>
            <a:r>
              <a:rPr lang="en-US" altLang="en-US" sz="1400">
                <a:latin typeface="Courier New" panose="02070309020205020404" pitchFamily="49" charset="0"/>
                <a:cs typeface="Courier New" panose="02070309020205020404" pitchFamily="49" charset="0"/>
                <a:sym typeface="Symbol" panose="05050102010706020507" pitchFamily="18" charset="2"/>
              </a:rPr>
              <a:t>&lt;expr&gt;.actual_type  either int or real (Rule 2)</a:t>
            </a:r>
          </a:p>
          <a:p>
            <a:pPr marL="823913" lvl="1" indent="-457200" eaLnBrk="1" hangingPunct="1">
              <a:spcBef>
                <a:spcPct val="0"/>
              </a:spcBef>
              <a:buSzPct val="70000"/>
              <a:buFont typeface="Century Schoolbook" panose="02040604050505020304" pitchFamily="18" charset="0"/>
              <a:buAutoNum type="arabicPeriod" startAt="4"/>
            </a:pPr>
            <a:r>
              <a:rPr lang="en-US" altLang="en-US">
                <a:sym typeface="Symbol" panose="05050102010706020507" pitchFamily="18" charset="2"/>
              </a:rPr>
              <a:t> </a:t>
            </a:r>
            <a:r>
              <a:rPr lang="en-US" altLang="en-US" sz="1400">
                <a:latin typeface="Courier New" panose="02070309020205020404" pitchFamily="49" charset="0"/>
                <a:cs typeface="Courier New" panose="02070309020205020404" pitchFamily="49" charset="0"/>
                <a:sym typeface="Symbol" panose="05050102010706020507" pitchFamily="18" charset="2"/>
              </a:rPr>
              <a:t>&lt;expr&gt;.expected_type == &lt;expr&gt;.actual_type is either TRUE or FALSE (Rule 2)</a:t>
            </a:r>
          </a:p>
          <a:p>
            <a:pPr marL="823913" lvl="1" indent="-457200" eaLnBrk="1" hangingPunct="1">
              <a:buFont typeface="Century Schoolbook" panose="02040604050505020304" pitchFamily="18" charset="0"/>
              <a:buAutoNum type="arabicPeriod" startAt="4"/>
            </a:pPr>
            <a:endParaRPr lang="en-US" altLang="en-US"/>
          </a:p>
        </p:txBody>
      </p:sp>
      <p:sp>
        <p:nvSpPr>
          <p:cNvPr id="51204" name="Slide Number Placeholder 4">
            <a:extLst>
              <a:ext uri="{FF2B5EF4-FFF2-40B4-BE49-F238E27FC236}">
                <a16:creationId xmlns:a16="http://schemas.microsoft.com/office/drawing/2014/main" id="{4A1697E7-9E1C-4161-A423-15ABB677F21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A90F5636-E7F0-4E44-9490-482D7DFD0E8F}" type="slidenum">
              <a:rPr lang="en-US" altLang="en-US" sz="1400" smtClean="0">
                <a:solidFill>
                  <a:srgbClr val="FFFFFF"/>
                </a:solidFill>
                <a:latin typeface="Times" panose="02020603050405020304" pitchFamily="18" charset="0"/>
              </a:rPr>
              <a:pPr>
                <a:spcBef>
                  <a:spcPct val="0"/>
                </a:spcBef>
                <a:buClrTx/>
                <a:buSzTx/>
                <a:buFontTx/>
                <a:buNone/>
              </a:pPr>
              <a:t>75</a:t>
            </a:fld>
            <a:endParaRPr lang="en-US" altLang="en-US" sz="1400">
              <a:solidFill>
                <a:srgbClr val="FFFFFF"/>
              </a:solidFill>
              <a:latin typeface="Times" panose="02020603050405020304" pitchFamily="18" charset="0"/>
            </a:endParaRPr>
          </a:p>
        </p:txBody>
      </p:sp>
      <p:sp>
        <p:nvSpPr>
          <p:cNvPr id="51205" name="Footer Placeholder 3">
            <a:extLst>
              <a:ext uri="{FF2B5EF4-FFF2-40B4-BE49-F238E27FC236}">
                <a16:creationId xmlns:a16="http://schemas.microsoft.com/office/drawing/2014/main" id="{6D6E83A6-694F-4CB0-B107-21EBF1B0C8AF}"/>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Tree>
    <p:extLst>
      <p:ext uri="{BB962C8B-B14F-4D97-AF65-F5344CB8AC3E}">
        <p14:creationId xmlns:p14="http://schemas.microsoft.com/office/powerpoint/2010/main" val="8148562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5847EE1A-9A24-4974-9CCE-D657F48CEB11}"/>
              </a:ext>
            </a:extLst>
          </p:cNvPr>
          <p:cNvSpPr>
            <a:spLocks noGrp="1" noChangeArrowheads="1"/>
          </p:cNvSpPr>
          <p:nvPr>
            <p:ph type="title"/>
          </p:nvPr>
        </p:nvSpPr>
        <p:spPr/>
        <p:txBody>
          <a:bodyPr/>
          <a:lstStyle/>
          <a:p>
            <a:pPr eaLnBrk="1" hangingPunct="1">
              <a:defRPr/>
            </a:pPr>
            <a:r>
              <a:rPr lang="en-US" dirty="0"/>
              <a:t>Attribute Grammars: Computing Attribute Values</a:t>
            </a:r>
            <a:endParaRPr lang="en-US" sz="3200" dirty="0"/>
          </a:p>
        </p:txBody>
      </p:sp>
      <p:sp>
        <p:nvSpPr>
          <p:cNvPr id="52227" name="Slide Number Placeholder 4">
            <a:extLst>
              <a:ext uri="{FF2B5EF4-FFF2-40B4-BE49-F238E27FC236}">
                <a16:creationId xmlns:a16="http://schemas.microsoft.com/office/drawing/2014/main" id="{A128E461-2AD8-4883-8F15-954A9205460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9B1C162C-4F88-436B-8CC3-0EF53A31AAB3}" type="slidenum">
              <a:rPr lang="en-US" altLang="en-US" sz="1400" smtClean="0">
                <a:solidFill>
                  <a:srgbClr val="FFFFFF"/>
                </a:solidFill>
                <a:latin typeface="Times" panose="02020603050405020304" pitchFamily="18" charset="0"/>
              </a:rPr>
              <a:pPr>
                <a:spcBef>
                  <a:spcPct val="0"/>
                </a:spcBef>
                <a:buClrTx/>
                <a:buSzTx/>
                <a:buFontTx/>
                <a:buNone/>
              </a:pPr>
              <a:t>76</a:t>
            </a:fld>
            <a:endParaRPr lang="en-US" altLang="en-US" sz="1400">
              <a:solidFill>
                <a:srgbClr val="FFFFFF"/>
              </a:solidFill>
              <a:latin typeface="Times" panose="02020603050405020304" pitchFamily="18" charset="0"/>
            </a:endParaRPr>
          </a:p>
        </p:txBody>
      </p:sp>
      <p:sp>
        <p:nvSpPr>
          <p:cNvPr id="52228" name="Footer Placeholder 3">
            <a:extLst>
              <a:ext uri="{FF2B5EF4-FFF2-40B4-BE49-F238E27FC236}">
                <a16:creationId xmlns:a16="http://schemas.microsoft.com/office/drawing/2014/main" id="{C39A45CB-3E95-43DC-AC1D-C815373F3E7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
        <p:nvSpPr>
          <p:cNvPr id="52229" name="TextBox 10">
            <a:extLst>
              <a:ext uri="{FF2B5EF4-FFF2-40B4-BE49-F238E27FC236}">
                <a16:creationId xmlns:a16="http://schemas.microsoft.com/office/drawing/2014/main" id="{9F1913BE-ACC3-4D35-9FCE-DC93BB50AB57}"/>
              </a:ext>
            </a:extLst>
          </p:cNvPr>
          <p:cNvSpPr txBox="1">
            <a:spLocks noChangeArrowheads="1"/>
          </p:cNvSpPr>
          <p:nvPr/>
        </p:nvSpPr>
        <p:spPr bwMode="auto">
          <a:xfrm>
            <a:off x="1316038" y="5437188"/>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a:t>
            </a:r>
          </a:p>
        </p:txBody>
      </p:sp>
      <p:sp>
        <p:nvSpPr>
          <p:cNvPr id="52230" name="TextBox 11">
            <a:extLst>
              <a:ext uri="{FF2B5EF4-FFF2-40B4-BE49-F238E27FC236}">
                <a16:creationId xmlns:a16="http://schemas.microsoft.com/office/drawing/2014/main" id="{A9399A06-EB25-47A2-9FA9-EA97D4A1A53D}"/>
              </a:ext>
            </a:extLst>
          </p:cNvPr>
          <p:cNvSpPr txBox="1">
            <a:spLocks noChangeArrowheads="1"/>
          </p:cNvSpPr>
          <p:nvPr/>
        </p:nvSpPr>
        <p:spPr bwMode="auto">
          <a:xfrm>
            <a:off x="4572000" y="54864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a:t>
            </a:r>
          </a:p>
        </p:txBody>
      </p:sp>
      <p:sp>
        <p:nvSpPr>
          <p:cNvPr id="52231" name="TextBox 12">
            <a:extLst>
              <a:ext uri="{FF2B5EF4-FFF2-40B4-BE49-F238E27FC236}">
                <a16:creationId xmlns:a16="http://schemas.microsoft.com/office/drawing/2014/main" id="{E2A26704-44AE-4EA9-8551-124ABF70BC28}"/>
              </a:ext>
            </a:extLst>
          </p:cNvPr>
          <p:cNvSpPr txBox="1">
            <a:spLocks noChangeArrowheads="1"/>
          </p:cNvSpPr>
          <p:nvPr/>
        </p:nvSpPr>
        <p:spPr bwMode="auto">
          <a:xfrm>
            <a:off x="2819400" y="5437188"/>
            <a:ext cx="28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t>
            </a:r>
          </a:p>
        </p:txBody>
      </p:sp>
      <p:sp>
        <p:nvSpPr>
          <p:cNvPr id="52232" name="TextBox 13">
            <a:extLst>
              <a:ext uri="{FF2B5EF4-FFF2-40B4-BE49-F238E27FC236}">
                <a16:creationId xmlns:a16="http://schemas.microsoft.com/office/drawing/2014/main" id="{EAC96ECD-CAA7-4800-BF39-162347805C46}"/>
              </a:ext>
            </a:extLst>
          </p:cNvPr>
          <p:cNvSpPr txBox="1">
            <a:spLocks noChangeArrowheads="1"/>
          </p:cNvSpPr>
          <p:nvPr/>
        </p:nvSpPr>
        <p:spPr bwMode="auto">
          <a:xfrm>
            <a:off x="7239000" y="55594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B</a:t>
            </a:r>
          </a:p>
        </p:txBody>
      </p:sp>
      <p:sp>
        <p:nvSpPr>
          <p:cNvPr id="52233" name="TextBox 14">
            <a:extLst>
              <a:ext uri="{FF2B5EF4-FFF2-40B4-BE49-F238E27FC236}">
                <a16:creationId xmlns:a16="http://schemas.microsoft.com/office/drawing/2014/main" id="{F5782FBF-ED20-47C0-BA6E-D809BAD46BD4}"/>
              </a:ext>
            </a:extLst>
          </p:cNvPr>
          <p:cNvSpPr txBox="1">
            <a:spLocks noChangeArrowheads="1"/>
          </p:cNvSpPr>
          <p:nvPr/>
        </p:nvSpPr>
        <p:spPr bwMode="auto">
          <a:xfrm>
            <a:off x="6019800" y="5513388"/>
            <a:ext cx="28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t>
            </a:r>
          </a:p>
        </p:txBody>
      </p:sp>
      <p:grpSp>
        <p:nvGrpSpPr>
          <p:cNvPr id="52234" name="Group 35">
            <a:extLst>
              <a:ext uri="{FF2B5EF4-FFF2-40B4-BE49-F238E27FC236}">
                <a16:creationId xmlns:a16="http://schemas.microsoft.com/office/drawing/2014/main" id="{C1E2C086-3E01-46A5-95C1-A8729ADBC190}"/>
              </a:ext>
            </a:extLst>
          </p:cNvPr>
          <p:cNvGrpSpPr>
            <a:grpSpLocks/>
          </p:cNvGrpSpPr>
          <p:nvPr/>
        </p:nvGrpSpPr>
        <p:grpSpPr bwMode="auto">
          <a:xfrm>
            <a:off x="685800" y="1371600"/>
            <a:ext cx="7599363" cy="4297363"/>
            <a:chOff x="1143000" y="1371600"/>
            <a:chExt cx="7599363" cy="4297363"/>
          </a:xfrm>
        </p:grpSpPr>
        <p:sp>
          <p:nvSpPr>
            <p:cNvPr id="52235" name="TextBox 6">
              <a:extLst>
                <a:ext uri="{FF2B5EF4-FFF2-40B4-BE49-F238E27FC236}">
                  <a16:creationId xmlns:a16="http://schemas.microsoft.com/office/drawing/2014/main" id="{33A58264-D4B0-4706-8F37-10DC97BABB35}"/>
                </a:ext>
              </a:extLst>
            </p:cNvPr>
            <p:cNvSpPr txBox="1">
              <a:spLocks noChangeArrowheads="1"/>
            </p:cNvSpPr>
            <p:nvPr/>
          </p:nvSpPr>
          <p:spPr bwMode="auto">
            <a:xfrm>
              <a:off x="3505200" y="1371600"/>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&lt;assign&gt;</a:t>
              </a:r>
            </a:p>
          </p:txBody>
        </p:sp>
        <p:sp>
          <p:nvSpPr>
            <p:cNvPr id="52236" name="TextBox 7">
              <a:extLst>
                <a:ext uri="{FF2B5EF4-FFF2-40B4-BE49-F238E27FC236}">
                  <a16:creationId xmlns:a16="http://schemas.microsoft.com/office/drawing/2014/main" id="{22A966EB-AE2F-480C-B82E-76F4795AC95E}"/>
                </a:ext>
              </a:extLst>
            </p:cNvPr>
            <p:cNvSpPr txBox="1">
              <a:spLocks noChangeArrowheads="1"/>
            </p:cNvSpPr>
            <p:nvPr/>
          </p:nvSpPr>
          <p:spPr bwMode="auto">
            <a:xfrm>
              <a:off x="1143000" y="4419600"/>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a:t>
              </a:r>
            </a:p>
          </p:txBody>
        </p:sp>
        <p:sp>
          <p:nvSpPr>
            <p:cNvPr id="52237" name="TextBox 8">
              <a:extLst>
                <a:ext uri="{FF2B5EF4-FFF2-40B4-BE49-F238E27FC236}">
                  <a16:creationId xmlns:a16="http://schemas.microsoft.com/office/drawing/2014/main" id="{6C49363D-26F1-4D5B-9B11-667F1CD330FA}"/>
                </a:ext>
              </a:extLst>
            </p:cNvPr>
            <p:cNvSpPr txBox="1">
              <a:spLocks noChangeArrowheads="1"/>
            </p:cNvSpPr>
            <p:nvPr/>
          </p:nvSpPr>
          <p:spPr bwMode="auto">
            <a:xfrm>
              <a:off x="4267200" y="4495800"/>
              <a:ext cx="839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&lt;var&gt;[2]</a:t>
              </a:r>
            </a:p>
          </p:txBody>
        </p:sp>
        <p:sp>
          <p:nvSpPr>
            <p:cNvPr id="52238" name="TextBox 9">
              <a:extLst>
                <a:ext uri="{FF2B5EF4-FFF2-40B4-BE49-F238E27FC236}">
                  <a16:creationId xmlns:a16="http://schemas.microsoft.com/office/drawing/2014/main" id="{AF3B2C8E-0BE0-4AC8-B276-DE93F88EA3FC}"/>
                </a:ext>
              </a:extLst>
            </p:cNvPr>
            <p:cNvSpPr txBox="1">
              <a:spLocks noChangeArrowheads="1"/>
            </p:cNvSpPr>
            <p:nvPr/>
          </p:nvSpPr>
          <p:spPr bwMode="auto">
            <a:xfrm>
              <a:off x="6934200" y="4505325"/>
              <a:ext cx="839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&lt;var&gt;[3]</a:t>
              </a:r>
            </a:p>
          </p:txBody>
        </p:sp>
        <p:sp>
          <p:nvSpPr>
            <p:cNvPr id="52239" name="Freeform 19">
              <a:extLst>
                <a:ext uri="{FF2B5EF4-FFF2-40B4-BE49-F238E27FC236}">
                  <a16:creationId xmlns:a16="http://schemas.microsoft.com/office/drawing/2014/main" id="{9FB23ED8-27B3-439B-AF6C-83F802D57C40}"/>
                </a:ext>
              </a:extLst>
            </p:cNvPr>
            <p:cNvSpPr>
              <a:spLocks/>
            </p:cNvSpPr>
            <p:nvPr/>
          </p:nvSpPr>
          <p:spPr bwMode="auto">
            <a:xfrm>
              <a:off x="1427163" y="1636713"/>
              <a:ext cx="2330450" cy="2743200"/>
            </a:xfrm>
            <a:custGeom>
              <a:avLst/>
              <a:gdLst>
                <a:gd name="T0" fmla="*/ 2311479 w 2331720"/>
                <a:gd name="T1" fmla="*/ 0 h 2743200"/>
                <a:gd name="T2" fmla="*/ 752365 w 2331720"/>
                <a:gd name="T3" fmla="*/ 795528 h 2743200"/>
                <a:gd name="T4" fmla="*/ 0 w 2331720"/>
                <a:gd name="T5" fmla="*/ 2743200 h 2743200"/>
                <a:gd name="T6" fmla="*/ 0 60000 65536"/>
                <a:gd name="T7" fmla="*/ 0 60000 65536"/>
                <a:gd name="T8" fmla="*/ 0 60000 65536"/>
                <a:gd name="T9" fmla="*/ 0 w 2331720"/>
                <a:gd name="T10" fmla="*/ 0 h 2743200"/>
                <a:gd name="T11" fmla="*/ 2331720 w 2331720"/>
                <a:gd name="T12" fmla="*/ 2743200 h 2743200"/>
              </a:gdLst>
              <a:ahLst/>
              <a:cxnLst>
                <a:cxn ang="T6">
                  <a:pos x="T0" y="T1"/>
                </a:cxn>
                <a:cxn ang="T7">
                  <a:pos x="T2" y="T3"/>
                </a:cxn>
                <a:cxn ang="T8">
                  <a:pos x="T4" y="T5"/>
                </a:cxn>
              </a:cxnLst>
              <a:rect l="T9" t="T10" r="T11" b="T12"/>
              <a:pathLst>
                <a:path w="2331720" h="2743200">
                  <a:moveTo>
                    <a:pt x="2331720" y="0"/>
                  </a:moveTo>
                  <a:cubicBezTo>
                    <a:pt x="1739646" y="169164"/>
                    <a:pt x="1147572" y="338328"/>
                    <a:pt x="758952" y="795528"/>
                  </a:cubicBezTo>
                  <a:cubicBezTo>
                    <a:pt x="370332" y="1252728"/>
                    <a:pt x="185166" y="1997964"/>
                    <a:pt x="0" y="2743200"/>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52240" name="Straight Connector 21">
              <a:extLst>
                <a:ext uri="{FF2B5EF4-FFF2-40B4-BE49-F238E27FC236}">
                  <a16:creationId xmlns:a16="http://schemas.microsoft.com/office/drawing/2014/main" id="{4E57297C-F356-43CC-AFA1-649A01AF3B60}"/>
                </a:ext>
              </a:extLst>
            </p:cNvPr>
            <p:cNvCxnSpPr>
              <a:cxnSpLocks noChangeShapeType="1"/>
              <a:stCxn id="52236" idx="2"/>
              <a:endCxn id="52229" idx="0"/>
            </p:cNvCxnSpPr>
            <p:nvPr/>
          </p:nvCxnSpPr>
          <p:spPr bwMode="auto">
            <a:xfrm rot="16200000" flipH="1">
              <a:off x="1111250" y="5080000"/>
              <a:ext cx="709613" cy="47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2241" name="Freeform 22">
              <a:extLst>
                <a:ext uri="{FF2B5EF4-FFF2-40B4-BE49-F238E27FC236}">
                  <a16:creationId xmlns:a16="http://schemas.microsoft.com/office/drawing/2014/main" id="{B9B0B04B-F142-4DFA-9CBA-FD1C167155EE}"/>
                </a:ext>
              </a:extLst>
            </p:cNvPr>
            <p:cNvSpPr>
              <a:spLocks/>
            </p:cNvSpPr>
            <p:nvPr/>
          </p:nvSpPr>
          <p:spPr bwMode="auto">
            <a:xfrm>
              <a:off x="2689225" y="1700213"/>
              <a:ext cx="1233488" cy="3676650"/>
            </a:xfrm>
            <a:custGeom>
              <a:avLst/>
              <a:gdLst>
                <a:gd name="T0" fmla="*/ 1242100 w 1232916"/>
                <a:gd name="T1" fmla="*/ 0 h 3675888"/>
                <a:gd name="T2" fmla="*/ 173492 w 1232916"/>
                <a:gd name="T3" fmla="*/ 1477076 h 3675888"/>
                <a:gd name="T4" fmla="*/ 201132 w 1232916"/>
                <a:gd name="T5" fmla="*/ 3688095 h 3675888"/>
                <a:gd name="T6" fmla="*/ 0 60000 65536"/>
                <a:gd name="T7" fmla="*/ 0 60000 65536"/>
                <a:gd name="T8" fmla="*/ 0 60000 65536"/>
                <a:gd name="T9" fmla="*/ 0 w 1232916"/>
                <a:gd name="T10" fmla="*/ 0 h 3675888"/>
                <a:gd name="T11" fmla="*/ 1232916 w 1232916"/>
                <a:gd name="T12" fmla="*/ 3675888 h 3675888"/>
              </a:gdLst>
              <a:ahLst/>
              <a:cxnLst>
                <a:cxn ang="T6">
                  <a:pos x="T0" y="T1"/>
                </a:cxn>
                <a:cxn ang="T7">
                  <a:pos x="T2" y="T3"/>
                </a:cxn>
                <a:cxn ang="T8">
                  <a:pos x="T4" y="T5"/>
                </a:cxn>
              </a:cxnLst>
              <a:rect l="T9" t="T10" r="T11" b="T12"/>
              <a:pathLst>
                <a:path w="1232916" h="3675888">
                  <a:moveTo>
                    <a:pt x="1232916" y="0"/>
                  </a:moveTo>
                  <a:cubicBezTo>
                    <a:pt x="788670" y="429768"/>
                    <a:pt x="344424" y="859536"/>
                    <a:pt x="172212" y="1472184"/>
                  </a:cubicBezTo>
                  <a:cubicBezTo>
                    <a:pt x="0" y="2084832"/>
                    <a:pt x="99822" y="2880360"/>
                    <a:pt x="199644" y="3675888"/>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42" name="TextBox 23">
              <a:extLst>
                <a:ext uri="{FF2B5EF4-FFF2-40B4-BE49-F238E27FC236}">
                  <a16:creationId xmlns:a16="http://schemas.microsoft.com/office/drawing/2014/main" id="{404C7145-F72A-45B9-BB56-D010A90B5384}"/>
                </a:ext>
              </a:extLst>
            </p:cNvPr>
            <p:cNvSpPr txBox="1">
              <a:spLocks noChangeArrowheads="1"/>
            </p:cNvSpPr>
            <p:nvPr/>
          </p:nvSpPr>
          <p:spPr bwMode="auto">
            <a:xfrm>
              <a:off x="5486400" y="2743200"/>
              <a:ext cx="741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&lt;expr&gt;</a:t>
              </a:r>
            </a:p>
          </p:txBody>
        </p:sp>
        <p:sp>
          <p:nvSpPr>
            <p:cNvPr id="52243" name="Freeform 24">
              <a:extLst>
                <a:ext uri="{FF2B5EF4-FFF2-40B4-BE49-F238E27FC236}">
                  <a16:creationId xmlns:a16="http://schemas.microsoft.com/office/drawing/2014/main" id="{F078647F-90A5-4CCB-935C-0131C5394013}"/>
                </a:ext>
              </a:extLst>
            </p:cNvPr>
            <p:cNvSpPr>
              <a:spLocks/>
            </p:cNvSpPr>
            <p:nvPr/>
          </p:nvSpPr>
          <p:spPr bwMode="auto">
            <a:xfrm>
              <a:off x="4141788" y="1673225"/>
              <a:ext cx="1701800" cy="1089025"/>
            </a:xfrm>
            <a:custGeom>
              <a:avLst/>
              <a:gdLst>
                <a:gd name="T0" fmla="*/ 0 w 1700784"/>
                <a:gd name="T1" fmla="*/ 0 h 1088136"/>
                <a:gd name="T2" fmla="*/ 1070889 w 1700784"/>
                <a:gd name="T3" fmla="*/ 222342 h 1088136"/>
                <a:gd name="T4" fmla="*/ 1717113 w 1700784"/>
                <a:gd name="T5" fmla="*/ 1102447 h 1088136"/>
                <a:gd name="T6" fmla="*/ 0 60000 65536"/>
                <a:gd name="T7" fmla="*/ 0 60000 65536"/>
                <a:gd name="T8" fmla="*/ 0 60000 65536"/>
                <a:gd name="T9" fmla="*/ 0 w 1700784"/>
                <a:gd name="T10" fmla="*/ 0 h 1088136"/>
                <a:gd name="T11" fmla="*/ 1700784 w 1700784"/>
                <a:gd name="T12" fmla="*/ 1088136 h 1088136"/>
              </a:gdLst>
              <a:ahLst/>
              <a:cxnLst>
                <a:cxn ang="T6">
                  <a:pos x="T0" y="T1"/>
                </a:cxn>
                <a:cxn ang="T7">
                  <a:pos x="T2" y="T3"/>
                </a:cxn>
                <a:cxn ang="T8">
                  <a:pos x="T4" y="T5"/>
                </a:cxn>
              </a:cxnLst>
              <a:rect l="T9" t="T10" r="T11" b="T12"/>
              <a:pathLst>
                <a:path w="1700784" h="1088136">
                  <a:moveTo>
                    <a:pt x="0" y="0"/>
                  </a:moveTo>
                  <a:cubicBezTo>
                    <a:pt x="388620" y="19050"/>
                    <a:pt x="777240" y="38100"/>
                    <a:pt x="1060704" y="219456"/>
                  </a:cubicBezTo>
                  <a:cubicBezTo>
                    <a:pt x="1344168" y="400812"/>
                    <a:pt x="1522476" y="744474"/>
                    <a:pt x="1700784" y="1088136"/>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44" name="Freeform 25">
              <a:extLst>
                <a:ext uri="{FF2B5EF4-FFF2-40B4-BE49-F238E27FC236}">
                  <a16:creationId xmlns:a16="http://schemas.microsoft.com/office/drawing/2014/main" id="{4E336E6B-676D-47DA-BE18-C5354FA3077D}"/>
                </a:ext>
              </a:extLst>
            </p:cNvPr>
            <p:cNvSpPr>
              <a:spLocks/>
            </p:cNvSpPr>
            <p:nvPr/>
          </p:nvSpPr>
          <p:spPr bwMode="auto">
            <a:xfrm>
              <a:off x="4608513" y="3035300"/>
              <a:ext cx="1106487" cy="1444625"/>
            </a:xfrm>
            <a:custGeom>
              <a:avLst/>
              <a:gdLst>
                <a:gd name="T0" fmla="*/ 1107432 w 1106424"/>
                <a:gd name="T1" fmla="*/ 0 h 1444752"/>
                <a:gd name="T2" fmla="*/ 183040 w 1106424"/>
                <a:gd name="T3" fmla="*/ 547872 h 1444752"/>
                <a:gd name="T4" fmla="*/ 9160 w 1106424"/>
                <a:gd name="T5" fmla="*/ 1442720 h 1444752"/>
                <a:gd name="T6" fmla="*/ 0 60000 65536"/>
                <a:gd name="T7" fmla="*/ 0 60000 65536"/>
                <a:gd name="T8" fmla="*/ 0 60000 65536"/>
                <a:gd name="T9" fmla="*/ 0 w 1106424"/>
                <a:gd name="T10" fmla="*/ 0 h 1444752"/>
                <a:gd name="T11" fmla="*/ 1106424 w 1106424"/>
                <a:gd name="T12" fmla="*/ 1444752 h 1444752"/>
              </a:gdLst>
              <a:ahLst/>
              <a:cxnLst>
                <a:cxn ang="T6">
                  <a:pos x="T0" y="T1"/>
                </a:cxn>
                <a:cxn ang="T7">
                  <a:pos x="T2" y="T3"/>
                </a:cxn>
                <a:cxn ang="T8">
                  <a:pos x="T4" y="T5"/>
                </a:cxn>
              </a:cxnLst>
              <a:rect l="T9" t="T10" r="T11" b="T12"/>
              <a:pathLst>
                <a:path w="1106424" h="1444752">
                  <a:moveTo>
                    <a:pt x="1106424" y="0"/>
                  </a:moveTo>
                  <a:cubicBezTo>
                    <a:pt x="736092" y="153924"/>
                    <a:pt x="365760" y="307848"/>
                    <a:pt x="182880" y="548640"/>
                  </a:cubicBezTo>
                  <a:cubicBezTo>
                    <a:pt x="0" y="789432"/>
                    <a:pt x="4572" y="1117092"/>
                    <a:pt x="9144" y="1444752"/>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45" name="Freeform 27">
              <a:extLst>
                <a:ext uri="{FF2B5EF4-FFF2-40B4-BE49-F238E27FC236}">
                  <a16:creationId xmlns:a16="http://schemas.microsoft.com/office/drawing/2014/main" id="{21BE1E47-18F4-4A85-9F01-D6CAAA35FB1F}"/>
                </a:ext>
              </a:extLst>
            </p:cNvPr>
            <p:cNvSpPr>
              <a:spLocks/>
            </p:cNvSpPr>
            <p:nvPr/>
          </p:nvSpPr>
          <p:spPr bwMode="auto">
            <a:xfrm>
              <a:off x="6007100" y="3044825"/>
              <a:ext cx="1335088" cy="1454150"/>
            </a:xfrm>
            <a:custGeom>
              <a:avLst/>
              <a:gdLst>
                <a:gd name="T0" fmla="*/ 0 w 1335024"/>
                <a:gd name="T1" fmla="*/ 0 h 1453896"/>
                <a:gd name="T2" fmla="*/ 1061520 w 1335024"/>
                <a:gd name="T3" fmla="*/ 449304 h 1453896"/>
                <a:gd name="T4" fmla="*/ 1336048 w 1335024"/>
                <a:gd name="T5" fmla="*/ 1457964 h 1453896"/>
                <a:gd name="T6" fmla="*/ 0 60000 65536"/>
                <a:gd name="T7" fmla="*/ 0 60000 65536"/>
                <a:gd name="T8" fmla="*/ 0 60000 65536"/>
                <a:gd name="T9" fmla="*/ 0 w 1335024"/>
                <a:gd name="T10" fmla="*/ 0 h 1453896"/>
                <a:gd name="T11" fmla="*/ 1335024 w 1335024"/>
                <a:gd name="T12" fmla="*/ 1453896 h 1453896"/>
              </a:gdLst>
              <a:ahLst/>
              <a:cxnLst>
                <a:cxn ang="T6">
                  <a:pos x="T0" y="T1"/>
                </a:cxn>
                <a:cxn ang="T7">
                  <a:pos x="T2" y="T3"/>
                </a:cxn>
                <a:cxn ang="T8">
                  <a:pos x="T4" y="T5"/>
                </a:cxn>
              </a:cxnLst>
              <a:rect l="T9" t="T10" r="T11" b="T12"/>
              <a:pathLst>
                <a:path w="1335024" h="1453896">
                  <a:moveTo>
                    <a:pt x="0" y="0"/>
                  </a:moveTo>
                  <a:cubicBezTo>
                    <a:pt x="419100" y="102870"/>
                    <a:pt x="838200" y="205740"/>
                    <a:pt x="1060704" y="448056"/>
                  </a:cubicBezTo>
                  <a:cubicBezTo>
                    <a:pt x="1283208" y="690372"/>
                    <a:pt x="1309116" y="1072134"/>
                    <a:pt x="1335024" y="1453896"/>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52246" name="Straight Connector 29">
              <a:extLst>
                <a:ext uri="{FF2B5EF4-FFF2-40B4-BE49-F238E27FC236}">
                  <a16:creationId xmlns:a16="http://schemas.microsoft.com/office/drawing/2014/main" id="{D1BE100A-8CED-4839-8534-230747C2C32F}"/>
                </a:ext>
              </a:extLst>
            </p:cNvPr>
            <p:cNvCxnSpPr>
              <a:cxnSpLocks noChangeShapeType="1"/>
              <a:stCxn id="52242" idx="2"/>
              <a:endCxn id="52233" idx="0"/>
            </p:cNvCxnSpPr>
            <p:nvPr/>
          </p:nvCxnSpPr>
          <p:spPr bwMode="auto">
            <a:xfrm rot="16200000" flipH="1">
              <a:off x="4779169" y="4128294"/>
              <a:ext cx="2462213" cy="307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2247" name="Straight Connector 32">
              <a:extLst>
                <a:ext uri="{FF2B5EF4-FFF2-40B4-BE49-F238E27FC236}">
                  <a16:creationId xmlns:a16="http://schemas.microsoft.com/office/drawing/2014/main" id="{593B937B-F2BB-4114-BB62-2F29F05C55BB}"/>
                </a:ext>
              </a:extLst>
            </p:cNvPr>
            <p:cNvCxnSpPr>
              <a:cxnSpLocks noChangeShapeType="1"/>
              <a:stCxn id="52237" idx="2"/>
              <a:endCxn id="52230" idx="0"/>
            </p:cNvCxnSpPr>
            <p:nvPr/>
          </p:nvCxnSpPr>
          <p:spPr bwMode="auto">
            <a:xfrm rot="16200000" flipH="1">
              <a:off x="4364831" y="5126832"/>
              <a:ext cx="682625" cy="365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2248" name="Straight Connector 34">
              <a:extLst>
                <a:ext uri="{FF2B5EF4-FFF2-40B4-BE49-F238E27FC236}">
                  <a16:creationId xmlns:a16="http://schemas.microsoft.com/office/drawing/2014/main" id="{B0D005E8-9D4C-4677-B810-93CFB8E6C8D3}"/>
                </a:ext>
              </a:extLst>
            </p:cNvPr>
            <p:cNvCxnSpPr>
              <a:cxnSpLocks noChangeShapeType="1"/>
              <a:stCxn id="52238" idx="2"/>
              <a:endCxn id="52232" idx="0"/>
            </p:cNvCxnSpPr>
            <p:nvPr/>
          </p:nvCxnSpPr>
          <p:spPr bwMode="auto">
            <a:xfrm rot="16200000" flipH="1">
              <a:off x="7000081" y="5168107"/>
              <a:ext cx="746125" cy="365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 name="Freeform 39">
              <a:extLst>
                <a:ext uri="{FF2B5EF4-FFF2-40B4-BE49-F238E27FC236}">
                  <a16:creationId xmlns:a16="http://schemas.microsoft.com/office/drawing/2014/main" id="{AD58EA13-3296-46B9-8B85-8D816903CCC3}"/>
                </a:ext>
              </a:extLst>
            </p:cNvPr>
            <p:cNvSpPr/>
            <p:nvPr/>
          </p:nvSpPr>
          <p:spPr bwMode="auto">
            <a:xfrm>
              <a:off x="1828800" y="1984375"/>
              <a:ext cx="3602038" cy="2435225"/>
            </a:xfrm>
            <a:custGeom>
              <a:avLst/>
              <a:gdLst>
                <a:gd name="connsiteX0" fmla="*/ 0 w 3794760"/>
                <a:gd name="connsiteY0" fmla="*/ 3328416 h 3328416"/>
                <a:gd name="connsiteX1" fmla="*/ 1069848 w 3794760"/>
                <a:gd name="connsiteY1" fmla="*/ 429768 h 3328416"/>
                <a:gd name="connsiteX2" fmla="*/ 3794760 w 3794760"/>
                <a:gd name="connsiteY2" fmla="*/ 749808 h 3328416"/>
              </a:gdLst>
              <a:ahLst/>
              <a:cxnLst>
                <a:cxn ang="0">
                  <a:pos x="connsiteX0" y="connsiteY0"/>
                </a:cxn>
                <a:cxn ang="0">
                  <a:pos x="connsiteX1" y="connsiteY1"/>
                </a:cxn>
                <a:cxn ang="0">
                  <a:pos x="connsiteX2" y="connsiteY2"/>
                </a:cxn>
              </a:cxnLst>
              <a:rect l="l" t="t" r="r" b="b"/>
              <a:pathLst>
                <a:path w="3794760" h="3328416">
                  <a:moveTo>
                    <a:pt x="0" y="3328416"/>
                  </a:moveTo>
                  <a:cubicBezTo>
                    <a:pt x="218694" y="2093976"/>
                    <a:pt x="437388" y="859536"/>
                    <a:pt x="1069848" y="429768"/>
                  </a:cubicBezTo>
                  <a:cubicBezTo>
                    <a:pt x="1702308" y="0"/>
                    <a:pt x="2748534" y="374904"/>
                    <a:pt x="3794760" y="749808"/>
                  </a:cubicBezTo>
                </a:path>
              </a:pathLst>
            </a:custGeom>
            <a:ln>
              <a:prstDash val="lgDash"/>
              <a:headEnd type="none" w="med" len="med"/>
              <a:tailEnd type="triangle" w="med" len="med"/>
            </a:ln>
          </p:spPr>
          <p:style>
            <a:lnRef idx="1">
              <a:schemeClr val="dk1"/>
            </a:lnRef>
            <a:fillRef idx="0">
              <a:schemeClr val="dk1"/>
            </a:fillRef>
            <a:effectRef idx="0">
              <a:schemeClr val="dk1"/>
            </a:effectRef>
            <a:fontRef idx="minor">
              <a:schemeClr val="tx1"/>
            </a:fontRef>
          </p:style>
          <p:txBody>
            <a:bodyPr/>
            <a:lstStyle/>
            <a:p>
              <a:pPr eaLnBrk="1" hangingPunct="1">
                <a:defRPr/>
              </a:pPr>
              <a:endParaRPr lang="en-US">
                <a:latin typeface="Times" pitchFamily="18" charset="0"/>
              </a:endParaRPr>
            </a:p>
          </p:txBody>
        </p:sp>
        <p:sp>
          <p:nvSpPr>
            <p:cNvPr id="52250" name="Freeform 40">
              <a:extLst>
                <a:ext uri="{FF2B5EF4-FFF2-40B4-BE49-F238E27FC236}">
                  <a16:creationId xmlns:a16="http://schemas.microsoft.com/office/drawing/2014/main" id="{5E32D9FF-DCE3-4A87-ACDA-9D64259B7A8E}"/>
                </a:ext>
              </a:extLst>
            </p:cNvPr>
            <p:cNvSpPr>
              <a:spLocks/>
            </p:cNvSpPr>
            <p:nvPr/>
          </p:nvSpPr>
          <p:spPr bwMode="auto">
            <a:xfrm>
              <a:off x="5029200" y="3181350"/>
              <a:ext cx="731838" cy="1238250"/>
            </a:xfrm>
            <a:custGeom>
              <a:avLst/>
              <a:gdLst>
                <a:gd name="T0" fmla="*/ 0 w 886968"/>
                <a:gd name="T1" fmla="*/ 34 h 2386584"/>
                <a:gd name="T2" fmla="*/ 16008 w 886968"/>
                <a:gd name="T3" fmla="*/ 22 h 2386584"/>
                <a:gd name="T4" fmla="*/ 33755 w 886968"/>
                <a:gd name="T5" fmla="*/ 0 h 2386584"/>
                <a:gd name="T6" fmla="*/ 0 60000 65536"/>
                <a:gd name="T7" fmla="*/ 0 60000 65536"/>
                <a:gd name="T8" fmla="*/ 0 60000 65536"/>
                <a:gd name="T9" fmla="*/ 0 w 886968"/>
                <a:gd name="T10" fmla="*/ 0 h 2386584"/>
                <a:gd name="T11" fmla="*/ 886968 w 886968"/>
                <a:gd name="T12" fmla="*/ 2386584 h 2386584"/>
              </a:gdLst>
              <a:ahLst/>
              <a:cxnLst>
                <a:cxn ang="T6">
                  <a:pos x="T0" y="T1"/>
                </a:cxn>
                <a:cxn ang="T7">
                  <a:pos x="T2" y="T3"/>
                </a:cxn>
                <a:cxn ang="T8">
                  <a:pos x="T4" y="T5"/>
                </a:cxn>
              </a:cxnLst>
              <a:rect l="T9" t="T10" r="T11" b="T12"/>
              <a:pathLst>
                <a:path w="886968" h="2386584">
                  <a:moveTo>
                    <a:pt x="0" y="2386584"/>
                  </a:moveTo>
                  <a:cubicBezTo>
                    <a:pt x="136398" y="2160270"/>
                    <a:pt x="272796" y="1933956"/>
                    <a:pt x="420624" y="1536192"/>
                  </a:cubicBezTo>
                  <a:cubicBezTo>
                    <a:pt x="568452" y="1138428"/>
                    <a:pt x="727710" y="569214"/>
                    <a:pt x="886968" y="0"/>
                  </a:cubicBezTo>
                </a:path>
              </a:pathLst>
            </a:custGeom>
            <a:noFill/>
            <a:ln w="9525" cap="flat" cmpd="sng" algn="ctr">
              <a:solidFill>
                <a:schemeClr val="tx1"/>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51" name="Freeform 41">
              <a:extLst>
                <a:ext uri="{FF2B5EF4-FFF2-40B4-BE49-F238E27FC236}">
                  <a16:creationId xmlns:a16="http://schemas.microsoft.com/office/drawing/2014/main" id="{CC2D26AA-68EA-4096-BFB8-8CC155043856}"/>
                </a:ext>
              </a:extLst>
            </p:cNvPr>
            <p:cNvSpPr>
              <a:spLocks/>
            </p:cNvSpPr>
            <p:nvPr/>
          </p:nvSpPr>
          <p:spPr bwMode="auto">
            <a:xfrm>
              <a:off x="6218238" y="2962275"/>
              <a:ext cx="2524125" cy="1609725"/>
            </a:xfrm>
            <a:custGeom>
              <a:avLst/>
              <a:gdLst>
                <a:gd name="T0" fmla="*/ 1319920 w 2523744"/>
                <a:gd name="T1" fmla="*/ 354 h 2724912"/>
                <a:gd name="T2" fmla="*/ 2309860 w 2523744"/>
                <a:gd name="T3" fmla="*/ 185 h 2724912"/>
                <a:gd name="T4" fmla="*/ 0 w 2523744"/>
                <a:gd name="T5" fmla="*/ 0 h 2724912"/>
                <a:gd name="T6" fmla="*/ 0 60000 65536"/>
                <a:gd name="T7" fmla="*/ 0 60000 65536"/>
                <a:gd name="T8" fmla="*/ 0 60000 65536"/>
                <a:gd name="T9" fmla="*/ 0 w 2523744"/>
                <a:gd name="T10" fmla="*/ 0 h 2724912"/>
                <a:gd name="T11" fmla="*/ 2523744 w 2523744"/>
                <a:gd name="T12" fmla="*/ 2724912 h 2724912"/>
              </a:gdLst>
              <a:ahLst/>
              <a:cxnLst>
                <a:cxn ang="T6">
                  <a:pos x="T0" y="T1"/>
                </a:cxn>
                <a:cxn ang="T7">
                  <a:pos x="T2" y="T3"/>
                </a:cxn>
                <a:cxn ang="T8">
                  <a:pos x="T4" y="T5"/>
                </a:cxn>
              </a:cxnLst>
              <a:rect l="T9" t="T10" r="T11" b="T12"/>
              <a:pathLst>
                <a:path w="2523744" h="2724912">
                  <a:moveTo>
                    <a:pt x="1316736" y="2724912"/>
                  </a:moveTo>
                  <a:cubicBezTo>
                    <a:pt x="1920240" y="2302764"/>
                    <a:pt x="2523744" y="1880616"/>
                    <a:pt x="2304288" y="1426464"/>
                  </a:cubicBezTo>
                  <a:cubicBezTo>
                    <a:pt x="2084832" y="972312"/>
                    <a:pt x="1042416" y="486156"/>
                    <a:pt x="0" y="0"/>
                  </a:cubicBezTo>
                </a:path>
              </a:pathLst>
            </a:custGeom>
            <a:noFill/>
            <a:ln w="9525" cap="flat" cmpd="sng" algn="ctr">
              <a:solidFill>
                <a:schemeClr val="tx1"/>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52" name="TextBox 42">
              <a:extLst>
                <a:ext uri="{FF2B5EF4-FFF2-40B4-BE49-F238E27FC236}">
                  <a16:creationId xmlns:a16="http://schemas.microsoft.com/office/drawing/2014/main" id="{639C5394-9DBC-4EC0-9738-0C528B5FBBFC}"/>
                </a:ext>
              </a:extLst>
            </p:cNvPr>
            <p:cNvSpPr txBox="1">
              <a:spLocks noChangeArrowheads="1"/>
            </p:cNvSpPr>
            <p:nvPr/>
          </p:nvSpPr>
          <p:spPr bwMode="auto">
            <a:xfrm>
              <a:off x="1752600" y="4419600"/>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2253" name="TextBox 43">
              <a:extLst>
                <a:ext uri="{FF2B5EF4-FFF2-40B4-BE49-F238E27FC236}">
                  <a16:creationId xmlns:a16="http://schemas.microsoft.com/office/drawing/2014/main" id="{28901098-C9C9-487C-82CC-FAA77E263686}"/>
                </a:ext>
              </a:extLst>
            </p:cNvPr>
            <p:cNvSpPr txBox="1">
              <a:spLocks noChangeArrowheads="1"/>
            </p:cNvSpPr>
            <p:nvPr/>
          </p:nvSpPr>
          <p:spPr bwMode="auto">
            <a:xfrm>
              <a:off x="4953000" y="4495800"/>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2254" name="Freeform 44">
              <a:extLst>
                <a:ext uri="{FF2B5EF4-FFF2-40B4-BE49-F238E27FC236}">
                  <a16:creationId xmlns:a16="http://schemas.microsoft.com/office/drawing/2014/main" id="{CD8BB33B-0355-4C38-8540-E5A9691718E1}"/>
                </a:ext>
              </a:extLst>
            </p:cNvPr>
            <p:cNvSpPr>
              <a:spLocks/>
            </p:cNvSpPr>
            <p:nvPr/>
          </p:nvSpPr>
          <p:spPr bwMode="auto">
            <a:xfrm>
              <a:off x="1673225" y="4727575"/>
              <a:ext cx="330200" cy="868363"/>
            </a:xfrm>
            <a:custGeom>
              <a:avLst/>
              <a:gdLst>
                <a:gd name="T0" fmla="*/ 0 w 330708"/>
                <a:gd name="T1" fmla="*/ 863622 h 868680"/>
                <a:gd name="T2" fmla="*/ 276578 w 330708"/>
                <a:gd name="T3" fmla="*/ 581810 h 868680"/>
                <a:gd name="T4" fmla="*/ 276578 w 330708"/>
                <a:gd name="T5" fmla="*/ 0 h 868680"/>
                <a:gd name="T6" fmla="*/ 0 60000 65536"/>
                <a:gd name="T7" fmla="*/ 0 60000 65536"/>
                <a:gd name="T8" fmla="*/ 0 60000 65536"/>
                <a:gd name="T9" fmla="*/ 0 w 330708"/>
                <a:gd name="T10" fmla="*/ 0 h 868680"/>
                <a:gd name="T11" fmla="*/ 330708 w 330708"/>
                <a:gd name="T12" fmla="*/ 868680 h 868680"/>
              </a:gdLst>
              <a:ahLst/>
              <a:cxnLst>
                <a:cxn ang="T6">
                  <a:pos x="T0" y="T1"/>
                </a:cxn>
                <a:cxn ang="T7">
                  <a:pos x="T2" y="T3"/>
                </a:cxn>
                <a:cxn ang="T8">
                  <a:pos x="T4" y="T5"/>
                </a:cxn>
              </a:cxnLst>
              <a:rect l="T9" t="T10" r="T11" b="T12"/>
              <a:pathLst>
                <a:path w="330708" h="868680">
                  <a:moveTo>
                    <a:pt x="0" y="868680"/>
                  </a:moveTo>
                  <a:cubicBezTo>
                    <a:pt x="118110" y="799338"/>
                    <a:pt x="236220" y="729996"/>
                    <a:pt x="283464" y="585216"/>
                  </a:cubicBezTo>
                  <a:cubicBezTo>
                    <a:pt x="330708" y="440436"/>
                    <a:pt x="307086" y="220218"/>
                    <a:pt x="283464" y="0"/>
                  </a:cubicBezTo>
                </a:path>
              </a:pathLst>
            </a:custGeom>
            <a:noFill/>
            <a:ln w="9525" cap="flat" cmpd="sng" algn="ctr">
              <a:solidFill>
                <a:schemeClr val="tx1"/>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55" name="Freeform 45">
              <a:extLst>
                <a:ext uri="{FF2B5EF4-FFF2-40B4-BE49-F238E27FC236}">
                  <a16:creationId xmlns:a16="http://schemas.microsoft.com/office/drawing/2014/main" id="{05B39655-87B1-484C-BE27-8F74DDF139F4}"/>
                </a:ext>
              </a:extLst>
            </p:cNvPr>
            <p:cNvSpPr>
              <a:spLocks/>
            </p:cNvSpPr>
            <p:nvPr/>
          </p:nvSpPr>
          <p:spPr bwMode="auto">
            <a:xfrm>
              <a:off x="4953000" y="4724400"/>
              <a:ext cx="330200" cy="792163"/>
            </a:xfrm>
            <a:custGeom>
              <a:avLst/>
              <a:gdLst>
                <a:gd name="T0" fmla="*/ 0 w 330708"/>
                <a:gd name="T1" fmla="*/ 181244 h 868680"/>
                <a:gd name="T2" fmla="*/ 276578 w 330708"/>
                <a:gd name="T3" fmla="*/ 122101 h 868680"/>
                <a:gd name="T4" fmla="*/ 276578 w 330708"/>
                <a:gd name="T5" fmla="*/ 0 h 868680"/>
                <a:gd name="T6" fmla="*/ 0 60000 65536"/>
                <a:gd name="T7" fmla="*/ 0 60000 65536"/>
                <a:gd name="T8" fmla="*/ 0 60000 65536"/>
                <a:gd name="T9" fmla="*/ 0 w 330708"/>
                <a:gd name="T10" fmla="*/ 0 h 868680"/>
                <a:gd name="T11" fmla="*/ 330708 w 330708"/>
                <a:gd name="T12" fmla="*/ 868680 h 868680"/>
              </a:gdLst>
              <a:ahLst/>
              <a:cxnLst>
                <a:cxn ang="T6">
                  <a:pos x="T0" y="T1"/>
                </a:cxn>
                <a:cxn ang="T7">
                  <a:pos x="T2" y="T3"/>
                </a:cxn>
                <a:cxn ang="T8">
                  <a:pos x="T4" y="T5"/>
                </a:cxn>
              </a:cxnLst>
              <a:rect l="T9" t="T10" r="T11" b="T12"/>
              <a:pathLst>
                <a:path w="330708" h="868680">
                  <a:moveTo>
                    <a:pt x="0" y="868680"/>
                  </a:moveTo>
                  <a:cubicBezTo>
                    <a:pt x="118110" y="799338"/>
                    <a:pt x="236220" y="729996"/>
                    <a:pt x="283464" y="585216"/>
                  </a:cubicBezTo>
                  <a:cubicBezTo>
                    <a:pt x="330708" y="440436"/>
                    <a:pt x="307086" y="220218"/>
                    <a:pt x="283464" y="0"/>
                  </a:cubicBezTo>
                </a:path>
              </a:pathLst>
            </a:custGeom>
            <a:noFill/>
            <a:ln w="9525" cap="flat" cmpd="sng" algn="ctr">
              <a:solidFill>
                <a:schemeClr val="tx1"/>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56" name="Freeform 46">
              <a:extLst>
                <a:ext uri="{FF2B5EF4-FFF2-40B4-BE49-F238E27FC236}">
                  <a16:creationId xmlns:a16="http://schemas.microsoft.com/office/drawing/2014/main" id="{056A8221-3BB8-4587-AC78-61F3EA2EA227}"/>
                </a:ext>
              </a:extLst>
            </p:cNvPr>
            <p:cNvSpPr>
              <a:spLocks/>
            </p:cNvSpPr>
            <p:nvPr/>
          </p:nvSpPr>
          <p:spPr bwMode="auto">
            <a:xfrm>
              <a:off x="7620000" y="4800600"/>
              <a:ext cx="330200" cy="868363"/>
            </a:xfrm>
            <a:custGeom>
              <a:avLst/>
              <a:gdLst>
                <a:gd name="T0" fmla="*/ 0 w 330708"/>
                <a:gd name="T1" fmla="*/ 863622 h 868680"/>
                <a:gd name="T2" fmla="*/ 276578 w 330708"/>
                <a:gd name="T3" fmla="*/ 581810 h 868680"/>
                <a:gd name="T4" fmla="*/ 276578 w 330708"/>
                <a:gd name="T5" fmla="*/ 0 h 868680"/>
                <a:gd name="T6" fmla="*/ 0 60000 65536"/>
                <a:gd name="T7" fmla="*/ 0 60000 65536"/>
                <a:gd name="T8" fmla="*/ 0 60000 65536"/>
                <a:gd name="T9" fmla="*/ 0 w 330708"/>
                <a:gd name="T10" fmla="*/ 0 h 868680"/>
                <a:gd name="T11" fmla="*/ 330708 w 330708"/>
                <a:gd name="T12" fmla="*/ 868680 h 868680"/>
              </a:gdLst>
              <a:ahLst/>
              <a:cxnLst>
                <a:cxn ang="T6">
                  <a:pos x="T0" y="T1"/>
                </a:cxn>
                <a:cxn ang="T7">
                  <a:pos x="T2" y="T3"/>
                </a:cxn>
                <a:cxn ang="T8">
                  <a:pos x="T4" y="T5"/>
                </a:cxn>
              </a:cxnLst>
              <a:rect l="T9" t="T10" r="T11" b="T12"/>
              <a:pathLst>
                <a:path w="330708" h="868680">
                  <a:moveTo>
                    <a:pt x="0" y="868680"/>
                  </a:moveTo>
                  <a:cubicBezTo>
                    <a:pt x="118110" y="799338"/>
                    <a:pt x="236220" y="729996"/>
                    <a:pt x="283464" y="585216"/>
                  </a:cubicBezTo>
                  <a:cubicBezTo>
                    <a:pt x="330708" y="440436"/>
                    <a:pt x="307086" y="220218"/>
                    <a:pt x="283464" y="0"/>
                  </a:cubicBezTo>
                </a:path>
              </a:pathLst>
            </a:custGeom>
            <a:noFill/>
            <a:ln w="9525" cap="flat" cmpd="sng" algn="ctr">
              <a:solidFill>
                <a:schemeClr val="tx1"/>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2257" name="TextBox 47">
              <a:extLst>
                <a:ext uri="{FF2B5EF4-FFF2-40B4-BE49-F238E27FC236}">
                  <a16:creationId xmlns:a16="http://schemas.microsoft.com/office/drawing/2014/main" id="{34A23F5D-6CFE-4A5C-AA43-33FF082AA133}"/>
                </a:ext>
              </a:extLst>
            </p:cNvPr>
            <p:cNvSpPr txBox="1">
              <a:spLocks noChangeArrowheads="1"/>
            </p:cNvSpPr>
            <p:nvPr/>
          </p:nvSpPr>
          <p:spPr bwMode="auto">
            <a:xfrm>
              <a:off x="7650163" y="4541838"/>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2258" name="TextBox 48">
              <a:extLst>
                <a:ext uri="{FF2B5EF4-FFF2-40B4-BE49-F238E27FC236}">
                  <a16:creationId xmlns:a16="http://schemas.microsoft.com/office/drawing/2014/main" id="{08E59AEE-FB49-40DC-921D-1B6C7739ADF2}"/>
                </a:ext>
              </a:extLst>
            </p:cNvPr>
            <p:cNvSpPr txBox="1">
              <a:spLocks noChangeArrowheads="1"/>
            </p:cNvSpPr>
            <p:nvPr/>
          </p:nvSpPr>
          <p:spPr bwMode="auto">
            <a:xfrm>
              <a:off x="6172200" y="2667000"/>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2259" name="TextBox 49">
              <a:extLst>
                <a:ext uri="{FF2B5EF4-FFF2-40B4-BE49-F238E27FC236}">
                  <a16:creationId xmlns:a16="http://schemas.microsoft.com/office/drawing/2014/main" id="{48C52F09-08B5-428F-A481-6237FEFFF13D}"/>
                </a:ext>
              </a:extLst>
            </p:cNvPr>
            <p:cNvSpPr txBox="1">
              <a:spLocks noChangeArrowheads="1"/>
            </p:cNvSpPr>
            <p:nvPr/>
          </p:nvSpPr>
          <p:spPr bwMode="auto">
            <a:xfrm>
              <a:off x="4419600" y="2667000"/>
              <a:ext cx="1181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expected_type</a:t>
              </a:r>
            </a:p>
          </p:txBody>
        </p:sp>
      </p:grpSp>
    </p:spTree>
    <p:extLst>
      <p:ext uri="{BB962C8B-B14F-4D97-AF65-F5344CB8AC3E}">
        <p14:creationId xmlns:p14="http://schemas.microsoft.com/office/powerpoint/2010/main" val="30729797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5DF83A3B-6E57-4DCF-AE1B-891541689A33}"/>
              </a:ext>
            </a:extLst>
          </p:cNvPr>
          <p:cNvSpPr>
            <a:spLocks noGrp="1" noChangeArrowheads="1"/>
          </p:cNvSpPr>
          <p:nvPr>
            <p:ph type="title"/>
          </p:nvPr>
        </p:nvSpPr>
        <p:spPr/>
        <p:txBody>
          <a:bodyPr/>
          <a:lstStyle/>
          <a:p>
            <a:pPr eaLnBrk="1" hangingPunct="1">
              <a:defRPr/>
            </a:pPr>
            <a:r>
              <a:rPr lang="en-US" dirty="0"/>
              <a:t>Attribute Grammars: Computing Attribute Values</a:t>
            </a:r>
            <a:endParaRPr lang="en-US" sz="3200" dirty="0"/>
          </a:p>
        </p:txBody>
      </p:sp>
      <p:sp>
        <p:nvSpPr>
          <p:cNvPr id="53251" name="Slide Number Placeholder 4">
            <a:extLst>
              <a:ext uri="{FF2B5EF4-FFF2-40B4-BE49-F238E27FC236}">
                <a16:creationId xmlns:a16="http://schemas.microsoft.com/office/drawing/2014/main" id="{D6407A04-5232-4516-A6F2-F059E262521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2E2C8508-8172-4EA4-91FC-20645F5B7DDA}" type="slidenum">
              <a:rPr lang="en-US" altLang="en-US" sz="1400" smtClean="0">
                <a:solidFill>
                  <a:srgbClr val="FFFFFF"/>
                </a:solidFill>
                <a:latin typeface="Times" panose="02020603050405020304" pitchFamily="18" charset="0"/>
              </a:rPr>
              <a:pPr>
                <a:spcBef>
                  <a:spcPct val="0"/>
                </a:spcBef>
                <a:buClrTx/>
                <a:buSzTx/>
                <a:buFontTx/>
                <a:buNone/>
              </a:pPr>
              <a:t>77</a:t>
            </a:fld>
            <a:endParaRPr lang="en-US" altLang="en-US" sz="1400">
              <a:solidFill>
                <a:srgbClr val="FFFFFF"/>
              </a:solidFill>
              <a:latin typeface="Times" panose="02020603050405020304" pitchFamily="18" charset="0"/>
            </a:endParaRPr>
          </a:p>
        </p:txBody>
      </p:sp>
      <p:sp>
        <p:nvSpPr>
          <p:cNvPr id="53252" name="Footer Placeholder 3">
            <a:extLst>
              <a:ext uri="{FF2B5EF4-FFF2-40B4-BE49-F238E27FC236}">
                <a16:creationId xmlns:a16="http://schemas.microsoft.com/office/drawing/2014/main" id="{769A7577-A1EB-488B-AD96-06C5538AA05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r">
              <a:spcBef>
                <a:spcPct val="0"/>
              </a:spcBef>
              <a:buClrTx/>
              <a:buSzTx/>
              <a:buFontTx/>
              <a:buNone/>
            </a:pPr>
            <a:r>
              <a:rPr lang="en-US" altLang="en-US" sz="1200">
                <a:solidFill>
                  <a:schemeClr val="tx2"/>
                </a:solidFill>
                <a:latin typeface="Times" panose="02020603050405020304" pitchFamily="18" charset="0"/>
              </a:rPr>
              <a:t>CCSB314 Programming Language</a:t>
            </a:r>
          </a:p>
        </p:txBody>
      </p:sp>
      <p:sp>
        <p:nvSpPr>
          <p:cNvPr id="53253" name="TextBox 10">
            <a:extLst>
              <a:ext uri="{FF2B5EF4-FFF2-40B4-BE49-F238E27FC236}">
                <a16:creationId xmlns:a16="http://schemas.microsoft.com/office/drawing/2014/main" id="{181BA84C-8A01-4375-83E3-D4B45A8CCBCF}"/>
              </a:ext>
            </a:extLst>
          </p:cNvPr>
          <p:cNvSpPr txBox="1">
            <a:spLocks noChangeArrowheads="1"/>
          </p:cNvSpPr>
          <p:nvPr/>
        </p:nvSpPr>
        <p:spPr bwMode="auto">
          <a:xfrm>
            <a:off x="1316038" y="5437188"/>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a:t>
            </a:r>
          </a:p>
        </p:txBody>
      </p:sp>
      <p:sp>
        <p:nvSpPr>
          <p:cNvPr id="53254" name="TextBox 11">
            <a:extLst>
              <a:ext uri="{FF2B5EF4-FFF2-40B4-BE49-F238E27FC236}">
                <a16:creationId xmlns:a16="http://schemas.microsoft.com/office/drawing/2014/main" id="{C2030E52-DEF9-4461-A3B8-1AE99A1BB6B6}"/>
              </a:ext>
            </a:extLst>
          </p:cNvPr>
          <p:cNvSpPr txBox="1">
            <a:spLocks noChangeArrowheads="1"/>
          </p:cNvSpPr>
          <p:nvPr/>
        </p:nvSpPr>
        <p:spPr bwMode="auto">
          <a:xfrm>
            <a:off x="4572000" y="54864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a:t>
            </a:r>
          </a:p>
        </p:txBody>
      </p:sp>
      <p:sp>
        <p:nvSpPr>
          <p:cNvPr id="53255" name="TextBox 12">
            <a:extLst>
              <a:ext uri="{FF2B5EF4-FFF2-40B4-BE49-F238E27FC236}">
                <a16:creationId xmlns:a16="http://schemas.microsoft.com/office/drawing/2014/main" id="{D2829197-6C48-43C2-918C-26666844D186}"/>
              </a:ext>
            </a:extLst>
          </p:cNvPr>
          <p:cNvSpPr txBox="1">
            <a:spLocks noChangeArrowheads="1"/>
          </p:cNvSpPr>
          <p:nvPr/>
        </p:nvSpPr>
        <p:spPr bwMode="auto">
          <a:xfrm>
            <a:off x="2819400" y="5437188"/>
            <a:ext cx="28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t>
            </a:r>
          </a:p>
        </p:txBody>
      </p:sp>
      <p:sp>
        <p:nvSpPr>
          <p:cNvPr id="53256" name="TextBox 13">
            <a:extLst>
              <a:ext uri="{FF2B5EF4-FFF2-40B4-BE49-F238E27FC236}">
                <a16:creationId xmlns:a16="http://schemas.microsoft.com/office/drawing/2014/main" id="{1E7A51F1-48AC-47AD-9D58-E559E3D713ED}"/>
              </a:ext>
            </a:extLst>
          </p:cNvPr>
          <p:cNvSpPr txBox="1">
            <a:spLocks noChangeArrowheads="1"/>
          </p:cNvSpPr>
          <p:nvPr/>
        </p:nvSpPr>
        <p:spPr bwMode="auto">
          <a:xfrm>
            <a:off x="7239000" y="55594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B</a:t>
            </a:r>
          </a:p>
        </p:txBody>
      </p:sp>
      <p:sp>
        <p:nvSpPr>
          <p:cNvPr id="53257" name="TextBox 14">
            <a:extLst>
              <a:ext uri="{FF2B5EF4-FFF2-40B4-BE49-F238E27FC236}">
                <a16:creationId xmlns:a16="http://schemas.microsoft.com/office/drawing/2014/main" id="{DA8D52BD-D0F2-470B-B8EE-781BC5BDF4F5}"/>
              </a:ext>
            </a:extLst>
          </p:cNvPr>
          <p:cNvSpPr txBox="1">
            <a:spLocks noChangeArrowheads="1"/>
          </p:cNvSpPr>
          <p:nvPr/>
        </p:nvSpPr>
        <p:spPr bwMode="auto">
          <a:xfrm>
            <a:off x="6019800" y="5513388"/>
            <a:ext cx="28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a:t>
            </a:r>
          </a:p>
        </p:txBody>
      </p:sp>
      <p:sp>
        <p:nvSpPr>
          <p:cNvPr id="53258" name="TextBox 42">
            <a:extLst>
              <a:ext uri="{FF2B5EF4-FFF2-40B4-BE49-F238E27FC236}">
                <a16:creationId xmlns:a16="http://schemas.microsoft.com/office/drawing/2014/main" id="{F1201EB4-E489-4227-8071-9A66053B4A8C}"/>
              </a:ext>
            </a:extLst>
          </p:cNvPr>
          <p:cNvSpPr txBox="1">
            <a:spLocks noChangeArrowheads="1"/>
          </p:cNvSpPr>
          <p:nvPr/>
        </p:nvSpPr>
        <p:spPr bwMode="auto">
          <a:xfrm>
            <a:off x="76200" y="42672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solidFill>
                  <a:srgbClr val="0000FF"/>
                </a:solidFill>
                <a:latin typeface="Arial" panose="020B0604020202020204" pitchFamily="34" charset="0"/>
                <a:ea typeface="Lucida Sans Unicode" panose="020B0602030504020204" pitchFamily="34" charset="0"/>
                <a:cs typeface="Arial" panose="020B0604020202020204" pitchFamily="34" charset="0"/>
              </a:rPr>
              <a:t>actual_type= real_type</a:t>
            </a:r>
          </a:p>
        </p:txBody>
      </p:sp>
      <p:grpSp>
        <p:nvGrpSpPr>
          <p:cNvPr id="53259" name="Group 32">
            <a:extLst>
              <a:ext uri="{FF2B5EF4-FFF2-40B4-BE49-F238E27FC236}">
                <a16:creationId xmlns:a16="http://schemas.microsoft.com/office/drawing/2014/main" id="{90B37934-9C5C-4157-87B3-23C1D9CB4D2E}"/>
              </a:ext>
            </a:extLst>
          </p:cNvPr>
          <p:cNvGrpSpPr>
            <a:grpSpLocks/>
          </p:cNvGrpSpPr>
          <p:nvPr/>
        </p:nvGrpSpPr>
        <p:grpSpPr bwMode="auto">
          <a:xfrm>
            <a:off x="685800" y="1371600"/>
            <a:ext cx="7848600" cy="4187825"/>
            <a:chOff x="1143000" y="1371600"/>
            <a:chExt cx="7848600" cy="4187825"/>
          </a:xfrm>
        </p:grpSpPr>
        <p:sp>
          <p:nvSpPr>
            <p:cNvPr id="53260" name="TextBox 6">
              <a:extLst>
                <a:ext uri="{FF2B5EF4-FFF2-40B4-BE49-F238E27FC236}">
                  <a16:creationId xmlns:a16="http://schemas.microsoft.com/office/drawing/2014/main" id="{A4F87F67-9142-4B49-B7BF-7E752BF08DEC}"/>
                </a:ext>
              </a:extLst>
            </p:cNvPr>
            <p:cNvSpPr txBox="1">
              <a:spLocks noChangeArrowheads="1"/>
            </p:cNvSpPr>
            <p:nvPr/>
          </p:nvSpPr>
          <p:spPr bwMode="auto">
            <a:xfrm>
              <a:off x="3505200" y="1371600"/>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&lt;assign&gt;</a:t>
              </a:r>
            </a:p>
          </p:txBody>
        </p:sp>
        <p:sp>
          <p:nvSpPr>
            <p:cNvPr id="53261" name="TextBox 7">
              <a:extLst>
                <a:ext uri="{FF2B5EF4-FFF2-40B4-BE49-F238E27FC236}">
                  <a16:creationId xmlns:a16="http://schemas.microsoft.com/office/drawing/2014/main" id="{ADE6EC1C-DEB7-4D92-A115-C243515B70B7}"/>
                </a:ext>
              </a:extLst>
            </p:cNvPr>
            <p:cNvSpPr txBox="1">
              <a:spLocks noChangeArrowheads="1"/>
            </p:cNvSpPr>
            <p:nvPr/>
          </p:nvSpPr>
          <p:spPr bwMode="auto">
            <a:xfrm>
              <a:off x="1143000" y="4419600"/>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a:t>
              </a:r>
            </a:p>
          </p:txBody>
        </p:sp>
        <p:sp>
          <p:nvSpPr>
            <p:cNvPr id="53262" name="TextBox 8">
              <a:extLst>
                <a:ext uri="{FF2B5EF4-FFF2-40B4-BE49-F238E27FC236}">
                  <a16:creationId xmlns:a16="http://schemas.microsoft.com/office/drawing/2014/main" id="{CACE5F7D-949E-493F-8D5D-03F165D15711}"/>
                </a:ext>
              </a:extLst>
            </p:cNvPr>
            <p:cNvSpPr txBox="1">
              <a:spLocks noChangeArrowheads="1"/>
            </p:cNvSpPr>
            <p:nvPr/>
          </p:nvSpPr>
          <p:spPr bwMode="auto">
            <a:xfrm>
              <a:off x="4267200" y="4495800"/>
              <a:ext cx="839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&lt;var&gt;[2]</a:t>
              </a:r>
            </a:p>
          </p:txBody>
        </p:sp>
        <p:sp>
          <p:nvSpPr>
            <p:cNvPr id="53263" name="TextBox 9">
              <a:extLst>
                <a:ext uri="{FF2B5EF4-FFF2-40B4-BE49-F238E27FC236}">
                  <a16:creationId xmlns:a16="http://schemas.microsoft.com/office/drawing/2014/main" id="{18C95DB9-F6E6-44FE-891B-CB62AEA4D436}"/>
                </a:ext>
              </a:extLst>
            </p:cNvPr>
            <p:cNvSpPr txBox="1">
              <a:spLocks noChangeArrowheads="1"/>
            </p:cNvSpPr>
            <p:nvPr/>
          </p:nvSpPr>
          <p:spPr bwMode="auto">
            <a:xfrm>
              <a:off x="6934200" y="4505325"/>
              <a:ext cx="839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&lt;var&gt;[3]</a:t>
              </a:r>
            </a:p>
          </p:txBody>
        </p:sp>
        <p:sp>
          <p:nvSpPr>
            <p:cNvPr id="53264" name="Freeform 19">
              <a:extLst>
                <a:ext uri="{FF2B5EF4-FFF2-40B4-BE49-F238E27FC236}">
                  <a16:creationId xmlns:a16="http://schemas.microsoft.com/office/drawing/2014/main" id="{9E16E065-E3C0-47EB-A247-97CB29677107}"/>
                </a:ext>
              </a:extLst>
            </p:cNvPr>
            <p:cNvSpPr>
              <a:spLocks/>
            </p:cNvSpPr>
            <p:nvPr/>
          </p:nvSpPr>
          <p:spPr bwMode="auto">
            <a:xfrm>
              <a:off x="1427163" y="1636713"/>
              <a:ext cx="2330450" cy="2743200"/>
            </a:xfrm>
            <a:custGeom>
              <a:avLst/>
              <a:gdLst>
                <a:gd name="T0" fmla="*/ 2311479 w 2331720"/>
                <a:gd name="T1" fmla="*/ 0 h 2743200"/>
                <a:gd name="T2" fmla="*/ 752365 w 2331720"/>
                <a:gd name="T3" fmla="*/ 795528 h 2743200"/>
                <a:gd name="T4" fmla="*/ 0 w 2331720"/>
                <a:gd name="T5" fmla="*/ 2743200 h 2743200"/>
                <a:gd name="T6" fmla="*/ 0 60000 65536"/>
                <a:gd name="T7" fmla="*/ 0 60000 65536"/>
                <a:gd name="T8" fmla="*/ 0 60000 65536"/>
                <a:gd name="T9" fmla="*/ 0 w 2331720"/>
                <a:gd name="T10" fmla="*/ 0 h 2743200"/>
                <a:gd name="T11" fmla="*/ 2331720 w 2331720"/>
                <a:gd name="T12" fmla="*/ 2743200 h 2743200"/>
              </a:gdLst>
              <a:ahLst/>
              <a:cxnLst>
                <a:cxn ang="T6">
                  <a:pos x="T0" y="T1"/>
                </a:cxn>
                <a:cxn ang="T7">
                  <a:pos x="T2" y="T3"/>
                </a:cxn>
                <a:cxn ang="T8">
                  <a:pos x="T4" y="T5"/>
                </a:cxn>
              </a:cxnLst>
              <a:rect l="T9" t="T10" r="T11" b="T12"/>
              <a:pathLst>
                <a:path w="2331720" h="2743200">
                  <a:moveTo>
                    <a:pt x="2331720" y="0"/>
                  </a:moveTo>
                  <a:cubicBezTo>
                    <a:pt x="1739646" y="169164"/>
                    <a:pt x="1147572" y="338328"/>
                    <a:pt x="758952" y="795528"/>
                  </a:cubicBezTo>
                  <a:cubicBezTo>
                    <a:pt x="370332" y="1252728"/>
                    <a:pt x="185166" y="1997964"/>
                    <a:pt x="0" y="2743200"/>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53265" name="Straight Connector 21">
              <a:extLst>
                <a:ext uri="{FF2B5EF4-FFF2-40B4-BE49-F238E27FC236}">
                  <a16:creationId xmlns:a16="http://schemas.microsoft.com/office/drawing/2014/main" id="{12F3CCE2-A09B-44F0-8943-AA5173C1C0AF}"/>
                </a:ext>
              </a:extLst>
            </p:cNvPr>
            <p:cNvCxnSpPr>
              <a:cxnSpLocks noChangeShapeType="1"/>
              <a:stCxn id="53261" idx="2"/>
              <a:endCxn id="53253" idx="0"/>
            </p:cNvCxnSpPr>
            <p:nvPr/>
          </p:nvCxnSpPr>
          <p:spPr bwMode="auto">
            <a:xfrm rot="16200000" flipH="1">
              <a:off x="1111250" y="5080000"/>
              <a:ext cx="709613" cy="47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3266" name="Freeform 22">
              <a:extLst>
                <a:ext uri="{FF2B5EF4-FFF2-40B4-BE49-F238E27FC236}">
                  <a16:creationId xmlns:a16="http://schemas.microsoft.com/office/drawing/2014/main" id="{107A051E-1DB8-4DE9-8C63-4AD8DBE258E9}"/>
                </a:ext>
              </a:extLst>
            </p:cNvPr>
            <p:cNvSpPr>
              <a:spLocks/>
            </p:cNvSpPr>
            <p:nvPr/>
          </p:nvSpPr>
          <p:spPr bwMode="auto">
            <a:xfrm>
              <a:off x="2689225" y="1700213"/>
              <a:ext cx="1233488" cy="3676650"/>
            </a:xfrm>
            <a:custGeom>
              <a:avLst/>
              <a:gdLst>
                <a:gd name="T0" fmla="*/ 1242100 w 1232916"/>
                <a:gd name="T1" fmla="*/ 0 h 3675888"/>
                <a:gd name="T2" fmla="*/ 173492 w 1232916"/>
                <a:gd name="T3" fmla="*/ 1477076 h 3675888"/>
                <a:gd name="T4" fmla="*/ 201132 w 1232916"/>
                <a:gd name="T5" fmla="*/ 3688095 h 3675888"/>
                <a:gd name="T6" fmla="*/ 0 60000 65536"/>
                <a:gd name="T7" fmla="*/ 0 60000 65536"/>
                <a:gd name="T8" fmla="*/ 0 60000 65536"/>
                <a:gd name="T9" fmla="*/ 0 w 1232916"/>
                <a:gd name="T10" fmla="*/ 0 h 3675888"/>
                <a:gd name="T11" fmla="*/ 1232916 w 1232916"/>
                <a:gd name="T12" fmla="*/ 3675888 h 3675888"/>
              </a:gdLst>
              <a:ahLst/>
              <a:cxnLst>
                <a:cxn ang="T6">
                  <a:pos x="T0" y="T1"/>
                </a:cxn>
                <a:cxn ang="T7">
                  <a:pos x="T2" y="T3"/>
                </a:cxn>
                <a:cxn ang="T8">
                  <a:pos x="T4" y="T5"/>
                </a:cxn>
              </a:cxnLst>
              <a:rect l="T9" t="T10" r="T11" b="T12"/>
              <a:pathLst>
                <a:path w="1232916" h="3675888">
                  <a:moveTo>
                    <a:pt x="1232916" y="0"/>
                  </a:moveTo>
                  <a:cubicBezTo>
                    <a:pt x="788670" y="429768"/>
                    <a:pt x="344424" y="859536"/>
                    <a:pt x="172212" y="1472184"/>
                  </a:cubicBezTo>
                  <a:cubicBezTo>
                    <a:pt x="0" y="2084832"/>
                    <a:pt x="99822" y="2880360"/>
                    <a:pt x="199644" y="3675888"/>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3267" name="TextBox 23">
              <a:extLst>
                <a:ext uri="{FF2B5EF4-FFF2-40B4-BE49-F238E27FC236}">
                  <a16:creationId xmlns:a16="http://schemas.microsoft.com/office/drawing/2014/main" id="{20C44FF5-1DE7-4BA7-97BD-AAC358A95636}"/>
                </a:ext>
              </a:extLst>
            </p:cNvPr>
            <p:cNvSpPr txBox="1">
              <a:spLocks noChangeArrowheads="1"/>
            </p:cNvSpPr>
            <p:nvPr/>
          </p:nvSpPr>
          <p:spPr bwMode="auto">
            <a:xfrm>
              <a:off x="5486400" y="2743200"/>
              <a:ext cx="741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400">
                  <a:latin typeface="Arial" panose="020B0604020202020204" pitchFamily="34" charset="0"/>
                  <a:ea typeface="Lucida Sans Unicode" panose="020B0602030504020204" pitchFamily="34" charset="0"/>
                  <a:cs typeface="Arial" panose="020B0604020202020204" pitchFamily="34" charset="0"/>
                </a:rPr>
                <a:t>&lt;expr&gt;</a:t>
              </a:r>
            </a:p>
          </p:txBody>
        </p:sp>
        <p:sp>
          <p:nvSpPr>
            <p:cNvPr id="53268" name="Freeform 24">
              <a:extLst>
                <a:ext uri="{FF2B5EF4-FFF2-40B4-BE49-F238E27FC236}">
                  <a16:creationId xmlns:a16="http://schemas.microsoft.com/office/drawing/2014/main" id="{10CA8339-B70B-4F5D-8880-1F6E91A03D37}"/>
                </a:ext>
              </a:extLst>
            </p:cNvPr>
            <p:cNvSpPr>
              <a:spLocks/>
            </p:cNvSpPr>
            <p:nvPr/>
          </p:nvSpPr>
          <p:spPr bwMode="auto">
            <a:xfrm>
              <a:off x="4141788" y="1673225"/>
              <a:ext cx="1701800" cy="1089025"/>
            </a:xfrm>
            <a:custGeom>
              <a:avLst/>
              <a:gdLst>
                <a:gd name="T0" fmla="*/ 0 w 1700784"/>
                <a:gd name="T1" fmla="*/ 0 h 1088136"/>
                <a:gd name="T2" fmla="*/ 1070889 w 1700784"/>
                <a:gd name="T3" fmla="*/ 222342 h 1088136"/>
                <a:gd name="T4" fmla="*/ 1717113 w 1700784"/>
                <a:gd name="T5" fmla="*/ 1102447 h 1088136"/>
                <a:gd name="T6" fmla="*/ 0 60000 65536"/>
                <a:gd name="T7" fmla="*/ 0 60000 65536"/>
                <a:gd name="T8" fmla="*/ 0 60000 65536"/>
                <a:gd name="T9" fmla="*/ 0 w 1700784"/>
                <a:gd name="T10" fmla="*/ 0 h 1088136"/>
                <a:gd name="T11" fmla="*/ 1700784 w 1700784"/>
                <a:gd name="T12" fmla="*/ 1088136 h 1088136"/>
              </a:gdLst>
              <a:ahLst/>
              <a:cxnLst>
                <a:cxn ang="T6">
                  <a:pos x="T0" y="T1"/>
                </a:cxn>
                <a:cxn ang="T7">
                  <a:pos x="T2" y="T3"/>
                </a:cxn>
                <a:cxn ang="T8">
                  <a:pos x="T4" y="T5"/>
                </a:cxn>
              </a:cxnLst>
              <a:rect l="T9" t="T10" r="T11" b="T12"/>
              <a:pathLst>
                <a:path w="1700784" h="1088136">
                  <a:moveTo>
                    <a:pt x="0" y="0"/>
                  </a:moveTo>
                  <a:cubicBezTo>
                    <a:pt x="388620" y="19050"/>
                    <a:pt x="777240" y="38100"/>
                    <a:pt x="1060704" y="219456"/>
                  </a:cubicBezTo>
                  <a:cubicBezTo>
                    <a:pt x="1344168" y="400812"/>
                    <a:pt x="1522476" y="744474"/>
                    <a:pt x="1700784" y="1088136"/>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3269" name="Freeform 25">
              <a:extLst>
                <a:ext uri="{FF2B5EF4-FFF2-40B4-BE49-F238E27FC236}">
                  <a16:creationId xmlns:a16="http://schemas.microsoft.com/office/drawing/2014/main" id="{5BBD7060-F45B-410B-A120-BB95224A2605}"/>
                </a:ext>
              </a:extLst>
            </p:cNvPr>
            <p:cNvSpPr>
              <a:spLocks/>
            </p:cNvSpPr>
            <p:nvPr/>
          </p:nvSpPr>
          <p:spPr bwMode="auto">
            <a:xfrm>
              <a:off x="4608513" y="3035300"/>
              <a:ext cx="1106487" cy="1444625"/>
            </a:xfrm>
            <a:custGeom>
              <a:avLst/>
              <a:gdLst>
                <a:gd name="T0" fmla="*/ 1107432 w 1106424"/>
                <a:gd name="T1" fmla="*/ 0 h 1444752"/>
                <a:gd name="T2" fmla="*/ 183040 w 1106424"/>
                <a:gd name="T3" fmla="*/ 547872 h 1444752"/>
                <a:gd name="T4" fmla="*/ 9160 w 1106424"/>
                <a:gd name="T5" fmla="*/ 1442720 h 1444752"/>
                <a:gd name="T6" fmla="*/ 0 60000 65536"/>
                <a:gd name="T7" fmla="*/ 0 60000 65536"/>
                <a:gd name="T8" fmla="*/ 0 60000 65536"/>
                <a:gd name="T9" fmla="*/ 0 w 1106424"/>
                <a:gd name="T10" fmla="*/ 0 h 1444752"/>
                <a:gd name="T11" fmla="*/ 1106424 w 1106424"/>
                <a:gd name="T12" fmla="*/ 1444752 h 1444752"/>
              </a:gdLst>
              <a:ahLst/>
              <a:cxnLst>
                <a:cxn ang="T6">
                  <a:pos x="T0" y="T1"/>
                </a:cxn>
                <a:cxn ang="T7">
                  <a:pos x="T2" y="T3"/>
                </a:cxn>
                <a:cxn ang="T8">
                  <a:pos x="T4" y="T5"/>
                </a:cxn>
              </a:cxnLst>
              <a:rect l="T9" t="T10" r="T11" b="T12"/>
              <a:pathLst>
                <a:path w="1106424" h="1444752">
                  <a:moveTo>
                    <a:pt x="1106424" y="0"/>
                  </a:moveTo>
                  <a:cubicBezTo>
                    <a:pt x="736092" y="153924"/>
                    <a:pt x="365760" y="307848"/>
                    <a:pt x="182880" y="548640"/>
                  </a:cubicBezTo>
                  <a:cubicBezTo>
                    <a:pt x="0" y="789432"/>
                    <a:pt x="4572" y="1117092"/>
                    <a:pt x="9144" y="1444752"/>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53270" name="Freeform 27">
              <a:extLst>
                <a:ext uri="{FF2B5EF4-FFF2-40B4-BE49-F238E27FC236}">
                  <a16:creationId xmlns:a16="http://schemas.microsoft.com/office/drawing/2014/main" id="{1CD5BD88-A837-4928-AC48-63141A733886}"/>
                </a:ext>
              </a:extLst>
            </p:cNvPr>
            <p:cNvSpPr>
              <a:spLocks/>
            </p:cNvSpPr>
            <p:nvPr/>
          </p:nvSpPr>
          <p:spPr bwMode="auto">
            <a:xfrm>
              <a:off x="6007100" y="3044825"/>
              <a:ext cx="1335088" cy="1454150"/>
            </a:xfrm>
            <a:custGeom>
              <a:avLst/>
              <a:gdLst>
                <a:gd name="T0" fmla="*/ 0 w 1335024"/>
                <a:gd name="T1" fmla="*/ 0 h 1453896"/>
                <a:gd name="T2" fmla="*/ 1061520 w 1335024"/>
                <a:gd name="T3" fmla="*/ 449304 h 1453896"/>
                <a:gd name="T4" fmla="*/ 1336048 w 1335024"/>
                <a:gd name="T5" fmla="*/ 1457964 h 1453896"/>
                <a:gd name="T6" fmla="*/ 0 60000 65536"/>
                <a:gd name="T7" fmla="*/ 0 60000 65536"/>
                <a:gd name="T8" fmla="*/ 0 60000 65536"/>
                <a:gd name="T9" fmla="*/ 0 w 1335024"/>
                <a:gd name="T10" fmla="*/ 0 h 1453896"/>
                <a:gd name="T11" fmla="*/ 1335024 w 1335024"/>
                <a:gd name="T12" fmla="*/ 1453896 h 1453896"/>
              </a:gdLst>
              <a:ahLst/>
              <a:cxnLst>
                <a:cxn ang="T6">
                  <a:pos x="T0" y="T1"/>
                </a:cxn>
                <a:cxn ang="T7">
                  <a:pos x="T2" y="T3"/>
                </a:cxn>
                <a:cxn ang="T8">
                  <a:pos x="T4" y="T5"/>
                </a:cxn>
              </a:cxnLst>
              <a:rect l="T9" t="T10" r="T11" b="T12"/>
              <a:pathLst>
                <a:path w="1335024" h="1453896">
                  <a:moveTo>
                    <a:pt x="0" y="0"/>
                  </a:moveTo>
                  <a:cubicBezTo>
                    <a:pt x="419100" y="102870"/>
                    <a:pt x="838200" y="205740"/>
                    <a:pt x="1060704" y="448056"/>
                  </a:cubicBezTo>
                  <a:cubicBezTo>
                    <a:pt x="1283208" y="690372"/>
                    <a:pt x="1309116" y="1072134"/>
                    <a:pt x="1335024" y="1453896"/>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53271" name="Straight Connector 29">
              <a:extLst>
                <a:ext uri="{FF2B5EF4-FFF2-40B4-BE49-F238E27FC236}">
                  <a16:creationId xmlns:a16="http://schemas.microsoft.com/office/drawing/2014/main" id="{E6FAB110-4F2A-4E29-A3A5-2DBAAE68434C}"/>
                </a:ext>
              </a:extLst>
            </p:cNvPr>
            <p:cNvCxnSpPr>
              <a:cxnSpLocks noChangeShapeType="1"/>
              <a:stCxn id="53267" idx="2"/>
              <a:endCxn id="53257" idx="0"/>
            </p:cNvCxnSpPr>
            <p:nvPr/>
          </p:nvCxnSpPr>
          <p:spPr bwMode="auto">
            <a:xfrm rot="16200000" flipH="1">
              <a:off x="4779169" y="4128294"/>
              <a:ext cx="2462213" cy="307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272" name="Straight Connector 32">
              <a:extLst>
                <a:ext uri="{FF2B5EF4-FFF2-40B4-BE49-F238E27FC236}">
                  <a16:creationId xmlns:a16="http://schemas.microsoft.com/office/drawing/2014/main" id="{DCF6FF68-AED9-417E-9917-44DAC599639B}"/>
                </a:ext>
              </a:extLst>
            </p:cNvPr>
            <p:cNvCxnSpPr>
              <a:cxnSpLocks noChangeShapeType="1"/>
              <a:stCxn id="53262" idx="2"/>
              <a:endCxn id="53254" idx="0"/>
            </p:cNvCxnSpPr>
            <p:nvPr/>
          </p:nvCxnSpPr>
          <p:spPr bwMode="auto">
            <a:xfrm rot="16200000" flipH="1">
              <a:off x="4364831" y="5126832"/>
              <a:ext cx="682625" cy="365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273" name="Straight Connector 34">
              <a:extLst>
                <a:ext uri="{FF2B5EF4-FFF2-40B4-BE49-F238E27FC236}">
                  <a16:creationId xmlns:a16="http://schemas.microsoft.com/office/drawing/2014/main" id="{A092297F-C302-4B43-B9A4-4CBA3DA6E508}"/>
                </a:ext>
              </a:extLst>
            </p:cNvPr>
            <p:cNvCxnSpPr>
              <a:cxnSpLocks noChangeShapeType="1"/>
              <a:stCxn id="53263" idx="2"/>
              <a:endCxn id="53256" idx="0"/>
            </p:cNvCxnSpPr>
            <p:nvPr/>
          </p:nvCxnSpPr>
          <p:spPr bwMode="auto">
            <a:xfrm rot="16200000" flipH="1">
              <a:off x="7000081" y="5168107"/>
              <a:ext cx="746125" cy="365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3274" name="TextBox 43">
              <a:extLst>
                <a:ext uri="{FF2B5EF4-FFF2-40B4-BE49-F238E27FC236}">
                  <a16:creationId xmlns:a16="http://schemas.microsoft.com/office/drawing/2014/main" id="{2C0AB619-C482-48AE-AD0F-D26402113F7E}"/>
                </a:ext>
              </a:extLst>
            </p:cNvPr>
            <p:cNvSpPr txBox="1">
              <a:spLocks noChangeArrowheads="1"/>
            </p:cNvSpPr>
            <p:nvPr/>
          </p:nvSpPr>
          <p:spPr bwMode="auto">
            <a:xfrm>
              <a:off x="4953000" y="4495800"/>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3275" name="TextBox 47">
              <a:extLst>
                <a:ext uri="{FF2B5EF4-FFF2-40B4-BE49-F238E27FC236}">
                  <a16:creationId xmlns:a16="http://schemas.microsoft.com/office/drawing/2014/main" id="{0F82946E-9F91-4901-A723-CD42FC877447}"/>
                </a:ext>
              </a:extLst>
            </p:cNvPr>
            <p:cNvSpPr txBox="1">
              <a:spLocks noChangeArrowheads="1"/>
            </p:cNvSpPr>
            <p:nvPr/>
          </p:nvSpPr>
          <p:spPr bwMode="auto">
            <a:xfrm>
              <a:off x="7650163" y="4541838"/>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3276" name="TextBox 48">
              <a:extLst>
                <a:ext uri="{FF2B5EF4-FFF2-40B4-BE49-F238E27FC236}">
                  <a16:creationId xmlns:a16="http://schemas.microsoft.com/office/drawing/2014/main" id="{DC522038-6E44-43E7-A30C-999A5150B1C0}"/>
                </a:ext>
              </a:extLst>
            </p:cNvPr>
            <p:cNvSpPr txBox="1">
              <a:spLocks noChangeArrowheads="1"/>
            </p:cNvSpPr>
            <p:nvPr/>
          </p:nvSpPr>
          <p:spPr bwMode="auto">
            <a:xfrm>
              <a:off x="6172200" y="2667000"/>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actual_type</a:t>
              </a:r>
            </a:p>
          </p:txBody>
        </p:sp>
        <p:sp>
          <p:nvSpPr>
            <p:cNvPr id="53277" name="TextBox 49">
              <a:extLst>
                <a:ext uri="{FF2B5EF4-FFF2-40B4-BE49-F238E27FC236}">
                  <a16:creationId xmlns:a16="http://schemas.microsoft.com/office/drawing/2014/main" id="{806014BC-095C-4321-B1D8-B7E2CE39B77C}"/>
                </a:ext>
              </a:extLst>
            </p:cNvPr>
            <p:cNvSpPr txBox="1">
              <a:spLocks noChangeArrowheads="1"/>
            </p:cNvSpPr>
            <p:nvPr/>
          </p:nvSpPr>
          <p:spPr bwMode="auto">
            <a:xfrm>
              <a:off x="4419600" y="2667000"/>
              <a:ext cx="1181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200">
                  <a:latin typeface="Arial" panose="020B0604020202020204" pitchFamily="34" charset="0"/>
                  <a:ea typeface="Lucida Sans Unicode" panose="020B0602030504020204" pitchFamily="34" charset="0"/>
                  <a:cs typeface="Arial" panose="020B0604020202020204" pitchFamily="34" charset="0"/>
                </a:rPr>
                <a:t>expected_type</a:t>
              </a:r>
            </a:p>
          </p:txBody>
        </p:sp>
        <p:sp>
          <p:nvSpPr>
            <p:cNvPr id="53278" name="TextBox 35">
              <a:extLst>
                <a:ext uri="{FF2B5EF4-FFF2-40B4-BE49-F238E27FC236}">
                  <a16:creationId xmlns:a16="http://schemas.microsoft.com/office/drawing/2014/main" id="{0B170F14-12FF-42FD-9E44-DF55C08065FF}"/>
                </a:ext>
              </a:extLst>
            </p:cNvPr>
            <p:cNvSpPr txBox="1">
              <a:spLocks noChangeArrowheads="1"/>
            </p:cNvSpPr>
            <p:nvPr/>
          </p:nvSpPr>
          <p:spPr bwMode="auto">
            <a:xfrm>
              <a:off x="3276600" y="4419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solidFill>
                    <a:srgbClr val="0000FF"/>
                  </a:solidFill>
                  <a:latin typeface="Arial" panose="020B0604020202020204" pitchFamily="34" charset="0"/>
                  <a:ea typeface="Lucida Sans Unicode" panose="020B0602030504020204" pitchFamily="34" charset="0"/>
                  <a:cs typeface="Arial" panose="020B0604020202020204" pitchFamily="34" charset="0"/>
                </a:rPr>
                <a:t>actual_type= real_type</a:t>
              </a:r>
            </a:p>
          </p:txBody>
        </p:sp>
        <p:sp>
          <p:nvSpPr>
            <p:cNvPr id="53279" name="TextBox 36">
              <a:extLst>
                <a:ext uri="{FF2B5EF4-FFF2-40B4-BE49-F238E27FC236}">
                  <a16:creationId xmlns:a16="http://schemas.microsoft.com/office/drawing/2014/main" id="{B51CF592-4F57-41FB-A875-956266907F2F}"/>
                </a:ext>
              </a:extLst>
            </p:cNvPr>
            <p:cNvSpPr txBox="1">
              <a:spLocks noChangeArrowheads="1"/>
            </p:cNvSpPr>
            <p:nvPr/>
          </p:nvSpPr>
          <p:spPr bwMode="auto">
            <a:xfrm>
              <a:off x="7772400" y="4800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solidFill>
                    <a:srgbClr val="0000FF"/>
                  </a:solidFill>
                  <a:latin typeface="Arial" panose="020B0604020202020204" pitchFamily="34" charset="0"/>
                  <a:ea typeface="Lucida Sans Unicode" panose="020B0602030504020204" pitchFamily="34" charset="0"/>
                  <a:cs typeface="Arial" panose="020B0604020202020204" pitchFamily="34" charset="0"/>
                </a:rPr>
                <a:t>actual_type= int_type</a:t>
              </a:r>
            </a:p>
          </p:txBody>
        </p:sp>
        <p:sp>
          <p:nvSpPr>
            <p:cNvPr id="53280" name="TextBox 37">
              <a:extLst>
                <a:ext uri="{FF2B5EF4-FFF2-40B4-BE49-F238E27FC236}">
                  <a16:creationId xmlns:a16="http://schemas.microsoft.com/office/drawing/2014/main" id="{84D8DFF4-6419-4AA4-AE9D-54B3A4C5F7BA}"/>
                </a:ext>
              </a:extLst>
            </p:cNvPr>
            <p:cNvSpPr txBox="1">
              <a:spLocks noChangeArrowheads="1"/>
            </p:cNvSpPr>
            <p:nvPr/>
          </p:nvSpPr>
          <p:spPr bwMode="auto">
            <a:xfrm>
              <a:off x="7162800" y="2667000"/>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000">
                  <a:solidFill>
                    <a:srgbClr val="0000FF"/>
                  </a:solidFill>
                  <a:latin typeface="Arial" panose="020B0604020202020204" pitchFamily="34" charset="0"/>
                  <a:ea typeface="Lucida Sans Unicode" panose="020B0602030504020204" pitchFamily="34" charset="0"/>
                  <a:cs typeface="Arial" panose="020B0604020202020204" pitchFamily="34" charset="0"/>
                </a:rPr>
                <a:t>expected_type=real_type</a:t>
              </a:r>
            </a:p>
            <a:p>
              <a:pPr eaLnBrk="1" hangingPunct="1">
                <a:spcBef>
                  <a:spcPct val="0"/>
                </a:spcBef>
                <a:buClrTx/>
                <a:buSzTx/>
                <a:buFontTx/>
                <a:buNone/>
              </a:pPr>
              <a:r>
                <a:rPr lang="en-US" altLang="en-US" sz="1000">
                  <a:solidFill>
                    <a:srgbClr val="0000FF"/>
                  </a:solidFill>
                  <a:latin typeface="Arial" panose="020B0604020202020204" pitchFamily="34" charset="0"/>
                  <a:ea typeface="Lucida Sans Unicode" panose="020B0602030504020204" pitchFamily="34" charset="0"/>
                  <a:cs typeface="Arial" panose="020B0604020202020204" pitchFamily="34" charset="0"/>
                </a:rPr>
                <a:t>actual_type= real_type</a:t>
              </a:r>
            </a:p>
          </p:txBody>
        </p:sp>
      </p:grpSp>
    </p:spTree>
    <p:extLst>
      <p:ext uri="{BB962C8B-B14F-4D97-AF65-F5344CB8AC3E}">
        <p14:creationId xmlns:p14="http://schemas.microsoft.com/office/powerpoint/2010/main" val="31300798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143B28F-96E9-4C02-83EB-EF0FC528EE5B}"/>
              </a:ext>
            </a:extLst>
          </p:cNvPr>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a:t>Chapter 2(2)</a:t>
            </a:r>
            <a:endParaRPr lang="en-US" dirty="0"/>
          </a:p>
        </p:txBody>
      </p:sp>
      <p:sp>
        <p:nvSpPr>
          <p:cNvPr id="11267" name="Rectangle 5">
            <a:extLst>
              <a:ext uri="{FF2B5EF4-FFF2-40B4-BE49-F238E27FC236}">
                <a16:creationId xmlns:a16="http://schemas.microsoft.com/office/drawing/2014/main" id="{7DCE4EBC-2A96-46B8-B3B3-72BCF0C77072}"/>
              </a:ext>
            </a:extLst>
          </p:cNvPr>
          <p:cNvSpPr>
            <a:spLocks noGrp="1" noChangeArrowheads="1"/>
          </p:cNvSpPr>
          <p:nvPr>
            <p:ph type="subTitle" idx="1"/>
          </p:nvPr>
        </p:nvSpPr>
        <p:spPr>
          <a:xfrm>
            <a:off x="2286000" y="5003800"/>
            <a:ext cx="6172200" cy="1371600"/>
          </a:xfrm>
        </p:spPr>
        <p:txBody>
          <a:bodyPr/>
          <a:lstStyle/>
          <a:p>
            <a:pPr eaLnBrk="1" hangingPunct="1"/>
            <a:r>
              <a:rPr lang="en-US" altLang="en-US"/>
              <a:t>Describing Syntax and Semantics</a:t>
            </a:r>
          </a:p>
        </p:txBody>
      </p:sp>
    </p:spTree>
    <p:extLst>
      <p:ext uri="{BB962C8B-B14F-4D97-AF65-F5344CB8AC3E}">
        <p14:creationId xmlns:p14="http://schemas.microsoft.com/office/powerpoint/2010/main" val="989655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02304435-744A-4216-B1F9-2F2CEE10D7B5}"/>
              </a:ext>
            </a:extLst>
          </p:cNvPr>
          <p:cNvSpPr>
            <a:spLocks noGrp="1" noChangeArrowheads="1"/>
          </p:cNvSpPr>
          <p:nvPr>
            <p:ph type="title"/>
          </p:nvPr>
        </p:nvSpPr>
        <p:spPr/>
        <p:txBody>
          <a:bodyPr/>
          <a:lstStyle/>
          <a:p>
            <a:pPr eaLnBrk="1" fontAlgn="auto" hangingPunct="1">
              <a:spcAft>
                <a:spcPts val="0"/>
              </a:spcAft>
              <a:defRPr/>
            </a:pPr>
            <a:r>
              <a:rPr lang="en-US" dirty="0"/>
              <a:t>Dynamic Semantics</a:t>
            </a:r>
          </a:p>
        </p:txBody>
      </p:sp>
      <p:sp>
        <p:nvSpPr>
          <p:cNvPr id="12291" name="Rectangle 3">
            <a:extLst>
              <a:ext uri="{FF2B5EF4-FFF2-40B4-BE49-F238E27FC236}">
                <a16:creationId xmlns:a16="http://schemas.microsoft.com/office/drawing/2014/main" id="{D199999E-B4D6-405B-8111-BD39005AF1C8}"/>
              </a:ext>
            </a:extLst>
          </p:cNvPr>
          <p:cNvSpPr>
            <a:spLocks noGrp="1" noChangeArrowheads="1"/>
          </p:cNvSpPr>
          <p:nvPr>
            <p:ph sz="quarter" idx="1"/>
          </p:nvPr>
        </p:nvSpPr>
        <p:spPr>
          <a:xfrm>
            <a:off x="609600" y="1282700"/>
            <a:ext cx="8153400" cy="4965700"/>
          </a:xfrm>
        </p:spPr>
        <p:txBody>
          <a:bodyPr/>
          <a:lstStyle/>
          <a:p>
            <a:pPr eaLnBrk="1" hangingPunct="1">
              <a:lnSpc>
                <a:spcPct val="90000"/>
              </a:lnSpc>
            </a:pPr>
            <a:r>
              <a:rPr lang="en-US" altLang="en-US"/>
              <a:t>Describing syntax is relatively simple </a:t>
            </a:r>
          </a:p>
          <a:p>
            <a:pPr eaLnBrk="1" hangingPunct="1">
              <a:lnSpc>
                <a:spcPct val="90000"/>
              </a:lnSpc>
            </a:pPr>
            <a:r>
              <a:rPr lang="en-US" altLang="en-US"/>
              <a:t>There is no single widely acceptable notation or formalism for describing semantics</a:t>
            </a:r>
          </a:p>
          <a:p>
            <a:pPr eaLnBrk="1" hangingPunct="1">
              <a:lnSpc>
                <a:spcPct val="90000"/>
              </a:lnSpc>
            </a:pPr>
            <a:r>
              <a:rPr lang="en-US" altLang="en-US"/>
              <a:t>If there were a precise semantics specification of a programming language, programs written in the language potentially could be proven correct without testing, correctness of compilers could be verified.</a:t>
            </a:r>
          </a:p>
        </p:txBody>
      </p:sp>
      <p:sp>
        <p:nvSpPr>
          <p:cNvPr id="12292" name="Slide Number Placeholder 4">
            <a:extLst>
              <a:ext uri="{FF2B5EF4-FFF2-40B4-BE49-F238E27FC236}">
                <a16:creationId xmlns:a16="http://schemas.microsoft.com/office/drawing/2014/main" id="{694903B7-85B0-4F72-A53D-58F9C08C2A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5C248F7-3A75-451F-AA4A-3DC83E7AD20B}" type="slidenum">
              <a:rPr lang="en-US" altLang="en-US" sz="1400" smtClean="0">
                <a:solidFill>
                  <a:srgbClr val="FFFFFF"/>
                </a:solidFill>
              </a:rPr>
              <a:pPr/>
              <a:t>79</a:t>
            </a:fld>
            <a:endParaRPr lang="en-US" altLang="en-US" sz="1400">
              <a:solidFill>
                <a:srgbClr val="FFFFFF"/>
              </a:solidFill>
            </a:endParaRPr>
          </a:p>
        </p:txBody>
      </p:sp>
      <p:sp>
        <p:nvSpPr>
          <p:cNvPr id="12293" name="Footer Placeholder 3">
            <a:extLst>
              <a:ext uri="{FF2B5EF4-FFF2-40B4-BE49-F238E27FC236}">
                <a16:creationId xmlns:a16="http://schemas.microsoft.com/office/drawing/2014/main" id="{66353476-D9A6-4E16-A471-851FCE56C80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50969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976427D9-D429-4C62-8F2E-A1D6FE2F175F}"/>
              </a:ext>
            </a:extLst>
          </p:cNvPr>
          <p:cNvSpPr>
            <a:spLocks noGrp="1" noChangeArrowheads="1"/>
          </p:cNvSpPr>
          <p:nvPr>
            <p:ph type="title"/>
          </p:nvPr>
        </p:nvSpPr>
        <p:spPr/>
        <p:txBody>
          <a:bodyPr/>
          <a:lstStyle/>
          <a:p>
            <a:pPr>
              <a:defRPr/>
            </a:pPr>
            <a:r>
              <a:rPr lang="en-US"/>
              <a:t>Evaluation Criteria: Readability</a:t>
            </a:r>
            <a:endParaRPr lang="en-US" dirty="0"/>
          </a:p>
        </p:txBody>
      </p:sp>
      <p:sp>
        <p:nvSpPr>
          <p:cNvPr id="25603" name="Rectangle 3">
            <a:extLst>
              <a:ext uri="{FF2B5EF4-FFF2-40B4-BE49-F238E27FC236}">
                <a16:creationId xmlns:a16="http://schemas.microsoft.com/office/drawing/2014/main" id="{281BD435-3D70-4F7F-B879-4149E52FB9AD}"/>
              </a:ext>
            </a:extLst>
          </p:cNvPr>
          <p:cNvSpPr>
            <a:spLocks noGrp="1" noChangeArrowheads="1"/>
          </p:cNvSpPr>
          <p:nvPr>
            <p:ph sz="quarter" idx="1"/>
          </p:nvPr>
        </p:nvSpPr>
        <p:spPr>
          <a:xfrm>
            <a:off x="457200" y="1600200"/>
            <a:ext cx="7467600" cy="4873625"/>
          </a:xfrm>
        </p:spPr>
        <p:txBody>
          <a:bodyPr>
            <a:normAutofit fontScale="70000" lnSpcReduction="20000"/>
          </a:bodyPr>
          <a:lstStyle/>
          <a:p>
            <a:pPr>
              <a:defRPr/>
            </a:pPr>
            <a:r>
              <a:rPr lang="en-US" altLang="en-US" dirty="0"/>
              <a:t>Overall simplicity</a:t>
            </a:r>
          </a:p>
          <a:p>
            <a:pPr lvl="1">
              <a:defRPr/>
            </a:pPr>
            <a:r>
              <a:rPr lang="en-US" altLang="en-US" dirty="0"/>
              <a:t>A manageable set of features and constructs</a:t>
            </a:r>
          </a:p>
          <a:p>
            <a:pPr lvl="2">
              <a:defRPr/>
            </a:pPr>
            <a:r>
              <a:rPr lang="en-US" dirty="0"/>
              <a:t>A language with a large number of basic constructs is more difficult to learn than one with a smaller number</a:t>
            </a:r>
            <a:endParaRPr lang="en-US" altLang="en-US" dirty="0"/>
          </a:p>
          <a:p>
            <a:pPr lvl="1">
              <a:defRPr/>
            </a:pPr>
            <a:r>
              <a:rPr lang="en-US" altLang="en-US" dirty="0"/>
              <a:t>Few feature multiplicity (means of doing the same operation)</a:t>
            </a:r>
          </a:p>
          <a:p>
            <a:pPr lvl="2">
              <a:defRPr/>
            </a:pPr>
            <a:r>
              <a:rPr lang="en-US" dirty="0"/>
              <a:t>count = count + 1</a:t>
            </a:r>
          </a:p>
          <a:p>
            <a:pPr lvl="2">
              <a:defRPr/>
            </a:pPr>
            <a:r>
              <a:rPr lang="en-US" dirty="0"/>
              <a:t>count += 1</a:t>
            </a:r>
          </a:p>
          <a:p>
            <a:pPr lvl="2">
              <a:defRPr/>
            </a:pPr>
            <a:r>
              <a:rPr lang="en-US" dirty="0"/>
              <a:t>count ++</a:t>
            </a:r>
          </a:p>
          <a:p>
            <a:pPr lvl="1">
              <a:defRPr/>
            </a:pPr>
            <a:r>
              <a:rPr lang="en-US" altLang="en-US" dirty="0"/>
              <a:t>Minimal operator overloading</a:t>
            </a:r>
          </a:p>
          <a:p>
            <a:pPr lvl="1">
              <a:defRPr/>
            </a:pPr>
            <a:r>
              <a:rPr lang="en-US" dirty="0"/>
              <a:t>in which a single operator</a:t>
            </a:r>
          </a:p>
          <a:p>
            <a:pPr lvl="2">
              <a:defRPr/>
            </a:pPr>
            <a:r>
              <a:rPr lang="en-US" dirty="0"/>
              <a:t>symbol has more than one meaning.</a:t>
            </a:r>
            <a:endParaRPr lang="en-US" altLang="en-US" dirty="0"/>
          </a:p>
          <a:p>
            <a:pPr>
              <a:defRPr/>
            </a:pPr>
            <a:r>
              <a:rPr lang="en-US" altLang="en-US" dirty="0" err="1"/>
              <a:t>Orthogonality</a:t>
            </a:r>
            <a:r>
              <a:rPr lang="en-US" altLang="en-US" dirty="0"/>
              <a:t> </a:t>
            </a:r>
          </a:p>
          <a:p>
            <a:pPr lvl="1">
              <a:defRPr/>
            </a:pPr>
            <a:r>
              <a:rPr lang="en-US" altLang="en-US" dirty="0"/>
              <a:t>A relatively small set of primitive constructs can be combined in a relatively small number of ways to build data structures</a:t>
            </a:r>
          </a:p>
          <a:p>
            <a:pPr lvl="1">
              <a:defRPr/>
            </a:pPr>
            <a:r>
              <a:rPr lang="en-US" altLang="en-US" dirty="0"/>
              <a:t>Every possible combination is legal</a:t>
            </a:r>
          </a:p>
          <a:p>
            <a:pPr>
              <a:defRPr/>
            </a:pPr>
            <a:r>
              <a:rPr lang="en-US" altLang="en-US" dirty="0"/>
              <a:t>Data types</a:t>
            </a:r>
          </a:p>
          <a:p>
            <a:pPr lvl="1">
              <a:defRPr/>
            </a:pPr>
            <a:r>
              <a:rPr lang="en-US" altLang="en-US" dirty="0"/>
              <a:t>The presence of adequate facilities for defining data types</a:t>
            </a:r>
          </a:p>
          <a:p>
            <a:pPr>
              <a:defRPr/>
            </a:pPr>
            <a:r>
              <a:rPr lang="en-US" altLang="en-US" dirty="0"/>
              <a:t>Syntax design</a:t>
            </a:r>
          </a:p>
          <a:p>
            <a:pPr lvl="1">
              <a:defRPr/>
            </a:pPr>
            <a:r>
              <a:rPr lang="en-US" altLang="en-US" dirty="0"/>
              <a:t>Identifier forms: should limit restrictions to allow flexible composition </a:t>
            </a:r>
          </a:p>
          <a:p>
            <a:pPr lvl="1">
              <a:defRPr/>
            </a:pPr>
            <a:r>
              <a:rPr lang="en-US" altLang="en-US" dirty="0"/>
              <a:t>Special words and methods of forming compound statements</a:t>
            </a:r>
          </a:p>
          <a:p>
            <a:pPr lvl="1">
              <a:defRPr/>
            </a:pPr>
            <a:r>
              <a:rPr lang="en-US" altLang="en-US" dirty="0"/>
              <a:t>Form and meaning: self-descriptive constructs, meaningful keywords</a:t>
            </a:r>
          </a:p>
        </p:txBody>
      </p:sp>
      <p:sp>
        <p:nvSpPr>
          <p:cNvPr id="25604" name="Slide Number Placeholder 4">
            <a:extLst>
              <a:ext uri="{FF2B5EF4-FFF2-40B4-BE49-F238E27FC236}">
                <a16:creationId xmlns:a16="http://schemas.microsoft.com/office/drawing/2014/main" id="{C9370BC9-D7FD-4A2B-AE2E-C70504539F3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r>
              <a:rPr lang="en-US" altLang="en-US"/>
              <a:t>1-</a:t>
            </a:r>
            <a:fld id="{C4F78B1D-43E7-4C1D-A27C-EF9379A0AFB1}" type="slidenum">
              <a:rPr lang="en-US" altLang="en-US" smtClean="0"/>
              <a:pPr/>
              <a:t>8</a:t>
            </a:fld>
            <a:endParaRPr lang="en-US" altLang="en-US"/>
          </a:p>
        </p:txBody>
      </p:sp>
      <p:sp>
        <p:nvSpPr>
          <p:cNvPr id="25605" name="Footer Placeholder 3">
            <a:extLst>
              <a:ext uri="{FF2B5EF4-FFF2-40B4-BE49-F238E27FC236}">
                <a16:creationId xmlns:a16="http://schemas.microsoft.com/office/drawing/2014/main" id="{C910DFB9-E0B6-47F7-AD39-D267B61D27F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r>
              <a:rPr lang="en-US" altLang="en-US"/>
              <a:t>CSEB314 Programming Languages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0C1A-1B50-4EA2-9E41-795636BAB5D6}"/>
              </a:ext>
            </a:extLst>
          </p:cNvPr>
          <p:cNvSpPr>
            <a:spLocks noGrp="1"/>
          </p:cNvSpPr>
          <p:nvPr>
            <p:ph type="title"/>
          </p:nvPr>
        </p:nvSpPr>
        <p:spPr/>
        <p:txBody>
          <a:bodyPr/>
          <a:lstStyle/>
          <a:p>
            <a:pPr eaLnBrk="1" hangingPunct="1">
              <a:defRPr/>
            </a:pPr>
            <a:r>
              <a:rPr lang="en-US" dirty="0"/>
              <a:t>Approaches in (dynamic) semantics</a:t>
            </a:r>
          </a:p>
        </p:txBody>
      </p:sp>
      <p:sp>
        <p:nvSpPr>
          <p:cNvPr id="13315" name="Content Placeholder 2">
            <a:extLst>
              <a:ext uri="{FF2B5EF4-FFF2-40B4-BE49-F238E27FC236}">
                <a16:creationId xmlns:a16="http://schemas.microsoft.com/office/drawing/2014/main" id="{2026ABD1-196C-4928-9667-720D0744B696}"/>
              </a:ext>
            </a:extLst>
          </p:cNvPr>
          <p:cNvSpPr>
            <a:spLocks noGrp="1"/>
          </p:cNvSpPr>
          <p:nvPr>
            <p:ph sz="quarter" idx="1"/>
          </p:nvPr>
        </p:nvSpPr>
        <p:spPr>
          <a:xfrm>
            <a:off x="457200" y="1600200"/>
            <a:ext cx="7467600" cy="4873625"/>
          </a:xfrm>
        </p:spPr>
        <p:txBody>
          <a:bodyPr/>
          <a:lstStyle/>
          <a:p>
            <a:pPr eaLnBrk="1" hangingPunct="1">
              <a:lnSpc>
                <a:spcPct val="90000"/>
              </a:lnSpc>
            </a:pPr>
            <a:r>
              <a:rPr lang="en-US" altLang="en-US" dirty="0"/>
              <a:t>Operational Semantics</a:t>
            </a:r>
          </a:p>
          <a:p>
            <a:pPr lvl="1" eaLnBrk="1" hangingPunct="1">
              <a:lnSpc>
                <a:spcPct val="90000"/>
              </a:lnSpc>
            </a:pPr>
            <a:r>
              <a:rPr lang="en-US" altLang="en-US" sz="2000" dirty="0"/>
              <a:t>Describe the meaning of a program by executing its statements on a machine, either simulated or actual.  The change in the state of the machine (memory, registers, etc.) defines the meaning of the statement</a:t>
            </a:r>
          </a:p>
          <a:p>
            <a:pPr eaLnBrk="1" hangingPunct="1">
              <a:lnSpc>
                <a:spcPct val="90000"/>
              </a:lnSpc>
            </a:pPr>
            <a:r>
              <a:rPr lang="en-US" altLang="en-US" dirty="0"/>
              <a:t>Denotational semantics</a:t>
            </a:r>
          </a:p>
          <a:p>
            <a:pPr lvl="1" eaLnBrk="1" hangingPunct="1">
              <a:lnSpc>
                <a:spcPct val="90000"/>
              </a:lnSpc>
            </a:pPr>
            <a:r>
              <a:rPr lang="en-US" altLang="en-US" sz="2000" dirty="0"/>
              <a:t>Using mathematical and logic approach.</a:t>
            </a:r>
          </a:p>
          <a:p>
            <a:pPr eaLnBrk="1" hangingPunct="1">
              <a:lnSpc>
                <a:spcPct val="90000"/>
              </a:lnSpc>
            </a:pPr>
            <a:r>
              <a:rPr lang="en-US" altLang="en-US" dirty="0"/>
              <a:t>Axiomatic Semantics</a:t>
            </a:r>
          </a:p>
          <a:p>
            <a:pPr lvl="1" eaLnBrk="1" hangingPunct="1">
              <a:lnSpc>
                <a:spcPct val="90000"/>
              </a:lnSpc>
            </a:pPr>
            <a:r>
              <a:rPr lang="en-US" altLang="en-US" sz="2000" dirty="0"/>
              <a:t>Specifies what can be proven about the program, rather than directly specifying the meaning of a program.</a:t>
            </a:r>
          </a:p>
          <a:p>
            <a:pPr eaLnBrk="1" hangingPunct="1">
              <a:lnSpc>
                <a:spcPct val="90000"/>
              </a:lnSpc>
            </a:pPr>
            <a:endParaRPr lang="en-US" altLang="en-US" dirty="0"/>
          </a:p>
        </p:txBody>
      </p:sp>
      <p:sp>
        <p:nvSpPr>
          <p:cNvPr id="13316" name="Slide Number Placeholder 3">
            <a:extLst>
              <a:ext uri="{FF2B5EF4-FFF2-40B4-BE49-F238E27FC236}">
                <a16:creationId xmlns:a16="http://schemas.microsoft.com/office/drawing/2014/main" id="{6B9BF2E7-A544-4236-B43B-16089C92D84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F48903E-D8FB-4796-A45A-E35522EF86A2}" type="slidenum">
              <a:rPr lang="en-US" altLang="en-US" sz="1400" smtClean="0">
                <a:solidFill>
                  <a:srgbClr val="FFFFFF"/>
                </a:solidFill>
              </a:rPr>
              <a:pPr/>
              <a:t>80</a:t>
            </a:fld>
            <a:endParaRPr lang="en-US" altLang="en-US" sz="1400">
              <a:solidFill>
                <a:srgbClr val="FFFFFF"/>
              </a:solidFill>
            </a:endParaRPr>
          </a:p>
        </p:txBody>
      </p:sp>
      <p:sp>
        <p:nvSpPr>
          <p:cNvPr id="13317" name="Footer Placeholder 4">
            <a:extLst>
              <a:ext uri="{FF2B5EF4-FFF2-40B4-BE49-F238E27FC236}">
                <a16:creationId xmlns:a16="http://schemas.microsoft.com/office/drawing/2014/main" id="{A0E901BB-FFAD-4715-9451-F9B35FF4F53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994098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2D438A84-C86D-41BB-9693-23774DB18838}"/>
              </a:ext>
            </a:extLst>
          </p:cNvPr>
          <p:cNvSpPr>
            <a:spLocks noGrp="1" noChangeArrowheads="1"/>
          </p:cNvSpPr>
          <p:nvPr>
            <p:ph type="title"/>
          </p:nvPr>
        </p:nvSpPr>
        <p:spPr/>
        <p:txBody>
          <a:bodyPr/>
          <a:lstStyle/>
          <a:p>
            <a:pPr eaLnBrk="1" fontAlgn="auto" hangingPunct="1">
              <a:spcAft>
                <a:spcPts val="0"/>
              </a:spcAft>
              <a:defRPr/>
            </a:pPr>
            <a:r>
              <a:rPr lang="en-US" dirty="0"/>
              <a:t>Operational Semantics</a:t>
            </a:r>
            <a:endParaRPr lang="en-US" sz="3200" dirty="0"/>
          </a:p>
        </p:txBody>
      </p:sp>
      <p:sp>
        <p:nvSpPr>
          <p:cNvPr id="14339" name="Rectangle 3">
            <a:extLst>
              <a:ext uri="{FF2B5EF4-FFF2-40B4-BE49-F238E27FC236}">
                <a16:creationId xmlns:a16="http://schemas.microsoft.com/office/drawing/2014/main" id="{1A27B53C-90E0-4C2A-A8E0-A8F80DD0A5A3}"/>
              </a:ext>
            </a:extLst>
          </p:cNvPr>
          <p:cNvSpPr>
            <a:spLocks noGrp="1" noChangeArrowheads="1"/>
          </p:cNvSpPr>
          <p:nvPr>
            <p:ph sz="quarter" idx="1"/>
          </p:nvPr>
        </p:nvSpPr>
        <p:spPr>
          <a:xfrm>
            <a:off x="609600" y="1371600"/>
            <a:ext cx="7696200" cy="4800600"/>
          </a:xfrm>
        </p:spPr>
        <p:txBody>
          <a:bodyPr/>
          <a:lstStyle/>
          <a:p>
            <a:pPr eaLnBrk="1" hangingPunct="1"/>
            <a:r>
              <a:rPr lang="en-US" altLang="en-US"/>
              <a:t>To describe the meaning of a statement or program by specifying the effects of running it on a machine.</a:t>
            </a:r>
          </a:p>
          <a:p>
            <a:pPr eaLnBrk="1" hangingPunct="1"/>
            <a:r>
              <a:rPr lang="en-US" altLang="en-US"/>
              <a:t>Machine language shows sequence of changes in state, but problems to be used as formal description:</a:t>
            </a:r>
          </a:p>
          <a:p>
            <a:pPr lvl="1" eaLnBrk="1" hangingPunct="1"/>
            <a:r>
              <a:rPr lang="en-US" altLang="en-US"/>
              <a:t>Too small and too numerous of individual steps in machine language</a:t>
            </a:r>
          </a:p>
          <a:p>
            <a:pPr lvl="1" eaLnBrk="1" hangingPunct="1"/>
            <a:r>
              <a:rPr lang="en-US" altLang="en-US"/>
              <a:t>Too large and complex storage architecture</a:t>
            </a:r>
          </a:p>
          <a:p>
            <a:pPr eaLnBrk="1" hangingPunct="1"/>
            <a:r>
              <a:rPr lang="en-US" altLang="en-US"/>
              <a:t>Different levels of uses:</a:t>
            </a:r>
          </a:p>
          <a:p>
            <a:pPr lvl="1" eaLnBrk="1" hangingPunct="1"/>
            <a:r>
              <a:rPr lang="en-US" altLang="en-US"/>
              <a:t>At highest level, use with interest in the final result (natural ops. Semantics).</a:t>
            </a:r>
          </a:p>
          <a:p>
            <a:pPr lvl="1" eaLnBrk="1" hangingPunct="1"/>
            <a:r>
              <a:rPr lang="en-US" altLang="en-US"/>
              <a:t>At lowest level, to determine the precise meaning of program (structural ops. Semantics)</a:t>
            </a:r>
          </a:p>
          <a:p>
            <a:pPr lvl="1" eaLnBrk="1" hangingPunct="1"/>
            <a:endParaRPr lang="en-US" altLang="en-US"/>
          </a:p>
          <a:p>
            <a:pPr eaLnBrk="1" hangingPunct="1"/>
            <a:endParaRPr lang="en-US" altLang="en-US"/>
          </a:p>
        </p:txBody>
      </p:sp>
      <p:sp>
        <p:nvSpPr>
          <p:cNvPr id="14340" name="Slide Number Placeholder 4">
            <a:extLst>
              <a:ext uri="{FF2B5EF4-FFF2-40B4-BE49-F238E27FC236}">
                <a16:creationId xmlns:a16="http://schemas.microsoft.com/office/drawing/2014/main" id="{A8133EAE-7BC8-4E6C-9AB2-7D4E3DAB336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5F33348-5BEA-4F51-9642-387CE9A5D5CD}" type="slidenum">
              <a:rPr lang="en-US" altLang="en-US" sz="1400" smtClean="0">
                <a:solidFill>
                  <a:srgbClr val="FFFFFF"/>
                </a:solidFill>
              </a:rPr>
              <a:pPr/>
              <a:t>81</a:t>
            </a:fld>
            <a:endParaRPr lang="en-US" altLang="en-US" sz="1400">
              <a:solidFill>
                <a:srgbClr val="FFFFFF"/>
              </a:solidFill>
            </a:endParaRPr>
          </a:p>
        </p:txBody>
      </p:sp>
      <p:sp>
        <p:nvSpPr>
          <p:cNvPr id="14341" name="Footer Placeholder 3">
            <a:extLst>
              <a:ext uri="{FF2B5EF4-FFF2-40B4-BE49-F238E27FC236}">
                <a16:creationId xmlns:a16="http://schemas.microsoft.com/office/drawing/2014/main" id="{9E9AE38B-49CA-4F31-9B2F-B27A9BA0102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847328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879DF059-8300-4841-9153-DAC5A71C32C8}"/>
              </a:ext>
            </a:extLst>
          </p:cNvPr>
          <p:cNvSpPr>
            <a:spLocks noGrp="1" noChangeArrowheads="1"/>
          </p:cNvSpPr>
          <p:nvPr>
            <p:ph type="title"/>
          </p:nvPr>
        </p:nvSpPr>
        <p:spPr/>
        <p:txBody>
          <a:bodyPr/>
          <a:lstStyle/>
          <a:p>
            <a:pPr eaLnBrk="1" fontAlgn="auto" hangingPunct="1">
              <a:spcAft>
                <a:spcPts val="0"/>
              </a:spcAft>
              <a:defRPr/>
            </a:pPr>
            <a:r>
              <a:rPr lang="en-US"/>
              <a:t>Operational Semantics (continued)</a:t>
            </a:r>
          </a:p>
        </p:txBody>
      </p:sp>
      <p:sp>
        <p:nvSpPr>
          <p:cNvPr id="15363" name="Rectangle 3">
            <a:extLst>
              <a:ext uri="{FF2B5EF4-FFF2-40B4-BE49-F238E27FC236}">
                <a16:creationId xmlns:a16="http://schemas.microsoft.com/office/drawing/2014/main" id="{FCD3EF0A-791E-49E6-93CB-501757504006}"/>
              </a:ext>
            </a:extLst>
          </p:cNvPr>
          <p:cNvSpPr>
            <a:spLocks noGrp="1" noChangeArrowheads="1"/>
          </p:cNvSpPr>
          <p:nvPr>
            <p:ph sz="quarter" idx="1"/>
          </p:nvPr>
        </p:nvSpPr>
        <p:spPr>
          <a:xfrm>
            <a:off x="457200" y="1295400"/>
            <a:ext cx="8001000" cy="4876800"/>
          </a:xfrm>
        </p:spPr>
        <p:txBody>
          <a:bodyPr/>
          <a:lstStyle/>
          <a:p>
            <a:pPr eaLnBrk="1" hangingPunct="1"/>
            <a:r>
              <a:rPr lang="en-US" altLang="en-US"/>
              <a:t>The basic process:</a:t>
            </a:r>
          </a:p>
          <a:p>
            <a:pPr lvl="1" eaLnBrk="1" hangingPunct="1"/>
            <a:r>
              <a:rPr lang="en-US" altLang="en-US"/>
              <a:t>Design appropriate intermediate language that is clear and unambiguous</a:t>
            </a:r>
          </a:p>
        </p:txBody>
      </p:sp>
      <p:sp>
        <p:nvSpPr>
          <p:cNvPr id="15364" name="Slide Number Placeholder 4">
            <a:extLst>
              <a:ext uri="{FF2B5EF4-FFF2-40B4-BE49-F238E27FC236}">
                <a16:creationId xmlns:a16="http://schemas.microsoft.com/office/drawing/2014/main" id="{2182B568-4ECE-4907-B6CD-585D3D977E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32E07A0-79A4-461B-97FB-4D49C2B54623}" type="slidenum">
              <a:rPr lang="en-US" altLang="en-US" sz="1400" smtClean="0">
                <a:solidFill>
                  <a:srgbClr val="FFFFFF"/>
                </a:solidFill>
              </a:rPr>
              <a:pPr/>
              <a:t>82</a:t>
            </a:fld>
            <a:endParaRPr lang="en-US" altLang="en-US" sz="1400">
              <a:solidFill>
                <a:srgbClr val="FFFFFF"/>
              </a:solidFill>
            </a:endParaRPr>
          </a:p>
        </p:txBody>
      </p:sp>
      <p:sp>
        <p:nvSpPr>
          <p:cNvPr id="15365" name="Footer Placeholder 3">
            <a:extLst>
              <a:ext uri="{FF2B5EF4-FFF2-40B4-BE49-F238E27FC236}">
                <a16:creationId xmlns:a16="http://schemas.microsoft.com/office/drawing/2014/main" id="{FC0DE678-4076-47B8-982A-3445AA3C4BA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085319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DC2C26DD-BA62-415E-8A11-FE87BE3ADD59}"/>
              </a:ext>
            </a:extLst>
          </p:cNvPr>
          <p:cNvSpPr>
            <a:spLocks noGrp="1" noChangeArrowheads="1"/>
          </p:cNvSpPr>
          <p:nvPr>
            <p:ph type="title"/>
          </p:nvPr>
        </p:nvSpPr>
        <p:spPr/>
        <p:txBody>
          <a:bodyPr/>
          <a:lstStyle/>
          <a:p>
            <a:pPr eaLnBrk="1" fontAlgn="auto" hangingPunct="1">
              <a:spcAft>
                <a:spcPts val="0"/>
              </a:spcAft>
              <a:defRPr/>
            </a:pPr>
            <a:r>
              <a:rPr lang="en-US"/>
              <a:t>Operational Semantics (continued)</a:t>
            </a:r>
          </a:p>
        </p:txBody>
      </p:sp>
      <p:sp>
        <p:nvSpPr>
          <p:cNvPr id="49157" name="Rectangle 3">
            <a:extLst>
              <a:ext uri="{FF2B5EF4-FFF2-40B4-BE49-F238E27FC236}">
                <a16:creationId xmlns:a16="http://schemas.microsoft.com/office/drawing/2014/main" id="{95469C58-5AC3-4416-8ADC-109093DC87B5}"/>
              </a:ext>
            </a:extLst>
          </p:cNvPr>
          <p:cNvSpPr>
            <a:spLocks noGrp="1" noChangeArrowheads="1"/>
          </p:cNvSpPr>
          <p:nvPr>
            <p:ph sz="quarter" idx="1"/>
          </p:nvPr>
        </p:nvSpPr>
        <p:spPr>
          <a:xfrm>
            <a:off x="609600" y="1219200"/>
            <a:ext cx="8153400" cy="4953000"/>
          </a:xfrm>
        </p:spPr>
        <p:txBody>
          <a:bodyPr>
            <a:normAutofit lnSpcReduction="10000"/>
          </a:bodyPr>
          <a:lstStyle/>
          <a:p>
            <a:pPr marL="274320" indent="-274320" eaLnBrk="1" fontAlgn="auto" hangingPunct="1">
              <a:spcAft>
                <a:spcPts val="0"/>
              </a:spcAft>
              <a:buFont typeface="Wingdings"/>
              <a:buChar char=""/>
              <a:defRPr/>
            </a:pPr>
            <a:r>
              <a:rPr lang="en-US" sz="2000"/>
              <a:t>C statement</a:t>
            </a:r>
          </a:p>
          <a:p>
            <a:pPr marL="274320" indent="-274320" eaLnBrk="1" fontAlgn="auto" hangingPunct="1">
              <a:spcAft>
                <a:spcPts val="0"/>
              </a:spcAft>
              <a:buFontTx/>
              <a:buNone/>
              <a:defRPr/>
            </a:pPr>
            <a:r>
              <a:rPr lang="en-US" sz="2000"/>
              <a:t>		for ( expr1; expr2; expr3) {</a:t>
            </a:r>
          </a:p>
          <a:p>
            <a:pPr marL="274320" indent="-274320" eaLnBrk="1" fontAlgn="auto" hangingPunct="1">
              <a:spcAft>
                <a:spcPts val="0"/>
              </a:spcAft>
              <a:buFontTx/>
              <a:buNone/>
              <a:defRPr/>
            </a:pPr>
            <a:r>
              <a:rPr lang="en-US" sz="2000"/>
              <a:t>			…;</a:t>
            </a:r>
          </a:p>
          <a:p>
            <a:pPr marL="274320" indent="-274320" eaLnBrk="1" fontAlgn="auto" hangingPunct="1">
              <a:spcAft>
                <a:spcPts val="0"/>
              </a:spcAft>
              <a:buFontTx/>
              <a:buNone/>
              <a:defRPr/>
            </a:pPr>
            <a:r>
              <a:rPr lang="en-US" sz="2000"/>
              <a:t>			…;</a:t>
            </a:r>
          </a:p>
          <a:p>
            <a:pPr marL="274320" indent="-274320" eaLnBrk="1" fontAlgn="auto" hangingPunct="1">
              <a:spcAft>
                <a:spcPts val="0"/>
              </a:spcAft>
              <a:buFontTx/>
              <a:buNone/>
              <a:defRPr/>
            </a:pPr>
            <a:r>
              <a:rPr lang="en-US" sz="2000"/>
              <a:t>		}</a:t>
            </a:r>
          </a:p>
          <a:p>
            <a:pPr marL="274320" indent="-274320" eaLnBrk="1" fontAlgn="auto" hangingPunct="1">
              <a:spcAft>
                <a:spcPts val="0"/>
              </a:spcAft>
              <a:buFontTx/>
              <a:buNone/>
              <a:defRPr/>
            </a:pPr>
            <a:endParaRPr lang="en-US" sz="2000"/>
          </a:p>
          <a:p>
            <a:pPr marL="274320" indent="-274320" eaLnBrk="1" fontAlgn="auto" hangingPunct="1">
              <a:spcAft>
                <a:spcPts val="0"/>
              </a:spcAft>
              <a:buFontTx/>
              <a:buNone/>
              <a:defRPr/>
            </a:pPr>
            <a:r>
              <a:rPr lang="en-US" sz="2000"/>
              <a:t>Meaning :</a:t>
            </a:r>
          </a:p>
          <a:p>
            <a:pPr marL="274320" indent="-274320" eaLnBrk="1" fontAlgn="auto" hangingPunct="1">
              <a:spcAft>
                <a:spcPts val="0"/>
              </a:spcAft>
              <a:buFontTx/>
              <a:buNone/>
              <a:defRPr/>
            </a:pPr>
            <a:r>
              <a:rPr lang="en-US" sz="2000"/>
              <a:t>			expr1;</a:t>
            </a:r>
          </a:p>
          <a:p>
            <a:pPr marL="274320" indent="-274320" eaLnBrk="1" fontAlgn="auto" hangingPunct="1">
              <a:spcAft>
                <a:spcPts val="0"/>
              </a:spcAft>
              <a:buFontTx/>
              <a:buNone/>
              <a:defRPr/>
            </a:pPr>
            <a:r>
              <a:rPr lang="en-US" sz="2000"/>
              <a:t>	loop : 	if expr2 == 0 goto out</a:t>
            </a:r>
          </a:p>
          <a:p>
            <a:pPr marL="274320" indent="-274320" eaLnBrk="1" fontAlgn="auto" hangingPunct="1">
              <a:spcAft>
                <a:spcPts val="0"/>
              </a:spcAft>
              <a:buFontTx/>
              <a:buNone/>
              <a:defRPr/>
            </a:pPr>
            <a:r>
              <a:rPr lang="en-US" sz="2000"/>
              <a:t>			…</a:t>
            </a:r>
          </a:p>
          <a:p>
            <a:pPr marL="274320" indent="-274320" eaLnBrk="1" fontAlgn="auto" hangingPunct="1">
              <a:spcAft>
                <a:spcPts val="0"/>
              </a:spcAft>
              <a:buFontTx/>
              <a:buNone/>
              <a:defRPr/>
            </a:pPr>
            <a:r>
              <a:rPr lang="en-US" sz="2000"/>
              <a:t>			expr3;</a:t>
            </a:r>
          </a:p>
          <a:p>
            <a:pPr marL="274320" indent="-274320" eaLnBrk="1" fontAlgn="auto" hangingPunct="1">
              <a:spcAft>
                <a:spcPts val="0"/>
              </a:spcAft>
              <a:buFontTx/>
              <a:buNone/>
              <a:defRPr/>
            </a:pPr>
            <a:r>
              <a:rPr lang="en-US" sz="2000"/>
              <a:t>			goto loop</a:t>
            </a:r>
          </a:p>
          <a:p>
            <a:pPr marL="274320" indent="-274320" eaLnBrk="1" fontAlgn="auto" hangingPunct="1">
              <a:spcAft>
                <a:spcPts val="0"/>
              </a:spcAft>
              <a:buFontTx/>
              <a:buNone/>
              <a:defRPr/>
            </a:pPr>
            <a:r>
              <a:rPr lang="en-US" sz="2000"/>
              <a:t>	out : 	…</a:t>
            </a:r>
          </a:p>
        </p:txBody>
      </p:sp>
      <p:sp>
        <p:nvSpPr>
          <p:cNvPr id="16388" name="Slide Number Placeholder 4">
            <a:extLst>
              <a:ext uri="{FF2B5EF4-FFF2-40B4-BE49-F238E27FC236}">
                <a16:creationId xmlns:a16="http://schemas.microsoft.com/office/drawing/2014/main" id="{14A7AC24-D4A5-4289-903B-444AB128E7C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0D94C57A-7CD2-4B70-8F50-806452B2027C}" type="slidenum">
              <a:rPr lang="en-US" altLang="en-US" sz="1400" smtClean="0">
                <a:solidFill>
                  <a:srgbClr val="FFFFFF"/>
                </a:solidFill>
              </a:rPr>
              <a:pPr/>
              <a:t>83</a:t>
            </a:fld>
            <a:endParaRPr lang="en-US" altLang="en-US" sz="1400">
              <a:solidFill>
                <a:srgbClr val="FFFFFF"/>
              </a:solidFill>
            </a:endParaRPr>
          </a:p>
        </p:txBody>
      </p:sp>
      <p:sp>
        <p:nvSpPr>
          <p:cNvPr id="16389" name="Footer Placeholder 3">
            <a:extLst>
              <a:ext uri="{FF2B5EF4-FFF2-40B4-BE49-F238E27FC236}">
                <a16:creationId xmlns:a16="http://schemas.microsoft.com/office/drawing/2014/main" id="{C23A6E83-7F68-4495-A640-E310F6508C3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526640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FE637CC6-9715-4EAA-BF88-8375E23D3A96}"/>
              </a:ext>
            </a:extLst>
          </p:cNvPr>
          <p:cNvSpPr>
            <a:spLocks noGrp="1" noChangeArrowheads="1"/>
          </p:cNvSpPr>
          <p:nvPr>
            <p:ph type="title"/>
          </p:nvPr>
        </p:nvSpPr>
        <p:spPr/>
        <p:txBody>
          <a:bodyPr/>
          <a:lstStyle/>
          <a:p>
            <a:pPr eaLnBrk="1" fontAlgn="auto" hangingPunct="1">
              <a:spcAft>
                <a:spcPts val="0"/>
              </a:spcAft>
              <a:defRPr/>
            </a:pPr>
            <a:r>
              <a:rPr lang="en-US"/>
              <a:t>Operational Semantics (continued)</a:t>
            </a:r>
          </a:p>
        </p:txBody>
      </p:sp>
      <p:sp>
        <p:nvSpPr>
          <p:cNvPr id="17411" name="Rectangle 3">
            <a:extLst>
              <a:ext uri="{FF2B5EF4-FFF2-40B4-BE49-F238E27FC236}">
                <a16:creationId xmlns:a16="http://schemas.microsoft.com/office/drawing/2014/main" id="{6061CFDB-073B-43EF-84A8-900C621F72BF}"/>
              </a:ext>
            </a:extLst>
          </p:cNvPr>
          <p:cNvSpPr>
            <a:spLocks noGrp="1" noChangeArrowheads="1"/>
          </p:cNvSpPr>
          <p:nvPr>
            <p:ph sz="quarter" idx="1"/>
          </p:nvPr>
        </p:nvSpPr>
        <p:spPr>
          <a:xfrm>
            <a:off x="609600" y="1219200"/>
            <a:ext cx="8153400" cy="4953000"/>
          </a:xfrm>
        </p:spPr>
        <p:txBody>
          <a:bodyPr/>
          <a:lstStyle/>
          <a:p>
            <a:pPr eaLnBrk="1" hangingPunct="1"/>
            <a:r>
              <a:rPr lang="en-US" altLang="en-US"/>
              <a:t>Evaluation of operational semantics:</a:t>
            </a:r>
          </a:p>
          <a:p>
            <a:pPr lvl="1" eaLnBrk="1" hangingPunct="1"/>
            <a:r>
              <a:rPr lang="en-US" altLang="en-US"/>
              <a:t>Good if used informally (language manuals, etc.)</a:t>
            </a:r>
          </a:p>
          <a:p>
            <a:pPr lvl="1" eaLnBrk="1" hangingPunct="1"/>
            <a:r>
              <a:rPr lang="en-US" altLang="en-US"/>
              <a:t>Extremely complex if used formally (e.g., VDL), it was used for describing semantics of PL/I.</a:t>
            </a:r>
          </a:p>
          <a:p>
            <a:pPr lvl="1" eaLnBrk="1" hangingPunct="1"/>
            <a:r>
              <a:rPr lang="en-US" altLang="en-US"/>
              <a:t>Provides an effective means of describing semantics for language users and language implementers – as long as the descriptions are kept simple and informal.</a:t>
            </a:r>
          </a:p>
          <a:p>
            <a:pPr lvl="1" eaLnBrk="1" hangingPunct="1"/>
            <a:r>
              <a:rPr lang="en-US" altLang="en-US"/>
              <a:t>Depends on programming language of lower level, not mathematics – the statement of one programming language are described in terms of the statements of a lower-level programming language.</a:t>
            </a:r>
          </a:p>
        </p:txBody>
      </p:sp>
      <p:sp>
        <p:nvSpPr>
          <p:cNvPr id="17412" name="Slide Number Placeholder 4">
            <a:extLst>
              <a:ext uri="{FF2B5EF4-FFF2-40B4-BE49-F238E27FC236}">
                <a16:creationId xmlns:a16="http://schemas.microsoft.com/office/drawing/2014/main" id="{D20C56A9-87D4-4E8E-A49E-134DCF3655F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22E5822-DD43-4C0B-8680-93B0E0C7B887}" type="slidenum">
              <a:rPr lang="en-US" altLang="en-US" sz="1400" smtClean="0">
                <a:solidFill>
                  <a:srgbClr val="FFFFFF"/>
                </a:solidFill>
              </a:rPr>
              <a:pPr/>
              <a:t>84</a:t>
            </a:fld>
            <a:endParaRPr lang="en-US" altLang="en-US" sz="1400">
              <a:solidFill>
                <a:srgbClr val="FFFFFF"/>
              </a:solidFill>
            </a:endParaRPr>
          </a:p>
        </p:txBody>
      </p:sp>
      <p:sp>
        <p:nvSpPr>
          <p:cNvPr id="17413" name="Footer Placeholder 3">
            <a:extLst>
              <a:ext uri="{FF2B5EF4-FFF2-40B4-BE49-F238E27FC236}">
                <a16:creationId xmlns:a16="http://schemas.microsoft.com/office/drawing/2014/main" id="{726A5A07-808E-4A37-B646-8E6E93C3E9E0}"/>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0132517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B48061C5-69D7-4377-BD8A-4865D75582E8}"/>
              </a:ext>
            </a:extLst>
          </p:cNvPr>
          <p:cNvSpPr>
            <a:spLocks noGrp="1" noChangeArrowheads="1"/>
          </p:cNvSpPr>
          <p:nvPr>
            <p:ph type="title"/>
          </p:nvPr>
        </p:nvSpPr>
        <p:spPr/>
        <p:txBody>
          <a:bodyPr/>
          <a:lstStyle/>
          <a:p>
            <a:pPr eaLnBrk="1" fontAlgn="auto" hangingPunct="1">
              <a:spcAft>
                <a:spcPts val="0"/>
              </a:spcAft>
              <a:defRPr/>
            </a:pPr>
            <a:r>
              <a:rPr lang="en-US"/>
              <a:t>Denotational Semantics</a:t>
            </a:r>
          </a:p>
        </p:txBody>
      </p:sp>
      <p:sp>
        <p:nvSpPr>
          <p:cNvPr id="18435" name="Rectangle 3">
            <a:extLst>
              <a:ext uri="{FF2B5EF4-FFF2-40B4-BE49-F238E27FC236}">
                <a16:creationId xmlns:a16="http://schemas.microsoft.com/office/drawing/2014/main" id="{9BD21501-9910-4172-B693-22A04FB41566}"/>
              </a:ext>
            </a:extLst>
          </p:cNvPr>
          <p:cNvSpPr>
            <a:spLocks noGrp="1" noChangeArrowheads="1"/>
          </p:cNvSpPr>
          <p:nvPr>
            <p:ph sz="quarter" idx="1"/>
          </p:nvPr>
        </p:nvSpPr>
        <p:spPr>
          <a:xfrm>
            <a:off x="457200" y="1600200"/>
            <a:ext cx="7467600" cy="4873625"/>
          </a:xfrm>
        </p:spPr>
        <p:txBody>
          <a:bodyPr/>
          <a:lstStyle/>
          <a:p>
            <a:pPr eaLnBrk="1" hangingPunct="1"/>
            <a:r>
              <a:rPr lang="en-US" altLang="en-US"/>
              <a:t>Based on recursive function theory</a:t>
            </a:r>
          </a:p>
          <a:p>
            <a:pPr eaLnBrk="1" hangingPunct="1"/>
            <a:r>
              <a:rPr lang="en-US" altLang="en-US"/>
              <a:t>The most abstract semantics description method</a:t>
            </a:r>
          </a:p>
          <a:p>
            <a:pPr eaLnBrk="1" hangingPunct="1"/>
            <a:r>
              <a:rPr lang="en-US" altLang="en-US"/>
              <a:t>Originally developed by Scott and Strachey (1970)</a:t>
            </a:r>
          </a:p>
        </p:txBody>
      </p:sp>
      <p:sp>
        <p:nvSpPr>
          <p:cNvPr id="18436" name="Slide Number Placeholder 4">
            <a:extLst>
              <a:ext uri="{FF2B5EF4-FFF2-40B4-BE49-F238E27FC236}">
                <a16:creationId xmlns:a16="http://schemas.microsoft.com/office/drawing/2014/main" id="{B9F65F3F-38AF-450B-8390-337BC27DE85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E98528AA-F362-46E4-94E4-43A91A76BE4C}" type="slidenum">
              <a:rPr lang="en-US" altLang="en-US" sz="1400" smtClean="0">
                <a:solidFill>
                  <a:srgbClr val="FFFFFF"/>
                </a:solidFill>
              </a:rPr>
              <a:pPr/>
              <a:t>85</a:t>
            </a:fld>
            <a:endParaRPr lang="en-US" altLang="en-US" sz="1400">
              <a:solidFill>
                <a:srgbClr val="FFFFFF"/>
              </a:solidFill>
            </a:endParaRPr>
          </a:p>
        </p:txBody>
      </p:sp>
      <p:sp>
        <p:nvSpPr>
          <p:cNvPr id="18437" name="Footer Placeholder 3">
            <a:extLst>
              <a:ext uri="{FF2B5EF4-FFF2-40B4-BE49-F238E27FC236}">
                <a16:creationId xmlns:a16="http://schemas.microsoft.com/office/drawing/2014/main" id="{D84920FC-29CD-4B09-95D2-874664877E5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32892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E7DE0A51-9A1C-4CEB-9FAB-CF9FC44C73C0}"/>
              </a:ext>
            </a:extLst>
          </p:cNvPr>
          <p:cNvSpPr>
            <a:spLocks noGrp="1" noChangeArrowheads="1"/>
          </p:cNvSpPr>
          <p:nvPr>
            <p:ph type="title"/>
          </p:nvPr>
        </p:nvSpPr>
        <p:spPr/>
        <p:txBody>
          <a:bodyPr/>
          <a:lstStyle/>
          <a:p>
            <a:pPr eaLnBrk="1" fontAlgn="auto" hangingPunct="1">
              <a:spcAft>
                <a:spcPts val="0"/>
              </a:spcAft>
              <a:defRPr/>
            </a:pPr>
            <a:r>
              <a:rPr lang="en-US"/>
              <a:t>Denotational Semantics (continued)</a:t>
            </a:r>
          </a:p>
        </p:txBody>
      </p:sp>
      <p:sp>
        <p:nvSpPr>
          <p:cNvPr id="19459" name="Rectangle 3">
            <a:extLst>
              <a:ext uri="{FF2B5EF4-FFF2-40B4-BE49-F238E27FC236}">
                <a16:creationId xmlns:a16="http://schemas.microsoft.com/office/drawing/2014/main" id="{8F3EF0A9-E40F-4509-8582-807BC50C08E0}"/>
              </a:ext>
            </a:extLst>
          </p:cNvPr>
          <p:cNvSpPr>
            <a:spLocks noGrp="1" noChangeArrowheads="1"/>
          </p:cNvSpPr>
          <p:nvPr>
            <p:ph sz="quarter" idx="1"/>
          </p:nvPr>
        </p:nvSpPr>
        <p:spPr>
          <a:xfrm>
            <a:off x="457200" y="1600200"/>
            <a:ext cx="7467600" cy="4873625"/>
          </a:xfrm>
        </p:spPr>
        <p:txBody>
          <a:bodyPr/>
          <a:lstStyle/>
          <a:p>
            <a:pPr eaLnBrk="1" hangingPunct="1"/>
            <a:r>
              <a:rPr lang="en-US" altLang="en-US"/>
              <a:t>The process of building a denotational specification for a language</a:t>
            </a:r>
          </a:p>
          <a:p>
            <a:pPr eaLnBrk="1" hangingPunct="1"/>
            <a:r>
              <a:rPr lang="en-US" altLang="en-US"/>
              <a:t>Define a mathematical object for each language entity</a:t>
            </a:r>
          </a:p>
          <a:p>
            <a:pPr lvl="1" eaLnBrk="1" hangingPunct="1"/>
            <a:r>
              <a:rPr lang="en-US" altLang="en-US"/>
              <a:t>Define a function that maps instances of the language entities onto instances of the corresponding mathematical objects</a:t>
            </a:r>
          </a:p>
          <a:p>
            <a:pPr eaLnBrk="1" hangingPunct="1"/>
            <a:r>
              <a:rPr lang="en-US" altLang="en-US"/>
              <a:t>The meaning of language constructs are defined by only the values of the program's variables</a:t>
            </a:r>
          </a:p>
        </p:txBody>
      </p:sp>
      <p:sp>
        <p:nvSpPr>
          <p:cNvPr id="19460" name="Slide Number Placeholder 4">
            <a:extLst>
              <a:ext uri="{FF2B5EF4-FFF2-40B4-BE49-F238E27FC236}">
                <a16:creationId xmlns:a16="http://schemas.microsoft.com/office/drawing/2014/main" id="{5E237BB0-D3E0-4786-AB5B-4D14F211DAF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B9FE2B43-4D9D-486C-92DB-CE0D70EAEA4B}" type="slidenum">
              <a:rPr lang="en-US" altLang="en-US" sz="1400" smtClean="0">
                <a:solidFill>
                  <a:srgbClr val="FFFFFF"/>
                </a:solidFill>
              </a:rPr>
              <a:pPr/>
              <a:t>86</a:t>
            </a:fld>
            <a:endParaRPr lang="en-US" altLang="en-US" sz="1400">
              <a:solidFill>
                <a:srgbClr val="FFFFFF"/>
              </a:solidFill>
            </a:endParaRPr>
          </a:p>
        </p:txBody>
      </p:sp>
      <p:sp>
        <p:nvSpPr>
          <p:cNvPr id="19461" name="Footer Placeholder 3">
            <a:extLst>
              <a:ext uri="{FF2B5EF4-FFF2-40B4-BE49-F238E27FC236}">
                <a16:creationId xmlns:a16="http://schemas.microsoft.com/office/drawing/2014/main" id="{B9993A3F-43C5-4386-9E85-28FF907D963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8581938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5531D1CB-2500-4649-AD4A-4E38DFBAA897}"/>
              </a:ext>
            </a:extLst>
          </p:cNvPr>
          <p:cNvSpPr>
            <a:spLocks noGrp="1" noChangeArrowheads="1"/>
          </p:cNvSpPr>
          <p:nvPr>
            <p:ph type="title"/>
          </p:nvPr>
        </p:nvSpPr>
        <p:spPr>
          <a:xfrm>
            <a:off x="533400" y="228600"/>
            <a:ext cx="8153400" cy="1143000"/>
          </a:xfrm>
        </p:spPr>
        <p:txBody>
          <a:bodyPr/>
          <a:lstStyle/>
          <a:p>
            <a:pPr eaLnBrk="1" fontAlgn="auto" hangingPunct="1">
              <a:spcAft>
                <a:spcPts val="0"/>
              </a:spcAft>
              <a:defRPr/>
            </a:pPr>
            <a:r>
              <a:rPr lang="en-US" sz="3200" dirty="0" err="1"/>
              <a:t>Denotational</a:t>
            </a:r>
            <a:r>
              <a:rPr lang="en-US" sz="3200" dirty="0"/>
              <a:t> Semantics versus Operational Semantics</a:t>
            </a:r>
            <a:endParaRPr lang="en-US" sz="2800" dirty="0"/>
          </a:p>
        </p:txBody>
      </p:sp>
      <p:sp>
        <p:nvSpPr>
          <p:cNvPr id="20483" name="Rectangle 3">
            <a:extLst>
              <a:ext uri="{FF2B5EF4-FFF2-40B4-BE49-F238E27FC236}">
                <a16:creationId xmlns:a16="http://schemas.microsoft.com/office/drawing/2014/main" id="{47820F9B-51C4-4992-B35A-B436FB3D2170}"/>
              </a:ext>
            </a:extLst>
          </p:cNvPr>
          <p:cNvSpPr>
            <a:spLocks noGrp="1" noChangeArrowheads="1"/>
          </p:cNvSpPr>
          <p:nvPr>
            <p:ph sz="quarter" idx="1"/>
          </p:nvPr>
        </p:nvSpPr>
        <p:spPr>
          <a:xfrm>
            <a:off x="533400" y="1447800"/>
            <a:ext cx="8153400" cy="4572000"/>
          </a:xfrm>
        </p:spPr>
        <p:txBody>
          <a:bodyPr/>
          <a:lstStyle/>
          <a:p>
            <a:pPr eaLnBrk="1" hangingPunct="1"/>
            <a:r>
              <a:rPr lang="en-US" altLang="en-US"/>
              <a:t>In operational semantics, the state changes are defined by coded algorithms</a:t>
            </a:r>
          </a:p>
          <a:p>
            <a:pPr eaLnBrk="1" hangingPunct="1"/>
            <a:r>
              <a:rPr lang="en-US" altLang="en-US"/>
              <a:t>In denotational semantics, the state changes are defined by rigorous mathematical functions</a:t>
            </a:r>
          </a:p>
        </p:txBody>
      </p:sp>
      <p:sp>
        <p:nvSpPr>
          <p:cNvPr id="20484" name="Slide Number Placeholder 4">
            <a:extLst>
              <a:ext uri="{FF2B5EF4-FFF2-40B4-BE49-F238E27FC236}">
                <a16:creationId xmlns:a16="http://schemas.microsoft.com/office/drawing/2014/main" id="{8FD4F41D-8927-4B57-96F1-0F94866D4A5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F38FA1A-B333-4B74-A057-38358EC772AC}" type="slidenum">
              <a:rPr lang="en-US" altLang="en-US" sz="1400" smtClean="0">
                <a:solidFill>
                  <a:srgbClr val="FFFFFF"/>
                </a:solidFill>
              </a:rPr>
              <a:pPr/>
              <a:t>87</a:t>
            </a:fld>
            <a:endParaRPr lang="en-US" altLang="en-US" sz="1400">
              <a:solidFill>
                <a:srgbClr val="FFFFFF"/>
              </a:solidFill>
            </a:endParaRPr>
          </a:p>
        </p:txBody>
      </p:sp>
      <p:sp>
        <p:nvSpPr>
          <p:cNvPr id="20485" name="Footer Placeholder 3">
            <a:extLst>
              <a:ext uri="{FF2B5EF4-FFF2-40B4-BE49-F238E27FC236}">
                <a16:creationId xmlns:a16="http://schemas.microsoft.com/office/drawing/2014/main" id="{10482108-13EE-45E8-AD24-197B5B73C15B}"/>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1860265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A167DB09-30F6-4183-BC80-27A39C029D57}"/>
              </a:ext>
            </a:extLst>
          </p:cNvPr>
          <p:cNvSpPr>
            <a:spLocks noGrp="1" noChangeArrowheads="1"/>
          </p:cNvSpPr>
          <p:nvPr>
            <p:ph type="title"/>
          </p:nvPr>
        </p:nvSpPr>
        <p:spPr/>
        <p:txBody>
          <a:bodyPr/>
          <a:lstStyle/>
          <a:p>
            <a:pPr eaLnBrk="1" fontAlgn="auto" hangingPunct="1">
              <a:spcAft>
                <a:spcPts val="0"/>
              </a:spcAft>
              <a:defRPr/>
            </a:pPr>
            <a:r>
              <a:rPr lang="en-US" dirty="0" err="1"/>
              <a:t>Denotational</a:t>
            </a:r>
            <a:r>
              <a:rPr lang="en-US" dirty="0"/>
              <a:t> semantics example</a:t>
            </a:r>
          </a:p>
        </p:txBody>
      </p:sp>
      <p:sp>
        <p:nvSpPr>
          <p:cNvPr id="21507" name="Rectangle 3">
            <a:extLst>
              <a:ext uri="{FF2B5EF4-FFF2-40B4-BE49-F238E27FC236}">
                <a16:creationId xmlns:a16="http://schemas.microsoft.com/office/drawing/2014/main" id="{AA5E02F0-0DAF-4BB1-AB49-3BD30B7FE7C3}"/>
              </a:ext>
            </a:extLst>
          </p:cNvPr>
          <p:cNvSpPr>
            <a:spLocks noGrp="1" noChangeArrowheads="1"/>
          </p:cNvSpPr>
          <p:nvPr>
            <p:ph sz="quarter" idx="1"/>
          </p:nvPr>
        </p:nvSpPr>
        <p:spPr>
          <a:xfrm>
            <a:off x="457200" y="1600200"/>
            <a:ext cx="7848600" cy="4873625"/>
          </a:xfrm>
        </p:spPr>
        <p:txBody>
          <a:bodyPr/>
          <a:lstStyle/>
          <a:p>
            <a:pPr eaLnBrk="1" hangingPunct="1">
              <a:lnSpc>
                <a:spcPct val="90000"/>
              </a:lnSpc>
              <a:buFontTx/>
              <a:buNone/>
            </a:pPr>
            <a:r>
              <a:rPr lang="en-US" altLang="en-US" sz="1800"/>
              <a:t>The following rule to describe the binary number</a:t>
            </a:r>
            <a:endParaRPr lang="en-US" altLang="en-US" sz="180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1800">
                <a:latin typeface="Courier New" panose="02070309020205020404" pitchFamily="49" charset="0"/>
                <a:cs typeface="Courier New" panose="02070309020205020404" pitchFamily="49" charset="0"/>
              </a:rPr>
              <a:t>&lt;bin_num&gt; </a:t>
            </a:r>
            <a:r>
              <a:rPr lang="en-US" altLang="en-US" sz="1800">
                <a:latin typeface="Courier New" panose="02070309020205020404" pitchFamily="49" charset="0"/>
                <a:cs typeface="Courier New" panose="02070309020205020404" pitchFamily="49" charset="0"/>
                <a:sym typeface="Symbol" panose="05050102010706020507" pitchFamily="18" charset="2"/>
              </a:rPr>
              <a:t></a:t>
            </a:r>
            <a:r>
              <a:rPr lang="en-US" altLang="en-US" sz="1800">
                <a:latin typeface="Courier New" panose="02070309020205020404" pitchFamily="49" charset="0"/>
                <a:cs typeface="Courier New" panose="02070309020205020404" pitchFamily="49" charset="0"/>
              </a:rPr>
              <a:t>  ‘0’</a:t>
            </a:r>
          </a:p>
          <a:p>
            <a:pPr eaLnBrk="1" hangingPunct="1">
              <a:lnSpc>
                <a:spcPct val="90000"/>
              </a:lnSpc>
              <a:buFontTx/>
              <a:buNone/>
            </a:pPr>
            <a:r>
              <a:rPr lang="en-US" altLang="en-US" sz="1800">
                <a:latin typeface="Courier New" panose="02070309020205020404" pitchFamily="49" charset="0"/>
                <a:cs typeface="Courier New" panose="02070309020205020404" pitchFamily="49" charset="0"/>
              </a:rPr>
              <a:t>			| ‘1’</a:t>
            </a:r>
          </a:p>
          <a:p>
            <a:pPr eaLnBrk="1" hangingPunct="1">
              <a:lnSpc>
                <a:spcPct val="90000"/>
              </a:lnSpc>
              <a:buFontTx/>
              <a:buNone/>
            </a:pPr>
            <a:r>
              <a:rPr lang="en-US" altLang="en-US" sz="1800">
                <a:latin typeface="Courier New" panose="02070309020205020404" pitchFamily="49" charset="0"/>
                <a:cs typeface="Courier New" panose="02070309020205020404" pitchFamily="49" charset="0"/>
              </a:rPr>
              <a:t>			| &lt;bin_num&gt; ‘0’</a:t>
            </a:r>
          </a:p>
          <a:p>
            <a:pPr eaLnBrk="1" hangingPunct="1">
              <a:lnSpc>
                <a:spcPct val="90000"/>
              </a:lnSpc>
              <a:buFontTx/>
              <a:buNone/>
            </a:pPr>
            <a:r>
              <a:rPr lang="en-US" altLang="en-US" sz="1800">
                <a:latin typeface="Courier New" panose="02070309020205020404" pitchFamily="49" charset="0"/>
                <a:cs typeface="Courier New" panose="02070309020205020404" pitchFamily="49" charset="0"/>
              </a:rPr>
              <a:t>			| &lt;bin_num&gt; ‘1’</a:t>
            </a:r>
          </a:p>
          <a:p>
            <a:pPr eaLnBrk="1" hangingPunct="1">
              <a:lnSpc>
                <a:spcPct val="90000"/>
              </a:lnSpc>
              <a:buFontTx/>
              <a:buNone/>
            </a:pPr>
            <a:endParaRPr lang="en-US" altLang="en-US" sz="180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000"/>
              <a:t>A parse tree for the example binary number, 110,</a:t>
            </a:r>
            <a:endParaRPr lang="en-US" altLang="en-US" sz="1600">
              <a:latin typeface="Courier New" panose="02070309020205020404" pitchFamily="49" charset="0"/>
              <a:cs typeface="Courier New" panose="02070309020205020404" pitchFamily="49" charset="0"/>
            </a:endParaRPr>
          </a:p>
          <a:p>
            <a:pPr eaLnBrk="1" hangingPunct="1">
              <a:lnSpc>
                <a:spcPct val="90000"/>
              </a:lnSpc>
              <a:buFontTx/>
              <a:buNone/>
            </a:pPr>
            <a:endParaRPr lang="en-US" altLang="en-US" sz="180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buFontTx/>
              <a:buNone/>
            </a:pPr>
            <a:endParaRPr lang="en-US" altLang="en-US" sz="1800">
              <a:latin typeface="Courier New" panose="02070309020205020404" pitchFamily="49" charset="0"/>
              <a:cs typeface="Courier New" panose="02070309020205020404" pitchFamily="49" charset="0"/>
            </a:endParaRPr>
          </a:p>
          <a:p>
            <a:pPr eaLnBrk="1" hangingPunct="1">
              <a:lnSpc>
                <a:spcPct val="90000"/>
              </a:lnSpc>
              <a:buFontTx/>
              <a:buNone/>
            </a:pPr>
            <a:endParaRPr lang="en-US" altLang="en-US" sz="2000">
              <a:latin typeface="Courier New" panose="02070309020205020404" pitchFamily="49" charset="0"/>
              <a:cs typeface="Courier New" panose="02070309020205020404" pitchFamily="49" charset="0"/>
            </a:endParaRPr>
          </a:p>
        </p:txBody>
      </p:sp>
      <p:sp>
        <p:nvSpPr>
          <p:cNvPr id="21508" name="Slide Number Placeholder 4">
            <a:extLst>
              <a:ext uri="{FF2B5EF4-FFF2-40B4-BE49-F238E27FC236}">
                <a16:creationId xmlns:a16="http://schemas.microsoft.com/office/drawing/2014/main" id="{4A9E2E70-E3FC-43D7-8E0B-4A84B29AE1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F60FCD83-9A2B-49DE-AFCE-223B3A6B4A04}" type="slidenum">
              <a:rPr lang="en-US" altLang="en-US" sz="1400" smtClean="0">
                <a:solidFill>
                  <a:srgbClr val="FFFFFF"/>
                </a:solidFill>
              </a:rPr>
              <a:pPr/>
              <a:t>88</a:t>
            </a:fld>
            <a:endParaRPr lang="en-US" altLang="en-US" sz="1400">
              <a:solidFill>
                <a:srgbClr val="FFFFFF"/>
              </a:solidFill>
            </a:endParaRPr>
          </a:p>
        </p:txBody>
      </p:sp>
      <p:sp>
        <p:nvSpPr>
          <p:cNvPr id="21509" name="Footer Placeholder 3">
            <a:extLst>
              <a:ext uri="{FF2B5EF4-FFF2-40B4-BE49-F238E27FC236}">
                <a16:creationId xmlns:a16="http://schemas.microsoft.com/office/drawing/2014/main" id="{466B7602-0E6F-4D20-A0AE-EC4A52430C7A}"/>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pic>
        <p:nvPicPr>
          <p:cNvPr id="21510" name="Picture 1">
            <a:extLst>
              <a:ext uri="{FF2B5EF4-FFF2-40B4-BE49-F238E27FC236}">
                <a16:creationId xmlns:a16="http://schemas.microsoft.com/office/drawing/2014/main" id="{15805918-F659-4ADA-8EA1-D38B800107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863975"/>
            <a:ext cx="36576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6525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0CBD2E43-54DD-4EAE-9395-BABCE258C0E6}"/>
              </a:ext>
            </a:extLst>
          </p:cNvPr>
          <p:cNvSpPr>
            <a:spLocks noGrp="1" noChangeArrowheads="1"/>
          </p:cNvSpPr>
          <p:nvPr>
            <p:ph type="title"/>
          </p:nvPr>
        </p:nvSpPr>
        <p:spPr/>
        <p:txBody>
          <a:bodyPr/>
          <a:lstStyle/>
          <a:p>
            <a:pPr eaLnBrk="1" fontAlgn="auto" hangingPunct="1">
              <a:spcAft>
                <a:spcPts val="0"/>
              </a:spcAft>
              <a:defRPr/>
            </a:pPr>
            <a:r>
              <a:rPr lang="en-US" dirty="0" err="1"/>
              <a:t>Denotational</a:t>
            </a:r>
            <a:r>
              <a:rPr lang="en-US" dirty="0"/>
              <a:t> semantics example</a:t>
            </a:r>
          </a:p>
        </p:txBody>
      </p:sp>
      <p:sp>
        <p:nvSpPr>
          <p:cNvPr id="21507" name="Rectangle 3">
            <a:extLst>
              <a:ext uri="{FF2B5EF4-FFF2-40B4-BE49-F238E27FC236}">
                <a16:creationId xmlns:a16="http://schemas.microsoft.com/office/drawing/2014/main" id="{EAA6BD04-5837-43E2-A99C-ABC5B5DF5053}"/>
              </a:ext>
            </a:extLst>
          </p:cNvPr>
          <p:cNvSpPr>
            <a:spLocks noGrp="1" noChangeArrowheads="1"/>
          </p:cNvSpPr>
          <p:nvPr>
            <p:ph sz="quarter" idx="1"/>
          </p:nvPr>
        </p:nvSpPr>
        <p:spPr>
          <a:xfrm>
            <a:off x="457200" y="1600200"/>
            <a:ext cx="7848600" cy="4873625"/>
          </a:xfrm>
        </p:spPr>
        <p:txBody>
          <a:bodyPr/>
          <a:lstStyle/>
          <a:p>
            <a:pPr eaLnBrk="1" hangingPunct="1">
              <a:lnSpc>
                <a:spcPct val="90000"/>
              </a:lnSpc>
              <a:buFont typeface="Wingdings" panose="05000000000000000000" pitchFamily="2" charset="2"/>
              <a:buNone/>
              <a:defRPr/>
            </a:pPr>
            <a:r>
              <a:rPr lang="en-US" sz="1800" dirty="0"/>
              <a:t>The following rule to describe the binary number of a decimal number</a:t>
            </a:r>
            <a:endParaRPr lang="en-US" altLang="en-US" sz="1800" dirty="0">
              <a:latin typeface="Courier New" panose="02070309020205020404" pitchFamily="49" charset="0"/>
              <a:cs typeface="Courier New" panose="02070309020205020404" pitchFamily="49" charset="0"/>
            </a:endParaRPr>
          </a:p>
          <a:p>
            <a:pPr marL="0" indent="0">
              <a:buFont typeface="Wingdings" panose="05000000000000000000" pitchFamily="2" charset="2"/>
              <a:buNone/>
              <a:defRPr/>
            </a:pPr>
            <a:r>
              <a:rPr lang="en-US" sz="1800" dirty="0" err="1">
                <a:latin typeface="Courier New" panose="02070309020205020404" pitchFamily="49" charset="0"/>
                <a:cs typeface="Courier New" panose="02070309020205020404" pitchFamily="49" charset="0"/>
              </a:rPr>
              <a:t>Mbin</a:t>
            </a:r>
            <a:r>
              <a:rPr lang="en-US" sz="1800" dirty="0">
                <a:latin typeface="Courier New" panose="02070309020205020404" pitchFamily="49" charset="0"/>
                <a:cs typeface="Courier New" panose="02070309020205020404" pitchFamily="49" charset="0"/>
              </a:rPr>
              <a:t>('0') = 0</a:t>
            </a:r>
          </a:p>
          <a:p>
            <a:pPr marL="0" indent="0">
              <a:buFont typeface="Wingdings" panose="05000000000000000000" pitchFamily="2" charset="2"/>
              <a:buNone/>
              <a:defRPr/>
            </a:pPr>
            <a:r>
              <a:rPr lang="en-US" sz="1800" dirty="0" err="1">
                <a:latin typeface="Courier New" panose="02070309020205020404" pitchFamily="49" charset="0"/>
                <a:cs typeface="Courier New" panose="02070309020205020404" pitchFamily="49" charset="0"/>
              </a:rPr>
              <a:t>Mbin</a:t>
            </a:r>
            <a:r>
              <a:rPr lang="en-US" sz="1800" dirty="0">
                <a:latin typeface="Courier New" panose="02070309020205020404" pitchFamily="49" charset="0"/>
                <a:cs typeface="Courier New" panose="02070309020205020404" pitchFamily="49" charset="0"/>
              </a:rPr>
              <a:t>('1') = 1</a:t>
            </a:r>
          </a:p>
          <a:p>
            <a:pPr marL="0" indent="0">
              <a:buFont typeface="Wingdings" panose="05000000000000000000" pitchFamily="2" charset="2"/>
              <a:buNone/>
              <a:defRPr/>
            </a:pPr>
            <a:r>
              <a:rPr lang="de-DE" sz="1800" dirty="0">
                <a:latin typeface="Courier New" panose="02070309020205020404" pitchFamily="49" charset="0"/>
                <a:cs typeface="Courier New" panose="02070309020205020404" pitchFamily="49" charset="0"/>
              </a:rPr>
              <a:t>Mbin(&lt;bin_num&gt; '0') = 2 * Mbin(&lt;bin_num&gt;)</a:t>
            </a:r>
          </a:p>
          <a:p>
            <a:pPr marL="0" indent="0">
              <a:buFont typeface="Wingdings" panose="05000000000000000000" pitchFamily="2" charset="2"/>
              <a:buNone/>
              <a:defRPr/>
            </a:pPr>
            <a:r>
              <a:rPr lang="de-DE" sz="1800" dirty="0">
                <a:latin typeface="Courier New" panose="02070309020205020404" pitchFamily="49" charset="0"/>
                <a:cs typeface="Courier New" panose="02070309020205020404" pitchFamily="49" charset="0"/>
              </a:rPr>
              <a:t>Mbin(&lt;bin_num&gt; '1') = 2 * Mbin(&lt;bin_num&gt;) + 1</a:t>
            </a:r>
          </a:p>
          <a:p>
            <a:pPr marL="0" indent="0">
              <a:buFont typeface="Wingdings" panose="05000000000000000000" pitchFamily="2" charset="2"/>
              <a:buNone/>
              <a:defRPr/>
            </a:pPr>
            <a:endParaRPr lang="de-DE" altLang="en-US" sz="1800" dirty="0">
              <a:latin typeface="Courier New" panose="02070309020205020404" pitchFamily="49" charset="0"/>
              <a:cs typeface="Courier New" panose="02070309020205020404" pitchFamily="49" charset="0"/>
            </a:endParaRPr>
          </a:p>
          <a:p>
            <a:pPr marL="0" indent="0">
              <a:buFont typeface="Wingdings" panose="05000000000000000000" pitchFamily="2" charset="2"/>
              <a:buNone/>
              <a:defRPr/>
            </a:pPr>
            <a:r>
              <a:rPr lang="de-DE" altLang="en-US" sz="1800" dirty="0"/>
              <a:t>Example the decimal number 6</a:t>
            </a:r>
            <a:endParaRPr lang="en-US" altLang="en-US" sz="1800" dirty="0"/>
          </a:p>
          <a:p>
            <a:pPr eaLnBrk="1" hangingPunct="1">
              <a:lnSpc>
                <a:spcPct val="90000"/>
              </a:lnSpc>
              <a:buFontTx/>
              <a:buNone/>
              <a:defRPr/>
            </a:pPr>
            <a:endParaRPr lang="en-US" altLang="en-US" sz="1800"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endParaRPr lang="en-US" dirty="0"/>
          </a:p>
          <a:p>
            <a:pPr eaLnBrk="1" hangingPunct="1">
              <a:lnSpc>
                <a:spcPct val="90000"/>
              </a:lnSpc>
              <a:buFont typeface="Wingdings" panose="05000000000000000000" pitchFamily="2" charset="2"/>
              <a:buNone/>
              <a:defRPr/>
            </a:pPr>
            <a:endParaRPr lang="en-US" dirty="0"/>
          </a:p>
          <a:p>
            <a:pPr eaLnBrk="1" hangingPunct="1">
              <a:lnSpc>
                <a:spcPct val="90000"/>
              </a:lnSpc>
              <a:buFont typeface="Wingdings" panose="05000000000000000000" pitchFamily="2" charset="2"/>
              <a:buNone/>
              <a:defRPr/>
            </a:pPr>
            <a:endParaRPr lang="en-US" dirty="0"/>
          </a:p>
          <a:p>
            <a:pPr eaLnBrk="1" hangingPunct="1">
              <a:lnSpc>
                <a:spcPct val="90000"/>
              </a:lnSpc>
              <a:buFont typeface="Wingdings" panose="05000000000000000000" pitchFamily="2" charset="2"/>
              <a:buNone/>
              <a:defRPr/>
            </a:pPr>
            <a:endParaRPr lang="en-US" dirty="0"/>
          </a:p>
          <a:p>
            <a:pPr eaLnBrk="1" hangingPunct="1">
              <a:lnSpc>
                <a:spcPct val="90000"/>
              </a:lnSpc>
              <a:buFont typeface="Wingdings" panose="05000000000000000000" pitchFamily="2" charset="2"/>
              <a:buNone/>
              <a:defRPr/>
            </a:pPr>
            <a:endParaRPr lang="en-US" dirty="0"/>
          </a:p>
          <a:p>
            <a:pPr eaLnBrk="1" hangingPunct="1">
              <a:lnSpc>
                <a:spcPct val="90000"/>
              </a:lnSpc>
              <a:buFontTx/>
              <a:buNone/>
              <a:defRPr/>
            </a:pPr>
            <a:endParaRPr lang="en-US" altLang="en-US" sz="1800" dirty="0">
              <a:latin typeface="Courier New" panose="02070309020205020404" pitchFamily="49" charset="0"/>
              <a:cs typeface="Courier New" panose="02070309020205020404" pitchFamily="49" charset="0"/>
            </a:endParaRPr>
          </a:p>
          <a:p>
            <a:pPr eaLnBrk="1" hangingPunct="1">
              <a:lnSpc>
                <a:spcPct val="90000"/>
              </a:lnSpc>
              <a:buFontTx/>
              <a:buNone/>
              <a:defRPr/>
            </a:pPr>
            <a:endParaRPr lang="en-US" altLang="en-US" sz="2000" dirty="0">
              <a:latin typeface="Courier New" panose="02070309020205020404" pitchFamily="49" charset="0"/>
              <a:cs typeface="Courier New" panose="02070309020205020404" pitchFamily="49" charset="0"/>
            </a:endParaRPr>
          </a:p>
        </p:txBody>
      </p:sp>
      <p:sp>
        <p:nvSpPr>
          <p:cNvPr id="22532" name="Slide Number Placeholder 4">
            <a:extLst>
              <a:ext uri="{FF2B5EF4-FFF2-40B4-BE49-F238E27FC236}">
                <a16:creationId xmlns:a16="http://schemas.microsoft.com/office/drawing/2014/main" id="{342270F3-D0F6-4639-BE66-BBE8340EFAB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305D586-CFA8-4ECA-874A-E9DBF9670D65}" type="slidenum">
              <a:rPr lang="en-US" altLang="en-US" sz="1400" smtClean="0">
                <a:solidFill>
                  <a:srgbClr val="FFFFFF"/>
                </a:solidFill>
              </a:rPr>
              <a:pPr/>
              <a:t>89</a:t>
            </a:fld>
            <a:endParaRPr lang="en-US" altLang="en-US" sz="1400">
              <a:solidFill>
                <a:srgbClr val="FFFFFF"/>
              </a:solidFill>
            </a:endParaRPr>
          </a:p>
        </p:txBody>
      </p:sp>
      <p:sp>
        <p:nvSpPr>
          <p:cNvPr id="22533" name="Footer Placeholder 3">
            <a:extLst>
              <a:ext uri="{FF2B5EF4-FFF2-40B4-BE49-F238E27FC236}">
                <a16:creationId xmlns:a16="http://schemas.microsoft.com/office/drawing/2014/main" id="{3236B438-679F-49EC-ABD0-1B01398C7C5B}"/>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pic>
        <p:nvPicPr>
          <p:cNvPr id="22534" name="Picture 2">
            <a:extLst>
              <a:ext uri="{FF2B5EF4-FFF2-40B4-BE49-F238E27FC236}">
                <a16:creationId xmlns:a16="http://schemas.microsoft.com/office/drawing/2014/main" id="{0C2C26AD-1F06-46BE-9453-AB3C0D933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3511550"/>
            <a:ext cx="3352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372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6345833F-3A2A-47E3-995C-5BD73AF8D7AB}"/>
              </a:ext>
            </a:extLst>
          </p:cNvPr>
          <p:cNvSpPr>
            <a:spLocks noGrp="1" noChangeArrowheads="1"/>
          </p:cNvSpPr>
          <p:nvPr>
            <p:ph type="title"/>
          </p:nvPr>
        </p:nvSpPr>
        <p:spPr/>
        <p:txBody>
          <a:bodyPr/>
          <a:lstStyle/>
          <a:p>
            <a:pPr eaLnBrk="1" fontAlgn="auto" hangingPunct="1">
              <a:spcAft>
                <a:spcPts val="0"/>
              </a:spcAft>
              <a:defRPr/>
            </a:pPr>
            <a:r>
              <a:rPr lang="en-US" dirty="0"/>
              <a:t>Evaluation Criteria: </a:t>
            </a:r>
            <a:r>
              <a:rPr lang="en-US" dirty="0" err="1"/>
              <a:t>Writability</a:t>
            </a:r>
            <a:endParaRPr lang="en-US" dirty="0"/>
          </a:p>
        </p:txBody>
      </p:sp>
      <p:sp>
        <p:nvSpPr>
          <p:cNvPr id="27651" name="Rectangle 3">
            <a:extLst>
              <a:ext uri="{FF2B5EF4-FFF2-40B4-BE49-F238E27FC236}">
                <a16:creationId xmlns:a16="http://schemas.microsoft.com/office/drawing/2014/main" id="{F82EB5C0-1AED-42EE-A321-1366BE967233}"/>
              </a:ext>
            </a:extLst>
          </p:cNvPr>
          <p:cNvSpPr>
            <a:spLocks noGrp="1" noChangeArrowheads="1"/>
          </p:cNvSpPr>
          <p:nvPr>
            <p:ph sz="quarter" idx="1"/>
          </p:nvPr>
        </p:nvSpPr>
        <p:spPr>
          <a:xfrm>
            <a:off x="457200" y="1600200"/>
            <a:ext cx="7467600" cy="4873625"/>
          </a:xfrm>
        </p:spPr>
        <p:txBody>
          <a:bodyPr>
            <a:normAutofit lnSpcReduction="10000"/>
          </a:bodyPr>
          <a:lstStyle/>
          <a:p>
            <a:pPr eaLnBrk="1" hangingPunct="1">
              <a:lnSpc>
                <a:spcPct val="90000"/>
              </a:lnSpc>
              <a:defRPr/>
            </a:pPr>
            <a:r>
              <a:rPr lang="en-US" altLang="en-US" dirty="0"/>
              <a:t>Simplicity and </a:t>
            </a:r>
            <a:r>
              <a:rPr lang="en-US" altLang="en-US" dirty="0" err="1"/>
              <a:t>orthogonality</a:t>
            </a:r>
            <a:endParaRPr lang="en-US" altLang="en-US" dirty="0"/>
          </a:p>
          <a:p>
            <a:pPr lvl="1" eaLnBrk="1" hangingPunct="1">
              <a:lnSpc>
                <a:spcPct val="90000"/>
              </a:lnSpc>
              <a:defRPr/>
            </a:pPr>
            <a:r>
              <a:rPr lang="en-US" altLang="en-US" dirty="0"/>
              <a:t>Few constructs, a small number of primitives, a small set of rules for combining them.</a:t>
            </a:r>
          </a:p>
          <a:p>
            <a:pPr eaLnBrk="1" hangingPunct="1">
              <a:lnSpc>
                <a:spcPct val="90000"/>
              </a:lnSpc>
              <a:defRPr/>
            </a:pPr>
            <a:r>
              <a:rPr lang="en-US" altLang="en-US" dirty="0"/>
              <a:t>Support for abstraction</a:t>
            </a:r>
          </a:p>
          <a:p>
            <a:pPr lvl="1" eaLnBrk="1" hangingPunct="1">
              <a:lnSpc>
                <a:spcPct val="90000"/>
              </a:lnSpc>
              <a:defRPr/>
            </a:pPr>
            <a:r>
              <a:rPr lang="en-US" altLang="en-US" dirty="0"/>
              <a:t>The ability to define and use complex structures  or operations in ways that allow details to be ignored.</a:t>
            </a:r>
          </a:p>
          <a:p>
            <a:pPr lvl="2" eaLnBrk="1" hangingPunct="1">
              <a:lnSpc>
                <a:spcPct val="90000"/>
              </a:lnSpc>
              <a:defRPr/>
            </a:pPr>
            <a:r>
              <a:rPr lang="en-US" altLang="en-US" dirty="0"/>
              <a:t>G = STD(X,Y,Z)</a:t>
            </a:r>
          </a:p>
          <a:p>
            <a:pPr lvl="1" eaLnBrk="1" hangingPunct="1">
              <a:lnSpc>
                <a:spcPct val="90000"/>
              </a:lnSpc>
              <a:defRPr/>
            </a:pPr>
            <a:r>
              <a:rPr lang="en-US" altLang="en-US" dirty="0"/>
              <a:t>Two distinct categories: process and data abstractions.</a:t>
            </a:r>
          </a:p>
          <a:p>
            <a:pPr eaLnBrk="1" hangingPunct="1">
              <a:lnSpc>
                <a:spcPct val="90000"/>
              </a:lnSpc>
              <a:defRPr/>
            </a:pPr>
            <a:r>
              <a:rPr lang="en-US" altLang="en-US" dirty="0"/>
              <a:t>Expressivity</a:t>
            </a:r>
          </a:p>
          <a:p>
            <a:pPr lvl="1" eaLnBrk="1" hangingPunct="1">
              <a:lnSpc>
                <a:spcPct val="90000"/>
              </a:lnSpc>
              <a:defRPr/>
            </a:pPr>
            <a:r>
              <a:rPr lang="en-US" altLang="en-US" dirty="0"/>
              <a:t>A set of relatively convenient ways of specifying operations.</a:t>
            </a:r>
          </a:p>
          <a:p>
            <a:pPr lvl="2" eaLnBrk="1" hangingPunct="1">
              <a:lnSpc>
                <a:spcPct val="90000"/>
              </a:lnSpc>
              <a:defRPr/>
            </a:pPr>
            <a:r>
              <a:rPr lang="en-US" altLang="en-US" dirty="0"/>
              <a:t>count ++</a:t>
            </a:r>
          </a:p>
          <a:p>
            <a:pPr lvl="1" eaLnBrk="1" hangingPunct="1">
              <a:lnSpc>
                <a:spcPct val="90000"/>
              </a:lnSpc>
              <a:defRPr/>
            </a:pPr>
            <a:r>
              <a:rPr lang="en-US" altLang="en-US" dirty="0"/>
              <a:t>Example: the inclusion of </a:t>
            </a:r>
            <a:r>
              <a:rPr lang="en-US" altLang="en-US" dirty="0">
                <a:latin typeface="Courier New" panose="02070309020205020404" pitchFamily="49" charset="0"/>
                <a:cs typeface="Courier New" panose="02070309020205020404" pitchFamily="49" charset="0"/>
              </a:rPr>
              <a:t>for</a:t>
            </a:r>
            <a:r>
              <a:rPr lang="en-US" altLang="en-US" dirty="0"/>
              <a:t> statement in many modern languages.</a:t>
            </a:r>
          </a:p>
          <a:p>
            <a:pPr eaLnBrk="1" hangingPunct="1">
              <a:lnSpc>
                <a:spcPct val="90000"/>
              </a:lnSpc>
              <a:defRPr/>
            </a:pPr>
            <a:endParaRPr lang="en-US" altLang="en-US" dirty="0"/>
          </a:p>
          <a:p>
            <a:pPr lvl="1" eaLnBrk="1" hangingPunct="1">
              <a:lnSpc>
                <a:spcPct val="90000"/>
              </a:lnSpc>
              <a:defRPr/>
            </a:pPr>
            <a:endParaRPr lang="en-US" altLang="en-US" dirty="0"/>
          </a:p>
        </p:txBody>
      </p:sp>
      <p:sp>
        <p:nvSpPr>
          <p:cNvPr id="27652" name="Slide Number Placeholder 4">
            <a:extLst>
              <a:ext uri="{FF2B5EF4-FFF2-40B4-BE49-F238E27FC236}">
                <a16:creationId xmlns:a16="http://schemas.microsoft.com/office/drawing/2014/main" id="{29C4CA21-1649-402B-B880-3364EE81321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400">
                <a:solidFill>
                  <a:srgbClr val="FFFFFF"/>
                </a:solidFill>
                <a:latin typeface="Times" panose="02020603050405020304" pitchFamily="18" charset="0"/>
              </a:rPr>
              <a:t>1-</a:t>
            </a:r>
            <a:fld id="{767C226A-4A26-44CF-9FE0-4A725309F91A}" type="slidenum">
              <a:rPr lang="en-US" altLang="en-US" sz="1400" smtClean="0">
                <a:solidFill>
                  <a:srgbClr val="FFFFFF"/>
                </a:solidFill>
                <a:latin typeface="Times" panose="02020603050405020304" pitchFamily="18" charset="0"/>
              </a:rPr>
              <a:pPr>
                <a:spcBef>
                  <a:spcPct val="0"/>
                </a:spcBef>
                <a:buClrTx/>
                <a:buSzTx/>
                <a:buFontTx/>
                <a:buNone/>
              </a:pPr>
              <a:t>9</a:t>
            </a:fld>
            <a:endParaRPr lang="en-US" altLang="en-US" sz="1400">
              <a:solidFill>
                <a:srgbClr val="FFFFFF"/>
              </a:solidFill>
              <a:latin typeface="Times" panose="02020603050405020304" pitchFamily="18" charset="0"/>
            </a:endParaRPr>
          </a:p>
        </p:txBody>
      </p:sp>
      <p:sp>
        <p:nvSpPr>
          <p:cNvPr id="27653" name="Footer Placeholder 3">
            <a:extLst>
              <a:ext uri="{FF2B5EF4-FFF2-40B4-BE49-F238E27FC236}">
                <a16:creationId xmlns:a16="http://schemas.microsoft.com/office/drawing/2014/main" id="{C0FA0E02-1BEF-4A1F-A379-0FCEC199FA48}"/>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r>
              <a:rPr lang="en-US" altLang="en-US" sz="1200">
                <a:solidFill>
                  <a:schemeClr val="tx2"/>
                </a:solidFill>
                <a:latin typeface="Times" panose="02020603050405020304" pitchFamily="18" charset="0"/>
              </a:rPr>
              <a:t>CSEB314 Concepts of Programming Languages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F1A50B0E-6E8B-4CAA-807F-A51FC2CD0C55}"/>
              </a:ext>
            </a:extLst>
          </p:cNvPr>
          <p:cNvSpPr>
            <a:spLocks noGrp="1" noChangeArrowheads="1"/>
          </p:cNvSpPr>
          <p:nvPr>
            <p:ph type="title"/>
          </p:nvPr>
        </p:nvSpPr>
        <p:spPr/>
        <p:txBody>
          <a:bodyPr/>
          <a:lstStyle/>
          <a:p>
            <a:pPr eaLnBrk="1" fontAlgn="auto" hangingPunct="1">
              <a:spcAft>
                <a:spcPts val="0"/>
              </a:spcAft>
              <a:defRPr/>
            </a:pPr>
            <a:r>
              <a:rPr lang="en-US" dirty="0" err="1"/>
              <a:t>Denotational</a:t>
            </a:r>
            <a:r>
              <a:rPr lang="en-US" dirty="0"/>
              <a:t> semantics example</a:t>
            </a:r>
          </a:p>
        </p:txBody>
      </p:sp>
      <p:sp>
        <p:nvSpPr>
          <p:cNvPr id="23555" name="Rectangle 3">
            <a:extLst>
              <a:ext uri="{FF2B5EF4-FFF2-40B4-BE49-F238E27FC236}">
                <a16:creationId xmlns:a16="http://schemas.microsoft.com/office/drawing/2014/main" id="{1982A265-F2CE-411D-B8D9-B17E1B6F436E}"/>
              </a:ext>
            </a:extLst>
          </p:cNvPr>
          <p:cNvSpPr>
            <a:spLocks noGrp="1" noChangeArrowheads="1"/>
          </p:cNvSpPr>
          <p:nvPr>
            <p:ph sz="quarter" idx="1"/>
          </p:nvPr>
        </p:nvSpPr>
        <p:spPr>
          <a:xfrm>
            <a:off x="457200" y="1600200"/>
            <a:ext cx="7848600" cy="4873625"/>
          </a:xfrm>
        </p:spPr>
        <p:txBody>
          <a:bodyPr/>
          <a:lstStyle/>
          <a:p>
            <a:pPr eaLnBrk="1" hangingPunct="1">
              <a:lnSpc>
                <a:spcPct val="90000"/>
              </a:lnSpc>
              <a:buFontTx/>
              <a:buNone/>
            </a:pPr>
            <a:r>
              <a:rPr lang="en-US" altLang="en-US" sz="1800">
                <a:latin typeface="Courier New" panose="02070309020205020404" pitchFamily="49" charset="0"/>
                <a:cs typeface="Courier New" panose="02070309020205020404" pitchFamily="49" charset="0"/>
              </a:rPr>
              <a:t>&lt;dec_num&gt; </a:t>
            </a:r>
            <a:r>
              <a:rPr lang="en-US" altLang="en-US" sz="1800">
                <a:latin typeface="Courier New" panose="02070309020205020404" pitchFamily="49" charset="0"/>
                <a:cs typeface="Courier New" panose="02070309020205020404" pitchFamily="49" charset="0"/>
                <a:sym typeface="Symbol" panose="05050102010706020507" pitchFamily="18" charset="2"/>
              </a:rPr>
              <a:t></a:t>
            </a:r>
            <a:r>
              <a:rPr lang="en-US" altLang="en-US" sz="1800">
                <a:latin typeface="Courier New" panose="02070309020205020404" pitchFamily="49" charset="0"/>
                <a:cs typeface="Courier New" panose="02070309020205020404" pitchFamily="49" charset="0"/>
              </a:rPr>
              <a:t>  0 | 1 | 2 | 3 | 4 | 5 | 6 | 7 | 8 | 9</a:t>
            </a:r>
          </a:p>
          <a:p>
            <a:pPr eaLnBrk="1" hangingPunct="1">
              <a:lnSpc>
                <a:spcPct val="90000"/>
              </a:lnSpc>
              <a:buFontTx/>
              <a:buNone/>
            </a:pPr>
            <a:r>
              <a:rPr lang="en-US" altLang="en-US" sz="1800">
                <a:latin typeface="Courier New" panose="02070309020205020404" pitchFamily="49" charset="0"/>
                <a:cs typeface="Courier New" panose="02070309020205020404" pitchFamily="49" charset="0"/>
              </a:rPr>
              <a:t>| &lt;dec_num&gt; (0 | 1 | 2 | 3 | 4 | 5 | 6 | 7 | 8 | 9)</a:t>
            </a:r>
          </a:p>
          <a:p>
            <a:pPr eaLnBrk="1" hangingPunct="1">
              <a:lnSpc>
                <a:spcPct val="90000"/>
              </a:lnSpc>
              <a:buFontTx/>
              <a:buNone/>
            </a:pPr>
            <a:endParaRPr lang="en-US" altLang="en-US" sz="200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('0') = 0,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('1') = 1,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('9') = 9</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'0') = 10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'1’) = 10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+ 1</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'9') = 10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+ 9</a:t>
            </a:r>
          </a:p>
          <a:p>
            <a:pPr eaLnBrk="1" hangingPunct="1">
              <a:lnSpc>
                <a:spcPct val="90000"/>
              </a:lnSpc>
            </a:pPr>
            <a:endParaRPr lang="en-US" altLang="en-US" sz="2000">
              <a:latin typeface="Courier New" panose="02070309020205020404" pitchFamily="49" charset="0"/>
              <a:cs typeface="Courier New" panose="02070309020205020404" pitchFamily="49" charset="0"/>
            </a:endParaRPr>
          </a:p>
        </p:txBody>
      </p:sp>
      <p:sp>
        <p:nvSpPr>
          <p:cNvPr id="23556" name="Slide Number Placeholder 4">
            <a:extLst>
              <a:ext uri="{FF2B5EF4-FFF2-40B4-BE49-F238E27FC236}">
                <a16:creationId xmlns:a16="http://schemas.microsoft.com/office/drawing/2014/main" id="{786F6990-88D2-4D0E-9085-CF04DB25AC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5DBCBF41-8F0C-47AE-8499-D828F1B33D31}" type="slidenum">
              <a:rPr lang="en-US" altLang="en-US" sz="1400" smtClean="0">
                <a:solidFill>
                  <a:srgbClr val="FFFFFF"/>
                </a:solidFill>
              </a:rPr>
              <a:pPr/>
              <a:t>90</a:t>
            </a:fld>
            <a:endParaRPr lang="en-US" altLang="en-US" sz="1400">
              <a:solidFill>
                <a:srgbClr val="FFFFFF"/>
              </a:solidFill>
            </a:endParaRPr>
          </a:p>
        </p:txBody>
      </p:sp>
      <p:sp>
        <p:nvSpPr>
          <p:cNvPr id="23557" name="Footer Placeholder 3">
            <a:extLst>
              <a:ext uri="{FF2B5EF4-FFF2-40B4-BE49-F238E27FC236}">
                <a16:creationId xmlns:a16="http://schemas.microsoft.com/office/drawing/2014/main" id="{89DBE640-9243-4710-9E8D-3E0DF0F320C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5305970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B8C68EA2-6F1E-436B-A4DF-3DB8B52D5D09}"/>
              </a:ext>
            </a:extLst>
          </p:cNvPr>
          <p:cNvSpPr>
            <a:spLocks noGrp="1" noChangeArrowheads="1"/>
          </p:cNvSpPr>
          <p:nvPr>
            <p:ph type="title"/>
          </p:nvPr>
        </p:nvSpPr>
        <p:spPr/>
        <p:txBody>
          <a:bodyPr>
            <a:normAutofit/>
          </a:bodyPr>
          <a:lstStyle/>
          <a:p>
            <a:pPr eaLnBrk="1" fontAlgn="auto" hangingPunct="1">
              <a:spcAft>
                <a:spcPts val="0"/>
              </a:spcAft>
              <a:defRPr/>
            </a:pPr>
            <a:r>
              <a:rPr lang="en-US" sz="3200"/>
              <a:t>Denotational Semantics: Program State</a:t>
            </a:r>
          </a:p>
        </p:txBody>
      </p:sp>
      <p:sp>
        <p:nvSpPr>
          <p:cNvPr id="24579" name="Rectangle 3">
            <a:extLst>
              <a:ext uri="{FF2B5EF4-FFF2-40B4-BE49-F238E27FC236}">
                <a16:creationId xmlns:a16="http://schemas.microsoft.com/office/drawing/2014/main" id="{E322A16E-729A-4E9D-9845-DB788F027320}"/>
              </a:ext>
            </a:extLst>
          </p:cNvPr>
          <p:cNvSpPr>
            <a:spLocks noGrp="1" noChangeArrowheads="1"/>
          </p:cNvSpPr>
          <p:nvPr>
            <p:ph sz="quarter" idx="1"/>
          </p:nvPr>
        </p:nvSpPr>
        <p:spPr>
          <a:xfrm>
            <a:off x="457200" y="1600200"/>
            <a:ext cx="7467600" cy="4873625"/>
          </a:xfrm>
        </p:spPr>
        <p:txBody>
          <a:bodyPr/>
          <a:lstStyle/>
          <a:p>
            <a:pPr eaLnBrk="1" hangingPunct="1"/>
            <a:r>
              <a:rPr lang="en-US" altLang="en-US"/>
              <a:t>The state of a program is the values of all its current variables</a:t>
            </a:r>
          </a:p>
          <a:p>
            <a:pPr eaLnBrk="1" hangingPunct="1">
              <a:buFontTx/>
              <a:buNone/>
            </a:pPr>
            <a:r>
              <a:rPr lang="en-US" altLang="en-US">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s = {&lt;i</a:t>
            </a:r>
            <a:r>
              <a:rPr lang="en-US" altLang="en-US" sz="2000" baseline="-25000">
                <a:latin typeface="Courier New" panose="02070309020205020404" pitchFamily="49" charset="0"/>
                <a:cs typeface="Courier New" panose="02070309020205020404" pitchFamily="49" charset="0"/>
              </a:rPr>
              <a:t>1</a:t>
            </a:r>
            <a:r>
              <a:rPr lang="en-US" altLang="en-US" sz="2000">
                <a:latin typeface="Courier New" panose="02070309020205020404" pitchFamily="49" charset="0"/>
                <a:cs typeface="Courier New" panose="02070309020205020404" pitchFamily="49" charset="0"/>
              </a:rPr>
              <a:t>, v</a:t>
            </a:r>
            <a:r>
              <a:rPr lang="en-US" altLang="en-US" sz="2000" baseline="-25000">
                <a:latin typeface="Courier New" panose="02070309020205020404" pitchFamily="49" charset="0"/>
                <a:cs typeface="Courier New" panose="02070309020205020404" pitchFamily="49" charset="0"/>
              </a:rPr>
              <a:t>1</a:t>
            </a:r>
            <a:r>
              <a:rPr lang="en-US" altLang="en-US" sz="2000">
                <a:latin typeface="Courier New" panose="02070309020205020404" pitchFamily="49" charset="0"/>
                <a:cs typeface="Courier New" panose="02070309020205020404" pitchFamily="49" charset="0"/>
              </a:rPr>
              <a:t>&gt;, &lt;i</a:t>
            </a:r>
            <a:r>
              <a:rPr lang="en-US" altLang="en-US" sz="2000" baseline="-25000">
                <a:latin typeface="Courier New" panose="02070309020205020404" pitchFamily="49" charset="0"/>
                <a:cs typeface="Courier New" panose="02070309020205020404" pitchFamily="49" charset="0"/>
              </a:rPr>
              <a:t>2</a:t>
            </a:r>
            <a:r>
              <a:rPr lang="en-US" altLang="en-US" sz="2000">
                <a:latin typeface="Courier New" panose="02070309020205020404" pitchFamily="49" charset="0"/>
                <a:cs typeface="Courier New" panose="02070309020205020404" pitchFamily="49" charset="0"/>
              </a:rPr>
              <a:t>, v</a:t>
            </a:r>
            <a:r>
              <a:rPr lang="en-US" altLang="en-US" sz="2000" baseline="-25000">
                <a:latin typeface="Courier New" panose="02070309020205020404" pitchFamily="49" charset="0"/>
                <a:cs typeface="Courier New" panose="02070309020205020404" pitchFamily="49" charset="0"/>
              </a:rPr>
              <a:t>2</a:t>
            </a:r>
            <a:r>
              <a:rPr lang="en-US" altLang="en-US" sz="2000">
                <a:latin typeface="Courier New" panose="02070309020205020404" pitchFamily="49" charset="0"/>
                <a:cs typeface="Courier New" panose="02070309020205020404" pitchFamily="49" charset="0"/>
              </a:rPr>
              <a:t>&gt;, …, &lt;i</a:t>
            </a:r>
            <a:r>
              <a:rPr lang="en-US" altLang="en-US" sz="2000" baseline="-25000">
                <a:latin typeface="Courier New" panose="02070309020205020404" pitchFamily="49" charset="0"/>
                <a:cs typeface="Courier New" panose="02070309020205020404" pitchFamily="49" charset="0"/>
              </a:rPr>
              <a:t>n</a:t>
            </a:r>
            <a:r>
              <a:rPr lang="en-US" altLang="en-US" sz="2000">
                <a:latin typeface="Courier New" panose="02070309020205020404" pitchFamily="49" charset="0"/>
                <a:cs typeface="Courier New" panose="02070309020205020404" pitchFamily="49" charset="0"/>
              </a:rPr>
              <a:t>, v</a:t>
            </a:r>
            <a:r>
              <a:rPr lang="en-US" altLang="en-US" sz="2000" baseline="-25000">
                <a:latin typeface="Courier New" panose="02070309020205020404" pitchFamily="49" charset="0"/>
                <a:cs typeface="Courier New" panose="02070309020205020404" pitchFamily="49" charset="0"/>
              </a:rPr>
              <a:t>n</a:t>
            </a:r>
            <a:r>
              <a:rPr lang="en-US" altLang="en-US" sz="2000">
                <a:latin typeface="Courier New" panose="02070309020205020404" pitchFamily="49" charset="0"/>
                <a:cs typeface="Courier New" panose="02070309020205020404" pitchFamily="49" charset="0"/>
              </a:rPr>
              <a:t>&gt;}</a:t>
            </a:r>
          </a:p>
          <a:p>
            <a:pPr eaLnBrk="1" hangingPunct="1"/>
            <a:endParaRPr lang="en-US" altLang="en-US" b="1">
              <a:latin typeface="Courier New" panose="02070309020205020404" pitchFamily="49" charset="0"/>
              <a:cs typeface="Courier New" panose="02070309020205020404" pitchFamily="49" charset="0"/>
            </a:endParaRPr>
          </a:p>
          <a:p>
            <a:pPr eaLnBrk="1" hangingPunct="1"/>
            <a:r>
              <a:rPr lang="en-US" altLang="en-US"/>
              <a:t>Let </a:t>
            </a:r>
            <a:r>
              <a:rPr lang="en-US" altLang="en-US" b="1">
                <a:latin typeface="Arial" panose="020B0604020202020204" pitchFamily="34" charset="0"/>
              </a:rPr>
              <a:t>VARMAP</a:t>
            </a:r>
            <a:r>
              <a:rPr lang="en-US" altLang="en-US"/>
              <a:t> be a function that, when given a variable name and a state, returns the current value of the variable</a:t>
            </a:r>
          </a:p>
          <a:p>
            <a:pPr lvl="1" eaLnBrk="1" hangingPunct="1">
              <a:buFontTx/>
              <a:buNone/>
            </a:pPr>
            <a:r>
              <a:rPr lang="en-US" altLang="en-US"/>
              <a:t>         </a:t>
            </a:r>
            <a:r>
              <a:rPr lang="en-US" altLang="en-US" sz="2000">
                <a:latin typeface="Courier New" panose="02070309020205020404" pitchFamily="49" charset="0"/>
                <a:cs typeface="Courier New" panose="02070309020205020404" pitchFamily="49" charset="0"/>
              </a:rPr>
              <a:t>VARMAP(i</a:t>
            </a:r>
            <a:r>
              <a:rPr lang="en-US" altLang="en-US" sz="2000" baseline="-25000">
                <a:latin typeface="Courier New" panose="02070309020205020404" pitchFamily="49" charset="0"/>
                <a:cs typeface="Courier New" panose="02070309020205020404" pitchFamily="49" charset="0"/>
              </a:rPr>
              <a:t>j</a:t>
            </a:r>
            <a:r>
              <a:rPr lang="en-US" altLang="en-US" sz="2000">
                <a:latin typeface="Courier New" panose="02070309020205020404" pitchFamily="49" charset="0"/>
                <a:cs typeface="Courier New" panose="02070309020205020404" pitchFamily="49" charset="0"/>
              </a:rPr>
              <a:t>, s) = v</a:t>
            </a:r>
            <a:r>
              <a:rPr lang="en-US" altLang="en-US" sz="2000" baseline="-25000">
                <a:latin typeface="Courier New" panose="02070309020205020404" pitchFamily="49" charset="0"/>
                <a:cs typeface="Courier New" panose="02070309020205020404" pitchFamily="49" charset="0"/>
              </a:rPr>
              <a:t>j</a:t>
            </a:r>
          </a:p>
        </p:txBody>
      </p:sp>
      <p:sp>
        <p:nvSpPr>
          <p:cNvPr id="24580" name="Slide Number Placeholder 4">
            <a:extLst>
              <a:ext uri="{FF2B5EF4-FFF2-40B4-BE49-F238E27FC236}">
                <a16:creationId xmlns:a16="http://schemas.microsoft.com/office/drawing/2014/main" id="{4545E244-9422-42BE-A4E9-E2B78B95B85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223BA59-AE8F-4E40-BDE4-42A4F6F43B38}" type="slidenum">
              <a:rPr lang="en-US" altLang="en-US" sz="1400" smtClean="0">
                <a:solidFill>
                  <a:srgbClr val="FFFFFF"/>
                </a:solidFill>
              </a:rPr>
              <a:pPr/>
              <a:t>91</a:t>
            </a:fld>
            <a:endParaRPr lang="en-US" altLang="en-US" sz="1400">
              <a:solidFill>
                <a:srgbClr val="FFFFFF"/>
              </a:solidFill>
            </a:endParaRPr>
          </a:p>
        </p:txBody>
      </p:sp>
      <p:sp>
        <p:nvSpPr>
          <p:cNvPr id="24581" name="Footer Placeholder 3">
            <a:extLst>
              <a:ext uri="{FF2B5EF4-FFF2-40B4-BE49-F238E27FC236}">
                <a16:creationId xmlns:a16="http://schemas.microsoft.com/office/drawing/2014/main" id="{E097B07D-0A7E-4AF0-8A19-28BFCD944B1B}"/>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8773480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D1E3D2B6-DABC-4E2D-9F9B-A959DA6EC97B}"/>
              </a:ext>
            </a:extLst>
          </p:cNvPr>
          <p:cNvSpPr>
            <a:spLocks noGrp="1" noChangeArrowheads="1"/>
          </p:cNvSpPr>
          <p:nvPr>
            <p:ph type="title"/>
          </p:nvPr>
        </p:nvSpPr>
        <p:spPr/>
        <p:txBody>
          <a:bodyPr/>
          <a:lstStyle/>
          <a:p>
            <a:pPr eaLnBrk="1" fontAlgn="auto" hangingPunct="1">
              <a:spcAft>
                <a:spcPts val="0"/>
              </a:spcAft>
              <a:defRPr/>
            </a:pPr>
            <a:r>
              <a:rPr lang="en-US"/>
              <a:t>Expressions</a:t>
            </a:r>
          </a:p>
        </p:txBody>
      </p:sp>
      <p:sp>
        <p:nvSpPr>
          <p:cNvPr id="25603" name="Rectangle 3">
            <a:extLst>
              <a:ext uri="{FF2B5EF4-FFF2-40B4-BE49-F238E27FC236}">
                <a16:creationId xmlns:a16="http://schemas.microsoft.com/office/drawing/2014/main" id="{43745A08-7005-4F78-B584-718BD67C80C5}"/>
              </a:ext>
            </a:extLst>
          </p:cNvPr>
          <p:cNvSpPr>
            <a:spLocks noGrp="1" noChangeArrowheads="1"/>
          </p:cNvSpPr>
          <p:nvPr>
            <p:ph sz="quarter" idx="1"/>
          </p:nvPr>
        </p:nvSpPr>
        <p:spPr>
          <a:xfrm>
            <a:off x="457200" y="1600200"/>
            <a:ext cx="7467600" cy="4873625"/>
          </a:xfrm>
        </p:spPr>
        <p:txBody>
          <a:bodyPr/>
          <a:lstStyle/>
          <a:p>
            <a:pPr eaLnBrk="1" hangingPunct="1"/>
            <a:r>
              <a:rPr lang="en-US" altLang="en-US"/>
              <a:t>Map expressions onto Z  </a:t>
            </a:r>
            <a:r>
              <a:rPr lang="en-US" altLang="en-US">
                <a:sym typeface="Symbol" panose="05050102010706020507" pitchFamily="18" charset="2"/>
              </a:rPr>
              <a:t> </a:t>
            </a:r>
            <a:r>
              <a:rPr lang="en-US" altLang="en-US"/>
              <a:t>{error}</a:t>
            </a:r>
          </a:p>
          <a:p>
            <a:pPr eaLnBrk="1" hangingPunct="1"/>
            <a:r>
              <a:rPr lang="en-US" altLang="en-US"/>
              <a:t>We assume expressions are decimal numbers, variables, or binary expressions having one arithmetic operator and two operands, each of which can be an expression</a:t>
            </a:r>
          </a:p>
        </p:txBody>
      </p:sp>
      <p:sp>
        <p:nvSpPr>
          <p:cNvPr id="25604" name="Slide Number Placeholder 4">
            <a:extLst>
              <a:ext uri="{FF2B5EF4-FFF2-40B4-BE49-F238E27FC236}">
                <a16:creationId xmlns:a16="http://schemas.microsoft.com/office/drawing/2014/main" id="{59499491-BC1F-4D74-9598-3BA4F394141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3A3388D6-E97A-4D85-8D0B-2FE52DAF5CE2}" type="slidenum">
              <a:rPr lang="en-US" altLang="en-US" sz="1400" smtClean="0">
                <a:solidFill>
                  <a:srgbClr val="FFFFFF"/>
                </a:solidFill>
              </a:rPr>
              <a:pPr/>
              <a:t>92</a:t>
            </a:fld>
            <a:endParaRPr lang="en-US" altLang="en-US" sz="1400">
              <a:solidFill>
                <a:srgbClr val="FFFFFF"/>
              </a:solidFill>
            </a:endParaRPr>
          </a:p>
        </p:txBody>
      </p:sp>
      <p:sp>
        <p:nvSpPr>
          <p:cNvPr id="25605" name="Footer Placeholder 3">
            <a:extLst>
              <a:ext uri="{FF2B5EF4-FFF2-40B4-BE49-F238E27FC236}">
                <a16:creationId xmlns:a16="http://schemas.microsoft.com/office/drawing/2014/main" id="{7BDBF65E-5768-4D1C-8E38-4D4C16124AB7}"/>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7902039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2F326468-DB8B-4FBF-B441-961E2D41E7E2}"/>
              </a:ext>
            </a:extLst>
          </p:cNvPr>
          <p:cNvSpPr>
            <a:spLocks noGrp="1" noChangeArrowheads="1"/>
          </p:cNvSpPr>
          <p:nvPr>
            <p:ph type="title"/>
          </p:nvPr>
        </p:nvSpPr>
        <p:spPr/>
        <p:txBody>
          <a:bodyPr/>
          <a:lstStyle/>
          <a:p>
            <a:pPr eaLnBrk="1" fontAlgn="auto" hangingPunct="1">
              <a:spcAft>
                <a:spcPts val="0"/>
              </a:spcAft>
              <a:defRPr/>
            </a:pPr>
            <a:r>
              <a:rPr lang="en-US"/>
              <a:t>Expressions</a:t>
            </a:r>
          </a:p>
        </p:txBody>
      </p:sp>
      <p:sp>
        <p:nvSpPr>
          <p:cNvPr id="24579" name="Rectangle 3">
            <a:extLst>
              <a:ext uri="{FF2B5EF4-FFF2-40B4-BE49-F238E27FC236}">
                <a16:creationId xmlns:a16="http://schemas.microsoft.com/office/drawing/2014/main" id="{2BD6AC74-0DBA-406A-A333-E1BCDC689644}"/>
              </a:ext>
            </a:extLst>
          </p:cNvPr>
          <p:cNvSpPr>
            <a:spLocks noGrp="1" noChangeArrowheads="1"/>
          </p:cNvSpPr>
          <p:nvPr>
            <p:ph sz="quarter" idx="1"/>
          </p:nvPr>
        </p:nvSpPr>
        <p:spPr>
          <a:xfrm>
            <a:off x="457200" y="1600200"/>
            <a:ext cx="7467600" cy="4873625"/>
          </a:xfrm>
        </p:spPr>
        <p:txBody>
          <a:bodyPr/>
          <a:lstStyle/>
          <a:p>
            <a:pPr eaLnBrk="1" hangingPunct="1">
              <a:defRPr/>
            </a:pPr>
            <a:r>
              <a:rPr lang="en-US" dirty="0"/>
              <a:t>Describe the semantics of the following BNF:</a:t>
            </a:r>
          </a:p>
          <a:p>
            <a:pPr marL="0" indent="0">
              <a:buFont typeface="Wingdings" panose="05000000000000000000" pitchFamily="2" charset="2"/>
              <a:buNone/>
              <a:defRPr/>
            </a:pPr>
            <a:r>
              <a:rPr lang="en-US" sz="1800" dirty="0">
                <a:latin typeface="Courier New" pitchFamily="49" charset="0"/>
              </a:rPr>
              <a:t>&lt;expr&gt; → &lt;</a:t>
            </a:r>
            <a:r>
              <a:rPr lang="en-US" sz="1800" dirty="0" err="1">
                <a:latin typeface="Courier New" pitchFamily="49" charset="0"/>
              </a:rPr>
              <a:t>dec_num</a:t>
            </a:r>
            <a:r>
              <a:rPr lang="en-US" sz="1800" dirty="0">
                <a:latin typeface="Courier New" pitchFamily="49" charset="0"/>
              </a:rPr>
              <a:t>&gt; | &lt;</a:t>
            </a:r>
            <a:r>
              <a:rPr lang="en-US" sz="1800" dirty="0" err="1">
                <a:latin typeface="Courier New" pitchFamily="49" charset="0"/>
              </a:rPr>
              <a:t>var</a:t>
            </a:r>
            <a:r>
              <a:rPr lang="en-US" sz="1800" dirty="0">
                <a:latin typeface="Courier New" pitchFamily="49" charset="0"/>
              </a:rPr>
              <a:t>&gt; | &lt;</a:t>
            </a:r>
            <a:r>
              <a:rPr lang="en-US" sz="1800" dirty="0" err="1">
                <a:latin typeface="Courier New" pitchFamily="49" charset="0"/>
              </a:rPr>
              <a:t>binary_expr</a:t>
            </a:r>
            <a:r>
              <a:rPr lang="en-US" sz="1800" dirty="0">
                <a:latin typeface="Courier New" pitchFamily="49" charset="0"/>
              </a:rPr>
              <a:t>&gt;</a:t>
            </a:r>
          </a:p>
          <a:p>
            <a:pPr marL="0" indent="0">
              <a:buFont typeface="Wingdings" panose="05000000000000000000" pitchFamily="2" charset="2"/>
              <a:buNone/>
              <a:defRPr/>
            </a:pPr>
            <a:r>
              <a:rPr lang="en-US" sz="1800" dirty="0">
                <a:latin typeface="Courier New" pitchFamily="49" charset="0"/>
              </a:rPr>
              <a:t>&lt;</a:t>
            </a:r>
            <a:r>
              <a:rPr lang="en-US" sz="1800" dirty="0" err="1">
                <a:latin typeface="Courier New" pitchFamily="49" charset="0"/>
              </a:rPr>
              <a:t>binary_expr</a:t>
            </a:r>
            <a:r>
              <a:rPr lang="en-US" sz="1800" dirty="0">
                <a:latin typeface="Courier New" pitchFamily="49" charset="0"/>
              </a:rPr>
              <a:t>&gt; → &lt;</a:t>
            </a:r>
            <a:r>
              <a:rPr lang="en-US" sz="1800" dirty="0" err="1">
                <a:latin typeface="Courier New" pitchFamily="49" charset="0"/>
              </a:rPr>
              <a:t>left_expr</a:t>
            </a:r>
            <a:r>
              <a:rPr lang="en-US" sz="1800" dirty="0">
                <a:latin typeface="Courier New" pitchFamily="49" charset="0"/>
              </a:rPr>
              <a:t>&gt; &lt;operator&gt; &lt;</a:t>
            </a:r>
            <a:r>
              <a:rPr lang="en-US" sz="1800" dirty="0" err="1">
                <a:latin typeface="Courier New" pitchFamily="49" charset="0"/>
              </a:rPr>
              <a:t>right_expr</a:t>
            </a:r>
            <a:r>
              <a:rPr lang="en-US" sz="1800" dirty="0">
                <a:latin typeface="Courier New" pitchFamily="49" charset="0"/>
              </a:rPr>
              <a:t>&gt;</a:t>
            </a:r>
          </a:p>
          <a:p>
            <a:pPr marL="0" indent="0">
              <a:buFont typeface="Wingdings" panose="05000000000000000000" pitchFamily="2" charset="2"/>
              <a:buNone/>
              <a:defRPr/>
            </a:pPr>
            <a:r>
              <a:rPr lang="en-US" sz="1800" dirty="0">
                <a:latin typeface="Courier New" pitchFamily="49" charset="0"/>
              </a:rPr>
              <a:t>&lt;</a:t>
            </a:r>
            <a:r>
              <a:rPr lang="en-US" sz="1800" dirty="0" err="1">
                <a:latin typeface="Courier New" pitchFamily="49" charset="0"/>
              </a:rPr>
              <a:t>left_expr</a:t>
            </a:r>
            <a:r>
              <a:rPr lang="en-US" sz="1800" dirty="0">
                <a:latin typeface="Courier New" pitchFamily="49" charset="0"/>
              </a:rPr>
              <a:t>&gt; → &lt;</a:t>
            </a:r>
            <a:r>
              <a:rPr lang="en-US" sz="1800" dirty="0" err="1">
                <a:latin typeface="Courier New" pitchFamily="49" charset="0"/>
              </a:rPr>
              <a:t>dec_num</a:t>
            </a:r>
            <a:r>
              <a:rPr lang="en-US" sz="1800" dirty="0">
                <a:latin typeface="Courier New" pitchFamily="49" charset="0"/>
              </a:rPr>
              <a:t>&gt; | &lt;</a:t>
            </a:r>
            <a:r>
              <a:rPr lang="en-US" sz="1800" dirty="0" err="1">
                <a:latin typeface="Courier New" pitchFamily="49" charset="0"/>
              </a:rPr>
              <a:t>var</a:t>
            </a:r>
            <a:r>
              <a:rPr lang="en-US" sz="1800" dirty="0">
                <a:latin typeface="Courier New" pitchFamily="49" charset="0"/>
              </a:rPr>
              <a:t>&gt;</a:t>
            </a:r>
          </a:p>
          <a:p>
            <a:pPr marL="0" indent="0">
              <a:buFont typeface="Wingdings" panose="05000000000000000000" pitchFamily="2" charset="2"/>
              <a:buNone/>
              <a:defRPr/>
            </a:pPr>
            <a:r>
              <a:rPr lang="en-US" sz="1800" dirty="0">
                <a:latin typeface="Courier New" pitchFamily="49" charset="0"/>
              </a:rPr>
              <a:t>&lt;</a:t>
            </a:r>
            <a:r>
              <a:rPr lang="en-US" sz="1800" dirty="0" err="1">
                <a:latin typeface="Courier New" pitchFamily="49" charset="0"/>
              </a:rPr>
              <a:t>right_expr</a:t>
            </a:r>
            <a:r>
              <a:rPr lang="en-US" sz="1800" dirty="0">
                <a:latin typeface="Courier New" pitchFamily="49" charset="0"/>
              </a:rPr>
              <a:t>&gt; → &lt;</a:t>
            </a:r>
            <a:r>
              <a:rPr lang="en-US" sz="1800" dirty="0" err="1">
                <a:latin typeface="Courier New" pitchFamily="49" charset="0"/>
              </a:rPr>
              <a:t>dec_num</a:t>
            </a:r>
            <a:r>
              <a:rPr lang="en-US" sz="1800" dirty="0">
                <a:latin typeface="Courier New" pitchFamily="49" charset="0"/>
              </a:rPr>
              <a:t>&gt; | &lt;</a:t>
            </a:r>
            <a:r>
              <a:rPr lang="en-US" sz="1800" dirty="0" err="1">
                <a:latin typeface="Courier New" pitchFamily="49" charset="0"/>
              </a:rPr>
              <a:t>var</a:t>
            </a:r>
            <a:r>
              <a:rPr lang="en-US" sz="1800" dirty="0">
                <a:latin typeface="Courier New" pitchFamily="49" charset="0"/>
              </a:rPr>
              <a:t>&gt;</a:t>
            </a:r>
          </a:p>
          <a:p>
            <a:pPr marL="0" indent="0">
              <a:buFont typeface="Wingdings" panose="05000000000000000000" pitchFamily="2" charset="2"/>
              <a:buNone/>
              <a:defRPr/>
            </a:pPr>
            <a:r>
              <a:rPr lang="en-US" sz="1800" dirty="0">
                <a:latin typeface="Courier New" pitchFamily="49" charset="0"/>
              </a:rPr>
              <a:t>&lt;operator&gt; → + | *</a:t>
            </a:r>
            <a:endParaRPr lang="en-US" altLang="en-US" sz="1800" dirty="0">
              <a:latin typeface="Courier New" pitchFamily="49" charset="0"/>
            </a:endParaRPr>
          </a:p>
        </p:txBody>
      </p:sp>
      <p:sp>
        <p:nvSpPr>
          <p:cNvPr id="26628" name="Slide Number Placeholder 4">
            <a:extLst>
              <a:ext uri="{FF2B5EF4-FFF2-40B4-BE49-F238E27FC236}">
                <a16:creationId xmlns:a16="http://schemas.microsoft.com/office/drawing/2014/main" id="{F60675EC-62D1-415E-A64A-9F1198C60FC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22AE99B-09D7-409E-88F5-4A4567B1F593}" type="slidenum">
              <a:rPr lang="en-US" altLang="en-US" sz="1400" smtClean="0">
                <a:solidFill>
                  <a:srgbClr val="FFFFFF"/>
                </a:solidFill>
              </a:rPr>
              <a:pPr/>
              <a:t>93</a:t>
            </a:fld>
            <a:endParaRPr lang="en-US" altLang="en-US" sz="1400">
              <a:solidFill>
                <a:srgbClr val="FFFFFF"/>
              </a:solidFill>
            </a:endParaRPr>
          </a:p>
        </p:txBody>
      </p:sp>
      <p:sp>
        <p:nvSpPr>
          <p:cNvPr id="26629" name="Footer Placeholder 3">
            <a:extLst>
              <a:ext uri="{FF2B5EF4-FFF2-40B4-BE49-F238E27FC236}">
                <a16:creationId xmlns:a16="http://schemas.microsoft.com/office/drawing/2014/main" id="{DC8D48C0-2899-4D83-BDC2-FF4EB4AFE512}"/>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3265326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0F54AD71-9E93-4014-95FA-BB0B185D38F2}"/>
              </a:ext>
            </a:extLst>
          </p:cNvPr>
          <p:cNvSpPr>
            <a:spLocks noGrp="1" noChangeArrowheads="1"/>
          </p:cNvSpPr>
          <p:nvPr>
            <p:ph type="title"/>
          </p:nvPr>
        </p:nvSpPr>
        <p:spPr/>
        <p:txBody>
          <a:bodyPr/>
          <a:lstStyle/>
          <a:p>
            <a:pPr eaLnBrk="1" fontAlgn="auto" hangingPunct="1">
              <a:spcAft>
                <a:spcPts val="0"/>
              </a:spcAft>
              <a:defRPr/>
            </a:pPr>
            <a:r>
              <a:rPr lang="en-US" dirty="0"/>
              <a:t>Semantics</a:t>
            </a:r>
            <a:r>
              <a:rPr lang="en-US" sz="3200" dirty="0"/>
              <a:t> (cont.)</a:t>
            </a:r>
          </a:p>
        </p:txBody>
      </p:sp>
      <p:sp>
        <p:nvSpPr>
          <p:cNvPr id="64517" name="Rectangle 3">
            <a:extLst>
              <a:ext uri="{FF2B5EF4-FFF2-40B4-BE49-F238E27FC236}">
                <a16:creationId xmlns:a16="http://schemas.microsoft.com/office/drawing/2014/main" id="{371F0E6B-2897-4F44-A452-AF8F38CCB2A5}"/>
              </a:ext>
            </a:extLst>
          </p:cNvPr>
          <p:cNvSpPr>
            <a:spLocks noGrp="1" noChangeArrowheads="1"/>
          </p:cNvSpPr>
          <p:nvPr>
            <p:ph sz="quarter" idx="1"/>
          </p:nvPr>
        </p:nvSpPr>
        <p:spPr>
          <a:xfrm>
            <a:off x="609600" y="1219200"/>
            <a:ext cx="8153400" cy="4572000"/>
          </a:xfrm>
        </p:spPr>
        <p:txBody>
          <a:bodyPr>
            <a:normAutofit lnSpcReduction="10000"/>
          </a:bodyPr>
          <a:lstStyle/>
          <a:p>
            <a:pPr marL="274320" indent="-274320" eaLnBrk="1" fontAlgn="auto" hangingPunct="1">
              <a:lnSpc>
                <a:spcPct val="90000"/>
              </a:lnSpc>
              <a:spcBef>
                <a:spcPct val="0"/>
              </a:spcBef>
              <a:spcAft>
                <a:spcPts val="0"/>
              </a:spcAft>
              <a:buFontTx/>
              <a:buNone/>
              <a:defRPr/>
            </a:pPr>
            <a:r>
              <a:rPr lang="en-US" sz="1800" dirty="0">
                <a:latin typeface="Courier New" pitchFamily="49" charset="0"/>
              </a:rPr>
              <a:t>M</a:t>
            </a:r>
            <a:r>
              <a:rPr lang="en-US" sz="1800" baseline="-25000" dirty="0">
                <a:latin typeface="Courier New" pitchFamily="49" charset="0"/>
              </a:rPr>
              <a:t>e</a:t>
            </a:r>
            <a:r>
              <a:rPr lang="en-US" sz="1800" dirty="0">
                <a:latin typeface="Courier New" pitchFamily="49" charset="0"/>
              </a:rPr>
              <a:t>(&lt;expr&gt;, s) </a:t>
            </a:r>
            <a:r>
              <a:rPr lang="en-US" sz="1800" dirty="0">
                <a:latin typeface="Courier New" pitchFamily="49" charset="0"/>
                <a:sym typeface="Symbol" pitchFamily="18" charset="2"/>
              </a:rPr>
              <a:t></a:t>
            </a:r>
            <a:r>
              <a:rPr lang="en-US" sz="1800" dirty="0">
                <a:latin typeface="Courier New" pitchFamily="49" charset="0"/>
              </a:rPr>
              <a:t>=</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case &lt;expr&gt; of</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&lt;</a:t>
            </a:r>
            <a:r>
              <a:rPr lang="en-US" sz="1800" dirty="0" err="1">
                <a:latin typeface="Courier New" pitchFamily="49" charset="0"/>
              </a:rPr>
              <a:t>dec_num</a:t>
            </a:r>
            <a:r>
              <a:rPr lang="en-US" sz="1800" dirty="0">
                <a:latin typeface="Courier New" pitchFamily="49" charset="0"/>
              </a:rPr>
              <a:t>&gt; =&gt; </a:t>
            </a:r>
            <a:r>
              <a:rPr lang="en-US" sz="1800" dirty="0" err="1">
                <a:latin typeface="Courier New" pitchFamily="49" charset="0"/>
              </a:rPr>
              <a:t>M</a:t>
            </a:r>
            <a:r>
              <a:rPr lang="en-US" sz="1800" baseline="-25000" dirty="0" err="1">
                <a:latin typeface="Courier New" pitchFamily="49" charset="0"/>
              </a:rPr>
              <a:t>dec</a:t>
            </a:r>
            <a:r>
              <a:rPr lang="en-US" sz="1800" dirty="0">
                <a:latin typeface="Courier New" pitchFamily="49" charset="0"/>
              </a:rPr>
              <a:t>(&lt;</a:t>
            </a:r>
            <a:r>
              <a:rPr lang="en-US" sz="1800" dirty="0" err="1">
                <a:latin typeface="Courier New" pitchFamily="49" charset="0"/>
              </a:rPr>
              <a:t>dec_num</a:t>
            </a:r>
            <a:r>
              <a:rPr lang="en-US" sz="1800" dirty="0">
                <a:latin typeface="Courier New" pitchFamily="49" charset="0"/>
              </a:rPr>
              <a:t>&gt;, s)</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&lt;</a:t>
            </a:r>
            <a:r>
              <a:rPr lang="en-US" sz="1800" dirty="0" err="1">
                <a:latin typeface="Courier New" pitchFamily="49" charset="0"/>
              </a:rPr>
              <a:t>var</a:t>
            </a:r>
            <a:r>
              <a:rPr lang="en-US" sz="1800" dirty="0">
                <a:latin typeface="Courier New" pitchFamily="49" charset="0"/>
              </a:rPr>
              <a:t>&gt; =&gt; </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if VARMAP(&lt;</a:t>
            </a:r>
            <a:r>
              <a:rPr lang="en-US" sz="1800" dirty="0" err="1">
                <a:latin typeface="Courier New" pitchFamily="49" charset="0"/>
              </a:rPr>
              <a:t>var</a:t>
            </a:r>
            <a:r>
              <a:rPr lang="en-US" sz="1800" dirty="0">
                <a:latin typeface="Courier New" pitchFamily="49" charset="0"/>
              </a:rPr>
              <a:t>&gt;, s) == </a:t>
            </a:r>
            <a:r>
              <a:rPr lang="en-US" sz="1800" dirty="0" err="1">
                <a:latin typeface="Courier New" pitchFamily="49" charset="0"/>
              </a:rPr>
              <a:t>undef</a:t>
            </a:r>
            <a:endParaRPr lang="en-US" sz="1800" dirty="0">
              <a:latin typeface="Courier New" pitchFamily="49" charset="0"/>
            </a:endParaRP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then error</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else VARMAP(&lt;</a:t>
            </a:r>
            <a:r>
              <a:rPr lang="en-US" sz="1800" dirty="0" err="1">
                <a:latin typeface="Courier New" pitchFamily="49" charset="0"/>
              </a:rPr>
              <a:t>var</a:t>
            </a:r>
            <a:r>
              <a:rPr lang="en-US" sz="1800" dirty="0">
                <a:latin typeface="Courier New" pitchFamily="49" charset="0"/>
              </a:rPr>
              <a:t>&gt;, s)</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&lt;</a:t>
            </a:r>
            <a:r>
              <a:rPr lang="en-US" sz="1800" dirty="0" err="1">
                <a:latin typeface="Courier New" pitchFamily="49" charset="0"/>
              </a:rPr>
              <a:t>binary_expr</a:t>
            </a:r>
            <a:r>
              <a:rPr lang="en-US" sz="1800" dirty="0">
                <a:latin typeface="Courier New" pitchFamily="49" charset="0"/>
              </a:rPr>
              <a:t>&gt; =&gt; </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if (M</a:t>
            </a:r>
            <a:r>
              <a:rPr lang="en-US" sz="1800" baseline="-25000" dirty="0">
                <a:latin typeface="Courier New" pitchFamily="49" charset="0"/>
              </a:rPr>
              <a:t>e</a:t>
            </a:r>
            <a:r>
              <a:rPr lang="en-US" sz="1800" dirty="0">
                <a:latin typeface="Courier New" pitchFamily="49" charset="0"/>
              </a:rPr>
              <a:t>(&lt;</a:t>
            </a:r>
            <a:r>
              <a:rPr lang="en-US" sz="1800" dirty="0" err="1">
                <a:latin typeface="Courier New" pitchFamily="49" charset="0"/>
              </a:rPr>
              <a:t>binary_expr</a:t>
            </a:r>
            <a:r>
              <a:rPr lang="en-US" sz="1800" dirty="0">
                <a:latin typeface="Courier New" pitchFamily="49" charset="0"/>
              </a:rPr>
              <a:t>&gt;.&lt;</a:t>
            </a:r>
            <a:r>
              <a:rPr lang="en-US" sz="1800" dirty="0" err="1">
                <a:latin typeface="Courier New" pitchFamily="49" charset="0"/>
              </a:rPr>
              <a:t>left_expr</a:t>
            </a:r>
            <a:r>
              <a:rPr lang="en-US" sz="1800" dirty="0">
                <a:latin typeface="Courier New" pitchFamily="49" charset="0"/>
              </a:rPr>
              <a:t>&gt;, s) == </a:t>
            </a:r>
            <a:r>
              <a:rPr lang="en-US" sz="1800" dirty="0" err="1">
                <a:latin typeface="Courier New" pitchFamily="49" charset="0"/>
              </a:rPr>
              <a:t>undef</a:t>
            </a:r>
            <a:endParaRPr lang="en-US" sz="1800" dirty="0">
              <a:latin typeface="Courier New" pitchFamily="49" charset="0"/>
            </a:endParaRP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OR M</a:t>
            </a:r>
            <a:r>
              <a:rPr lang="en-US" sz="1800" baseline="-25000" dirty="0">
                <a:latin typeface="Courier New" pitchFamily="49" charset="0"/>
              </a:rPr>
              <a:t>e</a:t>
            </a:r>
            <a:r>
              <a:rPr lang="en-US" sz="1800" dirty="0">
                <a:latin typeface="Courier New" pitchFamily="49" charset="0"/>
              </a:rPr>
              <a:t>(&lt;</a:t>
            </a:r>
            <a:r>
              <a:rPr lang="en-US" sz="1800" dirty="0" err="1">
                <a:latin typeface="Courier New" pitchFamily="49" charset="0"/>
              </a:rPr>
              <a:t>binary_expr</a:t>
            </a:r>
            <a:r>
              <a:rPr lang="en-US" sz="1800" dirty="0">
                <a:latin typeface="Courier New" pitchFamily="49" charset="0"/>
              </a:rPr>
              <a:t>&gt;.&lt;</a:t>
            </a:r>
            <a:r>
              <a:rPr lang="en-US" sz="1800" dirty="0" err="1">
                <a:latin typeface="Courier New" pitchFamily="49" charset="0"/>
              </a:rPr>
              <a:t>right_expr</a:t>
            </a:r>
            <a:r>
              <a:rPr lang="en-US" sz="1800" dirty="0">
                <a:latin typeface="Courier New" pitchFamily="49" charset="0"/>
              </a:rPr>
              <a:t>&gt;, s) =</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a:t>
            </a:r>
            <a:r>
              <a:rPr lang="en-US" sz="1800" dirty="0" err="1">
                <a:latin typeface="Courier New" pitchFamily="49" charset="0"/>
              </a:rPr>
              <a:t>undef</a:t>
            </a:r>
            <a:r>
              <a:rPr lang="en-US" sz="1800" dirty="0">
                <a:latin typeface="Courier New" pitchFamily="49" charset="0"/>
              </a:rPr>
              <a:t>)</a:t>
            </a:r>
          </a:p>
          <a:p>
            <a:pPr marL="274320" indent="-274320" eaLnBrk="1" fontAlgn="auto" hangingPunct="1">
              <a:lnSpc>
                <a:spcPct val="90000"/>
              </a:lnSpc>
              <a:spcBef>
                <a:spcPct val="0"/>
              </a:spcBef>
              <a:spcAft>
                <a:spcPts val="0"/>
              </a:spcAft>
              <a:buFontTx/>
              <a:buNone/>
              <a:defRPr/>
            </a:pPr>
            <a:r>
              <a:rPr lang="en-US" sz="1800" dirty="0">
                <a:latin typeface="Courier New" pitchFamily="49" charset="0"/>
              </a:rPr>
              <a:t>               then error</a:t>
            </a:r>
          </a:p>
          <a:p>
            <a:pPr lvl="2" indent="-182880" eaLnBrk="1" fontAlgn="auto" hangingPunct="1">
              <a:lnSpc>
                <a:spcPct val="96000"/>
              </a:lnSpc>
              <a:spcBef>
                <a:spcPct val="0"/>
              </a:spcBef>
              <a:spcAft>
                <a:spcPts val="0"/>
              </a:spcAft>
              <a:buClr>
                <a:schemeClr val="accent1">
                  <a:shade val="75000"/>
                </a:schemeClr>
              </a:buClr>
              <a:buFontTx/>
              <a:buNone/>
              <a:defRPr/>
            </a:pPr>
            <a:r>
              <a:rPr lang="en-US" sz="1900" dirty="0">
                <a:latin typeface="Courier New" pitchFamily="49" charset="0"/>
              </a:rPr>
              <a:t>   else</a:t>
            </a:r>
          </a:p>
          <a:p>
            <a:pPr lvl="2" indent="-182880" eaLnBrk="1" fontAlgn="auto" hangingPunct="1">
              <a:lnSpc>
                <a:spcPct val="96000"/>
              </a:lnSpc>
              <a:spcBef>
                <a:spcPct val="0"/>
              </a:spcBef>
              <a:spcAft>
                <a:spcPts val="0"/>
              </a:spcAft>
              <a:buClr>
                <a:schemeClr val="accent1">
                  <a:shade val="75000"/>
                </a:schemeClr>
              </a:buClr>
              <a:buFontTx/>
              <a:buNone/>
              <a:defRPr/>
            </a:pPr>
            <a:r>
              <a:rPr lang="en-US" sz="1900" dirty="0">
                <a:latin typeface="Courier New" pitchFamily="49" charset="0"/>
              </a:rPr>
              <a:t>   if (&lt;</a:t>
            </a:r>
            <a:r>
              <a:rPr lang="en-US" sz="1900" dirty="0" err="1">
                <a:latin typeface="Courier New" pitchFamily="49" charset="0"/>
              </a:rPr>
              <a:t>binary_expr</a:t>
            </a:r>
            <a:r>
              <a:rPr lang="en-US" sz="1900" dirty="0">
                <a:latin typeface="Courier New" pitchFamily="49" charset="0"/>
              </a:rPr>
              <a:t>&gt;.&lt;operator&gt; == ‘+’ then</a:t>
            </a:r>
          </a:p>
          <a:p>
            <a:pPr lvl="2" indent="-182880" eaLnBrk="1" fontAlgn="auto" hangingPunct="1">
              <a:lnSpc>
                <a:spcPct val="96000"/>
              </a:lnSpc>
              <a:spcBef>
                <a:spcPct val="0"/>
              </a:spcBef>
              <a:spcAft>
                <a:spcPts val="0"/>
              </a:spcAft>
              <a:buClr>
                <a:schemeClr val="accent1">
                  <a:shade val="75000"/>
                </a:schemeClr>
              </a:buClr>
              <a:buFontTx/>
              <a:buNone/>
              <a:defRPr/>
            </a:pPr>
            <a:r>
              <a:rPr lang="en-US" sz="1900" dirty="0">
                <a:latin typeface="Courier New" pitchFamily="49" charset="0"/>
              </a:rPr>
              <a:t>      M</a:t>
            </a:r>
            <a:r>
              <a:rPr lang="en-US" sz="1900" baseline="-25000" dirty="0">
                <a:latin typeface="Courier New" pitchFamily="49" charset="0"/>
              </a:rPr>
              <a:t>e</a:t>
            </a:r>
            <a:r>
              <a:rPr lang="en-US" sz="1900" dirty="0">
                <a:latin typeface="Courier New" pitchFamily="49" charset="0"/>
              </a:rPr>
              <a:t>(&lt;</a:t>
            </a:r>
            <a:r>
              <a:rPr lang="en-US" sz="1900" dirty="0" err="1">
                <a:latin typeface="Courier New" pitchFamily="49" charset="0"/>
              </a:rPr>
              <a:t>binary_expr</a:t>
            </a:r>
            <a:r>
              <a:rPr lang="en-US" sz="1900" dirty="0">
                <a:latin typeface="Courier New" pitchFamily="49" charset="0"/>
              </a:rPr>
              <a:t>&gt;.&lt;</a:t>
            </a:r>
            <a:r>
              <a:rPr lang="en-US" sz="1900" dirty="0" err="1">
                <a:latin typeface="Courier New" pitchFamily="49" charset="0"/>
              </a:rPr>
              <a:t>left_expr</a:t>
            </a:r>
            <a:r>
              <a:rPr lang="en-US" sz="1900" dirty="0">
                <a:latin typeface="Courier New" pitchFamily="49" charset="0"/>
              </a:rPr>
              <a:t>&gt;, s) + </a:t>
            </a:r>
          </a:p>
          <a:p>
            <a:pPr lvl="2" indent="-182880" eaLnBrk="1" fontAlgn="auto" hangingPunct="1">
              <a:lnSpc>
                <a:spcPct val="96000"/>
              </a:lnSpc>
              <a:spcBef>
                <a:spcPct val="0"/>
              </a:spcBef>
              <a:spcAft>
                <a:spcPts val="0"/>
              </a:spcAft>
              <a:buClr>
                <a:schemeClr val="accent1">
                  <a:shade val="75000"/>
                </a:schemeClr>
              </a:buClr>
              <a:buFontTx/>
              <a:buNone/>
              <a:defRPr/>
            </a:pPr>
            <a:r>
              <a:rPr lang="en-US" sz="1900" dirty="0">
                <a:latin typeface="Courier New" pitchFamily="49" charset="0"/>
              </a:rPr>
              <a:t>             M</a:t>
            </a:r>
            <a:r>
              <a:rPr lang="en-US" sz="1900" baseline="-25000" dirty="0">
                <a:latin typeface="Courier New" pitchFamily="49" charset="0"/>
              </a:rPr>
              <a:t>e</a:t>
            </a:r>
            <a:r>
              <a:rPr lang="en-US" sz="1900" dirty="0">
                <a:latin typeface="Courier New" pitchFamily="49" charset="0"/>
              </a:rPr>
              <a:t>(&lt;</a:t>
            </a:r>
            <a:r>
              <a:rPr lang="en-US" sz="1900" dirty="0" err="1">
                <a:latin typeface="Courier New" pitchFamily="49" charset="0"/>
              </a:rPr>
              <a:t>binary_expr</a:t>
            </a:r>
            <a:r>
              <a:rPr lang="en-US" sz="1900" dirty="0">
                <a:latin typeface="Courier New" pitchFamily="49" charset="0"/>
              </a:rPr>
              <a:t>&gt;.&lt;</a:t>
            </a:r>
            <a:r>
              <a:rPr lang="en-US" sz="1900" dirty="0" err="1">
                <a:latin typeface="Courier New" pitchFamily="49" charset="0"/>
              </a:rPr>
              <a:t>right_expr</a:t>
            </a:r>
            <a:r>
              <a:rPr lang="en-US" sz="1900" dirty="0">
                <a:latin typeface="Courier New" pitchFamily="49" charset="0"/>
              </a:rPr>
              <a:t>&gt;, s)</a:t>
            </a:r>
          </a:p>
          <a:p>
            <a:pPr lvl="2" indent="-182880" eaLnBrk="1" fontAlgn="auto" hangingPunct="1">
              <a:lnSpc>
                <a:spcPct val="96000"/>
              </a:lnSpc>
              <a:spcBef>
                <a:spcPct val="0"/>
              </a:spcBef>
              <a:spcAft>
                <a:spcPts val="0"/>
              </a:spcAft>
              <a:buClr>
                <a:schemeClr val="accent1">
                  <a:shade val="75000"/>
                </a:schemeClr>
              </a:buClr>
              <a:buFontTx/>
              <a:buNone/>
              <a:defRPr/>
            </a:pPr>
            <a:r>
              <a:rPr lang="en-US" sz="1900" dirty="0">
                <a:latin typeface="Courier New" pitchFamily="49" charset="0"/>
              </a:rPr>
              <a:t>   else M</a:t>
            </a:r>
            <a:r>
              <a:rPr lang="en-US" sz="1900" baseline="-25000" dirty="0">
                <a:latin typeface="Courier New" pitchFamily="49" charset="0"/>
              </a:rPr>
              <a:t>e</a:t>
            </a:r>
            <a:r>
              <a:rPr lang="en-US" sz="1900" dirty="0">
                <a:latin typeface="Courier New" pitchFamily="49" charset="0"/>
              </a:rPr>
              <a:t>(&lt;</a:t>
            </a:r>
            <a:r>
              <a:rPr lang="en-US" sz="1900" dirty="0" err="1">
                <a:latin typeface="Courier New" pitchFamily="49" charset="0"/>
              </a:rPr>
              <a:t>binary_expr</a:t>
            </a:r>
            <a:r>
              <a:rPr lang="en-US" sz="1900" dirty="0">
                <a:latin typeface="Courier New" pitchFamily="49" charset="0"/>
              </a:rPr>
              <a:t>&gt;.&lt;</a:t>
            </a:r>
            <a:r>
              <a:rPr lang="en-US" sz="1900" dirty="0" err="1">
                <a:latin typeface="Courier New" pitchFamily="49" charset="0"/>
              </a:rPr>
              <a:t>left_expr</a:t>
            </a:r>
            <a:r>
              <a:rPr lang="en-US" sz="1900" dirty="0">
                <a:latin typeface="Courier New" pitchFamily="49" charset="0"/>
              </a:rPr>
              <a:t>&gt;, s) * </a:t>
            </a:r>
          </a:p>
          <a:p>
            <a:pPr lvl="2" indent="-182880" eaLnBrk="1" fontAlgn="auto" hangingPunct="1">
              <a:lnSpc>
                <a:spcPct val="96000"/>
              </a:lnSpc>
              <a:spcBef>
                <a:spcPct val="0"/>
              </a:spcBef>
              <a:spcAft>
                <a:spcPts val="0"/>
              </a:spcAft>
              <a:buClr>
                <a:schemeClr val="accent1">
                  <a:shade val="75000"/>
                </a:schemeClr>
              </a:buClr>
              <a:buFontTx/>
              <a:buNone/>
              <a:defRPr/>
            </a:pPr>
            <a:r>
              <a:rPr lang="en-US" sz="1900" dirty="0">
                <a:latin typeface="Courier New" pitchFamily="49" charset="0"/>
              </a:rPr>
              <a:t>       M</a:t>
            </a:r>
            <a:r>
              <a:rPr lang="en-US" sz="1900" baseline="-25000" dirty="0">
                <a:latin typeface="Courier New" pitchFamily="49" charset="0"/>
              </a:rPr>
              <a:t>e</a:t>
            </a:r>
            <a:r>
              <a:rPr lang="en-US" sz="1900" dirty="0">
                <a:latin typeface="Courier New" pitchFamily="49" charset="0"/>
              </a:rPr>
              <a:t>(&lt;</a:t>
            </a:r>
            <a:r>
              <a:rPr lang="en-US" sz="1900" dirty="0" err="1">
                <a:latin typeface="Courier New" pitchFamily="49" charset="0"/>
              </a:rPr>
              <a:t>binary_expr</a:t>
            </a:r>
            <a:r>
              <a:rPr lang="en-US" sz="1900" dirty="0">
                <a:latin typeface="Courier New" pitchFamily="49" charset="0"/>
              </a:rPr>
              <a:t>&gt;.&lt;</a:t>
            </a:r>
            <a:r>
              <a:rPr lang="en-US" sz="1900" dirty="0" err="1">
                <a:latin typeface="Courier New" pitchFamily="49" charset="0"/>
              </a:rPr>
              <a:t>right_expr</a:t>
            </a:r>
            <a:r>
              <a:rPr lang="en-US" sz="1900" dirty="0">
                <a:latin typeface="Courier New" pitchFamily="49" charset="0"/>
              </a:rPr>
              <a:t>&gt;, s)</a:t>
            </a:r>
          </a:p>
          <a:p>
            <a:pPr lvl="2" indent="-182880" eaLnBrk="1" fontAlgn="auto" hangingPunct="1">
              <a:lnSpc>
                <a:spcPct val="96000"/>
              </a:lnSpc>
              <a:spcBef>
                <a:spcPct val="0"/>
              </a:spcBef>
              <a:spcAft>
                <a:spcPts val="0"/>
              </a:spcAft>
              <a:buClr>
                <a:schemeClr val="accent1">
                  <a:shade val="75000"/>
                </a:schemeClr>
              </a:buClr>
              <a:buFontTx/>
              <a:buNone/>
              <a:defRPr/>
            </a:pPr>
            <a:r>
              <a:rPr lang="en-US" sz="1900" b="1" dirty="0">
                <a:latin typeface="Courier New" pitchFamily="49" charset="0"/>
                <a:cs typeface="Courier New" pitchFamily="49" charset="0"/>
              </a:rPr>
              <a:t>...</a:t>
            </a:r>
            <a:endParaRPr lang="en-US" sz="2500" b="1" dirty="0">
              <a:latin typeface="Courier New" pitchFamily="49" charset="0"/>
              <a:cs typeface="Courier New" pitchFamily="49" charset="0"/>
            </a:endParaRPr>
          </a:p>
        </p:txBody>
      </p:sp>
      <p:sp>
        <p:nvSpPr>
          <p:cNvPr id="27652" name="Slide Number Placeholder 4">
            <a:extLst>
              <a:ext uri="{FF2B5EF4-FFF2-40B4-BE49-F238E27FC236}">
                <a16:creationId xmlns:a16="http://schemas.microsoft.com/office/drawing/2014/main" id="{7C357D69-8034-4687-B3E9-30C827D44D8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25F93E1C-E52B-489B-A968-31B0111B8083}" type="slidenum">
              <a:rPr lang="en-US" altLang="en-US" sz="1400" smtClean="0">
                <a:solidFill>
                  <a:srgbClr val="FFFFFF"/>
                </a:solidFill>
              </a:rPr>
              <a:pPr/>
              <a:t>94</a:t>
            </a:fld>
            <a:endParaRPr lang="en-US" altLang="en-US" sz="1400">
              <a:solidFill>
                <a:srgbClr val="FFFFFF"/>
              </a:solidFill>
            </a:endParaRPr>
          </a:p>
        </p:txBody>
      </p:sp>
      <p:sp>
        <p:nvSpPr>
          <p:cNvPr id="27653" name="Footer Placeholder 3">
            <a:extLst>
              <a:ext uri="{FF2B5EF4-FFF2-40B4-BE49-F238E27FC236}">
                <a16:creationId xmlns:a16="http://schemas.microsoft.com/office/drawing/2014/main" id="{24D1153B-2FBF-4F0E-8934-95FBADB6063B}"/>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6935836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0A1DBB1D-F852-48D4-9828-322410A5AB0B}"/>
              </a:ext>
            </a:extLst>
          </p:cNvPr>
          <p:cNvSpPr>
            <a:spLocks noGrp="1" noChangeArrowheads="1"/>
          </p:cNvSpPr>
          <p:nvPr>
            <p:ph type="title"/>
          </p:nvPr>
        </p:nvSpPr>
        <p:spPr/>
        <p:txBody>
          <a:bodyPr>
            <a:normAutofit/>
          </a:bodyPr>
          <a:lstStyle/>
          <a:p>
            <a:pPr eaLnBrk="1" fontAlgn="auto" hangingPunct="1">
              <a:spcAft>
                <a:spcPts val="0"/>
              </a:spcAft>
              <a:defRPr/>
            </a:pPr>
            <a:r>
              <a:rPr lang="en-US"/>
              <a:t>Assignment Statements</a:t>
            </a:r>
            <a:br>
              <a:rPr lang="en-US"/>
            </a:br>
            <a:endParaRPr lang="en-US"/>
          </a:p>
        </p:txBody>
      </p:sp>
      <p:sp>
        <p:nvSpPr>
          <p:cNvPr id="26627" name="Rectangle 3">
            <a:extLst>
              <a:ext uri="{FF2B5EF4-FFF2-40B4-BE49-F238E27FC236}">
                <a16:creationId xmlns:a16="http://schemas.microsoft.com/office/drawing/2014/main" id="{E44335E9-6C76-4815-AFE9-C05F2B29DB99}"/>
              </a:ext>
            </a:extLst>
          </p:cNvPr>
          <p:cNvSpPr>
            <a:spLocks noGrp="1" noChangeArrowheads="1"/>
          </p:cNvSpPr>
          <p:nvPr>
            <p:ph sz="quarter" idx="1"/>
          </p:nvPr>
        </p:nvSpPr>
        <p:spPr>
          <a:xfrm>
            <a:off x="685800" y="1371600"/>
            <a:ext cx="7848600" cy="4495800"/>
          </a:xfrm>
        </p:spPr>
        <p:txBody>
          <a:bodyPr/>
          <a:lstStyle/>
          <a:p>
            <a:pPr eaLnBrk="1" hangingPunct="1">
              <a:lnSpc>
                <a:spcPct val="90000"/>
              </a:lnSpc>
              <a:defRPr/>
            </a:pPr>
            <a:r>
              <a:rPr lang="en-US" altLang="en-US" dirty="0"/>
              <a:t>Maps state sets to state sets</a:t>
            </a:r>
          </a:p>
          <a:p>
            <a:pPr lvl="1" eaLnBrk="1" hangingPunct="1">
              <a:lnSpc>
                <a:spcPct val="90000"/>
              </a:lnSpc>
              <a:defRPr/>
            </a:pPr>
            <a:endParaRPr lang="en-US" altLang="en-US" sz="2000" dirty="0"/>
          </a:p>
          <a:p>
            <a:pPr eaLnBrk="1" hangingPunct="1">
              <a:lnSpc>
                <a:spcPct val="90000"/>
              </a:lnSpc>
              <a:buFontTx/>
              <a:buNone/>
              <a:defRPr/>
            </a:pPr>
            <a:r>
              <a:rPr lang="en-US" altLang="en-US" sz="2000" dirty="0">
                <a:latin typeface="Courier New" panose="02070309020205020404" pitchFamily="49" charset="0"/>
              </a:rPr>
              <a:t>Ma(x := E, s) </a:t>
            </a:r>
            <a:r>
              <a:rPr lang="en-US" altLang="en-US" sz="2000" dirty="0">
                <a:latin typeface="Courier New" panose="02070309020205020404" pitchFamily="49" charset="0"/>
                <a:sym typeface="Symbol" panose="05050102010706020507" pitchFamily="18" charset="2"/>
              </a:rPr>
              <a:t>=</a:t>
            </a:r>
          </a:p>
          <a:p>
            <a:pPr eaLnBrk="1" hangingPunct="1">
              <a:lnSpc>
                <a:spcPct val="90000"/>
              </a:lnSpc>
              <a:buFontTx/>
              <a:buNone/>
              <a:defRPr/>
            </a:pPr>
            <a:r>
              <a:rPr lang="en-US" altLang="en-US" sz="2000" dirty="0">
                <a:latin typeface="Courier New" panose="02070309020205020404" pitchFamily="49" charset="0"/>
              </a:rPr>
              <a:t>    if Me(E, s) == error</a:t>
            </a:r>
          </a:p>
          <a:p>
            <a:pPr eaLnBrk="1" hangingPunct="1">
              <a:lnSpc>
                <a:spcPct val="90000"/>
              </a:lnSpc>
              <a:buFontTx/>
              <a:buNone/>
              <a:defRPr/>
            </a:pPr>
            <a:r>
              <a:rPr lang="en-US" altLang="en-US" sz="2000" dirty="0">
                <a:latin typeface="Courier New" panose="02070309020205020404" pitchFamily="49" charset="0"/>
              </a:rPr>
              <a:t>       then error</a:t>
            </a:r>
          </a:p>
          <a:p>
            <a:pPr eaLnBrk="1" hangingPunct="1">
              <a:lnSpc>
                <a:spcPct val="90000"/>
              </a:lnSpc>
              <a:buFontTx/>
              <a:buNone/>
              <a:defRPr/>
            </a:pPr>
            <a:r>
              <a:rPr lang="en-US" altLang="en-US" sz="2000" dirty="0">
                <a:latin typeface="Courier New" panose="02070309020205020404" pitchFamily="49" charset="0"/>
              </a:rPr>
              <a:t>       else s’ =      			{&lt;i</a:t>
            </a:r>
            <a:r>
              <a:rPr lang="en-US" altLang="en-US" sz="2000" baseline="-25000" dirty="0">
                <a:latin typeface="Courier New" panose="02070309020205020404" pitchFamily="49" charset="0"/>
              </a:rPr>
              <a:t>1</a:t>
            </a:r>
            <a:r>
              <a:rPr lang="en-US" altLang="en-US" sz="2000" dirty="0">
                <a:latin typeface="Courier New" panose="02070309020205020404" pitchFamily="49" charset="0"/>
              </a:rPr>
              <a:t>’,v</a:t>
            </a:r>
            <a:r>
              <a:rPr lang="en-US" altLang="en-US" sz="2000" baseline="-25000" dirty="0">
                <a:latin typeface="Courier New" panose="02070309020205020404" pitchFamily="49" charset="0"/>
              </a:rPr>
              <a:t>1</a:t>
            </a:r>
            <a:r>
              <a:rPr lang="en-US" altLang="en-US" sz="2000" dirty="0">
                <a:latin typeface="Courier New" panose="02070309020205020404" pitchFamily="49" charset="0"/>
              </a:rPr>
              <a:t>’&gt;,&lt;i</a:t>
            </a:r>
            <a:r>
              <a:rPr lang="en-US" altLang="en-US" sz="2000" baseline="-25000" dirty="0">
                <a:latin typeface="Courier New" panose="02070309020205020404" pitchFamily="49" charset="0"/>
              </a:rPr>
              <a:t>2</a:t>
            </a:r>
            <a:r>
              <a:rPr lang="en-US" altLang="en-US" sz="2000" dirty="0">
                <a:latin typeface="Courier New" panose="02070309020205020404" pitchFamily="49" charset="0"/>
              </a:rPr>
              <a:t>’,v</a:t>
            </a:r>
            <a:r>
              <a:rPr lang="en-US" altLang="en-US" sz="2000" baseline="-25000" dirty="0">
                <a:latin typeface="Courier New" panose="02070309020205020404" pitchFamily="49" charset="0"/>
              </a:rPr>
              <a:t>2</a:t>
            </a:r>
            <a:r>
              <a:rPr lang="en-US" altLang="en-US" sz="2000" dirty="0">
                <a:latin typeface="Courier New" panose="02070309020205020404" pitchFamily="49" charset="0"/>
              </a:rPr>
              <a:t>’&gt;,...,&lt;i</a:t>
            </a:r>
            <a:r>
              <a:rPr lang="en-US" altLang="en-US" sz="2000" baseline="-25000" dirty="0">
                <a:latin typeface="Courier New" panose="02070309020205020404" pitchFamily="49" charset="0"/>
              </a:rPr>
              <a:t>n</a:t>
            </a:r>
            <a:r>
              <a:rPr lang="en-US" altLang="en-US" sz="2000" dirty="0">
                <a:latin typeface="Courier New" panose="02070309020205020404" pitchFamily="49" charset="0"/>
              </a:rPr>
              <a:t>’,</a:t>
            </a:r>
            <a:r>
              <a:rPr lang="en-US" altLang="en-US" sz="2000" dirty="0" err="1">
                <a:latin typeface="Courier New" panose="02070309020205020404" pitchFamily="49" charset="0"/>
              </a:rPr>
              <a:t>v</a:t>
            </a:r>
            <a:r>
              <a:rPr lang="en-US" altLang="en-US" sz="2000" baseline="-25000" dirty="0" err="1">
                <a:latin typeface="Courier New" panose="02070309020205020404" pitchFamily="49" charset="0"/>
              </a:rPr>
              <a:t>n</a:t>
            </a:r>
            <a:r>
              <a:rPr lang="en-US" altLang="en-US" sz="2000" dirty="0">
                <a:latin typeface="Courier New" panose="02070309020205020404" pitchFamily="49" charset="0"/>
              </a:rPr>
              <a:t>’&gt;},</a:t>
            </a:r>
          </a:p>
          <a:p>
            <a:pPr eaLnBrk="1" hangingPunct="1">
              <a:lnSpc>
                <a:spcPct val="90000"/>
              </a:lnSpc>
              <a:buFontTx/>
              <a:buNone/>
              <a:defRPr/>
            </a:pPr>
            <a:r>
              <a:rPr lang="en-US" altLang="en-US" sz="2000" dirty="0">
                <a:latin typeface="Courier New" panose="02070309020205020404" pitchFamily="49" charset="0"/>
              </a:rPr>
              <a:t>               where for j = 1, 2, ..., n,</a:t>
            </a:r>
          </a:p>
          <a:p>
            <a:pPr marL="0" indent="0">
              <a:buFont typeface="Wingdings" panose="05000000000000000000" pitchFamily="2" charset="2"/>
              <a:buNone/>
              <a:defRPr/>
            </a:pPr>
            <a:r>
              <a:rPr lang="en-US" altLang="en-US" sz="2000" dirty="0">
                <a:latin typeface="Courier New" panose="02070309020205020404" pitchFamily="49" charset="0"/>
              </a:rPr>
              <a:t>                   </a:t>
            </a:r>
            <a:r>
              <a:rPr lang="en-US" sz="2000" dirty="0">
                <a:latin typeface="Courier New" panose="02070309020205020404" pitchFamily="49" charset="0"/>
              </a:rPr>
              <a:t>if </a:t>
            </a:r>
            <a:r>
              <a:rPr lang="en-US" sz="2000" dirty="0" err="1">
                <a:latin typeface="Courier New" panose="02070309020205020404" pitchFamily="49" charset="0"/>
              </a:rPr>
              <a:t>i</a:t>
            </a:r>
            <a:r>
              <a:rPr lang="en-US" altLang="en-US" sz="2000" baseline="-25000" dirty="0" err="1">
                <a:latin typeface="Courier New" panose="02070309020205020404" pitchFamily="49" charset="0"/>
              </a:rPr>
              <a:t>j</a:t>
            </a:r>
            <a:r>
              <a:rPr lang="en-US" sz="2000" dirty="0">
                <a:latin typeface="Courier New" panose="02070309020205020404" pitchFamily="49" charset="0"/>
              </a:rPr>
              <a:t> == x</a:t>
            </a:r>
          </a:p>
          <a:p>
            <a:pPr marL="0" indent="0">
              <a:buFont typeface="Wingdings" panose="05000000000000000000" pitchFamily="2" charset="2"/>
              <a:buNone/>
              <a:defRPr/>
            </a:pPr>
            <a:r>
              <a:rPr lang="en-US" sz="2000" dirty="0">
                <a:latin typeface="Courier New" panose="02070309020205020404" pitchFamily="49" charset="0"/>
              </a:rPr>
              <a:t>				then </a:t>
            </a:r>
            <a:r>
              <a:rPr lang="en-US" sz="2000" dirty="0" err="1">
                <a:latin typeface="Courier New" panose="02070309020205020404" pitchFamily="49" charset="0"/>
              </a:rPr>
              <a:t>v</a:t>
            </a:r>
            <a:r>
              <a:rPr lang="en-US" altLang="en-US" sz="2000" baseline="-25000" dirty="0" err="1">
                <a:latin typeface="Courier New" panose="02070309020205020404" pitchFamily="49" charset="0"/>
              </a:rPr>
              <a:t>j</a:t>
            </a:r>
            <a:r>
              <a:rPr lang="en-US" sz="2000" dirty="0">
                <a:latin typeface="Courier New" panose="02070309020205020404" pitchFamily="49" charset="0"/>
              </a:rPr>
              <a:t> = Me(E, s)</a:t>
            </a:r>
          </a:p>
          <a:p>
            <a:pPr marL="0" indent="0">
              <a:buFont typeface="Wingdings" panose="05000000000000000000" pitchFamily="2" charset="2"/>
              <a:buNone/>
              <a:defRPr/>
            </a:pPr>
            <a:r>
              <a:rPr lang="en-US" sz="2000" dirty="0">
                <a:latin typeface="Courier New" panose="02070309020205020404" pitchFamily="49" charset="0"/>
              </a:rPr>
              <a:t>			else </a:t>
            </a:r>
            <a:r>
              <a:rPr lang="en-US" sz="2000" dirty="0" err="1">
                <a:latin typeface="Courier New" panose="02070309020205020404" pitchFamily="49" charset="0"/>
              </a:rPr>
              <a:t>v</a:t>
            </a:r>
            <a:r>
              <a:rPr lang="en-US" altLang="en-US" sz="2000" baseline="-25000" dirty="0" err="1">
                <a:latin typeface="Courier New" panose="02070309020205020404" pitchFamily="49" charset="0"/>
              </a:rPr>
              <a:t>j</a:t>
            </a:r>
            <a:r>
              <a:rPr lang="en-US" sz="2000" dirty="0">
                <a:latin typeface="Courier New" panose="02070309020205020404" pitchFamily="49" charset="0"/>
              </a:rPr>
              <a:t> = VARMAP(</a:t>
            </a:r>
            <a:r>
              <a:rPr lang="en-US" sz="2000" dirty="0" err="1">
                <a:latin typeface="Courier New" panose="02070309020205020404" pitchFamily="49" charset="0"/>
              </a:rPr>
              <a:t>i</a:t>
            </a:r>
            <a:r>
              <a:rPr lang="en-US" altLang="en-US" sz="2000" baseline="-25000" dirty="0" err="1">
                <a:latin typeface="Courier New" panose="02070309020205020404" pitchFamily="49" charset="0"/>
              </a:rPr>
              <a:t>j</a:t>
            </a:r>
            <a:r>
              <a:rPr lang="en-US" sz="2000" dirty="0">
                <a:latin typeface="Courier New" panose="02070309020205020404" pitchFamily="49" charset="0"/>
              </a:rPr>
              <a:t>, s)</a:t>
            </a:r>
            <a:endParaRPr lang="en-US" altLang="en-US" sz="2000" dirty="0">
              <a:latin typeface="Courier New" panose="02070309020205020404" pitchFamily="49" charset="0"/>
            </a:endParaRPr>
          </a:p>
        </p:txBody>
      </p:sp>
      <p:sp>
        <p:nvSpPr>
          <p:cNvPr id="28676" name="Slide Number Placeholder 4">
            <a:extLst>
              <a:ext uri="{FF2B5EF4-FFF2-40B4-BE49-F238E27FC236}">
                <a16:creationId xmlns:a16="http://schemas.microsoft.com/office/drawing/2014/main" id="{3938EE26-08EC-4F83-AA60-A983ABAF05E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7D55E762-6D8E-455B-BE6D-7ECD3E6F6BBD}" type="slidenum">
              <a:rPr lang="en-US" altLang="en-US" sz="1400" smtClean="0">
                <a:solidFill>
                  <a:srgbClr val="FFFFFF"/>
                </a:solidFill>
              </a:rPr>
              <a:pPr/>
              <a:t>95</a:t>
            </a:fld>
            <a:endParaRPr lang="en-US" altLang="en-US" sz="1400">
              <a:solidFill>
                <a:srgbClr val="FFFFFF"/>
              </a:solidFill>
            </a:endParaRPr>
          </a:p>
        </p:txBody>
      </p:sp>
      <p:sp>
        <p:nvSpPr>
          <p:cNvPr id="28677" name="Footer Placeholder 3">
            <a:extLst>
              <a:ext uri="{FF2B5EF4-FFF2-40B4-BE49-F238E27FC236}">
                <a16:creationId xmlns:a16="http://schemas.microsoft.com/office/drawing/2014/main" id="{D4ACB3F0-9A98-4024-872E-B7C7CED065E3}"/>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16779581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a:extLst>
              <a:ext uri="{FF2B5EF4-FFF2-40B4-BE49-F238E27FC236}">
                <a16:creationId xmlns:a16="http://schemas.microsoft.com/office/drawing/2014/main" id="{C08E1F10-CD5C-4227-AE89-0EB44C3199A2}"/>
              </a:ext>
            </a:extLst>
          </p:cNvPr>
          <p:cNvSpPr>
            <a:spLocks noGrp="1" noChangeArrowheads="1"/>
          </p:cNvSpPr>
          <p:nvPr>
            <p:ph type="title"/>
          </p:nvPr>
        </p:nvSpPr>
        <p:spPr/>
        <p:txBody>
          <a:bodyPr/>
          <a:lstStyle/>
          <a:p>
            <a:pPr eaLnBrk="1" fontAlgn="auto" hangingPunct="1">
              <a:spcAft>
                <a:spcPts val="0"/>
              </a:spcAft>
              <a:defRPr/>
            </a:pPr>
            <a:r>
              <a:rPr lang="en-US" sz="4000"/>
              <a:t> </a:t>
            </a:r>
            <a:r>
              <a:rPr lang="en-US"/>
              <a:t>Logical Pretest Loops</a:t>
            </a:r>
          </a:p>
        </p:txBody>
      </p:sp>
      <p:sp>
        <p:nvSpPr>
          <p:cNvPr id="29699" name="Rectangle 3">
            <a:extLst>
              <a:ext uri="{FF2B5EF4-FFF2-40B4-BE49-F238E27FC236}">
                <a16:creationId xmlns:a16="http://schemas.microsoft.com/office/drawing/2014/main" id="{F9A933D5-ADCB-4029-A113-A50AC020CE1B}"/>
              </a:ext>
            </a:extLst>
          </p:cNvPr>
          <p:cNvSpPr>
            <a:spLocks noGrp="1" noChangeArrowheads="1"/>
          </p:cNvSpPr>
          <p:nvPr>
            <p:ph sz="quarter" idx="1"/>
          </p:nvPr>
        </p:nvSpPr>
        <p:spPr>
          <a:xfrm>
            <a:off x="685800" y="1371600"/>
            <a:ext cx="8077200" cy="4495800"/>
          </a:xfrm>
        </p:spPr>
        <p:txBody>
          <a:bodyPr/>
          <a:lstStyle/>
          <a:p>
            <a:pPr eaLnBrk="1" hangingPunct="1"/>
            <a:r>
              <a:rPr lang="en-US" altLang="en-US"/>
              <a:t>Maps state sets to state sets</a:t>
            </a:r>
          </a:p>
          <a:p>
            <a:pPr lvl="1" eaLnBrk="1" hangingPunct="1"/>
            <a:endParaRPr lang="en-US" altLang="en-US"/>
          </a:p>
          <a:p>
            <a:pPr eaLnBrk="1" hangingPunct="1">
              <a:buFontTx/>
              <a:buNone/>
            </a:pPr>
            <a:r>
              <a:rPr lang="en-US" altLang="en-US" sz="2000"/>
              <a:t> </a:t>
            </a:r>
            <a:r>
              <a:rPr lang="en-US" altLang="en-US" sz="2000">
                <a:latin typeface="Courier New" panose="02070309020205020404" pitchFamily="49" charset="0"/>
              </a:rPr>
              <a:t>M</a:t>
            </a:r>
            <a:r>
              <a:rPr lang="en-US" altLang="en-US" sz="2000" baseline="-25000">
                <a:latin typeface="Courier New" panose="02070309020205020404" pitchFamily="49" charset="0"/>
              </a:rPr>
              <a:t>l</a:t>
            </a:r>
            <a:r>
              <a:rPr lang="en-US" altLang="en-US" sz="2000">
                <a:latin typeface="Courier New" panose="02070309020205020404" pitchFamily="49" charset="0"/>
              </a:rPr>
              <a:t>(while B do L, s)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a:t>
            </a:r>
          </a:p>
          <a:p>
            <a:pPr eaLnBrk="1" hangingPunct="1">
              <a:buFontTx/>
              <a:buNone/>
            </a:pPr>
            <a:r>
              <a:rPr lang="en-US" altLang="en-US" sz="2000">
                <a:latin typeface="Courier New" panose="02070309020205020404" pitchFamily="49" charset="0"/>
              </a:rPr>
              <a:t>    if M</a:t>
            </a:r>
            <a:r>
              <a:rPr lang="en-US" altLang="en-US" sz="2000" baseline="-25000">
                <a:latin typeface="Courier New" panose="02070309020205020404" pitchFamily="49" charset="0"/>
              </a:rPr>
              <a:t>b</a:t>
            </a:r>
            <a:r>
              <a:rPr lang="en-US" altLang="en-US" sz="2000">
                <a:latin typeface="Courier New" panose="02070309020205020404" pitchFamily="49" charset="0"/>
              </a:rPr>
              <a:t>(B, s) == undef</a:t>
            </a:r>
          </a:p>
          <a:p>
            <a:pPr eaLnBrk="1" hangingPunct="1">
              <a:buFontTx/>
              <a:buNone/>
            </a:pPr>
            <a:r>
              <a:rPr lang="en-US" altLang="en-US" sz="2000">
                <a:latin typeface="Courier New" panose="02070309020205020404" pitchFamily="49" charset="0"/>
              </a:rPr>
              <a:t>        then error</a:t>
            </a:r>
          </a:p>
          <a:p>
            <a:pPr eaLnBrk="1" hangingPunct="1">
              <a:buFontTx/>
              <a:buNone/>
            </a:pPr>
            <a:r>
              <a:rPr lang="en-US" altLang="en-US" sz="2000">
                <a:latin typeface="Courier New" panose="02070309020205020404" pitchFamily="49" charset="0"/>
              </a:rPr>
              <a:t>        else if M</a:t>
            </a:r>
            <a:r>
              <a:rPr lang="en-US" altLang="en-US" sz="2000" baseline="-25000">
                <a:latin typeface="Courier New" panose="02070309020205020404" pitchFamily="49" charset="0"/>
              </a:rPr>
              <a:t>b</a:t>
            </a:r>
            <a:r>
              <a:rPr lang="en-US" altLang="en-US" sz="2000">
                <a:latin typeface="Courier New" panose="02070309020205020404" pitchFamily="49" charset="0"/>
              </a:rPr>
              <a:t>(B, s) == false</a:t>
            </a:r>
          </a:p>
          <a:p>
            <a:pPr eaLnBrk="1" hangingPunct="1">
              <a:buFontTx/>
              <a:buNone/>
            </a:pPr>
            <a:r>
              <a:rPr lang="en-US" altLang="en-US" sz="2000">
                <a:latin typeface="Courier New" panose="02070309020205020404" pitchFamily="49" charset="0"/>
              </a:rPr>
              <a:t>            then s</a:t>
            </a:r>
          </a:p>
          <a:p>
            <a:pPr eaLnBrk="1" hangingPunct="1">
              <a:buFontTx/>
              <a:buNone/>
            </a:pPr>
            <a:r>
              <a:rPr lang="en-US" altLang="en-US" sz="2000">
                <a:latin typeface="Courier New" panose="02070309020205020404" pitchFamily="49" charset="0"/>
              </a:rPr>
              <a:t>            else if M</a:t>
            </a:r>
            <a:r>
              <a:rPr lang="en-US" altLang="en-US" sz="2000" baseline="-25000">
                <a:latin typeface="Courier New" panose="02070309020205020404" pitchFamily="49" charset="0"/>
              </a:rPr>
              <a:t>sl</a:t>
            </a:r>
            <a:r>
              <a:rPr lang="en-US" altLang="en-US" sz="2000">
                <a:latin typeface="Courier New" panose="02070309020205020404" pitchFamily="49" charset="0"/>
              </a:rPr>
              <a:t>(L, s) == error</a:t>
            </a:r>
          </a:p>
          <a:p>
            <a:pPr eaLnBrk="1" hangingPunct="1">
              <a:buFontTx/>
              <a:buNone/>
            </a:pPr>
            <a:r>
              <a:rPr lang="en-US" altLang="en-US" sz="2000">
                <a:latin typeface="Courier New" panose="02070309020205020404" pitchFamily="49" charset="0"/>
              </a:rPr>
              <a:t>                  then error</a:t>
            </a:r>
          </a:p>
          <a:p>
            <a:pPr eaLnBrk="1" hangingPunct="1">
              <a:buFontTx/>
              <a:buNone/>
            </a:pPr>
            <a:r>
              <a:rPr lang="en-US" altLang="en-US" sz="2000">
                <a:latin typeface="Courier New" panose="02070309020205020404" pitchFamily="49" charset="0"/>
              </a:rPr>
              <a:t>                  else M</a:t>
            </a:r>
            <a:r>
              <a:rPr lang="en-US" altLang="en-US" sz="2000" baseline="-25000">
                <a:latin typeface="Courier New" panose="02070309020205020404" pitchFamily="49" charset="0"/>
              </a:rPr>
              <a:t>l</a:t>
            </a:r>
            <a:r>
              <a:rPr lang="en-US" altLang="en-US" sz="2000">
                <a:latin typeface="Courier New" panose="02070309020205020404" pitchFamily="49" charset="0"/>
              </a:rPr>
              <a:t>(while B do L, M</a:t>
            </a:r>
            <a:r>
              <a:rPr lang="en-US" altLang="en-US" sz="2000" baseline="-25000">
                <a:latin typeface="Courier New" panose="02070309020205020404" pitchFamily="49" charset="0"/>
              </a:rPr>
              <a:t>sl</a:t>
            </a:r>
            <a:r>
              <a:rPr lang="en-US" altLang="en-US" sz="2000">
                <a:latin typeface="Courier New" panose="02070309020205020404" pitchFamily="49" charset="0"/>
              </a:rPr>
              <a:t>(L, s))</a:t>
            </a:r>
          </a:p>
        </p:txBody>
      </p:sp>
      <p:sp>
        <p:nvSpPr>
          <p:cNvPr id="29700" name="Slide Number Placeholder 4">
            <a:extLst>
              <a:ext uri="{FF2B5EF4-FFF2-40B4-BE49-F238E27FC236}">
                <a16:creationId xmlns:a16="http://schemas.microsoft.com/office/drawing/2014/main" id="{803D0D67-162A-4679-B0A7-775573394C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1BCCF69-CD86-4B4B-AA10-0227FD979128}" type="slidenum">
              <a:rPr lang="en-US" altLang="en-US" sz="1400" smtClean="0">
                <a:solidFill>
                  <a:srgbClr val="FFFFFF"/>
                </a:solidFill>
              </a:rPr>
              <a:pPr/>
              <a:t>96</a:t>
            </a:fld>
            <a:endParaRPr lang="en-US" altLang="en-US" sz="1400">
              <a:solidFill>
                <a:srgbClr val="FFFFFF"/>
              </a:solidFill>
            </a:endParaRPr>
          </a:p>
        </p:txBody>
      </p:sp>
      <p:sp>
        <p:nvSpPr>
          <p:cNvPr id="29701" name="Footer Placeholder 3">
            <a:extLst>
              <a:ext uri="{FF2B5EF4-FFF2-40B4-BE49-F238E27FC236}">
                <a16:creationId xmlns:a16="http://schemas.microsoft.com/office/drawing/2014/main" id="{95A92A61-6579-4316-839D-77CE9FBDA8D3}"/>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067377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A15E60D7-CC24-44EA-BF80-18C0C8695F46}"/>
              </a:ext>
            </a:extLst>
          </p:cNvPr>
          <p:cNvSpPr>
            <a:spLocks noGrp="1" noChangeArrowheads="1"/>
          </p:cNvSpPr>
          <p:nvPr>
            <p:ph type="title"/>
          </p:nvPr>
        </p:nvSpPr>
        <p:spPr/>
        <p:txBody>
          <a:bodyPr/>
          <a:lstStyle/>
          <a:p>
            <a:pPr eaLnBrk="1" fontAlgn="auto" hangingPunct="1">
              <a:spcAft>
                <a:spcPts val="0"/>
              </a:spcAft>
              <a:defRPr/>
            </a:pPr>
            <a:r>
              <a:rPr lang="en-US"/>
              <a:t>Loop Meaning</a:t>
            </a:r>
            <a:endParaRPr lang="en-US" sz="3200"/>
          </a:p>
        </p:txBody>
      </p:sp>
      <p:sp>
        <p:nvSpPr>
          <p:cNvPr id="30723" name="Rectangle 3">
            <a:extLst>
              <a:ext uri="{FF2B5EF4-FFF2-40B4-BE49-F238E27FC236}">
                <a16:creationId xmlns:a16="http://schemas.microsoft.com/office/drawing/2014/main" id="{87390C43-C396-41E2-9FC2-571A4D869828}"/>
              </a:ext>
            </a:extLst>
          </p:cNvPr>
          <p:cNvSpPr>
            <a:spLocks noGrp="1" noChangeArrowheads="1"/>
          </p:cNvSpPr>
          <p:nvPr>
            <p:ph sz="quarter" idx="1"/>
          </p:nvPr>
        </p:nvSpPr>
        <p:spPr>
          <a:xfrm>
            <a:off x="533400" y="1295400"/>
            <a:ext cx="8153400" cy="4572000"/>
          </a:xfrm>
        </p:spPr>
        <p:txBody>
          <a:bodyPr/>
          <a:lstStyle/>
          <a:p>
            <a:pPr eaLnBrk="1" hangingPunct="1">
              <a:lnSpc>
                <a:spcPct val="90000"/>
              </a:lnSpc>
            </a:pPr>
            <a:r>
              <a:rPr lang="en-US" altLang="en-US"/>
              <a:t>The meaning of the loop is the value of the program variables after the statements in the loop have been executed the prescribed number of  times, assuming there have been no errors</a:t>
            </a:r>
          </a:p>
          <a:p>
            <a:pPr eaLnBrk="1" hangingPunct="1">
              <a:lnSpc>
                <a:spcPct val="90000"/>
              </a:lnSpc>
            </a:pPr>
            <a:r>
              <a:rPr lang="en-US" altLang="en-US"/>
              <a:t>In essence, the loop has been converted from  iteration to recursion, where the recursive control  is mathematically defined by other recursive state mapping functions</a:t>
            </a:r>
          </a:p>
          <a:p>
            <a:pPr eaLnBrk="1" hangingPunct="1">
              <a:lnSpc>
                <a:spcPct val="90000"/>
              </a:lnSpc>
            </a:pPr>
            <a:r>
              <a:rPr lang="en-US" altLang="en-US"/>
              <a:t>Recursion, when compared to iteration, is easier to describe with mathematical rigor</a:t>
            </a:r>
          </a:p>
        </p:txBody>
      </p:sp>
      <p:sp>
        <p:nvSpPr>
          <p:cNvPr id="30724" name="Slide Number Placeholder 4">
            <a:extLst>
              <a:ext uri="{FF2B5EF4-FFF2-40B4-BE49-F238E27FC236}">
                <a16:creationId xmlns:a16="http://schemas.microsoft.com/office/drawing/2014/main" id="{36084A37-10EE-4A6C-BE96-961A5816630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48F74A92-F9A2-41F0-91DD-AE8D8BF3BDA7}" type="slidenum">
              <a:rPr lang="en-US" altLang="en-US" sz="1400" smtClean="0">
                <a:solidFill>
                  <a:srgbClr val="FFFFFF"/>
                </a:solidFill>
              </a:rPr>
              <a:pPr/>
              <a:t>97</a:t>
            </a:fld>
            <a:endParaRPr lang="en-US" altLang="en-US" sz="1400">
              <a:solidFill>
                <a:srgbClr val="FFFFFF"/>
              </a:solidFill>
            </a:endParaRPr>
          </a:p>
        </p:txBody>
      </p:sp>
      <p:sp>
        <p:nvSpPr>
          <p:cNvPr id="30725" name="Footer Placeholder 3">
            <a:extLst>
              <a:ext uri="{FF2B5EF4-FFF2-40B4-BE49-F238E27FC236}">
                <a16:creationId xmlns:a16="http://schemas.microsoft.com/office/drawing/2014/main" id="{2FF44603-090C-4A3F-966B-11634B957FE1}"/>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33426512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48C2B47D-A2F8-4533-889D-3C083F0C8685}"/>
              </a:ext>
            </a:extLst>
          </p:cNvPr>
          <p:cNvSpPr>
            <a:spLocks noGrp="1" noChangeArrowheads="1"/>
          </p:cNvSpPr>
          <p:nvPr>
            <p:ph type="title"/>
          </p:nvPr>
        </p:nvSpPr>
        <p:spPr/>
        <p:txBody>
          <a:bodyPr>
            <a:normAutofit fontScale="90000"/>
          </a:bodyPr>
          <a:lstStyle/>
          <a:p>
            <a:pPr eaLnBrk="1" fontAlgn="auto" hangingPunct="1">
              <a:spcAft>
                <a:spcPts val="0"/>
              </a:spcAft>
              <a:defRPr/>
            </a:pPr>
            <a:br>
              <a:rPr lang="en-US" sz="3200" dirty="0"/>
            </a:br>
            <a:r>
              <a:rPr lang="en-US" sz="3200" dirty="0"/>
              <a:t>Evaluation of </a:t>
            </a:r>
            <a:r>
              <a:rPr lang="en-US" sz="3200" dirty="0" err="1"/>
              <a:t>Denotational</a:t>
            </a:r>
            <a:r>
              <a:rPr lang="en-US" sz="3200" dirty="0"/>
              <a:t> Semantics</a:t>
            </a:r>
          </a:p>
        </p:txBody>
      </p:sp>
      <p:sp>
        <p:nvSpPr>
          <p:cNvPr id="31747" name="Rectangle 3">
            <a:extLst>
              <a:ext uri="{FF2B5EF4-FFF2-40B4-BE49-F238E27FC236}">
                <a16:creationId xmlns:a16="http://schemas.microsoft.com/office/drawing/2014/main" id="{14EBD663-B3A6-4D8B-89EF-E1A1FD82D59D}"/>
              </a:ext>
            </a:extLst>
          </p:cNvPr>
          <p:cNvSpPr>
            <a:spLocks noGrp="1" noChangeArrowheads="1"/>
          </p:cNvSpPr>
          <p:nvPr>
            <p:ph sz="quarter" idx="1"/>
          </p:nvPr>
        </p:nvSpPr>
        <p:spPr>
          <a:xfrm>
            <a:off x="457200" y="1600200"/>
            <a:ext cx="7467600" cy="4873625"/>
          </a:xfrm>
        </p:spPr>
        <p:txBody>
          <a:bodyPr/>
          <a:lstStyle/>
          <a:p>
            <a:pPr eaLnBrk="1" hangingPunct="1"/>
            <a:r>
              <a:rPr lang="en-US" altLang="en-US"/>
              <a:t>Can be used to prove the correctness of programs</a:t>
            </a:r>
          </a:p>
          <a:p>
            <a:pPr eaLnBrk="1" hangingPunct="1"/>
            <a:r>
              <a:rPr lang="en-US" altLang="en-US"/>
              <a:t>Provides a rigorous way to think about programs</a:t>
            </a:r>
          </a:p>
          <a:p>
            <a:pPr eaLnBrk="1" hangingPunct="1"/>
            <a:r>
              <a:rPr lang="en-US" altLang="en-US"/>
              <a:t>Can be an aid to language design</a:t>
            </a:r>
          </a:p>
          <a:p>
            <a:pPr eaLnBrk="1" hangingPunct="1"/>
            <a:r>
              <a:rPr lang="en-US" altLang="en-US"/>
              <a:t>Has been used in compiler generation systems </a:t>
            </a:r>
          </a:p>
          <a:p>
            <a:pPr eaLnBrk="1" hangingPunct="1"/>
            <a:r>
              <a:rPr lang="en-US" altLang="en-US"/>
              <a:t>Because of its complexity, they are of little use to language users</a:t>
            </a:r>
          </a:p>
        </p:txBody>
      </p:sp>
      <p:sp>
        <p:nvSpPr>
          <p:cNvPr id="31748" name="Slide Number Placeholder 4">
            <a:extLst>
              <a:ext uri="{FF2B5EF4-FFF2-40B4-BE49-F238E27FC236}">
                <a16:creationId xmlns:a16="http://schemas.microsoft.com/office/drawing/2014/main" id="{C7259F13-3E5D-4953-B049-25B73B7902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611A2932-19FF-4C99-ACF5-2FD7B38FDB2C}" type="slidenum">
              <a:rPr lang="en-US" altLang="en-US" sz="1400" smtClean="0">
                <a:solidFill>
                  <a:srgbClr val="FFFFFF"/>
                </a:solidFill>
              </a:rPr>
              <a:pPr/>
              <a:t>98</a:t>
            </a:fld>
            <a:endParaRPr lang="en-US" altLang="en-US" sz="1400">
              <a:solidFill>
                <a:srgbClr val="FFFFFF"/>
              </a:solidFill>
            </a:endParaRPr>
          </a:p>
        </p:txBody>
      </p:sp>
      <p:sp>
        <p:nvSpPr>
          <p:cNvPr id="31749" name="Footer Placeholder 3">
            <a:extLst>
              <a:ext uri="{FF2B5EF4-FFF2-40B4-BE49-F238E27FC236}">
                <a16:creationId xmlns:a16="http://schemas.microsoft.com/office/drawing/2014/main" id="{D602E61D-133A-4C8A-9426-578A9C4C2499}"/>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0142202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12D217C9-0EB1-41A0-94DD-5A1263E0BA86}"/>
              </a:ext>
            </a:extLst>
          </p:cNvPr>
          <p:cNvSpPr>
            <a:spLocks noGrp="1" noChangeArrowheads="1"/>
          </p:cNvSpPr>
          <p:nvPr>
            <p:ph type="title"/>
          </p:nvPr>
        </p:nvSpPr>
        <p:spPr/>
        <p:txBody>
          <a:bodyPr/>
          <a:lstStyle/>
          <a:p>
            <a:pPr eaLnBrk="1" fontAlgn="auto" hangingPunct="1">
              <a:spcAft>
                <a:spcPts val="0"/>
              </a:spcAft>
              <a:defRPr/>
            </a:pPr>
            <a:r>
              <a:rPr lang="en-US" dirty="0"/>
              <a:t>Axiomatic Semantics</a:t>
            </a:r>
          </a:p>
        </p:txBody>
      </p:sp>
      <p:sp>
        <p:nvSpPr>
          <p:cNvPr id="32771" name="Rectangle 3">
            <a:extLst>
              <a:ext uri="{FF2B5EF4-FFF2-40B4-BE49-F238E27FC236}">
                <a16:creationId xmlns:a16="http://schemas.microsoft.com/office/drawing/2014/main" id="{493DD083-2C23-4711-8A20-D4519DD279B1}"/>
              </a:ext>
            </a:extLst>
          </p:cNvPr>
          <p:cNvSpPr>
            <a:spLocks noGrp="1" noChangeArrowheads="1"/>
          </p:cNvSpPr>
          <p:nvPr>
            <p:ph sz="quarter" idx="1"/>
          </p:nvPr>
        </p:nvSpPr>
        <p:spPr>
          <a:xfrm>
            <a:off x="609600" y="1219200"/>
            <a:ext cx="8153400" cy="4953000"/>
          </a:xfrm>
        </p:spPr>
        <p:txBody>
          <a:bodyPr/>
          <a:lstStyle/>
          <a:p>
            <a:pPr eaLnBrk="1" hangingPunct="1">
              <a:lnSpc>
                <a:spcPct val="90000"/>
              </a:lnSpc>
            </a:pPr>
            <a:r>
              <a:rPr lang="en-US" altLang="en-US"/>
              <a:t>Based on formal mathematical logic</a:t>
            </a:r>
          </a:p>
          <a:p>
            <a:pPr eaLnBrk="1" hangingPunct="1">
              <a:lnSpc>
                <a:spcPct val="90000"/>
              </a:lnSpc>
            </a:pPr>
            <a:r>
              <a:rPr lang="en-US" altLang="en-US"/>
              <a:t>Original purpose: formal program verification – to prove the correctness of programs.</a:t>
            </a:r>
          </a:p>
          <a:p>
            <a:pPr eaLnBrk="1" hangingPunct="1">
              <a:lnSpc>
                <a:spcPct val="90000"/>
              </a:lnSpc>
            </a:pPr>
            <a:r>
              <a:rPr lang="en-US" altLang="en-US"/>
              <a:t>The meaning of a program is based on relationships among program variables and constants, which are the same for every execution of the program.</a:t>
            </a:r>
          </a:p>
          <a:p>
            <a:pPr eaLnBrk="1" hangingPunct="1">
              <a:lnSpc>
                <a:spcPct val="90000"/>
              </a:lnSpc>
            </a:pPr>
            <a:r>
              <a:rPr lang="en-US" altLang="en-US"/>
              <a:t>Two distinct applications:</a:t>
            </a:r>
          </a:p>
          <a:p>
            <a:pPr lvl="1" eaLnBrk="1" hangingPunct="1">
              <a:lnSpc>
                <a:spcPct val="90000"/>
              </a:lnSpc>
            </a:pPr>
            <a:r>
              <a:rPr lang="en-US" altLang="en-US"/>
              <a:t>Program verification</a:t>
            </a:r>
          </a:p>
          <a:p>
            <a:pPr lvl="1" eaLnBrk="1" hangingPunct="1">
              <a:lnSpc>
                <a:spcPct val="90000"/>
              </a:lnSpc>
            </a:pPr>
            <a:r>
              <a:rPr lang="en-US" altLang="en-US"/>
              <a:t>Semantics specification</a:t>
            </a:r>
          </a:p>
          <a:p>
            <a:pPr lvl="1" eaLnBrk="1" hangingPunct="1">
              <a:lnSpc>
                <a:spcPct val="90000"/>
              </a:lnSpc>
            </a:pPr>
            <a:endParaRPr lang="en-US" altLang="en-US" sz="2000"/>
          </a:p>
        </p:txBody>
      </p:sp>
      <p:sp>
        <p:nvSpPr>
          <p:cNvPr id="32772" name="Slide Number Placeholder 4">
            <a:extLst>
              <a:ext uri="{FF2B5EF4-FFF2-40B4-BE49-F238E27FC236}">
                <a16:creationId xmlns:a16="http://schemas.microsoft.com/office/drawing/2014/main" id="{0DDC52CB-77B5-46FB-A21F-865FC42B165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400">
                <a:solidFill>
                  <a:srgbClr val="FFFFFF"/>
                </a:solidFill>
              </a:rPr>
              <a:t>1-</a:t>
            </a:r>
            <a:fld id="{1983CE55-8E36-48FD-B9FF-72220009EADB}" type="slidenum">
              <a:rPr lang="en-US" altLang="en-US" sz="1400" smtClean="0">
                <a:solidFill>
                  <a:srgbClr val="FFFFFF"/>
                </a:solidFill>
              </a:rPr>
              <a:pPr/>
              <a:t>99</a:t>
            </a:fld>
            <a:endParaRPr lang="en-US" altLang="en-US" sz="1400">
              <a:solidFill>
                <a:srgbClr val="FFFFFF"/>
              </a:solidFill>
            </a:endParaRPr>
          </a:p>
        </p:txBody>
      </p:sp>
      <p:sp>
        <p:nvSpPr>
          <p:cNvPr id="32773" name="Footer Placeholder 3">
            <a:extLst>
              <a:ext uri="{FF2B5EF4-FFF2-40B4-BE49-F238E27FC236}">
                <a16:creationId xmlns:a16="http://schemas.microsoft.com/office/drawing/2014/main" id="{3F2F17E9-65E6-4882-B0F7-3A23E2CCB4B5}"/>
              </a:ext>
            </a:extLst>
          </p:cNvPr>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r>
              <a:rPr lang="en-US" altLang="en-US" sz="1200">
                <a:solidFill>
                  <a:schemeClr val="tx2"/>
                </a:solidFill>
              </a:rPr>
              <a:t>CCSB314 Programming Language</a:t>
            </a:r>
          </a:p>
        </p:txBody>
      </p:sp>
    </p:spTree>
    <p:extLst>
      <p:ext uri="{BB962C8B-B14F-4D97-AF65-F5344CB8AC3E}">
        <p14:creationId xmlns:p14="http://schemas.microsoft.com/office/powerpoint/2010/main" val="2504770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2232</TotalTime>
  <Words>22308</Words>
  <Application>Microsoft Office PowerPoint</Application>
  <PresentationFormat>On-screen Show (4:3)</PresentationFormat>
  <Paragraphs>3827</Paragraphs>
  <Slides>442</Slides>
  <Notes>35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442</vt:i4>
      </vt:variant>
    </vt:vector>
  </HeadingPairs>
  <TitlesOfParts>
    <vt:vector size="452" baseType="lpstr">
      <vt:lpstr>Times</vt:lpstr>
      <vt:lpstr>Lucida Sans Unicode</vt:lpstr>
      <vt:lpstr>Arial</vt:lpstr>
      <vt:lpstr>Century Schoolbook</vt:lpstr>
      <vt:lpstr>Wingdings</vt:lpstr>
      <vt:lpstr>Wingdings 2</vt:lpstr>
      <vt:lpstr>Symbol</vt:lpstr>
      <vt:lpstr>Courier New</vt:lpstr>
      <vt:lpstr>Oriel</vt:lpstr>
      <vt:lpstr>Microsoft Equation 3.0</vt:lpstr>
      <vt:lpstr>Chapter 1</vt:lpstr>
      <vt:lpstr>Topics</vt:lpstr>
      <vt:lpstr>Why do we need to study the concepts of PLs?</vt:lpstr>
      <vt:lpstr>Why do we need to study the concepts of PLs?</vt:lpstr>
      <vt:lpstr>Programming Domains</vt:lpstr>
      <vt:lpstr>Programming Domains</vt:lpstr>
      <vt:lpstr>Language Evaluation Criteria</vt:lpstr>
      <vt:lpstr>Evaluation Criteria: Readability</vt:lpstr>
      <vt:lpstr>Evaluation Criteria: Writability</vt:lpstr>
      <vt:lpstr>Evaluation Criteria: Reliability</vt:lpstr>
      <vt:lpstr>Evaluation Criteria Characteristics</vt:lpstr>
      <vt:lpstr>Evaluation Criteria: Cost</vt:lpstr>
      <vt:lpstr>Other Evaluation Criteria</vt:lpstr>
      <vt:lpstr>Influences on Language Design</vt:lpstr>
      <vt:lpstr>Influences on Language Design: Computer Architecture</vt:lpstr>
      <vt:lpstr>the von neumann architecture</vt:lpstr>
      <vt:lpstr>Influences on Language Design: Programming Methodologies</vt:lpstr>
      <vt:lpstr>Language Categories</vt:lpstr>
      <vt:lpstr>Language Design Trade-Offs</vt:lpstr>
      <vt:lpstr>Implementation Methods</vt:lpstr>
      <vt:lpstr>Implementation Methods</vt:lpstr>
      <vt:lpstr>Implementation Methods: Compilation</vt:lpstr>
      <vt:lpstr>Implementation Methods: Compilation</vt:lpstr>
      <vt:lpstr>Implementation Methods: Compilation</vt:lpstr>
      <vt:lpstr>Implementation Methods: Compilation</vt:lpstr>
      <vt:lpstr>Implementation Methods: Pure Interpretation</vt:lpstr>
      <vt:lpstr>Implementation Methods: Pure Interpretation</vt:lpstr>
      <vt:lpstr>Implementation Methods: Hybrid Implementation</vt:lpstr>
      <vt:lpstr>Implementation Methods: Hybrid Implementation</vt:lpstr>
      <vt:lpstr>Implementation Methods: Hybrid Implementation</vt:lpstr>
      <vt:lpstr>Implementation Methods: Preprocessors</vt:lpstr>
      <vt:lpstr>Programming Environments</vt:lpstr>
      <vt:lpstr>Summary</vt:lpstr>
      <vt:lpstr>Chapter 2(1)</vt:lpstr>
      <vt:lpstr>Topics</vt:lpstr>
      <vt:lpstr>Introduction</vt:lpstr>
      <vt:lpstr>The General Problem of Describing Syntax: Terminology</vt:lpstr>
      <vt:lpstr>The General Problem of Describing Syntax: Terminology</vt:lpstr>
      <vt:lpstr>The General Problem of Describing Syntax: Terminology</vt:lpstr>
      <vt:lpstr>Formal Methods of Describing Syntax</vt:lpstr>
      <vt:lpstr>Formal Methods of Describing Syntax: CFG</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BNF</vt:lpstr>
      <vt:lpstr>Formal Methods of Describing Syntax: Extended BNF</vt:lpstr>
      <vt:lpstr>Formal Methods of Describing Syntax: Extended BNF</vt:lpstr>
      <vt:lpstr>Formal Methods of Describing Syntax: Extended BNF</vt:lpstr>
      <vt:lpstr>Formal Methods of Describing Syntax: Extended BNF</vt:lpstr>
      <vt:lpstr>Formal Methods of Describing Syntax: Extended BNF</vt:lpstr>
      <vt:lpstr>Formal Methods of Describing Syntax: Extended BNF</vt:lpstr>
      <vt:lpstr>Attribute Grammars</vt:lpstr>
      <vt:lpstr>Attribute Grammars: Definition</vt:lpstr>
      <vt:lpstr>Attribute Grammars: Definition</vt:lpstr>
      <vt:lpstr>Attribute Grammars: Definition</vt:lpstr>
      <vt:lpstr>Attribute Grammars: Example</vt:lpstr>
      <vt:lpstr>Attribute Grammars: Example</vt:lpstr>
      <vt:lpstr>Attribute Grammars: Example</vt:lpstr>
      <vt:lpstr>Attribute Grammars: Example</vt:lpstr>
      <vt:lpstr>Attribute Grammars: Example</vt:lpstr>
      <vt:lpstr>Attribute Grammars: Computing Attribute Values</vt:lpstr>
      <vt:lpstr>Attribute Grammars: Computing Attribute Values</vt:lpstr>
      <vt:lpstr>Attribute Grammars: Computing Attribute Values</vt:lpstr>
      <vt:lpstr>Chapter 2(2)</vt:lpstr>
      <vt:lpstr>Dynamic Semantics</vt:lpstr>
      <vt:lpstr>Approaches in (dynamic) semantics</vt:lpstr>
      <vt:lpstr>Operational Semantics</vt:lpstr>
      <vt:lpstr>Operational Semantics (continued)</vt:lpstr>
      <vt:lpstr>Operational Semantics (continued)</vt:lpstr>
      <vt:lpstr>Operational Semantics (continued)</vt:lpstr>
      <vt:lpstr>Denotational Semantics</vt:lpstr>
      <vt:lpstr>Denotational Semantics (continued)</vt:lpstr>
      <vt:lpstr>Denotational Semantics versus Operational Semantics</vt:lpstr>
      <vt:lpstr>Denotational semantics example</vt:lpstr>
      <vt:lpstr>Denotational semantics example</vt:lpstr>
      <vt:lpstr>Denotational semantics example</vt:lpstr>
      <vt:lpstr>Denotational Semantics: Program State</vt:lpstr>
      <vt:lpstr>Expressions</vt:lpstr>
      <vt:lpstr>Expressions</vt:lpstr>
      <vt:lpstr>Semantics (cont.)</vt:lpstr>
      <vt:lpstr>Assignment Statements </vt:lpstr>
      <vt:lpstr> Logical Pretest Loops</vt:lpstr>
      <vt:lpstr>Loop Meaning</vt:lpstr>
      <vt:lpstr> Evaluation of Denotational Semantics</vt:lpstr>
      <vt:lpstr>Axiomatic Semantics</vt:lpstr>
      <vt:lpstr>Axiomatic Semantics (continued)</vt:lpstr>
      <vt:lpstr>Axiomatic Semantics Form</vt:lpstr>
      <vt:lpstr>Program Proof Process</vt:lpstr>
      <vt:lpstr>Proving assignment statements</vt:lpstr>
      <vt:lpstr>Proving sequences</vt:lpstr>
      <vt:lpstr>Proving sequences</vt:lpstr>
      <vt:lpstr>Proving selection</vt:lpstr>
      <vt:lpstr>Proving selection (continued)</vt:lpstr>
      <vt:lpstr>Proving Loop</vt:lpstr>
      <vt:lpstr>Proving Loop</vt:lpstr>
      <vt:lpstr>Proving Loop</vt:lpstr>
      <vt:lpstr>Proving Loop</vt:lpstr>
      <vt:lpstr>Proving Loop</vt:lpstr>
      <vt:lpstr>Evaluation of Axiomatic Semantics</vt:lpstr>
      <vt:lpstr>Summary</vt:lpstr>
      <vt:lpstr>Chapter 3</vt:lpstr>
      <vt:lpstr>Chapter 4 Topics</vt:lpstr>
      <vt:lpstr>4.1 Introduction</vt:lpstr>
      <vt:lpstr>Syntax Analysis</vt:lpstr>
      <vt:lpstr>Using BNF to Describe Syntax</vt:lpstr>
      <vt:lpstr>Reasons to Separate Lexical and Syntax Analysis</vt:lpstr>
      <vt:lpstr>4.2 Lexical Analysis</vt:lpstr>
      <vt:lpstr>Lexical Analysis (continued)</vt:lpstr>
      <vt:lpstr>Lexical Analysis (continued)</vt:lpstr>
      <vt:lpstr>Example of a State Diagram</vt:lpstr>
      <vt:lpstr>State Diagram Design</vt:lpstr>
      <vt:lpstr>Lexical Analysis (cont.)</vt:lpstr>
      <vt:lpstr>Lexical Analysis (cont.)</vt:lpstr>
      <vt:lpstr>Lexical Analysis (cont.)</vt:lpstr>
      <vt:lpstr>State Diagram</vt:lpstr>
      <vt:lpstr>PowerPoint Presentation</vt:lpstr>
      <vt:lpstr>Parsing</vt:lpstr>
      <vt:lpstr>Parsing (cont.)</vt:lpstr>
      <vt:lpstr>Parsing (cont.)</vt:lpstr>
      <vt:lpstr>Parsing (cont.)</vt:lpstr>
      <vt:lpstr>The Parsing Problem (cont.)</vt:lpstr>
      <vt:lpstr>The Parsing Problem (cont.)</vt:lpstr>
      <vt:lpstr>Recursive-Descent Parsing</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Recursive-Descent Parsing (cont.)</vt:lpstr>
      <vt:lpstr>Bottom-up Parsing</vt:lpstr>
      <vt:lpstr>Bottom-up Parsing (cont.)</vt:lpstr>
      <vt:lpstr>Bottom-up Parsing (cont.)</vt:lpstr>
      <vt:lpstr>Bottom-up Parsing (cont.)</vt:lpstr>
      <vt:lpstr>Bottom-up Parsing (cont.)</vt:lpstr>
      <vt:lpstr>Bottom-up Parsing (cont.)</vt:lpstr>
      <vt:lpstr>Bottom-up Parsing (cont.)</vt:lpstr>
      <vt:lpstr>Bottom-up Parsing (cont.)</vt:lpstr>
      <vt:lpstr>Structure of An LR Parser</vt:lpstr>
      <vt:lpstr>Bottom-up Parsing (cont.)</vt:lpstr>
      <vt:lpstr>Bottom-up Parsing (cont.)</vt:lpstr>
      <vt:lpstr>LR Parsing Table</vt:lpstr>
      <vt:lpstr>Bottom-up Parsing (cont.)</vt:lpstr>
      <vt:lpstr>Bottom-up Parsing (cont.)</vt:lpstr>
      <vt:lpstr>Bottom-up Parsing (cont.)</vt:lpstr>
      <vt:lpstr>Summary</vt:lpstr>
      <vt:lpstr>Chapter 4</vt:lpstr>
      <vt:lpstr>Chapter 5 Topics</vt:lpstr>
      <vt:lpstr>Introduction</vt:lpstr>
      <vt:lpstr>Names</vt:lpstr>
      <vt:lpstr>Names</vt:lpstr>
      <vt:lpstr>Names (continued)</vt:lpstr>
      <vt:lpstr>Names (continued)</vt:lpstr>
      <vt:lpstr>Names (continued)</vt:lpstr>
      <vt:lpstr>Names (continued)</vt:lpstr>
      <vt:lpstr>Variables</vt:lpstr>
      <vt:lpstr>Variables Attributes</vt:lpstr>
      <vt:lpstr>Variables Attributes (continued)</vt:lpstr>
      <vt:lpstr>The Concept of Binding</vt:lpstr>
      <vt:lpstr>Possible Binding Times</vt:lpstr>
      <vt:lpstr>Binding Times</vt:lpstr>
      <vt:lpstr>Binding of Attributes to Variables</vt:lpstr>
      <vt:lpstr>Type Binding</vt:lpstr>
      <vt:lpstr>Static Type Binding</vt:lpstr>
      <vt:lpstr>Dynamic Type Binding</vt:lpstr>
      <vt:lpstr>Type inference</vt:lpstr>
      <vt:lpstr>Storage Bindings &amp; Lifetime</vt:lpstr>
      <vt:lpstr>Storage Bindings &amp; Lifetime</vt:lpstr>
      <vt:lpstr>Storage Bindings &amp; Lifetime</vt:lpstr>
      <vt:lpstr>Storage Bindings &amp; Lifetime</vt:lpstr>
      <vt:lpstr>Storage Bindings &amp; Lifetime</vt:lpstr>
      <vt:lpstr>Scope</vt:lpstr>
      <vt:lpstr>Static Scope</vt:lpstr>
      <vt:lpstr>Static Scope (continued)</vt:lpstr>
      <vt:lpstr>      Blocks</vt:lpstr>
      <vt:lpstr> Blocks (continued)</vt:lpstr>
      <vt:lpstr>Global Scope</vt:lpstr>
      <vt:lpstr> Dynamic Scope</vt:lpstr>
      <vt:lpstr> Dynamic Scope</vt:lpstr>
      <vt:lpstr>Scope</vt:lpstr>
      <vt:lpstr>Scope and Lifetime</vt:lpstr>
      <vt:lpstr>Referencing Environments</vt:lpstr>
      <vt:lpstr>Referencing Environments</vt:lpstr>
      <vt:lpstr>Referencing Environments</vt:lpstr>
      <vt:lpstr>Referencing Environments</vt:lpstr>
      <vt:lpstr>Named Constants</vt:lpstr>
      <vt:lpstr>Named Constants</vt:lpstr>
      <vt:lpstr>Summary</vt:lpstr>
      <vt:lpstr>Chapter 5</vt:lpstr>
      <vt:lpstr>Chapter 6 Topics</vt:lpstr>
      <vt:lpstr>Introduction</vt:lpstr>
      <vt:lpstr>Primitive Data Types</vt:lpstr>
      <vt:lpstr>Primitive Data Types: Integer</vt:lpstr>
      <vt:lpstr>Primitive Data Types: Floating Point</vt:lpstr>
      <vt:lpstr>Primitive Data Types: Decimal</vt:lpstr>
      <vt:lpstr>Primitive Data Types: Boolean</vt:lpstr>
      <vt:lpstr>Primitive Data Types: Character</vt:lpstr>
      <vt:lpstr>Character String Types </vt:lpstr>
      <vt:lpstr>Character String Types Operations</vt:lpstr>
      <vt:lpstr>Character String Type in Certain Languages</vt:lpstr>
      <vt:lpstr>Character String Length Options</vt:lpstr>
      <vt:lpstr>Character String Type Evaluation</vt:lpstr>
      <vt:lpstr>Character String Implementation</vt:lpstr>
      <vt:lpstr>Compile- and Run-Time Descriptors</vt:lpstr>
      <vt:lpstr>User-Defined Ordinal Types</vt:lpstr>
      <vt:lpstr>Enumeration Types</vt:lpstr>
      <vt:lpstr>Evaluation of Enumerated Type</vt:lpstr>
      <vt:lpstr>Subrange Types</vt:lpstr>
      <vt:lpstr>Subrange Evaluation</vt:lpstr>
      <vt:lpstr>Implementation of User-Defined Ordinal Types</vt:lpstr>
      <vt:lpstr>Array Types</vt:lpstr>
      <vt:lpstr>Array Design Issues</vt:lpstr>
      <vt:lpstr>Array Indexing</vt:lpstr>
      <vt:lpstr>Arrays Index (Subscript) Types</vt:lpstr>
      <vt:lpstr>Subscript Binding and Array Categories</vt:lpstr>
      <vt:lpstr>Subscript Binding and Array Categories (continued)</vt:lpstr>
      <vt:lpstr>Subscript Binding and Array Categories (continued)</vt:lpstr>
      <vt:lpstr>Subscript Binding and Array Categories (continued)</vt:lpstr>
      <vt:lpstr>Array Initialization</vt:lpstr>
      <vt:lpstr>Arrays Operations</vt:lpstr>
      <vt:lpstr>Rectangular and Jagged Arrays</vt:lpstr>
      <vt:lpstr>Slices</vt:lpstr>
      <vt:lpstr>Slice Examples</vt:lpstr>
      <vt:lpstr>Slices Examples in Fortran 95</vt:lpstr>
      <vt:lpstr>Implementation of Arrays</vt:lpstr>
      <vt:lpstr>Accessing Multi-dimensioned Arrays (SKIP TO POINTER)</vt:lpstr>
      <vt:lpstr>Locating an Element in a Multi-dimensioned Array</vt:lpstr>
      <vt:lpstr>Compile-Time Descriptors</vt:lpstr>
      <vt:lpstr>Associative Arrays</vt:lpstr>
      <vt:lpstr>Associative Arrays in Perl</vt:lpstr>
      <vt:lpstr>Record Types</vt:lpstr>
      <vt:lpstr>Definition of Records</vt:lpstr>
      <vt:lpstr>Definition of Records in COBOL</vt:lpstr>
      <vt:lpstr>Definition of Records in Ada</vt:lpstr>
      <vt:lpstr>References to Records</vt:lpstr>
      <vt:lpstr>Operations on Records</vt:lpstr>
      <vt:lpstr>Evaluation and Comparison to Arrays</vt:lpstr>
      <vt:lpstr>Implementation of Record Type</vt:lpstr>
      <vt:lpstr>Unions Types</vt:lpstr>
      <vt:lpstr>Free Union</vt:lpstr>
      <vt:lpstr>Discriminated Union</vt:lpstr>
      <vt:lpstr>Discriminated Union</vt:lpstr>
      <vt:lpstr>Ada Union Type Illustrated</vt:lpstr>
      <vt:lpstr>Evaluation of Unions</vt:lpstr>
      <vt:lpstr>Pointer and Reference Types</vt:lpstr>
      <vt:lpstr>Design Issues of Pointers</vt:lpstr>
      <vt:lpstr>Pointer Operations</vt:lpstr>
      <vt:lpstr>Pointer Assignment Illustrated</vt:lpstr>
      <vt:lpstr>Problems with Pointers </vt:lpstr>
      <vt:lpstr>Problems with Pointers </vt:lpstr>
      <vt:lpstr>Pointers in Ada</vt:lpstr>
      <vt:lpstr>Pointers in C and C++</vt:lpstr>
      <vt:lpstr>Pointer Arithmetic in C and C++</vt:lpstr>
      <vt:lpstr>        Reference Types</vt:lpstr>
      <vt:lpstr>Evaluation of Pointers</vt:lpstr>
      <vt:lpstr>Representations of Pointers (SKIP TO TYPE CHECKING)</vt:lpstr>
      <vt:lpstr>Solution to Dangling Pointer Problem</vt:lpstr>
      <vt:lpstr>Heap Management</vt:lpstr>
      <vt:lpstr>Reference Counter</vt:lpstr>
      <vt:lpstr>Garbage Collection</vt:lpstr>
      <vt:lpstr>Marking Algorithm</vt:lpstr>
      <vt:lpstr>Marking Algorithm</vt:lpstr>
      <vt:lpstr>Variable-Size Cells</vt:lpstr>
      <vt:lpstr>Type Checking</vt:lpstr>
      <vt:lpstr>Type Checking (continued)</vt:lpstr>
      <vt:lpstr>Strong Typing</vt:lpstr>
      <vt:lpstr>Strong Typing (continued)</vt:lpstr>
      <vt:lpstr>Type Equivalence</vt:lpstr>
      <vt:lpstr>Name Type Equivalence</vt:lpstr>
      <vt:lpstr>Structure Type Equivalence</vt:lpstr>
      <vt:lpstr>Structure Type Equivalence (continued)</vt:lpstr>
      <vt:lpstr>Summary</vt:lpstr>
      <vt:lpstr>Chapter 6</vt:lpstr>
      <vt:lpstr>Chapter 7 Topics</vt:lpstr>
      <vt:lpstr>Introduction</vt:lpstr>
      <vt:lpstr>Arithmetic Expressions</vt:lpstr>
      <vt:lpstr>Arithmetic Expressions: Design Issues</vt:lpstr>
      <vt:lpstr>Arithmetic Expressions: Operators</vt:lpstr>
      <vt:lpstr>Arithmetic Expressions: Operator Precedence Rules</vt:lpstr>
      <vt:lpstr>Arithmetic Expressions: Operator Associativity Rule</vt:lpstr>
      <vt:lpstr>Arithmetic Expressions: Conditional Expressions</vt:lpstr>
      <vt:lpstr>Arithmetic Expressions: Operand Evaluation Order</vt:lpstr>
      <vt:lpstr>Arithmetic Expressions: Potentials for Side Effects</vt:lpstr>
      <vt:lpstr>Functional Side Effects</vt:lpstr>
      <vt:lpstr>Overloaded Operators</vt:lpstr>
      <vt:lpstr>Overloaded Operators (continued)</vt:lpstr>
      <vt:lpstr>Type Conversions</vt:lpstr>
      <vt:lpstr>Implicit Type Conversions</vt:lpstr>
      <vt:lpstr>Explicit Type Conversions</vt:lpstr>
      <vt:lpstr>Type Conversions: Errors in Expressions</vt:lpstr>
      <vt:lpstr>Relational and Boolean Expressions</vt:lpstr>
      <vt:lpstr>Relational and Boolean Expressions</vt:lpstr>
      <vt:lpstr>Relational and Boolean Expressions </vt:lpstr>
      <vt:lpstr>Relational and Boolean Expressions</vt:lpstr>
      <vt:lpstr>Short Circuit Evaluation</vt:lpstr>
      <vt:lpstr>Short Circuit Evaluation</vt:lpstr>
      <vt:lpstr>Assignment Statements</vt:lpstr>
      <vt:lpstr>Assignment Statements: Conditional Targets</vt:lpstr>
      <vt:lpstr>Assignment Statements: Compound Operators</vt:lpstr>
      <vt:lpstr>Assignment Statements: Unary Assignment Operators</vt:lpstr>
      <vt:lpstr>Assignment Statements: Assignment as an Expression</vt:lpstr>
      <vt:lpstr>Assignment Statements: List Assignments</vt:lpstr>
      <vt:lpstr>Mixed-Mode Assignment</vt:lpstr>
      <vt:lpstr>Summary</vt:lpstr>
      <vt:lpstr>Chapter 7</vt:lpstr>
      <vt:lpstr>Chapter 8 Topics</vt:lpstr>
      <vt:lpstr>Levels of Control Flow</vt:lpstr>
      <vt:lpstr>Control Statements: Evolution</vt:lpstr>
      <vt:lpstr>Control Structure</vt:lpstr>
      <vt:lpstr>Selection Statements</vt:lpstr>
      <vt:lpstr>Two-Way Selection Statements</vt:lpstr>
      <vt:lpstr>Two-Way Selection: Examples</vt:lpstr>
      <vt:lpstr>Two-Way Selection: Examples</vt:lpstr>
      <vt:lpstr>Nesting Selectors</vt:lpstr>
      <vt:lpstr>Nesting Selectors (continued)</vt:lpstr>
      <vt:lpstr>Multiple-Way Selection Statements</vt:lpstr>
      <vt:lpstr>Multiple-Way Selection: Examples</vt:lpstr>
      <vt:lpstr>Multiple-Way Selection: Examples</vt:lpstr>
      <vt:lpstr>Multiple-Way Selection: Examples</vt:lpstr>
      <vt:lpstr>Multiple-Way Selection: Examples</vt:lpstr>
      <vt:lpstr>Multiple-Way Selection Using if</vt:lpstr>
      <vt:lpstr>Iterative Statements</vt:lpstr>
      <vt:lpstr>Counter-Controlled Loops</vt:lpstr>
      <vt:lpstr>Iterative Statements: Examples</vt:lpstr>
      <vt:lpstr>Iterative Statements: Examples</vt:lpstr>
      <vt:lpstr>Iterative Statements</vt:lpstr>
      <vt:lpstr>Iterative Statements: Examples</vt:lpstr>
      <vt:lpstr>Iterative Statements: Examples</vt:lpstr>
      <vt:lpstr>Iterative Statements: Examples</vt:lpstr>
      <vt:lpstr>Iterative Statements: Logically-Controlled Loops</vt:lpstr>
      <vt:lpstr>Iterative Statements: Logically-Controlled Loops: Examples</vt:lpstr>
      <vt:lpstr>Iterative Statements: Logically-Controlled Loops: Examples</vt:lpstr>
      <vt:lpstr>Iterative Statements: User-Located Loop Control Mechanisms</vt:lpstr>
      <vt:lpstr>Iterative Statements: User-Located Loop Control Mechanisms break and continue</vt:lpstr>
      <vt:lpstr>Iterative Statements: Iteration Based on Data Structures</vt:lpstr>
      <vt:lpstr>Iterative Statements: Iteration Based on Data Structures (continued)</vt:lpstr>
      <vt:lpstr>Unconditional Branching</vt:lpstr>
      <vt:lpstr>Guarded Commands</vt:lpstr>
      <vt:lpstr>Selection Guarded Command  </vt:lpstr>
      <vt:lpstr>Selection Guarded Command: Illustrated</vt:lpstr>
      <vt:lpstr>Selection Guarded Command Example</vt:lpstr>
      <vt:lpstr>Loop Guarded Command</vt:lpstr>
      <vt:lpstr>Loop Guarded Command: Illustrated</vt:lpstr>
      <vt:lpstr>Loop Guarded Command Example</vt:lpstr>
      <vt:lpstr>Guarded Commands: Rationale</vt:lpstr>
      <vt:lpstr>Conclusion</vt:lpstr>
      <vt:lpstr>Chapter 8</vt:lpstr>
      <vt:lpstr>Chapter 9 Topics</vt:lpstr>
      <vt:lpstr>Introduction</vt:lpstr>
      <vt:lpstr>Fundamentals of Subprograms</vt:lpstr>
      <vt:lpstr>Basic Definitions</vt:lpstr>
      <vt:lpstr>Basic Definitions (continued)</vt:lpstr>
      <vt:lpstr>Actual/Formal Parameter Correspondence</vt:lpstr>
      <vt:lpstr>Formal Parameter Default Values</vt:lpstr>
      <vt:lpstr>Procedures and Functions </vt:lpstr>
      <vt:lpstr>Design Issues for Subprograms</vt:lpstr>
      <vt:lpstr>Local Referencing Environments</vt:lpstr>
      <vt:lpstr>Parameter Passing Methods</vt:lpstr>
      <vt:lpstr>Models of Parameter Passing</vt:lpstr>
      <vt:lpstr>Pass-by-Value (In Mode)</vt:lpstr>
      <vt:lpstr>Pass-by-Result (Out Mode)</vt:lpstr>
      <vt:lpstr>Pass-by-Value-Result (inout Mode)</vt:lpstr>
      <vt:lpstr>Pass-by-Reference (Inout Mode)</vt:lpstr>
      <vt:lpstr>Pass-by-Name (Inout Mode)</vt:lpstr>
      <vt:lpstr>Exercise</vt:lpstr>
      <vt:lpstr>Implementing Parameter-Passing Methods</vt:lpstr>
      <vt:lpstr>Parameter Passing Methods of Major Languages</vt:lpstr>
      <vt:lpstr>Parameter Passing Methods of Major Languages (continued)</vt:lpstr>
      <vt:lpstr>Type Checking Parameters</vt:lpstr>
      <vt:lpstr>Multidimensional Arrays as Parameters</vt:lpstr>
      <vt:lpstr>Multidimensional Arrays as Parameters: C and C++</vt:lpstr>
      <vt:lpstr>Multidimensional Arrays as Parameters: Pascal and Ada</vt:lpstr>
      <vt:lpstr>Multidimensional Arrays as Parameters: Fortran</vt:lpstr>
      <vt:lpstr>Multidimensional Arrays as Parameters: Java and C#</vt:lpstr>
      <vt:lpstr>   Design Considerations for Parameter Passing</vt:lpstr>
      <vt:lpstr>Parameters that are Subprogram Names</vt:lpstr>
      <vt:lpstr>Parameters that are Subprogram Names: Parameter Type Checking</vt:lpstr>
      <vt:lpstr>Parameters that are Subprogram Names: Referencing Environment</vt:lpstr>
      <vt:lpstr>Parameters that are Subprogram Names</vt:lpstr>
      <vt:lpstr>Overloaded Subprograms</vt:lpstr>
      <vt:lpstr>Generic Subprograms</vt:lpstr>
      <vt:lpstr>Examples of parametric polymorphism: C++</vt:lpstr>
      <vt:lpstr>Design Issues for Functions</vt:lpstr>
      <vt:lpstr>User-Defined Overloaded Operators</vt:lpstr>
      <vt:lpstr>Coroutines</vt:lpstr>
      <vt:lpstr>Coroutines Illustrated: Possible Execution Controls</vt:lpstr>
      <vt:lpstr>Coroutines Illustrated: Possible Execution Controls</vt:lpstr>
      <vt:lpstr>Coroutines Illustrated: Possible Execution Controls with Loops</vt:lpstr>
      <vt:lpstr>Summary</vt:lpstr>
      <vt:lpstr>Chapter 9</vt:lpstr>
      <vt:lpstr>Chapter 10 Topics</vt:lpstr>
      <vt:lpstr>The General Semantics of Calls and Returns</vt:lpstr>
      <vt:lpstr>Implementing “Simple” Subprograms: Call Semantics</vt:lpstr>
      <vt:lpstr>Implementing “Simple” Subprograms: Return Semantics</vt:lpstr>
      <vt:lpstr>Implementing “Simple” Subprograms: Parts</vt:lpstr>
      <vt:lpstr>An Activation Record for “Simple” Subprograms</vt:lpstr>
      <vt:lpstr>Code and Activation Records of a Program with “Simple” Subprograms</vt:lpstr>
      <vt:lpstr>Implementing Subprograms with Stack-Dynamic Local Variables</vt:lpstr>
      <vt:lpstr>Typical Activation Record for a Language with Stack-Dynamic Local Variables</vt:lpstr>
      <vt:lpstr>Implementing Subprograms with Stack-Dynamic Local Variables: Activation Record</vt:lpstr>
      <vt:lpstr>An Example: C Function</vt:lpstr>
      <vt:lpstr>An Example Without Recursion</vt:lpstr>
      <vt:lpstr>An Example Without Recursion</vt:lpstr>
      <vt:lpstr>Dynamic Chain and Local Offset</vt:lpstr>
      <vt:lpstr>An Example With Recursion</vt:lpstr>
      <vt:lpstr>Activation Record for factorial</vt:lpstr>
      <vt:lpstr>Example with recursion (Part I)</vt:lpstr>
      <vt:lpstr>Example with recursion (Part II)</vt:lpstr>
      <vt:lpstr>Nested Subprograms</vt:lpstr>
      <vt:lpstr>Locating a Non-local Reference</vt:lpstr>
      <vt:lpstr>Static Scoping</vt:lpstr>
      <vt:lpstr>Example Pascal Program</vt:lpstr>
      <vt:lpstr>Example Pascal Program (continued)</vt:lpstr>
      <vt:lpstr>Stack Contents at Position 1</vt:lpstr>
      <vt:lpstr>Displays</vt:lpstr>
      <vt:lpstr>Blocks</vt:lpstr>
      <vt:lpstr>Implementing Blocks</vt:lpstr>
      <vt:lpstr>Implementing Dynamic Scoping</vt:lpstr>
      <vt:lpstr>Using Shallow Access to Implement Dynamic Scoping</vt:lpstr>
      <vt:lpstr>Summary</vt:lpstr>
      <vt:lpstr>Summary (continued)</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kamarol zaman</cp:lastModifiedBy>
  <cp:revision>122</cp:revision>
  <dcterms:created xsi:type="dcterms:W3CDTF">2003-08-01T12:29:19Z</dcterms:created>
  <dcterms:modified xsi:type="dcterms:W3CDTF">2017-09-07T00:53:32Z</dcterms:modified>
</cp:coreProperties>
</file>