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3" r:id="rId5"/>
    <p:sldId id="274" r:id="rId6"/>
    <p:sldId id="275" r:id="rId7"/>
    <p:sldId id="280" r:id="rId8"/>
    <p:sldId id="276" r:id="rId9"/>
    <p:sldId id="277" r:id="rId10"/>
    <p:sldId id="279" r:id="rId11"/>
    <p:sldId id="278" r:id="rId12"/>
    <p:sldId id="281" r:id="rId13"/>
    <p:sldId id="282" r:id="rId14"/>
    <p:sldId id="283" r:id="rId15"/>
    <p:sldId id="284" r:id="rId16"/>
    <p:sldId id="267" r:id="rId17"/>
    <p:sldId id="285" r:id="rId18"/>
    <p:sldId id="266" r:id="rId19"/>
    <p:sldId id="265" r:id="rId20"/>
    <p:sldId id="269" r:id="rId21"/>
    <p:sldId id="261" r:id="rId22"/>
    <p:sldId id="273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5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1A3C2-3B8A-4102-8637-417749636B14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B8CA5-EBF7-454B-BE52-354E41810A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247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08C0B9-8AA5-4672-B973-231342510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5AA9AB-355D-4324-8A0D-3D813E9C9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33B7EA-0968-4E5E-81EE-C503AB5AB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73B-0D98-4100-A4FC-198A8A666EC2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2F9E2C-3D74-42B6-B9D6-329F5839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75470C-ADA0-42B1-9303-DB190DCB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6452-E782-4BE8-9F7D-7C5C5A914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498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C0E5CA-9256-49BD-868A-A14B3087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D1790F7-61C4-46B8-9F6F-45F0FC448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16AC86-6E79-4CBB-A179-737AE0CE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73B-0D98-4100-A4FC-198A8A666EC2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85AE36-B787-4A36-9D1B-4980B7009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F5C084-8A55-4365-B65F-F9977993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6452-E782-4BE8-9F7D-7C5C5A914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46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D7756D5-ED3E-4B14-A974-66390ACC7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9CFD9C-F7A5-44FF-A06D-361FCDD57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B08B2C-7AC3-4129-A719-10BD82F6C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73B-0D98-4100-A4FC-198A8A666EC2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3FA8CC-E92B-4CD6-B09F-45AFAFE6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4F4E95-FDFF-482E-BA34-C35E4BE4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6452-E782-4BE8-9F7D-7C5C5A914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12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956FF8-F546-4011-9C38-D9FF8E33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4BFF54-CABB-4F89-ACE8-945C8BB79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715376-BDD0-4477-83B3-777ABF240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73B-0D98-4100-A4FC-198A8A666EC2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1822D0-8779-4E64-B917-FEA52F81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3CEEC-35A3-48F1-A1A8-1576064F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6452-E782-4BE8-9F7D-7C5C5A914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83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6AB261-97E8-4AF1-8370-5E44B840B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235DEA-E097-4811-97D4-772BE3E0C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A651DC-122A-4FB1-8898-E5D6C907B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73B-0D98-4100-A4FC-198A8A666EC2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5C21EC-36B5-4849-A1F9-64D90521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02A2F4-E67C-4039-BBE6-6B050DC0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6452-E782-4BE8-9F7D-7C5C5A914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50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425277-30FF-4AB5-A8C0-4AA264AA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1657C6-CA16-4019-9328-8CB762A17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B4A66AD-EEF2-43D5-A466-BD83B4A8F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FEFB62-E9D3-495B-8779-5064BE87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73B-0D98-4100-A4FC-198A8A666EC2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8A4A93-3A8D-400B-B792-284C0FC5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EC6E67-7B01-4A27-A720-3449DF56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6452-E782-4BE8-9F7D-7C5C5A914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25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4CFB4E-0049-44BC-A0BD-A4520FD85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6EF020-96D4-4929-8BCB-BB7EF57FC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007BEA2-3A15-4B93-9D34-DDFB5E3FC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15EB69D-B240-4165-8FB8-0DB79CC91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9AD74B-A1EE-4A08-9BF9-B525A2A04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CB6FCFE-E014-4E41-9033-E8D711E6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73B-0D98-4100-A4FC-198A8A666EC2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364E440-2CA0-40FD-B678-D4CA570AD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370133D-BD1A-4369-8575-2DEC6D8B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6452-E782-4BE8-9F7D-7C5C5A914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77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02DBA0-F107-4C18-BBF7-20F15CC20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DD98561-F0BF-4733-850F-A717D5FD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73B-0D98-4100-A4FC-198A8A666EC2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9494DEE-FCF2-4BC1-8AAB-4335CCC5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3FE1763-8F31-4D09-A07A-4A154B76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6452-E782-4BE8-9F7D-7C5C5A914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13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EC3433-364A-4725-B17B-3505E9E9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73B-0D98-4100-A4FC-198A8A666EC2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752BB9-91F5-4ED8-B53E-39A0CCB5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AE2E0C-ABC1-438A-A72A-74B7AF6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6452-E782-4BE8-9F7D-7C5C5A914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07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4E405-B1DB-4136-BC59-E1FBE3EC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BA9FB8-6F3E-45F5-BB58-9AAC2A448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039DAA5-BB59-4D60-9D26-855DB3C47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6F3B8B-D985-460C-9ED7-3F38C35B8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73B-0D98-4100-A4FC-198A8A666EC2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8FC57C-5E81-48DB-A0A5-0E1E21A11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80C707-790C-4698-9C33-C794E502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6452-E782-4BE8-9F7D-7C5C5A914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26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B74A60-F1CA-47AE-9FFA-0AAAB9C9D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92CB0BF-012D-42FD-963F-46E71691C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6C5A3A-6DD8-4435-8BA7-5315F7ABB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E374AF-D541-48C4-8EE0-01303EB9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73B-0D98-4100-A4FC-198A8A666EC2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93BEF5-89F9-4573-97EC-96BDAD15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5DB154-301B-483D-A601-7307CEB2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6452-E782-4BE8-9F7D-7C5C5A914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55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D8D9B2E-2720-415C-8CBA-D636BE8C1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1D1CE9-75E6-4DA2-AE24-D8F9ABA63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490B06-315D-44F4-A0C3-A33D5EDCC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8973B-0D98-4100-A4FC-198A8A666EC2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0F356C-0D00-44A5-8126-0F0366831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B68AF1-6BE1-4B5F-B872-39D47A6D1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B6452-E782-4BE8-9F7D-7C5C5A914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32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AFF9DF-00E8-4AAB-A0E2-70DBAD9A4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6410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後期実験</a:t>
            </a:r>
            <a:r>
              <a:rPr lang="en-US" altLang="ja-JP" dirty="0"/>
              <a:t>Ⅱ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待ち行列シミュレーション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392D993-8B1C-49A2-987D-98BECD0E3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6120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4DDEAA-EF8B-4286-B80E-561B6CE29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5242A8-6BEC-427C-9D77-CBEFB3977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パラメータ</a:t>
            </a:r>
            <a:r>
              <a:rPr lang="en-US" altLang="ja-JP" dirty="0"/>
              <a:t>λ</a:t>
            </a:r>
            <a:r>
              <a:rPr lang="ja-JP" altLang="en-US" dirty="0"/>
              <a:t>＝１で実験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理論値と似た形となった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平均値は</a:t>
            </a:r>
            <a:r>
              <a:rPr lang="en-US" altLang="ja-JP" dirty="0"/>
              <a:t>1.0030</a:t>
            </a:r>
            <a:r>
              <a:rPr lang="ja-JP" altLang="en-US" dirty="0"/>
              <a:t>であった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 理論式は</a:t>
            </a:r>
            <a:r>
              <a:rPr lang="en-US" altLang="ja-JP" dirty="0"/>
              <a:t>1/λ</a:t>
            </a:r>
            <a:r>
              <a:rPr lang="ja-JP" altLang="en-US" dirty="0"/>
              <a:t> </a:t>
            </a:r>
            <a:r>
              <a:rPr lang="en-US" altLang="ja-JP" dirty="0"/>
              <a:t>=</a:t>
            </a:r>
            <a:r>
              <a:rPr lang="ja-JP" altLang="en-US" dirty="0"/>
              <a:t> </a:t>
            </a:r>
            <a:r>
              <a:rPr lang="en-US" altLang="ja-JP" dirty="0"/>
              <a:t>1/1</a:t>
            </a:r>
            <a:r>
              <a:rPr lang="ja-JP" altLang="en-US" dirty="0"/>
              <a:t> </a:t>
            </a:r>
            <a:r>
              <a:rPr lang="en-US" altLang="ja-JP" dirty="0"/>
              <a:t>=</a:t>
            </a:r>
            <a:r>
              <a:rPr lang="ja-JP" altLang="en-US" dirty="0"/>
              <a:t> </a:t>
            </a:r>
            <a:r>
              <a:rPr lang="en-US" altLang="ja-JP" dirty="0"/>
              <a:t>1</a:t>
            </a:r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848BDB1-C95A-454E-BFB3-B1EDF4105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26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8FDB73-C473-4480-9350-69A94541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365151-120A-4A5C-BD6E-1B6F7C85D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１</a:t>
            </a:r>
            <a:r>
              <a:rPr lang="en-US" altLang="ja-JP" dirty="0"/>
              <a:t>. </a:t>
            </a:r>
            <a:r>
              <a:rPr lang="el-GR" altLang="ja-JP" dirty="0"/>
              <a:t>δ</a:t>
            </a:r>
            <a:r>
              <a:rPr lang="ja-JP" altLang="en-US" dirty="0"/>
              <a:t>＝</a:t>
            </a:r>
            <a:r>
              <a:rPr lang="en-US" altLang="ja-JP" dirty="0"/>
              <a:t>1, </a:t>
            </a:r>
            <a:r>
              <a:rPr lang="ja-JP" altLang="en-US" dirty="0"/>
              <a:t>ｐ＝</a:t>
            </a:r>
            <a:r>
              <a:rPr lang="en-US" altLang="ja-JP" dirty="0"/>
              <a:t>0.1</a:t>
            </a:r>
            <a:r>
              <a:rPr lang="ja-JP" altLang="en-US" dirty="0"/>
              <a:t>のベルヌーイ過程に従う乱数を発生させ、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  その到着間隔の分布を調べる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２</a:t>
            </a:r>
            <a:r>
              <a:rPr lang="en-US" altLang="ja-JP" dirty="0"/>
              <a:t>. </a:t>
            </a:r>
            <a:r>
              <a:rPr lang="ja-JP" altLang="en-US" dirty="0"/>
              <a:t>資料の方法で指数分布に従う乱数を発生させる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  累積相対頻度のグラフを描き、分布関数や期待値と比較する</a:t>
            </a:r>
            <a:endParaRPr lang="en-US" altLang="ja-JP" dirty="0"/>
          </a:p>
          <a:p>
            <a:pPr marL="0" indent="0">
              <a:buNone/>
            </a:pP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b="1" dirty="0">
                <a:solidFill>
                  <a:srgbClr val="FF0000"/>
                </a:solidFill>
              </a:rPr>
              <a:t>３</a:t>
            </a:r>
            <a:r>
              <a:rPr lang="en-US" altLang="ja-JP" b="1" dirty="0">
                <a:solidFill>
                  <a:srgbClr val="FF0000"/>
                </a:solidFill>
              </a:rPr>
              <a:t>. </a:t>
            </a:r>
            <a:r>
              <a:rPr lang="ja-JP" altLang="en-US" b="1" dirty="0">
                <a:solidFill>
                  <a:srgbClr val="FF0000"/>
                </a:solidFill>
              </a:rPr>
              <a:t>バスの運行シミュレーションを行う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b="1" dirty="0">
                <a:solidFill>
                  <a:srgbClr val="FF0000"/>
                </a:solidFill>
              </a:rPr>
              <a:t>　  混雑度などを評価</a:t>
            </a:r>
            <a:endParaRPr lang="en-US" altLang="ja-JP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89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09DF9C-1669-412B-A91B-0DC5C43A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実験３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831B59B-A9AF-4EFB-A9F6-A1B5BA022A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kumimoji="1" lang="ja-JP" altLang="en-US" dirty="0"/>
                  <a:t>１</a:t>
                </a:r>
                <a:r>
                  <a:rPr lang="en-US" altLang="ja-JP" dirty="0"/>
                  <a:t>. </a:t>
                </a:r>
                <a:r>
                  <a:rPr kumimoji="1" lang="ja-JP" altLang="en-US" dirty="0"/>
                  <a:t>バスと乗客でそれぞれ異なるパラメータを用いて乱数を生成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　  今回は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=0.1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/>
                  <a:t>バス、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/>
                  <a:t>歩行者のパラメータとする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２</a:t>
                </a:r>
                <a:r>
                  <a:rPr kumimoji="1" lang="en-US" altLang="ja-JP" dirty="0"/>
                  <a:t>. </a:t>
                </a:r>
                <a:r>
                  <a:rPr lang="ja-JP" altLang="en-US" dirty="0"/>
                  <a:t>実験２の手法でバス用の乱数を１つ生成する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　</a:t>
                </a:r>
                <a:r>
                  <a:rPr lang="ja-JP" altLang="en-US" dirty="0"/>
                  <a:t>  </a:t>
                </a:r>
                <a:r>
                  <a:rPr lang="en-US" altLang="ja-JP" dirty="0"/>
                  <a:t>ex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= 10</a:t>
                </a: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３</a:t>
                </a:r>
                <a:r>
                  <a:rPr kumimoji="1" lang="en-US" altLang="ja-JP" dirty="0"/>
                  <a:t>. </a:t>
                </a:r>
                <a:r>
                  <a:rPr kumimoji="1" lang="ja-JP" altLang="en-US" dirty="0"/>
                  <a:t>実験２の手法で歩行者用の乱数を複数生成する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　  </a:t>
                </a:r>
                <a:r>
                  <a:rPr kumimoji="1" lang="en-US" altLang="ja-JP" dirty="0"/>
                  <a:t>ex 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/>
                  <a:t>= { 1 , 0.5 , 2.5 , 5 , 2 , 1 , … }  </a:t>
                </a:r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  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831B59B-A9AF-4EFB-A9F6-A1B5BA022A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920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1F721-A418-4D7A-834F-F0F9D368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実験３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C17A646-60C1-4574-B474-84703DF6F9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kumimoji="1" lang="ja-JP" altLang="en-US" dirty="0"/>
                  <a:t>この２つの乱数はバス </a:t>
                </a:r>
                <a:r>
                  <a:rPr kumimoji="1" lang="en-US" altLang="ja-JP" dirty="0"/>
                  <a:t>or </a:t>
                </a:r>
                <a:r>
                  <a:rPr kumimoji="1" lang="ja-JP" altLang="en-US" dirty="0"/>
                  <a:t>乗客が停留所に来るま</a:t>
                </a:r>
                <a:r>
                  <a:rPr lang="ja-JP" altLang="en-US" dirty="0"/>
                  <a:t>での時間を表す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= 10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/>
                  <a:t>= { 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ja-JP" dirty="0"/>
                  <a:t> , 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0.5</a:t>
                </a:r>
                <a:r>
                  <a:rPr lang="en-US" altLang="ja-JP" dirty="0"/>
                  <a:t> , 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2.5</a:t>
                </a:r>
                <a:r>
                  <a:rPr lang="en-US" altLang="ja-JP" dirty="0"/>
                  <a:t> , 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5</a:t>
                </a:r>
                <a:r>
                  <a:rPr lang="en-US" altLang="ja-JP" dirty="0"/>
                  <a:t> , 2 , 1 , … }</a:t>
                </a:r>
              </a:p>
              <a:p>
                <a:pPr marL="0" indent="0">
                  <a:buNone/>
                </a:pPr>
                <a:r>
                  <a:rPr lang="en-US" altLang="ja-JP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/>
                  <a:t>[4]</a:t>
                </a:r>
                <a:r>
                  <a:rPr lang="ja-JP" altLang="en-US" dirty="0"/>
                  <a:t>の合計値が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/>
                  <a:t>を超えるため、</a:t>
                </a:r>
                <a:r>
                  <a:rPr lang="en-US" altLang="ja-JP" dirty="0"/>
                  <a:t> </a:t>
                </a: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/>
                  <a:t>[3]</a:t>
                </a:r>
                <a:r>
                  <a:rPr lang="ja-JP" altLang="en-US" dirty="0"/>
                  <a:t>までしか乗ることができない これを記録する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→ 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バス用の乱数を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1000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個生成　結果をまとめる</a:t>
                </a:r>
                <a:endParaRPr lang="en-US" altLang="ja-JP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C17A646-60C1-4574-B474-84703DF6F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941" b="-4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中かっこ 4">
            <a:extLst>
              <a:ext uri="{FF2B5EF4-FFF2-40B4-BE49-F238E27FC236}">
                <a16:creationId xmlns:a16="http://schemas.microsoft.com/office/drawing/2014/main" id="{791542A7-98CE-4474-9B33-D7346FADB568}"/>
              </a:ext>
            </a:extLst>
          </p:cNvPr>
          <p:cNvSpPr/>
          <p:nvPr/>
        </p:nvSpPr>
        <p:spPr>
          <a:xfrm rot="5400000">
            <a:off x="3004087" y="2429132"/>
            <a:ext cx="160151" cy="2401933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496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7B29DC-66A9-4C87-98C6-EAE73E70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96AEB1-E09A-4202-B1EE-099EB8F1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825626"/>
            <a:ext cx="10515600" cy="46672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バスの混雑度の平均値 </a:t>
            </a:r>
            <a:r>
              <a:rPr kumimoji="1" lang="en-US" altLang="ja-JP" dirty="0"/>
              <a:t>: 105.591</a:t>
            </a:r>
            <a:r>
              <a:rPr kumimoji="1" lang="ja-JP" altLang="en-US" dirty="0"/>
              <a:t>　　　　同乗者の平均値 </a:t>
            </a:r>
            <a:r>
              <a:rPr kumimoji="1" lang="en-US" altLang="ja-JP" dirty="0"/>
              <a:t>: 198.523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4E6D511-6AE4-47FB-91F0-323CB3442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316731"/>
            <a:ext cx="5852172" cy="438912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66EFFAF-3A0E-4FA4-A397-253EFF58D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60" y="131673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44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80AB06-FF59-4316-B837-286651788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9D6B89-04CB-4074-9BC6-89E14123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乗客の待機時間の平均値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  → </a:t>
            </a:r>
            <a:r>
              <a:rPr lang="en-US" altLang="ja-JP" dirty="0"/>
              <a:t>21.994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BBD8CE1-1A02-4B88-B9A1-BB3240BF6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41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777E7C-D4FB-4951-A753-5746493C5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928"/>
            <a:ext cx="9144000" cy="23876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考察</a:t>
            </a:r>
            <a:r>
              <a:rPr kumimoji="1" lang="en-US" altLang="ja-JP" dirty="0"/>
              <a:t>1</a:t>
            </a:r>
            <a:endParaRPr kumimoji="1" lang="ja-JP" altLang="en-US" sz="72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C16FAA5-AEA1-4644-9513-509F55B79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119" y="3602038"/>
            <a:ext cx="11761694" cy="1655762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バスから見た混雑具合と乗客から見た混雑具合について</a:t>
            </a:r>
          </a:p>
        </p:txBody>
      </p:sp>
    </p:spTree>
    <p:extLst>
      <p:ext uri="{BB962C8B-B14F-4D97-AF65-F5344CB8AC3E}">
        <p14:creationId xmlns:p14="http://schemas.microsoft.com/office/powerpoint/2010/main" val="3364818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7B29DC-66A9-4C87-98C6-EAE73E70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32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96AEB1-E09A-4202-B1EE-099EB8F1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825627"/>
            <a:ext cx="10515600" cy="46672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バスの混雑度の平均値 </a:t>
            </a:r>
            <a:r>
              <a:rPr kumimoji="1" lang="en-US" altLang="ja-JP" dirty="0"/>
              <a:t>: 105.591</a:t>
            </a:r>
            <a:r>
              <a:rPr kumimoji="1" lang="ja-JP" altLang="en-US" dirty="0"/>
              <a:t>　　　　同乗者の平均値 </a:t>
            </a:r>
            <a:r>
              <a:rPr kumimoji="1" lang="en-US" altLang="ja-JP" dirty="0"/>
              <a:t>: 198.523</a:t>
            </a:r>
          </a:p>
          <a:p>
            <a:pPr marL="0" indent="0" algn="ctr">
              <a:buNone/>
            </a:pPr>
            <a:r>
              <a:rPr kumimoji="1" lang="ja-JP" altLang="en-US" dirty="0">
                <a:solidFill>
                  <a:srgbClr val="FF0000"/>
                </a:solidFill>
              </a:rPr>
              <a:t>→同乗者の平均人数はバスの混雑度の約２倍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4E6D511-6AE4-47FB-91F0-323CB3442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152141"/>
            <a:ext cx="5719248" cy="428943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66EFFAF-3A0E-4FA4-A397-253EFF58D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076" y="1152140"/>
            <a:ext cx="5719249" cy="42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87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55B1E-4B44-4BAC-8C21-7488D84D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7915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考察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4C3524D-D452-4229-AA69-C34C3A600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87506"/>
                <a:ext cx="10515600" cy="5289457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乗客から見た混雑度とバスから見た混雑度に何か関係があるはず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→ 数式で表そうとした</a:t>
                </a:r>
                <a:endParaRPr lang="en-US" altLang="ja-JP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𝐶𝑟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𝑏𝑢𝑠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バス</m:t>
                    </m:r>
                  </m:oMath>
                </a14:m>
                <a:r>
                  <a:rPr kumimoji="1" lang="ja-JP" altLang="en-US" dirty="0"/>
                  <a:t>から見た混雑度</a:t>
                </a:r>
                <a:endParaRPr kumimoji="1" lang="en-US" altLang="ja-JP" dirty="0"/>
              </a:p>
              <a:p>
                <a:pPr marL="0" indent="0" algn="ctr">
                  <a:buNone/>
                </a:pP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𝐶𝑟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h𝑢𝑚𝑎𝑛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乗客から見た混雑度</m:t>
                    </m:r>
                  </m:oMath>
                </a14:m>
                <a:endParaRPr kumimoji="1" lang="en-US" altLang="ja-JP" dirty="0"/>
              </a:p>
              <a:p>
                <a:pPr marL="0" indent="0" algn="ctr">
                  <a:buNone/>
                </a:pP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台目の</m:t>
                    </m:r>
                  </m:oMath>
                </a14:m>
                <a:r>
                  <a:rPr kumimoji="1" lang="ja-JP" altLang="en-US" dirty="0"/>
                  <a:t>バスの乗客数</a:t>
                </a:r>
                <a:r>
                  <a:rPr kumimoji="1" lang="en-US" altLang="ja-JP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=1000)</m:t>
                    </m:r>
                  </m:oMath>
                </a14:m>
                <a:endParaRPr kumimoji="1" lang="en-US" altLang="ja-JP" dirty="0"/>
              </a:p>
              <a:p>
                <a:pPr marL="0" indent="0" algn="ctr">
                  <a:buNone/>
                </a:pPr>
                <a:endParaRPr lang="en-US" altLang="ja-JP" dirty="0"/>
              </a:p>
              <a:p>
                <a:pPr marL="0" indent="0" algn="ctr">
                  <a:buNone/>
                </a:pPr>
                <a:endParaRPr kumimoji="1" lang="en-US" altLang="ja-JP" dirty="0"/>
              </a:p>
              <a:p>
                <a:pPr marL="0" indent="0" algn="ctr">
                  <a:buNone/>
                </a:pPr>
                <a:endParaRPr kumimoji="1" lang="en-US" altLang="ja-JP" dirty="0"/>
              </a:p>
              <a:p>
                <a:pPr marL="0" indent="0" algn="ctr">
                  <a:buNone/>
                </a:pPr>
                <a:r>
                  <a:rPr kumimoji="1" lang="ja-JP" altLang="en-US" dirty="0"/>
                  <a:t>→　頓挫　答え出した方後で教えてください</a:t>
                </a:r>
                <a:endParaRPr kumimoji="1" lang="en-US" altLang="ja-JP" dirty="0"/>
              </a:p>
              <a:p>
                <a:pPr marL="0" indent="0" algn="ctr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4C3524D-D452-4229-AA69-C34C3A600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87506"/>
                <a:ext cx="10515600" cy="5289457"/>
              </a:xfrm>
              <a:blipFill>
                <a:blip r:embed="rId2"/>
                <a:stretch>
                  <a:fillRect l="-1217" r="-696" b="-3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B105D10-5E21-443D-96D4-B7DCD35C1F84}"/>
                  </a:ext>
                </a:extLst>
              </p:cNvPr>
              <p:cNvSpPr txBox="1"/>
              <p:nvPr/>
            </p:nvSpPr>
            <p:spPr>
              <a:xfrm>
                <a:off x="728927" y="4172737"/>
                <a:ext cx="5367072" cy="10688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h𝑢𝑚𝑎𝑛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B105D10-5E21-443D-96D4-B7DCD35C1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27" y="4172737"/>
                <a:ext cx="5367072" cy="10688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3DD87DF-986C-465E-843F-EFABC2C33B8C}"/>
                  </a:ext>
                </a:extLst>
              </p:cNvPr>
              <p:cNvSpPr txBox="1"/>
              <p:nvPr/>
            </p:nvSpPr>
            <p:spPr>
              <a:xfrm>
                <a:off x="6993913" y="4172737"/>
                <a:ext cx="3461973" cy="1127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𝑏𝑢𝑠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3DD87DF-986C-465E-843F-EFABC2C33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913" y="4172737"/>
                <a:ext cx="3461973" cy="11276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51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906014-1917-4D5A-ACB3-5218C40EC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962"/>
            <a:ext cx="10515600" cy="1134876"/>
          </a:xfrm>
        </p:spPr>
        <p:txBody>
          <a:bodyPr/>
          <a:lstStyle/>
          <a:p>
            <a:r>
              <a:rPr kumimoji="1" lang="ja-JP" altLang="en-US" sz="3600" dirty="0"/>
              <a:t>考察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C069772-A1DF-4B29-9A2D-D637A2F979B9}"/>
              </a:ext>
            </a:extLst>
          </p:cNvPr>
          <p:cNvSpPr/>
          <p:nvPr/>
        </p:nvSpPr>
        <p:spPr>
          <a:xfrm>
            <a:off x="1676399" y="2232211"/>
            <a:ext cx="2303930" cy="1353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EB42FAD-8125-42BB-80B5-5C4EEE8ED85E}"/>
              </a:ext>
            </a:extLst>
          </p:cNvPr>
          <p:cNvSpPr/>
          <p:nvPr/>
        </p:nvSpPr>
        <p:spPr>
          <a:xfrm>
            <a:off x="2142564" y="2689411"/>
            <a:ext cx="457200" cy="4392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74C83CE-4496-4ED6-A990-FC3911D6820B}"/>
              </a:ext>
            </a:extLst>
          </p:cNvPr>
          <p:cNvSpPr/>
          <p:nvPr/>
        </p:nvSpPr>
        <p:spPr>
          <a:xfrm>
            <a:off x="3030070" y="2689411"/>
            <a:ext cx="457200" cy="4392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雲 10">
            <a:extLst>
              <a:ext uri="{FF2B5EF4-FFF2-40B4-BE49-F238E27FC236}">
                <a16:creationId xmlns:a16="http://schemas.microsoft.com/office/drawing/2014/main" id="{37132D2C-4599-4B25-95BC-35197A49960A}"/>
              </a:ext>
            </a:extLst>
          </p:cNvPr>
          <p:cNvSpPr/>
          <p:nvPr/>
        </p:nvSpPr>
        <p:spPr>
          <a:xfrm rot="10800000">
            <a:off x="3931470" y="1335741"/>
            <a:ext cx="2492190" cy="135367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8F7DE65-F90E-4D0E-AE8A-66DE242FEC28}"/>
              </a:ext>
            </a:extLst>
          </p:cNvPr>
          <p:cNvSpPr txBox="1"/>
          <p:nvPr/>
        </p:nvSpPr>
        <p:spPr>
          <a:xfrm>
            <a:off x="4449182" y="1775012"/>
            <a:ext cx="1725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・</a:t>
            </a:r>
            <a:r>
              <a:rPr kumimoji="1" lang="en-US" altLang="ja-JP" sz="1600" dirty="0"/>
              <a:t>2</a:t>
            </a:r>
            <a:r>
              <a:rPr kumimoji="1" lang="ja-JP" altLang="en-US" sz="1600" dirty="0"/>
              <a:t>人だけ</a:t>
            </a:r>
            <a:endParaRPr kumimoji="1" lang="en-US" altLang="ja-JP" sz="1600" dirty="0"/>
          </a:p>
          <a:p>
            <a:r>
              <a:rPr lang="ja-JP" altLang="en-US" sz="1600" dirty="0"/>
              <a:t>・空いてる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A08B260-B260-4224-8AFA-20E5344F5D4D}"/>
              </a:ext>
            </a:extLst>
          </p:cNvPr>
          <p:cNvSpPr txBox="1"/>
          <p:nvPr/>
        </p:nvSpPr>
        <p:spPr>
          <a:xfrm>
            <a:off x="1041473" y="3861247"/>
            <a:ext cx="357378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人しかいないと答える人が２名</a:t>
            </a:r>
            <a:endParaRPr kumimoji="1" lang="en-US" altLang="ja-JP" dirty="0"/>
          </a:p>
          <a:p>
            <a:r>
              <a:rPr lang="en-US" altLang="ja-JP" sz="2000" b="1" dirty="0"/>
              <a:t>2×2=</a:t>
            </a:r>
            <a:r>
              <a:rPr lang="ja-JP" altLang="en-US" sz="2000" b="1" dirty="0"/>
              <a:t>４</a:t>
            </a:r>
            <a:endParaRPr kumimoji="1" lang="ja-JP" altLang="en-US" sz="2000" b="1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124AC14-38D2-4DF9-A54C-397A63C29929}"/>
              </a:ext>
            </a:extLst>
          </p:cNvPr>
          <p:cNvSpPr/>
          <p:nvPr/>
        </p:nvSpPr>
        <p:spPr>
          <a:xfrm>
            <a:off x="6678707" y="2232210"/>
            <a:ext cx="2303930" cy="1353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CE260CAA-D32B-4E80-9874-9D88FBD7CA3C}"/>
              </a:ext>
            </a:extLst>
          </p:cNvPr>
          <p:cNvSpPr/>
          <p:nvPr/>
        </p:nvSpPr>
        <p:spPr>
          <a:xfrm>
            <a:off x="7073602" y="2590799"/>
            <a:ext cx="454510" cy="4392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8497CE3A-B0A4-4C7B-81D2-3E34AA115ACC}"/>
              </a:ext>
            </a:extLst>
          </p:cNvPr>
          <p:cNvSpPr/>
          <p:nvPr/>
        </p:nvSpPr>
        <p:spPr>
          <a:xfrm>
            <a:off x="6762527" y="2250139"/>
            <a:ext cx="454510" cy="4392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22A01993-B24B-46FB-B716-C32A69C24BDC}"/>
              </a:ext>
            </a:extLst>
          </p:cNvPr>
          <p:cNvSpPr/>
          <p:nvPr/>
        </p:nvSpPr>
        <p:spPr>
          <a:xfrm>
            <a:off x="8373036" y="3083858"/>
            <a:ext cx="454510" cy="4392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A6E761C5-E2CE-4F2E-837D-AAB58CA8AB8F}"/>
              </a:ext>
            </a:extLst>
          </p:cNvPr>
          <p:cNvSpPr/>
          <p:nvPr/>
        </p:nvSpPr>
        <p:spPr>
          <a:xfrm>
            <a:off x="8265459" y="2411502"/>
            <a:ext cx="454510" cy="4392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691D58F1-126E-4417-B487-DA4A28E0FD9B}"/>
              </a:ext>
            </a:extLst>
          </p:cNvPr>
          <p:cNvSpPr/>
          <p:nvPr/>
        </p:nvSpPr>
        <p:spPr>
          <a:xfrm>
            <a:off x="7712563" y="2581836"/>
            <a:ext cx="454510" cy="4392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D32E3DA6-989D-409B-90DE-CC27B55BDE71}"/>
              </a:ext>
            </a:extLst>
          </p:cNvPr>
          <p:cNvSpPr/>
          <p:nvPr/>
        </p:nvSpPr>
        <p:spPr>
          <a:xfrm>
            <a:off x="7073602" y="3128682"/>
            <a:ext cx="454510" cy="4392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9B7E6591-E8D4-446B-ABBB-951E63DCBD62}"/>
              </a:ext>
            </a:extLst>
          </p:cNvPr>
          <p:cNvSpPr/>
          <p:nvPr/>
        </p:nvSpPr>
        <p:spPr>
          <a:xfrm>
            <a:off x="7810949" y="3083859"/>
            <a:ext cx="454510" cy="4392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雲 23">
            <a:extLst>
              <a:ext uri="{FF2B5EF4-FFF2-40B4-BE49-F238E27FC236}">
                <a16:creationId xmlns:a16="http://schemas.microsoft.com/office/drawing/2014/main" id="{215F587D-0091-4A27-89DB-02CF68C117B6}"/>
              </a:ext>
            </a:extLst>
          </p:cNvPr>
          <p:cNvSpPr/>
          <p:nvPr/>
        </p:nvSpPr>
        <p:spPr>
          <a:xfrm>
            <a:off x="8982637" y="1134876"/>
            <a:ext cx="2303930" cy="135367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E01DFB4-FF11-455B-9A09-CB8220D90D23}"/>
              </a:ext>
            </a:extLst>
          </p:cNvPr>
          <p:cNvSpPr txBox="1"/>
          <p:nvPr/>
        </p:nvSpPr>
        <p:spPr>
          <a:xfrm>
            <a:off x="9377081" y="1407459"/>
            <a:ext cx="1586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7</a:t>
            </a:r>
            <a:r>
              <a:rPr kumimoji="1" lang="ja-JP" altLang="en-US" dirty="0"/>
              <a:t>人もいる</a:t>
            </a:r>
            <a:endParaRPr kumimoji="1" lang="en-US" altLang="ja-JP" dirty="0"/>
          </a:p>
          <a:p>
            <a:r>
              <a:rPr lang="ja-JP" altLang="en-US" dirty="0"/>
              <a:t>・混んでる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2277D8B-D4CC-48F7-835F-C554BD81DDC2}"/>
              </a:ext>
            </a:extLst>
          </p:cNvPr>
          <p:cNvSpPr txBox="1"/>
          <p:nvPr/>
        </p:nvSpPr>
        <p:spPr>
          <a:xfrm>
            <a:off x="6762527" y="3845859"/>
            <a:ext cx="29529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7</a:t>
            </a:r>
            <a:r>
              <a:rPr kumimoji="1" lang="ja-JP" altLang="en-US" dirty="0"/>
              <a:t>人もいたと答える人が</a:t>
            </a:r>
            <a:r>
              <a:rPr lang="en-US" altLang="ja-JP" dirty="0"/>
              <a:t>7</a:t>
            </a:r>
            <a:r>
              <a:rPr lang="ja-JP" altLang="en-US" dirty="0"/>
              <a:t>名</a:t>
            </a:r>
            <a:endParaRPr lang="en-US" altLang="ja-JP" dirty="0"/>
          </a:p>
          <a:p>
            <a:r>
              <a:rPr kumimoji="1" lang="en-US" altLang="ja-JP" sz="2000" b="1" dirty="0"/>
              <a:t>7×7=</a:t>
            </a:r>
            <a:r>
              <a:rPr lang="en-US" altLang="ja-JP" sz="2000" b="1" dirty="0"/>
              <a:t>49</a:t>
            </a:r>
            <a:endParaRPr kumimoji="1" lang="ja-JP" altLang="en-US" sz="2000" b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53E726E-37CC-4CB4-B863-3409811354D2}"/>
              </a:ext>
            </a:extLst>
          </p:cNvPr>
          <p:cNvSpPr txBox="1"/>
          <p:nvPr/>
        </p:nvSpPr>
        <p:spPr>
          <a:xfrm>
            <a:off x="2828363" y="4683215"/>
            <a:ext cx="49305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rgbClr val="FF0000"/>
                </a:solidFill>
              </a:rPr>
              <a:t>混んでいたと答える人の声がより大きくなる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FA959F7-ED70-4A1F-975A-A49E89BE4D43}"/>
              </a:ext>
            </a:extLst>
          </p:cNvPr>
          <p:cNvSpPr txBox="1"/>
          <p:nvPr/>
        </p:nvSpPr>
        <p:spPr>
          <a:xfrm>
            <a:off x="5853953" y="5880279"/>
            <a:ext cx="46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でも</a:t>
            </a:r>
            <a:r>
              <a:rPr kumimoji="1" lang="en-US" altLang="ja-JP" dirty="0"/>
              <a:t>2</a:t>
            </a:r>
            <a:r>
              <a:rPr kumimoji="1" lang="ja-JP" altLang="en-US" dirty="0"/>
              <a:t>倍より大きくなるんじゃないの･･･？</a:t>
            </a:r>
          </a:p>
        </p:txBody>
      </p:sp>
    </p:spTree>
    <p:extLst>
      <p:ext uri="{BB962C8B-B14F-4D97-AF65-F5344CB8AC3E}">
        <p14:creationId xmlns:p14="http://schemas.microsoft.com/office/powerpoint/2010/main" val="272018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F15422-23DD-4D0F-BFAD-EE01703BE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ベルヌーイ過程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5CD815-F70D-48CB-81C4-FFF4E91F7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2</a:t>
            </a:r>
            <a:r>
              <a:rPr lang="ja-JP" altLang="en-US" dirty="0"/>
              <a:t>値確率変数の下で確率的試行を行う過程のこと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・間隔</a:t>
            </a:r>
            <a:r>
              <a:rPr lang="el-GR" altLang="ja-JP" dirty="0"/>
              <a:t>δ</a:t>
            </a:r>
            <a:r>
              <a:rPr lang="ja-JP" altLang="en-US" dirty="0"/>
              <a:t>おきに成功確率</a:t>
            </a:r>
            <a:r>
              <a:rPr lang="ja-JP" altLang="en-US" dirty="0" err="1"/>
              <a:t>ｐ</a:t>
            </a:r>
            <a:r>
              <a:rPr lang="ja-JP" altLang="en-US" dirty="0"/>
              <a:t>の試行をする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ex ) </a:t>
            </a:r>
            <a:r>
              <a:rPr lang="el-GR" altLang="ja-JP" dirty="0"/>
              <a:t>δ</a:t>
            </a:r>
            <a:r>
              <a:rPr lang="en-US" altLang="ja-JP" dirty="0"/>
              <a:t>=1</a:t>
            </a:r>
            <a:r>
              <a:rPr lang="ja-JP" altLang="en-US" dirty="0"/>
              <a:t>おきに</a:t>
            </a:r>
            <a:r>
              <a:rPr lang="en-US" altLang="ja-JP" dirty="0"/>
              <a:t>1/2</a:t>
            </a:r>
            <a:r>
              <a:rPr lang="ja-JP" altLang="en-US" dirty="0"/>
              <a:t>で表が出るコインを投げる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・到着間隔の期待値は</a:t>
            </a:r>
            <a:r>
              <a:rPr lang="el-GR" altLang="ja-JP" dirty="0"/>
              <a:t>δ</a:t>
            </a:r>
            <a:r>
              <a:rPr lang="en-US" altLang="ja-JP" dirty="0"/>
              <a:t>/</a:t>
            </a:r>
            <a:r>
              <a:rPr lang="ja-JP" altLang="en-US" dirty="0"/>
              <a:t>ｐ　例の場合は２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62674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777E7C-D4FB-4951-A753-5746493C5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928"/>
            <a:ext cx="9144000" cy="23876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考察</a:t>
            </a:r>
            <a:r>
              <a:rPr kumimoji="1" lang="en-US" altLang="ja-JP" dirty="0"/>
              <a:t>2</a:t>
            </a:r>
            <a:endParaRPr kumimoji="1" lang="ja-JP" altLang="en-US" sz="72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C16FAA5-AEA1-4644-9513-509F55B79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119" y="3602038"/>
            <a:ext cx="11761694" cy="1655762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バスの平均到着間隔と乗客の平均待ち時間の関係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4063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71BA09-2094-4C4E-AC15-31DF53D4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35" y="299624"/>
            <a:ext cx="10515600" cy="1092914"/>
          </a:xfrm>
        </p:spPr>
        <p:txBody>
          <a:bodyPr/>
          <a:lstStyle/>
          <a:p>
            <a:r>
              <a:rPr kumimoji="1" lang="ja-JP" altLang="en-US" sz="3600" dirty="0"/>
              <a:t>考察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69DEFF-6426-479E-9A54-A651A91C9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85021"/>
            <a:ext cx="10515600" cy="9547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dirty="0">
                <a:solidFill>
                  <a:srgbClr val="FF0000"/>
                </a:solidFill>
              </a:rPr>
              <a:t>乗客の平均待ち時間はバスの平均到着間隔の約２倍</a:t>
            </a:r>
            <a:endParaRPr kumimoji="1" lang="en-US" altLang="ja-JP" sz="2000" dirty="0">
              <a:solidFill>
                <a:srgbClr val="FF0000"/>
              </a:solidFill>
            </a:endParaRPr>
          </a:p>
          <a:p>
            <a:pPr marL="0" indent="0" algn="r">
              <a:buNone/>
            </a:pPr>
            <a:endParaRPr kumimoji="1" lang="ja-JP" altLang="en-US" sz="2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93BC678-032D-4177-914E-A54C6974D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234" y="1159153"/>
            <a:ext cx="5444566" cy="413492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938EEB8-9585-4627-887B-22E2D3152895}"/>
              </a:ext>
            </a:extLst>
          </p:cNvPr>
          <p:cNvSpPr txBox="1"/>
          <p:nvPr/>
        </p:nvSpPr>
        <p:spPr>
          <a:xfrm>
            <a:off x="6790614" y="5404884"/>
            <a:ext cx="461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乗客の平均待ち時間　</a:t>
            </a:r>
            <a:r>
              <a:rPr kumimoji="1" lang="en-US" altLang="ja-JP" dirty="0"/>
              <a:t>19.038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B9CF8873-5DA3-45A8-A1B8-ED300BF902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5130" y="2639920"/>
                <a:ext cx="5007306" cy="23438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2000" dirty="0"/>
                  <a:t>バスの平均到着間隔は</a:t>
                </a:r>
                <a:r>
                  <a:rPr lang="en-US" altLang="ja-JP" sz="2000" dirty="0"/>
                  <a:t>1/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0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000" dirty="0"/>
                  <a:t>で表される</a:t>
                </a:r>
                <a:endParaRPr lang="en-US" altLang="ja-JP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ja-JP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2000" dirty="0"/>
                  <a:t>→ 今回の平均到着間隔は</a:t>
                </a:r>
                <a:r>
                  <a:rPr lang="en-US" altLang="ja-JP" sz="2000" dirty="0"/>
                  <a:t>10</a:t>
                </a:r>
              </a:p>
            </p:txBody>
          </p:sp>
        </mc:Choice>
        <mc:Fallback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B9CF8873-5DA3-45A8-A1B8-ED300BF90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30" y="2639920"/>
                <a:ext cx="5007306" cy="2343881"/>
              </a:xfrm>
              <a:prstGeom prst="rect">
                <a:avLst/>
              </a:prstGeom>
              <a:blipFill>
                <a:blip r:embed="rId3"/>
                <a:stretch>
                  <a:fillRect l="-1340" t="-23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7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C509A-EE7B-4401-A223-8CA70CED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4DF75A-E671-4561-BE2D-A713BED09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基本的に考察１と同様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到着間隔が短い → 待ち時間が少ない → </a:t>
            </a:r>
            <a:r>
              <a:rPr kumimoji="1" lang="ja-JP" altLang="en-US" dirty="0">
                <a:solidFill>
                  <a:srgbClr val="FF0000"/>
                </a:solidFill>
              </a:rPr>
              <a:t>利用者が少ない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/>
              <a:t>到着間隔が長い </a:t>
            </a:r>
            <a:r>
              <a:rPr lang="ja-JP" altLang="en-US" dirty="0"/>
              <a:t>→ 待ち時間が長い → </a:t>
            </a:r>
            <a:r>
              <a:rPr lang="ja-JP" altLang="en-US" dirty="0">
                <a:solidFill>
                  <a:srgbClr val="FF0000"/>
                </a:solidFill>
              </a:rPr>
              <a:t>利用者が多い</a:t>
            </a:r>
            <a:endParaRPr lang="en-US" altLang="ja-JP" dirty="0">
              <a:solidFill>
                <a:srgbClr val="FF0000"/>
              </a:solidFill>
            </a:endParaRPr>
          </a:p>
          <a:p>
            <a:endParaRPr kumimoji="1"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　→ 長く待たされたと感じる乗客が多くなる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660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BC58BD-8F82-469A-BBE4-AD52BD362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ポアソン過程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CE50BF-76B6-4A27-BB7F-EC067D61B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・ベルヌーイ過程の間隔（</a:t>
            </a:r>
            <a:r>
              <a:rPr lang="el-GR" altLang="ja-JP" dirty="0"/>
              <a:t>δ</a:t>
            </a:r>
            <a:r>
              <a:rPr lang="ja-JP" altLang="en-US" dirty="0"/>
              <a:t>）を０に近づけて連続的にしたもの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・到着間隔は指数分布に従う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・指数分布のパラメータが</a:t>
            </a:r>
            <a:r>
              <a:rPr lang="en-US" altLang="ja-JP" dirty="0"/>
              <a:t>λ </a:t>
            </a:r>
            <a:r>
              <a:rPr lang="ja-JP" altLang="en-US" dirty="0"/>
              <a:t>→ 単位時間あたりに平均</a:t>
            </a:r>
            <a:r>
              <a:rPr lang="en-US" altLang="ja-JP" dirty="0"/>
              <a:t>λ</a:t>
            </a:r>
            <a:r>
              <a:rPr lang="ja-JP" altLang="en-US" dirty="0"/>
              <a:t>個到着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81544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8FDB73-C473-4480-9350-69A94541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365151-120A-4A5C-BD6E-1B6F7C85D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１</a:t>
            </a:r>
            <a:r>
              <a:rPr lang="en-US" altLang="ja-JP" dirty="0"/>
              <a:t>. </a:t>
            </a:r>
            <a:r>
              <a:rPr lang="el-GR" altLang="ja-JP" dirty="0"/>
              <a:t>δ</a:t>
            </a:r>
            <a:r>
              <a:rPr lang="ja-JP" altLang="en-US" dirty="0"/>
              <a:t>＝</a:t>
            </a:r>
            <a:r>
              <a:rPr lang="en-US" altLang="ja-JP" dirty="0"/>
              <a:t>1, </a:t>
            </a:r>
            <a:r>
              <a:rPr lang="ja-JP" altLang="en-US" dirty="0"/>
              <a:t>ｐ＝</a:t>
            </a:r>
            <a:r>
              <a:rPr lang="en-US" altLang="ja-JP" dirty="0"/>
              <a:t>0.1</a:t>
            </a:r>
            <a:r>
              <a:rPr lang="ja-JP" altLang="en-US" dirty="0"/>
              <a:t>のベルヌーイ過程に従う乱数を発生させ、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  その到着分布を調べる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２</a:t>
            </a:r>
            <a:r>
              <a:rPr lang="en-US" altLang="ja-JP" dirty="0"/>
              <a:t>. </a:t>
            </a:r>
            <a:r>
              <a:rPr lang="ja-JP" altLang="en-US" dirty="0"/>
              <a:t>資料の方法で指数分布に従う乱数を発生させる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  累積相対頻度のグラフを描き、分布関数や期待値と比較する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３</a:t>
            </a:r>
            <a:r>
              <a:rPr lang="en-US" altLang="ja-JP" dirty="0"/>
              <a:t>. </a:t>
            </a:r>
            <a:r>
              <a:rPr lang="ja-JP" altLang="en-US" dirty="0"/>
              <a:t>バスの運行シミュレーションを行う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  混雑度などを評価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5884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8FDB73-C473-4480-9350-69A94541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365151-120A-4A5C-BD6E-1B6F7C85D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b="1" dirty="0">
                <a:solidFill>
                  <a:srgbClr val="FF0000"/>
                </a:solidFill>
              </a:rPr>
              <a:t>１</a:t>
            </a:r>
            <a:r>
              <a:rPr lang="en-US" altLang="ja-JP" b="1" dirty="0">
                <a:solidFill>
                  <a:srgbClr val="FF0000"/>
                </a:solidFill>
              </a:rPr>
              <a:t>. </a:t>
            </a:r>
            <a:r>
              <a:rPr lang="el-GR" altLang="ja-JP" b="1" dirty="0">
                <a:solidFill>
                  <a:srgbClr val="FF0000"/>
                </a:solidFill>
              </a:rPr>
              <a:t>δ</a:t>
            </a:r>
            <a:r>
              <a:rPr lang="ja-JP" altLang="en-US" b="1" dirty="0">
                <a:solidFill>
                  <a:srgbClr val="FF0000"/>
                </a:solidFill>
              </a:rPr>
              <a:t>＝</a:t>
            </a:r>
            <a:r>
              <a:rPr lang="en-US" altLang="ja-JP" b="1" dirty="0">
                <a:solidFill>
                  <a:srgbClr val="FF0000"/>
                </a:solidFill>
              </a:rPr>
              <a:t>1, </a:t>
            </a:r>
            <a:r>
              <a:rPr lang="ja-JP" altLang="en-US" b="1" dirty="0">
                <a:solidFill>
                  <a:srgbClr val="FF0000"/>
                </a:solidFill>
              </a:rPr>
              <a:t>ｐ＝</a:t>
            </a:r>
            <a:r>
              <a:rPr lang="en-US" altLang="ja-JP" b="1" dirty="0">
                <a:solidFill>
                  <a:srgbClr val="FF0000"/>
                </a:solidFill>
              </a:rPr>
              <a:t>0.1</a:t>
            </a:r>
            <a:r>
              <a:rPr lang="ja-JP" altLang="en-US" b="1" dirty="0">
                <a:solidFill>
                  <a:srgbClr val="FF0000"/>
                </a:solidFill>
              </a:rPr>
              <a:t>のベルヌーイ過程に従う乱数を発生させる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b="1" dirty="0">
                <a:solidFill>
                  <a:srgbClr val="FF0000"/>
                </a:solidFill>
              </a:rPr>
              <a:t>　  乱数の到着間隔の分布を調べる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２</a:t>
            </a:r>
            <a:r>
              <a:rPr lang="en-US" altLang="ja-JP" dirty="0"/>
              <a:t>. </a:t>
            </a:r>
            <a:r>
              <a:rPr lang="ja-JP" altLang="en-US" dirty="0"/>
              <a:t>資料の方法で指数分布に従う乱数を発生させる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  累積相対頻度のグラフを描き、分布関数や期待値と比較する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３</a:t>
            </a:r>
            <a:r>
              <a:rPr lang="en-US" altLang="ja-JP" dirty="0"/>
              <a:t>. </a:t>
            </a:r>
            <a:r>
              <a:rPr lang="ja-JP" altLang="en-US" dirty="0"/>
              <a:t>バスの運行シミュレーションを行う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  混雑度などを評価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5037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1F3DD8-827D-4DEF-B359-5ACFA431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0D0B6C-117D-43C6-8168-98A1A711B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１．</a:t>
            </a:r>
            <a:r>
              <a:rPr lang="en-US" altLang="ja-JP" dirty="0"/>
              <a:t>0.0 ~ 1.0</a:t>
            </a:r>
            <a:r>
              <a:rPr lang="ja-JP" altLang="en-US" dirty="0" err="1"/>
              <a:t>までの</a:t>
            </a:r>
            <a:r>
              <a:rPr lang="ja-JP" altLang="en-US" dirty="0"/>
              <a:t>範囲で一様分布に従う乱数</a:t>
            </a:r>
            <a:r>
              <a:rPr lang="en-US" altLang="ja-JP" dirty="0"/>
              <a:t>U</a:t>
            </a:r>
            <a:r>
              <a:rPr lang="ja-JP" altLang="en-US" dirty="0"/>
              <a:t>を生成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en-US" altLang="ja-JP" dirty="0"/>
              <a:t>ex ) U = { 0.1 , 0.8 , 0.5 , 0.05 , 0.9 , 0,08}   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２．</a:t>
            </a:r>
            <a:r>
              <a:rPr lang="en-US" altLang="ja-JP" dirty="0"/>
              <a:t>U[n] &lt;= p</a:t>
            </a:r>
            <a:r>
              <a:rPr lang="ja-JP" altLang="en-US" dirty="0"/>
              <a:t>ならば</a:t>
            </a:r>
            <a:r>
              <a:rPr lang="en-US" altLang="ja-JP" dirty="0"/>
              <a:t>U[n]=1</a:t>
            </a:r>
            <a:r>
              <a:rPr lang="ja-JP" altLang="en-US" dirty="0"/>
              <a:t> 、そうでないなら</a:t>
            </a:r>
            <a:r>
              <a:rPr lang="en-US" altLang="ja-JP" dirty="0"/>
              <a:t>U[n]=0</a:t>
            </a:r>
            <a:r>
              <a:rPr lang="ja-JP" altLang="en-US" dirty="0"/>
              <a:t>に差替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</a:t>
            </a:r>
            <a:r>
              <a:rPr kumimoji="1" lang="en-US" altLang="ja-JP" dirty="0"/>
              <a:t>ex ) U= { </a:t>
            </a:r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en-US" altLang="ja-JP" dirty="0"/>
              <a:t> , 0 , 0 , </a:t>
            </a:r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en-US" altLang="ja-JP" dirty="0"/>
              <a:t> , 0 , </a:t>
            </a:r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en-US" altLang="ja-JP" dirty="0"/>
              <a:t> }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３．２で差し替えられた</a:t>
            </a:r>
            <a:r>
              <a:rPr kumimoji="1" lang="en-US" altLang="ja-JP" dirty="0"/>
              <a:t>U</a:t>
            </a:r>
            <a:r>
              <a:rPr kumimoji="1" lang="ja-JP" altLang="en-US" dirty="0"/>
              <a:t>がベルヌーイ分布に従う乱数となる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/>
              <a:t>が発生してから再び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/>
              <a:t>が発生するまでの分布をプロット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8925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C83C0F-904D-46E8-B528-BAF6012E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実験１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0A741B-E098-4E02-9ECF-474672855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kumimoji="1" lang="ja-JP" altLang="en-US" dirty="0"/>
              <a:t>到着間隔の平均 </a:t>
            </a:r>
            <a:r>
              <a:rPr kumimoji="1" lang="en-US" altLang="ja-JP" dirty="0"/>
              <a:t>: 10.0957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ja-JP" altLang="en-US" dirty="0">
                <a:solidFill>
                  <a:srgbClr val="FF0000"/>
                </a:solidFill>
              </a:rPr>
              <a:t>理論値 </a:t>
            </a:r>
            <a:r>
              <a:rPr lang="en-US" altLang="ja-JP" dirty="0">
                <a:solidFill>
                  <a:srgbClr val="FF0000"/>
                </a:solidFill>
              </a:rPr>
              <a:t>: 1/0.1 = 10.0</a:t>
            </a:r>
          </a:p>
          <a:p>
            <a:pPr marL="0" indent="0">
              <a:buNone/>
            </a:pPr>
            <a:endParaRPr kumimoji="1"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FF0000"/>
                </a:solidFill>
              </a:rPr>
              <a:t>　→ おおむね一致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ADAC67F-BDB2-4EFC-958C-909E69E3A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521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03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8FDB73-C473-4480-9350-69A94541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365151-120A-4A5C-BD6E-1B6F7C85D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１</a:t>
            </a:r>
            <a:r>
              <a:rPr lang="en-US" altLang="ja-JP" dirty="0"/>
              <a:t>. </a:t>
            </a:r>
            <a:r>
              <a:rPr lang="el-GR" altLang="ja-JP" dirty="0"/>
              <a:t>δ</a:t>
            </a:r>
            <a:r>
              <a:rPr lang="ja-JP" altLang="en-US" dirty="0"/>
              <a:t>＝</a:t>
            </a:r>
            <a:r>
              <a:rPr lang="en-US" altLang="ja-JP" dirty="0"/>
              <a:t>1, </a:t>
            </a:r>
            <a:r>
              <a:rPr lang="ja-JP" altLang="en-US" dirty="0"/>
              <a:t>ｐ＝</a:t>
            </a:r>
            <a:r>
              <a:rPr lang="en-US" altLang="ja-JP" dirty="0"/>
              <a:t>0.1</a:t>
            </a:r>
            <a:r>
              <a:rPr lang="ja-JP" altLang="en-US" dirty="0"/>
              <a:t>のベルヌーイ過程に従う乱数を発生させ、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  その到着間隔の分布を調べる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b="1" dirty="0">
                <a:solidFill>
                  <a:srgbClr val="FF0000"/>
                </a:solidFill>
              </a:rPr>
              <a:t>２</a:t>
            </a:r>
            <a:r>
              <a:rPr lang="en-US" altLang="ja-JP" b="1" dirty="0">
                <a:solidFill>
                  <a:srgbClr val="FF0000"/>
                </a:solidFill>
              </a:rPr>
              <a:t>. </a:t>
            </a:r>
            <a:r>
              <a:rPr lang="ja-JP" altLang="en-US" b="1" dirty="0">
                <a:solidFill>
                  <a:srgbClr val="FF0000"/>
                </a:solidFill>
              </a:rPr>
              <a:t>資料の方法で指数分布に従う乱数を発生させる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b="1" dirty="0">
                <a:solidFill>
                  <a:srgbClr val="FF0000"/>
                </a:solidFill>
              </a:rPr>
              <a:t>　  累積相対頻度のグラフを描き、分布関数や期待値と比較する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dirty="0"/>
              <a:t>３</a:t>
            </a:r>
            <a:r>
              <a:rPr lang="en-US" altLang="ja-JP" dirty="0"/>
              <a:t>. </a:t>
            </a:r>
            <a:r>
              <a:rPr lang="ja-JP" altLang="en-US" dirty="0"/>
              <a:t>バスの運行シミュレーションを行う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  混雑度などを評価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8075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EBC741-8E10-42E0-94A7-7169E306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実験２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CF1B97B2-BB49-4539-91DA-EAB219CE4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478" y="2523999"/>
            <a:ext cx="3172268" cy="905001"/>
          </a:xfrm>
          <a:prstGeom prst="rect">
            <a:avLst/>
          </a:prstGeom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DB7213AF-CA02-4CC0-A051-291F8FDA6FC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１</a:t>
            </a:r>
            <a:r>
              <a:rPr lang="en-US" altLang="ja-JP" dirty="0"/>
              <a:t>. 0.0 ~ 1.0</a:t>
            </a:r>
            <a:r>
              <a:rPr lang="ja-JP" altLang="en-US" dirty="0" err="1"/>
              <a:t>までの</a:t>
            </a:r>
            <a:r>
              <a:rPr lang="ja-JP" altLang="en-US" dirty="0"/>
              <a:t>範囲で一様分布に従う乱数</a:t>
            </a:r>
            <a:r>
              <a:rPr lang="en-US" altLang="ja-JP" dirty="0"/>
              <a:t>U</a:t>
            </a:r>
            <a:r>
              <a:rPr lang="ja-JP" altLang="en-US" dirty="0"/>
              <a:t>を生成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２</a:t>
            </a:r>
            <a:r>
              <a:rPr lang="en-US" altLang="ja-JP" dirty="0"/>
              <a:t>.  </a:t>
            </a:r>
            <a:r>
              <a:rPr lang="ja-JP" altLang="en-US" dirty="0"/>
              <a:t>                               で表される式にＵを代入すると指数分布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　　に従う乱数が生成される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３</a:t>
            </a:r>
            <a:r>
              <a:rPr lang="en-US" altLang="ja-JP" dirty="0"/>
              <a:t>.</a:t>
            </a:r>
            <a:r>
              <a:rPr lang="ja-JP" altLang="en-US" dirty="0"/>
              <a:t>  比較対象として</a:t>
            </a:r>
            <a:r>
              <a:rPr lang="en-US" altLang="ja-JP" dirty="0" err="1"/>
              <a:t>numpy.exponential</a:t>
            </a:r>
            <a:r>
              <a:rPr lang="en-US" altLang="ja-JP" dirty="0"/>
              <a:t>()</a:t>
            </a:r>
            <a:r>
              <a:rPr lang="ja-JP" altLang="en-US" dirty="0"/>
              <a:t>を描画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３</a:t>
            </a:r>
            <a:r>
              <a:rPr lang="en-US" altLang="ja-JP" dirty="0"/>
              <a:t>.</a:t>
            </a:r>
            <a:r>
              <a:rPr lang="ja-JP" altLang="en-US" dirty="0"/>
              <a:t> ヒストグラムと累積相対頻度のグラフを描画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0076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551</Words>
  <Application>Microsoft Office PowerPoint</Application>
  <PresentationFormat>ワイド画面</PresentationFormat>
  <Paragraphs>176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游ゴシック</vt:lpstr>
      <vt:lpstr>游ゴシック Light</vt:lpstr>
      <vt:lpstr>Arial</vt:lpstr>
      <vt:lpstr>Cambria Math</vt:lpstr>
      <vt:lpstr>Office テーマ</vt:lpstr>
      <vt:lpstr>後期実験Ⅱ  待ち行列シミュレーション</vt:lpstr>
      <vt:lpstr>ベルヌーイ過程</vt:lpstr>
      <vt:lpstr>ポアソン過程</vt:lpstr>
      <vt:lpstr>実験内容</vt:lpstr>
      <vt:lpstr>実験内容</vt:lpstr>
      <vt:lpstr>実験１</vt:lpstr>
      <vt:lpstr>実験１</vt:lpstr>
      <vt:lpstr>実験内容</vt:lpstr>
      <vt:lpstr>実験２</vt:lpstr>
      <vt:lpstr>実験２</vt:lpstr>
      <vt:lpstr>実験内容</vt:lpstr>
      <vt:lpstr>実験３</vt:lpstr>
      <vt:lpstr>実験３</vt:lpstr>
      <vt:lpstr>実験３</vt:lpstr>
      <vt:lpstr>実験３</vt:lpstr>
      <vt:lpstr>考察1</vt:lpstr>
      <vt:lpstr>考察</vt:lpstr>
      <vt:lpstr>考察</vt:lpstr>
      <vt:lpstr>考察</vt:lpstr>
      <vt:lpstr>考察2</vt:lpstr>
      <vt:lpstr>考察</vt:lpstr>
      <vt:lpstr>考察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後期実験Ⅱ 待ち行列シュミレーション</dc:title>
  <dc:creator>Masashi Ueda</dc:creator>
  <cp:lastModifiedBy>田中 寿明</cp:lastModifiedBy>
  <cp:revision>43</cp:revision>
  <dcterms:created xsi:type="dcterms:W3CDTF">2019-11-27T05:49:31Z</dcterms:created>
  <dcterms:modified xsi:type="dcterms:W3CDTF">2019-12-03T20:59:02Z</dcterms:modified>
</cp:coreProperties>
</file>