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57" r:id="rId15"/>
    <p:sldId id="271" r:id="rId16"/>
    <p:sldId id="272" r:id="rId17"/>
    <p:sldId id="273" r:id="rId18"/>
    <p:sldId id="274" r:id="rId19"/>
    <p:sldId id="275" r:id="rId20"/>
    <p:sldId id="276" r:id="rId21"/>
    <p:sldId id="277" r:id="rId22"/>
    <p:sldId id="278" r:id="rId23"/>
    <p:sldId id="279" r:id="rId24"/>
    <p:sldId id="27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4/21/2023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4/21/2023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4/21/2023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4/21/2023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4/21/2023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4/21/2023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IN" dirty="0" smtClean="0"/>
              <a:t>Decentralized Access Control with Anonymous Authentication of Data Stored in Clouds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sz="3200" smtClean="0"/>
              <a:t>ADVANTAGES OF PROPOSED SYSTEM</a:t>
            </a:r>
          </a:p>
        </p:txBody>
      </p:sp>
      <p:sp>
        <p:nvSpPr>
          <p:cNvPr id="13315" name="Content Placeholder 2"/>
          <p:cNvSpPr>
            <a:spLocks noGrp="1"/>
          </p:cNvSpPr>
          <p:nvPr>
            <p:ph sz="quarter" idx="1"/>
          </p:nvPr>
        </p:nvSpPr>
        <p:spPr>
          <a:xfrm>
            <a:off x="533400" y="1857375"/>
            <a:ext cx="8296275" cy="4297363"/>
          </a:xfrm>
        </p:spPr>
        <p:txBody>
          <a:bodyPr/>
          <a:lstStyle/>
          <a:p>
            <a:pPr algn="just"/>
            <a:r>
              <a:rPr lang="en-IN" sz="2400" dirty="0" smtClean="0"/>
              <a:t>Distributed access control of data stored in cloud so that only authorized users with valid attributes can access them.</a:t>
            </a:r>
          </a:p>
          <a:p>
            <a:pPr algn="just"/>
            <a:endParaRPr lang="en-US" sz="2400" dirty="0" smtClean="0"/>
          </a:p>
          <a:p>
            <a:pPr algn="just"/>
            <a:r>
              <a:rPr lang="en-IN" sz="2400" dirty="0" smtClean="0"/>
              <a:t>Authentication of users who store and modify their data on the cloud.</a:t>
            </a:r>
          </a:p>
          <a:p>
            <a:pPr algn="just"/>
            <a:endParaRPr lang="en-US" sz="2400" dirty="0" smtClean="0"/>
          </a:p>
          <a:p>
            <a:pPr algn="just"/>
            <a:r>
              <a:rPr lang="en-IN" sz="2400" dirty="0" smtClean="0"/>
              <a:t>The identity of the user is protected from the cloud during authentication.</a:t>
            </a:r>
            <a:endParaRPr lang="en-US" sz="2400" dirty="0" smtClean="0"/>
          </a:p>
          <a:p>
            <a:pPr eaLnBrk="1" hangingPunct="1"/>
            <a:endParaRPr lang="en-US" sz="24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smtClean="0"/>
              <a:t>SYSTEM ARCHITECTURE</a:t>
            </a:r>
          </a:p>
        </p:txBody>
      </p:sp>
      <p:pic>
        <p:nvPicPr>
          <p:cNvPr id="14339" name="Picture 4" descr="C:\Users\IBN 01\Pictures\Untitled.png"/>
          <p:cNvPicPr>
            <a:picLocks noGrp="1" noChangeAspect="1" noChangeArrowheads="1"/>
          </p:cNvPicPr>
          <p:nvPr>
            <p:ph sz="quarter" idx="1"/>
          </p:nvPr>
        </p:nvPicPr>
        <p:blipFill>
          <a:blip r:embed="rId2"/>
          <a:stretch>
            <a:fillRect/>
          </a:stretch>
        </p:blipFill>
        <p:spPr>
          <a:xfrm>
            <a:off x="1903023" y="1876149"/>
            <a:ext cx="5572903" cy="3943901"/>
          </a:xfr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smtClean="0"/>
              <a:t>HARDWARE REQUIREMENTS</a:t>
            </a:r>
          </a:p>
        </p:txBody>
      </p:sp>
      <p:sp>
        <p:nvSpPr>
          <p:cNvPr id="15363" name="Content Placeholder 2"/>
          <p:cNvSpPr>
            <a:spLocks noGrp="1"/>
          </p:cNvSpPr>
          <p:nvPr>
            <p:ph sz="quarter" idx="1"/>
          </p:nvPr>
        </p:nvSpPr>
        <p:spPr/>
        <p:txBody>
          <a:bodyPr/>
          <a:lstStyle/>
          <a:p>
            <a:r>
              <a:rPr lang="en-GB" sz="2800" smtClean="0"/>
              <a:t>System			: 	Pentium IV 2.4 GHz.</a:t>
            </a:r>
            <a:endParaRPr lang="en-US" sz="2800" smtClean="0"/>
          </a:p>
          <a:p>
            <a:r>
              <a:rPr lang="en-GB" sz="2800" smtClean="0"/>
              <a:t>Hard Disk           	: 	40 GB.</a:t>
            </a:r>
            <a:endParaRPr lang="en-US" sz="2800" smtClean="0"/>
          </a:p>
          <a:p>
            <a:r>
              <a:rPr lang="en-GB" sz="2800" smtClean="0"/>
              <a:t>Floppy Drive		: 	1.44 Mb.</a:t>
            </a:r>
            <a:endParaRPr lang="en-US" sz="2800" smtClean="0"/>
          </a:p>
          <a:p>
            <a:r>
              <a:rPr lang="en-GB" sz="2800" smtClean="0"/>
              <a:t>Monitor			: 	15 VGA Colour.</a:t>
            </a:r>
            <a:endParaRPr lang="en-US" sz="2800" smtClean="0"/>
          </a:p>
          <a:p>
            <a:r>
              <a:rPr lang="en-GB" sz="2800" smtClean="0"/>
              <a:t>Mouse			: 	Logitech.</a:t>
            </a:r>
            <a:endParaRPr lang="en-US" sz="2800" smtClean="0"/>
          </a:p>
          <a:p>
            <a:r>
              <a:rPr lang="en-GB" sz="2800" smtClean="0"/>
              <a:t>Ram			: 	512 Mb.</a:t>
            </a:r>
            <a:r>
              <a:rPr lang="en-GB" smtClean="0"/>
              <a:t> </a:t>
            </a:r>
            <a:endParaRPr lang="en-US" smtClean="0"/>
          </a:p>
          <a:p>
            <a:pPr eaLnBrk="1" hangingPunct="1"/>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smtClean="0"/>
              <a:t>SOFTWARE REQUIREMENTS</a:t>
            </a:r>
          </a:p>
        </p:txBody>
      </p:sp>
      <p:sp>
        <p:nvSpPr>
          <p:cNvPr id="16387" name="Content Placeholder 2"/>
          <p:cNvSpPr>
            <a:spLocks noGrp="1"/>
          </p:cNvSpPr>
          <p:nvPr>
            <p:ph sz="quarter" idx="1"/>
          </p:nvPr>
        </p:nvSpPr>
        <p:spPr/>
        <p:txBody>
          <a:bodyPr/>
          <a:lstStyle/>
          <a:p>
            <a:r>
              <a:rPr lang="en-US" sz="2800" smtClean="0"/>
              <a:t>Operating system 	: Windows XP/7.</a:t>
            </a:r>
          </a:p>
          <a:p>
            <a:endParaRPr lang="en-US" sz="2800" smtClean="0"/>
          </a:p>
          <a:p>
            <a:r>
              <a:rPr lang="en-US" sz="2800" smtClean="0"/>
              <a:t>Coding Language	: ASP.net, C#.net</a:t>
            </a:r>
          </a:p>
          <a:p>
            <a:endParaRPr lang="en-US" sz="2800" smtClean="0"/>
          </a:p>
          <a:p>
            <a:r>
              <a:rPr lang="en-US" sz="2800" smtClean="0"/>
              <a:t>Tool			:Visual Studio 2010</a:t>
            </a:r>
          </a:p>
          <a:p>
            <a:endParaRPr lang="en-US" sz="2800" smtClean="0"/>
          </a:p>
          <a:p>
            <a:r>
              <a:rPr lang="en-US" sz="2800" smtClean="0"/>
              <a:t>Database		:SQL SERVER 2008</a:t>
            </a:r>
          </a:p>
          <a:p>
            <a:pPr>
              <a:buFontTx/>
              <a:buNone/>
            </a:pPr>
            <a:r>
              <a:rPr lang="en-US" sz="2800" b="1" smtClean="0"/>
              <a:t> </a:t>
            </a:r>
            <a:endParaRPr lang="en-US" sz="2800" smtClean="0"/>
          </a:p>
          <a:p>
            <a:pPr eaLnBrk="1" hangingPunct="1"/>
            <a:endParaRPr lang="en-US"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MODULES: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Encryption / Decryption</a:t>
            </a:r>
          </a:p>
          <a:p>
            <a:pPr lvl="0"/>
            <a:r>
              <a:rPr lang="en-US" dirty="0" smtClean="0"/>
              <a:t>File Upload / Download</a:t>
            </a:r>
          </a:p>
          <a:p>
            <a:pPr lvl="0"/>
            <a:r>
              <a:rPr lang="en-US" dirty="0" smtClean="0"/>
              <a:t>Policy Revocation for File Assured Deletion</a:t>
            </a:r>
          </a:p>
          <a:p>
            <a:pPr lvl="0"/>
            <a:r>
              <a:rPr lang="en-US" dirty="0" smtClean="0"/>
              <a:t>File Access Control</a:t>
            </a:r>
          </a:p>
          <a:p>
            <a:pPr lvl="0"/>
            <a:r>
              <a:rPr lang="en-US" dirty="0" smtClean="0"/>
              <a:t>Policy Renewal</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 Encryption / Decryption</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We used RSA algorithm for encryption/Decryption. This algorithm is the proven mechanism for secure transaction. Here we are using the RSA algorithm with key size of 2048 bits. The keys are split up and stored in four different places. If a user wants to access the file he/she may need to provide the four set of data to produce the single private key to manage encryption/decryption.</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File Upload</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client made request to the key manager for the public key, which will be generated according to the policy associated with the file. Different policies for files, public key also differs. But for same public key for same policy will be generated. Then the client generates a private key by combining the username, password and security credentials. Then the file is encrypted with the public key and private key and forwarded to the cloud.</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2. File Download</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The client can download the file after completion of the authentication process. As the public key maintained by the key manager, the client request the key manager for public key. The authenticated client can get the public key. Then the client can decrypt the file with the public key and the private key. </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 Policy Revocation for File Assured Deletion</a:t>
            </a:r>
            <a:r>
              <a:rPr lang="en-US" dirty="0" smtClean="0"/>
              <a:t> </a:t>
            </a:r>
            <a:endParaRPr lang="en-US" dirty="0"/>
          </a:p>
        </p:txBody>
      </p:sp>
      <p:sp>
        <p:nvSpPr>
          <p:cNvPr id="3" name="Content Placeholder 2"/>
          <p:cNvSpPr>
            <a:spLocks noGrp="1"/>
          </p:cNvSpPr>
          <p:nvPr>
            <p:ph sz="quarter" idx="1"/>
          </p:nvPr>
        </p:nvSpPr>
        <p:spPr/>
        <p:txBody>
          <a:bodyPr/>
          <a:lstStyle/>
          <a:p>
            <a:pPr algn="just"/>
            <a:r>
              <a:rPr lang="en-US" dirty="0" smtClean="0"/>
              <a:t>The policy of a file may be revoked under the request by  the client, when expiring the time period of the contract or  completely move the files from one cloud to another cloud  environment. When any of the above criteria exists the policy will be revoked and the key manager will completely removes the public key of the associated file.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 File Access Control</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Ability to limit and control the access to host systems and applications via communication links. To achieve, access must be identified or authenticated. After achieved the authentication process the users must associate with correct policies with the files. To recover the file, the client must request the key manager to generate the public key.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p:cNvSpPr>
          <p:nvPr>
            <p:ph type="title"/>
          </p:nvPr>
        </p:nvSpPr>
        <p:spPr>
          <a:xfrm>
            <a:off x="2071688" y="274638"/>
            <a:ext cx="6615112" cy="1143000"/>
          </a:xfrm>
        </p:spPr>
        <p:txBody>
          <a:bodyPr/>
          <a:lstStyle/>
          <a:p>
            <a:pPr algn="l" eaLnBrk="1" hangingPunct="1"/>
            <a:r>
              <a:rPr lang="fr-CA" smtClean="0"/>
              <a:t>ABSTRACT</a:t>
            </a:r>
          </a:p>
        </p:txBody>
      </p:sp>
      <p:sp>
        <p:nvSpPr>
          <p:cNvPr id="5123" name="Espace réservé du contenu 2"/>
          <p:cNvSpPr>
            <a:spLocks noGrp="1"/>
          </p:cNvSpPr>
          <p:nvPr>
            <p:ph sz="quarter" idx="1"/>
          </p:nvPr>
        </p:nvSpPr>
        <p:spPr>
          <a:xfrm>
            <a:off x="838200" y="1600200"/>
            <a:ext cx="7848600" cy="4525963"/>
          </a:xfrm>
        </p:spPr>
        <p:txBody>
          <a:bodyPr/>
          <a:lstStyle/>
          <a:p>
            <a:pPr algn="just"/>
            <a:r>
              <a:rPr lang="en-IN" sz="2800" dirty="0" smtClean="0"/>
              <a:t>We propose a new decentralized access control scheme for secure data storage in clouds that supports anonymous authentication.</a:t>
            </a:r>
          </a:p>
          <a:p>
            <a:pPr algn="just"/>
            <a:endParaRPr lang="en-IN" sz="2800" dirty="0" smtClean="0"/>
          </a:p>
          <a:p>
            <a:pPr algn="just"/>
            <a:r>
              <a:rPr lang="en-IN" sz="2800" dirty="0" smtClean="0"/>
              <a:t> In the proposed scheme, the cloud verifies the authenticity of the series without knowing the user’s identity before storing data.</a:t>
            </a:r>
          </a:p>
          <a:p>
            <a:pPr eaLnBrk="1" hangingPunct="1">
              <a:buFontTx/>
              <a:buNone/>
            </a:pPr>
            <a:endParaRPr lang="fr-CA"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 Policy Renewal</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Policy renewal is a tedious process to handle the renewal of the policy of a file stored on the cloud. Here we implement one additional key called as renew key, which is used to renew the policy of the file stored on the cloud. The renew key is stored in the client itself.</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C:\Documents and Settings\IBN 30\My Documents\My Pictures\vlcsnap-2014-11-19-17h15m14s80.png"/>
          <p:cNvPicPr/>
          <p:nvPr/>
        </p:nvPicPr>
        <p:blipFill>
          <a:blip r:embed="rId2" cstate="print"/>
          <a:srcRect b="4843"/>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4" name="Picture 3" descr="C:\Documents and Settings\IBN 30\My Documents\My Pictures\vlcsnap-2014-11-19-17h16m19s247.png"/>
          <p:cNvPicPr/>
          <p:nvPr/>
        </p:nvPicPr>
        <p:blipFill>
          <a:blip r:embed="rId2" cstate="print"/>
          <a:srcRect b="4558"/>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pic>
        <p:nvPicPr>
          <p:cNvPr id="5" name="Picture 4" descr="C:\Documents and Settings\IBN 30\My Documents\My Pictures\vlcsnap-2014-11-19-17h21m28s11.png"/>
          <p:cNvPicPr/>
          <p:nvPr/>
        </p:nvPicPr>
        <p:blipFill>
          <a:blip r:embed="rId2" cstate="print"/>
          <a:srcRect b="5128"/>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REFERENCES</a:t>
            </a:r>
          </a:p>
        </p:txBody>
      </p:sp>
      <p:sp>
        <p:nvSpPr>
          <p:cNvPr id="17411" name="Content Placeholder 2"/>
          <p:cNvSpPr>
            <a:spLocks noGrp="1"/>
          </p:cNvSpPr>
          <p:nvPr>
            <p:ph sz="quarter" idx="1"/>
          </p:nvPr>
        </p:nvSpPr>
        <p:spPr>
          <a:xfrm>
            <a:off x="228600" y="2209801"/>
            <a:ext cx="8601075" cy="3944938"/>
          </a:xfrm>
        </p:spPr>
        <p:txBody>
          <a:bodyPr/>
          <a:lstStyle/>
          <a:p>
            <a:pPr algn="just" eaLnBrk="1" hangingPunct="1"/>
            <a:r>
              <a:rPr lang="en-IN" sz="2400" dirty="0" err="1" smtClean="0"/>
              <a:t>Sushmita</a:t>
            </a:r>
            <a:r>
              <a:rPr lang="en-IN" sz="2400" dirty="0" smtClean="0"/>
              <a:t> </a:t>
            </a:r>
            <a:r>
              <a:rPr lang="en-IN" sz="2400" dirty="0" err="1" smtClean="0"/>
              <a:t>Ruj,Milos</a:t>
            </a:r>
            <a:r>
              <a:rPr lang="en-IN" sz="2400" dirty="0" smtClean="0"/>
              <a:t> </a:t>
            </a:r>
            <a:r>
              <a:rPr lang="en-IN" sz="2400" dirty="0" err="1" smtClean="0"/>
              <a:t>Stojmenovic</a:t>
            </a:r>
            <a:r>
              <a:rPr lang="en-IN" sz="2400" dirty="0" smtClean="0"/>
              <a:t>, and </a:t>
            </a:r>
            <a:r>
              <a:rPr lang="en-IN" sz="2400" dirty="0" err="1" smtClean="0"/>
              <a:t>Amiya</a:t>
            </a:r>
            <a:r>
              <a:rPr lang="en-IN" sz="2400" dirty="0" smtClean="0"/>
              <a:t> </a:t>
            </a:r>
            <a:r>
              <a:rPr lang="en-IN" sz="2400" dirty="0" err="1" smtClean="0"/>
              <a:t>Nayak,“</a:t>
            </a:r>
            <a:r>
              <a:rPr lang="en-IN" sz="2400" b="1" dirty="0" err="1" smtClean="0"/>
              <a:t>Decentralized</a:t>
            </a:r>
            <a:r>
              <a:rPr lang="en-IN" sz="2400" b="1" dirty="0" smtClean="0"/>
              <a:t> Access Control with Anonymous Authentication of Data Stored in </a:t>
            </a:r>
            <a:r>
              <a:rPr lang="en-IN" sz="2400" b="1" dirty="0" err="1" smtClean="0"/>
              <a:t>Clouds</a:t>
            </a:r>
            <a:r>
              <a:rPr lang="en-IN" sz="2400" dirty="0" err="1" smtClean="0"/>
              <a:t>”,VOL</a:t>
            </a:r>
            <a:r>
              <a:rPr lang="en-IN" sz="2400" dirty="0" smtClean="0"/>
              <a:t>. 25, NO. 2, FEBRUARY 2014.</a:t>
            </a:r>
            <a:endParaRPr lang="en-US" sz="2400" dirty="0" smtClean="0"/>
          </a:p>
          <a:p>
            <a:pPr eaLnBrk="1" hangingPunct="1"/>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Contd…</a:t>
            </a:r>
          </a:p>
        </p:txBody>
      </p:sp>
      <p:sp>
        <p:nvSpPr>
          <p:cNvPr id="6147" name="Content Placeholder 2"/>
          <p:cNvSpPr>
            <a:spLocks noGrp="1"/>
          </p:cNvSpPr>
          <p:nvPr>
            <p:ph sz="quarter" idx="1"/>
          </p:nvPr>
        </p:nvSpPr>
        <p:spPr/>
        <p:txBody>
          <a:bodyPr/>
          <a:lstStyle/>
          <a:p>
            <a:pPr algn="just"/>
            <a:r>
              <a:rPr lang="en-IN" sz="2800" smtClean="0"/>
              <a:t>Our scheme also has the added feature of access control in which only valid users are able to decrypt the stored information. </a:t>
            </a:r>
          </a:p>
          <a:p>
            <a:pPr algn="just"/>
            <a:endParaRPr lang="en-IN" sz="2800" smtClean="0"/>
          </a:p>
          <a:p>
            <a:pPr algn="just"/>
            <a:r>
              <a:rPr lang="en-IN" sz="2800" smtClean="0"/>
              <a:t>The scheme prevents replay attacks and supports creation, modification, and reading data stored in the cloud. We also address user revocation.</a:t>
            </a:r>
            <a:r>
              <a:rPr lang="en-IN" smtClean="0"/>
              <a:t> </a:t>
            </a:r>
            <a:endParaRPr lang="en-US"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Contd…</a:t>
            </a:r>
          </a:p>
        </p:txBody>
      </p:sp>
      <p:sp>
        <p:nvSpPr>
          <p:cNvPr id="7171" name="Content Placeholder 2"/>
          <p:cNvSpPr>
            <a:spLocks noGrp="1"/>
          </p:cNvSpPr>
          <p:nvPr>
            <p:ph sz="quarter" idx="1"/>
          </p:nvPr>
        </p:nvSpPr>
        <p:spPr/>
        <p:txBody>
          <a:bodyPr/>
          <a:lstStyle/>
          <a:p>
            <a:pPr algn="just"/>
            <a:r>
              <a:rPr lang="en-IN" sz="2800" smtClean="0"/>
              <a:t>Moreover, our authentication and access control scheme is decentralized and robust, unlike other access control schemes designed for clouds which are centralized. </a:t>
            </a:r>
          </a:p>
          <a:p>
            <a:pPr algn="just"/>
            <a:endParaRPr lang="en-IN" sz="2800" smtClean="0"/>
          </a:p>
          <a:p>
            <a:pPr algn="just"/>
            <a:r>
              <a:rPr lang="en-IN" sz="2800" smtClean="0"/>
              <a:t>The communication, computation, and storage overheads are comparable to centralized approaches</a:t>
            </a:r>
            <a:r>
              <a:rPr lang="en-IN" smtClean="0"/>
              <a:t>.</a:t>
            </a:r>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a:xfrm>
            <a:off x="457200" y="0"/>
            <a:ext cx="8229600" cy="1143000"/>
          </a:xfrm>
        </p:spPr>
        <p:txBody>
          <a:bodyPr/>
          <a:lstStyle/>
          <a:p>
            <a:pPr eaLnBrk="1" hangingPunct="1"/>
            <a:r>
              <a:rPr lang="fr-CA" dirty="0" smtClean="0"/>
              <a:t>EXISTING SYSTEM</a:t>
            </a:r>
          </a:p>
        </p:txBody>
      </p:sp>
      <p:sp>
        <p:nvSpPr>
          <p:cNvPr id="8195" name="Espace réservé du contenu 2"/>
          <p:cNvSpPr>
            <a:spLocks noGrp="1"/>
          </p:cNvSpPr>
          <p:nvPr>
            <p:ph sz="quarter" idx="1"/>
          </p:nvPr>
        </p:nvSpPr>
        <p:spPr>
          <a:xfrm>
            <a:off x="533400" y="1285875"/>
            <a:ext cx="8296275" cy="4868863"/>
          </a:xfrm>
        </p:spPr>
        <p:txBody>
          <a:bodyPr>
            <a:normAutofit/>
          </a:bodyPr>
          <a:lstStyle/>
          <a:p>
            <a:pPr algn="just">
              <a:buClr>
                <a:schemeClr val="tx1"/>
              </a:buClr>
            </a:pPr>
            <a:r>
              <a:rPr lang="en-IN" sz="2400" dirty="0" smtClean="0"/>
              <a:t>Existing work  on access control in cloud are centralized in nature. Except and , all other schemes use ABE.</a:t>
            </a:r>
          </a:p>
          <a:p>
            <a:pPr algn="just">
              <a:buClr>
                <a:schemeClr val="tx1"/>
              </a:buClr>
            </a:pPr>
            <a:endParaRPr lang="en-IN" sz="2400" dirty="0" smtClean="0"/>
          </a:p>
          <a:p>
            <a:pPr algn="just"/>
            <a:r>
              <a:rPr lang="en-IN" sz="2400" dirty="0" smtClean="0"/>
              <a:t>The scheme in  uses a symmetric key approach and does not support authentication.</a:t>
            </a:r>
          </a:p>
          <a:p>
            <a:pPr algn="just"/>
            <a:endParaRPr lang="en-IN" sz="2400" dirty="0" smtClean="0"/>
          </a:p>
          <a:p>
            <a:pPr algn="just"/>
            <a:r>
              <a:rPr lang="en-IN" sz="2400" dirty="0" smtClean="0"/>
              <a:t>The schemes  do not support authentication as well.</a:t>
            </a:r>
          </a:p>
          <a:p>
            <a:pPr algn="just"/>
            <a:endParaRPr lang="en-US" sz="2400" dirty="0" smtClean="0"/>
          </a:p>
          <a:p>
            <a:pPr algn="just"/>
            <a:r>
              <a:rPr lang="en-IN" sz="2400" dirty="0" smtClean="0"/>
              <a:t>It provides privacy preserving authenticated access control in cloud. </a:t>
            </a: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835150" y="333375"/>
            <a:ext cx="6911975" cy="1143000"/>
          </a:xfrm>
        </p:spPr>
        <p:txBody>
          <a:bodyPr/>
          <a:lstStyle/>
          <a:p>
            <a:r>
              <a:rPr lang="en-US" smtClean="0"/>
              <a:t>Contd…</a:t>
            </a:r>
          </a:p>
        </p:txBody>
      </p:sp>
      <p:sp>
        <p:nvSpPr>
          <p:cNvPr id="9219" name="Content Placeholder 2"/>
          <p:cNvSpPr>
            <a:spLocks noGrp="1"/>
          </p:cNvSpPr>
          <p:nvPr>
            <p:ph sz="quarter" idx="1"/>
          </p:nvPr>
        </p:nvSpPr>
        <p:spPr>
          <a:xfrm>
            <a:off x="533400" y="2214563"/>
            <a:ext cx="8296275" cy="3940175"/>
          </a:xfrm>
        </p:spPr>
        <p:txBody>
          <a:bodyPr/>
          <a:lstStyle/>
          <a:p>
            <a:r>
              <a:rPr lang="en-IN" sz="2800" dirty="0" smtClean="0"/>
              <a:t>However, the authors take a centralized approach where a single key distribution centre (KDC) distributes secret keys and attributes to all users.</a:t>
            </a:r>
            <a:endParaRPr lang="en-US" sz="2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p:cNvSpPr>
          <p:nvPr>
            <p:ph type="title"/>
          </p:nvPr>
        </p:nvSpPr>
        <p:spPr/>
        <p:txBody>
          <a:bodyPr/>
          <a:lstStyle/>
          <a:p>
            <a:pPr eaLnBrk="1" hangingPunct="1"/>
            <a:r>
              <a:rPr lang="fr-CA" sz="3200" smtClean="0"/>
              <a:t>DISADVANTAGES OF EXISTING SYSTEM</a:t>
            </a:r>
          </a:p>
        </p:txBody>
      </p:sp>
      <p:sp>
        <p:nvSpPr>
          <p:cNvPr id="10243" name="Espace réservé du contenu 2"/>
          <p:cNvSpPr>
            <a:spLocks noGrp="1"/>
          </p:cNvSpPr>
          <p:nvPr>
            <p:ph sz="quarter" idx="1"/>
          </p:nvPr>
        </p:nvSpPr>
        <p:spPr>
          <a:xfrm>
            <a:off x="838200" y="2071688"/>
            <a:ext cx="7848600" cy="4357687"/>
          </a:xfrm>
        </p:spPr>
        <p:txBody>
          <a:bodyPr/>
          <a:lstStyle/>
          <a:p>
            <a:pPr algn="just"/>
            <a:r>
              <a:rPr lang="en-IN" sz="2400" dirty="0" smtClean="0"/>
              <a:t>The scheme in uses asymmetric key approach and does not support authentication. </a:t>
            </a:r>
          </a:p>
          <a:p>
            <a:pPr algn="just"/>
            <a:endParaRPr lang="en-US" sz="2400" dirty="0" smtClean="0"/>
          </a:p>
          <a:p>
            <a:pPr algn="just"/>
            <a:r>
              <a:rPr lang="en-IN" sz="2400" dirty="0" smtClean="0"/>
              <a:t>Difficult to maintain because of the large number of users that are supported in a cloud environment.</a:t>
            </a:r>
            <a:endParaRPr lang="en-US" sz="2400" dirty="0" smtClean="0"/>
          </a:p>
          <a:p>
            <a:pPr eaLnBrk="1" hangingPunct="1">
              <a:buFontTx/>
              <a:buNone/>
            </a:pPr>
            <a:endParaRPr lang="fr-CA"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PROPOSED SYSTEM</a:t>
            </a:r>
          </a:p>
        </p:txBody>
      </p:sp>
      <p:sp>
        <p:nvSpPr>
          <p:cNvPr id="11267" name="Content Placeholder 2"/>
          <p:cNvSpPr>
            <a:spLocks noGrp="1"/>
          </p:cNvSpPr>
          <p:nvPr>
            <p:ph sz="quarter" idx="1"/>
          </p:nvPr>
        </p:nvSpPr>
        <p:spPr/>
        <p:txBody>
          <a:bodyPr/>
          <a:lstStyle/>
          <a:p>
            <a:pPr algn="just"/>
            <a:r>
              <a:rPr lang="en-IN" sz="2800" smtClean="0"/>
              <a:t>We propose a new decentralized access control scheme for secure data storage in clouds that supports anonymous authentication.</a:t>
            </a:r>
          </a:p>
          <a:p>
            <a:pPr algn="just"/>
            <a:endParaRPr lang="en-US" sz="2800" smtClean="0"/>
          </a:p>
          <a:p>
            <a:pPr algn="just"/>
            <a:r>
              <a:rPr lang="en-IN" sz="2800" smtClean="0"/>
              <a:t>In the proposed scheme, the cloud verifies the authenticity of the series without knowing the user’s identity before storing data. </a:t>
            </a:r>
            <a:endParaRPr lang="en-US" sz="2800" smtClean="0"/>
          </a:p>
          <a:p>
            <a:pPr eaLnBrk="1" hangingPunct="1"/>
            <a:endParaRPr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Contd…</a:t>
            </a:r>
          </a:p>
        </p:txBody>
      </p:sp>
      <p:sp>
        <p:nvSpPr>
          <p:cNvPr id="12291" name="Content Placeholder 2"/>
          <p:cNvSpPr>
            <a:spLocks noGrp="1"/>
          </p:cNvSpPr>
          <p:nvPr>
            <p:ph sz="quarter" idx="1"/>
          </p:nvPr>
        </p:nvSpPr>
        <p:spPr/>
        <p:txBody>
          <a:bodyPr/>
          <a:lstStyle/>
          <a:p>
            <a:pPr algn="just"/>
            <a:r>
              <a:rPr lang="en-IN" sz="2800" smtClean="0"/>
              <a:t>Our scheme also has the added feature of access control in which only valid users are able to decrypt the stored information.</a:t>
            </a:r>
          </a:p>
          <a:p>
            <a:pPr algn="just"/>
            <a:endParaRPr lang="en-US" sz="2800" smtClean="0"/>
          </a:p>
          <a:p>
            <a:pPr algn="just"/>
            <a:r>
              <a:rPr lang="en-IN" sz="2800" smtClean="0"/>
              <a:t>The scheme prevents replay attacks and supports creation, modification, and reading data stored in the cloud.</a:t>
            </a:r>
            <a:endParaRPr lang="en-US" sz="2800" smtClean="0"/>
          </a:p>
          <a:p>
            <a:endParaRPr lang="en-US" smtClean="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16</TotalTime>
  <Words>884</Words>
  <PresentationFormat>On-screen Show (4:3)</PresentationFormat>
  <Paragraphs>78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Median</vt:lpstr>
      <vt:lpstr>Decentralized Access Control with Anonymous Authentication of Data Stored in Clouds</vt:lpstr>
      <vt:lpstr>ABSTRACT</vt:lpstr>
      <vt:lpstr>Contd…</vt:lpstr>
      <vt:lpstr>Contd…</vt:lpstr>
      <vt:lpstr>EXISTING SYSTEM</vt:lpstr>
      <vt:lpstr>Contd…</vt:lpstr>
      <vt:lpstr>DISADVANTAGES OF EXISTING SYSTEM</vt:lpstr>
      <vt:lpstr>PROPOSED SYSTEM</vt:lpstr>
      <vt:lpstr>Contd…</vt:lpstr>
      <vt:lpstr>ADVANTAGES OF PROPOSED SYSTEM</vt:lpstr>
      <vt:lpstr>SYSTEM ARCHITECTURE</vt:lpstr>
      <vt:lpstr>HARDWARE REQUIREMENTS</vt:lpstr>
      <vt:lpstr>SOFTWARE REQUIREMENTS</vt:lpstr>
      <vt:lpstr>MODULES: </vt:lpstr>
      <vt:lpstr>A. Encryption / Decryption </vt:lpstr>
      <vt:lpstr>1. File Upload </vt:lpstr>
      <vt:lpstr>2. File Download </vt:lpstr>
      <vt:lpstr>C. Policy Revocation for File Assured Deletion </vt:lpstr>
      <vt:lpstr>D. File Access Control </vt:lpstr>
      <vt:lpstr>E. Policy Renewal </vt:lpstr>
      <vt:lpstr>Slide 21</vt:lpstr>
      <vt:lpstr>Slide 22</vt:lpstr>
      <vt:lpstr>Slide 23</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Decentralized Access Control with Anonymous Authentication of Data Stored in Clouds</dc:title>
  <dc:creator/>
  <cp:lastModifiedBy>shiva hari</cp:lastModifiedBy>
  <cp:revision>1</cp:revision>
  <dcterms:created xsi:type="dcterms:W3CDTF">2006-08-16T00:00:00Z</dcterms:created>
  <dcterms:modified xsi:type="dcterms:W3CDTF">2023-04-21T05:39:23Z</dcterms:modified>
</cp:coreProperties>
</file>