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kamau\Desktop\Capstone\project\Proj%20Data\Book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kamau\Desktop\Capstone\project\LIft%20Charts\Lift%20Chart%20Template%20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kamau\Desktop\Capstone\project\LIft%20Charts\Lift%20Chart%20Template%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kamau\Desktop\Capstone\project\Proj%20Data\Book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Total</a:t>
            </a:r>
            <a:r>
              <a:rPr lang="en-GB" baseline="0"/>
              <a:t> Sales, Actual and Predicted</a:t>
            </a:r>
            <a:endParaRPr lang="en-GB"/>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lumMod val="75000"/>
              </a:schemeClr>
            </a:solidFill>
            <a:ln>
              <a:noFill/>
            </a:ln>
            <a:effectLst/>
          </c:spPr>
          <c:invertIfNegative val="0"/>
          <c:dLbls>
            <c:dLbl>
              <c:idx val="0"/>
              <c:layout>
                <c:manualLayout>
                  <c:x val="-4.2555529940328431E-3"/>
                  <c:y val="-1.2678570398566355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lumMod val="90000"/>
                            <a:lumOff val="10000"/>
                          </a:schemeClr>
                        </a:solidFill>
                        <a:latin typeface="+mn-lt"/>
                        <a:ea typeface="+mn-ea"/>
                        <a:cs typeface="+mn-cs"/>
                      </a:defRPr>
                    </a:pPr>
                    <a:r>
                      <a:rPr lang="en-US" dirty="0"/>
                      <a:t>$ </a:t>
                    </a:r>
                    <a:fld id="{FF92CC1C-17B0-4BB6-8CC0-9D132E28BC72}" type="VALUE">
                      <a:rPr lang="en-US">
                        <a:solidFill>
                          <a:schemeClr val="tx2">
                            <a:lumMod val="90000"/>
                            <a:lumOff val="10000"/>
                          </a:schemeClr>
                        </a:solidFill>
                      </a:rPr>
                      <a:pPr>
                        <a:defRPr>
                          <a:solidFill>
                            <a:schemeClr val="tx2">
                              <a:lumMod val="90000"/>
                              <a:lumOff val="10000"/>
                            </a:schemeClr>
                          </a:solidFill>
                        </a:defRPr>
                      </a:pPr>
                      <a:t>[VALUE]</a:t>
                    </a:fld>
                    <a:endParaRPr lang="en-US" dirty="0"/>
                  </a:p>
                </c:rich>
              </c:tx>
              <c:spPr>
                <a:solidFill>
                  <a:schemeClr val="bg1"/>
                </a:solidFill>
                <a:ln>
                  <a:noFill/>
                </a:ln>
                <a:effectLst>
                  <a:outerShdw blurRad="50800" dist="50800" dir="5400000" algn="ctr" rotWithShape="0">
                    <a:srgbClr val="000000"/>
                  </a:outerShdw>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lumMod val="90000"/>
                          <a:lumOff val="1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2636870200495745"/>
                      <c:h val="8.7299111767976154E-2"/>
                    </c:manualLayout>
                  </c15:layout>
                  <c15:dlblFieldTable/>
                  <c15:showDataLabelsRange val="0"/>
                </c:ext>
              </c:extLst>
            </c:dLbl>
            <c:dLbl>
              <c:idx val="1"/>
              <c:layout>
                <c:manualLayout>
                  <c:x val="-2.1277764970165257E-3"/>
                  <c:y val="-5.1652838259126826E-17"/>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2">
                            <a:lumMod val="90000"/>
                            <a:lumOff val="10000"/>
                          </a:schemeClr>
                        </a:solidFill>
                        <a:latin typeface="+mn-lt"/>
                        <a:ea typeface="+mn-ea"/>
                        <a:cs typeface="+mn-cs"/>
                      </a:defRPr>
                    </a:pPr>
                    <a:r>
                      <a:rPr lang="en-US" u="sng" dirty="0"/>
                      <a:t>$ </a:t>
                    </a:r>
                    <a:fld id="{B4045E37-9682-4905-97D0-7A5A02181E35}" type="VALUE">
                      <a:rPr lang="en-US"/>
                      <a:pPr>
                        <a:defRPr>
                          <a:solidFill>
                            <a:schemeClr val="tx2">
                              <a:lumMod val="90000"/>
                              <a:lumOff val="10000"/>
                            </a:schemeClr>
                          </a:solidFill>
                        </a:defRPr>
                      </a:pPr>
                      <a:t>[VALUE]</a:t>
                    </a:fld>
                    <a:endParaRPr lang="en-US" u="sng" dirty="0"/>
                  </a:p>
                </c:rich>
              </c:tx>
              <c:spPr>
                <a:solidFill>
                  <a:schemeClr val="bg1"/>
                </a:solidFill>
                <a:ln>
                  <a:noFill/>
                </a:ln>
                <a:effectLst>
                  <a:outerShdw blurRad="50800" dist="50800" dir="5400000" algn="ctr" rotWithShape="0">
                    <a:srgbClr val="000000"/>
                  </a:outerShdw>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lumMod val="90000"/>
                          <a:lumOff val="1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4193687752764211"/>
                      <c:h val="0.10138641221082766"/>
                    </c:manualLayout>
                  </c15:layout>
                  <c15:dlblFieldTable/>
                  <c15:showDataLabelsRange val="0"/>
                </c:ext>
              </c:extLst>
            </c:dLbl>
            <c:spPr>
              <a:noFill/>
              <a:ln>
                <a:noFill/>
              </a:ln>
              <a:effectLst>
                <a:outerShdw blurRad="50800" dist="50800" dir="5400000" algn="ctr" rotWithShape="0">
                  <a:srgbClr val="000000"/>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lumMod val="90000"/>
                        <a:lumOff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50 and 52'!$D$2:$E$2</c:f>
              <c:strCache>
                <c:ptCount val="2"/>
                <c:pt idx="0">
                  <c:v>Total Actual Sales</c:v>
                </c:pt>
                <c:pt idx="1">
                  <c:v>Total Sales Predicted</c:v>
                </c:pt>
              </c:strCache>
            </c:strRef>
          </c:cat>
          <c:val>
            <c:numRef>
              <c:f>'Total 50 and 52'!$D$3:$E$3</c:f>
              <c:numCache>
                <c:formatCode>General</c:formatCode>
                <c:ptCount val="2"/>
                <c:pt idx="0">
                  <c:v>636662675.71820831</c:v>
                </c:pt>
                <c:pt idx="1">
                  <c:v>365234076.80543011</c:v>
                </c:pt>
              </c:numCache>
            </c:numRef>
          </c:val>
        </c:ser>
        <c:dLbls>
          <c:dLblPos val="outEnd"/>
          <c:showLegendKey val="0"/>
          <c:showVal val="1"/>
          <c:showCatName val="0"/>
          <c:showSerName val="0"/>
          <c:showPercent val="0"/>
          <c:showBubbleSize val="0"/>
        </c:dLbls>
        <c:gapWidth val="219"/>
        <c:overlap val="-27"/>
        <c:axId val="626168320"/>
        <c:axId val="626165184"/>
      </c:barChart>
      <c:catAx>
        <c:axId val="62616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5184"/>
        <c:crosses val="autoZero"/>
        <c:auto val="1"/>
        <c:lblAlgn val="ctr"/>
        <c:lblOffset val="100"/>
        <c:noMultiLvlLbl val="0"/>
      </c:catAx>
      <c:valAx>
        <c:axId val="626165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a:outerShdw blurRad="50800" dist="50800" dir="5400000" algn="ctr" rotWithShape="0">
              <a:srgbClr val="000000"/>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8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Average</a:t>
            </a:r>
            <a:r>
              <a:rPr lang="en-GB" baseline="0" dirty="0"/>
              <a:t> predicted sales per decile</a:t>
            </a:r>
            <a:endParaRPr lang="en-GB"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008105209637376E-2"/>
          <c:y val="9.7621145913792479E-2"/>
          <c:w val="0.89872340875753287"/>
          <c:h val="0.84132095171658561"/>
        </c:manualLayout>
      </c:layout>
      <c:barChart>
        <c:barDir val="col"/>
        <c:grouping val="clustered"/>
        <c:varyColors val="0"/>
        <c:ser>
          <c:idx val="0"/>
          <c:order val="0"/>
          <c:spPr>
            <a:solidFill>
              <a:schemeClr val="accent1"/>
            </a:solidFill>
            <a:ln>
              <a:noFill/>
            </a:ln>
            <a:effectLst/>
          </c:spPr>
          <c:invertIfNegative val="0"/>
          <c:val>
            <c:numRef>
              <c:f>Sheet2!$C$3:$C$12</c:f>
              <c:numCache>
                <c:formatCode>_("$"* #,##0_);_("$"* \(#,##0\);_("$"* "-"??_);_(@_)</c:formatCode>
                <c:ptCount val="10"/>
                <c:pt idx="0">
                  <c:v>24995.028172907641</c:v>
                </c:pt>
                <c:pt idx="1">
                  <c:v>157098.52391541534</c:v>
                </c:pt>
                <c:pt idx="2">
                  <c:v>59034.468790956998</c:v>
                </c:pt>
                <c:pt idx="3">
                  <c:v>399338.97044552478</c:v>
                </c:pt>
                <c:pt idx="4">
                  <c:v>1045395.1936914042</c:v>
                </c:pt>
                <c:pt idx="5">
                  <c:v>2586870.9447104805</c:v>
                </c:pt>
                <c:pt idx="6">
                  <c:v>5949299.63508482</c:v>
                </c:pt>
                <c:pt idx="7">
                  <c:v>17605753.265493825</c:v>
                </c:pt>
                <c:pt idx="8">
                  <c:v>51656848.34955968</c:v>
                </c:pt>
                <c:pt idx="9">
                  <c:v>285749442.42556298</c:v>
                </c:pt>
              </c:numCache>
            </c:numRef>
          </c:val>
        </c:ser>
        <c:dLbls>
          <c:showLegendKey val="0"/>
          <c:showVal val="0"/>
          <c:showCatName val="0"/>
          <c:showSerName val="0"/>
          <c:showPercent val="0"/>
          <c:showBubbleSize val="0"/>
        </c:dLbls>
        <c:gapWidth val="219"/>
        <c:overlap val="-27"/>
        <c:axId val="626161656"/>
        <c:axId val="626162048"/>
      </c:barChart>
      <c:catAx>
        <c:axId val="626161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2048"/>
        <c:crosses val="autoZero"/>
        <c:auto val="1"/>
        <c:lblAlgn val="ctr"/>
        <c:lblOffset val="100"/>
        <c:noMultiLvlLbl val="0"/>
      </c:catAx>
      <c:valAx>
        <c:axId val="62616204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a:outerShdw blurRad="50800" dist="50800" dir="5400000" algn="ctr" rotWithShape="0">
              <a:srgbClr val="000000"/>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1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800" b="0" i="0" baseline="0">
                <a:effectLst/>
              </a:rPr>
              <a:t>Total sales for top decile, actual and predicted</a:t>
            </a:r>
            <a:endParaRPr lang="en-GB">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GB"/>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layout/>
              <c:tx>
                <c:rich>
                  <a:bodyPr/>
                  <a:lstStyle/>
                  <a:p>
                    <a:r>
                      <a:rPr lang="en-US"/>
                      <a:t>$ </a:t>
                    </a:r>
                    <a:fld id="{C21A432C-5D4D-4F37-BDB5-DC0C56704683}"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a:t>$ </a:t>
                    </a:r>
                    <a:fld id="{FE0CA768-4B5E-4035-A752-CF9BE80B697A}"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a:outerShdw blurRad="50800" dist="50800" dir="5400000" algn="ctr" rotWithShape="0">
                  <a:srgbClr val="000000"/>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Sheet2!$F$16:$G$16</c:f>
              <c:strCache>
                <c:ptCount val="2"/>
                <c:pt idx="0">
                  <c:v>Actual Sales</c:v>
                </c:pt>
                <c:pt idx="1">
                  <c:v>Predicted Sales</c:v>
                </c:pt>
              </c:strCache>
            </c:strRef>
          </c:cat>
          <c:val>
            <c:numRef>
              <c:f>Sheet2!$F$17:$G$17</c:f>
              <c:numCache>
                <c:formatCode>General</c:formatCode>
                <c:ptCount val="2"/>
                <c:pt idx="0">
                  <c:v>355975022.07662982</c:v>
                </c:pt>
                <c:pt idx="1">
                  <c:v>285749442.4255634</c:v>
                </c:pt>
              </c:numCache>
            </c:numRef>
          </c:val>
        </c:ser>
        <c:dLbls>
          <c:showLegendKey val="0"/>
          <c:showVal val="0"/>
          <c:showCatName val="0"/>
          <c:showSerName val="0"/>
          <c:showPercent val="0"/>
          <c:showBubbleSize val="0"/>
        </c:dLbls>
        <c:gapWidth val="219"/>
        <c:overlap val="-27"/>
        <c:axId val="626166752"/>
        <c:axId val="626168712"/>
      </c:barChart>
      <c:catAx>
        <c:axId val="626166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8712"/>
        <c:crosses val="autoZero"/>
        <c:auto val="1"/>
        <c:lblAlgn val="ctr"/>
        <c:lblOffset val="100"/>
        <c:noMultiLvlLbl val="0"/>
      </c:catAx>
      <c:valAx>
        <c:axId val="626168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a:outerShdw blurRad="50800" dist="50800" dir="5400000" algn="ctr" rotWithShape="0">
              <a:srgbClr val="000000"/>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616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Top Decile Performance</a:t>
            </a:r>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areaChart>
        <c:grouping val="stacked"/>
        <c:varyColors val="0"/>
        <c:ser>
          <c:idx val="0"/>
          <c:order val="0"/>
          <c:tx>
            <c:strRef>
              <c:f>'Top Decile Perf'!$A$1</c:f>
              <c:strCache>
                <c:ptCount val="1"/>
                <c:pt idx="0">
                  <c:v>Predicted Sales</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val>
            <c:numRef>
              <c:f>'Top Decile Perf'!$A$2:$A$168</c:f>
              <c:numCache>
                <c:formatCode>General</c:formatCode>
                <c:ptCount val="167"/>
                <c:pt idx="0">
                  <c:v>750920.24832471705</c:v>
                </c:pt>
                <c:pt idx="1">
                  <c:v>559625.82964861696</c:v>
                </c:pt>
                <c:pt idx="2">
                  <c:v>665853.967420439</c:v>
                </c:pt>
                <c:pt idx="3">
                  <c:v>2250139.4479480898</c:v>
                </c:pt>
                <c:pt idx="4">
                  <c:v>725278.05847821198</c:v>
                </c:pt>
                <c:pt idx="5">
                  <c:v>745376.55578682397</c:v>
                </c:pt>
                <c:pt idx="6">
                  <c:v>1007378.65987174</c:v>
                </c:pt>
                <c:pt idx="7">
                  <c:v>804412.69583449594</c:v>
                </c:pt>
                <c:pt idx="8">
                  <c:v>1232525.3203628</c:v>
                </c:pt>
                <c:pt idx="9">
                  <c:v>1049287.6653735901</c:v>
                </c:pt>
                <c:pt idx="10">
                  <c:v>1327473.91113188</c:v>
                </c:pt>
                <c:pt idx="11">
                  <c:v>1918194.6382708501</c:v>
                </c:pt>
                <c:pt idx="12">
                  <c:v>692152.04456494702</c:v>
                </c:pt>
                <c:pt idx="13">
                  <c:v>1342082.44141403</c:v>
                </c:pt>
                <c:pt idx="14">
                  <c:v>3838599.3725737599</c:v>
                </c:pt>
                <c:pt idx="15">
                  <c:v>5596416.2580466503</c:v>
                </c:pt>
                <c:pt idx="16">
                  <c:v>2874901.71484034</c:v>
                </c:pt>
                <c:pt idx="17">
                  <c:v>2281844.7206935198</c:v>
                </c:pt>
                <c:pt idx="18">
                  <c:v>7098505.3407555902</c:v>
                </c:pt>
                <c:pt idx="19">
                  <c:v>1056479.1614558201</c:v>
                </c:pt>
                <c:pt idx="20">
                  <c:v>2670664.7299742801</c:v>
                </c:pt>
                <c:pt idx="21">
                  <c:v>1248730.2713989599</c:v>
                </c:pt>
                <c:pt idx="22">
                  <c:v>1124518.6626921601</c:v>
                </c:pt>
                <c:pt idx="23">
                  <c:v>753001.13921269204</c:v>
                </c:pt>
                <c:pt idx="24">
                  <c:v>7805818.1714286804</c:v>
                </c:pt>
                <c:pt idx="25">
                  <c:v>1928050.3339269699</c:v>
                </c:pt>
                <c:pt idx="26">
                  <c:v>754278.55458769004</c:v>
                </c:pt>
                <c:pt idx="27">
                  <c:v>1019286.41489604</c:v>
                </c:pt>
                <c:pt idx="28">
                  <c:v>503068.34068525099</c:v>
                </c:pt>
                <c:pt idx="29">
                  <c:v>2185958.9095487399</c:v>
                </c:pt>
                <c:pt idx="30">
                  <c:v>3185893.06364671</c:v>
                </c:pt>
                <c:pt idx="31">
                  <c:v>508030.49426359998</c:v>
                </c:pt>
                <c:pt idx="32">
                  <c:v>708780.57236847701</c:v>
                </c:pt>
                <c:pt idx="33">
                  <c:v>521043.35712022998</c:v>
                </c:pt>
                <c:pt idx="34">
                  <c:v>765638.02897909505</c:v>
                </c:pt>
                <c:pt idx="35">
                  <c:v>672363.01425251295</c:v>
                </c:pt>
                <c:pt idx="36">
                  <c:v>502617.8075772</c:v>
                </c:pt>
                <c:pt idx="37">
                  <c:v>754665.738309309</c:v>
                </c:pt>
                <c:pt idx="38">
                  <c:v>503114.69097727502</c:v>
                </c:pt>
                <c:pt idx="39">
                  <c:v>699535.160905984</c:v>
                </c:pt>
                <c:pt idx="40">
                  <c:v>862885.51967203</c:v>
                </c:pt>
                <c:pt idx="41">
                  <c:v>897027.45806025795</c:v>
                </c:pt>
                <c:pt idx="42">
                  <c:v>994330.08692886401</c:v>
                </c:pt>
                <c:pt idx="43">
                  <c:v>659461.28653037199</c:v>
                </c:pt>
                <c:pt idx="44">
                  <c:v>1010994.25064539</c:v>
                </c:pt>
                <c:pt idx="45">
                  <c:v>1275702.76666178</c:v>
                </c:pt>
                <c:pt idx="46">
                  <c:v>1235443.1739787101</c:v>
                </c:pt>
                <c:pt idx="47">
                  <c:v>1289716.54216818</c:v>
                </c:pt>
                <c:pt idx="48">
                  <c:v>3789150.53574464</c:v>
                </c:pt>
                <c:pt idx="49">
                  <c:v>1243454.83043705</c:v>
                </c:pt>
                <c:pt idx="50">
                  <c:v>1642900.4236892799</c:v>
                </c:pt>
                <c:pt idx="51">
                  <c:v>1020847.08888465</c:v>
                </c:pt>
                <c:pt idx="52">
                  <c:v>780215.59260038706</c:v>
                </c:pt>
                <c:pt idx="53">
                  <c:v>794172.32649604196</c:v>
                </c:pt>
                <c:pt idx="54">
                  <c:v>1276847.8664762101</c:v>
                </c:pt>
                <c:pt idx="55">
                  <c:v>795719.870235587</c:v>
                </c:pt>
                <c:pt idx="56">
                  <c:v>702560.24054904794</c:v>
                </c:pt>
                <c:pt idx="57">
                  <c:v>514341.62167541601</c:v>
                </c:pt>
                <c:pt idx="58">
                  <c:v>5342394.0484536299</c:v>
                </c:pt>
                <c:pt idx="59">
                  <c:v>1785588.5076228499</c:v>
                </c:pt>
                <c:pt idx="60">
                  <c:v>1041128.94162778</c:v>
                </c:pt>
                <c:pt idx="61">
                  <c:v>741504.93113335199</c:v>
                </c:pt>
                <c:pt idx="62">
                  <c:v>929396.76675723901</c:v>
                </c:pt>
                <c:pt idx="63">
                  <c:v>5642655.5558024496</c:v>
                </c:pt>
                <c:pt idx="64">
                  <c:v>797581.26965895598</c:v>
                </c:pt>
                <c:pt idx="65">
                  <c:v>614016.95150537696</c:v>
                </c:pt>
                <c:pt idx="66">
                  <c:v>952549.66130175395</c:v>
                </c:pt>
                <c:pt idx="67">
                  <c:v>31267579.632351201</c:v>
                </c:pt>
                <c:pt idx="68">
                  <c:v>2128980.8762360499</c:v>
                </c:pt>
                <c:pt idx="69">
                  <c:v>1251616.13581149</c:v>
                </c:pt>
                <c:pt idx="70">
                  <c:v>801851.09135050001</c:v>
                </c:pt>
                <c:pt idx="71">
                  <c:v>2989886.53962937</c:v>
                </c:pt>
                <c:pt idx="72">
                  <c:v>26271896.966162398</c:v>
                </c:pt>
                <c:pt idx="73">
                  <c:v>1764828.3184923299</c:v>
                </c:pt>
                <c:pt idx="74">
                  <c:v>862772.58114036603</c:v>
                </c:pt>
                <c:pt idx="75">
                  <c:v>793885.01611861296</c:v>
                </c:pt>
                <c:pt idx="76">
                  <c:v>1259075.4186261201</c:v>
                </c:pt>
                <c:pt idx="77">
                  <c:v>843545.403439524</c:v>
                </c:pt>
                <c:pt idx="78">
                  <c:v>6410905.12923948</c:v>
                </c:pt>
                <c:pt idx="79">
                  <c:v>599471.929661331</c:v>
                </c:pt>
                <c:pt idx="80">
                  <c:v>2640192.4701084499</c:v>
                </c:pt>
                <c:pt idx="81">
                  <c:v>918626.96745196695</c:v>
                </c:pt>
                <c:pt idx="82">
                  <c:v>1373800.13155828</c:v>
                </c:pt>
                <c:pt idx="83">
                  <c:v>548763.71200677101</c:v>
                </c:pt>
                <c:pt idx="84">
                  <c:v>1975551.7479994299</c:v>
                </c:pt>
                <c:pt idx="85">
                  <c:v>1501397.2275617099</c:v>
                </c:pt>
                <c:pt idx="86">
                  <c:v>561178.87937990203</c:v>
                </c:pt>
                <c:pt idx="87">
                  <c:v>557296.13259396795</c:v>
                </c:pt>
                <c:pt idx="88">
                  <c:v>686582.73042122903</c:v>
                </c:pt>
                <c:pt idx="89">
                  <c:v>773714.69156991097</c:v>
                </c:pt>
                <c:pt idx="90">
                  <c:v>519837.84845624201</c:v>
                </c:pt>
                <c:pt idx="91">
                  <c:v>510077.77289903403</c:v>
                </c:pt>
                <c:pt idx="92">
                  <c:v>1043209.34449646</c:v>
                </c:pt>
                <c:pt idx="93">
                  <c:v>892497.80244864</c:v>
                </c:pt>
                <c:pt idx="94">
                  <c:v>1445098.29576503</c:v>
                </c:pt>
                <c:pt idx="95">
                  <c:v>774738.90289569704</c:v>
                </c:pt>
                <c:pt idx="96">
                  <c:v>1336291.84802738</c:v>
                </c:pt>
                <c:pt idx="97">
                  <c:v>640486.46056570997</c:v>
                </c:pt>
                <c:pt idx="98">
                  <c:v>2981528.5276057599</c:v>
                </c:pt>
                <c:pt idx="99">
                  <c:v>794218.78408202203</c:v>
                </c:pt>
                <c:pt idx="100">
                  <c:v>1278938.37315609</c:v>
                </c:pt>
                <c:pt idx="101">
                  <c:v>1208074.4478881201</c:v>
                </c:pt>
                <c:pt idx="102">
                  <c:v>758045.367383298</c:v>
                </c:pt>
                <c:pt idx="103">
                  <c:v>953970.88246698305</c:v>
                </c:pt>
                <c:pt idx="104">
                  <c:v>648488.99160189799</c:v>
                </c:pt>
                <c:pt idx="105">
                  <c:v>540148.79662195302</c:v>
                </c:pt>
                <c:pt idx="106">
                  <c:v>927794.53031450999</c:v>
                </c:pt>
                <c:pt idx="107">
                  <c:v>1285643.71839573</c:v>
                </c:pt>
                <c:pt idx="108">
                  <c:v>648337.889628337</c:v>
                </c:pt>
                <c:pt idx="109">
                  <c:v>1168458.7000668701</c:v>
                </c:pt>
                <c:pt idx="110">
                  <c:v>545765.51608982799</c:v>
                </c:pt>
                <c:pt idx="111">
                  <c:v>831139.32664165006</c:v>
                </c:pt>
                <c:pt idx="112">
                  <c:v>550801.64438641898</c:v>
                </c:pt>
                <c:pt idx="113">
                  <c:v>520774.23862236203</c:v>
                </c:pt>
                <c:pt idx="114">
                  <c:v>617653.97890044597</c:v>
                </c:pt>
                <c:pt idx="115">
                  <c:v>1991204.4958925601</c:v>
                </c:pt>
                <c:pt idx="116">
                  <c:v>1735074.70366108</c:v>
                </c:pt>
                <c:pt idx="117">
                  <c:v>1363527.8331234299</c:v>
                </c:pt>
                <c:pt idx="118">
                  <c:v>692622.99423987197</c:v>
                </c:pt>
                <c:pt idx="119">
                  <c:v>615293.43419435795</c:v>
                </c:pt>
                <c:pt idx="120">
                  <c:v>1544860.7448895201</c:v>
                </c:pt>
                <c:pt idx="121">
                  <c:v>540144.59255923599</c:v>
                </c:pt>
                <c:pt idx="122">
                  <c:v>983528.10744911595</c:v>
                </c:pt>
                <c:pt idx="123">
                  <c:v>542354.17888078</c:v>
                </c:pt>
                <c:pt idx="124">
                  <c:v>595667.44340527698</c:v>
                </c:pt>
                <c:pt idx="125">
                  <c:v>553780.32212847006</c:v>
                </c:pt>
                <c:pt idx="126">
                  <c:v>767399.38568895799</c:v>
                </c:pt>
                <c:pt idx="127">
                  <c:v>1320782.88848836</c:v>
                </c:pt>
                <c:pt idx="128">
                  <c:v>532522.28680925805</c:v>
                </c:pt>
                <c:pt idx="129">
                  <c:v>535716.44887591503</c:v>
                </c:pt>
                <c:pt idx="130">
                  <c:v>503450.93648102903</c:v>
                </c:pt>
                <c:pt idx="131">
                  <c:v>1701308.6350607399</c:v>
                </c:pt>
                <c:pt idx="132">
                  <c:v>1112214.8908162499</c:v>
                </c:pt>
                <c:pt idx="133">
                  <c:v>6290017.3721035598</c:v>
                </c:pt>
                <c:pt idx="134">
                  <c:v>572617.56129694195</c:v>
                </c:pt>
                <c:pt idx="135">
                  <c:v>959149.92781747004</c:v>
                </c:pt>
                <c:pt idx="136">
                  <c:v>746834.93234341999</c:v>
                </c:pt>
                <c:pt idx="137">
                  <c:v>1681429.5471847199</c:v>
                </c:pt>
                <c:pt idx="138">
                  <c:v>588991.27839965501</c:v>
                </c:pt>
                <c:pt idx="139">
                  <c:v>4050962.5465044701</c:v>
                </c:pt>
                <c:pt idx="140">
                  <c:v>2314708.5157685</c:v>
                </c:pt>
                <c:pt idx="141">
                  <c:v>649520.98058780096</c:v>
                </c:pt>
                <c:pt idx="142">
                  <c:v>1077246.3235947599</c:v>
                </c:pt>
                <c:pt idx="143">
                  <c:v>5644270.4795697797</c:v>
                </c:pt>
                <c:pt idx="144">
                  <c:v>769969.24153521599</c:v>
                </c:pt>
                <c:pt idx="145">
                  <c:v>985767.87571841897</c:v>
                </c:pt>
                <c:pt idx="146">
                  <c:v>2663238.6616457799</c:v>
                </c:pt>
                <c:pt idx="147">
                  <c:v>3269859.8708573701</c:v>
                </c:pt>
                <c:pt idx="148">
                  <c:v>812994.50201423001</c:v>
                </c:pt>
                <c:pt idx="149">
                  <c:v>549642.29494936997</c:v>
                </c:pt>
                <c:pt idx="150">
                  <c:v>796542.53760144103</c:v>
                </c:pt>
                <c:pt idx="151">
                  <c:v>1207086.1691606599</c:v>
                </c:pt>
                <c:pt idx="152">
                  <c:v>606167.12170713895</c:v>
                </c:pt>
                <c:pt idx="153">
                  <c:v>726997.53957378305</c:v>
                </c:pt>
                <c:pt idx="154">
                  <c:v>1512553.3593979999</c:v>
                </c:pt>
                <c:pt idx="155">
                  <c:v>700552.61064401502</c:v>
                </c:pt>
                <c:pt idx="156">
                  <c:v>922796.29715621797</c:v>
                </c:pt>
                <c:pt idx="157">
                  <c:v>1051967.9730688799</c:v>
                </c:pt>
                <c:pt idx="158">
                  <c:v>2266899.9725723099</c:v>
                </c:pt>
                <c:pt idx="159">
                  <c:v>712337.17551275203</c:v>
                </c:pt>
                <c:pt idx="160">
                  <c:v>835420.05446634605</c:v>
                </c:pt>
                <c:pt idx="161">
                  <c:v>997252.62071988801</c:v>
                </c:pt>
                <c:pt idx="162">
                  <c:v>1342639.2823725899</c:v>
                </c:pt>
                <c:pt idx="163">
                  <c:v>769257.58779966994</c:v>
                </c:pt>
                <c:pt idx="164">
                  <c:v>669276.35883356398</c:v>
                </c:pt>
                <c:pt idx="165">
                  <c:v>1031388.72996105</c:v>
                </c:pt>
                <c:pt idx="166">
                  <c:v>871115.45731663704</c:v>
                </c:pt>
              </c:numCache>
            </c:numRef>
          </c:val>
        </c:ser>
        <c:ser>
          <c:idx val="1"/>
          <c:order val="1"/>
          <c:tx>
            <c:strRef>
              <c:f>'Top Decile Perf'!$B$1</c:f>
              <c:strCache>
                <c:ptCount val="1"/>
                <c:pt idx="0">
                  <c:v>Actual Sales</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val>
            <c:numRef>
              <c:f>'Top Decile Perf'!$B$2:$B$168</c:f>
              <c:numCache>
                <c:formatCode>General</c:formatCode>
                <c:ptCount val="167"/>
                <c:pt idx="0">
                  <c:v>139520.845</c:v>
                </c:pt>
                <c:pt idx="1">
                  <c:v>886675.77</c:v>
                </c:pt>
                <c:pt idx="2">
                  <c:v>389197</c:v>
                </c:pt>
                <c:pt idx="3">
                  <c:v>3373430.24</c:v>
                </c:pt>
                <c:pt idx="4">
                  <c:v>591458.05000000005</c:v>
                </c:pt>
                <c:pt idx="5">
                  <c:v>165000</c:v>
                </c:pt>
                <c:pt idx="6">
                  <c:v>3110052</c:v>
                </c:pt>
                <c:pt idx="7">
                  <c:v>614839.39</c:v>
                </c:pt>
                <c:pt idx="8">
                  <c:v>260985.95</c:v>
                </c:pt>
                <c:pt idx="9">
                  <c:v>3666.67</c:v>
                </c:pt>
                <c:pt idx="10">
                  <c:v>392136.51</c:v>
                </c:pt>
                <c:pt idx="11">
                  <c:v>188599.11499999999</c:v>
                </c:pt>
                <c:pt idx="12">
                  <c:v>788053.82490000001</c:v>
                </c:pt>
                <c:pt idx="13">
                  <c:v>314961.379824</c:v>
                </c:pt>
                <c:pt idx="14">
                  <c:v>5972653.5300000003</c:v>
                </c:pt>
                <c:pt idx="15">
                  <c:v>3247251.51</c:v>
                </c:pt>
                <c:pt idx="16">
                  <c:v>744776</c:v>
                </c:pt>
                <c:pt idx="17">
                  <c:v>1477206</c:v>
                </c:pt>
                <c:pt idx="18">
                  <c:v>15935800.73</c:v>
                </c:pt>
                <c:pt idx="19">
                  <c:v>149032.29999999999</c:v>
                </c:pt>
                <c:pt idx="20">
                  <c:v>1136423.175</c:v>
                </c:pt>
                <c:pt idx="21">
                  <c:v>1562514.8039160001</c:v>
                </c:pt>
                <c:pt idx="22">
                  <c:v>1239205.5</c:v>
                </c:pt>
                <c:pt idx="23">
                  <c:v>403761.349827</c:v>
                </c:pt>
                <c:pt idx="24">
                  <c:v>6032897.5611260002</c:v>
                </c:pt>
                <c:pt idx="25">
                  <c:v>1954288.9343960001</c:v>
                </c:pt>
                <c:pt idx="26">
                  <c:v>361947.83517600002</c:v>
                </c:pt>
                <c:pt idx="27">
                  <c:v>1119556.8243450001</c:v>
                </c:pt>
                <c:pt idx="28">
                  <c:v>808045.58499999996</c:v>
                </c:pt>
                <c:pt idx="29">
                  <c:v>1847873.43</c:v>
                </c:pt>
                <c:pt idx="30">
                  <c:v>4396458.45</c:v>
                </c:pt>
                <c:pt idx="31">
                  <c:v>854452.86</c:v>
                </c:pt>
                <c:pt idx="32">
                  <c:v>5448558.6600000001</c:v>
                </c:pt>
                <c:pt idx="33">
                  <c:v>293967.96000000002</c:v>
                </c:pt>
                <c:pt idx="34">
                  <c:v>1062753.0049999999</c:v>
                </c:pt>
                <c:pt idx="35">
                  <c:v>1437627.5301679999</c:v>
                </c:pt>
                <c:pt idx="36">
                  <c:v>673277</c:v>
                </c:pt>
                <c:pt idx="37">
                  <c:v>358509.44</c:v>
                </c:pt>
                <c:pt idx="38">
                  <c:v>750051.8</c:v>
                </c:pt>
                <c:pt idx="39">
                  <c:v>405358.68</c:v>
                </c:pt>
                <c:pt idx="40">
                  <c:v>369413.81</c:v>
                </c:pt>
                <c:pt idx="41">
                  <c:v>486912.85</c:v>
                </c:pt>
                <c:pt idx="42">
                  <c:v>938927.69</c:v>
                </c:pt>
                <c:pt idx="43">
                  <c:v>2396118.1700320002</c:v>
                </c:pt>
                <c:pt idx="44">
                  <c:v>4328274.55</c:v>
                </c:pt>
                <c:pt idx="45">
                  <c:v>6398237.7549999999</c:v>
                </c:pt>
                <c:pt idx="46">
                  <c:v>1283306.83</c:v>
                </c:pt>
                <c:pt idx="47">
                  <c:v>2044131.8954080001</c:v>
                </c:pt>
                <c:pt idx="48">
                  <c:v>6258494.3156000003</c:v>
                </c:pt>
                <c:pt idx="49">
                  <c:v>1845542.33</c:v>
                </c:pt>
                <c:pt idx="50">
                  <c:v>1593212.5448100001</c:v>
                </c:pt>
                <c:pt idx="51">
                  <c:v>7454126.3200000003</c:v>
                </c:pt>
                <c:pt idx="52">
                  <c:v>1785888.31</c:v>
                </c:pt>
                <c:pt idx="53">
                  <c:v>1553268.9350000001</c:v>
                </c:pt>
                <c:pt idx="54">
                  <c:v>4604491.2657019999</c:v>
                </c:pt>
                <c:pt idx="55">
                  <c:v>1415056.62</c:v>
                </c:pt>
                <c:pt idx="56">
                  <c:v>1249125.78</c:v>
                </c:pt>
                <c:pt idx="57">
                  <c:v>37888.89</c:v>
                </c:pt>
                <c:pt idx="58">
                  <c:v>6029236.415306</c:v>
                </c:pt>
                <c:pt idx="59">
                  <c:v>3113090.7662010002</c:v>
                </c:pt>
                <c:pt idx="60">
                  <c:v>803409.94</c:v>
                </c:pt>
                <c:pt idx="61">
                  <c:v>806949.47499999998</c:v>
                </c:pt>
                <c:pt idx="62">
                  <c:v>701681.3</c:v>
                </c:pt>
                <c:pt idx="63">
                  <c:v>1664944.45</c:v>
                </c:pt>
                <c:pt idx="64">
                  <c:v>484547.44500000001</c:v>
                </c:pt>
                <c:pt idx="65">
                  <c:v>235984.55499999999</c:v>
                </c:pt>
                <c:pt idx="66">
                  <c:v>860751.480568</c:v>
                </c:pt>
                <c:pt idx="67">
                  <c:v>13757661.597537</c:v>
                </c:pt>
                <c:pt idx="68">
                  <c:v>431778.09</c:v>
                </c:pt>
                <c:pt idx="69">
                  <c:v>2665967.7799999998</c:v>
                </c:pt>
                <c:pt idx="70">
                  <c:v>405380.89</c:v>
                </c:pt>
                <c:pt idx="71">
                  <c:v>1823994.75</c:v>
                </c:pt>
                <c:pt idx="72">
                  <c:v>48676376.969999999</c:v>
                </c:pt>
                <c:pt idx="73">
                  <c:v>1461753.35</c:v>
                </c:pt>
                <c:pt idx="74">
                  <c:v>1424101.2538000001</c:v>
                </c:pt>
                <c:pt idx="75">
                  <c:v>755430.65408500005</c:v>
                </c:pt>
                <c:pt idx="76">
                  <c:v>486245.13</c:v>
                </c:pt>
                <c:pt idx="77">
                  <c:v>2757388.06</c:v>
                </c:pt>
                <c:pt idx="78">
                  <c:v>7658974.4438720001</c:v>
                </c:pt>
                <c:pt idx="79">
                  <c:v>184845.07</c:v>
                </c:pt>
                <c:pt idx="80">
                  <c:v>300109</c:v>
                </c:pt>
                <c:pt idx="81">
                  <c:v>416401.76</c:v>
                </c:pt>
                <c:pt idx="82">
                  <c:v>1560236.5674000001</c:v>
                </c:pt>
                <c:pt idx="83">
                  <c:v>370744.82</c:v>
                </c:pt>
                <c:pt idx="84">
                  <c:v>1168082.7450000001</c:v>
                </c:pt>
                <c:pt idx="85">
                  <c:v>100829.92</c:v>
                </c:pt>
                <c:pt idx="86">
                  <c:v>3100520.8</c:v>
                </c:pt>
                <c:pt idx="87">
                  <c:v>304459.25</c:v>
                </c:pt>
                <c:pt idx="88">
                  <c:v>596107.76</c:v>
                </c:pt>
                <c:pt idx="89">
                  <c:v>761002.86437299999</c:v>
                </c:pt>
                <c:pt idx="90">
                  <c:v>312147.3</c:v>
                </c:pt>
                <c:pt idx="91">
                  <c:v>469114.58799999999</c:v>
                </c:pt>
                <c:pt idx="92">
                  <c:v>664577.71499999997</c:v>
                </c:pt>
                <c:pt idx="93">
                  <c:v>1932326.8740000001</c:v>
                </c:pt>
                <c:pt idx="94">
                  <c:v>3239975.07</c:v>
                </c:pt>
                <c:pt idx="95">
                  <c:v>330466.79499999998</c:v>
                </c:pt>
                <c:pt idx="96">
                  <c:v>991612.11004599999</c:v>
                </c:pt>
                <c:pt idx="97">
                  <c:v>208806.2225</c:v>
                </c:pt>
                <c:pt idx="98">
                  <c:v>2831468.1349999998</c:v>
                </c:pt>
                <c:pt idx="99">
                  <c:v>668784.65888500004</c:v>
                </c:pt>
                <c:pt idx="100">
                  <c:v>669153.16132499999</c:v>
                </c:pt>
                <c:pt idx="101">
                  <c:v>709431.57400000002</c:v>
                </c:pt>
                <c:pt idx="102">
                  <c:v>772316.09458999999</c:v>
                </c:pt>
                <c:pt idx="103">
                  <c:v>565197.85</c:v>
                </c:pt>
                <c:pt idx="104">
                  <c:v>716958</c:v>
                </c:pt>
                <c:pt idx="105">
                  <c:v>334198</c:v>
                </c:pt>
                <c:pt idx="106">
                  <c:v>3119273.66</c:v>
                </c:pt>
                <c:pt idx="107">
                  <c:v>1790362.06</c:v>
                </c:pt>
                <c:pt idx="108">
                  <c:v>512385.71500000003</c:v>
                </c:pt>
                <c:pt idx="109">
                  <c:v>2002414.02</c:v>
                </c:pt>
                <c:pt idx="110">
                  <c:v>144000</c:v>
                </c:pt>
                <c:pt idx="111">
                  <c:v>539413.26500000001</c:v>
                </c:pt>
                <c:pt idx="112">
                  <c:v>194722.68341600001</c:v>
                </c:pt>
                <c:pt idx="113">
                  <c:v>165755.14000000001</c:v>
                </c:pt>
                <c:pt idx="114">
                  <c:v>460411.95980000001</c:v>
                </c:pt>
                <c:pt idx="115">
                  <c:v>4889906.8056089999</c:v>
                </c:pt>
                <c:pt idx="116">
                  <c:v>2155672.2557359999</c:v>
                </c:pt>
                <c:pt idx="117">
                  <c:v>1077818.0149999999</c:v>
                </c:pt>
                <c:pt idx="118">
                  <c:v>82350.509999999995</c:v>
                </c:pt>
                <c:pt idx="119">
                  <c:v>848788</c:v>
                </c:pt>
                <c:pt idx="120">
                  <c:v>1671801.8049999999</c:v>
                </c:pt>
                <c:pt idx="121">
                  <c:v>267563.16600000003</c:v>
                </c:pt>
                <c:pt idx="122">
                  <c:v>0</c:v>
                </c:pt>
                <c:pt idx="123">
                  <c:v>482884.25</c:v>
                </c:pt>
                <c:pt idx="124">
                  <c:v>434288.05499999999</c:v>
                </c:pt>
                <c:pt idx="125">
                  <c:v>382625.79</c:v>
                </c:pt>
                <c:pt idx="126">
                  <c:v>619660.87771499995</c:v>
                </c:pt>
                <c:pt idx="127">
                  <c:v>1548704.7988</c:v>
                </c:pt>
                <c:pt idx="128">
                  <c:v>458742.26</c:v>
                </c:pt>
                <c:pt idx="129">
                  <c:v>235398.802</c:v>
                </c:pt>
                <c:pt idx="130">
                  <c:v>337420.98</c:v>
                </c:pt>
                <c:pt idx="131">
                  <c:v>1515381.21</c:v>
                </c:pt>
                <c:pt idx="132">
                  <c:v>1674897.365829</c:v>
                </c:pt>
                <c:pt idx="133">
                  <c:v>10181732.024286</c:v>
                </c:pt>
                <c:pt idx="134">
                  <c:v>388217.55783900002</c:v>
                </c:pt>
                <c:pt idx="135">
                  <c:v>810347.92730099999</c:v>
                </c:pt>
                <c:pt idx="136">
                  <c:v>429556.84</c:v>
                </c:pt>
                <c:pt idx="137">
                  <c:v>700532.48</c:v>
                </c:pt>
                <c:pt idx="138">
                  <c:v>493554.04499999998</c:v>
                </c:pt>
                <c:pt idx="139">
                  <c:v>984106.36499999999</c:v>
                </c:pt>
                <c:pt idx="140">
                  <c:v>2369341.4500000002</c:v>
                </c:pt>
                <c:pt idx="141">
                  <c:v>1428583.99</c:v>
                </c:pt>
                <c:pt idx="142">
                  <c:v>1698750</c:v>
                </c:pt>
                <c:pt idx="143">
                  <c:v>13227101.24</c:v>
                </c:pt>
                <c:pt idx="144">
                  <c:v>816000.02</c:v>
                </c:pt>
                <c:pt idx="145">
                  <c:v>749753.52999900002</c:v>
                </c:pt>
                <c:pt idx="146">
                  <c:v>3718479.4980520001</c:v>
                </c:pt>
                <c:pt idx="147">
                  <c:v>3934494.1949379998</c:v>
                </c:pt>
                <c:pt idx="148">
                  <c:v>2034437.395</c:v>
                </c:pt>
                <c:pt idx="149">
                  <c:v>431642.75</c:v>
                </c:pt>
                <c:pt idx="150">
                  <c:v>1009357.055003</c:v>
                </c:pt>
                <c:pt idx="151">
                  <c:v>3367626.7850000001</c:v>
                </c:pt>
                <c:pt idx="152">
                  <c:v>154341</c:v>
                </c:pt>
                <c:pt idx="153">
                  <c:v>697950</c:v>
                </c:pt>
                <c:pt idx="154">
                  <c:v>1319240.1599999999</c:v>
                </c:pt>
                <c:pt idx="155">
                  <c:v>138984.9</c:v>
                </c:pt>
                <c:pt idx="156">
                  <c:v>926689.25496799999</c:v>
                </c:pt>
                <c:pt idx="157">
                  <c:v>26884452.697202999</c:v>
                </c:pt>
                <c:pt idx="158">
                  <c:v>3575736.1682799999</c:v>
                </c:pt>
                <c:pt idx="159">
                  <c:v>663611.55000000005</c:v>
                </c:pt>
                <c:pt idx="160">
                  <c:v>818790.59</c:v>
                </c:pt>
                <c:pt idx="161">
                  <c:v>486768.13749400002</c:v>
                </c:pt>
                <c:pt idx="162">
                  <c:v>1736761.61</c:v>
                </c:pt>
                <c:pt idx="163">
                  <c:v>1098038.9739999999</c:v>
                </c:pt>
                <c:pt idx="164">
                  <c:v>235398.802</c:v>
                </c:pt>
                <c:pt idx="165">
                  <c:v>1299653.6764700001</c:v>
                </c:pt>
                <c:pt idx="166">
                  <c:v>1331576.397174</c:v>
                </c:pt>
              </c:numCache>
            </c:numRef>
          </c:val>
        </c:ser>
        <c:dLbls>
          <c:showLegendKey val="0"/>
          <c:showVal val="0"/>
          <c:showCatName val="0"/>
          <c:showSerName val="0"/>
          <c:showPercent val="0"/>
          <c:showBubbleSize val="0"/>
        </c:dLbls>
        <c:axId val="626162440"/>
        <c:axId val="626167536"/>
      </c:areaChart>
      <c:catAx>
        <c:axId val="62616244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a:t>top decile advisors</a:t>
                </a:r>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26167536"/>
        <c:crosses val="autoZero"/>
        <c:auto val="1"/>
        <c:lblAlgn val="ctr"/>
        <c:lblOffset val="100"/>
        <c:noMultiLvlLbl val="0"/>
      </c:catAx>
      <c:valAx>
        <c:axId val="6261675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a:t>
                </a:r>
              </a:p>
              <a:p>
                <a:pPr>
                  <a:defRPr/>
                </a:pPr>
                <a:endParaRPr lang="en-US"/>
              </a:p>
            </c:rich>
          </c:tx>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2616244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8330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078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075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825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973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0157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15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366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00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86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334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215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853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10694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7735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244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12/23/2020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959508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bg2">
                    <a:lumMod val="50000"/>
                  </a:schemeClr>
                </a:solidFill>
              </a:rPr>
              <a:t>NuvEEN</a:t>
            </a:r>
            <a:r>
              <a:rPr lang="en-US" dirty="0" smtClean="0">
                <a:solidFill>
                  <a:schemeClr val="bg2">
                    <a:lumMod val="50000"/>
                  </a:schemeClr>
                </a:solidFill>
              </a:rPr>
              <a:t> </a:t>
            </a:r>
            <a:endParaRPr lang="en-GB" dirty="0">
              <a:solidFill>
                <a:schemeClr val="bg2">
                  <a:lumMod val="50000"/>
                </a:schemeClr>
              </a:solidFill>
            </a:endParaRPr>
          </a:p>
        </p:txBody>
      </p:sp>
      <p:sp>
        <p:nvSpPr>
          <p:cNvPr id="3" name="Subtitle 2"/>
          <p:cNvSpPr>
            <a:spLocks noGrp="1"/>
          </p:cNvSpPr>
          <p:nvPr>
            <p:ph type="subTitle" idx="1"/>
          </p:nvPr>
        </p:nvSpPr>
        <p:spPr/>
        <p:txBody>
          <a:bodyPr>
            <a:normAutofit/>
          </a:bodyPr>
          <a:lstStyle/>
          <a:p>
            <a:r>
              <a:rPr lang="en-US" sz="3600" b="1" dirty="0" smtClean="0">
                <a:solidFill>
                  <a:schemeClr val="bg2">
                    <a:lumMod val="50000"/>
                  </a:schemeClr>
                </a:solidFill>
              </a:rPr>
              <a:t>Sales analysis and forecasting</a:t>
            </a:r>
          </a:p>
          <a:p>
            <a:r>
              <a:rPr lang="en-US" sz="3600" b="1" dirty="0" smtClean="0">
                <a:solidFill>
                  <a:schemeClr val="bg2">
                    <a:lumMod val="50000"/>
                  </a:schemeClr>
                </a:solidFill>
              </a:rPr>
              <a:t> </a:t>
            </a:r>
            <a:r>
              <a:rPr lang="en-US" sz="2400" b="1" dirty="0" smtClean="0">
                <a:solidFill>
                  <a:schemeClr val="bg2">
                    <a:lumMod val="50000"/>
                  </a:schemeClr>
                </a:solidFill>
              </a:rPr>
              <a:t>for </a:t>
            </a:r>
            <a:r>
              <a:rPr lang="en-US" sz="2400" b="1" dirty="0" err="1" smtClean="0">
                <a:solidFill>
                  <a:schemeClr val="bg2">
                    <a:lumMod val="50000"/>
                  </a:schemeClr>
                </a:solidFill>
              </a:rPr>
              <a:t>nuveen</a:t>
            </a:r>
            <a:r>
              <a:rPr lang="en-US" sz="2400" b="1" dirty="0" smtClean="0">
                <a:solidFill>
                  <a:schemeClr val="bg2">
                    <a:lumMod val="50000"/>
                  </a:schemeClr>
                </a:solidFill>
              </a:rPr>
              <a:t> </a:t>
            </a:r>
            <a:endParaRPr lang="en-GB" sz="2400" b="1" dirty="0">
              <a:solidFill>
                <a:schemeClr val="bg2">
                  <a:lumMod val="50000"/>
                </a:schemeClr>
              </a:solidFill>
            </a:endParaRPr>
          </a:p>
        </p:txBody>
      </p:sp>
      <p:pic>
        <p:nvPicPr>
          <p:cNvPr id="4" name="Picture 3"/>
          <p:cNvPicPr>
            <a:picLocks noChangeAspect="1"/>
          </p:cNvPicPr>
          <p:nvPr/>
        </p:nvPicPr>
        <p:blipFill>
          <a:blip r:embed="rId2"/>
          <a:stretch>
            <a:fillRect/>
          </a:stretch>
        </p:blipFill>
        <p:spPr>
          <a:xfrm>
            <a:off x="0" y="5973896"/>
            <a:ext cx="910107" cy="884104"/>
          </a:xfrm>
          <a:prstGeom prst="rect">
            <a:avLst/>
          </a:prstGeom>
        </p:spPr>
      </p:pic>
      <p:pic>
        <p:nvPicPr>
          <p:cNvPr id="5" name="Picture 4"/>
          <p:cNvPicPr>
            <a:picLocks noChangeAspect="1"/>
          </p:cNvPicPr>
          <p:nvPr/>
        </p:nvPicPr>
        <p:blipFill>
          <a:blip r:embed="rId3"/>
          <a:stretch>
            <a:fillRect/>
          </a:stretch>
        </p:blipFill>
        <p:spPr>
          <a:xfrm>
            <a:off x="9401175" y="14068"/>
            <a:ext cx="2790825" cy="790575"/>
          </a:xfrm>
          <a:prstGeom prst="rect">
            <a:avLst/>
          </a:prstGeom>
        </p:spPr>
      </p:pic>
    </p:spTree>
    <p:extLst>
      <p:ext uri="{BB962C8B-B14F-4D97-AF65-F5344CB8AC3E}">
        <p14:creationId xmlns:p14="http://schemas.microsoft.com/office/powerpoint/2010/main" val="2504807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002323"/>
          </a:xfrm>
        </p:spPr>
        <p:txBody>
          <a:bodyPr>
            <a:normAutofit fontScale="90000"/>
          </a:bodyPr>
          <a:lstStyle/>
          <a:p>
            <a:r>
              <a:rPr lang="en-GB" b="1" dirty="0">
                <a:solidFill>
                  <a:schemeClr val="accent4"/>
                </a:solidFill>
              </a:rPr>
              <a:t>Predicted Sales: Lift Chart</a:t>
            </a:r>
            <a:br>
              <a:rPr lang="en-GB" b="1" dirty="0">
                <a:solidFill>
                  <a:schemeClr val="accent4"/>
                </a:solidFill>
              </a:rPr>
            </a:br>
            <a:endParaRPr lang="en-GB" b="1" dirty="0">
              <a:solidFill>
                <a:schemeClr val="accent4"/>
              </a:solidFill>
            </a:endParaRPr>
          </a:p>
        </p:txBody>
      </p:sp>
      <p:pic>
        <p:nvPicPr>
          <p:cNvPr id="6" name="Content Placeholder 5"/>
          <p:cNvPicPr>
            <a:picLocks noGrp="1"/>
          </p:cNvPicPr>
          <p:nvPr>
            <p:ph idx="1"/>
          </p:nvPr>
        </p:nvPicPr>
        <p:blipFill>
          <a:blip r:embed="rId2"/>
          <a:stretch>
            <a:fillRect/>
          </a:stretch>
        </p:blipFill>
        <p:spPr>
          <a:xfrm>
            <a:off x="0" y="826253"/>
            <a:ext cx="9073662" cy="4722318"/>
          </a:xfrm>
          <a:prstGeom prst="rect">
            <a:avLst/>
          </a:prstGeom>
        </p:spPr>
      </p:pic>
      <p:sp>
        <p:nvSpPr>
          <p:cNvPr id="7" name="Rectangle 6"/>
          <p:cNvSpPr/>
          <p:nvPr/>
        </p:nvSpPr>
        <p:spPr>
          <a:xfrm>
            <a:off x="9073662" y="826252"/>
            <a:ext cx="2869808" cy="4821000"/>
          </a:xfrm>
          <a:prstGeom prst="rect">
            <a:avLst/>
          </a:prstGeom>
        </p:spPr>
        <p:txBody>
          <a:bodyPr wrap="square">
            <a:spAutoFit/>
          </a:bodyPr>
          <a:lstStyle/>
          <a:p>
            <a:pPr marL="285750" indent="-285750">
              <a:lnSpc>
                <a:spcPct val="107000"/>
              </a:lnSpc>
              <a:buFont typeface="Arial" panose="020B0604020202020204" pitchFamily="34" charset="0"/>
              <a:buChar char="•"/>
            </a:pPr>
            <a:r>
              <a:rPr lang="en-GB"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negative lift over average in our predictions indicates a drop in sales. </a:t>
            </a:r>
            <a:endParaRPr lang="en-GB"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7000"/>
              </a:lnSpc>
              <a:buFont typeface="Arial" panose="020B0604020202020204" pitchFamily="34" charset="0"/>
              <a:buChar char="•"/>
            </a:pPr>
            <a:endParaRPr lang="en-GB"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b="1" dirty="0" smtClean="0">
                <a:solidFill>
                  <a:srgbClr val="2D3B45"/>
                </a:solidFill>
                <a:latin typeface="Calibri" panose="020F0502020204030204" pitchFamily="34" charset="0"/>
                <a:ea typeface="Times New Roman" panose="02020603050405020304" pitchFamily="18" charset="0"/>
                <a:cs typeface="Calibri" panose="020F0502020204030204" pitchFamily="34" charset="0"/>
              </a:rPr>
              <a:t>Total </a:t>
            </a:r>
            <a:r>
              <a:rPr lang="en-GB" b="1" dirty="0">
                <a:solidFill>
                  <a:srgbClr val="2D3B45"/>
                </a:solidFill>
                <a:latin typeface="Calibri" panose="020F0502020204030204" pitchFamily="34" charset="0"/>
                <a:ea typeface="Times New Roman" panose="02020603050405020304" pitchFamily="18" charset="0"/>
                <a:cs typeface="Calibri" panose="020F0502020204030204" pitchFamily="34" charset="0"/>
              </a:rPr>
              <a:t>Predicted Sales: USD </a:t>
            </a:r>
            <a:r>
              <a:rPr lang="en-GB" b="1" dirty="0" smtClean="0">
                <a:solidFill>
                  <a:srgbClr val="2D3B45"/>
                </a:solidFill>
                <a:latin typeface="Calibri" panose="020F0502020204030204" pitchFamily="34" charset="0"/>
                <a:ea typeface="Times New Roman" panose="02020603050405020304" pitchFamily="18" charset="0"/>
                <a:cs typeface="Calibri" panose="020F0502020204030204" pitchFamily="34" charset="0"/>
              </a:rPr>
              <a:t>365,234,077</a:t>
            </a:r>
          </a:p>
          <a:p>
            <a:pPr marL="285750" indent="-285750">
              <a:lnSpc>
                <a:spcPct val="107000"/>
              </a:lnSpc>
              <a:buFont typeface="Arial" panose="020B0604020202020204" pitchFamily="34" charset="0"/>
              <a:buChar char="•"/>
            </a:pPr>
            <a:endParaRPr lang="en-GB"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b="1" dirty="0">
                <a:solidFill>
                  <a:srgbClr val="2D3B45"/>
                </a:solidFill>
                <a:latin typeface="Calibri" panose="020F0502020204030204" pitchFamily="34" charset="0"/>
                <a:ea typeface="Times New Roman" panose="02020603050405020304" pitchFamily="18" charset="0"/>
                <a:cs typeface="Calibri" panose="020F0502020204030204" pitchFamily="34" charset="0"/>
              </a:rPr>
              <a:t>No. of Advisors: 3002</a:t>
            </a:r>
            <a:endParaRPr lang="en-GB"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b="1" dirty="0">
                <a:solidFill>
                  <a:srgbClr val="2D3B45"/>
                </a:solidFill>
                <a:latin typeface="Calibri" panose="020F0502020204030204" pitchFamily="34" charset="0"/>
                <a:ea typeface="Times New Roman" panose="02020603050405020304" pitchFamily="18" charset="0"/>
                <a:cs typeface="Calibri" panose="020F0502020204030204" pitchFamily="34" charset="0"/>
              </a:rPr>
              <a:t>Best performing advisors fall in decile number </a:t>
            </a:r>
            <a:r>
              <a:rPr lang="en-GB" b="1" dirty="0" smtClean="0">
                <a:solidFill>
                  <a:srgbClr val="2D3B45"/>
                </a:solidFill>
                <a:latin typeface="Calibri" panose="020F0502020204030204" pitchFamily="34" charset="0"/>
                <a:ea typeface="Times New Roman" panose="02020603050405020304" pitchFamily="18" charset="0"/>
                <a:cs typeface="Calibri" panose="020F0502020204030204" pitchFamily="34" charset="0"/>
              </a:rPr>
              <a:t>10</a:t>
            </a:r>
          </a:p>
          <a:p>
            <a:pPr marL="285750" indent="-285750">
              <a:lnSpc>
                <a:spcPct val="107000"/>
              </a:lnSpc>
              <a:buFont typeface="Arial" panose="020B0604020202020204" pitchFamily="34" charset="0"/>
              <a:buChar char="•"/>
            </a:pPr>
            <a:endParaRPr lang="en-GB"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b="1" dirty="0">
                <a:solidFill>
                  <a:srgbClr val="2D3B45"/>
                </a:solidFill>
                <a:latin typeface="Calibri" panose="020F0502020204030204" pitchFamily="34" charset="0"/>
                <a:ea typeface="Times New Roman" panose="02020603050405020304" pitchFamily="18" charset="0"/>
                <a:cs typeface="Calibri" panose="020F0502020204030204" pitchFamily="34" charset="0"/>
              </a:rPr>
              <a:t>Predicted total sales for decile 10: 285,749,442 which is 78.24% of total predicted sales.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2407788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Overall sales predictions per decile, actual and predicted. </a:t>
            </a:r>
            <a:br>
              <a:rPr lang="en-GB" dirty="0"/>
            </a:br>
            <a:endParaRPr lang="en-GB" dirty="0"/>
          </a:p>
        </p:txBody>
      </p:sp>
      <p:pic>
        <p:nvPicPr>
          <p:cNvPr id="4" name="Content Placeholder 3"/>
          <p:cNvPicPr>
            <a:picLocks noGrp="1"/>
          </p:cNvPicPr>
          <p:nvPr>
            <p:ph idx="1"/>
          </p:nvPr>
        </p:nvPicPr>
        <p:blipFill>
          <a:blip r:embed="rId2"/>
          <a:stretch>
            <a:fillRect/>
          </a:stretch>
        </p:blipFill>
        <p:spPr>
          <a:xfrm>
            <a:off x="1625329" y="2125148"/>
            <a:ext cx="6231988" cy="4008366"/>
          </a:xfrm>
          <a:prstGeom prst="rect">
            <a:avLst/>
          </a:prstGeom>
        </p:spPr>
      </p:pic>
      <p:sp>
        <p:nvSpPr>
          <p:cNvPr id="5" name="Rectangle 4"/>
          <p:cNvSpPr/>
          <p:nvPr/>
        </p:nvSpPr>
        <p:spPr>
          <a:xfrm>
            <a:off x="8004516" y="2125148"/>
            <a:ext cx="3645707" cy="3760068"/>
          </a:xfrm>
          <a:prstGeom prst="rect">
            <a:avLst/>
          </a:prstGeom>
        </p:spPr>
        <p:txBody>
          <a:bodyPr wrap="square">
            <a:spAutoFit/>
          </a:bodyPr>
          <a:lstStyle/>
          <a:p>
            <a:pPr marL="285750" indent="-285750">
              <a:lnSpc>
                <a:spcPct val="107000"/>
              </a:lnSpc>
              <a:buFont typeface="Arial" panose="020B0604020202020204" pitchFamily="34" charset="0"/>
              <a:buChar char="•"/>
            </a:pPr>
            <a:r>
              <a:rPr lang="en-GB"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Predicts a dip in sales for all deciles in the coming year</a:t>
            </a:r>
            <a:r>
              <a:rPr lang="en-GB" sz="2800" b="1"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marL="285750" indent="-285750">
              <a:lnSpc>
                <a:spcPct val="107000"/>
              </a:lnSpc>
              <a:buFont typeface="Arial" panose="020B0604020202020204" pitchFamily="34" charset="0"/>
              <a:buChar char="•"/>
            </a:pPr>
            <a:endParaRPr lang="en-GB" sz="28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sz="2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Indicates that the top decile is by far the highest contributor to total sales.</a:t>
            </a:r>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1478640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886" y="1062111"/>
            <a:ext cx="10018713" cy="98474"/>
          </a:xfrm>
        </p:spPr>
        <p:txBody>
          <a:bodyPr>
            <a:noAutofit/>
          </a:bodyPr>
          <a:lstStyle/>
          <a:p>
            <a:r>
              <a:rPr lang="en-GB" sz="2800" dirty="0">
                <a:solidFill>
                  <a:schemeClr val="accent4"/>
                </a:solidFill>
                <a:latin typeface="Calibri" panose="020F0502020204030204" pitchFamily="34" charset="0"/>
                <a:ea typeface="Times New Roman" panose="02020603050405020304" pitchFamily="18" charset="0"/>
                <a:cs typeface="Calibri" panose="020F0502020204030204" pitchFamily="34" charset="0"/>
              </a:rPr>
              <a:t>Financial advisors that fall in group 10 to account for most of the sales the coming year – 78.24% of predicted sales.</a:t>
            </a:r>
            <a:r>
              <a:rPr lang="en-GB" sz="28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r>
            <a:br>
              <a:rPr lang="en-GB" sz="2800" dirty="0">
                <a:solidFill>
                  <a:schemeClr val="accent4"/>
                </a:solidFill>
                <a:latin typeface="Calibri" panose="020F0502020204030204" pitchFamily="34" charset="0"/>
                <a:ea typeface="Calibri" panose="020F0502020204030204" pitchFamily="34" charset="0"/>
                <a:cs typeface="Times New Roman" panose="02020603050405020304" pitchFamily="18" charset="0"/>
              </a:rPr>
            </a:br>
            <a:endParaRPr lang="en-GB" sz="2800"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7230587"/>
              </p:ext>
            </p:extLst>
          </p:nvPr>
        </p:nvGraphicFramePr>
        <p:xfrm>
          <a:off x="1639056" y="1392702"/>
          <a:ext cx="10018712" cy="5465298"/>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22893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083212"/>
            <a:ext cx="10018713" cy="154745"/>
          </a:xfrm>
        </p:spPr>
        <p:txBody>
          <a:bodyPr>
            <a:noAutofit/>
          </a:bodyPr>
          <a:lstStyle/>
          <a:p>
            <a:r>
              <a:rPr lang="en-GB" sz="3200" dirty="0"/>
              <a:t>Overall predicted sales for top sellers next year to fall short of the current group of top advisors.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9169778"/>
              </p:ext>
            </p:extLst>
          </p:nvPr>
        </p:nvGraphicFramePr>
        <p:xfrm>
          <a:off x="1484313" y="1631852"/>
          <a:ext cx="10018712" cy="522614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104827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343" y="365761"/>
            <a:ext cx="9596681" cy="1026942"/>
          </a:xfrm>
        </p:spPr>
        <p:txBody>
          <a:bodyPr>
            <a:noAutofit/>
          </a:bodyPr>
          <a:lstStyle/>
          <a:p>
            <a:pPr algn="l"/>
            <a:r>
              <a:rPr lang="en-GB" sz="2800" dirty="0">
                <a:solidFill>
                  <a:schemeClr val="accent4"/>
                </a:solidFill>
              </a:rPr>
              <a:t>Individual advisor performance for advisors in top decile. </a:t>
            </a:r>
            <a:r>
              <a:rPr lang="en-GB" sz="2800" dirty="0" smtClean="0">
                <a:solidFill>
                  <a:schemeClr val="accent4"/>
                </a:solidFill>
              </a:rPr>
              <a:t>Predictions </a:t>
            </a:r>
            <a:r>
              <a:rPr lang="en-GB" sz="2800" dirty="0" smtClean="0">
                <a:solidFill>
                  <a:schemeClr val="accent4"/>
                </a:solidFill>
              </a:rPr>
              <a:t>indicate these top advisors will neither </a:t>
            </a:r>
            <a:r>
              <a:rPr lang="en-GB" sz="2800" dirty="0">
                <a:solidFill>
                  <a:schemeClr val="accent4"/>
                </a:solidFill>
              </a:rPr>
              <a:t>match </a:t>
            </a:r>
            <a:r>
              <a:rPr lang="en-GB" sz="2800" dirty="0" smtClean="0">
                <a:solidFill>
                  <a:schemeClr val="accent4"/>
                </a:solidFill>
              </a:rPr>
              <a:t>nor </a:t>
            </a:r>
            <a:r>
              <a:rPr lang="en-GB" sz="2800" dirty="0">
                <a:solidFill>
                  <a:schemeClr val="accent4"/>
                </a:solidFill>
              </a:rPr>
              <a:t>exceed past year’s targets.</a:t>
            </a:r>
            <a:br>
              <a:rPr lang="en-GB" sz="2800" dirty="0">
                <a:solidFill>
                  <a:schemeClr val="accent4"/>
                </a:solidFill>
              </a:rPr>
            </a:br>
            <a:endParaRPr lang="en-GB" sz="2800"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8630395"/>
              </p:ext>
            </p:extLst>
          </p:nvPr>
        </p:nvGraphicFramePr>
        <p:xfrm>
          <a:off x="1906343" y="1392702"/>
          <a:ext cx="10018712" cy="546529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4270843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341142"/>
          </a:xfrm>
        </p:spPr>
        <p:txBody>
          <a:bodyPr>
            <a:normAutofit fontScale="90000"/>
          </a:bodyPr>
          <a:lstStyle/>
          <a:p>
            <a:r>
              <a:rPr lang="en-US" dirty="0" smtClean="0"/>
              <a:t>2. </a:t>
            </a:r>
            <a:r>
              <a:rPr lang="en-GB" sz="3600" b="1" dirty="0"/>
              <a:t>Estimate the probability of adding a new fund in the coming year (Classification)</a:t>
            </a:r>
            <a:r>
              <a:rPr lang="en-GB" b="1" dirty="0"/>
              <a:t/>
            </a:r>
            <a:br>
              <a:rPr lang="en-GB" b="1" dirty="0"/>
            </a:br>
            <a:endParaRPr lang="en-GB" dirty="0"/>
          </a:p>
        </p:txBody>
      </p:sp>
      <p:sp>
        <p:nvSpPr>
          <p:cNvPr id="3" name="Content Placeholder 2"/>
          <p:cNvSpPr>
            <a:spLocks noGrp="1"/>
          </p:cNvSpPr>
          <p:nvPr>
            <p:ph idx="1"/>
          </p:nvPr>
        </p:nvSpPr>
        <p:spPr>
          <a:xfrm>
            <a:off x="1976679" y="1026943"/>
            <a:ext cx="5338521" cy="6006903"/>
          </a:xfrm>
        </p:spPr>
        <p:txBody>
          <a:bodyPr>
            <a:normAutofit fontScale="85000" lnSpcReduction="20000"/>
          </a:bodyPr>
          <a:lstStyle/>
          <a:p>
            <a:pPr marL="0" indent="0">
              <a:buNone/>
            </a:pPr>
            <a:endParaRPr lang="en-GB" sz="2600" b="1" u="sng" dirty="0">
              <a:solidFill>
                <a:schemeClr val="tx1">
                  <a:lumMod val="95000"/>
                  <a:lumOff val="5000"/>
                </a:schemeClr>
              </a:solidFill>
            </a:endParaRPr>
          </a:p>
          <a:p>
            <a:r>
              <a:rPr lang="en-GB" sz="2600" b="1" u="sng" dirty="0" smtClean="0">
                <a:solidFill>
                  <a:schemeClr val="tx1">
                    <a:lumMod val="95000"/>
                    <a:lumOff val="5000"/>
                  </a:schemeClr>
                </a:solidFill>
              </a:rPr>
              <a:t>Model </a:t>
            </a:r>
            <a:r>
              <a:rPr lang="en-GB" sz="2600" b="1" u="sng" dirty="0">
                <a:solidFill>
                  <a:schemeClr val="tx1">
                    <a:lumMod val="95000"/>
                    <a:lumOff val="5000"/>
                  </a:schemeClr>
                </a:solidFill>
              </a:rPr>
              <a:t>selection: </a:t>
            </a:r>
            <a:r>
              <a:rPr lang="en-GB" sz="2600" b="1" dirty="0">
                <a:solidFill>
                  <a:schemeClr val="tx1">
                    <a:lumMod val="95000"/>
                    <a:lumOff val="5000"/>
                  </a:schemeClr>
                </a:solidFill>
              </a:rPr>
              <a:t>Model selected provided best performance in terms of prediction accuracy. Model is also simple and easy to interpret. </a:t>
            </a:r>
          </a:p>
          <a:p>
            <a:pPr marL="0" indent="0">
              <a:buNone/>
            </a:pPr>
            <a:r>
              <a:rPr lang="en-GB" sz="2600" b="1" dirty="0" smtClean="0">
                <a:solidFill>
                  <a:schemeClr val="tx1">
                    <a:lumMod val="95000"/>
                    <a:lumOff val="5000"/>
                  </a:schemeClr>
                </a:solidFill>
              </a:rPr>
              <a:t>- Accuracy </a:t>
            </a:r>
            <a:r>
              <a:rPr lang="en-GB" sz="2600" b="1" dirty="0">
                <a:solidFill>
                  <a:schemeClr val="tx1">
                    <a:lumMod val="95000"/>
                    <a:lumOff val="5000"/>
                  </a:schemeClr>
                </a:solidFill>
              </a:rPr>
              <a:t>of the model is 80</a:t>
            </a:r>
            <a:r>
              <a:rPr lang="en-GB" sz="2600" b="1" dirty="0" smtClean="0">
                <a:solidFill>
                  <a:schemeClr val="tx1">
                    <a:lumMod val="95000"/>
                    <a:lumOff val="5000"/>
                  </a:schemeClr>
                </a:solidFill>
              </a:rPr>
              <a:t>%</a:t>
            </a:r>
          </a:p>
          <a:p>
            <a:r>
              <a:rPr lang="en-GB" sz="2600" b="1" u="sng" dirty="0">
                <a:solidFill>
                  <a:schemeClr val="tx1">
                    <a:lumMod val="95000"/>
                    <a:lumOff val="5000"/>
                  </a:schemeClr>
                </a:solidFill>
              </a:rPr>
              <a:t>Feature Engineering: </a:t>
            </a:r>
            <a:r>
              <a:rPr lang="en-GB" sz="2600" b="1" dirty="0">
                <a:solidFill>
                  <a:schemeClr val="tx1">
                    <a:lumMod val="95000"/>
                    <a:lumOff val="5000"/>
                  </a:schemeClr>
                </a:solidFill>
              </a:rPr>
              <a:t>Combined sales “current month” with “sales for 12 months” to form “total sales” for the year which ranks top as a predictor for next year sales. </a:t>
            </a:r>
          </a:p>
          <a:p>
            <a:r>
              <a:rPr lang="en-GB" sz="2600" b="1" u="sng" dirty="0" smtClean="0">
                <a:solidFill>
                  <a:schemeClr val="tx1">
                    <a:lumMod val="95000"/>
                    <a:lumOff val="5000"/>
                  </a:schemeClr>
                </a:solidFill>
              </a:rPr>
              <a:t>Feature Selection</a:t>
            </a:r>
          </a:p>
          <a:p>
            <a:pPr marL="0" indent="0">
              <a:buNone/>
            </a:pPr>
            <a:r>
              <a:rPr lang="en-GB" sz="2600" b="1" dirty="0" smtClean="0">
                <a:solidFill>
                  <a:schemeClr val="tx1">
                    <a:lumMod val="95000"/>
                    <a:lumOff val="5000"/>
                  </a:schemeClr>
                </a:solidFill>
              </a:rPr>
              <a:t>- Recursive </a:t>
            </a:r>
            <a:r>
              <a:rPr lang="en-GB" sz="2600" b="1" dirty="0">
                <a:solidFill>
                  <a:schemeClr val="tx1">
                    <a:lumMod val="95000"/>
                    <a:lumOff val="5000"/>
                  </a:schemeClr>
                </a:solidFill>
              </a:rPr>
              <a:t>Feature Elimination (RFE) – Removes features of low importance so as to improve accuracy.</a:t>
            </a:r>
          </a:p>
          <a:p>
            <a:r>
              <a:rPr lang="en-US" sz="2600" b="1" u="sng" dirty="0"/>
              <a:t>Imbalanced </a:t>
            </a:r>
            <a:r>
              <a:rPr lang="en-US" sz="2600" b="1" u="sng" dirty="0" smtClean="0"/>
              <a:t>Learn: </a:t>
            </a:r>
            <a:r>
              <a:rPr lang="en-US" sz="2600" b="1" dirty="0" smtClean="0"/>
              <a:t>Helps </a:t>
            </a:r>
            <a:r>
              <a:rPr lang="en-US" sz="2600" b="1" dirty="0"/>
              <a:t>to balance </a:t>
            </a:r>
            <a:r>
              <a:rPr lang="en-US" sz="2600" b="1" dirty="0" smtClean="0"/>
              <a:t>classification dataset </a:t>
            </a:r>
            <a:r>
              <a:rPr lang="en-US" sz="2600" b="1" dirty="0"/>
              <a:t>which is highly skewed.</a:t>
            </a:r>
            <a:endParaRPr lang="en-GB" sz="2600" b="1" dirty="0"/>
          </a:p>
          <a:p>
            <a:endParaRPr lang="en-GB" dirty="0"/>
          </a:p>
          <a:p>
            <a:endParaRPr lang="en-GB" dirty="0"/>
          </a:p>
        </p:txBody>
      </p:sp>
      <p:pic>
        <p:nvPicPr>
          <p:cNvPr id="4" name="Picture 3"/>
          <p:cNvPicPr/>
          <p:nvPr/>
        </p:nvPicPr>
        <p:blipFill>
          <a:blip r:embed="rId2"/>
          <a:stretch>
            <a:fillRect/>
          </a:stretch>
        </p:blipFill>
        <p:spPr>
          <a:xfrm>
            <a:off x="7709096" y="1773459"/>
            <a:ext cx="4061215" cy="4135902"/>
          </a:xfrm>
          <a:prstGeom prst="rect">
            <a:avLst/>
          </a:prstGeom>
        </p:spPr>
      </p:pic>
      <p:sp>
        <p:nvSpPr>
          <p:cNvPr id="5" name="Rectangle 4"/>
          <p:cNvSpPr/>
          <p:nvPr/>
        </p:nvSpPr>
        <p:spPr>
          <a:xfrm>
            <a:off x="7709097" y="1250239"/>
            <a:ext cx="4061215" cy="523220"/>
          </a:xfrm>
          <a:prstGeom prst="rect">
            <a:avLst/>
          </a:prstGeom>
        </p:spPr>
        <p:txBody>
          <a:bodyPr wrap="square">
            <a:spAutoFit/>
          </a:bodyPr>
          <a:lstStyle/>
          <a:p>
            <a:r>
              <a:rPr lang="en-GB" sz="2800" dirty="0">
                <a:solidFill>
                  <a:srgbClr val="5B9BD5"/>
                </a:solidFill>
                <a:latin typeface="Calibri" panose="020F0502020204030204" pitchFamily="34" charset="0"/>
                <a:ea typeface="Times New Roman" panose="02020603050405020304" pitchFamily="18" charset="0"/>
              </a:rPr>
              <a:t>RFE Results</a:t>
            </a:r>
            <a:endParaRPr lang="en-GB" sz="2800" dirty="0"/>
          </a:p>
        </p:txBody>
      </p:sp>
      <p:pic>
        <p:nvPicPr>
          <p:cNvPr id="6" name="Picture 5"/>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364128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8474"/>
            <a:ext cx="10018713" cy="1153551"/>
          </a:xfrm>
        </p:spPr>
        <p:txBody>
          <a:bodyPr>
            <a:normAutofit fontScale="90000"/>
          </a:bodyPr>
          <a:lstStyle/>
          <a:p>
            <a:r>
              <a:rPr lang="en-GB" dirty="0"/>
              <a:t>Lift </a:t>
            </a:r>
            <a:r>
              <a:rPr lang="en-GB" dirty="0" smtClean="0"/>
              <a:t>Chart: Probability of adding a new fund</a:t>
            </a:r>
            <a:r>
              <a:rPr lang="en-GB" dirty="0"/>
              <a:t/>
            </a:r>
            <a:br>
              <a:rPr lang="en-GB" dirty="0"/>
            </a:br>
            <a:endParaRPr lang="en-GB" dirty="0"/>
          </a:p>
        </p:txBody>
      </p:sp>
      <p:pic>
        <p:nvPicPr>
          <p:cNvPr id="9" name="Content Placeholder 8"/>
          <p:cNvPicPr>
            <a:picLocks noGrp="1"/>
          </p:cNvPicPr>
          <p:nvPr>
            <p:ph idx="1"/>
          </p:nvPr>
        </p:nvPicPr>
        <p:blipFill>
          <a:blip r:embed="rId2"/>
          <a:stretch>
            <a:fillRect/>
          </a:stretch>
        </p:blipFill>
        <p:spPr>
          <a:xfrm>
            <a:off x="1364566" y="1477108"/>
            <a:ext cx="6395635" cy="4206240"/>
          </a:xfrm>
          <a:prstGeom prst="rect">
            <a:avLst/>
          </a:prstGeom>
        </p:spPr>
      </p:pic>
      <p:sp>
        <p:nvSpPr>
          <p:cNvPr id="8" name="Rectangle 7"/>
          <p:cNvSpPr/>
          <p:nvPr/>
        </p:nvSpPr>
        <p:spPr>
          <a:xfrm>
            <a:off x="7760201" y="906804"/>
            <a:ext cx="4431799" cy="5346848"/>
          </a:xfrm>
          <a:prstGeom prst="rect">
            <a:avLst/>
          </a:prstGeom>
        </p:spPr>
        <p:txBody>
          <a:bodyPr wrap="square">
            <a:spAutoFit/>
          </a:bodyPr>
          <a:lstStyle/>
          <a:p>
            <a:pPr marL="285750" indent="-285750">
              <a:lnSpc>
                <a:spcPct val="107000"/>
              </a:lnSpc>
              <a:buFont typeface="Arial" panose="020B0604020202020204" pitchFamily="34" charset="0"/>
              <a:buChar char="•"/>
            </a:pPr>
            <a:r>
              <a:rPr lang="en-GB" sz="2000" b="1"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Probability of adding a fund increases as you move up the chart from rank 10 to those ranked number 1. </a:t>
            </a:r>
            <a:endParaRPr lang="en-GB" sz="2000" b="1" dirty="0" smtClean="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pPr>
            <a:endParaRPr lang="en-GB" sz="2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sz="2000" b="1"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Advisors in decile 6 have a 50% chance to add or not add a new </a:t>
            </a:r>
            <a:r>
              <a:rPr lang="en-GB" sz="2000" b="1" dirty="0" smtClean="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fund</a:t>
            </a:r>
          </a:p>
          <a:p>
            <a:pPr>
              <a:lnSpc>
                <a:spcPct val="107000"/>
              </a:lnSpc>
            </a:pPr>
            <a:endParaRPr lang="en-GB" sz="2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sz="2000" b="1"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Advisors above decile 6 have a higher chance of adding a new fund</a:t>
            </a:r>
            <a:r>
              <a:rPr lang="en-GB" sz="2000" b="1" dirty="0" smtClean="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t>
            </a:r>
          </a:p>
          <a:p>
            <a:pPr>
              <a:lnSpc>
                <a:spcPct val="107000"/>
              </a:lnSpc>
            </a:pPr>
            <a:endParaRPr lang="en-GB" sz="2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sz="2000" b="1"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Advisors in decile 10 have the highest likelihood of not adding a new fund</a:t>
            </a:r>
            <a:r>
              <a:rPr lang="en-GB" sz="2000" b="1" dirty="0" smtClean="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a:t>
            </a:r>
          </a:p>
          <a:p>
            <a:pPr>
              <a:lnSpc>
                <a:spcPct val="107000"/>
              </a:lnSpc>
            </a:pPr>
            <a:endParaRPr lang="en-GB" sz="20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GB" sz="2000" b="1" dirty="0">
                <a:solidFill>
                  <a:schemeClr val="tx1">
                    <a:lumMod val="95000"/>
                    <a:lumOff val="5000"/>
                  </a:schemeClr>
                </a:solidFill>
                <a:latin typeface="Calibri" panose="020F0502020204030204" pitchFamily="34" charset="0"/>
                <a:ea typeface="Times New Roman" panose="02020603050405020304" pitchFamily="18" charset="0"/>
                <a:cs typeface="Calibri" panose="020F0502020204030204" pitchFamily="34" charset="0"/>
              </a:rPr>
              <a:t>Our model predicts that advisors in decile 1 and 2 will add a new fund.</a:t>
            </a:r>
            <a:endParaRPr lang="en-GB" sz="20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4192756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23092"/>
            <a:ext cx="10018713" cy="931985"/>
          </a:xfrm>
        </p:spPr>
        <p:txBody>
          <a:bodyPr>
            <a:normAutofit/>
          </a:bodyPr>
          <a:lstStyle/>
          <a:p>
            <a:r>
              <a:rPr lang="en-GB" b="1" dirty="0">
                <a:solidFill>
                  <a:schemeClr val="tx1">
                    <a:lumMod val="95000"/>
                    <a:lumOff val="5000"/>
                  </a:schemeClr>
                </a:solidFill>
              </a:rPr>
              <a:t>Recommendations</a:t>
            </a:r>
            <a:endParaRPr lang="en-GB" sz="3600" b="1" dirty="0">
              <a:solidFill>
                <a:schemeClr val="tx1">
                  <a:lumMod val="95000"/>
                  <a:lumOff val="5000"/>
                </a:schemeClr>
              </a:solidFill>
            </a:endParaRPr>
          </a:p>
        </p:txBody>
      </p:sp>
      <p:sp>
        <p:nvSpPr>
          <p:cNvPr id="3" name="Content Placeholder 2"/>
          <p:cNvSpPr>
            <a:spLocks noGrp="1"/>
          </p:cNvSpPr>
          <p:nvPr>
            <p:ph idx="1"/>
          </p:nvPr>
        </p:nvSpPr>
        <p:spPr>
          <a:xfrm>
            <a:off x="1484310" y="1055078"/>
            <a:ext cx="10018713" cy="4923692"/>
          </a:xfrm>
        </p:spPr>
        <p:txBody>
          <a:bodyPr>
            <a:normAutofit fontScale="92500" lnSpcReduction="20000"/>
          </a:bodyPr>
          <a:lstStyle/>
          <a:p>
            <a:r>
              <a:rPr lang="en-GB" dirty="0">
                <a:solidFill>
                  <a:schemeClr val="tx1">
                    <a:lumMod val="95000"/>
                    <a:lumOff val="5000"/>
                  </a:schemeClr>
                </a:solidFill>
              </a:rPr>
              <a:t>A forecasted drop in sales across all deciles signifies an impending overall drop in sales for the organization and this requires immediate action. </a:t>
            </a:r>
          </a:p>
          <a:p>
            <a:r>
              <a:rPr lang="en-GB" dirty="0">
                <a:solidFill>
                  <a:schemeClr val="tx1">
                    <a:lumMod val="95000"/>
                    <a:lumOff val="5000"/>
                  </a:schemeClr>
                </a:solidFill>
              </a:rPr>
              <a:t>Ensure top decile 10 maintain their sales as they account for over 70% of the sales. Seek to understand what they are currently doing that enabled them to reach the past year’s sales target so as to try and maintain sales as they are </a:t>
            </a:r>
            <a:r>
              <a:rPr lang="en-GB" dirty="0" smtClean="0">
                <a:solidFill>
                  <a:schemeClr val="tx1">
                    <a:lumMod val="95000"/>
                    <a:lumOff val="5000"/>
                  </a:schemeClr>
                </a:solidFill>
              </a:rPr>
              <a:t>currently if not possible to improve.</a:t>
            </a:r>
            <a:endParaRPr lang="en-GB" dirty="0">
              <a:solidFill>
                <a:schemeClr val="tx1">
                  <a:lumMod val="95000"/>
                  <a:lumOff val="5000"/>
                </a:schemeClr>
              </a:solidFill>
            </a:endParaRPr>
          </a:p>
          <a:p>
            <a:r>
              <a:rPr lang="en-GB" dirty="0">
                <a:solidFill>
                  <a:schemeClr val="tx1">
                    <a:lumMod val="95000"/>
                    <a:lumOff val="5000"/>
                  </a:schemeClr>
                </a:solidFill>
              </a:rPr>
              <a:t>Have a retention strategy for decile 10. One that ensures a current understanding of their operating environment to be able to offer adequate </a:t>
            </a:r>
            <a:r>
              <a:rPr lang="en-GB" dirty="0" smtClean="0">
                <a:solidFill>
                  <a:schemeClr val="tx1">
                    <a:lumMod val="95000"/>
                    <a:lumOff val="5000"/>
                  </a:schemeClr>
                </a:solidFill>
              </a:rPr>
              <a:t>and timely information </a:t>
            </a:r>
            <a:r>
              <a:rPr lang="en-GB" dirty="0">
                <a:solidFill>
                  <a:schemeClr val="tx1">
                    <a:lumMod val="95000"/>
                    <a:lumOff val="5000"/>
                  </a:schemeClr>
                </a:solidFill>
              </a:rPr>
              <a:t>and support as they are a fundamental part of the business.</a:t>
            </a:r>
          </a:p>
          <a:p>
            <a:r>
              <a:rPr lang="en-GB" dirty="0">
                <a:solidFill>
                  <a:schemeClr val="tx1">
                    <a:lumMod val="95000"/>
                    <a:lumOff val="5000"/>
                  </a:schemeClr>
                </a:solidFill>
              </a:rPr>
              <a:t>Focus on advisors who are likely to add a fund the coming year to increase sales.</a:t>
            </a:r>
          </a:p>
          <a:p>
            <a:r>
              <a:rPr lang="en-GB" dirty="0">
                <a:solidFill>
                  <a:schemeClr val="tx1">
                    <a:lumMod val="95000"/>
                    <a:lumOff val="5000"/>
                  </a:schemeClr>
                </a:solidFill>
              </a:rPr>
              <a:t>Have a long term strategy for decile 7, 8 and 9 with more focus on decile 9 as these deciles also drive in significant sales with decile 9 bringing in the bulk of it.</a:t>
            </a:r>
          </a:p>
          <a:p>
            <a:r>
              <a:rPr lang="en-GB" dirty="0">
                <a:solidFill>
                  <a:schemeClr val="tx1">
                    <a:lumMod val="95000"/>
                    <a:lumOff val="5000"/>
                  </a:schemeClr>
                </a:solidFill>
              </a:rPr>
              <a:t>Focus on advisors who have above 50% probability of adding a new fund but less than a 100% to make sure you increase their chances. Then followed by those with a 100% to ensure they do not fall </a:t>
            </a:r>
            <a:r>
              <a:rPr lang="en-GB" dirty="0" smtClean="0">
                <a:solidFill>
                  <a:schemeClr val="tx1">
                    <a:lumMod val="95000"/>
                    <a:lumOff val="5000"/>
                  </a:schemeClr>
                </a:solidFill>
              </a:rPr>
              <a:t>short of expectation.</a:t>
            </a:r>
            <a:endParaRPr lang="en-GB"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0" y="6092716"/>
            <a:ext cx="787791" cy="765283"/>
          </a:xfrm>
          <a:prstGeom prst="rect">
            <a:avLst/>
          </a:prstGeom>
        </p:spPr>
      </p:pic>
    </p:spTree>
    <p:extLst>
      <p:ext uri="{BB962C8B-B14F-4D97-AF65-F5344CB8AC3E}">
        <p14:creationId xmlns:p14="http://schemas.microsoft.com/office/powerpoint/2010/main" val="4152302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a:t>
            </a:r>
            <a:br>
              <a:rPr lang="en-US" dirty="0" smtClean="0"/>
            </a:br>
            <a:r>
              <a:rPr lang="en-US" dirty="0"/>
              <a:t/>
            </a:r>
            <a:br>
              <a:rPr lang="en-US" dirty="0"/>
            </a:br>
            <a:r>
              <a:rPr lang="en-US" sz="3600" dirty="0" smtClean="0"/>
              <a:t>Cumulative Gains Curve for Classification Problem</a:t>
            </a:r>
            <a:endParaRPr lang="en-GB" sz="3600" dirty="0"/>
          </a:p>
        </p:txBody>
      </p:sp>
      <p:pic>
        <p:nvPicPr>
          <p:cNvPr id="6" name="Content Placeholder 5"/>
          <p:cNvPicPr>
            <a:picLocks noGrp="1"/>
          </p:cNvPicPr>
          <p:nvPr>
            <p:ph idx="1"/>
          </p:nvPr>
        </p:nvPicPr>
        <p:blipFill>
          <a:blip r:embed="rId2"/>
          <a:stretch>
            <a:fillRect/>
          </a:stretch>
        </p:blipFill>
        <p:spPr>
          <a:xfrm>
            <a:off x="2954215" y="2438399"/>
            <a:ext cx="6808763" cy="4285958"/>
          </a:xfrm>
          <a:prstGeom prst="rect">
            <a:avLst/>
          </a:prstGeom>
        </p:spPr>
      </p:pic>
      <p:pic>
        <p:nvPicPr>
          <p:cNvPr id="7" name="Picture 6"/>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15763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55542"/>
          </a:xfrm>
        </p:spPr>
        <p:txBody>
          <a:bodyPr>
            <a:normAutofit/>
          </a:bodyPr>
          <a:lstStyle/>
          <a:p>
            <a:r>
              <a:rPr lang="en-US" sz="3600" dirty="0" smtClean="0"/>
              <a:t>SelectKBest Results</a:t>
            </a:r>
            <a:endParaRPr lang="en-GB" sz="3600" dirty="0"/>
          </a:p>
        </p:txBody>
      </p:sp>
      <p:pic>
        <p:nvPicPr>
          <p:cNvPr id="6" name="Content Placeholder 5"/>
          <p:cNvPicPr>
            <a:picLocks noGrp="1"/>
          </p:cNvPicPr>
          <p:nvPr>
            <p:ph idx="1"/>
          </p:nvPr>
        </p:nvPicPr>
        <p:blipFill>
          <a:blip r:embed="rId2"/>
          <a:stretch>
            <a:fillRect/>
          </a:stretch>
        </p:blipFill>
        <p:spPr>
          <a:xfrm>
            <a:off x="2912013" y="2152357"/>
            <a:ext cx="7835704" cy="4300026"/>
          </a:xfrm>
          <a:prstGeom prst="rect">
            <a:avLst/>
          </a:prstGeom>
        </p:spPr>
      </p:pic>
      <p:pic>
        <p:nvPicPr>
          <p:cNvPr id="7" name="Picture 6"/>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3188996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96214"/>
            <a:ext cx="10018713" cy="1197735"/>
          </a:xfrm>
        </p:spPr>
        <p:txBody>
          <a:bodyPr>
            <a:normAutofit fontScale="90000"/>
          </a:bodyPr>
          <a:lstStyle/>
          <a:p>
            <a:r>
              <a:rPr lang="en-US" b="1" dirty="0">
                <a:solidFill>
                  <a:schemeClr val="accent4"/>
                </a:solidFill>
              </a:rPr>
              <a:t>Background</a:t>
            </a:r>
            <a:r>
              <a:rPr lang="en-GB" b="1" dirty="0"/>
              <a:t/>
            </a:r>
            <a:br>
              <a:rPr lang="en-GB" b="1" dirty="0"/>
            </a:br>
            <a:endParaRPr lang="en-GB" b="1" dirty="0"/>
          </a:p>
        </p:txBody>
      </p:sp>
      <p:sp>
        <p:nvSpPr>
          <p:cNvPr id="3" name="Content Placeholder 2"/>
          <p:cNvSpPr>
            <a:spLocks noGrp="1"/>
          </p:cNvSpPr>
          <p:nvPr>
            <p:ph idx="1"/>
          </p:nvPr>
        </p:nvSpPr>
        <p:spPr>
          <a:xfrm>
            <a:off x="1648496" y="1275008"/>
            <a:ext cx="9994006" cy="4430333"/>
          </a:xfrm>
        </p:spPr>
        <p:txBody>
          <a:bodyPr>
            <a:normAutofit/>
          </a:bodyPr>
          <a:lstStyle/>
          <a:p>
            <a:r>
              <a:rPr lang="en-GB" dirty="0" smtClean="0">
                <a:solidFill>
                  <a:schemeClr val="bg2">
                    <a:lumMod val="10000"/>
                  </a:schemeClr>
                </a:solidFill>
              </a:rPr>
              <a:t>Nuveen </a:t>
            </a:r>
            <a:r>
              <a:rPr lang="en-GB" dirty="0">
                <a:solidFill>
                  <a:schemeClr val="bg2">
                    <a:lumMod val="10000"/>
                  </a:schemeClr>
                </a:solidFill>
              </a:rPr>
              <a:t>is a mutual fund company and a wholly owned subsidiary of financial planning firm TIAA headquartered in Chicago, with offices in major cities in the US and across the world. Nuveen is in the business of marketing and selling mutual funds to investors through investment professionals such as brokers, financial planners, and financial advisors. </a:t>
            </a:r>
          </a:p>
          <a:p>
            <a:r>
              <a:rPr lang="en-GB" dirty="0">
                <a:solidFill>
                  <a:schemeClr val="accent4"/>
                </a:solidFill>
              </a:rPr>
              <a:t>Currently the market is highly competitive, as of 2018 there were 9,599 mutual funds in existence in the US. Sales costs are also expensive since wholesalers are highly compensated.</a:t>
            </a:r>
          </a:p>
          <a:p>
            <a:r>
              <a:rPr lang="en-GB" dirty="0"/>
              <a:t>Therefore Nuveen needs to understand their data to improve their marketing strategy to effectively target and retain clients. </a:t>
            </a:r>
          </a:p>
          <a:p>
            <a:endParaRPr lang="en-GB" dirty="0"/>
          </a:p>
        </p:txBody>
      </p:sp>
      <p:pic>
        <p:nvPicPr>
          <p:cNvPr id="5" name="Picture 4"/>
          <p:cNvPicPr>
            <a:picLocks noChangeAspect="1"/>
          </p:cNvPicPr>
          <p:nvPr/>
        </p:nvPicPr>
        <p:blipFill>
          <a:blip r:embed="rId2"/>
          <a:stretch>
            <a:fillRect/>
          </a:stretch>
        </p:blipFill>
        <p:spPr>
          <a:xfrm>
            <a:off x="0" y="6092716"/>
            <a:ext cx="787791" cy="765283"/>
          </a:xfrm>
          <a:prstGeom prst="rect">
            <a:avLst/>
          </a:prstGeom>
        </p:spPr>
      </p:pic>
    </p:spTree>
    <p:extLst>
      <p:ext uri="{BB962C8B-B14F-4D97-AF65-F5344CB8AC3E}">
        <p14:creationId xmlns:p14="http://schemas.microsoft.com/office/powerpoint/2010/main" val="2364089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Recursive Feature Elimination: RFE Results</a:t>
            </a:r>
            <a:endParaRPr lang="en-GB" sz="3600" dirty="0"/>
          </a:p>
        </p:txBody>
      </p:sp>
      <p:pic>
        <p:nvPicPr>
          <p:cNvPr id="4" name="Content Placeholder 3"/>
          <p:cNvPicPr>
            <a:picLocks noGrp="1"/>
          </p:cNvPicPr>
          <p:nvPr>
            <p:ph idx="1"/>
          </p:nvPr>
        </p:nvPicPr>
        <p:blipFill>
          <a:blip r:embed="rId2"/>
          <a:stretch>
            <a:fillRect/>
          </a:stretch>
        </p:blipFill>
        <p:spPr>
          <a:xfrm>
            <a:off x="3214989" y="2100773"/>
            <a:ext cx="6557356" cy="4419601"/>
          </a:xfrm>
          <a:prstGeom prst="rect">
            <a:avLst/>
          </a:prstGeom>
        </p:spPr>
      </p:pic>
      <p:pic>
        <p:nvPicPr>
          <p:cNvPr id="5" name="Picture 4"/>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908911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90380"/>
            <a:ext cx="10276280" cy="495885"/>
          </a:xfrm>
        </p:spPr>
        <p:txBody>
          <a:bodyPr>
            <a:normAutofit fontScale="90000"/>
          </a:bodyPr>
          <a:lstStyle/>
          <a:p>
            <a:r>
              <a:rPr lang="en-GB" b="1" dirty="0"/>
              <a:t>Code</a:t>
            </a:r>
            <a:r>
              <a:rPr lang="en-GB" dirty="0"/>
              <a:t/>
            </a:r>
            <a:br>
              <a:rPr lang="en-GB" dirty="0"/>
            </a:br>
            <a:r>
              <a:rPr lang="en-GB" dirty="0"/>
              <a:t> </a:t>
            </a:r>
            <a:br>
              <a:rPr lang="en-GB" dirty="0"/>
            </a:br>
            <a:r>
              <a:rPr lang="en-GB" u="sng" dirty="0"/>
              <a:t>Regression </a:t>
            </a:r>
            <a:r>
              <a:rPr lang="en-GB" u="sng" dirty="0" smtClean="0"/>
              <a:t>Model Code</a:t>
            </a:r>
            <a:br>
              <a:rPr lang="en-GB" u="sng" dirty="0" smtClean="0"/>
            </a:br>
            <a:r>
              <a:rPr lang="en-GB" u="sng" dirty="0" smtClean="0"/>
              <a:t>(</a:t>
            </a:r>
            <a:r>
              <a:rPr lang="en-GB" u="sng" dirty="0" err="1" smtClean="0"/>
              <a:t>AdaBoostRegressor</a:t>
            </a:r>
            <a:r>
              <a:rPr lang="en-GB" u="sng" dirty="0" smtClean="0"/>
              <a:t>, </a:t>
            </a:r>
            <a:r>
              <a:rPr lang="en-GB" u="sng" dirty="0" err="1" smtClean="0"/>
              <a:t>GradientBoostRegressor</a:t>
            </a:r>
            <a:r>
              <a:rPr lang="en-GB" u="sng" dirty="0" smtClean="0"/>
              <a:t> base model)</a:t>
            </a:r>
            <a:endParaRPr lang="en-GB" dirty="0"/>
          </a:p>
        </p:txBody>
      </p:sp>
      <p:pic>
        <p:nvPicPr>
          <p:cNvPr id="4" name="Content Placeholder 3"/>
          <p:cNvPicPr>
            <a:picLocks noGrp="1"/>
          </p:cNvPicPr>
          <p:nvPr>
            <p:ph idx="1"/>
          </p:nvPr>
        </p:nvPicPr>
        <p:blipFill>
          <a:blip r:embed="rId2"/>
          <a:stretch>
            <a:fillRect/>
          </a:stretch>
        </p:blipFill>
        <p:spPr>
          <a:xfrm>
            <a:off x="2606125" y="2002300"/>
            <a:ext cx="8605826" cy="4623583"/>
          </a:xfrm>
          <a:prstGeom prst="rect">
            <a:avLst/>
          </a:prstGeom>
        </p:spPr>
      </p:pic>
      <p:pic>
        <p:nvPicPr>
          <p:cNvPr id="5" name="Picture 4"/>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4174716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92834"/>
          </a:xfrm>
        </p:spPr>
        <p:txBody>
          <a:bodyPr>
            <a:normAutofit fontScale="90000"/>
          </a:bodyPr>
          <a:lstStyle/>
          <a:p>
            <a:r>
              <a:rPr lang="en-US" b="1" u="sng" dirty="0" smtClean="0"/>
              <a:t>Classification Model Code</a:t>
            </a:r>
            <a:br>
              <a:rPr lang="en-US" b="1" u="sng" dirty="0" smtClean="0"/>
            </a:br>
            <a:r>
              <a:rPr lang="en-GB" u="sng" dirty="0"/>
              <a:t>Logistic Regression Model</a:t>
            </a:r>
            <a:r>
              <a:rPr lang="en-GB" dirty="0"/>
              <a:t/>
            </a:r>
            <a:br>
              <a:rPr lang="en-GB" dirty="0"/>
            </a:br>
            <a:endParaRPr lang="en-GB" dirty="0"/>
          </a:p>
        </p:txBody>
      </p:sp>
      <p:pic>
        <p:nvPicPr>
          <p:cNvPr id="4" name="Picture 3"/>
          <p:cNvPicPr/>
          <p:nvPr/>
        </p:nvPicPr>
        <p:blipFill>
          <a:blip r:embed="rId2"/>
          <a:stretch>
            <a:fillRect/>
          </a:stretch>
        </p:blipFill>
        <p:spPr>
          <a:xfrm>
            <a:off x="2471516" y="1833488"/>
            <a:ext cx="7854170" cy="4567312"/>
          </a:xfrm>
          <a:prstGeom prst="rect">
            <a:avLst/>
          </a:prstGeom>
        </p:spPr>
      </p:pic>
      <p:pic>
        <p:nvPicPr>
          <p:cNvPr id="5" name="Picture 4"/>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4134185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Gains Plot</a:t>
            </a:r>
            <a:endParaRPr lang="en-GB" dirty="0"/>
          </a:p>
        </p:txBody>
      </p:sp>
      <p:pic>
        <p:nvPicPr>
          <p:cNvPr id="4" name="Content Placeholder 3"/>
          <p:cNvPicPr>
            <a:picLocks noGrp="1"/>
          </p:cNvPicPr>
          <p:nvPr>
            <p:ph idx="1"/>
          </p:nvPr>
        </p:nvPicPr>
        <p:blipFill>
          <a:blip r:embed="rId2"/>
          <a:stretch>
            <a:fillRect/>
          </a:stretch>
        </p:blipFill>
        <p:spPr>
          <a:xfrm>
            <a:off x="2518117" y="2438399"/>
            <a:ext cx="8328074" cy="3906129"/>
          </a:xfrm>
          <a:prstGeom prst="rect">
            <a:avLst/>
          </a:prstGeom>
        </p:spPr>
      </p:pic>
      <p:pic>
        <p:nvPicPr>
          <p:cNvPr id="5" name="Picture 4"/>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2404235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Class Representation</a:t>
            </a:r>
            <a:endParaRPr lang="en-GB" dirty="0"/>
          </a:p>
        </p:txBody>
      </p:sp>
      <p:pic>
        <p:nvPicPr>
          <p:cNvPr id="4" name="Content Placeholder 3"/>
          <p:cNvPicPr>
            <a:picLocks noGrp="1"/>
          </p:cNvPicPr>
          <p:nvPr>
            <p:ph idx="1"/>
          </p:nvPr>
        </p:nvPicPr>
        <p:blipFill>
          <a:blip r:embed="rId2"/>
          <a:stretch>
            <a:fillRect/>
          </a:stretch>
        </p:blipFill>
        <p:spPr>
          <a:xfrm>
            <a:off x="2278966" y="2616592"/>
            <a:ext cx="8792309" cy="3995224"/>
          </a:xfrm>
          <a:prstGeom prst="rect">
            <a:avLst/>
          </a:prstGeom>
        </p:spPr>
      </p:pic>
      <p:pic>
        <p:nvPicPr>
          <p:cNvPr id="5" name="Picture 4"/>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3125117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smtClean="0"/>
              <a:t>End</a:t>
            </a:r>
            <a:endParaRPr lang="en-GB" sz="8000" b="1" dirty="0"/>
          </a:p>
        </p:txBody>
      </p:sp>
      <p:sp>
        <p:nvSpPr>
          <p:cNvPr id="3" name="Content Placeholder 2"/>
          <p:cNvSpPr>
            <a:spLocks noGrp="1"/>
          </p:cNvSpPr>
          <p:nvPr>
            <p:ph idx="1"/>
          </p:nvPr>
        </p:nvSpPr>
        <p:spPr/>
        <p:txBody>
          <a:bodyPr>
            <a:normAutofit/>
          </a:bodyPr>
          <a:lstStyle/>
          <a:p>
            <a:pPr algn="ctr"/>
            <a:r>
              <a:rPr lang="en-US" sz="8000" dirty="0" smtClean="0"/>
              <a:t>Questions?</a:t>
            </a:r>
            <a:endParaRPr lang="en-GB" sz="8000" dirty="0"/>
          </a:p>
        </p:txBody>
      </p:sp>
      <p:pic>
        <p:nvPicPr>
          <p:cNvPr id="4" name="Picture 3"/>
          <p:cNvPicPr>
            <a:picLocks noChangeAspect="1"/>
          </p:cNvPicPr>
          <p:nvPr/>
        </p:nvPicPr>
        <p:blipFill>
          <a:blip r:embed="rId2"/>
          <a:stretch>
            <a:fillRect/>
          </a:stretch>
        </p:blipFill>
        <p:spPr>
          <a:xfrm>
            <a:off x="0" y="6092716"/>
            <a:ext cx="787791" cy="765283"/>
          </a:xfrm>
          <a:prstGeom prst="rect">
            <a:avLst/>
          </a:prstGeom>
        </p:spPr>
      </p:pic>
    </p:spTree>
    <p:extLst>
      <p:ext uri="{BB962C8B-B14F-4D97-AF65-F5344CB8AC3E}">
        <p14:creationId xmlns:p14="http://schemas.microsoft.com/office/powerpoint/2010/main" val="3502708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009" y="552834"/>
            <a:ext cx="10018713" cy="786569"/>
          </a:xfrm>
        </p:spPr>
        <p:txBody>
          <a:bodyPr/>
          <a:lstStyle/>
          <a:p>
            <a:pPr lvl="0"/>
            <a:r>
              <a:rPr lang="en-GB" b="1" dirty="0"/>
              <a:t>Project Objectives:</a:t>
            </a:r>
            <a:endParaRPr lang="en-GB" dirty="0"/>
          </a:p>
        </p:txBody>
      </p:sp>
      <p:sp>
        <p:nvSpPr>
          <p:cNvPr id="3" name="Content Placeholder 2"/>
          <p:cNvSpPr>
            <a:spLocks noGrp="1"/>
          </p:cNvSpPr>
          <p:nvPr>
            <p:ph idx="1"/>
          </p:nvPr>
        </p:nvSpPr>
        <p:spPr>
          <a:xfrm>
            <a:off x="1729009" y="1635618"/>
            <a:ext cx="9905999" cy="2640168"/>
          </a:xfrm>
        </p:spPr>
        <p:txBody>
          <a:bodyPr>
            <a:normAutofit/>
          </a:bodyPr>
          <a:lstStyle/>
          <a:p>
            <a:pPr lvl="0"/>
            <a:r>
              <a:rPr lang="en-GB" sz="2800" dirty="0" smtClean="0">
                <a:solidFill>
                  <a:schemeClr val="accent4"/>
                </a:solidFill>
              </a:rPr>
              <a:t>Predict </a:t>
            </a:r>
            <a:r>
              <a:rPr lang="en-GB" sz="2800" dirty="0">
                <a:solidFill>
                  <a:schemeClr val="accent4"/>
                </a:solidFill>
              </a:rPr>
              <a:t>potentially profitable financial advisors to assist sales and marketing improve their targeting</a:t>
            </a:r>
          </a:p>
          <a:p>
            <a:pPr lvl="0"/>
            <a:r>
              <a:rPr lang="en-GB" sz="2800" dirty="0">
                <a:solidFill>
                  <a:schemeClr val="bg2">
                    <a:lumMod val="50000"/>
                  </a:schemeClr>
                </a:solidFill>
              </a:rPr>
              <a:t>Predict the following year’s sales using data for previous year</a:t>
            </a:r>
          </a:p>
          <a:p>
            <a:pPr lvl="0"/>
            <a:r>
              <a:rPr lang="en-GB" sz="2800" dirty="0">
                <a:solidFill>
                  <a:schemeClr val="bg2">
                    <a:lumMod val="50000"/>
                  </a:schemeClr>
                </a:solidFill>
              </a:rPr>
              <a:t>Estimate the probability of adding a new fund the following year</a:t>
            </a:r>
          </a:p>
        </p:txBody>
      </p:sp>
      <p:sp>
        <p:nvSpPr>
          <p:cNvPr id="4" name="Rectangle 3"/>
          <p:cNvSpPr/>
          <p:nvPr/>
        </p:nvSpPr>
        <p:spPr>
          <a:xfrm>
            <a:off x="2352541" y="4818456"/>
            <a:ext cx="9045262" cy="1673022"/>
          </a:xfrm>
          <a:prstGeom prst="rect">
            <a:avLst/>
          </a:prstGeom>
        </p:spPr>
        <p:txBody>
          <a:bodyPr wrap="square">
            <a:spAutoFit/>
          </a:bodyPr>
          <a:lstStyle/>
          <a:p>
            <a:pPr>
              <a:lnSpc>
                <a:spcPct val="107000"/>
              </a:lnSpc>
              <a:spcAft>
                <a:spcPts val="800"/>
              </a:spcAft>
            </a:pPr>
            <a:r>
              <a:rPr lang="en-GB" sz="2400" i="1" dirty="0">
                <a:solidFill>
                  <a:schemeClr val="accent4"/>
                </a:solidFill>
                <a:latin typeface="Calibri" panose="020F0502020204030204" pitchFamily="34" charset="0"/>
                <a:ea typeface="Calibri" panose="020F0502020204030204" pitchFamily="34" charset="0"/>
                <a:cs typeface="Calibri" panose="020F0502020204030204" pitchFamily="34" charset="0"/>
              </a:rPr>
              <a:t>These predictions will help Nuveen’s improve their targeting strategy and inform their acquiring, developing, and retaining (ADR) approach hence enable them acquire new clients cost-effectively, sell more to existing clients, and reduce redemptions</a:t>
            </a:r>
            <a:r>
              <a:rPr lang="en-GB" sz="2000" i="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endParaRPr lang="en-GB" sz="2000" i="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6106382"/>
            <a:ext cx="773723" cy="751617"/>
          </a:xfrm>
          <a:prstGeom prst="rect">
            <a:avLst/>
          </a:prstGeom>
        </p:spPr>
      </p:pic>
    </p:spTree>
    <p:extLst>
      <p:ext uri="{BB962C8B-B14F-4D97-AF65-F5344CB8AC3E}">
        <p14:creationId xmlns:p14="http://schemas.microsoft.com/office/powerpoint/2010/main" val="799446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251" y="505496"/>
            <a:ext cx="10018713" cy="1752599"/>
          </a:xfrm>
        </p:spPr>
        <p:txBody>
          <a:bodyPr/>
          <a:lstStyle/>
          <a:p>
            <a:pPr lvl="0"/>
            <a:r>
              <a:rPr lang="en-GB" b="1" dirty="0">
                <a:solidFill>
                  <a:schemeClr val="accent4"/>
                </a:solidFill>
              </a:rPr>
              <a:t>Assumptions</a:t>
            </a:r>
          </a:p>
        </p:txBody>
      </p:sp>
      <p:sp>
        <p:nvSpPr>
          <p:cNvPr id="3" name="Content Placeholder 2"/>
          <p:cNvSpPr>
            <a:spLocks noGrp="1"/>
          </p:cNvSpPr>
          <p:nvPr>
            <p:ph idx="1"/>
          </p:nvPr>
        </p:nvSpPr>
        <p:spPr>
          <a:xfrm>
            <a:off x="1703251" y="1867437"/>
            <a:ext cx="9905999" cy="4069724"/>
          </a:xfrm>
        </p:spPr>
        <p:txBody>
          <a:bodyPr>
            <a:normAutofit/>
          </a:bodyPr>
          <a:lstStyle/>
          <a:p>
            <a:pPr lvl="0"/>
            <a:r>
              <a:rPr lang="en-GB" sz="2800" dirty="0" smtClean="0"/>
              <a:t>Missing </a:t>
            </a:r>
            <a:r>
              <a:rPr lang="en-GB" sz="2800" dirty="0"/>
              <a:t>values or nulls signify a lack of activity, for example, no sale, or no new fund added. Missing values have therefore been replaced by zeros which has no increasing or decreasing effect on sales outcomes. </a:t>
            </a:r>
          </a:p>
          <a:p>
            <a:pPr lvl="0"/>
            <a:r>
              <a:rPr lang="en-GB" sz="2800" dirty="0">
                <a:solidFill>
                  <a:schemeClr val="accent4"/>
                </a:solidFill>
              </a:rPr>
              <a:t>To enable standardization and normalization of data and deal with skewness, negative values have been replaced with zeros, again assuming this has no increasing or decreasing effect on sales outcomes. </a:t>
            </a:r>
          </a:p>
        </p:txBody>
      </p:sp>
      <p:pic>
        <p:nvPicPr>
          <p:cNvPr id="5" name="Picture 4"/>
          <p:cNvPicPr>
            <a:picLocks noChangeAspect="1"/>
          </p:cNvPicPr>
          <p:nvPr/>
        </p:nvPicPr>
        <p:blipFill>
          <a:blip r:embed="rId2"/>
          <a:stretch>
            <a:fillRect/>
          </a:stretch>
        </p:blipFill>
        <p:spPr>
          <a:xfrm>
            <a:off x="0" y="6077244"/>
            <a:ext cx="803719" cy="780756"/>
          </a:xfrm>
          <a:prstGeom prst="rect">
            <a:avLst/>
          </a:prstGeom>
        </p:spPr>
      </p:pic>
    </p:spTree>
    <p:extLst>
      <p:ext uri="{BB962C8B-B14F-4D97-AF65-F5344CB8AC3E}">
        <p14:creationId xmlns:p14="http://schemas.microsoft.com/office/powerpoint/2010/main" val="157661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99246"/>
            <a:ext cx="9905998" cy="811368"/>
          </a:xfrm>
        </p:spPr>
        <p:txBody>
          <a:bodyPr/>
          <a:lstStyle/>
          <a:p>
            <a:pPr lvl="0" algn="ctr"/>
            <a:r>
              <a:rPr lang="en-GB" b="1" dirty="0"/>
              <a:t>Methodology/ Approach</a:t>
            </a:r>
            <a:endParaRPr lang="en-GB" dirty="0"/>
          </a:p>
        </p:txBody>
      </p:sp>
      <p:pic>
        <p:nvPicPr>
          <p:cNvPr id="8" name="Picture 7"/>
          <p:cNvPicPr>
            <a:picLocks noChangeAspect="1"/>
          </p:cNvPicPr>
          <p:nvPr/>
        </p:nvPicPr>
        <p:blipFill>
          <a:blip r:embed="rId2"/>
          <a:stretch>
            <a:fillRect/>
          </a:stretch>
        </p:blipFill>
        <p:spPr>
          <a:xfrm>
            <a:off x="0" y="6092716"/>
            <a:ext cx="787791" cy="765283"/>
          </a:xfrm>
          <a:prstGeom prst="rect">
            <a:avLst/>
          </a:prstGeom>
        </p:spPr>
      </p:pic>
      <p:pic>
        <p:nvPicPr>
          <p:cNvPr id="5" name="Content Placeholder 4"/>
          <p:cNvPicPr>
            <a:picLocks noGrp="1" noChangeAspect="1"/>
          </p:cNvPicPr>
          <p:nvPr>
            <p:ph idx="1"/>
          </p:nvPr>
        </p:nvPicPr>
        <p:blipFill>
          <a:blip r:embed="rId3"/>
          <a:stretch>
            <a:fillRect/>
          </a:stretch>
        </p:blipFill>
        <p:spPr>
          <a:xfrm>
            <a:off x="1970468" y="1210613"/>
            <a:ext cx="8757633" cy="5151549"/>
          </a:xfrm>
          <a:prstGeom prst="rect">
            <a:avLst/>
          </a:prstGeom>
        </p:spPr>
      </p:pic>
    </p:spTree>
    <p:extLst>
      <p:ext uri="{BB962C8B-B14F-4D97-AF65-F5344CB8AC3E}">
        <p14:creationId xmlns:p14="http://schemas.microsoft.com/office/powerpoint/2010/main" val="2721813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6600" b="1" dirty="0">
                <a:solidFill>
                  <a:schemeClr val="accent4"/>
                </a:solidFill>
              </a:rPr>
              <a:t>Analysis and </a:t>
            </a:r>
            <a:r>
              <a:rPr lang="en-GB" sz="6600" b="1" dirty="0" smtClean="0">
                <a:solidFill>
                  <a:schemeClr val="accent4"/>
                </a:solidFill>
              </a:rPr>
              <a:t>Findings</a:t>
            </a:r>
            <a:br>
              <a:rPr lang="en-GB" sz="6600" b="1" dirty="0" smtClean="0">
                <a:solidFill>
                  <a:schemeClr val="accent4"/>
                </a:solidFill>
              </a:rPr>
            </a:br>
            <a:r>
              <a:rPr lang="en-GB" b="1" dirty="0" smtClean="0">
                <a:solidFill>
                  <a:schemeClr val="accent4"/>
                </a:solidFill>
              </a:rPr>
              <a:t>1. </a:t>
            </a:r>
            <a:r>
              <a:rPr lang="en-GB" b="1" dirty="0" smtClean="0">
                <a:solidFill>
                  <a:schemeClr val="tx1">
                    <a:lumMod val="95000"/>
                    <a:lumOff val="5000"/>
                  </a:schemeClr>
                </a:solidFill>
              </a:rPr>
              <a:t>Predict </a:t>
            </a:r>
            <a:r>
              <a:rPr lang="en-GB" b="1" dirty="0">
                <a:solidFill>
                  <a:schemeClr val="tx1">
                    <a:lumMod val="95000"/>
                    <a:lumOff val="5000"/>
                  </a:schemeClr>
                </a:solidFill>
              </a:rPr>
              <a:t>sales for next year using past year data (Regression)</a:t>
            </a:r>
            <a:r>
              <a:rPr lang="en-GB" sz="6000" b="1" dirty="0"/>
              <a:t/>
            </a:r>
            <a:br>
              <a:rPr lang="en-GB" sz="6000" b="1" dirty="0"/>
            </a:br>
            <a:endParaRPr lang="en-GB" sz="6600" b="1" dirty="0">
              <a:solidFill>
                <a:schemeClr val="accent4"/>
              </a:solidFill>
            </a:endParaRPr>
          </a:p>
        </p:txBody>
      </p:sp>
      <p:sp>
        <p:nvSpPr>
          <p:cNvPr id="3" name="Content Placeholder 2"/>
          <p:cNvSpPr>
            <a:spLocks noGrp="1"/>
          </p:cNvSpPr>
          <p:nvPr>
            <p:ph idx="1"/>
          </p:nvPr>
        </p:nvSpPr>
        <p:spPr/>
        <p:txBody>
          <a:bodyPr/>
          <a:lstStyle/>
          <a:p>
            <a:r>
              <a:rPr lang="en-GB" sz="3200" dirty="0" smtClean="0">
                <a:solidFill>
                  <a:schemeClr val="tx1">
                    <a:lumMod val="95000"/>
                    <a:lumOff val="5000"/>
                  </a:schemeClr>
                </a:solidFill>
              </a:rPr>
              <a:t>Model </a:t>
            </a:r>
            <a:r>
              <a:rPr lang="en-GB" sz="3200" dirty="0">
                <a:solidFill>
                  <a:schemeClr val="tx1">
                    <a:lumMod val="95000"/>
                    <a:lumOff val="5000"/>
                  </a:schemeClr>
                </a:solidFill>
              </a:rPr>
              <a:t>selection: Owing to the high variance in our dataset and missing values, we selected a model that will address the high dimensionality and address multi-collinearity (high correlation amongst predictors</a:t>
            </a:r>
            <a:r>
              <a:rPr lang="en-GB" sz="3200" dirty="0" smtClean="0">
                <a:solidFill>
                  <a:schemeClr val="tx1">
                    <a:lumMod val="95000"/>
                    <a:lumOff val="5000"/>
                  </a:schemeClr>
                </a:solidFill>
              </a:rPr>
              <a:t>).</a:t>
            </a:r>
            <a:endParaRPr lang="en-GB" sz="3200" dirty="0">
              <a:solidFill>
                <a:schemeClr val="tx1">
                  <a:lumMod val="95000"/>
                  <a:lumOff val="5000"/>
                </a:schemeClr>
              </a:solidFill>
            </a:endParaRPr>
          </a:p>
          <a:p>
            <a:r>
              <a:rPr lang="en-GB" sz="3200" dirty="0">
                <a:solidFill>
                  <a:schemeClr val="tx1">
                    <a:lumMod val="95000"/>
                    <a:lumOff val="5000"/>
                  </a:schemeClr>
                </a:solidFill>
              </a:rPr>
              <a:t>Model Accuracy: 49%</a:t>
            </a:r>
          </a:p>
          <a:p>
            <a:endParaRPr lang="en-GB" dirty="0"/>
          </a:p>
        </p:txBody>
      </p:sp>
      <p:pic>
        <p:nvPicPr>
          <p:cNvPr id="5" name="Picture 4"/>
          <p:cNvPicPr>
            <a:picLocks noChangeAspect="1"/>
          </p:cNvPicPr>
          <p:nvPr/>
        </p:nvPicPr>
        <p:blipFill>
          <a:blip r:embed="rId2"/>
          <a:stretch>
            <a:fillRect/>
          </a:stretch>
        </p:blipFill>
        <p:spPr>
          <a:xfrm>
            <a:off x="0" y="6092716"/>
            <a:ext cx="787791" cy="765283"/>
          </a:xfrm>
          <a:prstGeom prst="rect">
            <a:avLst/>
          </a:prstGeom>
        </p:spPr>
      </p:pic>
    </p:spTree>
    <p:extLst>
      <p:ext uri="{BB962C8B-B14F-4D97-AF65-F5344CB8AC3E}">
        <p14:creationId xmlns:p14="http://schemas.microsoft.com/office/powerpoint/2010/main" val="3135484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Analysis</a:t>
            </a:r>
            <a:br>
              <a:rPr lang="en-US" sz="4400" b="1" dirty="0" smtClean="0"/>
            </a:br>
            <a:r>
              <a:rPr lang="en-US" sz="2800" dirty="0" smtClean="0"/>
              <a:t>Selecting prediction features </a:t>
            </a:r>
            <a:endParaRPr lang="en-GB" sz="2800" dirty="0"/>
          </a:p>
        </p:txBody>
      </p:sp>
      <p:sp>
        <p:nvSpPr>
          <p:cNvPr id="3" name="Content Placeholder 2"/>
          <p:cNvSpPr>
            <a:spLocks noGrp="1"/>
          </p:cNvSpPr>
          <p:nvPr>
            <p:ph idx="1"/>
          </p:nvPr>
        </p:nvSpPr>
        <p:spPr/>
        <p:txBody>
          <a:bodyPr>
            <a:noAutofit/>
          </a:bodyPr>
          <a:lstStyle/>
          <a:p>
            <a:r>
              <a:rPr lang="en-GB" sz="2800" dirty="0">
                <a:solidFill>
                  <a:schemeClr val="accent4"/>
                </a:solidFill>
              </a:rPr>
              <a:t>Feature Engineering: </a:t>
            </a:r>
            <a:r>
              <a:rPr lang="en-GB" sz="2800" dirty="0"/>
              <a:t>Combined sales “current month” with “sales for 12 months” to form “total sales” for the year which ranks top as a predictor for next year sales.</a:t>
            </a:r>
          </a:p>
          <a:p>
            <a:r>
              <a:rPr lang="en-GB" sz="2800" dirty="0">
                <a:solidFill>
                  <a:schemeClr val="accent4"/>
                </a:solidFill>
              </a:rPr>
              <a:t>Feature Selection: </a:t>
            </a:r>
            <a:r>
              <a:rPr lang="en-GB" sz="2800" dirty="0"/>
              <a:t>Technique for selecting best predictors for our target, which is to predict next year’s sales.</a:t>
            </a:r>
          </a:p>
          <a:p>
            <a:r>
              <a:rPr lang="en-GB" sz="2800" dirty="0">
                <a:solidFill>
                  <a:schemeClr val="accent4"/>
                </a:solidFill>
              </a:rPr>
              <a:t>Used SelectKBest </a:t>
            </a:r>
            <a:r>
              <a:rPr lang="en-GB" sz="2800" dirty="0"/>
              <a:t>and selected features that scored an f-score of above 500. This means these are </a:t>
            </a:r>
            <a:r>
              <a:rPr lang="en-GB" sz="2800" dirty="0" smtClean="0"/>
              <a:t>the 16 </a:t>
            </a:r>
            <a:r>
              <a:rPr lang="en-GB" sz="2800" dirty="0"/>
              <a:t>most important features in predicting next year’s sales.</a:t>
            </a:r>
          </a:p>
        </p:txBody>
      </p:sp>
      <p:pic>
        <p:nvPicPr>
          <p:cNvPr id="5" name="Picture 4"/>
          <p:cNvPicPr>
            <a:picLocks noChangeAspect="1"/>
          </p:cNvPicPr>
          <p:nvPr/>
        </p:nvPicPr>
        <p:blipFill>
          <a:blip r:embed="rId2"/>
          <a:stretch>
            <a:fillRect/>
          </a:stretch>
        </p:blipFill>
        <p:spPr>
          <a:xfrm>
            <a:off x="0" y="6092716"/>
            <a:ext cx="787791" cy="765283"/>
          </a:xfrm>
          <a:prstGeom prst="rect">
            <a:avLst/>
          </a:prstGeom>
        </p:spPr>
      </p:pic>
    </p:spTree>
    <p:extLst>
      <p:ext uri="{BB962C8B-B14F-4D97-AF65-F5344CB8AC3E}">
        <p14:creationId xmlns:p14="http://schemas.microsoft.com/office/powerpoint/2010/main" val="940354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4"/>
                </a:solidFill>
              </a:rPr>
              <a:t>Features that influence sales for coming year:</a:t>
            </a:r>
            <a:r>
              <a:rPr lang="en-GB" dirty="0"/>
              <a:t/>
            </a:r>
            <a:br>
              <a:rPr lang="en-GB" dirty="0"/>
            </a:br>
            <a:r>
              <a:rPr lang="en-GB" dirty="0">
                <a:solidFill>
                  <a:schemeClr val="tx2">
                    <a:lumMod val="90000"/>
                    <a:lumOff val="10000"/>
                  </a:schemeClr>
                </a:solidFill>
              </a:rPr>
              <a:t>SelectKBest Results</a:t>
            </a:r>
          </a:p>
        </p:txBody>
      </p:sp>
      <p:pic>
        <p:nvPicPr>
          <p:cNvPr id="4" name="Content Placeholder 3"/>
          <p:cNvPicPr>
            <a:picLocks noGrp="1"/>
          </p:cNvPicPr>
          <p:nvPr>
            <p:ph idx="1"/>
          </p:nvPr>
        </p:nvPicPr>
        <p:blipFill>
          <a:blip r:embed="rId2"/>
          <a:stretch>
            <a:fillRect/>
          </a:stretch>
        </p:blipFill>
        <p:spPr>
          <a:xfrm>
            <a:off x="2305318" y="2240924"/>
            <a:ext cx="7856113" cy="3606084"/>
          </a:xfrm>
          <a:prstGeom prst="rect">
            <a:avLst/>
          </a:prstGeom>
        </p:spPr>
      </p:pic>
      <p:pic>
        <p:nvPicPr>
          <p:cNvPr id="6" name="Picture 5"/>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3318560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2542"/>
            <a:ext cx="10018713" cy="2325857"/>
          </a:xfrm>
        </p:spPr>
        <p:txBody>
          <a:bodyPr>
            <a:normAutofit/>
          </a:bodyPr>
          <a:lstStyle/>
          <a:p>
            <a:r>
              <a:rPr lang="en-US" dirty="0" smtClean="0"/>
              <a:t>Findings: What the data says</a:t>
            </a:r>
            <a:br>
              <a:rPr lang="en-US" dirty="0" smtClean="0"/>
            </a:br>
            <a:r>
              <a:rPr lang="en-GB" sz="3100" dirty="0" smtClean="0"/>
              <a:t>Total </a:t>
            </a:r>
            <a:r>
              <a:rPr lang="en-GB" sz="3100" dirty="0"/>
              <a:t>Predicted Sales: A 43% reduction in sales.</a:t>
            </a:r>
            <a:r>
              <a:rPr lang="en-GB" dirty="0"/>
              <a:t/>
            </a:r>
            <a:br>
              <a:rPr lang="en-GB" dirty="0"/>
            </a:b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9074641"/>
              </p:ext>
            </p:extLst>
          </p:nvPr>
        </p:nvGraphicFramePr>
        <p:xfrm>
          <a:off x="2550016" y="1931831"/>
          <a:ext cx="8953008" cy="4507606"/>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a:stretch>
            <a:fillRect/>
          </a:stretch>
        </p:blipFill>
        <p:spPr>
          <a:xfrm>
            <a:off x="0" y="6092716"/>
            <a:ext cx="787791" cy="765283"/>
          </a:xfrm>
          <a:prstGeom prst="rect">
            <a:avLst/>
          </a:prstGeom>
        </p:spPr>
      </p:pic>
    </p:spTree>
    <p:extLst>
      <p:ext uri="{BB962C8B-B14F-4D97-AF65-F5344CB8AC3E}">
        <p14:creationId xmlns:p14="http://schemas.microsoft.com/office/powerpoint/2010/main" val="1570499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157</TotalTime>
  <Words>1064</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Times New Roman</vt:lpstr>
      <vt:lpstr>Parallax</vt:lpstr>
      <vt:lpstr>NuvEEN </vt:lpstr>
      <vt:lpstr>Background </vt:lpstr>
      <vt:lpstr>Project Objectives:</vt:lpstr>
      <vt:lpstr>Assumptions</vt:lpstr>
      <vt:lpstr>Methodology/ Approach</vt:lpstr>
      <vt:lpstr>Analysis and Findings 1. Predict sales for next year using past year data (Regression) </vt:lpstr>
      <vt:lpstr>Analysis Selecting prediction features </vt:lpstr>
      <vt:lpstr>Features that influence sales for coming year: SelectKBest Results</vt:lpstr>
      <vt:lpstr>Findings: What the data says Total Predicted Sales: A 43% reduction in sales. </vt:lpstr>
      <vt:lpstr>Predicted Sales: Lift Chart </vt:lpstr>
      <vt:lpstr>Overall sales predictions per decile, actual and predicted.  </vt:lpstr>
      <vt:lpstr>Financial advisors that fall in group 10 to account for most of the sales the coming year – 78.24% of predicted sales. </vt:lpstr>
      <vt:lpstr>Overall predicted sales for top sellers next year to fall short of the current group of top advisors.</vt:lpstr>
      <vt:lpstr>Individual advisor performance for advisors in top decile. Predictions indicate these top advisors will neither match nor exceed past year’s targets. </vt:lpstr>
      <vt:lpstr>2. Estimate the probability of adding a new fund in the coming year (Classification) </vt:lpstr>
      <vt:lpstr>Lift Chart: Probability of adding a new fund </vt:lpstr>
      <vt:lpstr>Recommendations</vt:lpstr>
      <vt:lpstr>Appendix:  Cumulative Gains Curve for Classification Problem</vt:lpstr>
      <vt:lpstr>SelectKBest Results</vt:lpstr>
      <vt:lpstr>Recursive Feature Elimination: RFE Results</vt:lpstr>
      <vt:lpstr>Code   Regression Model Code (AdaBoostRegressor, GradientBoostRegressor base model)</vt:lpstr>
      <vt:lpstr>Classification Model Code Logistic Regression Model </vt:lpstr>
      <vt:lpstr>Cumulative Gains Plot</vt:lpstr>
      <vt:lpstr>Balance Class Representation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NuvEEN</dc:title>
  <dc:creator>tkamau</dc:creator>
  <cp:lastModifiedBy>tkamau</cp:lastModifiedBy>
  <cp:revision>32</cp:revision>
  <dcterms:created xsi:type="dcterms:W3CDTF">2020-12-23T13:29:27Z</dcterms:created>
  <dcterms:modified xsi:type="dcterms:W3CDTF">2020-12-23T16:08:08Z</dcterms:modified>
</cp:coreProperties>
</file>