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3" r:id="rId7"/>
    <p:sldId id="261" r:id="rId8"/>
    <p:sldId id="264" r:id="rId9"/>
    <p:sldId id="265" r:id="rId10"/>
    <p:sldId id="267" r:id="rId11"/>
    <p:sldId id="266"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snapToObjects="1">
      <p:cViewPr>
        <p:scale>
          <a:sx n="119" d="100"/>
          <a:sy n="119" d="100"/>
        </p:scale>
        <p:origin x="31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F536-0EC6-834E-967C-0A0657CB0625}"/>
              </a:ext>
            </a:extLst>
          </p:cNvPr>
          <p:cNvSpPr>
            <a:spLocks noGrp="1"/>
          </p:cNvSpPr>
          <p:nvPr>
            <p:ph type="ctrTitle"/>
          </p:nvPr>
        </p:nvSpPr>
        <p:spPr>
          <a:xfrm>
            <a:off x="725918" y="166885"/>
            <a:ext cx="10572000" cy="2971051"/>
          </a:xfrm>
        </p:spPr>
        <p:txBody>
          <a:bodyPr/>
          <a:lstStyle/>
          <a:p>
            <a:r>
              <a:rPr lang="en-US" dirty="0"/>
              <a:t>Recommendation Engine for Tourists</a:t>
            </a:r>
          </a:p>
        </p:txBody>
      </p:sp>
      <p:sp>
        <p:nvSpPr>
          <p:cNvPr id="3" name="Subtitle 2">
            <a:extLst>
              <a:ext uri="{FF2B5EF4-FFF2-40B4-BE49-F238E27FC236}">
                <a16:creationId xmlns:a16="http://schemas.microsoft.com/office/drawing/2014/main" id="{9A94CFA8-05E2-8048-876B-33442CDA2D32}"/>
              </a:ext>
            </a:extLst>
          </p:cNvPr>
          <p:cNvSpPr>
            <a:spLocks noGrp="1"/>
          </p:cNvSpPr>
          <p:nvPr>
            <p:ph type="subTitle" idx="1"/>
          </p:nvPr>
        </p:nvSpPr>
        <p:spPr>
          <a:xfrm>
            <a:off x="810001" y="5280846"/>
            <a:ext cx="11035158" cy="1372201"/>
          </a:xfrm>
        </p:spPr>
        <p:txBody>
          <a:bodyPr>
            <a:normAutofit fontScale="25000" lnSpcReduction="20000"/>
          </a:bodyPr>
          <a:lstStyle/>
          <a:p>
            <a:r>
              <a:rPr lang="en-US" sz="8000" dirty="0"/>
              <a:t>Applied Data Science Capstone</a:t>
            </a:r>
          </a:p>
          <a:p>
            <a:r>
              <a:rPr lang="it-IT" sz="8000" dirty="0"/>
              <a:t>IBM Data Science Professional Certificate</a:t>
            </a:r>
          </a:p>
          <a:p>
            <a:r>
              <a:rPr lang="it-IT" sz="8000" dirty="0"/>
              <a:t>																- </a:t>
            </a:r>
            <a:r>
              <a:rPr lang="it-IT" sz="8000" dirty="0" err="1"/>
              <a:t>Maitrey</a:t>
            </a:r>
            <a:r>
              <a:rPr lang="it-IT" sz="8000" dirty="0"/>
              <a:t> </a:t>
            </a:r>
            <a:r>
              <a:rPr lang="it-IT" sz="8000" dirty="0" err="1"/>
              <a:t>Talware</a:t>
            </a:r>
            <a:endParaRPr lang="it-IT" sz="8000" dirty="0"/>
          </a:p>
          <a:p>
            <a:endParaRPr lang="en-US" dirty="0"/>
          </a:p>
        </p:txBody>
      </p:sp>
    </p:spTree>
    <p:extLst>
      <p:ext uri="{BB962C8B-B14F-4D97-AF65-F5344CB8AC3E}">
        <p14:creationId xmlns:p14="http://schemas.microsoft.com/office/powerpoint/2010/main" val="365468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32FC-D4CC-2642-AB1B-D7F09C7D7463}"/>
              </a:ext>
            </a:extLst>
          </p:cNvPr>
          <p:cNvSpPr>
            <a:spLocks noGrp="1"/>
          </p:cNvSpPr>
          <p:nvPr>
            <p:ph type="title"/>
          </p:nvPr>
        </p:nvSpPr>
        <p:spPr/>
        <p:txBody>
          <a:bodyPr/>
          <a:lstStyle/>
          <a:p>
            <a:r>
              <a:rPr lang="en-US" dirty="0"/>
              <a:t>METHODOLOGY (continued)</a:t>
            </a:r>
          </a:p>
        </p:txBody>
      </p:sp>
      <p:sp>
        <p:nvSpPr>
          <p:cNvPr id="6" name="Rectangle 5">
            <a:extLst>
              <a:ext uri="{FF2B5EF4-FFF2-40B4-BE49-F238E27FC236}">
                <a16:creationId xmlns:a16="http://schemas.microsoft.com/office/drawing/2014/main" id="{62AD3399-AEF3-C148-8B12-8384C5239D34}"/>
              </a:ext>
            </a:extLst>
          </p:cNvPr>
          <p:cNvSpPr/>
          <p:nvPr/>
        </p:nvSpPr>
        <p:spPr>
          <a:xfrm>
            <a:off x="992358" y="2421374"/>
            <a:ext cx="1781257" cy="461665"/>
          </a:xfrm>
          <a:prstGeom prst="rect">
            <a:avLst/>
          </a:prstGeom>
        </p:spPr>
        <p:txBody>
          <a:bodyPr wrap="none">
            <a:spAutoFit/>
          </a:bodyPr>
          <a:lstStyle/>
          <a:p>
            <a:r>
              <a:rPr lang="en-US" sz="2400" dirty="0"/>
              <a:t>User Profile</a:t>
            </a:r>
          </a:p>
        </p:txBody>
      </p:sp>
      <p:pic>
        <p:nvPicPr>
          <p:cNvPr id="8" name="Content Placeholder 7">
            <a:extLst>
              <a:ext uri="{FF2B5EF4-FFF2-40B4-BE49-F238E27FC236}">
                <a16:creationId xmlns:a16="http://schemas.microsoft.com/office/drawing/2014/main" id="{1C71E779-C18F-5F43-83CC-22339D9C8D8C}"/>
              </a:ext>
            </a:extLst>
          </p:cNvPr>
          <p:cNvPicPr>
            <a:picLocks noGrp="1" noChangeAspect="1"/>
          </p:cNvPicPr>
          <p:nvPr>
            <p:ph idx="1"/>
          </p:nvPr>
        </p:nvPicPr>
        <p:blipFill>
          <a:blip r:embed="rId2"/>
          <a:stretch>
            <a:fillRect/>
          </a:stretch>
        </p:blipFill>
        <p:spPr>
          <a:xfrm>
            <a:off x="3768532" y="2048648"/>
            <a:ext cx="3569528" cy="4739865"/>
          </a:xfrm>
        </p:spPr>
      </p:pic>
    </p:spTree>
    <p:extLst>
      <p:ext uri="{BB962C8B-B14F-4D97-AF65-F5344CB8AC3E}">
        <p14:creationId xmlns:p14="http://schemas.microsoft.com/office/powerpoint/2010/main" val="45790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CB88-8A2B-FE4D-BA31-4EC266E8430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A0736E7-3257-FE43-A0A6-D44D7A0C2CE2}"/>
              </a:ext>
            </a:extLst>
          </p:cNvPr>
          <p:cNvSpPr>
            <a:spLocks noGrp="1"/>
          </p:cNvSpPr>
          <p:nvPr>
            <p:ph idx="1"/>
          </p:nvPr>
        </p:nvSpPr>
        <p:spPr>
          <a:xfrm>
            <a:off x="462579" y="2222287"/>
            <a:ext cx="10910707" cy="2535645"/>
          </a:xfrm>
        </p:spPr>
        <p:txBody>
          <a:bodyPr/>
          <a:lstStyle/>
          <a:p>
            <a:r>
              <a:rPr lang="en-US" dirty="0"/>
              <a:t>Following the </a:t>
            </a:r>
            <a:r>
              <a:rPr lang="en-US" dirty="0" err="1"/>
              <a:t>Jupyter</a:t>
            </a:r>
            <a:r>
              <a:rPr lang="en-US" dirty="0"/>
              <a:t> notebook, you can see that we can recommend user which </a:t>
            </a:r>
            <a:r>
              <a:rPr lang="en-US" dirty="0" err="1"/>
              <a:t>neighbourhood</a:t>
            </a:r>
            <a:r>
              <a:rPr lang="en-US" dirty="0"/>
              <a:t> he should visit first</a:t>
            </a:r>
          </a:p>
        </p:txBody>
      </p:sp>
      <p:pic>
        <p:nvPicPr>
          <p:cNvPr id="6" name="Picture 5">
            <a:extLst>
              <a:ext uri="{FF2B5EF4-FFF2-40B4-BE49-F238E27FC236}">
                <a16:creationId xmlns:a16="http://schemas.microsoft.com/office/drawing/2014/main" id="{225C1DA1-CA20-AB45-9FF2-A2D711FB7178}"/>
              </a:ext>
            </a:extLst>
          </p:cNvPr>
          <p:cNvPicPr>
            <a:picLocks noChangeAspect="1"/>
          </p:cNvPicPr>
          <p:nvPr/>
        </p:nvPicPr>
        <p:blipFill>
          <a:blip r:embed="rId2"/>
          <a:stretch>
            <a:fillRect/>
          </a:stretch>
        </p:blipFill>
        <p:spPr>
          <a:xfrm>
            <a:off x="2345840" y="4359899"/>
            <a:ext cx="6016759" cy="1330896"/>
          </a:xfrm>
          <a:prstGeom prst="rect">
            <a:avLst/>
          </a:prstGeom>
        </p:spPr>
      </p:pic>
    </p:spTree>
    <p:extLst>
      <p:ext uri="{BB962C8B-B14F-4D97-AF65-F5344CB8AC3E}">
        <p14:creationId xmlns:p14="http://schemas.microsoft.com/office/powerpoint/2010/main" val="112026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CB88-8A2B-FE4D-BA31-4EC266E8430A}"/>
              </a:ext>
            </a:extLst>
          </p:cNvPr>
          <p:cNvSpPr>
            <a:spLocks noGrp="1"/>
          </p:cNvSpPr>
          <p:nvPr>
            <p:ph type="title" idx="4294967295"/>
          </p:nvPr>
        </p:nvSpPr>
        <p:spPr>
          <a:xfrm>
            <a:off x="283760" y="46749"/>
            <a:ext cx="10572750" cy="969963"/>
          </a:xfrm>
        </p:spPr>
        <p:txBody>
          <a:bodyPr/>
          <a:lstStyle/>
          <a:p>
            <a:r>
              <a:rPr lang="en-US" dirty="0"/>
              <a:t>RESULTS (continued)</a:t>
            </a:r>
          </a:p>
        </p:txBody>
      </p:sp>
      <p:pic>
        <p:nvPicPr>
          <p:cNvPr id="9" name="Picture 8">
            <a:extLst>
              <a:ext uri="{FF2B5EF4-FFF2-40B4-BE49-F238E27FC236}">
                <a16:creationId xmlns:a16="http://schemas.microsoft.com/office/drawing/2014/main" id="{B066C8BE-B5D5-3F48-BB29-197F62301342}"/>
              </a:ext>
            </a:extLst>
          </p:cNvPr>
          <p:cNvPicPr>
            <a:picLocks noChangeAspect="1"/>
          </p:cNvPicPr>
          <p:nvPr/>
        </p:nvPicPr>
        <p:blipFill>
          <a:blip r:embed="rId2"/>
          <a:stretch>
            <a:fillRect/>
          </a:stretch>
        </p:blipFill>
        <p:spPr>
          <a:xfrm>
            <a:off x="959999" y="4841654"/>
            <a:ext cx="8786619" cy="1817330"/>
          </a:xfrm>
          <a:prstGeom prst="rect">
            <a:avLst/>
          </a:prstGeom>
        </p:spPr>
      </p:pic>
      <p:pic>
        <p:nvPicPr>
          <p:cNvPr id="11" name="Picture 10">
            <a:extLst>
              <a:ext uri="{FF2B5EF4-FFF2-40B4-BE49-F238E27FC236}">
                <a16:creationId xmlns:a16="http://schemas.microsoft.com/office/drawing/2014/main" id="{018D643F-4F51-CF4F-B732-0800240290EC}"/>
              </a:ext>
            </a:extLst>
          </p:cNvPr>
          <p:cNvPicPr>
            <a:picLocks noChangeAspect="1"/>
          </p:cNvPicPr>
          <p:nvPr/>
        </p:nvPicPr>
        <p:blipFill>
          <a:blip r:embed="rId3"/>
          <a:stretch>
            <a:fillRect/>
          </a:stretch>
        </p:blipFill>
        <p:spPr>
          <a:xfrm>
            <a:off x="966539" y="2968754"/>
            <a:ext cx="8761948" cy="1796884"/>
          </a:xfrm>
          <a:prstGeom prst="rect">
            <a:avLst/>
          </a:prstGeom>
        </p:spPr>
      </p:pic>
      <p:pic>
        <p:nvPicPr>
          <p:cNvPr id="13" name="Picture 12">
            <a:extLst>
              <a:ext uri="{FF2B5EF4-FFF2-40B4-BE49-F238E27FC236}">
                <a16:creationId xmlns:a16="http://schemas.microsoft.com/office/drawing/2014/main" id="{D9CB190F-3226-DD43-8708-4C855D6A7ED4}"/>
              </a:ext>
            </a:extLst>
          </p:cNvPr>
          <p:cNvPicPr>
            <a:picLocks noChangeAspect="1"/>
          </p:cNvPicPr>
          <p:nvPr/>
        </p:nvPicPr>
        <p:blipFill>
          <a:blip r:embed="rId4"/>
          <a:stretch>
            <a:fillRect/>
          </a:stretch>
        </p:blipFill>
        <p:spPr>
          <a:xfrm>
            <a:off x="958651" y="1088233"/>
            <a:ext cx="8769836" cy="1835548"/>
          </a:xfrm>
          <a:prstGeom prst="rect">
            <a:avLst/>
          </a:prstGeom>
        </p:spPr>
      </p:pic>
    </p:spTree>
    <p:extLst>
      <p:ext uri="{BB962C8B-B14F-4D97-AF65-F5344CB8AC3E}">
        <p14:creationId xmlns:p14="http://schemas.microsoft.com/office/powerpoint/2010/main" val="173846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C61F-411C-CA46-99EA-E2E7FE9303A3}"/>
              </a:ext>
            </a:extLst>
          </p:cNvPr>
          <p:cNvSpPr>
            <a:spLocks noGrp="1"/>
          </p:cNvSpPr>
          <p:nvPr>
            <p:ph type="title"/>
          </p:nvPr>
        </p:nvSpPr>
        <p:spPr/>
        <p:txBody>
          <a:bodyPr/>
          <a:lstStyle/>
          <a:p>
            <a:r>
              <a:rPr lang="en-US" dirty="0"/>
              <a:t>DISCUSSSION SECTION</a:t>
            </a:r>
          </a:p>
        </p:txBody>
      </p:sp>
      <p:sp>
        <p:nvSpPr>
          <p:cNvPr id="3" name="Content Placeholder 2">
            <a:extLst>
              <a:ext uri="{FF2B5EF4-FFF2-40B4-BE49-F238E27FC236}">
                <a16:creationId xmlns:a16="http://schemas.microsoft.com/office/drawing/2014/main" id="{02ECA733-6E38-644D-8B49-796FC39759F7}"/>
              </a:ext>
            </a:extLst>
          </p:cNvPr>
          <p:cNvSpPr>
            <a:spLocks noGrp="1"/>
          </p:cNvSpPr>
          <p:nvPr>
            <p:ph idx="1"/>
          </p:nvPr>
        </p:nvSpPr>
        <p:spPr/>
        <p:txBody>
          <a:bodyPr>
            <a:normAutofit fontScale="92500" lnSpcReduction="20000"/>
          </a:bodyPr>
          <a:lstStyle/>
          <a:p>
            <a:pPr marL="0" indent="0">
              <a:buNone/>
            </a:pPr>
            <a:r>
              <a:rPr lang="en-US" dirty="0"/>
              <a:t>Advantages and Disadvantages of Content-Based Filtering</a:t>
            </a:r>
          </a:p>
          <a:p>
            <a:endParaRPr lang="en-US" dirty="0"/>
          </a:p>
          <a:p>
            <a:pPr marL="0" indent="0">
              <a:buNone/>
            </a:pPr>
            <a:r>
              <a:rPr lang="en-US" dirty="0"/>
              <a:t>Advantages</a:t>
            </a:r>
          </a:p>
          <a:p>
            <a:r>
              <a:rPr lang="en-US" dirty="0"/>
              <a:t> Learns user's preferences</a:t>
            </a:r>
          </a:p>
          <a:p>
            <a:r>
              <a:rPr lang="en-US" dirty="0"/>
              <a:t>Highly personalized for the user</a:t>
            </a:r>
          </a:p>
          <a:p>
            <a:endParaRPr lang="en-US" dirty="0"/>
          </a:p>
          <a:p>
            <a:pPr marL="0" indent="0">
              <a:buNone/>
            </a:pPr>
            <a:r>
              <a:rPr lang="en-US" dirty="0"/>
              <a:t>Disadvantages</a:t>
            </a:r>
          </a:p>
          <a:p>
            <a:r>
              <a:rPr lang="en-US" dirty="0"/>
              <a:t>Doesn't take into account what others think of the item, so low quality item recommendations might happen</a:t>
            </a:r>
          </a:p>
          <a:p>
            <a:r>
              <a:rPr lang="en-US" dirty="0"/>
              <a:t>Extracting data is not always intuitive</a:t>
            </a:r>
          </a:p>
          <a:p>
            <a:r>
              <a:rPr lang="en-US" dirty="0"/>
              <a:t>Determining what characteristics of the item the user dislikes or likes is not always obvious</a:t>
            </a:r>
          </a:p>
        </p:txBody>
      </p:sp>
    </p:spTree>
    <p:extLst>
      <p:ext uri="{BB962C8B-B14F-4D97-AF65-F5344CB8AC3E}">
        <p14:creationId xmlns:p14="http://schemas.microsoft.com/office/powerpoint/2010/main" val="45882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1C96-F782-5740-A710-E7A90F00446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933A59-A8AA-E641-8686-6F7E50682491}"/>
              </a:ext>
            </a:extLst>
          </p:cNvPr>
          <p:cNvSpPr>
            <a:spLocks noGrp="1"/>
          </p:cNvSpPr>
          <p:nvPr>
            <p:ph idx="1"/>
          </p:nvPr>
        </p:nvSpPr>
        <p:spPr/>
        <p:txBody>
          <a:bodyPr/>
          <a:lstStyle/>
          <a:p>
            <a:r>
              <a:rPr lang="en-US" dirty="0"/>
              <a:t>I conclude by saying that, this system has lot of scope and can be applied in many different fields. We concentrated on particular </a:t>
            </a:r>
            <a:r>
              <a:rPr lang="en-US" dirty="0" err="1"/>
              <a:t>neighbourhood</a:t>
            </a:r>
            <a:r>
              <a:rPr lang="en-US" dirty="0"/>
              <a:t> of Toronto due to limited Foursquare API calls and we can scale this project by buying more </a:t>
            </a:r>
            <a:r>
              <a:rPr lang="en-US" dirty="0" err="1"/>
              <a:t>api</a:t>
            </a:r>
            <a:r>
              <a:rPr lang="en-US" dirty="0"/>
              <a:t> calls from foursquare.</a:t>
            </a:r>
          </a:p>
          <a:p>
            <a:r>
              <a:rPr lang="en-US" dirty="0"/>
              <a:t>In the end, I want to thank IBM Applied Data Science Capstone Instructors for making this possible</a:t>
            </a:r>
          </a:p>
        </p:txBody>
      </p:sp>
    </p:spTree>
    <p:extLst>
      <p:ext uri="{BB962C8B-B14F-4D97-AF65-F5344CB8AC3E}">
        <p14:creationId xmlns:p14="http://schemas.microsoft.com/office/powerpoint/2010/main" val="394012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3768-1401-5040-97D7-EDE34CFC899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AD148B6-7647-D045-B5E2-857B7B2B5DEB}"/>
              </a:ext>
            </a:extLst>
          </p:cNvPr>
          <p:cNvSpPr>
            <a:spLocks noGrp="1"/>
          </p:cNvSpPr>
          <p:nvPr>
            <p:ph idx="1"/>
          </p:nvPr>
        </p:nvSpPr>
        <p:spPr/>
        <p:txBody>
          <a:bodyPr>
            <a:normAutofit/>
          </a:bodyPr>
          <a:lstStyle/>
          <a:p>
            <a:r>
              <a:rPr lang="en-US" dirty="0"/>
              <a:t>Introduction </a:t>
            </a:r>
          </a:p>
          <a:p>
            <a:r>
              <a:rPr lang="en-US" dirty="0"/>
              <a:t>Data</a:t>
            </a:r>
          </a:p>
          <a:p>
            <a:pPr marL="0" indent="0">
              <a:buNone/>
            </a:pPr>
            <a:r>
              <a:rPr lang="en-US" dirty="0"/>
              <a:t>		Acquiring the Data</a:t>
            </a:r>
          </a:p>
          <a:p>
            <a:pPr marL="0" indent="0">
              <a:buNone/>
            </a:pPr>
            <a:r>
              <a:rPr lang="en-US" dirty="0"/>
              <a:t>		Preprocessing</a:t>
            </a:r>
          </a:p>
          <a:p>
            <a:r>
              <a:rPr lang="en-US" dirty="0"/>
              <a:t>Methodology</a:t>
            </a:r>
          </a:p>
          <a:p>
            <a:pPr marL="0" indent="0">
              <a:buNone/>
            </a:pPr>
            <a:r>
              <a:rPr lang="en-US" dirty="0"/>
              <a:t>		Content-Based Filtering</a:t>
            </a:r>
          </a:p>
          <a:p>
            <a:r>
              <a:rPr lang="en-US" dirty="0"/>
              <a:t>Results</a:t>
            </a:r>
          </a:p>
          <a:p>
            <a:r>
              <a:rPr lang="en-US" dirty="0"/>
              <a:t>Discussion section</a:t>
            </a:r>
          </a:p>
          <a:p>
            <a:r>
              <a:rPr lang="en-US" dirty="0"/>
              <a:t>Conclusion section</a:t>
            </a:r>
          </a:p>
        </p:txBody>
      </p:sp>
    </p:spTree>
    <p:extLst>
      <p:ext uri="{BB962C8B-B14F-4D97-AF65-F5344CB8AC3E}">
        <p14:creationId xmlns:p14="http://schemas.microsoft.com/office/powerpoint/2010/main" val="57922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775C-5C86-9347-BBDC-8957CDA8A3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CC7894F-3576-C64C-B44F-27F1670C0C5C}"/>
              </a:ext>
            </a:extLst>
          </p:cNvPr>
          <p:cNvSpPr>
            <a:spLocks noGrp="1"/>
          </p:cNvSpPr>
          <p:nvPr>
            <p:ph idx="1"/>
          </p:nvPr>
        </p:nvSpPr>
        <p:spPr/>
        <p:txBody>
          <a:bodyPr/>
          <a:lstStyle/>
          <a:p>
            <a:pPr marL="0" indent="0">
              <a:buNone/>
            </a:pPr>
            <a:r>
              <a:rPr lang="en-IN" dirty="0"/>
              <a:t>We have to build recommender system which recommends tourist travel locations based on his previous rated venues.</a:t>
            </a:r>
          </a:p>
          <a:p>
            <a:pPr marL="0" indent="0">
              <a:buNone/>
            </a:pPr>
            <a:r>
              <a:rPr lang="en-IN" dirty="0"/>
              <a:t>Recommended engine is build on an observation that tourist always try to explore places which are nearby first. Let’s consider an example for simplifying things. Bob arrived in Toronto and wants to visit top places in Toronto, If he starts exploring a particular neighbourhood, he wants to finish exploring all good places in that neighbourhood before moving to other neighbourhood.</a:t>
            </a:r>
          </a:p>
          <a:p>
            <a:pPr marL="0" indent="0">
              <a:buNone/>
            </a:pPr>
            <a:r>
              <a:rPr lang="en-IN" dirty="0"/>
              <a:t>Keeping this in mind we have to recommend tourist a neighbourhood, with venues where he can visit.</a:t>
            </a:r>
          </a:p>
          <a:p>
            <a:pPr marL="0" indent="0">
              <a:buNone/>
            </a:pPr>
            <a:r>
              <a:rPr lang="en-IN" dirty="0"/>
              <a:t>We will be using location data to get best spots in neighbourhood. For getting location data we will use Foursquare API.</a:t>
            </a:r>
            <a:endParaRPr lang="en-US" dirty="0"/>
          </a:p>
        </p:txBody>
      </p:sp>
    </p:spTree>
    <p:extLst>
      <p:ext uri="{BB962C8B-B14F-4D97-AF65-F5344CB8AC3E}">
        <p14:creationId xmlns:p14="http://schemas.microsoft.com/office/powerpoint/2010/main" val="360744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57B9-0509-184E-A3B7-4A7946C1234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E45E6CF-617E-4E41-8E04-DA001BB3DFB7}"/>
              </a:ext>
            </a:extLst>
          </p:cNvPr>
          <p:cNvSpPr>
            <a:spLocks noGrp="1"/>
          </p:cNvSpPr>
          <p:nvPr>
            <p:ph idx="1"/>
          </p:nvPr>
        </p:nvSpPr>
        <p:spPr/>
        <p:txBody>
          <a:bodyPr/>
          <a:lstStyle/>
          <a:p>
            <a:pPr>
              <a:buFont typeface="+mj-lt"/>
              <a:buAutoNum type="arabicPeriod"/>
            </a:pPr>
            <a:r>
              <a:rPr lang="en-US" sz="2400" dirty="0"/>
              <a:t>We will require data of all  the </a:t>
            </a:r>
            <a:r>
              <a:rPr lang="en-US" sz="2400" dirty="0" err="1"/>
              <a:t>neighbourhood</a:t>
            </a:r>
            <a:r>
              <a:rPr lang="en-US" sz="2400" dirty="0"/>
              <a:t> in Toronto</a:t>
            </a:r>
          </a:p>
          <a:p>
            <a:pPr>
              <a:buFont typeface="+mj-lt"/>
              <a:buAutoNum type="arabicPeriod"/>
            </a:pPr>
            <a:r>
              <a:rPr lang="en-US" sz="2400" dirty="0"/>
              <a:t>We will need data about users previously rated venues</a:t>
            </a:r>
          </a:p>
          <a:p>
            <a:pPr marL="0" indent="0">
              <a:buNone/>
            </a:pPr>
            <a:endParaRPr lang="en-US" dirty="0"/>
          </a:p>
          <a:p>
            <a:pPr marL="0" indent="0">
              <a:buNone/>
            </a:pPr>
            <a:r>
              <a:rPr lang="en-US" dirty="0"/>
              <a:t>Acquiring the Data – Data is acquired from a Wikipedia page and foursquare </a:t>
            </a:r>
            <a:r>
              <a:rPr lang="en-US" dirty="0" err="1"/>
              <a:t>api</a:t>
            </a:r>
            <a:endParaRPr lang="en-US" dirty="0"/>
          </a:p>
          <a:p>
            <a:pPr marL="0" indent="0">
              <a:buNone/>
            </a:pPr>
            <a:r>
              <a:rPr lang="en-US" dirty="0"/>
              <a:t>Preprocessing- Data is preprocessed using pandas, </a:t>
            </a:r>
            <a:r>
              <a:rPr lang="en-US" dirty="0" err="1"/>
              <a:t>numpy</a:t>
            </a:r>
            <a:r>
              <a:rPr lang="en-US" dirty="0"/>
              <a:t> and many more libraries</a:t>
            </a:r>
          </a:p>
          <a:p>
            <a:pPr marL="0" indent="0">
              <a:buNone/>
            </a:pPr>
            <a:endParaRPr lang="en-US" dirty="0">
              <a:solidFill>
                <a:srgbClr val="FF0000"/>
              </a:solidFill>
            </a:endParaRPr>
          </a:p>
          <a:p>
            <a:pPr marL="0" indent="0">
              <a:buNone/>
            </a:pPr>
            <a:r>
              <a:rPr lang="en-US" sz="1600" dirty="0">
                <a:solidFill>
                  <a:srgbClr val="FF0000"/>
                </a:solidFill>
              </a:rPr>
              <a:t>NOTE : </a:t>
            </a:r>
            <a:r>
              <a:rPr lang="en-US" sz="1600" dirty="0"/>
              <a:t>Please check the </a:t>
            </a:r>
            <a:r>
              <a:rPr lang="en-US" sz="1600" dirty="0" err="1"/>
              <a:t>Jupyter</a:t>
            </a:r>
            <a:r>
              <a:rPr lang="en-US" sz="1600" dirty="0"/>
              <a:t> notebook for how we get the data</a:t>
            </a:r>
          </a:p>
          <a:p>
            <a:pPr marL="0" indent="0">
              <a:buNone/>
            </a:pPr>
            <a:endParaRPr lang="en-US" dirty="0"/>
          </a:p>
        </p:txBody>
      </p:sp>
    </p:spTree>
    <p:extLst>
      <p:ext uri="{BB962C8B-B14F-4D97-AF65-F5344CB8AC3E}">
        <p14:creationId xmlns:p14="http://schemas.microsoft.com/office/powerpoint/2010/main" val="94692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4C37-8D53-0F4A-8A32-D4B67DB7720E}"/>
              </a:ext>
            </a:extLst>
          </p:cNvPr>
          <p:cNvSpPr>
            <a:spLocks noGrp="1"/>
          </p:cNvSpPr>
          <p:nvPr>
            <p:ph type="title"/>
          </p:nvPr>
        </p:nvSpPr>
        <p:spPr/>
        <p:txBody>
          <a:bodyPr/>
          <a:lstStyle/>
          <a:p>
            <a:r>
              <a:rPr lang="en-US" dirty="0"/>
              <a:t>DATA (continued)</a:t>
            </a:r>
          </a:p>
        </p:txBody>
      </p:sp>
      <p:pic>
        <p:nvPicPr>
          <p:cNvPr id="5" name="Content Placeholder 4">
            <a:extLst>
              <a:ext uri="{FF2B5EF4-FFF2-40B4-BE49-F238E27FC236}">
                <a16:creationId xmlns:a16="http://schemas.microsoft.com/office/drawing/2014/main" id="{73B0495A-6B17-8940-B6D5-0F3B879E8849}"/>
              </a:ext>
            </a:extLst>
          </p:cNvPr>
          <p:cNvPicPr>
            <a:picLocks noGrp="1" noChangeAspect="1"/>
          </p:cNvPicPr>
          <p:nvPr>
            <p:ph idx="1"/>
          </p:nvPr>
        </p:nvPicPr>
        <p:blipFill>
          <a:blip r:embed="rId2"/>
          <a:stretch>
            <a:fillRect/>
          </a:stretch>
        </p:blipFill>
        <p:spPr>
          <a:xfrm>
            <a:off x="53508" y="3347178"/>
            <a:ext cx="12084982" cy="2616457"/>
          </a:xfrm>
        </p:spPr>
      </p:pic>
      <p:sp>
        <p:nvSpPr>
          <p:cNvPr id="6" name="TextBox 5">
            <a:extLst>
              <a:ext uri="{FF2B5EF4-FFF2-40B4-BE49-F238E27FC236}">
                <a16:creationId xmlns:a16="http://schemas.microsoft.com/office/drawing/2014/main" id="{70957D07-7D1F-F942-BA73-E9FEB4A6B04A}"/>
              </a:ext>
            </a:extLst>
          </p:cNvPr>
          <p:cNvSpPr txBox="1"/>
          <p:nvPr/>
        </p:nvSpPr>
        <p:spPr>
          <a:xfrm>
            <a:off x="493985" y="2659118"/>
            <a:ext cx="9458038" cy="369332"/>
          </a:xfrm>
          <a:prstGeom prst="rect">
            <a:avLst/>
          </a:prstGeom>
          <a:noFill/>
        </p:spPr>
        <p:txBody>
          <a:bodyPr wrap="none" rtlCol="0">
            <a:spAutoFit/>
          </a:bodyPr>
          <a:lstStyle/>
          <a:p>
            <a:r>
              <a:rPr lang="en-US" dirty="0"/>
              <a:t>A </a:t>
            </a:r>
            <a:r>
              <a:rPr lang="en-US" dirty="0" err="1"/>
              <a:t>dataframe</a:t>
            </a:r>
            <a:r>
              <a:rPr lang="en-US" dirty="0"/>
              <a:t> with all the venues in the  </a:t>
            </a:r>
            <a:r>
              <a:rPr lang="en-US" dirty="0" err="1"/>
              <a:t>neighbourhood</a:t>
            </a:r>
            <a:r>
              <a:rPr lang="en-US" dirty="0"/>
              <a:t>  and their rating is prepared</a:t>
            </a:r>
          </a:p>
        </p:txBody>
      </p:sp>
    </p:spTree>
    <p:extLst>
      <p:ext uri="{BB962C8B-B14F-4D97-AF65-F5344CB8AC3E}">
        <p14:creationId xmlns:p14="http://schemas.microsoft.com/office/powerpoint/2010/main" val="423229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2A63-C2BE-2D4F-9053-4EF93E5CC5E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6BB0CC7-617F-E34A-AA27-F93D908E79CE}"/>
              </a:ext>
            </a:extLst>
          </p:cNvPr>
          <p:cNvSpPr>
            <a:spLocks noGrp="1"/>
          </p:cNvSpPr>
          <p:nvPr>
            <p:ph idx="1"/>
          </p:nvPr>
        </p:nvSpPr>
        <p:spPr>
          <a:xfrm>
            <a:off x="818712" y="2633767"/>
            <a:ext cx="10554574" cy="3636511"/>
          </a:xfrm>
        </p:spPr>
        <p:txBody>
          <a:bodyPr/>
          <a:lstStyle/>
          <a:p>
            <a:r>
              <a:rPr lang="en-US" dirty="0"/>
              <a:t>We will be implementing Content-Based or Item-Item recommendation systems. This technique attempts to figure out what a user's favorite aspects of an item is, and then recommends items that present those aspects. In our case, we're going to try to figure out the input's favorite venues from the places he has visited and ratings given.</a:t>
            </a:r>
          </a:p>
          <a:p>
            <a:r>
              <a:rPr lang="en-US" dirty="0"/>
              <a:t>For this we have to one hot encode the data to get it to the format, we need as shown on next side</a:t>
            </a:r>
          </a:p>
          <a:p>
            <a:endParaRPr lang="en-US" dirty="0"/>
          </a:p>
        </p:txBody>
      </p:sp>
      <p:sp>
        <p:nvSpPr>
          <p:cNvPr id="4" name="TextBox 3">
            <a:extLst>
              <a:ext uri="{FF2B5EF4-FFF2-40B4-BE49-F238E27FC236}">
                <a16:creationId xmlns:a16="http://schemas.microsoft.com/office/drawing/2014/main" id="{14712898-54E2-8F4C-AD70-1AFBFE489D84}"/>
              </a:ext>
            </a:extLst>
          </p:cNvPr>
          <p:cNvSpPr txBox="1"/>
          <p:nvPr/>
        </p:nvSpPr>
        <p:spPr>
          <a:xfrm>
            <a:off x="137160" y="2416597"/>
            <a:ext cx="5157181" cy="800219"/>
          </a:xfrm>
          <a:prstGeom prst="rect">
            <a:avLst/>
          </a:prstGeom>
          <a:noFill/>
        </p:spPr>
        <p:txBody>
          <a:bodyPr wrap="none" rtlCol="0">
            <a:spAutoFit/>
          </a:bodyPr>
          <a:lstStyle/>
          <a:p>
            <a:r>
              <a:rPr lang="en-US" sz="2800" dirty="0"/>
              <a:t>		Content-Based Filtering</a:t>
            </a:r>
          </a:p>
          <a:p>
            <a:endParaRPr lang="en-US" dirty="0"/>
          </a:p>
        </p:txBody>
      </p:sp>
    </p:spTree>
    <p:extLst>
      <p:ext uri="{BB962C8B-B14F-4D97-AF65-F5344CB8AC3E}">
        <p14:creationId xmlns:p14="http://schemas.microsoft.com/office/powerpoint/2010/main" val="200912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4C37-8D53-0F4A-8A32-D4B67DB7720E}"/>
              </a:ext>
            </a:extLst>
          </p:cNvPr>
          <p:cNvSpPr>
            <a:spLocks noGrp="1"/>
          </p:cNvSpPr>
          <p:nvPr>
            <p:ph type="title" idx="4294967295"/>
          </p:nvPr>
        </p:nvSpPr>
        <p:spPr>
          <a:xfrm>
            <a:off x="1429406" y="226958"/>
            <a:ext cx="10572750" cy="969963"/>
          </a:xfrm>
        </p:spPr>
        <p:txBody>
          <a:bodyPr/>
          <a:lstStyle/>
          <a:p>
            <a:r>
              <a:rPr lang="en-US" dirty="0"/>
              <a:t>METHODOLOGY (continued)</a:t>
            </a:r>
          </a:p>
        </p:txBody>
      </p:sp>
      <p:pic>
        <p:nvPicPr>
          <p:cNvPr id="8" name="Content Placeholder 7">
            <a:extLst>
              <a:ext uri="{FF2B5EF4-FFF2-40B4-BE49-F238E27FC236}">
                <a16:creationId xmlns:a16="http://schemas.microsoft.com/office/drawing/2014/main" id="{DEBE524B-477C-1642-A8FD-21C6E83C6605}"/>
              </a:ext>
            </a:extLst>
          </p:cNvPr>
          <p:cNvPicPr>
            <a:picLocks noGrp="1" noChangeAspect="1"/>
          </p:cNvPicPr>
          <p:nvPr>
            <p:ph idx="4294967295"/>
          </p:nvPr>
        </p:nvPicPr>
        <p:blipFill>
          <a:blip r:embed="rId2"/>
          <a:stretch>
            <a:fillRect/>
          </a:stretch>
        </p:blipFill>
        <p:spPr>
          <a:xfrm>
            <a:off x="1229711" y="1510467"/>
            <a:ext cx="9202738" cy="5059550"/>
          </a:xfrm>
        </p:spPr>
      </p:pic>
    </p:spTree>
    <p:extLst>
      <p:ext uri="{BB962C8B-B14F-4D97-AF65-F5344CB8AC3E}">
        <p14:creationId xmlns:p14="http://schemas.microsoft.com/office/powerpoint/2010/main" val="183950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2A63-C2BE-2D4F-9053-4EF93E5CC5ED}"/>
              </a:ext>
            </a:extLst>
          </p:cNvPr>
          <p:cNvSpPr>
            <a:spLocks noGrp="1"/>
          </p:cNvSpPr>
          <p:nvPr>
            <p:ph type="title"/>
          </p:nvPr>
        </p:nvSpPr>
        <p:spPr/>
        <p:txBody>
          <a:bodyPr/>
          <a:lstStyle/>
          <a:p>
            <a:r>
              <a:rPr lang="en-US" dirty="0"/>
              <a:t>METHODOLOGY (continued)</a:t>
            </a:r>
          </a:p>
        </p:txBody>
      </p:sp>
      <p:sp>
        <p:nvSpPr>
          <p:cNvPr id="3" name="Content Placeholder 2">
            <a:extLst>
              <a:ext uri="{FF2B5EF4-FFF2-40B4-BE49-F238E27FC236}">
                <a16:creationId xmlns:a16="http://schemas.microsoft.com/office/drawing/2014/main" id="{36BB0CC7-617F-E34A-AA27-F93D908E79CE}"/>
              </a:ext>
            </a:extLst>
          </p:cNvPr>
          <p:cNvSpPr>
            <a:spLocks noGrp="1"/>
          </p:cNvSpPr>
          <p:nvPr>
            <p:ph idx="1"/>
          </p:nvPr>
        </p:nvSpPr>
        <p:spPr/>
        <p:txBody>
          <a:bodyPr/>
          <a:lstStyle/>
          <a:p>
            <a:r>
              <a:rPr lang="en-US" dirty="0"/>
              <a:t>We have created dummy user rating data using data of other </a:t>
            </a:r>
            <a:r>
              <a:rPr lang="en-US" dirty="0" err="1"/>
              <a:t>neighbourhood</a:t>
            </a:r>
            <a:endParaRPr lang="en-US" dirty="0"/>
          </a:p>
          <a:p>
            <a:r>
              <a:rPr lang="en-US" dirty="0"/>
              <a:t>Which is also one hot encode the data to get it to the format, we need as shown on next side</a:t>
            </a:r>
          </a:p>
          <a:p>
            <a:endParaRPr lang="en-US" dirty="0"/>
          </a:p>
        </p:txBody>
      </p:sp>
      <p:sp>
        <p:nvSpPr>
          <p:cNvPr id="4" name="TextBox 3">
            <a:extLst>
              <a:ext uri="{FF2B5EF4-FFF2-40B4-BE49-F238E27FC236}">
                <a16:creationId xmlns:a16="http://schemas.microsoft.com/office/drawing/2014/main" id="{065E4F61-8522-2A41-973C-1E0DDC3F4011}"/>
              </a:ext>
            </a:extLst>
          </p:cNvPr>
          <p:cNvSpPr txBox="1"/>
          <p:nvPr/>
        </p:nvSpPr>
        <p:spPr>
          <a:xfrm>
            <a:off x="1314450" y="2480310"/>
            <a:ext cx="6014788" cy="461665"/>
          </a:xfrm>
          <a:prstGeom prst="rect">
            <a:avLst/>
          </a:prstGeom>
          <a:noFill/>
        </p:spPr>
        <p:txBody>
          <a:bodyPr wrap="none" rtlCol="0">
            <a:spAutoFit/>
          </a:bodyPr>
          <a:lstStyle/>
          <a:p>
            <a:r>
              <a:rPr lang="en-US" sz="2400" dirty="0"/>
              <a:t>Getting User data to create user profile</a:t>
            </a:r>
          </a:p>
        </p:txBody>
      </p:sp>
    </p:spTree>
    <p:extLst>
      <p:ext uri="{BB962C8B-B14F-4D97-AF65-F5344CB8AC3E}">
        <p14:creationId xmlns:p14="http://schemas.microsoft.com/office/powerpoint/2010/main" val="81604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32FC-D4CC-2642-AB1B-D7F09C7D7463}"/>
              </a:ext>
            </a:extLst>
          </p:cNvPr>
          <p:cNvSpPr>
            <a:spLocks noGrp="1"/>
          </p:cNvSpPr>
          <p:nvPr>
            <p:ph type="title"/>
          </p:nvPr>
        </p:nvSpPr>
        <p:spPr/>
        <p:txBody>
          <a:bodyPr/>
          <a:lstStyle/>
          <a:p>
            <a:r>
              <a:rPr lang="en-US" dirty="0"/>
              <a:t>METHODOLOGY (continued)</a:t>
            </a:r>
          </a:p>
        </p:txBody>
      </p:sp>
      <p:pic>
        <p:nvPicPr>
          <p:cNvPr id="5" name="Content Placeholder 4">
            <a:extLst>
              <a:ext uri="{FF2B5EF4-FFF2-40B4-BE49-F238E27FC236}">
                <a16:creationId xmlns:a16="http://schemas.microsoft.com/office/drawing/2014/main" id="{6B4AB762-8913-F64D-8784-4E58E541DBB5}"/>
              </a:ext>
            </a:extLst>
          </p:cNvPr>
          <p:cNvPicPr>
            <a:picLocks noGrp="1" noChangeAspect="1"/>
          </p:cNvPicPr>
          <p:nvPr>
            <p:ph idx="1"/>
          </p:nvPr>
        </p:nvPicPr>
        <p:blipFill>
          <a:blip r:embed="rId2"/>
          <a:stretch>
            <a:fillRect/>
          </a:stretch>
        </p:blipFill>
        <p:spPr>
          <a:xfrm>
            <a:off x="819150" y="3802240"/>
            <a:ext cx="10553700" cy="2100543"/>
          </a:xfrm>
        </p:spPr>
      </p:pic>
      <p:sp>
        <p:nvSpPr>
          <p:cNvPr id="6" name="Rectangle 5">
            <a:extLst>
              <a:ext uri="{FF2B5EF4-FFF2-40B4-BE49-F238E27FC236}">
                <a16:creationId xmlns:a16="http://schemas.microsoft.com/office/drawing/2014/main" id="{62AD3399-AEF3-C148-8B12-8384C5239D34}"/>
              </a:ext>
            </a:extLst>
          </p:cNvPr>
          <p:cNvSpPr/>
          <p:nvPr/>
        </p:nvSpPr>
        <p:spPr>
          <a:xfrm>
            <a:off x="992358" y="2421374"/>
            <a:ext cx="1620957" cy="461665"/>
          </a:xfrm>
          <a:prstGeom prst="rect">
            <a:avLst/>
          </a:prstGeom>
        </p:spPr>
        <p:txBody>
          <a:bodyPr wrap="none">
            <a:spAutoFit/>
          </a:bodyPr>
          <a:lstStyle/>
          <a:p>
            <a:r>
              <a:rPr lang="en-US" sz="2400" dirty="0"/>
              <a:t>User data</a:t>
            </a:r>
          </a:p>
        </p:txBody>
      </p:sp>
    </p:spTree>
    <p:extLst>
      <p:ext uri="{BB962C8B-B14F-4D97-AF65-F5344CB8AC3E}">
        <p14:creationId xmlns:p14="http://schemas.microsoft.com/office/powerpoint/2010/main" val="147099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50</TotalTime>
  <Words>514</Words>
  <Application>Microsoft Macintosh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Recommendation Engine for Tourists</vt:lpstr>
      <vt:lpstr>CONTENTS</vt:lpstr>
      <vt:lpstr>INTRODUCTION</vt:lpstr>
      <vt:lpstr>DATA</vt:lpstr>
      <vt:lpstr>DATA (continued)</vt:lpstr>
      <vt:lpstr>METHODOLOGY</vt:lpstr>
      <vt:lpstr>METHODOLOGY (continued)</vt:lpstr>
      <vt:lpstr>METHODOLOGY (continued)</vt:lpstr>
      <vt:lpstr>METHODOLOGY (continued)</vt:lpstr>
      <vt:lpstr>METHODOLOGY (continued)</vt:lpstr>
      <vt:lpstr>RESULTS</vt:lpstr>
      <vt:lpstr>RESULTS (continued)</vt:lpstr>
      <vt:lpstr>DISCUSSSION SECTION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Engine for Tourists</dc:title>
  <dc:creator>Microsoft Office User</dc:creator>
  <cp:lastModifiedBy>Microsoft Office User</cp:lastModifiedBy>
  <cp:revision>6</cp:revision>
  <dcterms:created xsi:type="dcterms:W3CDTF">2019-01-27T21:46:39Z</dcterms:created>
  <dcterms:modified xsi:type="dcterms:W3CDTF">2019-01-27T22:37:31Z</dcterms:modified>
</cp:coreProperties>
</file>