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364" r:id="rId4"/>
    <p:sldId id="317" r:id="rId5"/>
    <p:sldId id="366" r:id="rId6"/>
    <p:sldId id="367" r:id="rId7"/>
    <p:sldId id="368" r:id="rId8"/>
    <p:sldId id="386" r:id="rId9"/>
    <p:sldId id="369" r:id="rId10"/>
    <p:sldId id="370" r:id="rId11"/>
    <p:sldId id="371" r:id="rId12"/>
    <p:sldId id="387" r:id="rId13"/>
    <p:sldId id="372" r:id="rId14"/>
    <p:sldId id="373" r:id="rId15"/>
    <p:sldId id="374" r:id="rId16"/>
    <p:sldId id="388" r:id="rId17"/>
    <p:sldId id="375" r:id="rId18"/>
    <p:sldId id="376" r:id="rId19"/>
    <p:sldId id="377" r:id="rId20"/>
    <p:sldId id="391" r:id="rId21"/>
    <p:sldId id="378" r:id="rId22"/>
    <p:sldId id="379" r:id="rId23"/>
    <p:sldId id="389" r:id="rId24"/>
    <p:sldId id="383" r:id="rId25"/>
    <p:sldId id="380" r:id="rId26"/>
    <p:sldId id="381" r:id="rId27"/>
    <p:sldId id="384"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BE3B3C-4D2F-4593-AD54-DE5493754453}">
  <a:tblStyle styleId="{53BE3B3C-4D2F-4593-AD54-DE54937544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53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21A174-849D-44EA-9AE4-906EE2D155D1}" type="doc">
      <dgm:prSet loTypeId="urn:microsoft.com/office/officeart/2005/8/layout/funnel1" loCatId="relationship" qsTypeId="urn:microsoft.com/office/officeart/2005/8/quickstyle/3d3" qsCatId="3D" csTypeId="urn:microsoft.com/office/officeart/2005/8/colors/accent0_2" csCatId="mainScheme" phldr="1"/>
      <dgm:spPr/>
      <dgm:t>
        <a:bodyPr/>
        <a:lstStyle/>
        <a:p>
          <a:endParaRPr lang="en-US"/>
        </a:p>
      </dgm:t>
    </dgm:pt>
    <dgm:pt modelId="{1F535219-50DE-4AC6-AFA7-7D9803BFD8D9}">
      <dgm:prSet phldrT="[Text]"/>
      <dgm:spPr/>
      <dgm:t>
        <a:bodyPr/>
        <a:lstStyle/>
        <a:p>
          <a:r>
            <a:rPr lang="en-US"/>
            <a:t>436</a:t>
          </a:r>
        </a:p>
        <a:p>
          <a:r>
            <a:rPr lang="en-US"/>
            <a:t>strains without taxonomic data</a:t>
          </a:r>
        </a:p>
      </dgm:t>
    </dgm:pt>
    <dgm:pt modelId="{814131F2-1AD5-4B35-96BA-AC69AF2B5344}" type="parTrans" cxnId="{CD6D4F75-2456-48B8-A3C5-096148F4A726}">
      <dgm:prSet/>
      <dgm:spPr/>
      <dgm:t>
        <a:bodyPr/>
        <a:lstStyle/>
        <a:p>
          <a:endParaRPr lang="en-US"/>
        </a:p>
      </dgm:t>
    </dgm:pt>
    <dgm:pt modelId="{9670AC4A-5DD7-4448-8927-461268003B2D}" type="sibTrans" cxnId="{CD6D4F75-2456-48B8-A3C5-096148F4A726}">
      <dgm:prSet/>
      <dgm:spPr/>
      <dgm:t>
        <a:bodyPr/>
        <a:lstStyle/>
        <a:p>
          <a:endParaRPr lang="en-US"/>
        </a:p>
      </dgm:t>
    </dgm:pt>
    <dgm:pt modelId="{C2D96DD0-5810-45B5-8F43-47CD8C2218A2}">
      <dgm:prSet phldrT="[Text]"/>
      <dgm:spPr/>
      <dgm:t>
        <a:bodyPr/>
        <a:lstStyle/>
        <a:p>
          <a:r>
            <a:rPr lang="en-US"/>
            <a:t>4204</a:t>
          </a:r>
        </a:p>
        <a:p>
          <a:r>
            <a:rPr lang="en-US"/>
            <a:t>strains with no temperature data</a:t>
          </a:r>
        </a:p>
      </dgm:t>
    </dgm:pt>
    <dgm:pt modelId="{EB01D6D2-4374-442B-9EA8-24567DA47E57}" type="parTrans" cxnId="{5D3E6975-E00F-40AA-9444-972D7E203ED2}">
      <dgm:prSet/>
      <dgm:spPr/>
      <dgm:t>
        <a:bodyPr/>
        <a:lstStyle/>
        <a:p>
          <a:endParaRPr lang="en-US"/>
        </a:p>
      </dgm:t>
    </dgm:pt>
    <dgm:pt modelId="{0C056525-D286-401D-B31C-A51D7EC70428}" type="sibTrans" cxnId="{5D3E6975-E00F-40AA-9444-972D7E203ED2}">
      <dgm:prSet/>
      <dgm:spPr/>
      <dgm:t>
        <a:bodyPr/>
        <a:lstStyle/>
        <a:p>
          <a:endParaRPr lang="en-US"/>
        </a:p>
      </dgm:t>
    </dgm:pt>
    <dgm:pt modelId="{3E4EB4F4-6F90-48E9-BDFF-0EA51698687C}">
      <dgm:prSet phldrT="[Text]"/>
      <dgm:spPr/>
      <dgm:t>
        <a:bodyPr/>
        <a:lstStyle/>
        <a:p>
          <a:r>
            <a:rPr lang="en-US"/>
            <a:t>13400 strains with complete data</a:t>
          </a:r>
        </a:p>
      </dgm:t>
    </dgm:pt>
    <dgm:pt modelId="{CFDDE356-2139-40CA-B983-05484EA87F96}" type="parTrans" cxnId="{06DFD815-3B10-4284-9FFE-5E8B8069B622}">
      <dgm:prSet/>
      <dgm:spPr/>
      <dgm:t>
        <a:bodyPr/>
        <a:lstStyle/>
        <a:p>
          <a:endParaRPr lang="en-US"/>
        </a:p>
      </dgm:t>
    </dgm:pt>
    <dgm:pt modelId="{5B202DEC-BDD7-4BEA-8C7A-515A7550C420}" type="sibTrans" cxnId="{06DFD815-3B10-4284-9FFE-5E8B8069B622}">
      <dgm:prSet/>
      <dgm:spPr/>
      <dgm:t>
        <a:bodyPr/>
        <a:lstStyle/>
        <a:p>
          <a:endParaRPr lang="en-US"/>
        </a:p>
      </dgm:t>
    </dgm:pt>
    <dgm:pt modelId="{293410C1-CF5E-4C96-BF40-EF6A2622C537}">
      <dgm:prSet phldrT="[Text]"/>
      <dgm:spPr/>
      <dgm:t>
        <a:bodyPr/>
        <a:lstStyle/>
        <a:p>
          <a:r>
            <a:rPr lang="en-US" dirty="0"/>
            <a:t>13400 strains with complete data</a:t>
          </a:r>
        </a:p>
      </dgm:t>
    </dgm:pt>
    <dgm:pt modelId="{ED69EF59-13B5-4843-82DF-89E9150F63AA}" type="parTrans" cxnId="{EBF80B1D-3B30-4C71-9CCA-451B1B0BA6ED}">
      <dgm:prSet/>
      <dgm:spPr/>
      <dgm:t>
        <a:bodyPr/>
        <a:lstStyle/>
        <a:p>
          <a:endParaRPr lang="en-US"/>
        </a:p>
      </dgm:t>
    </dgm:pt>
    <dgm:pt modelId="{E997DD7E-C082-42F2-A351-D6E0B0CF32D5}" type="sibTrans" cxnId="{EBF80B1D-3B30-4C71-9CCA-451B1B0BA6ED}">
      <dgm:prSet/>
      <dgm:spPr/>
      <dgm:t>
        <a:bodyPr/>
        <a:lstStyle/>
        <a:p>
          <a:endParaRPr lang="en-US"/>
        </a:p>
      </dgm:t>
    </dgm:pt>
    <dgm:pt modelId="{30A847D8-48C8-4303-8A85-ECBDC9BA52C5}" type="pres">
      <dgm:prSet presAssocID="{D421A174-849D-44EA-9AE4-906EE2D155D1}" presName="Name0" presStyleCnt="0">
        <dgm:presLayoutVars>
          <dgm:chMax val="4"/>
          <dgm:resizeHandles val="exact"/>
        </dgm:presLayoutVars>
      </dgm:prSet>
      <dgm:spPr/>
      <dgm:t>
        <a:bodyPr/>
        <a:lstStyle/>
        <a:p>
          <a:endParaRPr lang="en-US"/>
        </a:p>
      </dgm:t>
    </dgm:pt>
    <dgm:pt modelId="{E6C90162-2D00-45C5-9BEA-3901BB26527D}" type="pres">
      <dgm:prSet presAssocID="{D421A174-849D-44EA-9AE4-906EE2D155D1}" presName="ellipse" presStyleLbl="trBgShp" presStyleIdx="0" presStyleCnt="1"/>
      <dgm:spPr/>
    </dgm:pt>
    <dgm:pt modelId="{E5D1D004-E77D-498F-BA0C-332BA45AF8C6}" type="pres">
      <dgm:prSet presAssocID="{D421A174-849D-44EA-9AE4-906EE2D155D1}" presName="arrow1" presStyleLbl="fgShp" presStyleIdx="0" presStyleCnt="1"/>
      <dgm:spPr/>
    </dgm:pt>
    <dgm:pt modelId="{8C0E1DC6-276C-49C5-8AA8-D4AC55094D88}" type="pres">
      <dgm:prSet presAssocID="{D421A174-849D-44EA-9AE4-906EE2D155D1}" presName="rectangle" presStyleLbl="revTx" presStyleIdx="0" presStyleCnt="1">
        <dgm:presLayoutVars>
          <dgm:bulletEnabled val="1"/>
        </dgm:presLayoutVars>
      </dgm:prSet>
      <dgm:spPr/>
      <dgm:t>
        <a:bodyPr/>
        <a:lstStyle/>
        <a:p>
          <a:endParaRPr lang="en-US"/>
        </a:p>
      </dgm:t>
    </dgm:pt>
    <dgm:pt modelId="{F12559D3-74F2-45D2-94F9-49335EF9D6EB}" type="pres">
      <dgm:prSet presAssocID="{C2D96DD0-5810-45B5-8F43-47CD8C2218A2}" presName="item1" presStyleLbl="node1" presStyleIdx="0" presStyleCnt="3">
        <dgm:presLayoutVars>
          <dgm:bulletEnabled val="1"/>
        </dgm:presLayoutVars>
      </dgm:prSet>
      <dgm:spPr/>
      <dgm:t>
        <a:bodyPr/>
        <a:lstStyle/>
        <a:p>
          <a:endParaRPr lang="en-US"/>
        </a:p>
      </dgm:t>
    </dgm:pt>
    <dgm:pt modelId="{819ADB02-BDF3-4362-92D1-5B2FE5AE9250}" type="pres">
      <dgm:prSet presAssocID="{3E4EB4F4-6F90-48E9-BDFF-0EA51698687C}" presName="item2" presStyleLbl="node1" presStyleIdx="1" presStyleCnt="3">
        <dgm:presLayoutVars>
          <dgm:bulletEnabled val="1"/>
        </dgm:presLayoutVars>
      </dgm:prSet>
      <dgm:spPr/>
      <dgm:t>
        <a:bodyPr/>
        <a:lstStyle/>
        <a:p>
          <a:endParaRPr lang="en-US"/>
        </a:p>
      </dgm:t>
    </dgm:pt>
    <dgm:pt modelId="{B31C3D9E-D408-468A-BF03-54A5C633D966}" type="pres">
      <dgm:prSet presAssocID="{293410C1-CF5E-4C96-BF40-EF6A2622C537}" presName="item3" presStyleLbl="node1" presStyleIdx="2" presStyleCnt="3">
        <dgm:presLayoutVars>
          <dgm:bulletEnabled val="1"/>
        </dgm:presLayoutVars>
      </dgm:prSet>
      <dgm:spPr/>
      <dgm:t>
        <a:bodyPr/>
        <a:lstStyle/>
        <a:p>
          <a:endParaRPr lang="en-US"/>
        </a:p>
      </dgm:t>
    </dgm:pt>
    <dgm:pt modelId="{DAB41AD8-BCED-4F61-A44D-5F9CF47E7998}" type="pres">
      <dgm:prSet presAssocID="{D421A174-849D-44EA-9AE4-906EE2D155D1}" presName="funnel" presStyleLbl="trAlignAcc1" presStyleIdx="0" presStyleCnt="1"/>
      <dgm:spPr/>
      <dgm:t>
        <a:bodyPr/>
        <a:lstStyle/>
        <a:p>
          <a:endParaRPr lang="en-US"/>
        </a:p>
      </dgm:t>
    </dgm:pt>
  </dgm:ptLst>
  <dgm:cxnLst>
    <dgm:cxn modelId="{82254440-705E-4031-8FE4-E650844CCD46}" type="presOf" srcId="{293410C1-CF5E-4C96-BF40-EF6A2622C537}" destId="{8C0E1DC6-276C-49C5-8AA8-D4AC55094D88}" srcOrd="0" destOrd="0" presId="urn:microsoft.com/office/officeart/2005/8/layout/funnel1"/>
    <dgm:cxn modelId="{20DCBF25-1DB5-4981-A09B-5F0E15FAE200}" type="presOf" srcId="{D421A174-849D-44EA-9AE4-906EE2D155D1}" destId="{30A847D8-48C8-4303-8A85-ECBDC9BA52C5}" srcOrd="0" destOrd="0" presId="urn:microsoft.com/office/officeart/2005/8/layout/funnel1"/>
    <dgm:cxn modelId="{0E62A5D6-06F5-410D-A22F-1E2D5740F333}" type="presOf" srcId="{3E4EB4F4-6F90-48E9-BDFF-0EA51698687C}" destId="{F12559D3-74F2-45D2-94F9-49335EF9D6EB}" srcOrd="0" destOrd="0" presId="urn:microsoft.com/office/officeart/2005/8/layout/funnel1"/>
    <dgm:cxn modelId="{165F1CD1-DD8F-4804-B516-64A5CF80589F}" type="presOf" srcId="{C2D96DD0-5810-45B5-8F43-47CD8C2218A2}" destId="{819ADB02-BDF3-4362-92D1-5B2FE5AE9250}" srcOrd="0" destOrd="0" presId="urn:microsoft.com/office/officeart/2005/8/layout/funnel1"/>
    <dgm:cxn modelId="{5D3E6975-E00F-40AA-9444-972D7E203ED2}" srcId="{D421A174-849D-44EA-9AE4-906EE2D155D1}" destId="{C2D96DD0-5810-45B5-8F43-47CD8C2218A2}" srcOrd="1" destOrd="0" parTransId="{EB01D6D2-4374-442B-9EA8-24567DA47E57}" sibTransId="{0C056525-D286-401D-B31C-A51D7EC70428}"/>
    <dgm:cxn modelId="{CD6D4F75-2456-48B8-A3C5-096148F4A726}" srcId="{D421A174-849D-44EA-9AE4-906EE2D155D1}" destId="{1F535219-50DE-4AC6-AFA7-7D9803BFD8D9}" srcOrd="0" destOrd="0" parTransId="{814131F2-1AD5-4B35-96BA-AC69AF2B5344}" sibTransId="{9670AC4A-5DD7-4448-8927-461268003B2D}"/>
    <dgm:cxn modelId="{06DFD815-3B10-4284-9FFE-5E8B8069B622}" srcId="{D421A174-849D-44EA-9AE4-906EE2D155D1}" destId="{3E4EB4F4-6F90-48E9-BDFF-0EA51698687C}" srcOrd="2" destOrd="0" parTransId="{CFDDE356-2139-40CA-B983-05484EA87F96}" sibTransId="{5B202DEC-BDD7-4BEA-8C7A-515A7550C420}"/>
    <dgm:cxn modelId="{133CF7FA-A868-4CB6-A1CA-6691B688D914}" type="presOf" srcId="{1F535219-50DE-4AC6-AFA7-7D9803BFD8D9}" destId="{B31C3D9E-D408-468A-BF03-54A5C633D966}" srcOrd="0" destOrd="0" presId="urn:microsoft.com/office/officeart/2005/8/layout/funnel1"/>
    <dgm:cxn modelId="{EBF80B1D-3B30-4C71-9CCA-451B1B0BA6ED}" srcId="{D421A174-849D-44EA-9AE4-906EE2D155D1}" destId="{293410C1-CF5E-4C96-BF40-EF6A2622C537}" srcOrd="3" destOrd="0" parTransId="{ED69EF59-13B5-4843-82DF-89E9150F63AA}" sibTransId="{E997DD7E-C082-42F2-A351-D6E0B0CF32D5}"/>
    <dgm:cxn modelId="{1C84FE89-62C1-4347-8B60-C7BF72694598}" type="presParOf" srcId="{30A847D8-48C8-4303-8A85-ECBDC9BA52C5}" destId="{E6C90162-2D00-45C5-9BEA-3901BB26527D}" srcOrd="0" destOrd="0" presId="urn:microsoft.com/office/officeart/2005/8/layout/funnel1"/>
    <dgm:cxn modelId="{CBF45743-D5E9-4591-BD3A-DC5592DFFE95}" type="presParOf" srcId="{30A847D8-48C8-4303-8A85-ECBDC9BA52C5}" destId="{E5D1D004-E77D-498F-BA0C-332BA45AF8C6}" srcOrd="1" destOrd="0" presId="urn:microsoft.com/office/officeart/2005/8/layout/funnel1"/>
    <dgm:cxn modelId="{1A6A5054-5A07-4456-A05B-344C9B6847F6}" type="presParOf" srcId="{30A847D8-48C8-4303-8A85-ECBDC9BA52C5}" destId="{8C0E1DC6-276C-49C5-8AA8-D4AC55094D88}" srcOrd="2" destOrd="0" presId="urn:microsoft.com/office/officeart/2005/8/layout/funnel1"/>
    <dgm:cxn modelId="{FCA08F0D-F8A1-476B-90EE-302911389CB6}" type="presParOf" srcId="{30A847D8-48C8-4303-8A85-ECBDC9BA52C5}" destId="{F12559D3-74F2-45D2-94F9-49335EF9D6EB}" srcOrd="3" destOrd="0" presId="urn:microsoft.com/office/officeart/2005/8/layout/funnel1"/>
    <dgm:cxn modelId="{4DE6AF7C-CA10-4D77-9694-F62366EF7AEB}" type="presParOf" srcId="{30A847D8-48C8-4303-8A85-ECBDC9BA52C5}" destId="{819ADB02-BDF3-4362-92D1-5B2FE5AE9250}" srcOrd="4" destOrd="0" presId="urn:microsoft.com/office/officeart/2005/8/layout/funnel1"/>
    <dgm:cxn modelId="{C2625621-677F-4D09-9F52-AE7FC0A921D2}" type="presParOf" srcId="{30A847D8-48C8-4303-8A85-ECBDC9BA52C5}" destId="{B31C3D9E-D408-468A-BF03-54A5C633D966}" srcOrd="5" destOrd="0" presId="urn:microsoft.com/office/officeart/2005/8/layout/funnel1"/>
    <dgm:cxn modelId="{1ECF5D2B-3651-459A-BCB5-D87F60F506E3}" type="presParOf" srcId="{30A847D8-48C8-4303-8A85-ECBDC9BA52C5}" destId="{DAB41AD8-BCED-4F61-A44D-5F9CF47E7998}"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90162-2D00-45C5-9BEA-3901BB26527D}">
      <dsp:nvSpPr>
        <dsp:cNvPr id="0" name=""/>
        <dsp:cNvSpPr/>
      </dsp:nvSpPr>
      <dsp:spPr>
        <a:xfrm>
          <a:off x="1449038" y="130016"/>
          <a:ext cx="2580322" cy="896112"/>
        </a:xfrm>
        <a:prstGeom prst="ellipse">
          <a:avLst/>
        </a:prstGeom>
        <a:solidFill>
          <a:schemeClr val="dk2">
            <a:tint val="50000"/>
            <a:alpha val="40000"/>
            <a:hueOff val="0"/>
            <a:satOff val="0"/>
            <a:lumOff val="0"/>
            <a:alphaOff val="0"/>
          </a:schemeClr>
        </a:solidFill>
        <a:ln w="9525" cap="flat" cmpd="sng" algn="ctr">
          <a:solidFill>
            <a:schemeClr val="dk2">
              <a:hueOff val="0"/>
              <a:satOff val="0"/>
              <a:lumOff val="0"/>
              <a:alphaOff val="0"/>
            </a:schemeClr>
          </a:solidFill>
          <a:prstDash val="solid"/>
        </a:ln>
        <a:effectLst/>
        <a:scene3d>
          <a:camera prst="orthographicFront">
            <a:rot lat="0" lon="0" rev="0"/>
          </a:camera>
          <a:lightRig rig="contrasting" dir="t">
            <a:rot lat="0" lon="0" rev="1200000"/>
          </a:lightRig>
        </a:scene3d>
        <a:sp3d z="-152400" prstMaterial="matte"/>
      </dsp:spPr>
      <dsp:style>
        <a:lnRef idx="1">
          <a:scrgbClr r="0" g="0" b="0"/>
        </a:lnRef>
        <a:fillRef idx="1">
          <a:scrgbClr r="0" g="0" b="0"/>
        </a:fillRef>
        <a:effectRef idx="0">
          <a:scrgbClr r="0" g="0" b="0"/>
        </a:effectRef>
        <a:fontRef idx="minor"/>
      </dsp:style>
    </dsp:sp>
    <dsp:sp modelId="{E5D1D004-E77D-498F-BA0C-332BA45AF8C6}">
      <dsp:nvSpPr>
        <dsp:cNvPr id="0" name=""/>
        <dsp:cNvSpPr/>
      </dsp:nvSpPr>
      <dsp:spPr>
        <a:xfrm>
          <a:off x="2493168" y="2324290"/>
          <a:ext cx="500062" cy="320040"/>
        </a:xfrm>
        <a:prstGeom prst="downArrow">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C0E1DC6-276C-49C5-8AA8-D4AC55094D88}">
      <dsp:nvSpPr>
        <dsp:cNvPr id="0" name=""/>
        <dsp:cNvSpPr/>
      </dsp:nvSpPr>
      <dsp:spPr>
        <a:xfrm>
          <a:off x="1543049" y="2580322"/>
          <a:ext cx="2400300" cy="600075"/>
        </a:xfrm>
        <a:prstGeom prst="rect">
          <a:avLst/>
        </a:prstGeom>
        <a:noFill/>
        <a:ln w="9525" cap="flat" cmpd="sng" algn="ctr">
          <a:solidFill>
            <a:schemeClr val="dk2">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13400 strains with complete data</a:t>
          </a:r>
        </a:p>
      </dsp:txBody>
      <dsp:txXfrm>
        <a:off x="1543049" y="2580322"/>
        <a:ext cx="2400300" cy="600075"/>
      </dsp:txXfrm>
    </dsp:sp>
    <dsp:sp modelId="{F12559D3-74F2-45D2-94F9-49335EF9D6EB}">
      <dsp:nvSpPr>
        <dsp:cNvPr id="0" name=""/>
        <dsp:cNvSpPr/>
      </dsp:nvSpPr>
      <dsp:spPr>
        <a:xfrm>
          <a:off x="2387155" y="1095336"/>
          <a:ext cx="900112" cy="900112"/>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13400 strains with complete data</a:t>
          </a:r>
        </a:p>
      </dsp:txBody>
      <dsp:txXfrm>
        <a:off x="2518973" y="1227154"/>
        <a:ext cx="636476" cy="636476"/>
      </dsp:txXfrm>
    </dsp:sp>
    <dsp:sp modelId="{819ADB02-BDF3-4362-92D1-5B2FE5AE9250}">
      <dsp:nvSpPr>
        <dsp:cNvPr id="0" name=""/>
        <dsp:cNvSpPr/>
      </dsp:nvSpPr>
      <dsp:spPr>
        <a:xfrm>
          <a:off x="1743075" y="420052"/>
          <a:ext cx="900112" cy="900112"/>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4204</a:t>
          </a:r>
        </a:p>
        <a:p>
          <a:pPr lvl="0" algn="ctr" defTabSz="355600">
            <a:lnSpc>
              <a:spcPct val="90000"/>
            </a:lnSpc>
            <a:spcBef>
              <a:spcPct val="0"/>
            </a:spcBef>
            <a:spcAft>
              <a:spcPct val="35000"/>
            </a:spcAft>
          </a:pPr>
          <a:r>
            <a:rPr lang="en-US" sz="800" kern="1200"/>
            <a:t>strains with no temperature data</a:t>
          </a:r>
        </a:p>
      </dsp:txBody>
      <dsp:txXfrm>
        <a:off x="1874893" y="551870"/>
        <a:ext cx="636476" cy="636476"/>
      </dsp:txXfrm>
    </dsp:sp>
    <dsp:sp modelId="{B31C3D9E-D408-468A-BF03-54A5C633D966}">
      <dsp:nvSpPr>
        <dsp:cNvPr id="0" name=""/>
        <dsp:cNvSpPr/>
      </dsp:nvSpPr>
      <dsp:spPr>
        <a:xfrm>
          <a:off x="2663190" y="202425"/>
          <a:ext cx="900112" cy="900112"/>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a:t>436</a:t>
          </a:r>
        </a:p>
        <a:p>
          <a:pPr lvl="0" algn="ctr" defTabSz="355600">
            <a:lnSpc>
              <a:spcPct val="90000"/>
            </a:lnSpc>
            <a:spcBef>
              <a:spcPct val="0"/>
            </a:spcBef>
            <a:spcAft>
              <a:spcPct val="35000"/>
            </a:spcAft>
          </a:pPr>
          <a:r>
            <a:rPr lang="en-US" sz="800" kern="1200"/>
            <a:t>strains without taxonomic data</a:t>
          </a:r>
        </a:p>
      </dsp:txBody>
      <dsp:txXfrm>
        <a:off x="2795008" y="334243"/>
        <a:ext cx="636476" cy="636476"/>
      </dsp:txXfrm>
    </dsp:sp>
    <dsp:sp modelId="{DAB41AD8-BCED-4F61-A44D-5F9CF47E7998}">
      <dsp:nvSpPr>
        <dsp:cNvPr id="0" name=""/>
        <dsp:cNvSpPr/>
      </dsp:nvSpPr>
      <dsp:spPr>
        <a:xfrm>
          <a:off x="1343025" y="20002"/>
          <a:ext cx="2800350" cy="2240280"/>
        </a:xfrm>
        <a:prstGeom prst="funnel">
          <a:avLst/>
        </a:prstGeom>
        <a:solidFill>
          <a:schemeClr val="dk2">
            <a:alpha val="40000"/>
            <a:tint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air.ai/" TargetMode="External"/><Relationship Id="rId7" Type="http://schemas.openxmlformats.org/officeDocument/2006/relationships/hyperlink" Target="https://join.slack.com/t/dairai/shared_invite/zt-dv2dwzj7-F9HT047jIGkunNKv88lQ~g"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This is a project made by the </a:t>
            </a:r>
            <a:r>
              <a:rPr lang="en" sz="1200" u="sng">
                <a:solidFill>
                  <a:schemeClr val="hlink"/>
                </a:solidFill>
                <a:highlight>
                  <a:srgbClr val="FFFFFF"/>
                </a:highlight>
                <a:hlinkClick r:id="rId3"/>
              </a:rPr>
              <a:t>dair.ai </a:t>
            </a:r>
            <a:r>
              <a:rPr lang="en" sz="1200">
                <a:solidFill>
                  <a:srgbClr val="24292E"/>
                </a:solidFill>
                <a:highlight>
                  <a:srgbClr val="FFFFFF"/>
                </a:highlight>
              </a:rPr>
              <a:t>community and maintained in this </a:t>
            </a:r>
            <a:r>
              <a:rPr lang="en" sz="1200" u="sng">
                <a:solidFill>
                  <a:schemeClr val="hlink"/>
                </a:solidFill>
                <a:highlight>
                  <a:srgbClr val="FFFFFF"/>
                </a:highlight>
                <a:hlinkClick r:id="rId4"/>
              </a:rPr>
              <a:t>GitHub repo</a:t>
            </a:r>
            <a:r>
              <a:rPr lang="en"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 sz="1200" b="1">
                <a:solidFill>
                  <a:srgbClr val="24292E"/>
                </a:solidFill>
                <a:highlight>
                  <a:srgbClr val="FFFFFF"/>
                </a:highlight>
              </a:rPr>
              <a:t>IMPORTANT NOTE:</a:t>
            </a:r>
            <a:r>
              <a:rPr lang="en" sz="1200">
                <a:solidFill>
                  <a:srgbClr val="24292E"/>
                </a:solidFill>
                <a:highlight>
                  <a:srgbClr val="FFFFFF"/>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 sz="1200" b="1">
                <a:solidFill>
                  <a:srgbClr val="24292E"/>
                </a:solidFill>
                <a:highlight>
                  <a:srgbClr val="FFFFFF"/>
                </a:highlight>
              </a:rPr>
              <a:t>Contributing:</a:t>
            </a:r>
            <a:r>
              <a:rPr lang="en"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 sz="1200" u="sng">
                <a:solidFill>
                  <a:schemeClr val="hlink"/>
                </a:solidFill>
                <a:highlight>
                  <a:srgbClr val="FFFFFF"/>
                </a:highlight>
                <a:hlinkClick r:id="rId5"/>
              </a:rPr>
              <a:t>ellfae@gmail.com</a:t>
            </a:r>
            <a:r>
              <a:rPr lang="en"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 sz="1200">
                <a:solidFill>
                  <a:srgbClr val="24292E"/>
                </a:solidFill>
                <a:highlight>
                  <a:srgbClr val="FFFFFF"/>
                </a:highlight>
              </a:rPr>
              <a:t>If you need help with customizing a figure or have an idea of something that could be valuable to others, we can help. Just open an issue </a:t>
            </a:r>
            <a:r>
              <a:rPr lang="en" sz="1200">
                <a:solidFill>
                  <a:srgbClr val="0366D6"/>
                </a:solidFill>
                <a:highlight>
                  <a:srgbClr val="FFFFFF"/>
                </a:highlight>
                <a:uFill>
                  <a:noFill/>
                </a:uFill>
                <a:hlinkClick r:id="rId6">
                  <a:extLst>
                    <a:ext uri="{A12FA001-AC4F-418D-AE19-62706E023703}">
                      <ahyp:hlinkClr xmlns="" xmlns:ahyp="http://schemas.microsoft.com/office/drawing/2018/hyperlinkcolor" val="tx"/>
                    </a:ext>
                  </a:extLst>
                </a:hlinkClick>
              </a:rPr>
              <a:t>here</a:t>
            </a:r>
            <a:r>
              <a:rPr lang="en"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lnSpc>
                <a:spcPct val="115000"/>
              </a:lnSpc>
              <a:spcBef>
                <a:spcPts val="0"/>
              </a:spcBef>
              <a:spcAft>
                <a:spcPts val="0"/>
              </a:spcAft>
              <a:buNone/>
            </a:pPr>
            <a:endParaRPr sz="1200">
              <a:solidFill>
                <a:srgbClr val="24292E"/>
              </a:solidFill>
              <a:highlight>
                <a:srgbClr val="FFFFFF"/>
              </a:highlight>
            </a:endParaRPr>
          </a:p>
          <a:p>
            <a:pPr marL="0" lvl="0" indent="0" algn="l" rtl="0">
              <a:lnSpc>
                <a:spcPct val="115000"/>
              </a:lnSpc>
              <a:spcBef>
                <a:spcPts val="0"/>
              </a:spcBef>
              <a:spcAft>
                <a:spcPts val="0"/>
              </a:spcAft>
              <a:buNone/>
            </a:pPr>
            <a:r>
              <a:rPr lang="en" sz="1200">
                <a:solidFill>
                  <a:srgbClr val="24292E"/>
                </a:solidFill>
                <a:highlight>
                  <a:srgbClr val="FFFFFF"/>
                </a:highlight>
              </a:rPr>
              <a:t>Feel free to ask us anything related to this project in our </a:t>
            </a:r>
            <a:r>
              <a:rPr lang="en" sz="1200" u="sng">
                <a:solidFill>
                  <a:schemeClr val="hlink"/>
                </a:solidFill>
                <a:highlight>
                  <a:srgbClr val="FFFFFF"/>
                </a:highlight>
                <a:hlinkClick r:id="rId7"/>
              </a:rPr>
              <a:t>Slack</a:t>
            </a:r>
            <a:r>
              <a:rPr lang="en" sz="1200">
                <a:solidFill>
                  <a:srgbClr val="24292E"/>
                </a:solidFill>
                <a:highlight>
                  <a:srgbClr val="FFFFFF"/>
                </a:highlight>
              </a:rPr>
              <a:t> group.</a:t>
            </a:r>
            <a:endParaRPr sz="1200">
              <a:solidFill>
                <a:srgbClr val="24292E"/>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8327f1586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Basic components go here.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7"/>
        <p:cNvGrpSpPr/>
        <p:nvPr/>
      </p:nvGrpSpPr>
      <p:grpSpPr>
        <a:xfrm>
          <a:off x="0" y="0"/>
          <a:ext cx="0" cy="0"/>
          <a:chOff x="0" y="0"/>
          <a:chExt cx="0" cy="0"/>
        </a:xfrm>
      </p:grpSpPr>
      <p:sp>
        <p:nvSpPr>
          <p:cNvPr id="4948" name="Google Shape;4948;g78327f1586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9" name="Google Shape;4949;g78327f1586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241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ML </a:t>
            </a:r>
            <a:r>
              <a:rPr lang="en-US" dirty="0" smtClean="0">
                <a:solidFill>
                  <a:srgbClr val="FFFFFF"/>
                </a:solidFill>
              </a:rPr>
              <a:t>Project</a:t>
            </a:r>
            <a:br>
              <a:rPr lang="en-US" dirty="0" smtClean="0">
                <a:solidFill>
                  <a:srgbClr val="FFFFFF"/>
                </a:solidFill>
              </a:rPr>
            </a:br>
            <a:r>
              <a:rPr lang="en-US" sz="1600" dirty="0" smtClean="0">
                <a:solidFill>
                  <a:srgbClr val="FFFFFF"/>
                </a:solidFill>
              </a:rPr>
              <a:t>or maybe DL Project</a:t>
            </a:r>
            <a:endParaRPr dirty="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9;p15"/>
          <p:cNvSpPr/>
          <p:nvPr/>
        </p:nvSpPr>
        <p:spPr>
          <a:xfrm>
            <a:off x="0" y="0"/>
            <a:ext cx="9144000" cy="5143500"/>
          </a:xfrm>
          <a:prstGeom prst="roundRect">
            <a:avLst>
              <a:gd name="adj" fmla="val 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311700" y="382680"/>
            <a:ext cx="8520600" cy="572700"/>
          </a:xfrm>
        </p:spPr>
        <p:txBody>
          <a:bodyPr/>
          <a:lstStyle/>
          <a:p>
            <a:r>
              <a:rPr lang="en-US" sz="1800" dirty="0">
                <a:solidFill>
                  <a:schemeClr val="bg1"/>
                </a:solidFill>
              </a:rPr>
              <a:t>As you can see the main table is full of redundancy and there are tags other than #</a:t>
            </a:r>
            <a:r>
              <a:rPr lang="en-US" sz="1800" dirty="0" err="1" smtClean="0">
                <a:solidFill>
                  <a:schemeClr val="bg1"/>
                </a:solidFill>
              </a:rPr>
              <a:t>Enviroment</a:t>
            </a:r>
            <a:r>
              <a:rPr lang="en-US" sz="1800" dirty="0" smtClean="0">
                <a:solidFill>
                  <a:schemeClr val="bg1"/>
                </a:solidFill>
              </a:rPr>
              <a:t> and also lots of empty cells</a:t>
            </a:r>
            <a:r>
              <a:rPr lang="en-US" sz="1800" dirty="0">
                <a:solidFill>
                  <a:schemeClr val="bg1"/>
                </a:solidFill>
              </a:rPr>
              <a:t/>
            </a:r>
            <a:br>
              <a:rPr lang="en-US" sz="1800" dirty="0">
                <a:solidFill>
                  <a:schemeClr val="bg1"/>
                </a:solidFill>
              </a:rPr>
            </a:br>
            <a:endParaRPr lang="en-US" sz="1800" dirty="0">
              <a:solidFill>
                <a:schemeClr val="bg1"/>
              </a:solidFill>
            </a:endParaRPr>
          </a:p>
        </p:txBody>
      </p:sp>
      <p:sp>
        <p:nvSpPr>
          <p:cNvPr id="3" name="Text Placeholder 2"/>
          <p:cNvSpPr>
            <a:spLocks noGrp="1"/>
          </p:cNvSpPr>
          <p:nvPr>
            <p:ph type="body" idx="1"/>
          </p:nvPr>
        </p:nvSpPr>
        <p:spPr/>
        <p:txBody>
          <a:bodyPr/>
          <a:lstStyle/>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11700" y="1152475"/>
            <a:ext cx="6109882" cy="3416400"/>
          </a:xfrm>
          <a:prstGeom prst="rect">
            <a:avLst/>
          </a:prstGeom>
        </p:spPr>
      </p:pic>
    </p:spTree>
    <p:extLst>
      <p:ext uri="{BB962C8B-B14F-4D97-AF65-F5344CB8AC3E}">
        <p14:creationId xmlns:p14="http://schemas.microsoft.com/office/powerpoint/2010/main" val="639508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9;p15"/>
          <p:cNvSpPr/>
          <p:nvPr/>
        </p:nvSpPr>
        <p:spPr>
          <a:xfrm>
            <a:off x="0" y="0"/>
            <a:ext cx="9144000" cy="5143500"/>
          </a:xfrm>
          <a:prstGeom prst="roundRect">
            <a:avLst>
              <a:gd name="adj" fmla="val 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r>
              <a:rPr lang="en-US" sz="1800" dirty="0">
                <a:solidFill>
                  <a:schemeClr val="bg1"/>
                </a:solidFill>
              </a:rPr>
              <a:t>I used the python </a:t>
            </a:r>
            <a:r>
              <a:rPr lang="en-US" sz="1800" dirty="0" smtClean="0">
                <a:solidFill>
                  <a:schemeClr val="bg1"/>
                </a:solidFill>
              </a:rPr>
              <a:t>code (no.4) to </a:t>
            </a:r>
            <a:r>
              <a:rPr lang="en-US" sz="1800" dirty="0">
                <a:solidFill>
                  <a:schemeClr val="bg1"/>
                </a:solidFill>
              </a:rPr>
              <a:t>create a new table, removing all the mistakes and filling the missed </a:t>
            </a:r>
            <a:r>
              <a:rPr lang="en-US" sz="1800" dirty="0" smtClean="0">
                <a:solidFill>
                  <a:schemeClr val="bg1"/>
                </a:solidFill>
              </a:rPr>
              <a:t>data 				</a:t>
            </a:r>
            <a:r>
              <a:rPr lang="en-US" sz="1800" dirty="0" smtClean="0">
                <a:solidFill>
                  <a:schemeClr val="bg1">
                    <a:lumMod val="95000"/>
                  </a:schemeClr>
                </a:solidFill>
              </a:rPr>
              <a:t>18040 </a:t>
            </a:r>
            <a:r>
              <a:rPr lang="en-US" sz="1800" dirty="0">
                <a:solidFill>
                  <a:schemeClr val="bg1">
                    <a:lumMod val="95000"/>
                  </a:schemeClr>
                </a:solidFill>
              </a:rPr>
              <a:t>strains</a:t>
            </a:r>
          </a:p>
        </p:txBody>
      </p:sp>
      <p:sp>
        <p:nvSpPr>
          <p:cNvPr id="3" name="Text Placeholder 2"/>
          <p:cNvSpPr>
            <a:spLocks noGrp="1"/>
          </p:cNvSpPr>
          <p:nvPr>
            <p:ph type="body"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1700" y="1152475"/>
            <a:ext cx="6837245" cy="3416400"/>
          </a:xfrm>
          <a:prstGeom prst="rect">
            <a:avLst/>
          </a:prstGeom>
        </p:spPr>
      </p:pic>
    </p:spTree>
    <p:extLst>
      <p:ext uri="{BB962C8B-B14F-4D97-AF65-F5344CB8AC3E}">
        <p14:creationId xmlns:p14="http://schemas.microsoft.com/office/powerpoint/2010/main" val="3630270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56" y="0"/>
            <a:ext cx="6623596" cy="5143500"/>
          </a:xfrm>
          <a:prstGeom prst="rect">
            <a:avLst/>
          </a:prstGeom>
        </p:spPr>
      </p:pic>
    </p:spTree>
    <p:extLst>
      <p:ext uri="{BB962C8B-B14F-4D97-AF65-F5344CB8AC3E}">
        <p14:creationId xmlns:p14="http://schemas.microsoft.com/office/powerpoint/2010/main" val="1204142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5"/>
          <p:cNvSpPr/>
          <p:nvPr/>
        </p:nvSpPr>
        <p:spPr>
          <a:xfrm>
            <a:off x="0" y="-1"/>
            <a:ext cx="9144000" cy="5309755"/>
          </a:xfrm>
          <a:prstGeom prst="roundRect">
            <a:avLst>
              <a:gd name="adj" fmla="val 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1891118" y="1651261"/>
            <a:ext cx="7450309" cy="2007230"/>
          </a:xfrm>
        </p:spPr>
        <p:txBody>
          <a:bodyPr/>
          <a:lstStyle/>
          <a:p>
            <a:r>
              <a:rPr lang="en-US" sz="7200" b="1" dirty="0" smtClean="0">
                <a:solidFill>
                  <a:schemeClr val="accent1">
                    <a:lumMod val="75000"/>
                  </a:schemeClr>
                </a:solidFill>
              </a:rPr>
              <a:t>Third step</a:t>
            </a:r>
            <a:r>
              <a:rPr lang="en-US" sz="7200" dirty="0">
                <a:solidFill>
                  <a:schemeClr val="accent1">
                    <a:lumMod val="75000"/>
                  </a:schemeClr>
                </a:solidFill>
              </a:rPr>
              <a:t/>
            </a:r>
            <a:br>
              <a:rPr lang="en-US" sz="7200" dirty="0">
                <a:solidFill>
                  <a:schemeClr val="accent1">
                    <a:lumMod val="75000"/>
                  </a:schemeClr>
                </a:solidFill>
              </a:rPr>
            </a:br>
            <a:endParaRPr lang="en-US" sz="7200" dirty="0">
              <a:solidFill>
                <a:schemeClr val="accent1">
                  <a:lumMod val="75000"/>
                </a:schemeClr>
              </a:solidFill>
            </a:endParaRPr>
          </a:p>
        </p:txBody>
      </p:sp>
    </p:spTree>
    <p:extLst>
      <p:ext uri="{BB962C8B-B14F-4D97-AF65-F5344CB8AC3E}">
        <p14:creationId xmlns:p14="http://schemas.microsoft.com/office/powerpoint/2010/main" val="1781293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2;p15"/>
          <p:cNvSpPr/>
          <p:nvPr/>
        </p:nvSpPr>
        <p:spPr>
          <a:xfrm>
            <a:off x="0" y="-1"/>
            <a:ext cx="9144000" cy="5309755"/>
          </a:xfrm>
          <a:prstGeom prst="roundRect">
            <a:avLst>
              <a:gd name="adj" fmla="val 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r>
              <a:rPr lang="en-US" sz="1600" dirty="0">
                <a:solidFill>
                  <a:schemeClr val="accent1">
                    <a:lumMod val="75000"/>
                  </a:schemeClr>
                </a:solidFill>
              </a:rPr>
              <a:t>Extracting taxonomic and temperature details for each strain in different </a:t>
            </a:r>
            <a:r>
              <a:rPr lang="en-US" sz="1600" dirty="0" smtClean="0">
                <a:solidFill>
                  <a:schemeClr val="accent1">
                    <a:lumMod val="75000"/>
                  </a:schemeClr>
                </a:solidFill>
              </a:rPr>
              <a:t>excel </a:t>
            </a:r>
            <a:r>
              <a:rPr lang="en-US" sz="1600" dirty="0">
                <a:solidFill>
                  <a:schemeClr val="accent1">
                    <a:lumMod val="75000"/>
                  </a:schemeClr>
                </a:solidFill>
              </a:rPr>
              <a:t>files, then we combined them together.</a:t>
            </a:r>
            <a:br>
              <a:rPr lang="en-US" sz="1600" dirty="0">
                <a:solidFill>
                  <a:schemeClr val="accent1">
                    <a:lumMod val="75000"/>
                  </a:schemeClr>
                </a:solidFill>
              </a:rPr>
            </a:br>
            <a:endParaRPr lang="en-US" sz="1600" dirty="0">
              <a:solidFill>
                <a:schemeClr val="accent1">
                  <a:lumMod val="75000"/>
                </a:schemeClr>
              </a:solidFill>
            </a:endParaRPr>
          </a:p>
        </p:txBody>
      </p:sp>
      <p:sp>
        <p:nvSpPr>
          <p:cNvPr id="3" name="Text Placeholder 2"/>
          <p:cNvSpPr>
            <a:spLocks noGrp="1"/>
          </p:cNvSpPr>
          <p:nvPr>
            <p:ph type="body"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1700" y="1152475"/>
            <a:ext cx="6068318" cy="3416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018" y="1152475"/>
            <a:ext cx="2390946" cy="9298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157" y="1719729"/>
            <a:ext cx="836777" cy="367787"/>
          </a:xfrm>
          <a:prstGeom prst="rect">
            <a:avLst/>
          </a:prstGeom>
        </p:spPr>
      </p:pic>
    </p:spTree>
    <p:extLst>
      <p:ext uri="{BB962C8B-B14F-4D97-AF65-F5344CB8AC3E}">
        <p14:creationId xmlns:p14="http://schemas.microsoft.com/office/powerpoint/2010/main" val="2573119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2;p15"/>
          <p:cNvSpPr/>
          <p:nvPr/>
        </p:nvSpPr>
        <p:spPr>
          <a:xfrm>
            <a:off x="0" y="-1"/>
            <a:ext cx="9144000" cy="5309755"/>
          </a:xfrm>
          <a:prstGeom prst="roundRect">
            <a:avLst>
              <a:gd name="adj" fmla="val 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r>
              <a:rPr lang="en-US" dirty="0">
                <a:solidFill>
                  <a:schemeClr val="accent1">
                    <a:lumMod val="75000"/>
                  </a:schemeClr>
                </a:solidFill>
              </a:rPr>
              <a:t>The result is as </a:t>
            </a:r>
            <a:r>
              <a:rPr lang="en-US" dirty="0" smtClean="0">
                <a:solidFill>
                  <a:schemeClr val="accent1">
                    <a:lumMod val="75000"/>
                  </a:schemeClr>
                </a:solidFill>
              </a:rPr>
              <a:t>follow:		</a:t>
            </a:r>
            <a:endParaRPr lang="en-US" dirty="0">
              <a:solidFill>
                <a:schemeClr val="accent1">
                  <a:lumMod val="75000"/>
                </a:schemeClr>
              </a:solidFill>
            </a:endParaRPr>
          </a:p>
        </p:txBody>
      </p:sp>
      <p:sp>
        <p:nvSpPr>
          <p:cNvPr id="3" name="Text Placeholder 2"/>
          <p:cNvSpPr>
            <a:spLocks noGrp="1"/>
          </p:cNvSpPr>
          <p:nvPr>
            <p:ph type="body"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1700" y="1152475"/>
            <a:ext cx="7408745" cy="3416400"/>
          </a:xfrm>
          <a:prstGeom prst="rect">
            <a:avLst/>
          </a:prstGeom>
        </p:spPr>
      </p:pic>
    </p:spTree>
    <p:extLst>
      <p:ext uri="{BB962C8B-B14F-4D97-AF65-F5344CB8AC3E}">
        <p14:creationId xmlns:p14="http://schemas.microsoft.com/office/powerpoint/2010/main" val="1476053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56" y="0"/>
            <a:ext cx="6623596" cy="5143500"/>
          </a:xfrm>
          <a:prstGeom prst="rect">
            <a:avLst/>
          </a:prstGeom>
        </p:spPr>
      </p:pic>
    </p:spTree>
    <p:extLst>
      <p:ext uri="{BB962C8B-B14F-4D97-AF65-F5344CB8AC3E}">
        <p14:creationId xmlns:p14="http://schemas.microsoft.com/office/powerpoint/2010/main" val="2433561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1;p15"/>
          <p:cNvSpPr/>
          <p:nvPr/>
        </p:nvSpPr>
        <p:spPr>
          <a:xfrm>
            <a:off x="0" y="0"/>
            <a:ext cx="9372600" cy="5143500"/>
          </a:xfrm>
          <a:prstGeom prst="roundRect">
            <a:avLst>
              <a:gd name="adj" fmla="val 0"/>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166227" y="1691935"/>
            <a:ext cx="8520600" cy="572700"/>
          </a:xfrm>
        </p:spPr>
        <p:txBody>
          <a:bodyPr/>
          <a:lstStyle/>
          <a:p>
            <a:pPr algn="ctr"/>
            <a:r>
              <a:rPr lang="en-US" sz="8000" b="1" dirty="0" smtClean="0">
                <a:solidFill>
                  <a:srgbClr val="002060"/>
                </a:solidFill>
              </a:rPr>
              <a:t>4</a:t>
            </a:r>
            <a:r>
              <a:rPr lang="en-US" sz="8000" b="1" baseline="30000" dirty="0" smtClean="0">
                <a:solidFill>
                  <a:srgbClr val="002060"/>
                </a:solidFill>
              </a:rPr>
              <a:t>rd</a:t>
            </a:r>
            <a:r>
              <a:rPr lang="en-US" sz="8000" b="1" dirty="0" smtClean="0">
                <a:solidFill>
                  <a:srgbClr val="002060"/>
                </a:solidFill>
              </a:rPr>
              <a:t> step</a:t>
            </a:r>
            <a:r>
              <a:rPr lang="en-US" sz="4000" b="1" dirty="0" smtClean="0">
                <a:solidFill>
                  <a:srgbClr val="002060"/>
                </a:solidFill>
              </a:rPr>
              <a:t/>
            </a:r>
            <a:br>
              <a:rPr lang="en-US" sz="4000" b="1" dirty="0" smtClean="0">
                <a:solidFill>
                  <a:srgbClr val="002060"/>
                </a:solidFill>
              </a:rPr>
            </a:br>
            <a:r>
              <a:rPr lang="en-US" sz="4000" b="1" dirty="0" smtClean="0">
                <a:solidFill>
                  <a:srgbClr val="002060"/>
                </a:solidFill>
              </a:rPr>
              <a:t/>
            </a:r>
            <a:br>
              <a:rPr lang="en-US" sz="4000" b="1" dirty="0" smtClean="0">
                <a:solidFill>
                  <a:srgbClr val="002060"/>
                </a:solidFill>
              </a:rPr>
            </a:br>
            <a:r>
              <a:rPr lang="en-US" sz="2400" dirty="0" smtClean="0">
                <a:solidFill>
                  <a:srgbClr val="002060"/>
                </a:solidFill>
              </a:rPr>
              <a:t>Another cleaning step </a:t>
            </a:r>
            <a:r>
              <a:rPr lang="en-US" sz="4000" dirty="0">
                <a:solidFill>
                  <a:srgbClr val="002060"/>
                </a:solidFill>
              </a:rPr>
              <a:t/>
            </a:r>
            <a:br>
              <a:rPr lang="en-US" sz="4000" dirty="0">
                <a:solidFill>
                  <a:srgbClr val="002060"/>
                </a:solidFill>
              </a:rPr>
            </a:br>
            <a:endParaRPr lang="en-US" sz="4000" dirty="0">
              <a:solidFill>
                <a:srgbClr val="002060"/>
              </a:solidFill>
            </a:endParaRPr>
          </a:p>
        </p:txBody>
      </p:sp>
    </p:spTree>
    <p:extLst>
      <p:ext uri="{BB962C8B-B14F-4D97-AF65-F5344CB8AC3E}">
        <p14:creationId xmlns:p14="http://schemas.microsoft.com/office/powerpoint/2010/main" val="2236088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1;p15"/>
          <p:cNvSpPr/>
          <p:nvPr/>
        </p:nvSpPr>
        <p:spPr>
          <a:xfrm>
            <a:off x="-87120" y="-17750"/>
            <a:ext cx="9303856" cy="5161250"/>
          </a:xfrm>
          <a:prstGeom prst="roundRect">
            <a:avLst>
              <a:gd name="adj" fmla="val 0"/>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r>
              <a:rPr lang="en-US" sz="1800" dirty="0">
                <a:solidFill>
                  <a:srgbClr val="002060"/>
                </a:solidFill>
              </a:rPr>
              <a:t> finding the </a:t>
            </a:r>
            <a:r>
              <a:rPr lang="en-US" sz="1800" dirty="0" err="1">
                <a:solidFill>
                  <a:srgbClr val="002060"/>
                </a:solidFill>
              </a:rPr>
              <a:t>starins</a:t>
            </a:r>
            <a:r>
              <a:rPr lang="en-US" sz="1800" dirty="0">
                <a:solidFill>
                  <a:srgbClr val="002060"/>
                </a:solidFill>
              </a:rPr>
              <a:t> with no taxonomic data (or defective data): 436 rows</a:t>
            </a:r>
          </a:p>
        </p:txBody>
      </p:sp>
      <p:sp>
        <p:nvSpPr>
          <p:cNvPr id="3" name="Text Placeholder 2"/>
          <p:cNvSpPr>
            <a:spLocks noGrp="1"/>
          </p:cNvSpPr>
          <p:nvPr>
            <p:ph type="body"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1699" y="1152475"/>
            <a:ext cx="8063373" cy="3416400"/>
          </a:xfrm>
          <a:prstGeom prst="rect">
            <a:avLst/>
          </a:prstGeom>
        </p:spPr>
      </p:pic>
    </p:spTree>
    <p:extLst>
      <p:ext uri="{BB962C8B-B14F-4D97-AF65-F5344CB8AC3E}">
        <p14:creationId xmlns:p14="http://schemas.microsoft.com/office/powerpoint/2010/main" val="3586102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1;p15"/>
          <p:cNvSpPr/>
          <p:nvPr/>
        </p:nvSpPr>
        <p:spPr>
          <a:xfrm>
            <a:off x="-87120" y="-17750"/>
            <a:ext cx="9303856" cy="5161250"/>
          </a:xfrm>
          <a:prstGeom prst="roundRect">
            <a:avLst>
              <a:gd name="adj" fmla="val 0"/>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r>
              <a:rPr lang="en-US" dirty="0">
                <a:solidFill>
                  <a:srgbClr val="002060"/>
                </a:solidFill>
              </a:rPr>
              <a:t>finding strains with no temperature data :</a:t>
            </a:r>
          </a:p>
        </p:txBody>
      </p:sp>
      <p:sp>
        <p:nvSpPr>
          <p:cNvPr id="3" name="Text Placeholder 2"/>
          <p:cNvSpPr>
            <a:spLocks noGrp="1"/>
          </p:cNvSpPr>
          <p:nvPr>
            <p:ph type="body"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1699" y="1152475"/>
            <a:ext cx="7315227" cy="3416400"/>
          </a:xfrm>
          <a:prstGeom prst="rect">
            <a:avLst/>
          </a:prstGeom>
        </p:spPr>
      </p:pic>
    </p:spTree>
    <p:extLst>
      <p:ext uri="{BB962C8B-B14F-4D97-AF65-F5344CB8AC3E}">
        <p14:creationId xmlns:p14="http://schemas.microsoft.com/office/powerpoint/2010/main" val="3159634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228572" y="1975952"/>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rgbClr val="FFFFFF"/>
                </a:solidFill>
              </a:rPr>
              <a:t>Here is an overview of what I </a:t>
            </a:r>
            <a:r>
              <a:rPr lang="en" dirty="0" smtClean="0">
                <a:solidFill>
                  <a:srgbClr val="FFFFFF"/>
                </a:solidFill>
              </a:rPr>
              <a:t>am going to do</a:t>
            </a:r>
            <a:endParaRPr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Google Shape;71;p15"/>
          <p:cNvSpPr/>
          <p:nvPr/>
        </p:nvSpPr>
        <p:spPr>
          <a:xfrm>
            <a:off x="-87120" y="-17750"/>
            <a:ext cx="9303856" cy="5161250"/>
          </a:xfrm>
          <a:prstGeom prst="roundRect">
            <a:avLst>
              <a:gd name="adj" fmla="val 0"/>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4"/>
          <p:cNvSpPr/>
          <p:nvPr/>
        </p:nvSpPr>
        <p:spPr>
          <a:xfrm>
            <a:off x="2420412" y="207938"/>
            <a:ext cx="3866763" cy="584775"/>
          </a:xfrm>
          <a:prstGeom prst="rect">
            <a:avLst/>
          </a:prstGeom>
          <a:noFill/>
        </p:spPr>
        <p:txBody>
          <a:bodyPr wrap="none" lIns="91440" tIns="45720" rIns="91440" bIns="45720">
            <a:spAutoFit/>
          </a:bodyPr>
          <a:lstStyle/>
          <a:p>
            <a:pPr algn="ctr"/>
            <a:r>
              <a:rPr lang="en-US" sz="16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18041 strains</a:t>
            </a:r>
          </a:p>
          <a:p>
            <a:pPr algn="ctr"/>
            <a:r>
              <a:rPr lang="en-US" sz="1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(stage1_step3_web scrapping output)</a:t>
            </a:r>
            <a:endParaRPr lang="en-US" sz="1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ight Arrow 7"/>
          <p:cNvSpPr/>
          <p:nvPr/>
        </p:nvSpPr>
        <p:spPr>
          <a:xfrm rot="8172356">
            <a:off x="2805544" y="1231781"/>
            <a:ext cx="1381991" cy="281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rot="16200000">
            <a:off x="4553711" y="848214"/>
            <a:ext cx="1085182" cy="1048603"/>
          </a:xfrm>
          <a:prstGeom prst="rect">
            <a:avLst/>
          </a:prstGeom>
        </p:spPr>
      </p:pic>
      <p:sp>
        <p:nvSpPr>
          <p:cNvPr id="10" name="Rectangle 9"/>
          <p:cNvSpPr/>
          <p:nvPr/>
        </p:nvSpPr>
        <p:spPr>
          <a:xfrm>
            <a:off x="4353104" y="1952318"/>
            <a:ext cx="3517309" cy="584775"/>
          </a:xfrm>
          <a:prstGeom prst="rect">
            <a:avLst/>
          </a:prstGeom>
          <a:noFill/>
        </p:spPr>
        <p:txBody>
          <a:bodyPr wrap="none" lIns="91440" tIns="45720" rIns="91440" bIns="45720">
            <a:spAutoFit/>
          </a:bodyPr>
          <a:lstStyle/>
          <a:p>
            <a:pPr algn="ctr"/>
            <a:r>
              <a:rPr lang="en-US" sz="1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stage1_step4_sub1.1</a:t>
            </a:r>
          </a:p>
          <a:p>
            <a:pPr algn="ctr"/>
            <a:r>
              <a:rPr lang="en-US" sz="1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17604 </a:t>
            </a:r>
            <a:r>
              <a:rPr lang="en-US" sz="1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strains with taxonomic data</a:t>
            </a:r>
            <a:endParaRPr lang="en-US" sz="1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1" name="Rectangle 10"/>
          <p:cNvSpPr/>
          <p:nvPr/>
        </p:nvSpPr>
        <p:spPr>
          <a:xfrm>
            <a:off x="454381" y="1966854"/>
            <a:ext cx="3597460" cy="584775"/>
          </a:xfrm>
          <a:prstGeom prst="rect">
            <a:avLst/>
          </a:prstGeom>
          <a:noFill/>
        </p:spPr>
        <p:txBody>
          <a:bodyPr wrap="none" lIns="91440" tIns="45720" rIns="91440" bIns="45720">
            <a:spAutoFit/>
          </a:bodyPr>
          <a:lstStyle/>
          <a:p>
            <a:pPr algn="ctr"/>
            <a:r>
              <a:rPr lang="en-US" sz="1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stage1_step4_sub1.2</a:t>
            </a:r>
          </a:p>
          <a:p>
            <a:pPr algn="ctr"/>
            <a:r>
              <a:rPr lang="en-US" sz="1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436 </a:t>
            </a:r>
            <a:r>
              <a:rPr lang="en-US" sz="1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strains with no taxonomic data</a:t>
            </a:r>
            <a:endParaRPr lang="en-US" sz="1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2" name="Right Arrow 11"/>
          <p:cNvSpPr/>
          <p:nvPr/>
        </p:nvSpPr>
        <p:spPr>
          <a:xfrm rot="8172356">
            <a:off x="4745180" y="3120356"/>
            <a:ext cx="1381991" cy="281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rot="16200000">
            <a:off x="6493347" y="2736789"/>
            <a:ext cx="1085182" cy="1048603"/>
          </a:xfrm>
          <a:prstGeom prst="rect">
            <a:avLst/>
          </a:prstGeom>
        </p:spPr>
      </p:pic>
      <p:sp>
        <p:nvSpPr>
          <p:cNvPr id="14" name="Rectangle 13"/>
          <p:cNvSpPr/>
          <p:nvPr/>
        </p:nvSpPr>
        <p:spPr>
          <a:xfrm>
            <a:off x="5419344" y="3931104"/>
            <a:ext cx="3631122" cy="584775"/>
          </a:xfrm>
          <a:prstGeom prst="rect">
            <a:avLst/>
          </a:prstGeom>
          <a:noFill/>
        </p:spPr>
        <p:txBody>
          <a:bodyPr wrap="none" lIns="91440" tIns="45720" rIns="91440" bIns="45720">
            <a:spAutoFit/>
          </a:bodyPr>
          <a:lstStyle/>
          <a:p>
            <a:pPr algn="ctr"/>
            <a:r>
              <a:rPr lang="en-US" sz="1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stage1_step4_sub2.2</a:t>
            </a:r>
          </a:p>
          <a:p>
            <a:pPr algn="ctr"/>
            <a:r>
              <a:rPr lang="en-US" sz="1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4204 </a:t>
            </a:r>
            <a:r>
              <a:rPr lang="en-US" sz="1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data without temperature data</a:t>
            </a:r>
            <a:endParaRPr lang="en-US" sz="1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5" name="Rectangle 14"/>
          <p:cNvSpPr/>
          <p:nvPr/>
        </p:nvSpPr>
        <p:spPr>
          <a:xfrm>
            <a:off x="2010237" y="3945640"/>
            <a:ext cx="3425938" cy="584775"/>
          </a:xfrm>
          <a:prstGeom prst="rect">
            <a:avLst/>
          </a:prstGeom>
          <a:noFill/>
        </p:spPr>
        <p:txBody>
          <a:bodyPr wrap="none" lIns="91440" tIns="45720" rIns="91440" bIns="45720">
            <a:spAutoFit/>
          </a:bodyPr>
          <a:lstStyle/>
          <a:p>
            <a:pPr algn="ctr"/>
            <a:r>
              <a:rPr lang="en-US" sz="1600" b="1" dirty="0" smtClean="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stage1_step4_sub2.1</a:t>
            </a:r>
          </a:p>
          <a:p>
            <a:pPr algn="ctr"/>
            <a:r>
              <a:rPr lang="en-US" sz="1600" b="1" dirty="0" smtClean="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13400 </a:t>
            </a:r>
            <a:r>
              <a:rPr lang="en-US" sz="16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data with temperature data</a:t>
            </a:r>
            <a:endParaRPr lang="en-US" sz="16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endParaRPr>
          </a:p>
        </p:txBody>
      </p:sp>
      <p:sp>
        <p:nvSpPr>
          <p:cNvPr id="16" name="Multiply 15"/>
          <p:cNvSpPr/>
          <p:nvPr/>
        </p:nvSpPr>
        <p:spPr>
          <a:xfrm>
            <a:off x="2326636" y="1546036"/>
            <a:ext cx="616580" cy="57213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a:xfrm>
            <a:off x="7579690" y="3510286"/>
            <a:ext cx="616580" cy="57213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709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71;p15"/>
          <p:cNvSpPr/>
          <p:nvPr/>
        </p:nvSpPr>
        <p:spPr>
          <a:xfrm>
            <a:off x="-107902" y="-51286"/>
            <a:ext cx="9251902" cy="5194785"/>
          </a:xfrm>
          <a:prstGeom prst="roundRect">
            <a:avLst>
              <a:gd name="adj" fmla="val 1394"/>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r>
              <a:rPr lang="en-US" dirty="0" smtClean="0">
                <a:solidFill>
                  <a:srgbClr val="002060"/>
                </a:solidFill>
              </a:rPr>
              <a:t>In the end:					</a:t>
            </a:r>
            <a:r>
              <a:rPr lang="en-US" sz="1600" dirty="0" smtClean="0">
                <a:solidFill>
                  <a:srgbClr val="002060"/>
                </a:solidFill>
              </a:rPr>
              <a:t>we started with 18040 strains</a:t>
            </a:r>
            <a:endParaRPr lang="en-US" sz="1600" dirty="0">
              <a:solidFill>
                <a:srgbClr val="002060"/>
              </a:solidFill>
            </a:endParaRPr>
          </a:p>
        </p:txBody>
      </p:sp>
      <p:graphicFrame>
        <p:nvGraphicFramePr>
          <p:cNvPr id="5" name="Diagram 4"/>
          <p:cNvGraphicFramePr/>
          <p:nvPr>
            <p:extLst>
              <p:ext uri="{D42A27DB-BD31-4B8C-83A1-F6EECF244321}">
                <p14:modId xmlns:p14="http://schemas.microsoft.com/office/powerpoint/2010/main" val="4238440892"/>
              </p:ext>
            </p:extLst>
          </p:nvPr>
        </p:nvGraphicFramePr>
        <p:xfrm>
          <a:off x="1600200" y="1252104"/>
          <a:ext cx="54864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2436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0;p15"/>
          <p:cNvSpPr/>
          <p:nvPr/>
        </p:nvSpPr>
        <p:spPr>
          <a:xfrm>
            <a:off x="10367" y="-17750"/>
            <a:ext cx="9144000" cy="5161250"/>
          </a:xfrm>
          <a:prstGeom prst="roundRect">
            <a:avLst>
              <a:gd name="adj" fmla="val 0"/>
            </a:avLst>
          </a:prstGeom>
          <a:gradFill>
            <a:gsLst>
              <a:gs pos="0">
                <a:srgbClr val="F64F59"/>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r>
              <a:rPr lang="en-US" sz="3600" dirty="0" smtClean="0">
                <a:solidFill>
                  <a:schemeClr val="bg1"/>
                </a:solidFill>
              </a:rPr>
              <a:t>Until now we have:</a:t>
            </a:r>
            <a:endParaRPr lang="en-US" sz="36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636" y="1234142"/>
            <a:ext cx="2140527" cy="240601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798" y="1234142"/>
            <a:ext cx="2036619" cy="2403879"/>
          </a:xfrm>
          <a:prstGeom prst="rect">
            <a:avLst/>
          </a:prstGeom>
        </p:spPr>
      </p:pic>
      <p:cxnSp>
        <p:nvCxnSpPr>
          <p:cNvPr id="7" name="Curved Connector 6"/>
          <p:cNvCxnSpPr>
            <a:stCxn id="6" idx="2"/>
          </p:cNvCxnSpPr>
          <p:nvPr/>
        </p:nvCxnSpPr>
        <p:spPr>
          <a:xfrm rot="5400000">
            <a:off x="5401274" y="3193213"/>
            <a:ext cx="430026" cy="1319643"/>
          </a:xfrm>
          <a:prstGeom prst="curvedConnector2">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9" name="Curved Connector 8"/>
          <p:cNvCxnSpPr/>
          <p:nvPr/>
        </p:nvCxnSpPr>
        <p:spPr>
          <a:xfrm rot="16200000" flipH="1">
            <a:off x="6281308" y="3642016"/>
            <a:ext cx="862437" cy="852063"/>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1" name="Curved Connector 10"/>
          <p:cNvCxnSpPr/>
          <p:nvPr/>
        </p:nvCxnSpPr>
        <p:spPr>
          <a:xfrm rot="16200000" flipH="1">
            <a:off x="5743017" y="4180296"/>
            <a:ext cx="1097325" cy="10387"/>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3" name="Curved Connector 12"/>
          <p:cNvCxnSpPr/>
          <p:nvPr/>
        </p:nvCxnSpPr>
        <p:spPr>
          <a:xfrm rot="5400000">
            <a:off x="5470811" y="3683592"/>
            <a:ext cx="862437" cy="768911"/>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6" name="Curved Connector 15"/>
          <p:cNvCxnSpPr/>
          <p:nvPr/>
        </p:nvCxnSpPr>
        <p:spPr>
          <a:xfrm rot="16200000" flipH="1">
            <a:off x="6770278" y="3143850"/>
            <a:ext cx="435218" cy="1423559"/>
          </a:xfrm>
          <a:prstGeom prst="curvedConnector2">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8" name="Rectangle 17"/>
          <p:cNvSpPr/>
          <p:nvPr/>
        </p:nvSpPr>
        <p:spPr>
          <a:xfrm>
            <a:off x="4637628" y="3882334"/>
            <a:ext cx="389850"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ID</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4984662" y="4499266"/>
            <a:ext cx="878766"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species</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5476006" y="4761207"/>
            <a:ext cx="1620958"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Isolation source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22" name="Rectangle 21"/>
          <p:cNvSpPr/>
          <p:nvPr/>
        </p:nvSpPr>
        <p:spPr>
          <a:xfrm>
            <a:off x="6761531" y="4482829"/>
            <a:ext cx="857927"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country</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23" name="Rectangle 22"/>
          <p:cNvSpPr/>
          <p:nvPr/>
        </p:nvSpPr>
        <p:spPr>
          <a:xfrm>
            <a:off x="7658056" y="3890675"/>
            <a:ext cx="537327"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Tag</a:t>
            </a:r>
            <a:endParaRPr lang="en-US" sz="1600" b="0" cap="none" spc="0" dirty="0">
              <a:ln w="0"/>
              <a:solidFill>
                <a:schemeClr val="tx1"/>
              </a:solidFill>
              <a:effectLst>
                <a:outerShdw blurRad="38100" dist="19050" dir="2700000" algn="tl" rotWithShape="0">
                  <a:schemeClr val="dk1">
                    <a:alpha val="40000"/>
                  </a:schemeClr>
                </a:outerShdw>
              </a:effectLst>
            </a:endParaRPr>
          </a:p>
        </p:txBody>
      </p:sp>
      <p:cxnSp>
        <p:nvCxnSpPr>
          <p:cNvPr id="24" name="Curved Connector 23"/>
          <p:cNvCxnSpPr/>
          <p:nvPr/>
        </p:nvCxnSpPr>
        <p:spPr>
          <a:xfrm rot="16200000" flipH="1">
            <a:off x="2060527" y="4176181"/>
            <a:ext cx="1097325" cy="10387"/>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25" name="Rectangle 24"/>
          <p:cNvSpPr/>
          <p:nvPr/>
        </p:nvSpPr>
        <p:spPr>
          <a:xfrm>
            <a:off x="891567" y="4761207"/>
            <a:ext cx="3703258"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Temperature data(growth, optimum,…)</a:t>
            </a:r>
            <a:endParaRPr lang="en-US" sz="1600" b="0" cap="none" spc="0" dirty="0">
              <a:ln w="0"/>
              <a:solidFill>
                <a:schemeClr val="tx1"/>
              </a:solidFill>
              <a:effectLst>
                <a:outerShdw blurRad="38100" dist="19050" dir="2700000" algn="tl" rotWithShape="0">
                  <a:schemeClr val="dk1">
                    <a:alpha val="40000"/>
                  </a:schemeClr>
                </a:outerShdw>
              </a:effectLst>
            </a:endParaRPr>
          </a:p>
        </p:txBody>
      </p:sp>
      <p:cxnSp>
        <p:nvCxnSpPr>
          <p:cNvPr id="36" name="Curved Connector 35"/>
          <p:cNvCxnSpPr/>
          <p:nvPr/>
        </p:nvCxnSpPr>
        <p:spPr>
          <a:xfrm rot="5400000">
            <a:off x="1719169" y="3191283"/>
            <a:ext cx="430026" cy="1319643"/>
          </a:xfrm>
          <a:prstGeom prst="curvedConnector2">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7" name="Curved Connector 36"/>
          <p:cNvCxnSpPr/>
          <p:nvPr/>
        </p:nvCxnSpPr>
        <p:spPr>
          <a:xfrm rot="16200000" flipH="1">
            <a:off x="2599203" y="3640086"/>
            <a:ext cx="862437" cy="852063"/>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9" name="Curved Connector 38"/>
          <p:cNvCxnSpPr/>
          <p:nvPr/>
        </p:nvCxnSpPr>
        <p:spPr>
          <a:xfrm rot="5400000">
            <a:off x="1788706" y="3681662"/>
            <a:ext cx="862437" cy="768911"/>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41" name="Rectangle 40"/>
          <p:cNvSpPr/>
          <p:nvPr/>
        </p:nvSpPr>
        <p:spPr>
          <a:xfrm>
            <a:off x="955523" y="3880404"/>
            <a:ext cx="389850"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ID</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42" name="Rectangle 41"/>
          <p:cNvSpPr/>
          <p:nvPr/>
        </p:nvSpPr>
        <p:spPr>
          <a:xfrm>
            <a:off x="1052490" y="4497336"/>
            <a:ext cx="1378904" cy="338554"/>
          </a:xfrm>
          <a:prstGeom prst="rect">
            <a:avLst/>
          </a:prstGeom>
          <a:noFill/>
        </p:spPr>
        <p:txBody>
          <a:bodyPr wrap="none" lIns="91440" tIns="45720" rIns="91440" bIns="45720">
            <a:spAutoFit/>
          </a:bodyPr>
          <a:lstStyle/>
          <a:p>
            <a:pPr algn="ctr"/>
            <a:r>
              <a:rPr lang="en-US" sz="1600" dirty="0" err="1" smtClean="0">
                <a:ln w="0"/>
                <a:solidFill>
                  <a:schemeClr val="tx1"/>
                </a:solidFill>
                <a:effectLst>
                  <a:outerShdw blurRad="38100" dist="19050" dir="2700000" algn="tl" rotWithShape="0">
                    <a:schemeClr val="dk1">
                      <a:alpha val="40000"/>
                    </a:schemeClr>
                  </a:outerShdw>
                </a:effectLst>
              </a:rPr>
              <a:t>BacDive</a:t>
            </a:r>
            <a:r>
              <a:rPr lang="en-US" sz="1600" dirty="0" smtClean="0">
                <a:ln w="0"/>
                <a:solidFill>
                  <a:schemeClr val="tx1"/>
                </a:solidFill>
                <a:effectLst>
                  <a:outerShdw blurRad="38100" dist="19050" dir="2700000" algn="tl" rotWithShape="0">
                    <a:schemeClr val="dk1">
                      <a:alpha val="40000"/>
                    </a:schemeClr>
                  </a:outerShdw>
                </a:effectLst>
              </a:rPr>
              <a:t> Link</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44" name="Rectangle 43"/>
          <p:cNvSpPr/>
          <p:nvPr/>
        </p:nvSpPr>
        <p:spPr>
          <a:xfrm>
            <a:off x="2686691" y="4480899"/>
            <a:ext cx="1643400"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Taxonomic data</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33312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56" y="0"/>
            <a:ext cx="6623596" cy="5143500"/>
          </a:xfrm>
          <a:prstGeom prst="rect">
            <a:avLst/>
          </a:prstGeom>
        </p:spPr>
      </p:pic>
    </p:spTree>
    <p:extLst>
      <p:ext uri="{BB962C8B-B14F-4D97-AF65-F5344CB8AC3E}">
        <p14:creationId xmlns:p14="http://schemas.microsoft.com/office/powerpoint/2010/main" val="1036907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5;p15"/>
          <p:cNvSpPr/>
          <p:nvPr/>
        </p:nvSpPr>
        <p:spPr>
          <a:xfrm>
            <a:off x="0" y="-17750"/>
            <a:ext cx="9144000" cy="5161250"/>
          </a:xfrm>
          <a:prstGeom prst="roundRect">
            <a:avLst>
              <a:gd name="adj" fmla="val 0"/>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62;p72"/>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63;p72"/>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64;p72"/>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65;p72"/>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66;p72"/>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67;p72"/>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68;p72"/>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69;p72"/>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70;p72"/>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71;p72"/>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72;p72"/>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73;p72"/>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74;p72"/>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75;p72"/>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76;p72"/>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77;p72"/>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78;p72"/>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79;p72"/>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80;p72"/>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81;p72"/>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82;p72"/>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83;p72"/>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84;p72"/>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85;p72"/>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86;p72"/>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87;p72"/>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88;p72"/>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89;p72"/>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90;p72"/>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91;p72"/>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92;p72"/>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93;p72"/>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94;p72"/>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95;p72"/>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96;p72"/>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97;p72"/>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98;p72"/>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99;p72"/>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00;p72"/>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01;p72"/>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02;p72"/>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3;p72"/>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04;p72"/>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05;p72"/>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06;p72"/>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07;p72"/>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08;p72"/>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09;p72"/>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10;p72"/>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11;p72"/>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12;p72"/>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13;p72"/>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14;p72"/>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615;p72"/>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616;p72"/>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617;p72"/>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18;p72"/>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19;p72"/>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620;p72"/>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21;p72"/>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22;p72"/>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23;p72"/>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24;p72"/>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25;p72"/>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26;p72"/>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27;p72"/>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28;p72"/>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629;p72"/>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630;p72"/>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631;p72"/>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32;p72"/>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633;p72"/>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634;p72"/>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635;p72"/>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636;p72"/>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637;p72"/>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638;p72"/>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639;p72"/>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640;p72"/>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641;p72"/>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642;p72"/>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643;p72"/>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644;p72"/>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645;p72"/>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646;p72"/>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647;p72"/>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648;p72"/>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649;p72"/>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650;p72"/>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51;p72"/>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52;p72"/>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53;p72"/>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54;p72"/>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55;p72"/>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656;p72"/>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657;p72"/>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58;p72"/>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59;p72"/>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60;p72"/>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61;p72"/>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62;p72"/>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663;p72"/>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664;p72"/>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665;p72"/>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666;p72"/>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667;p72"/>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668;p72"/>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669;p72"/>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70;p72"/>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671;p72"/>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672;p72"/>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673;p72"/>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674;p72"/>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675;p72"/>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676;p72"/>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677;p72"/>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678;p72"/>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679;p72"/>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680;p72"/>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681;p72"/>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682;p72"/>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683;p72"/>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684;p72"/>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685;p72"/>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686;p72"/>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687;p72"/>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688;p72"/>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89;p72"/>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90;p72"/>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91;p72"/>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92;p72"/>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93;p72"/>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94;p72"/>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95;p72"/>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96;p72"/>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97;p72"/>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98;p72"/>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99;p72"/>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700;p72"/>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701;p72"/>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702;p72"/>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703;p72"/>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704;p72"/>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705;p72"/>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706;p72"/>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707;p72"/>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708;p72"/>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709;p72"/>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710;p72"/>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711;p72"/>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712;p72"/>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713;p72"/>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714;p72"/>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715;p72"/>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716;p72"/>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717;p72"/>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718;p72"/>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719;p72"/>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720;p72"/>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721;p72"/>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722;p72"/>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723;p72"/>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724;p72"/>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725;p72"/>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726;p72"/>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727;p72"/>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728;p72"/>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729;p72"/>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730;p72"/>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731;p72"/>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732;p72"/>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733;p72"/>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734;p72"/>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735;p72"/>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736;p72"/>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737;p72"/>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738;p72"/>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739;p72"/>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740;p72"/>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741;p72"/>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742;p72"/>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743;p72"/>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744;p72"/>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745;p72"/>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746;p72"/>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747;p72"/>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748;p72"/>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749;p72"/>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750;p72"/>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751;p72"/>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282213" y="1556632"/>
            <a:ext cx="8520600" cy="572700"/>
          </a:xfrm>
        </p:spPr>
        <p:txBody>
          <a:bodyPr/>
          <a:lstStyle/>
          <a:p>
            <a:pPr algn="ctr"/>
            <a:r>
              <a:rPr lang="en-US" sz="8800" dirty="0" smtClean="0">
                <a:solidFill>
                  <a:schemeClr val="bg1"/>
                </a:solidFill>
              </a:rPr>
              <a:t>5</a:t>
            </a:r>
            <a:r>
              <a:rPr lang="en-US" sz="8800" baseline="30000" dirty="0" smtClean="0">
                <a:solidFill>
                  <a:schemeClr val="bg1"/>
                </a:solidFill>
              </a:rPr>
              <a:t>th</a:t>
            </a:r>
            <a:r>
              <a:rPr lang="en-US" sz="8800" dirty="0" smtClean="0">
                <a:solidFill>
                  <a:schemeClr val="bg1"/>
                </a:solidFill>
              </a:rPr>
              <a:t> step</a:t>
            </a:r>
            <a:endParaRPr lang="en-US" sz="8800" dirty="0">
              <a:solidFill>
                <a:schemeClr val="bg1"/>
              </a:solidFill>
            </a:endParaRPr>
          </a:p>
        </p:txBody>
      </p:sp>
    </p:spTree>
    <p:extLst>
      <p:ext uri="{BB962C8B-B14F-4D97-AF65-F5344CB8AC3E}">
        <p14:creationId xmlns:p14="http://schemas.microsoft.com/office/powerpoint/2010/main" val="3271465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5;p15"/>
          <p:cNvSpPr/>
          <p:nvPr/>
        </p:nvSpPr>
        <p:spPr>
          <a:xfrm>
            <a:off x="0" y="-17750"/>
            <a:ext cx="9144000" cy="5161250"/>
          </a:xfrm>
          <a:prstGeom prst="roundRect">
            <a:avLst>
              <a:gd name="adj" fmla="val 0"/>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r>
              <a:rPr lang="en-US" sz="2400" dirty="0" err="1" smtClean="0">
                <a:solidFill>
                  <a:schemeClr val="bg1"/>
                </a:solidFill>
              </a:rPr>
              <a:t>all_availible_seq_in_Bacdive</a:t>
            </a:r>
            <a:r>
              <a:rPr lang="en-US" dirty="0">
                <a:solidFill>
                  <a:schemeClr val="bg1"/>
                </a:solidFill>
              </a:rPr>
              <a:t>	</a:t>
            </a:r>
            <a:r>
              <a:rPr lang="en-US" sz="1400" dirty="0" smtClean="0">
                <a:solidFill>
                  <a:schemeClr val="bg1"/>
                </a:solidFill>
              </a:rPr>
              <a:t>3022 WGS, 11527 16s,2029 complete </a:t>
            </a:r>
            <a:r>
              <a:rPr lang="en-US" sz="1400" dirty="0" err="1" smtClean="0">
                <a:solidFill>
                  <a:schemeClr val="bg1"/>
                </a:solidFill>
              </a:rPr>
              <a:t>seq</a:t>
            </a:r>
            <a:endParaRPr lang="en-US" sz="2400" dirty="0">
              <a:solidFill>
                <a:schemeClr val="bg1"/>
              </a:solidFill>
            </a:endParaRP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1152475"/>
            <a:ext cx="8520600" cy="3416400"/>
          </a:xfrm>
          <a:prstGeom prst="rect">
            <a:avLst/>
          </a:prstGeom>
        </p:spPr>
      </p:pic>
    </p:spTree>
    <p:extLst>
      <p:ext uri="{BB962C8B-B14F-4D97-AF65-F5344CB8AC3E}">
        <p14:creationId xmlns:p14="http://schemas.microsoft.com/office/powerpoint/2010/main" val="249344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5;p15"/>
          <p:cNvSpPr/>
          <p:nvPr/>
        </p:nvSpPr>
        <p:spPr>
          <a:xfrm>
            <a:off x="0" y="-17750"/>
            <a:ext cx="9144000" cy="5161250"/>
          </a:xfrm>
          <a:prstGeom prst="roundRect">
            <a:avLst>
              <a:gd name="adj" fmla="val 0"/>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r>
              <a:rPr lang="en-US" dirty="0" err="1" smtClean="0">
                <a:solidFill>
                  <a:schemeClr val="bg1"/>
                </a:solidFill>
              </a:rPr>
              <a:t>All_seq</a:t>
            </a:r>
            <a:r>
              <a:rPr lang="en-US" dirty="0" err="1">
                <a:solidFill>
                  <a:schemeClr val="bg1"/>
                </a:solidFill>
              </a:rPr>
              <a:t>_</a:t>
            </a:r>
            <a:r>
              <a:rPr lang="en-US" dirty="0" err="1" smtClean="0">
                <a:solidFill>
                  <a:schemeClr val="bg1"/>
                </a:solidFill>
              </a:rPr>
              <a:t>data</a:t>
            </a:r>
            <a:endParaRPr lang="en-US" dirty="0">
              <a:solidFill>
                <a:schemeClr val="bg1"/>
              </a:solidFill>
            </a:endParaRP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1152475"/>
            <a:ext cx="8475369" cy="3416400"/>
          </a:xfrm>
          <a:prstGeom prst="rect">
            <a:avLst/>
          </a:prstGeom>
        </p:spPr>
      </p:pic>
    </p:spTree>
    <p:extLst>
      <p:ext uri="{BB962C8B-B14F-4D97-AF65-F5344CB8AC3E}">
        <p14:creationId xmlns:p14="http://schemas.microsoft.com/office/powerpoint/2010/main" val="35949908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0;p15"/>
          <p:cNvSpPr/>
          <p:nvPr/>
        </p:nvSpPr>
        <p:spPr>
          <a:xfrm>
            <a:off x="0" y="-17750"/>
            <a:ext cx="9144000" cy="5161250"/>
          </a:xfrm>
          <a:prstGeom prst="roundRect">
            <a:avLst>
              <a:gd name="adj" fmla="val 0"/>
            </a:avLst>
          </a:prstGeom>
          <a:gradFill>
            <a:gsLst>
              <a:gs pos="0">
                <a:srgbClr val="F64F59"/>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384436" y="321976"/>
            <a:ext cx="8520600" cy="572700"/>
          </a:xfrm>
        </p:spPr>
        <p:txBody>
          <a:bodyPr/>
          <a:lstStyle/>
          <a:p>
            <a:r>
              <a:rPr lang="en-US" sz="4000" dirty="0" smtClean="0">
                <a:solidFill>
                  <a:schemeClr val="bg1"/>
                </a:solidFill>
              </a:rPr>
              <a:t>End </a:t>
            </a:r>
            <a:r>
              <a:rPr lang="en-US" sz="4000" dirty="0">
                <a:solidFill>
                  <a:schemeClr val="bg1"/>
                </a:solidFill>
              </a:rPr>
              <a:t>of first stage </a:t>
            </a:r>
            <a:r>
              <a:rPr lang="en-US" sz="4000" dirty="0" smtClean="0">
                <a:solidFill>
                  <a:schemeClr val="bg1"/>
                </a:solidFill>
              </a:rPr>
              <a:t/>
            </a:r>
            <a:br>
              <a:rPr lang="en-US" sz="4000" dirty="0" smtClean="0">
                <a:solidFill>
                  <a:schemeClr val="bg1"/>
                </a:solidFill>
              </a:rPr>
            </a:br>
            <a:r>
              <a:rPr lang="en-US" sz="2000" dirty="0" smtClean="0">
                <a:solidFill>
                  <a:schemeClr val="bg1"/>
                </a:solidFill>
              </a:rPr>
              <a:t>Until now we have:</a:t>
            </a:r>
            <a:endParaRPr lang="en-US" sz="20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67" y="1934740"/>
            <a:ext cx="1518183" cy="17064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824" y="1912405"/>
            <a:ext cx="1464694" cy="17288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6074" y="1213788"/>
            <a:ext cx="1980059" cy="242743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1661" y="1219342"/>
            <a:ext cx="2067659" cy="2429079"/>
          </a:xfrm>
          <a:prstGeom prst="rect">
            <a:avLst/>
          </a:prstGeom>
        </p:spPr>
      </p:pic>
      <p:cxnSp>
        <p:nvCxnSpPr>
          <p:cNvPr id="9" name="Curved Connector 8"/>
          <p:cNvCxnSpPr/>
          <p:nvPr/>
        </p:nvCxnSpPr>
        <p:spPr>
          <a:xfrm rot="10800000" flipV="1">
            <a:off x="6510768" y="3668281"/>
            <a:ext cx="712237" cy="556626"/>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1" name="Curved Connector 10"/>
          <p:cNvCxnSpPr/>
          <p:nvPr/>
        </p:nvCxnSpPr>
        <p:spPr>
          <a:xfrm rot="16200000" flipH="1">
            <a:off x="6881519" y="4029828"/>
            <a:ext cx="717556" cy="10386"/>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2" name="Curved Connector 11"/>
          <p:cNvCxnSpPr/>
          <p:nvPr/>
        </p:nvCxnSpPr>
        <p:spPr>
          <a:xfrm>
            <a:off x="7235104" y="3676245"/>
            <a:ext cx="734723" cy="584059"/>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a:xfrm>
            <a:off x="6177740" y="4055628"/>
            <a:ext cx="389850"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ID</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7890518" y="4055245"/>
            <a:ext cx="1208985"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Description</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6698738" y="4430095"/>
            <a:ext cx="1072731"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sequence</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02905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56" y="0"/>
            <a:ext cx="6623596" cy="5143500"/>
          </a:xfrm>
          <a:prstGeom prst="rect">
            <a:avLst/>
          </a:prstGeom>
        </p:spPr>
      </p:pic>
    </p:spTree>
    <p:extLst>
      <p:ext uri="{BB962C8B-B14F-4D97-AF65-F5344CB8AC3E}">
        <p14:creationId xmlns:p14="http://schemas.microsoft.com/office/powerpoint/2010/main" val="1053585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1" name="Shape 4950"/>
        <p:cNvGrpSpPr/>
        <p:nvPr/>
      </p:nvGrpSpPr>
      <p:grpSpPr>
        <a:xfrm>
          <a:off x="0" y="0"/>
          <a:ext cx="0" cy="0"/>
          <a:chOff x="0" y="0"/>
          <a:chExt cx="0" cy="0"/>
        </a:xfrm>
      </p:grpSpPr>
      <p:grpSp>
        <p:nvGrpSpPr>
          <p:cNvPr id="4951" name="Google Shape;4951;p74"/>
          <p:cNvGrpSpPr/>
          <p:nvPr/>
        </p:nvGrpSpPr>
        <p:grpSpPr>
          <a:xfrm>
            <a:off x="0" y="48750"/>
            <a:ext cx="8993197" cy="5094750"/>
            <a:chOff x="75400" y="24375"/>
            <a:chExt cx="8993197" cy="5094750"/>
          </a:xfrm>
        </p:grpSpPr>
        <p:sp>
          <p:nvSpPr>
            <p:cNvPr id="4952" name="Google Shape;4952;p74"/>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74"/>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74"/>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74"/>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74"/>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74"/>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74"/>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74"/>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74"/>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74"/>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74"/>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74"/>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74"/>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74"/>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74"/>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74"/>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74"/>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74"/>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74"/>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74"/>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74"/>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74"/>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74"/>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74"/>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74"/>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74"/>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74"/>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74"/>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74"/>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74"/>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74"/>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74"/>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74"/>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74"/>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74"/>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74"/>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74"/>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74"/>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74"/>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74"/>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74"/>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74"/>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74"/>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74"/>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74"/>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74"/>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74"/>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74"/>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74"/>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74"/>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74"/>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74"/>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74"/>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74"/>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74"/>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74"/>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74"/>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74"/>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74"/>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74"/>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74"/>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74"/>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74"/>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74"/>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74"/>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74"/>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74"/>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74"/>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74"/>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74"/>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74"/>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74"/>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74"/>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74"/>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74"/>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74"/>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74"/>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74"/>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74"/>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74"/>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74"/>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74"/>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74"/>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74"/>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74"/>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74"/>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74"/>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74"/>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74"/>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74"/>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74"/>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74"/>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74"/>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74"/>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74"/>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74"/>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74"/>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74"/>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74"/>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74"/>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74"/>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74"/>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74"/>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74"/>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74"/>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74"/>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74"/>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74"/>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74"/>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74"/>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74"/>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74"/>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74"/>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74"/>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74"/>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74"/>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74"/>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74"/>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74"/>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74"/>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74"/>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74"/>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4" name="Google Shape;5074;p74"/>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74"/>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74"/>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74"/>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74"/>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74"/>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74"/>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74"/>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74"/>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74"/>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74"/>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74"/>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74"/>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74"/>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74"/>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74"/>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74"/>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74"/>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74"/>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74"/>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74"/>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74"/>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74"/>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74"/>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74"/>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74"/>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74"/>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74"/>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74"/>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74"/>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74"/>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74"/>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74"/>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74"/>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74"/>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74"/>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74"/>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74"/>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74"/>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74"/>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74"/>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74"/>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74"/>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74"/>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74"/>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74"/>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74"/>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74"/>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74"/>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74"/>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74"/>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74"/>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74"/>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74"/>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74"/>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74"/>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74"/>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74"/>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74"/>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74"/>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74"/>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74"/>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74"/>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74"/>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74"/>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74"/>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74"/>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74"/>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Title 1"/>
          <p:cNvSpPr>
            <a:spLocks noGrp="1"/>
          </p:cNvSpPr>
          <p:nvPr>
            <p:ph type="title"/>
          </p:nvPr>
        </p:nvSpPr>
        <p:spPr>
          <a:xfrm>
            <a:off x="1882770" y="211248"/>
            <a:ext cx="4968088" cy="2056503"/>
          </a:xfrm>
        </p:spPr>
        <p:txBody>
          <a:bodyPr/>
          <a:lstStyle/>
          <a:p>
            <a:pPr algn="ctr"/>
            <a:r>
              <a:rPr lang="en-US" sz="8000" dirty="0" smtClean="0">
                <a:solidFill>
                  <a:schemeClr val="bg1"/>
                </a:solidFill>
                <a:latin typeface="+mj-lt"/>
              </a:rPr>
              <a:t>Stage one First </a:t>
            </a:r>
            <a:r>
              <a:rPr lang="en-US" sz="8000" dirty="0" smtClean="0">
                <a:solidFill>
                  <a:schemeClr val="bg1"/>
                </a:solidFill>
                <a:latin typeface="+mj-lt"/>
              </a:rPr>
              <a:t>step</a:t>
            </a:r>
            <a:endParaRPr lang="en-US" sz="8000" dirty="0">
              <a:solidFill>
                <a:schemeClr val="bg1"/>
              </a:solidFill>
              <a:latin typeface="+mj-lt"/>
            </a:endParaRPr>
          </a:p>
        </p:txBody>
      </p:sp>
      <p:sp>
        <p:nvSpPr>
          <p:cNvPr id="2" name="Rectangle 1"/>
          <p:cNvSpPr/>
          <p:nvPr/>
        </p:nvSpPr>
        <p:spPr>
          <a:xfrm>
            <a:off x="575939" y="3216891"/>
            <a:ext cx="7891904" cy="830997"/>
          </a:xfrm>
          <a:prstGeom prst="rect">
            <a:avLst/>
          </a:prstGeom>
          <a:noFill/>
        </p:spPr>
        <p:txBody>
          <a:bodyPr wrap="none" lIns="91440" tIns="45720" rIns="91440" bIns="45720">
            <a:spAutoFit/>
          </a:bodyPr>
          <a:lstStyle/>
          <a:p>
            <a:pPr algn="ctr"/>
            <a:r>
              <a:rPr lang="en-US" sz="2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We are going to download all strains from </a:t>
            </a:r>
            <a:r>
              <a:rPr lang="en-US" sz="2400" b="1"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BacDive</a:t>
            </a:r>
            <a:endParaRPr lang="en-US" sz="2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sz="2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With the specific tag (we start by environmental Tag)</a:t>
            </a:r>
            <a:endParaRPr lang="en-US" sz="2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8;p15"/>
          <p:cNvSpPr/>
          <p:nvPr/>
        </p:nvSpPr>
        <p:spPr>
          <a:xfrm>
            <a:off x="1" y="0"/>
            <a:ext cx="9154364" cy="5143500"/>
          </a:xfrm>
          <a:prstGeom prst="roundRect">
            <a:avLst>
              <a:gd name="adj" fmla="val 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1700" y="445025"/>
            <a:ext cx="8520600" cy="4123850"/>
          </a:xfrm>
          <a:prstGeom prst="rect">
            <a:avLst/>
          </a:prstGeom>
        </p:spPr>
      </p:pic>
    </p:spTree>
    <p:extLst>
      <p:ext uri="{BB962C8B-B14F-4D97-AF65-F5344CB8AC3E}">
        <p14:creationId xmlns:p14="http://schemas.microsoft.com/office/powerpoint/2010/main" val="4157740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8;p15"/>
          <p:cNvSpPr/>
          <p:nvPr/>
        </p:nvSpPr>
        <p:spPr>
          <a:xfrm>
            <a:off x="1" y="0"/>
            <a:ext cx="9154364" cy="5143500"/>
          </a:xfrm>
          <a:prstGeom prst="roundRect">
            <a:avLst>
              <a:gd name="adj" fmla="val 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1700" y="445025"/>
            <a:ext cx="8520600" cy="4220493"/>
          </a:xfrm>
          <a:prstGeom prst="rect">
            <a:avLst/>
          </a:prstGeom>
        </p:spPr>
      </p:pic>
    </p:spTree>
    <p:extLst>
      <p:ext uri="{BB962C8B-B14F-4D97-AF65-F5344CB8AC3E}">
        <p14:creationId xmlns:p14="http://schemas.microsoft.com/office/powerpoint/2010/main" val="4044523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8;p15"/>
          <p:cNvSpPr/>
          <p:nvPr/>
        </p:nvSpPr>
        <p:spPr>
          <a:xfrm>
            <a:off x="1" y="0"/>
            <a:ext cx="9154364" cy="5143500"/>
          </a:xfrm>
          <a:prstGeom prst="roundRect">
            <a:avLst>
              <a:gd name="adj" fmla="val 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Placeholder 2"/>
          <p:cNvSpPr>
            <a:spLocks noGrp="1"/>
          </p:cNvSpPr>
          <p:nvPr>
            <p:ph type="body" idx="1"/>
          </p:nvPr>
        </p:nvSpPr>
        <p:spPr>
          <a:xfrm>
            <a:off x="0" y="0"/>
            <a:ext cx="5702030" cy="853153"/>
          </a:xfrm>
        </p:spPr>
        <p:txBody>
          <a:bodyPr/>
          <a:lstStyle/>
          <a:p>
            <a:pPr marL="114300" indent="0" algn="ctr">
              <a:buNone/>
            </a:pPr>
            <a:r>
              <a:rPr lang="en-US" sz="2000" dirty="0">
                <a:solidFill>
                  <a:schemeClr val="bg1"/>
                </a:solidFill>
              </a:rPr>
              <a:t>step1.export_bacdive_iso_table before cleaning</a:t>
            </a:r>
            <a:endParaRPr lang="en-US" sz="2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97" y="853153"/>
            <a:ext cx="8237076" cy="3303211"/>
          </a:xfrm>
          <a:prstGeom prst="rect">
            <a:avLst/>
          </a:prstGeom>
        </p:spPr>
      </p:pic>
    </p:spTree>
    <p:extLst>
      <p:ext uri="{BB962C8B-B14F-4D97-AF65-F5344CB8AC3E}">
        <p14:creationId xmlns:p14="http://schemas.microsoft.com/office/powerpoint/2010/main" val="2530332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56" y="0"/>
            <a:ext cx="6623596" cy="5143500"/>
          </a:xfrm>
          <a:prstGeom prst="rect">
            <a:avLst/>
          </a:prstGeom>
        </p:spPr>
      </p:pic>
    </p:spTree>
    <p:extLst>
      <p:ext uri="{BB962C8B-B14F-4D97-AF65-F5344CB8AC3E}">
        <p14:creationId xmlns:p14="http://schemas.microsoft.com/office/powerpoint/2010/main" val="3719537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9;p15"/>
          <p:cNvSpPr/>
          <p:nvPr/>
        </p:nvSpPr>
        <p:spPr>
          <a:xfrm>
            <a:off x="0" y="0"/>
            <a:ext cx="9144000" cy="5143500"/>
          </a:xfrm>
          <a:prstGeom prst="roundRect">
            <a:avLst>
              <a:gd name="adj" fmla="val 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1776845" y="1828800"/>
            <a:ext cx="5227606" cy="923330"/>
          </a:xfrm>
          <a:prstGeom prst="rect">
            <a:avLst/>
          </a:prstGeom>
        </p:spPr>
        <p:txBody>
          <a:bodyPr wrap="square">
            <a:spAutoFit/>
          </a:bodyPr>
          <a:lstStyle/>
          <a:p>
            <a:pPr marL="457200" lvl="1">
              <a:spcBef>
                <a:spcPts val="1295"/>
              </a:spcBef>
            </a:pPr>
            <a:r>
              <a:rPr lang="en-US" sz="5400" b="1" dirty="0" smtClean="0">
                <a:solidFill>
                  <a:schemeClr val="bg1"/>
                </a:solidFill>
                <a:effectLst/>
                <a:latin typeface="+mj-lt"/>
                <a:ea typeface="Times New Roman" panose="02020603050405020304" pitchFamily="18" charset="0"/>
              </a:rPr>
              <a:t>Second step</a:t>
            </a:r>
            <a:endParaRPr lang="en-US" sz="5400" b="1" dirty="0">
              <a:solidFill>
                <a:schemeClr val="bg1"/>
              </a:solidFill>
              <a:effectLst/>
              <a:latin typeface="+mj-lt"/>
              <a:ea typeface="Times New Roman" panose="02020603050405020304" pitchFamily="18" charset="0"/>
            </a:endParaRPr>
          </a:p>
        </p:txBody>
      </p:sp>
    </p:spTree>
    <p:extLst>
      <p:ext uri="{BB962C8B-B14F-4D97-AF65-F5344CB8AC3E}">
        <p14:creationId xmlns:p14="http://schemas.microsoft.com/office/powerpoint/2010/main" val="1051094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752</Words>
  <Application>Microsoft Office PowerPoint</Application>
  <PresentationFormat>On-screen Show (16:9)</PresentationFormat>
  <Paragraphs>65</Paragraphs>
  <Slides>27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Times New Roman</vt:lpstr>
      <vt:lpstr>Simple Light</vt:lpstr>
      <vt:lpstr>ML Project or maybe DL Project</vt:lpstr>
      <vt:lpstr>Here is an overview of what I am going to do</vt:lpstr>
      <vt:lpstr>PowerPoint Presentation</vt:lpstr>
      <vt:lpstr>Stage one First step</vt:lpstr>
      <vt:lpstr>PowerPoint Presentation</vt:lpstr>
      <vt:lpstr>PowerPoint Presentation</vt:lpstr>
      <vt:lpstr>PowerPoint Presentation</vt:lpstr>
      <vt:lpstr>PowerPoint Presentation</vt:lpstr>
      <vt:lpstr>PowerPoint Presentation</vt:lpstr>
      <vt:lpstr>As you can see the main table is full of redundancy and there are tags other than #Enviroment and also lots of empty cells </vt:lpstr>
      <vt:lpstr>I used the python code (no.4) to create a new table, removing all the mistakes and filling the missed data     18040 strains</vt:lpstr>
      <vt:lpstr>PowerPoint Presentation</vt:lpstr>
      <vt:lpstr>Third step </vt:lpstr>
      <vt:lpstr>Extracting taxonomic and temperature details for each strain in different excel files, then we combined them together. </vt:lpstr>
      <vt:lpstr>The result is as follow:  </vt:lpstr>
      <vt:lpstr>PowerPoint Presentation</vt:lpstr>
      <vt:lpstr>4rd step  Another cleaning step  </vt:lpstr>
      <vt:lpstr> finding the starins with no taxonomic data (or defective data): 436 rows</vt:lpstr>
      <vt:lpstr>finding strains with no temperature data :</vt:lpstr>
      <vt:lpstr>PowerPoint Presentation</vt:lpstr>
      <vt:lpstr>In the end:     we started with 18040 strains</vt:lpstr>
      <vt:lpstr>Until now we have:</vt:lpstr>
      <vt:lpstr>PowerPoint Presentation</vt:lpstr>
      <vt:lpstr>5th step</vt:lpstr>
      <vt:lpstr>all_availible_seq_in_Bacdive 3022 WGS, 11527 16s,2029 complete seq</vt:lpstr>
      <vt:lpstr>All_seq_data</vt:lpstr>
      <vt:lpstr>End of first stage  Until now we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Visuals By dair.ai</dc:title>
  <dc:creator>kamy</dc:creator>
  <cp:lastModifiedBy>kamy</cp:lastModifiedBy>
  <cp:revision>25</cp:revision>
  <dcterms:modified xsi:type="dcterms:W3CDTF">2021-03-11T23:23:42Z</dcterms:modified>
</cp:coreProperties>
</file>