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364" r:id="rId4"/>
    <p:sldId id="392" r:id="rId5"/>
    <p:sldId id="317" r:id="rId6"/>
    <p:sldId id="366" r:id="rId7"/>
    <p:sldId id="367" r:id="rId8"/>
    <p:sldId id="369" r:id="rId9"/>
    <p:sldId id="371" r:id="rId10"/>
    <p:sldId id="396" r:id="rId11"/>
    <p:sldId id="398" r:id="rId12"/>
    <p:sldId id="379" r:id="rId13"/>
    <p:sldId id="384" r:id="rId14"/>
    <p:sldId id="39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BE3B3C-4D2F-4593-AD54-DE5493754453}">
  <a:tblStyle styleId="{53BE3B3C-4D2F-4593-AD54-DE54937544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5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air.ai/" TargetMode="External"/><Relationship Id="rId7" Type="http://schemas.openxmlformats.org/officeDocument/2006/relationships/hyperlink" Target="https://join.slack.com/t/dairai/shared_invite/zt-dv2dwzj7-F9HT047jIGkunNKv88lQ~g"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This is a project made by the </a:t>
            </a:r>
            <a:r>
              <a:rPr lang="en" sz="1200" u="sng">
                <a:solidFill>
                  <a:schemeClr val="hlink"/>
                </a:solidFill>
                <a:highlight>
                  <a:srgbClr val="FFFFFF"/>
                </a:highlight>
                <a:hlinkClick r:id="rId3"/>
              </a:rPr>
              <a:t>dair.ai </a:t>
            </a:r>
            <a:r>
              <a:rPr lang="en" sz="1200">
                <a:solidFill>
                  <a:srgbClr val="24292E"/>
                </a:solidFill>
                <a:highlight>
                  <a:srgbClr val="FFFFFF"/>
                </a:highlight>
              </a:rPr>
              <a:t>community and maintained in this </a:t>
            </a:r>
            <a:r>
              <a:rPr lang="en" sz="1200" u="sng">
                <a:solidFill>
                  <a:schemeClr val="hlink"/>
                </a:solidFill>
                <a:highlight>
                  <a:srgbClr val="FFFFFF"/>
                </a:highlight>
                <a:hlinkClick r:id="rId4"/>
              </a:rPr>
              <a:t>GitHub repo</a:t>
            </a:r>
            <a:r>
              <a:rPr lang="en"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 sz="1200" b="1">
                <a:solidFill>
                  <a:srgbClr val="24292E"/>
                </a:solidFill>
                <a:highlight>
                  <a:srgbClr val="FFFFFF"/>
                </a:highlight>
              </a:rPr>
              <a:t>IMPORTANT NOTE:</a:t>
            </a:r>
            <a:r>
              <a:rPr lang="en" sz="1200">
                <a:solidFill>
                  <a:srgbClr val="24292E"/>
                </a:solidFill>
                <a:highlight>
                  <a:srgbClr val="FFFFFF"/>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 sz="1200" b="1">
                <a:solidFill>
                  <a:srgbClr val="24292E"/>
                </a:solidFill>
                <a:highlight>
                  <a:srgbClr val="FFFFFF"/>
                </a:highlight>
              </a:rPr>
              <a:t>Contributing:</a:t>
            </a:r>
            <a:r>
              <a:rPr lang="en"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 sz="1200" u="sng">
                <a:solidFill>
                  <a:schemeClr val="hlink"/>
                </a:solidFill>
                <a:highlight>
                  <a:srgbClr val="FFFFFF"/>
                </a:highlight>
                <a:hlinkClick r:id="rId5"/>
              </a:rPr>
              <a:t>ellfae@gmail.com</a:t>
            </a:r>
            <a:r>
              <a:rPr lang="en"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 sz="1200">
                <a:solidFill>
                  <a:srgbClr val="24292E"/>
                </a:solidFill>
                <a:highlight>
                  <a:srgbClr val="FFFFFF"/>
                </a:highlight>
              </a:rPr>
              <a:t>If you need help with customizing a figure or have an idea of something that could be valuable to others, we can help. Just open an issue </a:t>
            </a:r>
            <a:r>
              <a:rPr lang="en" sz="1200">
                <a:solidFill>
                  <a:srgbClr val="0366D6"/>
                </a:solidFill>
                <a:highlight>
                  <a:srgbClr val="FFFFFF"/>
                </a:highlight>
                <a:uFill>
                  <a:noFill/>
                </a:uFill>
                <a:hlinkClick r:id="rId6">
                  <a:extLst>
                    <a:ext uri="{A12FA001-AC4F-418D-AE19-62706E023703}">
                      <ahyp:hlinkClr xmlns="" xmlns:ahyp="http://schemas.microsoft.com/office/drawing/2018/hyperlinkcolor" val="tx"/>
                    </a:ext>
                  </a:extLst>
                </a:hlinkClick>
              </a:rPr>
              <a:t>here</a:t>
            </a:r>
            <a:r>
              <a:rPr lang="en"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lnSpc>
                <a:spcPct val="115000"/>
              </a:lnSpc>
              <a:spcBef>
                <a:spcPts val="0"/>
              </a:spcBef>
              <a:spcAft>
                <a:spcPts val="0"/>
              </a:spcAft>
              <a:buNone/>
            </a:pPr>
            <a:endParaRPr sz="1200">
              <a:solidFill>
                <a:srgbClr val="24292E"/>
              </a:solidFill>
              <a:highlight>
                <a:srgbClr val="FFFFFF"/>
              </a:highlight>
            </a:endParaRPr>
          </a:p>
          <a:p>
            <a:pPr marL="0" lvl="0" indent="0" algn="l" rtl="0">
              <a:lnSpc>
                <a:spcPct val="115000"/>
              </a:lnSpc>
              <a:spcBef>
                <a:spcPts val="0"/>
              </a:spcBef>
              <a:spcAft>
                <a:spcPts val="0"/>
              </a:spcAft>
              <a:buNone/>
            </a:pPr>
            <a:r>
              <a:rPr lang="en" sz="1200">
                <a:solidFill>
                  <a:srgbClr val="24292E"/>
                </a:solidFill>
                <a:highlight>
                  <a:srgbClr val="FFFFFF"/>
                </a:highlight>
              </a:rPr>
              <a:t>Feel free to ask us anything related to this project in our </a:t>
            </a:r>
            <a:r>
              <a:rPr lang="en" sz="1200" u="sng">
                <a:solidFill>
                  <a:schemeClr val="hlink"/>
                </a:solidFill>
                <a:highlight>
                  <a:srgbClr val="FFFFFF"/>
                </a:highlight>
                <a:hlinkClick r:id="rId7"/>
              </a:rPr>
              <a:t>Slack</a:t>
            </a:r>
            <a:r>
              <a:rPr lang="en" sz="1200">
                <a:solidFill>
                  <a:srgbClr val="24292E"/>
                </a:solidFill>
                <a:highlight>
                  <a:srgbClr val="FFFFFF"/>
                </a:highlight>
              </a:rPr>
              <a:t> group.</a:t>
            </a:r>
            <a:endParaRPr sz="1200">
              <a:solidFill>
                <a:srgbClr val="24292E"/>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8327f1586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Basic components go here.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8327f1586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Basic components go here.</a:t>
            </a:r>
            <a:endParaRPr/>
          </a:p>
        </p:txBody>
      </p:sp>
    </p:spTree>
    <p:extLst>
      <p:ext uri="{BB962C8B-B14F-4D97-AF65-F5344CB8AC3E}">
        <p14:creationId xmlns:p14="http://schemas.microsoft.com/office/powerpoint/2010/main" val="3870405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7"/>
        <p:cNvGrpSpPr/>
        <p:nvPr/>
      </p:nvGrpSpPr>
      <p:grpSpPr>
        <a:xfrm>
          <a:off x="0" y="0"/>
          <a:ext cx="0" cy="0"/>
          <a:chOff x="0" y="0"/>
          <a:chExt cx="0" cy="0"/>
        </a:xfrm>
      </p:grpSpPr>
      <p:sp>
        <p:nvSpPr>
          <p:cNvPr id="4948" name="Google Shape;4948;g78327f1586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9" name="Google Shape;4949;g78327f1586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9219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241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solidFill>
                  <a:srgbClr val="FFFFFF"/>
                </a:solidFill>
              </a:rPr>
              <a:t>Collecting </a:t>
            </a:r>
            <a:r>
              <a:rPr lang="en-US" dirty="0" smtClean="0">
                <a:solidFill>
                  <a:srgbClr val="FFFFFF"/>
                </a:solidFill>
              </a:rPr>
              <a:t>pH</a:t>
            </a:r>
            <a:r>
              <a:rPr lang="en-US" dirty="0">
                <a:solidFill>
                  <a:srgbClr val="FFFFFF"/>
                </a:solidFill>
              </a:rPr>
              <a:t> </a:t>
            </a:r>
            <a:r>
              <a:rPr lang="en-US" dirty="0" smtClean="0">
                <a:solidFill>
                  <a:srgbClr val="FFFFFF"/>
                </a:solidFill>
              </a:rPr>
              <a:t>Data</a:t>
            </a:r>
            <a:endParaRPr dirty="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9;p15"/>
          <p:cNvSpPr/>
          <p:nvPr/>
        </p:nvSpPr>
        <p:spPr>
          <a:xfrm>
            <a:off x="0" y="0"/>
            <a:ext cx="9144000" cy="5143500"/>
          </a:xfrm>
          <a:prstGeom prst="roundRect">
            <a:avLst>
              <a:gd name="adj" fmla="val 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6428"/>
            <a:ext cx="9144000" cy="3510643"/>
          </a:xfrm>
          <a:prstGeom prst="rect">
            <a:avLst/>
          </a:prstGeom>
        </p:spPr>
      </p:pic>
    </p:spTree>
    <p:extLst>
      <p:ext uri="{BB962C8B-B14F-4D97-AF65-F5344CB8AC3E}">
        <p14:creationId xmlns:p14="http://schemas.microsoft.com/office/powerpoint/2010/main" val="2357678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9;p15"/>
          <p:cNvSpPr/>
          <p:nvPr/>
        </p:nvSpPr>
        <p:spPr>
          <a:xfrm>
            <a:off x="0" y="0"/>
            <a:ext cx="9144000" cy="5143500"/>
          </a:xfrm>
          <a:prstGeom prst="roundRect">
            <a:avLst>
              <a:gd name="adj" fmla="val 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267"/>
            <a:ext cx="9144000" cy="3384965"/>
          </a:xfrm>
          <a:prstGeom prst="rect">
            <a:avLst/>
          </a:prstGeom>
        </p:spPr>
      </p:pic>
    </p:spTree>
    <p:extLst>
      <p:ext uri="{BB962C8B-B14F-4D97-AF65-F5344CB8AC3E}">
        <p14:creationId xmlns:p14="http://schemas.microsoft.com/office/powerpoint/2010/main" val="414017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0;p15"/>
          <p:cNvSpPr/>
          <p:nvPr/>
        </p:nvSpPr>
        <p:spPr>
          <a:xfrm>
            <a:off x="10367" y="-17750"/>
            <a:ext cx="9144000" cy="5161250"/>
          </a:xfrm>
          <a:prstGeom prst="roundRect">
            <a:avLst>
              <a:gd name="adj" fmla="val 0"/>
            </a:avLst>
          </a:prstGeom>
          <a:gradFill>
            <a:gsLst>
              <a:gs pos="0">
                <a:srgbClr val="F64F59"/>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r>
              <a:rPr lang="en-US" sz="3600" dirty="0" smtClean="0">
                <a:solidFill>
                  <a:schemeClr val="bg1"/>
                </a:solidFill>
              </a:rPr>
              <a:t>Until now we have:</a:t>
            </a:r>
            <a:endParaRPr lang="en-US" sz="36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636" y="1234142"/>
            <a:ext cx="2140527" cy="240601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798" y="1234142"/>
            <a:ext cx="2036619" cy="2403879"/>
          </a:xfrm>
          <a:prstGeom prst="rect">
            <a:avLst/>
          </a:prstGeom>
        </p:spPr>
      </p:pic>
      <p:cxnSp>
        <p:nvCxnSpPr>
          <p:cNvPr id="7" name="Curved Connector 6"/>
          <p:cNvCxnSpPr>
            <a:stCxn id="6" idx="2"/>
          </p:cNvCxnSpPr>
          <p:nvPr/>
        </p:nvCxnSpPr>
        <p:spPr>
          <a:xfrm rot="5400000">
            <a:off x="5401274" y="3193213"/>
            <a:ext cx="430026" cy="1319643"/>
          </a:xfrm>
          <a:prstGeom prst="curvedConnector2">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9" name="Curved Connector 8"/>
          <p:cNvCxnSpPr/>
          <p:nvPr/>
        </p:nvCxnSpPr>
        <p:spPr>
          <a:xfrm rot="16200000" flipH="1">
            <a:off x="6281308" y="3642016"/>
            <a:ext cx="862437" cy="852063"/>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1" name="Curved Connector 10"/>
          <p:cNvCxnSpPr/>
          <p:nvPr/>
        </p:nvCxnSpPr>
        <p:spPr>
          <a:xfrm rot="16200000" flipH="1">
            <a:off x="5743017" y="4180296"/>
            <a:ext cx="1097325" cy="10387"/>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3" name="Curved Connector 12"/>
          <p:cNvCxnSpPr/>
          <p:nvPr/>
        </p:nvCxnSpPr>
        <p:spPr>
          <a:xfrm rot="5400000">
            <a:off x="5470811" y="3683592"/>
            <a:ext cx="862437" cy="768911"/>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6" name="Curved Connector 15"/>
          <p:cNvCxnSpPr/>
          <p:nvPr/>
        </p:nvCxnSpPr>
        <p:spPr>
          <a:xfrm rot="16200000" flipH="1">
            <a:off x="6770278" y="3143850"/>
            <a:ext cx="435218" cy="1423559"/>
          </a:xfrm>
          <a:prstGeom prst="curvedConnector2">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8" name="Rectangle 17"/>
          <p:cNvSpPr/>
          <p:nvPr/>
        </p:nvSpPr>
        <p:spPr>
          <a:xfrm>
            <a:off x="4637628" y="3882334"/>
            <a:ext cx="389850"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ID</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4984662" y="4499266"/>
            <a:ext cx="878766"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species</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5476006" y="4761207"/>
            <a:ext cx="1620958"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Isolation source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22" name="Rectangle 21"/>
          <p:cNvSpPr/>
          <p:nvPr/>
        </p:nvSpPr>
        <p:spPr>
          <a:xfrm>
            <a:off x="6761531" y="4482829"/>
            <a:ext cx="857927"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country</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23" name="Rectangle 22"/>
          <p:cNvSpPr/>
          <p:nvPr/>
        </p:nvSpPr>
        <p:spPr>
          <a:xfrm>
            <a:off x="7658056" y="3890675"/>
            <a:ext cx="537327"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Tag</a:t>
            </a:r>
            <a:endParaRPr lang="en-US" sz="1600" b="0" cap="none" spc="0" dirty="0">
              <a:ln w="0"/>
              <a:solidFill>
                <a:schemeClr val="tx1"/>
              </a:solidFill>
              <a:effectLst>
                <a:outerShdw blurRad="38100" dist="19050" dir="2700000" algn="tl" rotWithShape="0">
                  <a:schemeClr val="dk1">
                    <a:alpha val="40000"/>
                  </a:schemeClr>
                </a:outerShdw>
              </a:effectLst>
            </a:endParaRPr>
          </a:p>
        </p:txBody>
      </p:sp>
      <p:cxnSp>
        <p:nvCxnSpPr>
          <p:cNvPr id="24" name="Curved Connector 23"/>
          <p:cNvCxnSpPr/>
          <p:nvPr/>
        </p:nvCxnSpPr>
        <p:spPr>
          <a:xfrm rot="16200000" flipH="1">
            <a:off x="2060527" y="4176181"/>
            <a:ext cx="1097325" cy="10387"/>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25" name="Rectangle 24"/>
          <p:cNvSpPr/>
          <p:nvPr/>
        </p:nvSpPr>
        <p:spPr>
          <a:xfrm>
            <a:off x="891567" y="4761207"/>
            <a:ext cx="3703258"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Temperature data(growth, optimum,…)</a:t>
            </a:r>
            <a:endParaRPr lang="en-US" sz="1600" b="0" cap="none" spc="0" dirty="0">
              <a:ln w="0"/>
              <a:solidFill>
                <a:schemeClr val="tx1"/>
              </a:solidFill>
              <a:effectLst>
                <a:outerShdw blurRad="38100" dist="19050" dir="2700000" algn="tl" rotWithShape="0">
                  <a:schemeClr val="dk1">
                    <a:alpha val="40000"/>
                  </a:schemeClr>
                </a:outerShdw>
              </a:effectLst>
            </a:endParaRPr>
          </a:p>
        </p:txBody>
      </p:sp>
      <p:cxnSp>
        <p:nvCxnSpPr>
          <p:cNvPr id="36" name="Curved Connector 35"/>
          <p:cNvCxnSpPr/>
          <p:nvPr/>
        </p:nvCxnSpPr>
        <p:spPr>
          <a:xfrm rot="5400000">
            <a:off x="1719169" y="3191283"/>
            <a:ext cx="430026" cy="1319643"/>
          </a:xfrm>
          <a:prstGeom prst="curvedConnector2">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7" name="Curved Connector 36"/>
          <p:cNvCxnSpPr/>
          <p:nvPr/>
        </p:nvCxnSpPr>
        <p:spPr>
          <a:xfrm rot="16200000" flipH="1">
            <a:off x="2599203" y="3640086"/>
            <a:ext cx="862437" cy="852063"/>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9" name="Curved Connector 38"/>
          <p:cNvCxnSpPr/>
          <p:nvPr/>
        </p:nvCxnSpPr>
        <p:spPr>
          <a:xfrm rot="5400000">
            <a:off x="1788706" y="3681662"/>
            <a:ext cx="862437" cy="768911"/>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41" name="Rectangle 40"/>
          <p:cNvSpPr/>
          <p:nvPr/>
        </p:nvSpPr>
        <p:spPr>
          <a:xfrm>
            <a:off x="955523" y="3880404"/>
            <a:ext cx="389850"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ID</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42" name="Rectangle 41"/>
          <p:cNvSpPr/>
          <p:nvPr/>
        </p:nvSpPr>
        <p:spPr>
          <a:xfrm>
            <a:off x="1052490" y="4497336"/>
            <a:ext cx="1378904" cy="338554"/>
          </a:xfrm>
          <a:prstGeom prst="rect">
            <a:avLst/>
          </a:prstGeom>
          <a:noFill/>
        </p:spPr>
        <p:txBody>
          <a:bodyPr wrap="none" lIns="91440" tIns="45720" rIns="91440" bIns="45720">
            <a:spAutoFit/>
          </a:bodyPr>
          <a:lstStyle/>
          <a:p>
            <a:pPr algn="ctr"/>
            <a:r>
              <a:rPr lang="en-US" sz="1600" dirty="0" err="1" smtClean="0">
                <a:ln w="0"/>
                <a:solidFill>
                  <a:schemeClr val="tx1"/>
                </a:solidFill>
                <a:effectLst>
                  <a:outerShdw blurRad="38100" dist="19050" dir="2700000" algn="tl" rotWithShape="0">
                    <a:schemeClr val="dk1">
                      <a:alpha val="40000"/>
                    </a:schemeClr>
                  </a:outerShdw>
                </a:effectLst>
              </a:rPr>
              <a:t>BacDive</a:t>
            </a:r>
            <a:r>
              <a:rPr lang="en-US" sz="1600" dirty="0" smtClean="0">
                <a:ln w="0"/>
                <a:solidFill>
                  <a:schemeClr val="tx1"/>
                </a:solidFill>
                <a:effectLst>
                  <a:outerShdw blurRad="38100" dist="19050" dir="2700000" algn="tl" rotWithShape="0">
                    <a:schemeClr val="dk1">
                      <a:alpha val="40000"/>
                    </a:schemeClr>
                  </a:outerShdw>
                </a:effectLst>
              </a:rPr>
              <a:t> Link</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44" name="Rectangle 43"/>
          <p:cNvSpPr/>
          <p:nvPr/>
        </p:nvSpPr>
        <p:spPr>
          <a:xfrm>
            <a:off x="2686691" y="4480899"/>
            <a:ext cx="1643400"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Taxonomic data</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33312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0;p15"/>
          <p:cNvSpPr/>
          <p:nvPr/>
        </p:nvSpPr>
        <p:spPr>
          <a:xfrm>
            <a:off x="0" y="-17750"/>
            <a:ext cx="9144000" cy="5161250"/>
          </a:xfrm>
          <a:prstGeom prst="roundRect">
            <a:avLst>
              <a:gd name="adj" fmla="val 0"/>
            </a:avLst>
          </a:prstGeom>
          <a:gradFill>
            <a:gsLst>
              <a:gs pos="0">
                <a:srgbClr val="F64F59"/>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p:cNvSpPr>
            <a:spLocks noGrp="1"/>
          </p:cNvSpPr>
          <p:nvPr>
            <p:ph type="title"/>
          </p:nvPr>
        </p:nvSpPr>
        <p:spPr>
          <a:xfrm>
            <a:off x="384436" y="321976"/>
            <a:ext cx="8520600" cy="572700"/>
          </a:xfrm>
        </p:spPr>
        <p:txBody>
          <a:bodyPr/>
          <a:lstStyle/>
          <a:p>
            <a:r>
              <a:rPr lang="en-US" sz="4000" dirty="0" smtClean="0">
                <a:solidFill>
                  <a:schemeClr val="bg1"/>
                </a:solidFill>
              </a:rPr>
              <a:t>End </a:t>
            </a:r>
            <a:r>
              <a:rPr lang="en-US" sz="4000" dirty="0">
                <a:solidFill>
                  <a:schemeClr val="bg1"/>
                </a:solidFill>
              </a:rPr>
              <a:t>of first stage </a:t>
            </a:r>
            <a:r>
              <a:rPr lang="en-US" sz="4000" dirty="0" smtClean="0">
                <a:solidFill>
                  <a:schemeClr val="bg1"/>
                </a:solidFill>
              </a:rPr>
              <a:t/>
            </a:r>
            <a:br>
              <a:rPr lang="en-US" sz="4000" dirty="0" smtClean="0">
                <a:solidFill>
                  <a:schemeClr val="bg1"/>
                </a:solidFill>
              </a:rPr>
            </a:br>
            <a:r>
              <a:rPr lang="en-US" sz="2000" dirty="0" smtClean="0">
                <a:solidFill>
                  <a:schemeClr val="bg1"/>
                </a:solidFill>
              </a:rPr>
              <a:t>Until now we have:</a:t>
            </a:r>
            <a:endParaRPr lang="en-US" sz="20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67" y="1934740"/>
            <a:ext cx="1518183" cy="17064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824" y="1912405"/>
            <a:ext cx="1464694" cy="17288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6074" y="1213788"/>
            <a:ext cx="1980059" cy="242743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1661" y="1219342"/>
            <a:ext cx="2067659" cy="2429079"/>
          </a:xfrm>
          <a:prstGeom prst="rect">
            <a:avLst/>
          </a:prstGeom>
        </p:spPr>
      </p:pic>
      <p:cxnSp>
        <p:nvCxnSpPr>
          <p:cNvPr id="9" name="Curved Connector 8"/>
          <p:cNvCxnSpPr/>
          <p:nvPr/>
        </p:nvCxnSpPr>
        <p:spPr>
          <a:xfrm rot="10800000" flipV="1">
            <a:off x="6510768" y="3668281"/>
            <a:ext cx="712237" cy="556626"/>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1" name="Curved Connector 10"/>
          <p:cNvCxnSpPr/>
          <p:nvPr/>
        </p:nvCxnSpPr>
        <p:spPr>
          <a:xfrm rot="16200000" flipH="1">
            <a:off x="6881519" y="4029828"/>
            <a:ext cx="717556" cy="10386"/>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2" name="Curved Connector 11"/>
          <p:cNvCxnSpPr/>
          <p:nvPr/>
        </p:nvCxnSpPr>
        <p:spPr>
          <a:xfrm>
            <a:off x="7235104" y="3676245"/>
            <a:ext cx="734723" cy="584059"/>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a:xfrm>
            <a:off x="6177740" y="4055628"/>
            <a:ext cx="389850"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ID</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7890518" y="4055245"/>
            <a:ext cx="1208985"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Description</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6698738" y="4430095"/>
            <a:ext cx="1072731" cy="338554"/>
          </a:xfrm>
          <a:prstGeom prst="rect">
            <a:avLst/>
          </a:prstGeom>
          <a:noFill/>
        </p:spPr>
        <p:txBody>
          <a:bodyPr wrap="none" lIns="91440" tIns="45720" rIns="91440" bIns="45720">
            <a:spAutoFit/>
          </a:bodyPr>
          <a:lstStyle/>
          <a:p>
            <a:pPr algn="ctr"/>
            <a:r>
              <a:rPr lang="en-US" sz="1600" dirty="0" smtClean="0">
                <a:ln w="0"/>
                <a:solidFill>
                  <a:schemeClr val="tx1"/>
                </a:solidFill>
                <a:effectLst>
                  <a:outerShdw blurRad="38100" dist="19050" dir="2700000" algn="tl" rotWithShape="0">
                    <a:schemeClr val="dk1">
                      <a:alpha val="40000"/>
                    </a:schemeClr>
                  </a:outerShdw>
                </a:effectLst>
              </a:rPr>
              <a:t>sequence</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02905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0;p15"/>
          <p:cNvSpPr/>
          <p:nvPr/>
        </p:nvSpPr>
        <p:spPr>
          <a:xfrm>
            <a:off x="14089" y="-13402"/>
            <a:ext cx="9144000" cy="5161250"/>
          </a:xfrm>
          <a:prstGeom prst="roundRect">
            <a:avLst>
              <a:gd name="adj" fmla="val 0"/>
            </a:avLst>
          </a:prstGeom>
          <a:gradFill>
            <a:gsLst>
              <a:gs pos="0">
                <a:srgbClr val="F64F59"/>
              </a:gs>
              <a:gs pos="100000">
                <a:srgbClr val="DE87F1"/>
              </a:gs>
            </a:gsLst>
            <a:lin ang="1350003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i="0" u="none" strike="noStrike" kern="0" cap="none" spc="0" normalizeH="0" baseline="0" noProof="0">
              <a:ln>
                <a:noFill/>
              </a:ln>
              <a:solidFill>
                <a:srgbClr val="000000"/>
              </a:solidFill>
              <a:effectLst/>
              <a:uLnTx/>
              <a:uFillTx/>
              <a:latin typeface="Arial"/>
              <a:cs typeface="Arial"/>
              <a:sym typeface="Arial"/>
            </a:endParaRPr>
          </a:p>
        </p:txBody>
      </p:sp>
      <p:sp>
        <p:nvSpPr>
          <p:cNvPr id="2" name="Title 1"/>
          <p:cNvSpPr>
            <a:spLocks noGrp="1"/>
          </p:cNvSpPr>
          <p:nvPr>
            <p:ph type="title"/>
          </p:nvPr>
        </p:nvSpPr>
        <p:spPr/>
        <p:txBody>
          <a:bodyPr/>
          <a:lstStyle/>
          <a:p>
            <a:r>
              <a:rPr lang="en-US" sz="3600" dirty="0" smtClean="0">
                <a:solidFill>
                  <a:schemeClr val="bg1"/>
                </a:solidFill>
              </a:rPr>
              <a:t>NEW:</a:t>
            </a:r>
            <a:endParaRPr lang="en-US" sz="3600" dirty="0">
              <a:solidFill>
                <a:schemeClr val="bg1"/>
              </a:solidFill>
            </a:endParaRPr>
          </a:p>
        </p:txBody>
      </p:sp>
      <p:cxnSp>
        <p:nvCxnSpPr>
          <p:cNvPr id="7" name="Curved Connector 6"/>
          <p:cNvCxnSpPr>
            <a:stCxn id="6" idx="2"/>
          </p:cNvCxnSpPr>
          <p:nvPr/>
        </p:nvCxnSpPr>
        <p:spPr>
          <a:xfrm rot="5400000">
            <a:off x="5401274" y="3193213"/>
            <a:ext cx="430026" cy="1319643"/>
          </a:xfrm>
          <a:prstGeom prst="curvedConnector2">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9" name="Curved Connector 8"/>
          <p:cNvCxnSpPr/>
          <p:nvPr/>
        </p:nvCxnSpPr>
        <p:spPr>
          <a:xfrm rot="16200000" flipH="1">
            <a:off x="6281308" y="3642016"/>
            <a:ext cx="862437" cy="852063"/>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1" name="Curved Connector 10"/>
          <p:cNvCxnSpPr/>
          <p:nvPr/>
        </p:nvCxnSpPr>
        <p:spPr>
          <a:xfrm rot="16200000" flipH="1">
            <a:off x="5743017" y="4180296"/>
            <a:ext cx="1097325" cy="10387"/>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3" name="Curved Connector 12"/>
          <p:cNvCxnSpPr/>
          <p:nvPr/>
        </p:nvCxnSpPr>
        <p:spPr>
          <a:xfrm rot="5400000">
            <a:off x="5470811" y="3683592"/>
            <a:ext cx="862437" cy="768911"/>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6" name="Curved Connector 15"/>
          <p:cNvCxnSpPr/>
          <p:nvPr/>
        </p:nvCxnSpPr>
        <p:spPr>
          <a:xfrm>
            <a:off x="6276107" y="3638021"/>
            <a:ext cx="1187487" cy="566432"/>
          </a:xfrm>
          <a:prstGeom prst="curvedConnector3">
            <a:avLst>
              <a:gd name="adj1" fmla="val 47375"/>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8" name="Rectangle 17"/>
          <p:cNvSpPr/>
          <p:nvPr/>
        </p:nvSpPr>
        <p:spPr>
          <a:xfrm>
            <a:off x="3660387" y="3890675"/>
            <a:ext cx="1388521" cy="307777"/>
          </a:xfrm>
          <a:prstGeom prst="rect">
            <a:avLst/>
          </a:prstGeom>
          <a:noFill/>
        </p:spPr>
        <p:txBody>
          <a:bodyPr wrap="none" lIns="91440" tIns="45720" rIns="91440" bIns="45720">
            <a:spAutoFit/>
          </a:bodyPr>
          <a:lstStyle/>
          <a:p>
            <a:pPr lvl="0" algn="ctr"/>
            <a:r>
              <a:rPr lang="en-US" dirty="0" err="1"/>
              <a:t>species_name</a:t>
            </a:r>
            <a:r>
              <a:rPr lang="en-US" dirty="0"/>
              <a:t> </a:t>
            </a:r>
            <a:endParaRPr kumimoji="0" lang="en-US" i="0" u="none" strike="noStrike" kern="0" cap="none" spc="0" normalizeH="0" baseline="0" noProof="0" dirty="0">
              <a:ln w="0"/>
              <a:solidFill>
                <a:srgbClr val="000000"/>
              </a:solidFill>
              <a:effectLst>
                <a:outerShdw blurRad="38100" dist="19050" dir="2700000" algn="tl" rotWithShape="0">
                  <a:srgbClr val="000000">
                    <a:alpha val="40000"/>
                  </a:srgbClr>
                </a:outerShdw>
              </a:effectLst>
              <a:uLnTx/>
              <a:uFillTx/>
              <a:sym typeface="Arial"/>
            </a:endParaRPr>
          </a:p>
        </p:txBody>
      </p:sp>
      <p:sp>
        <p:nvSpPr>
          <p:cNvPr id="19" name="Rectangle 18"/>
          <p:cNvSpPr/>
          <p:nvPr/>
        </p:nvSpPr>
        <p:spPr>
          <a:xfrm>
            <a:off x="5083246" y="4499266"/>
            <a:ext cx="681597" cy="307777"/>
          </a:xfrm>
          <a:prstGeom prst="rect">
            <a:avLst/>
          </a:prstGeom>
          <a:noFill/>
        </p:spPr>
        <p:txBody>
          <a:bodyPr wrap="none" lIns="91440" tIns="45720" rIns="91440" bIns="45720">
            <a:spAutoFit/>
          </a:bodyPr>
          <a:lstStyle/>
          <a:p>
            <a:pPr lvl="0" algn="ctr"/>
            <a:r>
              <a:rPr lang="en-US" dirty="0"/>
              <a:t>query</a:t>
            </a:r>
            <a:r>
              <a:rPr lang="en-US" dirty="0"/>
              <a:t> </a:t>
            </a:r>
            <a:endParaRPr kumimoji="0" lang="en-US" i="0" u="none" strike="noStrike" kern="0" cap="none" spc="0" normalizeH="0" baseline="0" noProof="0" dirty="0">
              <a:ln w="0"/>
              <a:solidFill>
                <a:srgbClr val="000000"/>
              </a:solidFill>
              <a:effectLst>
                <a:outerShdw blurRad="38100" dist="19050" dir="2700000" algn="tl" rotWithShape="0">
                  <a:srgbClr val="000000">
                    <a:alpha val="40000"/>
                  </a:srgbClr>
                </a:outerShdw>
              </a:effectLst>
              <a:uLnTx/>
              <a:uFillTx/>
              <a:sym typeface="Arial"/>
            </a:endParaRPr>
          </a:p>
        </p:txBody>
      </p:sp>
      <p:sp>
        <p:nvSpPr>
          <p:cNvPr id="20" name="Rectangle 19"/>
          <p:cNvSpPr/>
          <p:nvPr/>
        </p:nvSpPr>
        <p:spPr>
          <a:xfrm>
            <a:off x="5851110" y="4761207"/>
            <a:ext cx="870751" cy="307777"/>
          </a:xfrm>
          <a:prstGeom prst="rect">
            <a:avLst/>
          </a:prstGeom>
          <a:noFill/>
        </p:spPr>
        <p:txBody>
          <a:bodyPr wrap="none" lIns="91440" tIns="45720" rIns="91440" bIns="45720">
            <a:spAutoFit/>
          </a:bodyPr>
          <a:lstStyle/>
          <a:p>
            <a:pPr lvl="0" algn="ctr"/>
            <a:r>
              <a:rPr lang="en-US" dirty="0"/>
              <a:t>abstract</a:t>
            </a:r>
            <a:r>
              <a:rPr lang="en-US" dirty="0"/>
              <a:t> </a:t>
            </a:r>
            <a:endParaRPr kumimoji="0" lang="en-US" i="0" u="none" strike="noStrike" kern="0" cap="none" spc="0" normalizeH="0" baseline="0" noProof="0" dirty="0">
              <a:ln w="0"/>
              <a:solidFill>
                <a:srgbClr val="000000"/>
              </a:solidFill>
              <a:effectLst>
                <a:outerShdw blurRad="38100" dist="19050" dir="2700000" algn="tl" rotWithShape="0">
                  <a:srgbClr val="000000">
                    <a:alpha val="40000"/>
                  </a:srgbClr>
                </a:outerShdw>
              </a:effectLst>
              <a:uLnTx/>
              <a:uFillTx/>
              <a:sym typeface="Arial"/>
            </a:endParaRPr>
          </a:p>
        </p:txBody>
      </p:sp>
      <p:sp>
        <p:nvSpPr>
          <p:cNvPr id="22" name="Rectangle 21"/>
          <p:cNvSpPr/>
          <p:nvPr/>
        </p:nvSpPr>
        <p:spPr>
          <a:xfrm>
            <a:off x="6545928" y="4482829"/>
            <a:ext cx="1289135" cy="307777"/>
          </a:xfrm>
          <a:prstGeom prst="rect">
            <a:avLst/>
          </a:prstGeom>
          <a:noFill/>
        </p:spPr>
        <p:txBody>
          <a:bodyPr wrap="none" lIns="91440" tIns="45720" rIns="91440" bIns="45720">
            <a:spAutoFit/>
          </a:bodyPr>
          <a:lstStyle/>
          <a:p>
            <a:pPr lvl="0" algn="ctr"/>
            <a:r>
              <a:rPr lang="en-US" dirty="0" err="1"/>
              <a:t>pH_sentence</a:t>
            </a:r>
            <a:r>
              <a:rPr lang="en-US" dirty="0"/>
              <a:t> </a:t>
            </a:r>
            <a:endParaRPr kumimoji="0" lang="en-US" i="0" u="none" strike="noStrike" kern="0" cap="none" spc="0" normalizeH="0" baseline="0" noProof="0" dirty="0">
              <a:ln w="0"/>
              <a:solidFill>
                <a:srgbClr val="000000"/>
              </a:solidFill>
              <a:effectLst>
                <a:outerShdw blurRad="38100" dist="19050" dir="2700000" algn="tl" rotWithShape="0">
                  <a:srgbClr val="000000">
                    <a:alpha val="40000"/>
                  </a:srgbClr>
                </a:outerShdw>
              </a:effectLst>
              <a:uLnTx/>
              <a:uFillTx/>
              <a:sym typeface="Arial"/>
            </a:endParaRPr>
          </a:p>
        </p:txBody>
      </p:sp>
      <p:sp>
        <p:nvSpPr>
          <p:cNvPr id="23" name="Rectangle 22"/>
          <p:cNvSpPr/>
          <p:nvPr/>
        </p:nvSpPr>
        <p:spPr>
          <a:xfrm>
            <a:off x="7243711" y="4158782"/>
            <a:ext cx="1885452" cy="307777"/>
          </a:xfrm>
          <a:prstGeom prst="rect">
            <a:avLst/>
          </a:prstGeom>
          <a:noFill/>
        </p:spPr>
        <p:txBody>
          <a:bodyPr wrap="none" lIns="91440" tIns="45720" rIns="91440" bIns="45720">
            <a:spAutoFit/>
          </a:bodyPr>
          <a:lstStyle/>
          <a:p>
            <a:pPr lvl="0" algn="ctr"/>
            <a:r>
              <a:rPr lang="en-US" dirty="0" err="1" smtClean="0"/>
              <a:t>what_regexss_found</a:t>
            </a:r>
            <a:r>
              <a:rPr lang="en-US" dirty="0" smtClean="0"/>
              <a:t> </a:t>
            </a:r>
            <a:endParaRPr kumimoji="0" lang="en-US" i="0" u="none" strike="noStrike" kern="0" cap="none" spc="0" normalizeH="0" baseline="0" noProof="0" dirty="0">
              <a:ln w="0"/>
              <a:solidFill>
                <a:srgbClr val="000000"/>
              </a:solidFill>
              <a:effectLst>
                <a:outerShdw blurRad="38100" dist="19050" dir="2700000" algn="tl" rotWithShape="0">
                  <a:srgbClr val="000000">
                    <a:alpha val="40000"/>
                  </a:srgbClr>
                </a:outerShdw>
              </a:effectLst>
              <a:uLnTx/>
              <a:uFillTx/>
              <a:sym typeface="Arial"/>
            </a:endParaRPr>
          </a:p>
        </p:txBody>
      </p:sp>
      <p:cxnSp>
        <p:nvCxnSpPr>
          <p:cNvPr id="24" name="Curved Connector 23"/>
          <p:cNvCxnSpPr/>
          <p:nvPr/>
        </p:nvCxnSpPr>
        <p:spPr>
          <a:xfrm rot="16200000" flipH="1">
            <a:off x="2060527" y="4176181"/>
            <a:ext cx="1097325" cy="10387"/>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25" name="Rectangle 24"/>
          <p:cNvSpPr/>
          <p:nvPr/>
        </p:nvSpPr>
        <p:spPr>
          <a:xfrm>
            <a:off x="1105568" y="4761207"/>
            <a:ext cx="3275256" cy="307777"/>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i="0" u="none" strike="noStrike" kern="0" cap="none" spc="0" normalizeH="0" baseline="0" noProof="0" dirty="0" smtClean="0">
                <a:ln w="0"/>
                <a:solidFill>
                  <a:srgbClr val="000000"/>
                </a:solidFill>
                <a:effectLst>
                  <a:outerShdw blurRad="38100" dist="19050" dir="2700000" algn="tl" rotWithShape="0">
                    <a:srgbClr val="000000">
                      <a:alpha val="40000"/>
                    </a:srgbClr>
                  </a:outerShdw>
                </a:effectLst>
                <a:uLnTx/>
                <a:uFillTx/>
                <a:latin typeface="Arial"/>
                <a:cs typeface="Arial"/>
                <a:sym typeface="Arial"/>
              </a:rPr>
              <a:t>Temperature data(growth, optimum,…)</a:t>
            </a:r>
            <a:endParaRPr kumimoji="0" lang="en-US" i="0" u="none" strike="noStrike" kern="0" cap="none" spc="0" normalizeH="0" baseline="0" noProof="0" dirty="0">
              <a:ln w="0"/>
              <a:solidFill>
                <a:srgbClr val="000000"/>
              </a:solidFill>
              <a:effectLst>
                <a:outerShdw blurRad="38100" dist="19050" dir="2700000" algn="tl" rotWithShape="0">
                  <a:srgbClr val="000000">
                    <a:alpha val="40000"/>
                  </a:srgbClr>
                </a:outerShdw>
              </a:effectLst>
              <a:uLnTx/>
              <a:uFillTx/>
              <a:latin typeface="Arial"/>
              <a:cs typeface="Arial"/>
              <a:sym typeface="Arial"/>
            </a:endParaRPr>
          </a:p>
        </p:txBody>
      </p:sp>
      <p:cxnSp>
        <p:nvCxnSpPr>
          <p:cNvPr id="36" name="Curved Connector 35"/>
          <p:cNvCxnSpPr/>
          <p:nvPr/>
        </p:nvCxnSpPr>
        <p:spPr>
          <a:xfrm rot="5400000">
            <a:off x="1719169" y="3191283"/>
            <a:ext cx="430026" cy="1319643"/>
          </a:xfrm>
          <a:prstGeom prst="curvedConnector2">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7" name="Curved Connector 36"/>
          <p:cNvCxnSpPr/>
          <p:nvPr/>
        </p:nvCxnSpPr>
        <p:spPr>
          <a:xfrm rot="16200000" flipH="1">
            <a:off x="2599203" y="3640086"/>
            <a:ext cx="862437" cy="852063"/>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9" name="Curved Connector 38"/>
          <p:cNvCxnSpPr/>
          <p:nvPr/>
        </p:nvCxnSpPr>
        <p:spPr>
          <a:xfrm rot="5400000">
            <a:off x="1788706" y="3681662"/>
            <a:ext cx="862437" cy="768911"/>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41" name="Rectangle 40"/>
          <p:cNvSpPr/>
          <p:nvPr/>
        </p:nvSpPr>
        <p:spPr>
          <a:xfrm>
            <a:off x="968347" y="3880404"/>
            <a:ext cx="364202" cy="307777"/>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i="0" u="none" strike="noStrike" kern="0" cap="none" spc="0" normalizeH="0" baseline="0" noProof="0" dirty="0" smtClean="0">
                <a:ln w="0"/>
                <a:solidFill>
                  <a:srgbClr val="000000"/>
                </a:solidFill>
                <a:effectLst>
                  <a:outerShdw blurRad="38100" dist="19050" dir="2700000" algn="tl" rotWithShape="0">
                    <a:srgbClr val="000000">
                      <a:alpha val="40000"/>
                    </a:srgbClr>
                  </a:outerShdw>
                </a:effectLst>
                <a:uLnTx/>
                <a:uFillTx/>
                <a:latin typeface="Arial"/>
                <a:cs typeface="Arial"/>
                <a:sym typeface="Arial"/>
              </a:rPr>
              <a:t>ID</a:t>
            </a:r>
            <a:endParaRPr kumimoji="0" lang="en-US" i="0" u="none" strike="noStrike" kern="0" cap="none" spc="0" normalizeH="0" baseline="0" noProof="0" dirty="0">
              <a:ln w="0"/>
              <a:solidFill>
                <a:srgbClr val="000000"/>
              </a:solidFill>
              <a:effectLst>
                <a:outerShdw blurRad="38100" dist="19050" dir="2700000" algn="tl" rotWithShape="0">
                  <a:srgbClr val="000000">
                    <a:alpha val="40000"/>
                  </a:srgbClr>
                </a:outerShdw>
              </a:effectLst>
              <a:uLnTx/>
              <a:uFillTx/>
              <a:latin typeface="Arial"/>
              <a:cs typeface="Arial"/>
              <a:sym typeface="Arial"/>
            </a:endParaRPr>
          </a:p>
        </p:txBody>
      </p:sp>
      <p:sp>
        <p:nvSpPr>
          <p:cNvPr id="42" name="Rectangle 41"/>
          <p:cNvSpPr/>
          <p:nvPr/>
        </p:nvSpPr>
        <p:spPr>
          <a:xfrm>
            <a:off x="1126228" y="4497336"/>
            <a:ext cx="1231426" cy="307777"/>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i="0" u="none" strike="noStrike" kern="0" cap="none" spc="0" normalizeH="0" baseline="0" noProof="0" dirty="0" err="1" smtClean="0">
                <a:ln w="0"/>
                <a:solidFill>
                  <a:srgbClr val="000000"/>
                </a:solidFill>
                <a:effectLst>
                  <a:outerShdw blurRad="38100" dist="19050" dir="2700000" algn="tl" rotWithShape="0">
                    <a:srgbClr val="000000">
                      <a:alpha val="40000"/>
                    </a:srgbClr>
                  </a:outerShdw>
                </a:effectLst>
                <a:uLnTx/>
                <a:uFillTx/>
                <a:latin typeface="Arial"/>
                <a:cs typeface="Arial"/>
                <a:sym typeface="Arial"/>
              </a:rPr>
              <a:t>BacDive</a:t>
            </a:r>
            <a:r>
              <a:rPr kumimoji="0" lang="en-US" i="0" u="none" strike="noStrike" kern="0" cap="none" spc="0" normalizeH="0" baseline="0" noProof="0" dirty="0" smtClean="0">
                <a:ln w="0"/>
                <a:solidFill>
                  <a:srgbClr val="000000"/>
                </a:solidFill>
                <a:effectLst>
                  <a:outerShdw blurRad="38100" dist="19050" dir="2700000" algn="tl" rotWithShape="0">
                    <a:srgbClr val="000000">
                      <a:alpha val="40000"/>
                    </a:srgbClr>
                  </a:outerShdw>
                </a:effectLst>
                <a:uLnTx/>
                <a:uFillTx/>
                <a:latin typeface="Arial"/>
                <a:cs typeface="Arial"/>
                <a:sym typeface="Arial"/>
              </a:rPr>
              <a:t> Link</a:t>
            </a:r>
            <a:endParaRPr kumimoji="0" lang="en-US" i="0" u="none" strike="noStrike" kern="0" cap="none" spc="0" normalizeH="0" baseline="0" noProof="0" dirty="0">
              <a:ln w="0"/>
              <a:solidFill>
                <a:srgbClr val="000000"/>
              </a:solidFill>
              <a:effectLst>
                <a:outerShdw blurRad="38100" dist="19050" dir="2700000" algn="tl" rotWithShape="0">
                  <a:srgbClr val="000000">
                    <a:alpha val="40000"/>
                  </a:srgbClr>
                </a:outerShdw>
              </a:effectLst>
              <a:uLnTx/>
              <a:uFillTx/>
              <a:latin typeface="Arial"/>
              <a:cs typeface="Arial"/>
              <a:sym typeface="Arial"/>
            </a:endParaRPr>
          </a:p>
        </p:txBody>
      </p:sp>
      <p:sp>
        <p:nvSpPr>
          <p:cNvPr id="44" name="Rectangle 43"/>
          <p:cNvSpPr/>
          <p:nvPr/>
        </p:nvSpPr>
        <p:spPr>
          <a:xfrm>
            <a:off x="2779666" y="4480899"/>
            <a:ext cx="1457450" cy="307777"/>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i="0" u="none" strike="noStrike" kern="0" cap="none" spc="0" normalizeH="0" baseline="0" noProof="0" dirty="0" smtClean="0">
                <a:ln w="0"/>
                <a:solidFill>
                  <a:srgbClr val="000000"/>
                </a:solidFill>
                <a:effectLst>
                  <a:outerShdw blurRad="38100" dist="19050" dir="2700000" algn="tl" rotWithShape="0">
                    <a:srgbClr val="000000">
                      <a:alpha val="40000"/>
                    </a:srgbClr>
                  </a:outerShdw>
                </a:effectLst>
                <a:uLnTx/>
                <a:uFillTx/>
                <a:latin typeface="Arial"/>
                <a:cs typeface="Arial"/>
                <a:sym typeface="Arial"/>
              </a:rPr>
              <a:t>Taxonomic data</a:t>
            </a:r>
            <a:endParaRPr kumimoji="0" lang="en-US" i="0" u="none" strike="noStrike" kern="0" cap="none" spc="0" normalizeH="0" baseline="0" noProof="0" dirty="0">
              <a:ln w="0"/>
              <a:solidFill>
                <a:srgbClr val="000000"/>
              </a:solidFill>
              <a:effectLst>
                <a:outerShdw blurRad="38100" dist="19050" dir="2700000" algn="tl" rotWithShape="0">
                  <a:srgbClr val="000000">
                    <a:alpha val="40000"/>
                  </a:srgbClr>
                </a:outerShdw>
              </a:effectLst>
              <a:uLnTx/>
              <a:uFillTx/>
              <a:latin typeface="Arial"/>
              <a:cs typeface="Aria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746" y="1463010"/>
            <a:ext cx="1770516" cy="207383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1403" y="1463010"/>
            <a:ext cx="1809471" cy="2069979"/>
          </a:xfrm>
          <a:prstGeom prst="rect">
            <a:avLst/>
          </a:prstGeom>
        </p:spPr>
      </p:pic>
      <p:cxnSp>
        <p:nvCxnSpPr>
          <p:cNvPr id="26" name="Curved Connector 25"/>
          <p:cNvCxnSpPr/>
          <p:nvPr/>
        </p:nvCxnSpPr>
        <p:spPr>
          <a:xfrm>
            <a:off x="6317667" y="3645714"/>
            <a:ext cx="1258528" cy="371117"/>
          </a:xfrm>
          <a:prstGeom prst="curvedConnector3">
            <a:avLst>
              <a:gd name="adj1" fmla="val 50000"/>
            </a:avLst>
          </a:prstGeom>
          <a:ln>
            <a:solidFill>
              <a:schemeClr val="tx1"/>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38" name="Rectangle 37"/>
          <p:cNvSpPr/>
          <p:nvPr/>
        </p:nvSpPr>
        <p:spPr>
          <a:xfrm>
            <a:off x="7575147" y="3643058"/>
            <a:ext cx="1407205" cy="523220"/>
          </a:xfrm>
          <a:prstGeom prst="rect">
            <a:avLst/>
          </a:prstGeom>
          <a:noFill/>
        </p:spPr>
        <p:txBody>
          <a:bodyPr wrap="square" lIns="91440" tIns="45720" rIns="91440" bIns="45720">
            <a:spAutoFit/>
          </a:bodyPr>
          <a:lstStyle/>
          <a:p>
            <a:pPr lvl="0" algn="ctr"/>
            <a:r>
              <a:rPr lang="en-US" dirty="0" smtClean="0"/>
              <a:t>Good </a:t>
            </a:r>
            <a:r>
              <a:rPr lang="en-US" dirty="0" err="1" smtClean="0"/>
              <a:t>regexss</a:t>
            </a:r>
            <a:endParaRPr lang="en-US" dirty="0" smtClean="0"/>
          </a:p>
          <a:p>
            <a:pPr lvl="0" algn="ctr"/>
            <a:r>
              <a:rPr kumimoji="0" lang="en-US" i="0" u="none" strike="noStrike" kern="0" cap="none" spc="0" normalizeH="0" baseline="0" noProof="0" dirty="0" smtClean="0">
                <a:ln w="0"/>
                <a:solidFill>
                  <a:srgbClr val="000000"/>
                </a:solidFill>
                <a:effectLst>
                  <a:outerShdw blurRad="38100" dist="19050" dir="2700000" algn="tl" rotWithShape="0">
                    <a:srgbClr val="000000">
                      <a:alpha val="40000"/>
                    </a:srgbClr>
                  </a:outerShdw>
                </a:effectLst>
                <a:uLnTx/>
                <a:uFillTx/>
                <a:sym typeface="Arial"/>
              </a:rPr>
              <a:t>Bad regex</a:t>
            </a:r>
            <a:endParaRPr kumimoji="0" lang="en-US" i="0" u="none" strike="noStrike" kern="0" cap="none" spc="0" normalizeH="0" baseline="0" noProof="0" dirty="0">
              <a:ln w="0"/>
              <a:solidFill>
                <a:srgbClr val="000000"/>
              </a:solidFill>
              <a:effectLst>
                <a:outerShdw blurRad="38100" dist="19050" dir="2700000" algn="tl" rotWithShape="0">
                  <a:srgbClr val="000000">
                    <a:alpha val="40000"/>
                  </a:srgbClr>
                </a:outerShdw>
              </a:effectLst>
              <a:uLnTx/>
              <a:uFillTx/>
              <a:sym typeface="Arial"/>
            </a:endParaRPr>
          </a:p>
        </p:txBody>
      </p:sp>
    </p:spTree>
    <p:extLst>
      <p:ext uri="{BB962C8B-B14F-4D97-AF65-F5344CB8AC3E}">
        <p14:creationId xmlns:p14="http://schemas.microsoft.com/office/powerpoint/2010/main" val="286903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228572" y="1975952"/>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rgbClr val="FFFFFF"/>
                </a:solidFill>
              </a:rPr>
              <a:t>Here is an overview of what I have done</a:t>
            </a:r>
            <a:endParaRPr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56" y="0"/>
            <a:ext cx="6623596" cy="5143500"/>
          </a:xfrm>
          <a:prstGeom prst="rect">
            <a:avLst/>
          </a:prstGeom>
        </p:spPr>
      </p:pic>
    </p:spTree>
    <p:extLst>
      <p:ext uri="{BB962C8B-B14F-4D97-AF65-F5344CB8AC3E}">
        <p14:creationId xmlns:p14="http://schemas.microsoft.com/office/powerpoint/2010/main" val="1053585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228572" y="138367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rgbClr val="FFFFFF"/>
                </a:solidFill>
              </a:rPr>
              <a:t>M</a:t>
            </a:r>
            <a:r>
              <a:rPr lang="en" dirty="0" smtClean="0">
                <a:solidFill>
                  <a:srgbClr val="FFFFFF"/>
                </a:solidFill>
              </a:rPr>
              <a:t>ain sources to collect pH data</a:t>
            </a:r>
            <a:br>
              <a:rPr lang="en" dirty="0" smtClean="0">
                <a:solidFill>
                  <a:srgbClr val="FFFFFF"/>
                </a:solidFill>
              </a:rPr>
            </a:br>
            <a:r>
              <a:rPr lang="en" dirty="0" smtClean="0">
                <a:solidFill>
                  <a:srgbClr val="FFFFFF"/>
                </a:solidFill>
              </a:rPr>
              <a:t/>
            </a:r>
            <a:br>
              <a:rPr lang="en" dirty="0" smtClean="0">
                <a:solidFill>
                  <a:srgbClr val="FFFFFF"/>
                </a:solidFill>
              </a:rPr>
            </a:br>
            <a:r>
              <a:rPr lang="en" dirty="0">
                <a:solidFill>
                  <a:srgbClr val="FFFFFF"/>
                </a:solidFill>
              </a:rPr>
              <a:t/>
            </a:r>
            <a:br>
              <a:rPr lang="en" dirty="0">
                <a:solidFill>
                  <a:srgbClr val="FFFFFF"/>
                </a:solidFill>
              </a:rPr>
            </a:br>
            <a:r>
              <a:rPr lang="en" dirty="0" smtClean="0">
                <a:solidFill>
                  <a:srgbClr val="FFFFFF"/>
                </a:solidFill>
              </a:rPr>
              <a:t/>
            </a:r>
            <a:br>
              <a:rPr lang="en" dirty="0" smtClean="0">
                <a:solidFill>
                  <a:srgbClr val="FFFFFF"/>
                </a:solidFill>
              </a:rPr>
            </a:br>
            <a:r>
              <a:rPr lang="en" dirty="0" smtClean="0">
                <a:solidFill>
                  <a:srgbClr val="FFFFFF"/>
                </a:solidFill>
              </a:rPr>
              <a:t>BacDive                 PubMed</a:t>
            </a:r>
            <a:endParaRPr dirty="0">
              <a:solidFill>
                <a:srgbClr val="FFFFFF"/>
              </a:solidFill>
            </a:endParaRPr>
          </a:p>
        </p:txBody>
      </p:sp>
      <p:sp>
        <p:nvSpPr>
          <p:cNvPr id="2" name="Right Arrow 1"/>
          <p:cNvSpPr/>
          <p:nvPr/>
        </p:nvSpPr>
        <p:spPr>
          <a:xfrm rot="7013274">
            <a:off x="3262745" y="2466967"/>
            <a:ext cx="1330037" cy="301336"/>
          </a:xfrm>
          <a:prstGeom prst="rightArrow">
            <a:avLst>
              <a:gd name="adj1" fmla="val 34492"/>
              <a:gd name="adj2" fmla="val 11206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ight Arrow 3"/>
          <p:cNvSpPr/>
          <p:nvPr/>
        </p:nvSpPr>
        <p:spPr>
          <a:xfrm rot="3867888">
            <a:off x="4246470" y="2466967"/>
            <a:ext cx="1330037" cy="301336"/>
          </a:xfrm>
          <a:prstGeom prst="rightArrow">
            <a:avLst>
              <a:gd name="adj1" fmla="val 34492"/>
              <a:gd name="adj2" fmla="val 11206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9969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1" name="Shape 4950"/>
        <p:cNvGrpSpPr/>
        <p:nvPr/>
      </p:nvGrpSpPr>
      <p:grpSpPr>
        <a:xfrm>
          <a:off x="0" y="0"/>
          <a:ext cx="0" cy="0"/>
          <a:chOff x="0" y="0"/>
          <a:chExt cx="0" cy="0"/>
        </a:xfrm>
      </p:grpSpPr>
      <p:grpSp>
        <p:nvGrpSpPr>
          <p:cNvPr id="4951" name="Google Shape;4951;p74"/>
          <p:cNvGrpSpPr/>
          <p:nvPr/>
        </p:nvGrpSpPr>
        <p:grpSpPr>
          <a:xfrm>
            <a:off x="75400" y="24375"/>
            <a:ext cx="8993197" cy="5094750"/>
            <a:chOff x="75400" y="24375"/>
            <a:chExt cx="8993197" cy="5094750"/>
          </a:xfrm>
        </p:grpSpPr>
        <p:sp>
          <p:nvSpPr>
            <p:cNvPr id="4952" name="Google Shape;4952;p74"/>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74"/>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74"/>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74"/>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74"/>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74"/>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74"/>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74"/>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74"/>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74"/>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74"/>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74"/>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74"/>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74"/>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74"/>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74"/>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74"/>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74"/>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74"/>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74"/>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74"/>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74"/>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74"/>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74"/>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74"/>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74"/>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74"/>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74"/>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74"/>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74"/>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74"/>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74"/>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74"/>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74"/>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74"/>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74"/>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74"/>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74"/>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74"/>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74"/>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74"/>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74"/>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74"/>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74"/>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74"/>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74"/>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74"/>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74"/>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74"/>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74"/>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74"/>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74"/>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74"/>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74"/>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74"/>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74"/>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74"/>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74"/>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74"/>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74"/>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74"/>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74"/>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74"/>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74"/>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74"/>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74"/>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74"/>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74"/>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74"/>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74"/>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74"/>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74"/>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74"/>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74"/>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74"/>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74"/>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74"/>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74"/>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74"/>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74"/>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74"/>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74"/>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74"/>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74"/>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74"/>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74"/>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74"/>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74"/>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74"/>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74"/>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74"/>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74"/>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74"/>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74"/>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74"/>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74"/>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74"/>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74"/>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74"/>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74"/>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74"/>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74"/>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74"/>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74"/>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74"/>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74"/>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74"/>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74"/>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74"/>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74"/>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74"/>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74"/>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74"/>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74"/>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74"/>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74"/>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74"/>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74"/>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74"/>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74"/>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74"/>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74"/>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74"/>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74"/>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74"/>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74"/>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74"/>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74"/>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74"/>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74"/>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74"/>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74"/>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74"/>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74"/>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74"/>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74"/>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74"/>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74"/>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74"/>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74"/>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74"/>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74"/>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74"/>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74"/>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74"/>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74"/>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74"/>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74"/>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74"/>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74"/>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74"/>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74"/>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74"/>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74"/>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74"/>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74"/>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74"/>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74"/>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74"/>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74"/>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74"/>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74"/>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74"/>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74"/>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74"/>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74"/>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74"/>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74"/>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74"/>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74"/>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74"/>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74"/>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74"/>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74"/>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74"/>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74"/>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74"/>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74"/>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74"/>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74"/>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74"/>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74"/>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74"/>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74"/>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74"/>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74"/>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74"/>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74"/>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74"/>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74"/>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Title 1"/>
          <p:cNvSpPr>
            <a:spLocks noGrp="1"/>
          </p:cNvSpPr>
          <p:nvPr>
            <p:ph type="title"/>
          </p:nvPr>
        </p:nvSpPr>
        <p:spPr>
          <a:xfrm>
            <a:off x="2198488" y="1736209"/>
            <a:ext cx="4968088" cy="2056503"/>
          </a:xfrm>
        </p:spPr>
        <p:txBody>
          <a:bodyPr/>
          <a:lstStyle/>
          <a:p>
            <a:r>
              <a:rPr lang="en-US" sz="8000" dirty="0" err="1" smtClean="0">
                <a:solidFill>
                  <a:schemeClr val="bg1"/>
                </a:solidFill>
                <a:latin typeface="+mj-lt"/>
              </a:rPr>
              <a:t>BacDive</a:t>
            </a:r>
            <a:endParaRPr lang="en-US" sz="8000" dirty="0">
              <a:solidFill>
                <a:schemeClr val="bg1"/>
              </a:solidFill>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8;p15"/>
          <p:cNvSpPr/>
          <p:nvPr/>
        </p:nvSpPr>
        <p:spPr>
          <a:xfrm>
            <a:off x="1" y="0"/>
            <a:ext cx="9154364" cy="5143500"/>
          </a:xfrm>
          <a:prstGeom prst="roundRect">
            <a:avLst>
              <a:gd name="adj" fmla="val 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089152742"/>
              </p:ext>
            </p:extLst>
          </p:nvPr>
        </p:nvGraphicFramePr>
        <p:xfrm>
          <a:off x="3620139" y="2102284"/>
          <a:ext cx="1914087" cy="469466"/>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3" imgW="2097720" imgH="513720" progId="Package">
                  <p:embed/>
                </p:oleObj>
              </mc:Choice>
              <mc:Fallback>
                <p:oleObj name="Packager Shell Object" showAsIcon="1" r:id="rId3" imgW="2097720" imgH="513720" progId="Package">
                  <p:embed/>
                  <p:pic>
                    <p:nvPicPr>
                      <p:cNvPr id="0" name=""/>
                      <p:cNvPicPr/>
                      <p:nvPr/>
                    </p:nvPicPr>
                    <p:blipFill>
                      <a:blip r:embed="rId4"/>
                      <a:stretch>
                        <a:fillRect/>
                      </a:stretch>
                    </p:blipFill>
                    <p:spPr>
                      <a:xfrm>
                        <a:off x="3620139" y="2102284"/>
                        <a:ext cx="1914087" cy="469466"/>
                      </a:xfrm>
                      <a:prstGeom prst="rect">
                        <a:avLst/>
                      </a:prstGeom>
                    </p:spPr>
                  </p:pic>
                </p:oleObj>
              </mc:Fallback>
            </mc:AlternateContent>
          </a:graphicData>
        </a:graphic>
      </p:graphicFrame>
    </p:spTree>
    <p:extLst>
      <p:ext uri="{BB962C8B-B14F-4D97-AF65-F5344CB8AC3E}">
        <p14:creationId xmlns:p14="http://schemas.microsoft.com/office/powerpoint/2010/main" val="4157740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8;p15"/>
          <p:cNvSpPr/>
          <p:nvPr/>
        </p:nvSpPr>
        <p:spPr>
          <a:xfrm>
            <a:off x="1" y="0"/>
            <a:ext cx="9154364" cy="5143500"/>
          </a:xfrm>
          <a:prstGeom prst="roundRect">
            <a:avLst>
              <a:gd name="adj" fmla="val 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850"/>
            <a:ext cx="9227153" cy="3740727"/>
          </a:xfrm>
          <a:prstGeom prst="rect">
            <a:avLst/>
          </a:prstGeom>
        </p:spPr>
      </p:pic>
    </p:spTree>
    <p:extLst>
      <p:ext uri="{BB962C8B-B14F-4D97-AF65-F5344CB8AC3E}">
        <p14:creationId xmlns:p14="http://schemas.microsoft.com/office/powerpoint/2010/main" val="4044523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9;p15"/>
          <p:cNvSpPr/>
          <p:nvPr/>
        </p:nvSpPr>
        <p:spPr>
          <a:xfrm>
            <a:off x="0" y="0"/>
            <a:ext cx="9144000" cy="5143500"/>
          </a:xfrm>
          <a:prstGeom prst="roundRect">
            <a:avLst>
              <a:gd name="adj" fmla="val 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2670463" y="1839191"/>
            <a:ext cx="5227606" cy="923330"/>
          </a:xfrm>
          <a:prstGeom prst="rect">
            <a:avLst/>
          </a:prstGeom>
        </p:spPr>
        <p:txBody>
          <a:bodyPr wrap="square">
            <a:spAutoFit/>
          </a:bodyPr>
          <a:lstStyle/>
          <a:p>
            <a:pPr marL="457200" lvl="1">
              <a:spcBef>
                <a:spcPts val="1295"/>
              </a:spcBef>
            </a:pPr>
            <a:r>
              <a:rPr lang="en-US" sz="5400" b="1" dirty="0" smtClean="0">
                <a:solidFill>
                  <a:schemeClr val="bg1"/>
                </a:solidFill>
                <a:effectLst/>
                <a:latin typeface="+mj-lt"/>
                <a:ea typeface="Times New Roman" panose="02020603050405020304" pitchFamily="18" charset="0"/>
              </a:rPr>
              <a:t>PubMed</a:t>
            </a:r>
            <a:endParaRPr lang="en-US" sz="5400" b="1" dirty="0">
              <a:solidFill>
                <a:schemeClr val="bg1"/>
              </a:solidFill>
              <a:effectLst/>
              <a:latin typeface="+mj-lt"/>
              <a:ea typeface="Times New Roman" panose="02020603050405020304" pitchFamily="18" charset="0"/>
            </a:endParaRPr>
          </a:p>
        </p:txBody>
      </p:sp>
    </p:spTree>
    <p:extLst>
      <p:ext uri="{BB962C8B-B14F-4D97-AF65-F5344CB8AC3E}">
        <p14:creationId xmlns:p14="http://schemas.microsoft.com/office/powerpoint/2010/main" val="1051094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9;p15"/>
          <p:cNvSpPr/>
          <p:nvPr/>
        </p:nvSpPr>
        <p:spPr>
          <a:xfrm>
            <a:off x="0" y="0"/>
            <a:ext cx="9144000" cy="5143500"/>
          </a:xfrm>
          <a:prstGeom prst="roundRect">
            <a:avLst>
              <a:gd name="adj" fmla="val 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803578048"/>
              </p:ext>
            </p:extLst>
          </p:nvPr>
        </p:nvGraphicFramePr>
        <p:xfrm>
          <a:off x="2689802" y="2057400"/>
          <a:ext cx="3222625" cy="514350"/>
        </p:xfrm>
        <a:graphic>
          <a:graphicData uri="http://schemas.openxmlformats.org/presentationml/2006/ole">
            <mc:AlternateContent xmlns:mc="http://schemas.openxmlformats.org/markup-compatibility/2006">
              <mc:Choice xmlns:v="urn:schemas-microsoft-com:vml" Requires="v">
                <p:oleObj spid="_x0000_s2051" name="Packager Shell Object" showAsIcon="1" r:id="rId3" imgW="3222720" imgH="513720" progId="Package">
                  <p:embed/>
                </p:oleObj>
              </mc:Choice>
              <mc:Fallback>
                <p:oleObj name="Packager Shell Object" showAsIcon="1" r:id="rId3" imgW="3222720" imgH="513720" progId="Package">
                  <p:embed/>
                  <p:pic>
                    <p:nvPicPr>
                      <p:cNvPr id="0" name=""/>
                      <p:cNvPicPr/>
                      <p:nvPr/>
                    </p:nvPicPr>
                    <p:blipFill>
                      <a:blip r:embed="rId4"/>
                      <a:stretch>
                        <a:fillRect/>
                      </a:stretch>
                    </p:blipFill>
                    <p:spPr>
                      <a:xfrm>
                        <a:off x="2689802" y="2057400"/>
                        <a:ext cx="3222625" cy="514350"/>
                      </a:xfrm>
                      <a:prstGeom prst="rect">
                        <a:avLst/>
                      </a:prstGeom>
                    </p:spPr>
                  </p:pic>
                </p:oleObj>
              </mc:Fallback>
            </mc:AlternateContent>
          </a:graphicData>
        </a:graphic>
      </p:graphicFrame>
    </p:spTree>
    <p:extLst>
      <p:ext uri="{BB962C8B-B14F-4D97-AF65-F5344CB8AC3E}">
        <p14:creationId xmlns:p14="http://schemas.microsoft.com/office/powerpoint/2010/main" val="3630270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599</Words>
  <Application>Microsoft Office PowerPoint</Application>
  <PresentationFormat>On-screen Show (16:9)</PresentationFormat>
  <Paragraphs>49</Paragraphs>
  <Slides>14</Slides>
  <Notes>5</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8" baseType="lpstr">
      <vt:lpstr>Arial</vt:lpstr>
      <vt:lpstr>Times New Roman</vt:lpstr>
      <vt:lpstr>Simple Light</vt:lpstr>
      <vt:lpstr>Package</vt:lpstr>
      <vt:lpstr>Collecting pH Data</vt:lpstr>
      <vt:lpstr>Here is an overview of what I have done</vt:lpstr>
      <vt:lpstr>PowerPoint Presentation</vt:lpstr>
      <vt:lpstr>Main sources to collect pH data    BacDive                 PubMed</vt:lpstr>
      <vt:lpstr>BacDive</vt:lpstr>
      <vt:lpstr>PowerPoint Presentation</vt:lpstr>
      <vt:lpstr>PowerPoint Presentation</vt:lpstr>
      <vt:lpstr>PowerPoint Presentation</vt:lpstr>
      <vt:lpstr>PowerPoint Presentation</vt:lpstr>
      <vt:lpstr>PowerPoint Presentation</vt:lpstr>
      <vt:lpstr>PowerPoint Presentation</vt:lpstr>
      <vt:lpstr>Until now we have:</vt:lpstr>
      <vt:lpstr>End of first stage  Until now we have:</vt:lpstr>
      <vt:lpstr>NEW: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Visuals By dair.ai</dc:title>
  <dc:creator>kamy</dc:creator>
  <cp:lastModifiedBy>kamy</cp:lastModifiedBy>
  <cp:revision>26</cp:revision>
  <dcterms:modified xsi:type="dcterms:W3CDTF">2021-03-09T10:13:48Z</dcterms:modified>
</cp:coreProperties>
</file>