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56" r:id="rId2"/>
    <p:sldId id="257" r:id="rId3"/>
    <p:sldId id="261" r:id="rId4"/>
    <p:sldId id="262" r:id="rId5"/>
    <p:sldId id="274" r:id="rId6"/>
    <p:sldId id="272" r:id="rId7"/>
    <p:sldId id="264" r:id="rId8"/>
    <p:sldId id="265" r:id="rId9"/>
    <p:sldId id="269" r:id="rId10"/>
    <p:sldId id="271" r:id="rId11"/>
    <p:sldId id="268" r:id="rId12"/>
    <p:sldId id="273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2D15-9892-41F3-977F-05196C35063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AA04-F843-46B5-9785-116C72C4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3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2D15-9892-41F3-977F-05196C35063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AA04-F843-46B5-9785-116C72C4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5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2D15-9892-41F3-977F-05196C35063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AA04-F843-46B5-9785-116C72C4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6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2D15-9892-41F3-977F-05196C35063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AA04-F843-46B5-9785-116C72C4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9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2D15-9892-41F3-977F-05196C35063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AA04-F843-46B5-9785-116C72C4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4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2D15-9892-41F3-977F-05196C35063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AA04-F843-46B5-9785-116C72C4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0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2D15-9892-41F3-977F-05196C35063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AA04-F843-46B5-9785-116C72C4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9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2D15-9892-41F3-977F-05196C35063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AA04-F843-46B5-9785-116C72C4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2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2D15-9892-41F3-977F-05196C35063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AA04-F843-46B5-9785-116C72C4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5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2D15-9892-41F3-977F-05196C35063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AA04-F843-46B5-9785-116C72C4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2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2D15-9892-41F3-977F-05196C35063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AA04-F843-46B5-9785-116C72C4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42D15-9892-41F3-977F-05196C35063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2AA04-F843-46B5-9785-116C72C4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3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hub.com/neelkshah/MIPS-Processo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8C7C6-B324-E3F6-F27A-8FBFE5275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Five stage 32-bit pipelined MIPS CPU Design using System Verilog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EC1C8-ECFA-F84D-4936-5803F952E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636" y="45914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514600" lvl="6" algn="l"/>
            <a:r>
              <a:rPr lang="en-US" sz="1200" b="1" dirty="0"/>
              <a:t>                                                                                                                                                      Team  8 </a:t>
            </a:r>
          </a:p>
          <a:p>
            <a:pPr marL="2514600" lvl="6" algn="l"/>
            <a:r>
              <a:rPr lang="en-US" sz="1200" b="1" dirty="0"/>
              <a:t>                                                                                                                                                      Hemanth </a:t>
            </a:r>
            <a:r>
              <a:rPr lang="en-US" sz="1200" b="1" dirty="0" err="1"/>
              <a:t>Bolade</a:t>
            </a:r>
            <a:r>
              <a:rPr lang="en-US" sz="1200" b="1" dirty="0"/>
              <a:t> </a:t>
            </a:r>
          </a:p>
          <a:p>
            <a:pPr marL="2514600" lvl="6" algn="l"/>
            <a:r>
              <a:rPr lang="en-US" sz="1200" b="1" dirty="0"/>
              <a:t>                                                                                                                                                      </a:t>
            </a:r>
            <a:r>
              <a:rPr lang="en-US" sz="1200" b="1" dirty="0" err="1"/>
              <a:t>kiran</a:t>
            </a:r>
            <a:r>
              <a:rPr lang="en-US" sz="1200" b="1" dirty="0"/>
              <a:t> </a:t>
            </a:r>
            <a:r>
              <a:rPr lang="en-US" sz="1200" b="1" dirty="0" err="1"/>
              <a:t>Kamble</a:t>
            </a:r>
            <a:r>
              <a:rPr lang="en-US" sz="1200" b="1" dirty="0"/>
              <a:t> </a:t>
            </a:r>
          </a:p>
          <a:p>
            <a:pPr marL="2514600" lvl="6" algn="l"/>
            <a:r>
              <a:rPr lang="en-US" sz="1200" b="1" dirty="0"/>
              <a:t>                                                                                                                                                      </a:t>
            </a:r>
            <a:r>
              <a:rPr lang="en-US" sz="1400" b="1" dirty="0"/>
              <a:t>Abdul Hameed Shaik </a:t>
            </a:r>
            <a:endParaRPr lang="en-US" sz="1200" b="1" dirty="0"/>
          </a:p>
          <a:p>
            <a:pPr marL="2514600" lvl="6" algn="l"/>
            <a:r>
              <a:rPr lang="en-US" sz="1200" b="1" dirty="0"/>
              <a:t>                                                                                                                                                      Nikitha  Bannurkar </a:t>
            </a:r>
          </a:p>
        </p:txBody>
      </p:sp>
    </p:spTree>
    <p:extLst>
      <p:ext uri="{BB962C8B-B14F-4D97-AF65-F5344CB8AC3E}">
        <p14:creationId xmlns:p14="http://schemas.microsoft.com/office/powerpoint/2010/main" val="168421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3715F-0F24-5C43-2DB2-3536D91B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457" y="907802"/>
            <a:ext cx="2387743" cy="4421876"/>
          </a:xfrm>
        </p:spPr>
        <p:txBody>
          <a:bodyPr anchor="t">
            <a:normAutofit/>
          </a:bodyPr>
          <a:lstStyle/>
          <a:p>
            <a:pPr algn="r"/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700F9-122F-F4F2-5AA5-938510B98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480" y="962167"/>
            <a:ext cx="5460212" cy="474317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   Memory access </a:t>
            </a:r>
          </a:p>
          <a:p>
            <a:r>
              <a:rPr lang="en-US" sz="2000" dirty="0"/>
              <a:t>The load instruction reading the data memory using the address from the EX/MEM pipeline register and loading the data into the MEM/WB pipeline register.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8000"/>
                </a:srgbClr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C208B-B90A-63BB-D68E-C64F3E5A0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680" y="853440"/>
            <a:ext cx="2255520" cy="453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70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EE485-F7F6-9722-A7D4-E48C8E3F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4" y="962166"/>
            <a:ext cx="1917498" cy="4421876"/>
          </a:xfrm>
        </p:spPr>
        <p:txBody>
          <a:bodyPr anchor="t">
            <a:normAutofit/>
          </a:bodyPr>
          <a:lstStyle/>
          <a:p>
            <a:pPr algn="r"/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14BAB-9D3F-BDE3-A38A-185C56024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929" y="962167"/>
            <a:ext cx="6858113" cy="474317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     Write Back :</a:t>
            </a:r>
          </a:p>
          <a:p>
            <a:r>
              <a:rPr lang="en-US" sz="2000" dirty="0"/>
              <a:t>Reading the data from the MEM/WB pipeline register and writing it into the register file 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BF763-5B14-D812-066B-B0A26538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23" y="219727"/>
            <a:ext cx="1917498" cy="511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40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9694-EDDC-E925-9612-3DA0089E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Team’s contribution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EF5B8-B272-6345-AD08-BFF58C66C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1280160"/>
            <a:ext cx="11032067" cy="566250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As a team, we  worked together till the completion of the  whole project. Individual Contribution are 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 : Hemanth </a:t>
            </a:r>
            <a:r>
              <a:rPr lang="en-US" dirty="0" err="1"/>
              <a:t>Bolade</a:t>
            </a:r>
            <a:r>
              <a:rPr lang="en-US" dirty="0"/>
              <a:t> </a:t>
            </a:r>
          </a:p>
          <a:p>
            <a:pPr marL="514350" indent="-514350">
              <a:buAutoNum type="arabicParenR"/>
            </a:pPr>
            <a:r>
              <a:rPr lang="en-US" dirty="0"/>
              <a:t>Worked on instruction fetch and memory access modules.</a:t>
            </a:r>
          </a:p>
          <a:p>
            <a:pPr marL="514350" indent="-514350">
              <a:buAutoNum type="arabicParenR"/>
            </a:pPr>
            <a:r>
              <a:rPr lang="en-US" dirty="0"/>
              <a:t>Worked on testbench. 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 : Kiran </a:t>
            </a:r>
            <a:r>
              <a:rPr lang="en-US" dirty="0" err="1"/>
              <a:t>Kamble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Worked on decoding stage and decoding the </a:t>
            </a:r>
            <a:r>
              <a:rPr lang="en-US"/>
              <a:t>test bench.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Worked on passing the next instruction to the instruction decoder by passing the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 :  Abdul Hameed Shaik</a:t>
            </a:r>
          </a:p>
          <a:p>
            <a:pPr marL="514350" indent="-514350">
              <a:buAutoNum type="arabicParenR"/>
            </a:pPr>
            <a:r>
              <a:rPr lang="en-US" dirty="0"/>
              <a:t>Worked on reading trace file into memory and instruction fetch modules.</a:t>
            </a:r>
          </a:p>
          <a:p>
            <a:pPr marL="514350" indent="-514350">
              <a:buAutoNum type="arabicParenR"/>
            </a:pPr>
            <a:r>
              <a:rPr lang="en-US" dirty="0"/>
              <a:t>Worked on Hazard module.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 : Nikitha Bannurkar </a:t>
            </a:r>
          </a:p>
          <a:p>
            <a:pPr marL="514350" indent="-514350">
              <a:buAutoNum type="arabicParenR"/>
            </a:pPr>
            <a:r>
              <a:rPr lang="en-US" dirty="0"/>
              <a:t>Worked on write backstage  module.</a:t>
            </a:r>
          </a:p>
          <a:p>
            <a:pPr marL="514350" indent="-514350">
              <a:buAutoNum type="arabicParenR"/>
            </a:pPr>
            <a:r>
              <a:rPr lang="en-US" dirty="0"/>
              <a:t>Worked on  decoding  each cycle of the pipelining stage.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856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15573-7FD4-94E9-D63A-7A75F73E4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7162"/>
            <a:ext cx="10515600" cy="1645920"/>
          </a:xfrm>
        </p:spPr>
        <p:txBody>
          <a:bodyPr/>
          <a:lstStyle/>
          <a:p>
            <a:r>
              <a:rPr lang="en-US" dirty="0"/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val="333852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9283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54000">
                <a:schemeClr val="accent1">
                  <a:lumMod val="5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6610" y="5269283"/>
            <a:ext cx="12208610" cy="1590742"/>
          </a:xfrm>
          <a:prstGeom prst="rect">
            <a:avLst/>
          </a:prstGeom>
          <a:gradFill>
            <a:gsLst>
              <a:gs pos="18000">
                <a:schemeClr val="accent1">
                  <a:lumMod val="75000"/>
                  <a:alpha val="0"/>
                </a:schemeClr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98694" y="5267258"/>
            <a:ext cx="4093306" cy="1590742"/>
          </a:xfrm>
          <a:prstGeom prst="rect">
            <a:avLst/>
          </a:prstGeom>
          <a:gradFill>
            <a:gsLst>
              <a:gs pos="23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669" y="5267258"/>
            <a:ext cx="12198669" cy="1131515"/>
          </a:xfrm>
          <a:prstGeom prst="rect">
            <a:avLst/>
          </a:prstGeom>
          <a:gradFill>
            <a:gsLst>
              <a:gs pos="18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5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FA1AAC-C1ED-4F77-BFA4-BE80FC0AC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6607" y="5278400"/>
            <a:ext cx="7736926" cy="1590741"/>
          </a:xfrm>
          <a:prstGeom prst="rect">
            <a:avLst/>
          </a:prstGeom>
          <a:gradFill>
            <a:gsLst>
              <a:gs pos="5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4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9C32-AA73-18F1-19D9-582B7B4B5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210" y="824249"/>
            <a:ext cx="9654076" cy="9564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Contents </a:t>
            </a:r>
          </a:p>
          <a:p>
            <a:endParaRPr lang="en-US" sz="20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AE9E65-FD47-F430-CD63-AA6C5F7D0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209" y="1358550"/>
            <a:ext cx="8793743" cy="2905442"/>
          </a:xfrm>
        </p:spPr>
        <p:txBody>
          <a:bodyPr>
            <a:noAutofit/>
          </a:bodyPr>
          <a:lstStyle/>
          <a:p>
            <a:r>
              <a:rPr lang="en-US" sz="2400" dirty="0"/>
              <a:t>1. Description</a:t>
            </a:r>
            <a:br>
              <a:rPr lang="en-US" sz="2400" dirty="0"/>
            </a:br>
            <a:r>
              <a:rPr lang="en-US" sz="2400" dirty="0"/>
              <a:t>2. Source </a:t>
            </a:r>
            <a:br>
              <a:rPr lang="en-US" sz="2400" dirty="0"/>
            </a:br>
            <a:r>
              <a:rPr lang="en-US" sz="2400" dirty="0"/>
              <a:t>3. Block diagram</a:t>
            </a:r>
            <a:br>
              <a:rPr lang="en-US" sz="2400" dirty="0"/>
            </a:br>
            <a:r>
              <a:rPr lang="en-US" sz="2400" dirty="0"/>
              <a:t>4. Block Explanation </a:t>
            </a:r>
            <a:br>
              <a:rPr lang="en-US" sz="2400" dirty="0"/>
            </a:br>
            <a:r>
              <a:rPr lang="en-US" sz="2400" dirty="0"/>
              <a:t>5. Team Contribution </a:t>
            </a:r>
          </a:p>
        </p:txBody>
      </p:sp>
    </p:spTree>
    <p:extLst>
      <p:ext uri="{BB962C8B-B14F-4D97-AF65-F5344CB8AC3E}">
        <p14:creationId xmlns:p14="http://schemas.microsoft.com/office/powerpoint/2010/main" val="219688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19365-CB24-DF50-CEBD-A473E921A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960" y="243840"/>
            <a:ext cx="9267154" cy="1066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Description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65CFA-6D57-71EF-49F0-04454F262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9765" y="1317013"/>
            <a:ext cx="8901355" cy="26062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 5 stage 32-bit microprocessor which can perform load, store and Arithmetic instructions. Using a pipelined type of approach to perform individual operations from one instruction to the next and executing it one after the other. We are designing a pipelined </a:t>
            </a:r>
            <a:r>
              <a:rPr lang="en-US" b="1" dirty="0" err="1">
                <a:solidFill>
                  <a:schemeClr val="tx1"/>
                </a:solidFill>
              </a:rPr>
              <a:t>datapath</a:t>
            </a:r>
            <a:r>
              <a:rPr lang="en-US" b="1" dirty="0">
                <a:solidFill>
                  <a:schemeClr val="tx1"/>
                </a:solidFill>
              </a:rPr>
              <a:t> which for 5 cycles and is different from the “Computer Organization and Design” (Davis A. Patterson and John L. Hennessy) 4 </a:t>
            </a:r>
            <a:r>
              <a:rPr lang="en-US" b="1" dirty="0" err="1">
                <a:solidFill>
                  <a:schemeClr val="tx1"/>
                </a:solidFill>
              </a:rPr>
              <a:t>th</a:t>
            </a:r>
            <a:r>
              <a:rPr lang="en-US" b="1" dirty="0">
                <a:solidFill>
                  <a:schemeClr val="tx1"/>
                </a:solidFill>
              </a:rPr>
              <a:t> edition diagram </a:t>
            </a:r>
            <a:endParaRPr lang="en-US" sz="2400" b="1" kern="1200" dirty="0">
              <a:solidFill>
                <a:schemeClr val="tx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30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9283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54000">
                <a:schemeClr val="accent1">
                  <a:lumMod val="5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6610" y="5269283"/>
            <a:ext cx="12208610" cy="1590742"/>
          </a:xfrm>
          <a:prstGeom prst="rect">
            <a:avLst/>
          </a:prstGeom>
          <a:gradFill>
            <a:gsLst>
              <a:gs pos="18000">
                <a:schemeClr val="accent1">
                  <a:lumMod val="75000"/>
                  <a:alpha val="0"/>
                </a:schemeClr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98694" y="5267258"/>
            <a:ext cx="4093306" cy="1590742"/>
          </a:xfrm>
          <a:prstGeom prst="rect">
            <a:avLst/>
          </a:prstGeom>
          <a:gradFill>
            <a:gsLst>
              <a:gs pos="23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669" y="5267258"/>
            <a:ext cx="12198669" cy="1131515"/>
          </a:xfrm>
          <a:prstGeom prst="rect">
            <a:avLst/>
          </a:prstGeom>
          <a:gradFill>
            <a:gsLst>
              <a:gs pos="18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5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FA1AAC-C1ED-4F77-BFA4-BE80FC0AC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6607" y="5278400"/>
            <a:ext cx="7736926" cy="1590741"/>
          </a:xfrm>
          <a:prstGeom prst="rect">
            <a:avLst/>
          </a:prstGeom>
          <a:gradFill>
            <a:gsLst>
              <a:gs pos="5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4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B6E4F8-2B67-D62F-8296-D2BAEEB65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209" y="4076189"/>
            <a:ext cx="9654076" cy="953012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44.333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BD3A-2A2F-6482-DE56-D4BAA74BF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4908"/>
            <a:ext cx="10032999" cy="1189044"/>
          </a:xfrm>
        </p:spPr>
        <p:txBody>
          <a:bodyPr anchor="ctr">
            <a:normAutofit fontScale="32500" lnSpcReduction="20000"/>
          </a:bodyPr>
          <a:lstStyle/>
          <a:p>
            <a:pPr marL="0" indent="0">
              <a:buNone/>
            </a:pPr>
            <a:r>
              <a:rPr lang="en-US" sz="3000" b="1" dirty="0"/>
              <a:t>Source </a:t>
            </a:r>
          </a:p>
          <a:p>
            <a:pPr marL="0" indent="0">
              <a:buNone/>
            </a:pPr>
            <a:r>
              <a:rPr lang="en-US" sz="2900" dirty="0"/>
              <a:t> </a:t>
            </a:r>
            <a:r>
              <a:rPr lang="en-US" sz="2900" dirty="0" err="1"/>
              <a:t>Github</a:t>
            </a:r>
            <a:r>
              <a:rPr lang="en-US" sz="2900" dirty="0"/>
              <a:t> Link :   </a:t>
            </a:r>
            <a:r>
              <a:rPr lang="en-US" sz="2900" dirty="0">
                <a:hlinkClick r:id="rId2"/>
              </a:rPr>
              <a:t>https://github.com/neelkshah/MIPS-Processor</a:t>
            </a:r>
            <a:endParaRPr lang="en-US" sz="2900" dirty="0"/>
          </a:p>
          <a:p>
            <a:pPr marL="0" indent="0">
              <a:buNone/>
            </a:pPr>
            <a:r>
              <a:rPr lang="en-US" sz="2900" dirty="0"/>
              <a:t>        </a:t>
            </a:r>
          </a:p>
          <a:p>
            <a:pPr marL="0" indent="0">
              <a:buNone/>
            </a:pPr>
            <a:r>
              <a:rPr lang="en-US" sz="2900" b="1" dirty="0"/>
              <a:t>  </a:t>
            </a:r>
            <a:r>
              <a:rPr lang="en-US" sz="2900" dirty="0"/>
              <a:t>Computer Organization and Design” (Davis A. Patterson and John L. Hennessy) 4 </a:t>
            </a:r>
            <a:r>
              <a:rPr lang="en-US" sz="2900" dirty="0" err="1"/>
              <a:t>th</a:t>
            </a:r>
            <a:r>
              <a:rPr lang="en-US" sz="2900" dirty="0"/>
              <a:t> edition diagram   </a:t>
            </a:r>
          </a:p>
          <a:p>
            <a:pPr marL="0" indent="0">
              <a:buNone/>
            </a:pPr>
            <a:r>
              <a:rPr lang="en-US" sz="2900" dirty="0"/>
              <a:t>   </a:t>
            </a:r>
            <a:r>
              <a:rPr lang="en-US" sz="2900" dirty="0">
                <a:solidFill>
                  <a:schemeClr val="tx1"/>
                </a:solidFill>
              </a:rPr>
              <a:t>4.33:  The single cycle </a:t>
            </a:r>
            <a:r>
              <a:rPr lang="en-US" sz="2900" dirty="0" err="1">
                <a:solidFill>
                  <a:schemeClr val="tx1"/>
                </a:solidFill>
              </a:rPr>
              <a:t>datapath</a:t>
            </a:r>
            <a:r>
              <a:rPr lang="en-US" sz="2900" dirty="0">
                <a:solidFill>
                  <a:schemeClr val="tx1"/>
                </a:solidFill>
              </a:rPr>
              <a:t>. The data path created should support the instruction set. Implementing 32 bit MIPS design architecture                           </a:t>
            </a:r>
            <a:endParaRPr lang="en-US" sz="29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26874-F4E4-EA34-3F0C-6CEF60E0732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17133" y="1373952"/>
            <a:ext cx="8055186" cy="334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2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BF47-C91D-0F63-AB5C-26D4652B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67" y="474133"/>
            <a:ext cx="10439400" cy="65193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</a:t>
            </a:r>
            <a:r>
              <a:rPr lang="en-US" sz="3100" b="1" dirty="0"/>
              <a:t>Block Diagram :5 Stage pipelined MIPS  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05BFB3A-52C5-06E8-AAA7-6C2A54F525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3334" y="1515534"/>
            <a:ext cx="8042234" cy="480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69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BD04-B530-9162-AD4B-5AE4EA6E2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dirty="0"/>
              <a:t>5 stages: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3072C-2D8D-A03B-219D-CC9C262FB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 Instruction  Fetch  </a:t>
            </a:r>
          </a:p>
          <a:p>
            <a:pPr marL="0" indent="0">
              <a:buNone/>
            </a:pPr>
            <a:r>
              <a:rPr lang="en-US" dirty="0"/>
              <a:t>2)  Instruction Decoder/ Register file reader </a:t>
            </a:r>
          </a:p>
          <a:p>
            <a:pPr marL="0" indent="0">
              <a:buNone/>
            </a:pPr>
            <a:r>
              <a:rPr lang="en-US" dirty="0"/>
              <a:t>3) Execute </a:t>
            </a:r>
          </a:p>
          <a:p>
            <a:pPr marL="0" indent="0">
              <a:buNone/>
            </a:pPr>
            <a:r>
              <a:rPr lang="en-US" dirty="0"/>
              <a:t>4)  Memory access </a:t>
            </a:r>
          </a:p>
          <a:p>
            <a:pPr marL="0" indent="0">
              <a:buNone/>
            </a:pPr>
            <a:r>
              <a:rPr lang="en-US" dirty="0"/>
              <a:t>5) Write back </a:t>
            </a:r>
          </a:p>
        </p:txBody>
      </p:sp>
    </p:spTree>
    <p:extLst>
      <p:ext uri="{BB962C8B-B14F-4D97-AF65-F5344CB8AC3E}">
        <p14:creationId xmlns:p14="http://schemas.microsoft.com/office/powerpoint/2010/main" val="252515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4DA99-7DC5-A741-A7E0-0B8F07F64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3" y="962166"/>
            <a:ext cx="3103808" cy="4421876"/>
          </a:xfrm>
        </p:spPr>
        <p:txBody>
          <a:bodyPr anchor="t">
            <a:normAutofit/>
          </a:bodyPr>
          <a:lstStyle/>
          <a:p>
            <a:pPr algn="r"/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347EC-0E15-CBDD-3FE0-A3C4686CC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929" y="962167"/>
            <a:ext cx="6858113" cy="474317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 Instruction Fetch: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instruction being read from memory using the address in the PC  and then being placed in the IF/ID pipeline register. </a:t>
            </a:r>
          </a:p>
          <a:p>
            <a:r>
              <a:rPr lang="en-US" sz="2000" dirty="0"/>
              <a:t>The PC address is incremented by 4 and then written back into the PC to be ready foe next clock cycle.  </a:t>
            </a:r>
          </a:p>
          <a:p>
            <a:r>
              <a:rPr lang="en-US" sz="2000" dirty="0"/>
              <a:t>The incremented  address is also saved in the IF/ID pipeline register in case it is needed later for instruction 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13A5E-882F-6205-464A-795E2BC94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93" y="962166"/>
            <a:ext cx="3426938" cy="459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2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22B8F-2238-BF6F-C59F-B04C23AF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501" y="566622"/>
            <a:ext cx="5754896" cy="1755852"/>
          </a:xfrm>
        </p:spPr>
        <p:txBody>
          <a:bodyPr anchor="b">
            <a:normAutofit/>
          </a:bodyPr>
          <a:lstStyle/>
          <a:p>
            <a:r>
              <a:rPr lang="en-US" sz="2000" b="1" dirty="0"/>
              <a:t>Instruction decode / register file read </a:t>
            </a:r>
            <a:r>
              <a:rPr lang="en-US" sz="2000" dirty="0"/>
              <a:t>: </a:t>
            </a:r>
            <a:br>
              <a:rPr lang="en-US" sz="3700" b="1" dirty="0"/>
            </a:br>
            <a:endParaRPr lang="en-US" sz="3700" b="1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E1637E59-72F9-E247-E018-FF7A7F988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880" y="918640"/>
            <a:ext cx="1812665" cy="45890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F73D2-7E6F-E25A-F6A8-0CF790ACE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r>
              <a:rPr lang="en-US" sz="2000" dirty="0"/>
              <a:t>Here, the instruction portion of the IF/ID pipeline register supplying the 16 –bit immediate field, which is sign- extended to 32 bits, and the register numbers to read the two registers.  All three values are stored in the ID/EX pipelined register, along with the incremented PC address.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02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3723C-798F-C550-096E-EF961D82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99" y="962166"/>
            <a:ext cx="2123441" cy="4421876"/>
          </a:xfrm>
        </p:spPr>
        <p:txBody>
          <a:bodyPr anchor="t">
            <a:normAutofit/>
          </a:bodyPr>
          <a:lstStyle/>
          <a:p>
            <a:pPr algn="r"/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F64B6-3808-F0FF-196A-6E170A990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62167"/>
            <a:ext cx="4728692" cy="474317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    Execute : </a:t>
            </a:r>
          </a:p>
          <a:p>
            <a:r>
              <a:rPr lang="en-US" sz="2000" dirty="0"/>
              <a:t>The load instruction reads the contents of register  and sign extended immediate from the ID/EX pipeline register and adds them using ALU. The sum is placed in EX/MEM pipeline register.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8000"/>
                </a:srgbClr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94405C-A333-9A3D-C23E-4EAD8F99C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962167"/>
            <a:ext cx="1793241" cy="442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0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478</TotalTime>
  <Words>563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Five stage 32-bit pipelined MIPS CPU Design using System Verilog</vt:lpstr>
      <vt:lpstr>1. Description 2. Source  3. Block diagram 4. Block Explanation  5. Team Contribution </vt:lpstr>
      <vt:lpstr>Description</vt:lpstr>
      <vt:lpstr>44.333</vt:lpstr>
      <vt:lpstr> Block Diagram :5 Stage pipelined MIPS   </vt:lpstr>
      <vt:lpstr>5 stages: </vt:lpstr>
      <vt:lpstr>PowerPoint Presentation</vt:lpstr>
      <vt:lpstr>Instruction decode / register file read :  </vt:lpstr>
      <vt:lpstr>PowerPoint Presentation</vt:lpstr>
      <vt:lpstr>PowerPoint Presentation</vt:lpstr>
      <vt:lpstr>PowerPoint Presentation</vt:lpstr>
      <vt:lpstr>Team’s contribution </vt:lpstr>
      <vt:lpstr>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Five stage 32-bit pipelined MIPS CPU Design using System Verilog</dc:title>
  <dc:creator>Nikitha Bannurkar</dc:creator>
  <cp:lastModifiedBy>Nikitha Bannurkar</cp:lastModifiedBy>
  <cp:revision>12</cp:revision>
  <dcterms:created xsi:type="dcterms:W3CDTF">2023-03-22T02:15:08Z</dcterms:created>
  <dcterms:modified xsi:type="dcterms:W3CDTF">2023-03-22T10:13:24Z</dcterms:modified>
</cp:coreProperties>
</file>