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66" r:id="rId17"/>
    <p:sldId id="267" r:id="rId18"/>
    <p:sldId id="268" r:id="rId19"/>
    <p:sldId id="274" r:id="rId20"/>
  </p:sldIdLst>
  <p:sldSz cx="9144000" cy="5143500" type="screen16x9"/>
  <p:notesSz cx="6858000" cy="9144000"/>
  <p:embeddedFontLst>
    <p:embeddedFont>
      <p:font typeface="Georgia" panose="02040502050405020303" pitchFamily="18" charset="0"/>
      <p:regular r:id="rId22"/>
      <p:bold r:id="rId23"/>
      <p:italic r:id="rId24"/>
      <p:boldItalic r:id="rId25"/>
    </p:embeddedFont>
    <p:embeddedFont>
      <p:font typeface="Lexend" panose="020B0604020202020204" charset="0"/>
      <p:regular r:id="rId26"/>
      <p:bold r:id="rId27"/>
    </p:embeddedFont>
    <p:embeddedFont>
      <p:font typeface="Merriweather Black" panose="00000A00000000000000" pitchFamily="2" charset="0"/>
      <p:bold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97f866fb9_1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197f866fb9_1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97f866fb9_1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97f866fb9_1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197f866fb9_1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197f866fb9_1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97f866fb9_1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97f866fb9_1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97f866fb9_1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197f866fb9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97f866fb9_1_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97f866fb9_1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97f866fb9_1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97f866fb9_1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97f866fb9_1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97f866fb9_1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97f866fb9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97f866fb9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97f866fb9_1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97f866fb9_1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197f866fb9_1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197f866fb9_1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97f866fb9_1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97f866fb9_1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7f866fb9_1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97f866fb9_1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97f866fb9_1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197f866fb9_1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97f866fb9_1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97f866fb9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97f866fb9_1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197f866fb9_1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97f866fb9_1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97f866fb9_1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97f866fb9_1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97f866fb9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maven.apache.org/guides/introduction/introduction-to-the-pom.html#:~:text=A%20Project%20Object%20Model%20or,Maven%20to%20build%20the%20project.&amp;text=Other%20information%20such%20as%20the,such%20can%20also%20be%20specified."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531088" y="492630"/>
            <a:ext cx="6692639" cy="196974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2800" dirty="0">
                <a:latin typeface="Merriweather Black"/>
                <a:ea typeface="Merriweather Black"/>
                <a:cs typeface="Merriweather Black"/>
                <a:sym typeface="Merriweather Black"/>
              </a:rPr>
              <a:t>CI/CD Pipeline using Jenkins and infusing security by performing code quality analysis.</a:t>
            </a:r>
            <a:endParaRPr sz="2800" dirty="0">
              <a:latin typeface="Merriweather Black"/>
              <a:ea typeface="Merriweather Black"/>
              <a:cs typeface="Merriweather Black"/>
              <a:sym typeface="Merriweather Black"/>
            </a:endParaRPr>
          </a:p>
          <a:p>
            <a:pPr marL="0" lvl="0" indent="0" algn="ctr" rtl="0">
              <a:spcBef>
                <a:spcPts val="0"/>
              </a:spcBef>
              <a:spcAft>
                <a:spcPts val="0"/>
              </a:spcAft>
              <a:buNone/>
            </a:pPr>
            <a:endParaRPr sz="3200" dirty="0"/>
          </a:p>
        </p:txBody>
      </p:sp>
      <p:pic>
        <p:nvPicPr>
          <p:cNvPr id="55" name="Google Shape;55;p13"/>
          <p:cNvPicPr preferRelativeResize="0"/>
          <p:nvPr/>
        </p:nvPicPr>
        <p:blipFill>
          <a:blip r:embed="rId3">
            <a:alphaModFix/>
          </a:blip>
          <a:stretch>
            <a:fillRect/>
          </a:stretch>
        </p:blipFill>
        <p:spPr>
          <a:xfrm>
            <a:off x="2684745" y="2571750"/>
            <a:ext cx="3141898" cy="808465"/>
          </a:xfrm>
          <a:prstGeom prst="rect">
            <a:avLst/>
          </a:prstGeom>
          <a:noFill/>
          <a:ln>
            <a:noFill/>
          </a:ln>
        </p:spPr>
      </p:pic>
      <p:pic>
        <p:nvPicPr>
          <p:cNvPr id="56" name="Google Shape;56;p13"/>
          <p:cNvPicPr preferRelativeResize="0"/>
          <p:nvPr/>
        </p:nvPicPr>
        <p:blipFill>
          <a:blip r:embed="rId4">
            <a:alphaModFix/>
          </a:blip>
          <a:stretch>
            <a:fillRect/>
          </a:stretch>
        </p:blipFill>
        <p:spPr>
          <a:xfrm>
            <a:off x="69600" y="46400"/>
            <a:ext cx="966825" cy="966825"/>
          </a:xfrm>
          <a:prstGeom prst="rect">
            <a:avLst/>
          </a:prstGeom>
          <a:noFill/>
          <a:ln>
            <a:noFill/>
          </a:ln>
        </p:spPr>
      </p:pic>
      <p:sp>
        <p:nvSpPr>
          <p:cNvPr id="57" name="Google Shape;57;p13"/>
          <p:cNvSpPr txBox="1"/>
          <p:nvPr/>
        </p:nvSpPr>
        <p:spPr>
          <a:xfrm>
            <a:off x="69600" y="3770775"/>
            <a:ext cx="2204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rgbClr val="434343"/>
                </a:solidFill>
              </a:rPr>
              <a:t>Guided by:</a:t>
            </a:r>
            <a:r>
              <a:rPr lang="en-GB"/>
              <a:t>  </a:t>
            </a:r>
            <a:endParaRPr/>
          </a:p>
          <a:p>
            <a:pPr marL="0" lvl="0" indent="0" algn="ctr" rtl="0">
              <a:spcBef>
                <a:spcPts val="0"/>
              </a:spcBef>
              <a:spcAft>
                <a:spcPts val="0"/>
              </a:spcAft>
              <a:buNone/>
            </a:pPr>
            <a:r>
              <a:rPr lang="en-GB" b="1"/>
              <a:t>Mr. Ashutosh Das</a:t>
            </a:r>
            <a:endParaRPr b="1"/>
          </a:p>
          <a:p>
            <a:pPr marL="0" lvl="0" indent="0" algn="l" rtl="0">
              <a:spcBef>
                <a:spcPts val="0"/>
              </a:spcBef>
              <a:spcAft>
                <a:spcPts val="0"/>
              </a:spcAft>
              <a:buNone/>
            </a:pPr>
            <a:endParaRPr b="1"/>
          </a:p>
        </p:txBody>
      </p:sp>
      <p:sp>
        <p:nvSpPr>
          <p:cNvPr id="58" name="Google Shape;58;p13"/>
          <p:cNvSpPr txBox="1"/>
          <p:nvPr/>
        </p:nvSpPr>
        <p:spPr>
          <a:xfrm>
            <a:off x="6144000" y="3666000"/>
            <a:ext cx="30000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solidFill>
                  <a:srgbClr val="434343"/>
                </a:solidFill>
              </a:rPr>
              <a:t>Presented by:</a:t>
            </a:r>
            <a:endParaRPr dirty="0">
              <a:solidFill>
                <a:srgbClr val="434343"/>
              </a:solidFill>
            </a:endParaRPr>
          </a:p>
          <a:p>
            <a:pPr marL="0" lvl="0" indent="0" algn="l" rtl="0">
              <a:spcBef>
                <a:spcPts val="0"/>
              </a:spcBef>
              <a:spcAft>
                <a:spcPts val="0"/>
              </a:spcAft>
              <a:buNone/>
            </a:pPr>
            <a:r>
              <a:rPr lang="en-GB" b="1" dirty="0"/>
              <a:t>Anita A </a:t>
            </a:r>
            <a:r>
              <a:rPr lang="en-GB" b="1" dirty="0" err="1"/>
              <a:t>Khamitkar</a:t>
            </a:r>
            <a:r>
              <a:rPr lang="en-GB" b="1" dirty="0"/>
              <a:t>           </a:t>
            </a:r>
          </a:p>
          <a:p>
            <a:pPr marL="0" lvl="0" indent="0" algn="l" rtl="0">
              <a:spcBef>
                <a:spcPts val="0"/>
              </a:spcBef>
              <a:spcAft>
                <a:spcPts val="0"/>
              </a:spcAft>
              <a:buNone/>
            </a:pPr>
            <a:r>
              <a:rPr lang="en-GB" b="1" dirty="0"/>
              <a:t>Ankush Kapoor                 </a:t>
            </a:r>
          </a:p>
          <a:p>
            <a:pPr marL="0" lvl="0" indent="0" algn="l" rtl="0">
              <a:spcBef>
                <a:spcPts val="0"/>
              </a:spcBef>
              <a:spcAft>
                <a:spcPts val="0"/>
              </a:spcAft>
              <a:buNone/>
            </a:pPr>
            <a:r>
              <a:rPr lang="en-GB" b="1" dirty="0" err="1"/>
              <a:t>Kamble</a:t>
            </a:r>
            <a:r>
              <a:rPr lang="en-GB" b="1" dirty="0"/>
              <a:t> Rohini                  </a:t>
            </a:r>
            <a:r>
              <a:rPr lang="en-GB" b="1" dirty="0" err="1"/>
              <a:t>Mahendra</a:t>
            </a:r>
            <a:r>
              <a:rPr lang="en-GB" b="1" dirty="0"/>
              <a:t> Kumar Pankaj</a:t>
            </a:r>
            <a:endParaRPr b="1" dirty="0"/>
          </a:p>
          <a:p>
            <a:pPr marL="0" lvl="0" indent="0" algn="l" rtl="0">
              <a:spcBef>
                <a:spcPts val="0"/>
              </a:spcBef>
              <a:spcAft>
                <a:spcPts val="0"/>
              </a:spcAft>
              <a:buNone/>
            </a:pPr>
            <a:r>
              <a:rPr lang="en-GB" b="1" dirty="0" err="1"/>
              <a:t>Numesh</a:t>
            </a:r>
            <a:r>
              <a:rPr lang="en-GB" b="1" dirty="0"/>
              <a:t> Kumar </a:t>
            </a:r>
            <a:r>
              <a:rPr lang="en-GB" b="1" dirty="0" err="1"/>
              <a:t>Sahare</a:t>
            </a:r>
            <a:r>
              <a:rPr lang="en-GB" b="1" dirty="0"/>
              <a:t>     	</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69600" y="46400"/>
            <a:ext cx="812150" cy="812150"/>
          </a:xfrm>
          <a:prstGeom prst="rect">
            <a:avLst/>
          </a:prstGeom>
          <a:noFill/>
          <a:ln>
            <a:noFill/>
          </a:ln>
        </p:spPr>
      </p:pic>
      <p:pic>
        <p:nvPicPr>
          <p:cNvPr id="143" name="Google Shape;143;p22"/>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144" name="Google Shape;144;p22"/>
          <p:cNvSpPr txBox="1"/>
          <p:nvPr/>
        </p:nvSpPr>
        <p:spPr>
          <a:xfrm>
            <a:off x="2344500" y="116025"/>
            <a:ext cx="4455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t>Deployment in TomCat Server.</a:t>
            </a:r>
            <a:endParaRPr sz="2100" b="1"/>
          </a:p>
        </p:txBody>
      </p:sp>
      <p:sp>
        <p:nvSpPr>
          <p:cNvPr id="145" name="Google Shape;145;p22"/>
          <p:cNvSpPr txBox="1"/>
          <p:nvPr/>
        </p:nvSpPr>
        <p:spPr>
          <a:xfrm>
            <a:off x="819875" y="874000"/>
            <a:ext cx="7123500" cy="4279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Char char="●"/>
            </a:pPr>
            <a:r>
              <a:rPr lang="en-GB" sz="1900">
                <a:solidFill>
                  <a:schemeClr val="dk1"/>
                </a:solidFill>
              </a:rPr>
              <a:t>Tomcat is an </a:t>
            </a:r>
            <a:r>
              <a:rPr lang="en-GB" sz="1900" b="1">
                <a:solidFill>
                  <a:schemeClr val="dk1"/>
                </a:solidFill>
              </a:rPr>
              <a:t>open-source</a:t>
            </a:r>
            <a:r>
              <a:rPr lang="en-GB" sz="1900">
                <a:solidFill>
                  <a:schemeClr val="dk1"/>
                </a:solidFill>
              </a:rPr>
              <a:t> and </a:t>
            </a:r>
            <a:r>
              <a:rPr lang="en-GB" sz="1900" b="1">
                <a:solidFill>
                  <a:schemeClr val="dk1"/>
                </a:solidFill>
              </a:rPr>
              <a:t>powerful servlet Java container </a:t>
            </a:r>
            <a:r>
              <a:rPr lang="en-GB" sz="1900">
                <a:solidFill>
                  <a:schemeClr val="dk1"/>
                </a:solidFill>
              </a:rPr>
              <a:t>for</a:t>
            </a:r>
            <a:r>
              <a:rPr lang="en-GB" sz="1900" b="1">
                <a:solidFill>
                  <a:schemeClr val="dk1"/>
                </a:solidFill>
              </a:rPr>
              <a:t> running web applications</a:t>
            </a:r>
            <a:r>
              <a:rPr lang="en-GB" sz="1900">
                <a:solidFill>
                  <a:schemeClr val="dk1"/>
                </a:solidFill>
              </a:rPr>
              <a:t>. </a:t>
            </a:r>
            <a:endParaRPr sz="1900">
              <a:solidFill>
                <a:schemeClr val="dk1"/>
              </a:solidFill>
            </a:endParaRPr>
          </a:p>
          <a:p>
            <a:pPr marL="457200" lvl="0" indent="-349250" algn="l" rtl="0">
              <a:spcBef>
                <a:spcPts val="0"/>
              </a:spcBef>
              <a:spcAft>
                <a:spcPts val="0"/>
              </a:spcAft>
              <a:buClr>
                <a:schemeClr val="dk1"/>
              </a:buClr>
              <a:buSzPts val="1900"/>
              <a:buChar char="●"/>
            </a:pPr>
            <a:r>
              <a:rPr lang="en-GB" sz="1900">
                <a:solidFill>
                  <a:schemeClr val="dk1"/>
                </a:solidFill>
              </a:rPr>
              <a:t>It is the most widely used web server, in which we have to move the . war file to the /webapps directory.</a:t>
            </a:r>
            <a:endParaRPr sz="1900">
              <a:solidFill>
                <a:schemeClr val="dk1"/>
              </a:solidFill>
            </a:endParaRPr>
          </a:p>
          <a:p>
            <a:pPr marL="457200" lvl="0" indent="-349250" algn="l" rtl="0">
              <a:spcBef>
                <a:spcPts val="0"/>
              </a:spcBef>
              <a:spcAft>
                <a:spcPts val="0"/>
              </a:spcAft>
              <a:buClr>
                <a:schemeClr val="dk1"/>
              </a:buClr>
              <a:buSzPts val="1900"/>
              <a:buChar char="●"/>
            </a:pPr>
            <a:r>
              <a:rPr lang="en-GB" sz="1900">
                <a:solidFill>
                  <a:schemeClr val="dk1"/>
                </a:solidFill>
              </a:rPr>
              <a:t>Then Tomcat will install the . war file automatically and deploy the application.</a:t>
            </a:r>
            <a:endParaRPr sz="1900">
              <a:solidFill>
                <a:schemeClr val="dk1"/>
              </a:solidFill>
            </a:endParaRPr>
          </a:p>
          <a:p>
            <a:pPr marL="457200" lvl="0" indent="-349250" algn="l" rtl="0">
              <a:spcBef>
                <a:spcPts val="0"/>
              </a:spcBef>
              <a:spcAft>
                <a:spcPts val="0"/>
              </a:spcAft>
              <a:buClr>
                <a:schemeClr val="dk1"/>
              </a:buClr>
              <a:buSzPts val="1900"/>
              <a:buChar char="●"/>
            </a:pPr>
            <a:r>
              <a:rPr lang="en-GB" sz="1900">
                <a:solidFill>
                  <a:schemeClr val="dk1"/>
                </a:solidFill>
              </a:rPr>
              <a:t>This creates a unified experience, which is easier to manage.</a:t>
            </a:r>
            <a:endParaRPr sz="1900">
              <a:solidFill>
                <a:schemeClr val="dk1"/>
              </a:solidFill>
            </a:endParaRPr>
          </a:p>
          <a:p>
            <a:pPr marL="457200" lvl="0" indent="-349250" algn="l" rtl="0">
              <a:spcBef>
                <a:spcPts val="0"/>
              </a:spcBef>
              <a:spcAft>
                <a:spcPts val="0"/>
              </a:spcAft>
              <a:buClr>
                <a:schemeClr val="dk1"/>
              </a:buClr>
              <a:buSzPts val="1900"/>
              <a:buChar char="●"/>
            </a:pPr>
            <a:r>
              <a:rPr lang="en-GB" sz="1900">
                <a:solidFill>
                  <a:schemeClr val="dk1"/>
                </a:solidFill>
              </a:rPr>
              <a:t>By default, tomcat runs on port 8080.</a:t>
            </a:r>
            <a:endParaRPr sz="1900">
              <a:solidFill>
                <a:schemeClr val="dk1"/>
              </a:solidFill>
            </a:endParaRPr>
          </a:p>
          <a:p>
            <a:pPr marL="45720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r>
              <a:rPr lang="en-GB" sz="1900">
                <a:solidFill>
                  <a:schemeClr val="dk1"/>
                </a:solidFill>
              </a:rPr>
              <a:t>Alternative tools: </a:t>
            </a:r>
            <a:r>
              <a:rPr lang="en-GB" sz="1900" b="1">
                <a:solidFill>
                  <a:schemeClr val="dk1"/>
                </a:solidFill>
              </a:rPr>
              <a:t>AWS Lambda, Salesforce Lightning Platform, WebLogic Server, etc.</a:t>
            </a:r>
            <a:endParaRPr sz="1900" b="1">
              <a:solidFill>
                <a:schemeClr val="dk1"/>
              </a:solidFill>
            </a:endParaRPr>
          </a:p>
          <a:p>
            <a:pPr marL="0" lvl="0" indent="0" algn="l" rtl="0">
              <a:spcBef>
                <a:spcPts val="0"/>
              </a:spcBef>
              <a:spcAft>
                <a:spcPts val="0"/>
              </a:spcAft>
              <a:buNone/>
            </a:pPr>
            <a:endParaRPr sz="1900" b="1">
              <a:solidFill>
                <a:schemeClr val="dk1"/>
              </a:solidFill>
            </a:endParaRPr>
          </a:p>
          <a:p>
            <a:pPr marL="0" lvl="0" indent="0" algn="l" rtl="0">
              <a:spcBef>
                <a:spcPts val="0"/>
              </a:spcBef>
              <a:spcAft>
                <a:spcPts val="0"/>
              </a:spcAft>
              <a:buNone/>
            </a:pPr>
            <a:endParaRPr sz="19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311700" y="104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20" b="1" dirty="0"/>
              <a:t>Project Snapshots</a:t>
            </a:r>
            <a:endParaRPr sz="3020" b="1" dirty="0"/>
          </a:p>
        </p:txBody>
      </p:sp>
      <p:pic>
        <p:nvPicPr>
          <p:cNvPr id="175" name="Google Shape;175;p26"/>
          <p:cNvPicPr preferRelativeResize="0"/>
          <p:nvPr/>
        </p:nvPicPr>
        <p:blipFill>
          <a:blip r:embed="rId3">
            <a:alphaModFix/>
          </a:blip>
          <a:stretch>
            <a:fillRect/>
          </a:stretch>
        </p:blipFill>
        <p:spPr>
          <a:xfrm>
            <a:off x="897200" y="1393450"/>
            <a:ext cx="7272450" cy="3700476"/>
          </a:xfrm>
          <a:prstGeom prst="rect">
            <a:avLst/>
          </a:prstGeom>
          <a:noFill/>
          <a:ln>
            <a:noFill/>
          </a:ln>
        </p:spPr>
      </p:pic>
      <p:sp>
        <p:nvSpPr>
          <p:cNvPr id="176" name="Google Shape;176;p26"/>
          <p:cNvSpPr txBox="1"/>
          <p:nvPr/>
        </p:nvSpPr>
        <p:spPr>
          <a:xfrm>
            <a:off x="858550" y="677425"/>
            <a:ext cx="805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Report Generation in SonarQube server Dashboard on successful scanning performed by Sonar Scanner</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p:nvPr/>
        </p:nvSpPr>
        <p:spPr>
          <a:xfrm>
            <a:off x="100550" y="0"/>
            <a:ext cx="7905000" cy="4617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GB" sz="1800" b="1"/>
              <a:t>Artifacts are uploaded as war file on build and version change.</a:t>
            </a:r>
            <a:endParaRPr sz="1800" b="1"/>
          </a:p>
        </p:txBody>
      </p:sp>
      <p:pic>
        <p:nvPicPr>
          <p:cNvPr id="182" name="Google Shape;182;p27"/>
          <p:cNvPicPr preferRelativeResize="0"/>
          <p:nvPr/>
        </p:nvPicPr>
        <p:blipFill>
          <a:blip r:embed="rId3">
            <a:alphaModFix/>
          </a:blip>
          <a:stretch>
            <a:fillRect/>
          </a:stretch>
        </p:blipFill>
        <p:spPr>
          <a:xfrm>
            <a:off x="549150" y="614100"/>
            <a:ext cx="7384576" cy="4377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655150" y="0"/>
            <a:ext cx="7461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Green colour marks and signifies that the build is successful and pipeline is working properly without any interruption and with secure code.</a:t>
            </a:r>
            <a:endParaRPr sz="1500" b="1"/>
          </a:p>
        </p:txBody>
      </p:sp>
      <p:pic>
        <p:nvPicPr>
          <p:cNvPr id="188" name="Google Shape;188;p28"/>
          <p:cNvPicPr preferRelativeResize="0"/>
          <p:nvPr/>
        </p:nvPicPr>
        <p:blipFill>
          <a:blip r:embed="rId3">
            <a:alphaModFix/>
          </a:blip>
          <a:stretch>
            <a:fillRect/>
          </a:stretch>
        </p:blipFill>
        <p:spPr>
          <a:xfrm>
            <a:off x="655150" y="690625"/>
            <a:ext cx="7461662" cy="4192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680650" y="0"/>
            <a:ext cx="8391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a:t>Deployment is done on Tomcat server</a:t>
            </a:r>
            <a:endParaRPr sz="2200" b="1"/>
          </a:p>
        </p:txBody>
      </p:sp>
      <p:pic>
        <p:nvPicPr>
          <p:cNvPr id="194" name="Google Shape;194;p29"/>
          <p:cNvPicPr preferRelativeResize="0"/>
          <p:nvPr/>
        </p:nvPicPr>
        <p:blipFill>
          <a:blip r:embed="rId3">
            <a:alphaModFix/>
          </a:blip>
          <a:stretch>
            <a:fillRect/>
          </a:stretch>
        </p:blipFill>
        <p:spPr>
          <a:xfrm>
            <a:off x="786625" y="523200"/>
            <a:ext cx="7724334" cy="4315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p:nvPr/>
        </p:nvSpPr>
        <p:spPr>
          <a:xfrm>
            <a:off x="0" y="0"/>
            <a:ext cx="914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t>Sample website output hosted on Tomcat Server after the successful build of pipeline.</a:t>
            </a:r>
            <a:endParaRPr sz="1600" b="1"/>
          </a:p>
        </p:txBody>
      </p:sp>
      <p:pic>
        <p:nvPicPr>
          <p:cNvPr id="200" name="Google Shape;200;p30"/>
          <p:cNvPicPr preferRelativeResize="0"/>
          <p:nvPr/>
        </p:nvPicPr>
        <p:blipFill>
          <a:blip r:embed="rId3">
            <a:alphaModFix/>
          </a:blip>
          <a:stretch>
            <a:fillRect/>
          </a:stretch>
        </p:blipFill>
        <p:spPr>
          <a:xfrm>
            <a:off x="152400" y="386725"/>
            <a:ext cx="8255101" cy="4604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1509150" y="285850"/>
            <a:ext cx="5065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720" b="1"/>
              <a:t>Conclusion</a:t>
            </a:r>
            <a:endParaRPr sz="2720" b="1"/>
          </a:p>
        </p:txBody>
      </p:sp>
      <p:sp>
        <p:nvSpPr>
          <p:cNvPr id="151" name="Google Shape;15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dirty="0">
                <a:solidFill>
                  <a:srgbClr val="000000"/>
                </a:solidFill>
              </a:rPr>
              <a:t>In conclusion, implementing a CI/CD pipeline using Jenkins, SonarQube, Nexus, and Tomcat server can greatly improve software development processes by automating the build, test, and deployment processes, while also providing continuous feedback on code quality and security.</a:t>
            </a:r>
            <a:endParaRPr sz="1900" dirty="0">
              <a:solidFill>
                <a:srgbClr val="000000"/>
              </a:solidFill>
            </a:endParaRPr>
          </a:p>
          <a:p>
            <a:pPr marL="0" lvl="0" indent="0" algn="l" rtl="0">
              <a:spcBef>
                <a:spcPts val="1200"/>
              </a:spcBef>
              <a:spcAft>
                <a:spcPts val="0"/>
              </a:spcAft>
              <a:buNone/>
            </a:pPr>
            <a:r>
              <a:rPr lang="en-GB" sz="1900" dirty="0">
                <a:solidFill>
                  <a:srgbClr val="000000"/>
                </a:solidFill>
              </a:rPr>
              <a:t>By integrating these tools into a CI/CD pipeline, developers can ensure that code changes are thoroughly tested before being deployed, and that any issues are identified and addressed early in the development process. </a:t>
            </a:r>
            <a:endParaRPr sz="1900" dirty="0">
              <a:solidFill>
                <a:srgbClr val="000000"/>
              </a:solidFill>
            </a:endParaRPr>
          </a:p>
          <a:p>
            <a:pPr marL="0" lvl="0" indent="0" algn="l" rtl="0">
              <a:spcBef>
                <a:spcPts val="1200"/>
              </a:spcBef>
              <a:spcAft>
                <a:spcPts val="1200"/>
              </a:spcAft>
              <a:buNone/>
            </a:pPr>
            <a:r>
              <a:rPr lang="en-GB" sz="1900">
                <a:solidFill>
                  <a:srgbClr val="000000"/>
                </a:solidFill>
              </a:rPr>
              <a:t>This can help to improve the quality of the application and reduce the risk of issues arising in production.</a:t>
            </a:r>
            <a:endParaRPr sz="1900">
              <a:solidFill>
                <a:srgbClr val="000000"/>
              </a:solidFill>
            </a:endParaRPr>
          </a:p>
        </p:txBody>
      </p:sp>
      <p:pic>
        <p:nvPicPr>
          <p:cNvPr id="152" name="Google Shape;152;p23"/>
          <p:cNvPicPr preferRelativeResize="0"/>
          <p:nvPr/>
        </p:nvPicPr>
        <p:blipFill>
          <a:blip r:embed="rId3">
            <a:alphaModFix/>
          </a:blip>
          <a:stretch>
            <a:fillRect/>
          </a:stretch>
        </p:blipFill>
        <p:spPr>
          <a:xfrm>
            <a:off x="69600" y="46400"/>
            <a:ext cx="812150" cy="812150"/>
          </a:xfrm>
          <a:prstGeom prst="rect">
            <a:avLst/>
          </a:prstGeom>
          <a:noFill/>
          <a:ln>
            <a:noFill/>
          </a:ln>
        </p:spPr>
      </p:pic>
      <p:pic>
        <p:nvPicPr>
          <p:cNvPr id="153" name="Google Shape;153;p23"/>
          <p:cNvPicPr preferRelativeResize="0"/>
          <p:nvPr/>
        </p:nvPicPr>
        <p:blipFill>
          <a:blip r:embed="rId4">
            <a:alphaModFix/>
          </a:blip>
          <a:stretch>
            <a:fillRect/>
          </a:stretch>
        </p:blipFill>
        <p:spPr>
          <a:xfrm>
            <a:off x="7287723" y="0"/>
            <a:ext cx="1856277" cy="92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2607450" y="177725"/>
            <a:ext cx="3929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720" b="1"/>
              <a:t>Future Scope</a:t>
            </a:r>
            <a:endParaRPr sz="2720" b="1"/>
          </a:p>
        </p:txBody>
      </p:sp>
      <p:sp>
        <p:nvSpPr>
          <p:cNvPr id="159" name="Google Shape;159;p24"/>
          <p:cNvSpPr txBox="1">
            <a:spLocks noGrp="1"/>
          </p:cNvSpPr>
          <p:nvPr>
            <p:ph type="body" idx="1"/>
          </p:nvPr>
        </p:nvSpPr>
        <p:spPr>
          <a:xfrm>
            <a:off x="358100" y="928150"/>
            <a:ext cx="8520600" cy="4029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GB" sz="1225" b="1">
                <a:solidFill>
                  <a:srgbClr val="000000"/>
                </a:solidFill>
              </a:rPr>
              <a:t>We can also do the same CI/CD process with the help of following tools:</a:t>
            </a:r>
            <a:endParaRPr sz="1225" b="1">
              <a:solidFill>
                <a:srgbClr val="000000"/>
              </a:solidFill>
            </a:endParaRPr>
          </a:p>
          <a:p>
            <a:pPr marL="0" lvl="0" indent="0" algn="l" rtl="0">
              <a:lnSpc>
                <a:spcPct val="95000"/>
              </a:lnSpc>
              <a:spcBef>
                <a:spcPts val="1200"/>
              </a:spcBef>
              <a:spcAft>
                <a:spcPts val="0"/>
              </a:spcAft>
              <a:buSzPts val="688"/>
              <a:buNone/>
            </a:pPr>
            <a:r>
              <a:rPr lang="en-GB" sz="1225">
                <a:solidFill>
                  <a:srgbClr val="000000"/>
                </a:solidFill>
              </a:rPr>
              <a:t>The pipeline begins with a </a:t>
            </a:r>
            <a:r>
              <a:rPr lang="en-GB" sz="1225" b="1">
                <a:solidFill>
                  <a:srgbClr val="000000"/>
                </a:solidFill>
              </a:rPr>
              <a:t>Git clone </a:t>
            </a:r>
            <a:r>
              <a:rPr lang="en-GB" sz="1225">
                <a:solidFill>
                  <a:srgbClr val="000000"/>
                </a:solidFill>
              </a:rPr>
              <a:t>step, where the source code is pulled from a repository and made available for further processing. </a:t>
            </a:r>
            <a:endParaRPr sz="1225">
              <a:solidFill>
                <a:srgbClr val="000000"/>
              </a:solidFill>
            </a:endParaRPr>
          </a:p>
          <a:p>
            <a:pPr marL="0" lvl="0" indent="0" algn="l" rtl="0">
              <a:lnSpc>
                <a:spcPct val="95000"/>
              </a:lnSpc>
              <a:spcBef>
                <a:spcPts val="1200"/>
              </a:spcBef>
              <a:spcAft>
                <a:spcPts val="0"/>
              </a:spcAft>
              <a:buClr>
                <a:schemeClr val="dk1"/>
              </a:buClr>
              <a:buSzPts val="688"/>
              <a:buFont typeface="Arial"/>
              <a:buNone/>
            </a:pPr>
            <a:r>
              <a:rPr lang="en-GB" sz="1225">
                <a:solidFill>
                  <a:srgbClr val="000000"/>
                </a:solidFill>
              </a:rPr>
              <a:t>The next step is to use </a:t>
            </a:r>
            <a:r>
              <a:rPr lang="en-GB" sz="1225" b="1">
                <a:solidFill>
                  <a:srgbClr val="000000"/>
                </a:solidFill>
              </a:rPr>
              <a:t>Git secret </a:t>
            </a:r>
            <a:r>
              <a:rPr lang="en-GB" sz="1225">
                <a:solidFill>
                  <a:srgbClr val="000000"/>
                </a:solidFill>
              </a:rPr>
              <a:t>to scan the codebase for secrets and sensitive information.</a:t>
            </a:r>
            <a:endParaRPr sz="1225">
              <a:solidFill>
                <a:srgbClr val="000000"/>
              </a:solidFill>
            </a:endParaRPr>
          </a:p>
          <a:p>
            <a:pPr marL="0" lvl="0" indent="0" algn="l" rtl="0">
              <a:lnSpc>
                <a:spcPct val="95000"/>
              </a:lnSpc>
              <a:spcBef>
                <a:spcPts val="1200"/>
              </a:spcBef>
              <a:spcAft>
                <a:spcPts val="0"/>
              </a:spcAft>
              <a:buSzPts val="688"/>
              <a:buNone/>
            </a:pPr>
            <a:r>
              <a:rPr lang="en-GB" sz="1225" b="1">
                <a:solidFill>
                  <a:srgbClr val="000000"/>
                </a:solidFill>
              </a:rPr>
              <a:t>Trufflehog</a:t>
            </a:r>
            <a:r>
              <a:rPr lang="en-GB" sz="1225">
                <a:solidFill>
                  <a:srgbClr val="000000"/>
                </a:solidFill>
              </a:rPr>
              <a:t> is then used to detect and report any known vulnerabilities in the codebase. </a:t>
            </a:r>
            <a:endParaRPr sz="1225">
              <a:solidFill>
                <a:srgbClr val="000000"/>
              </a:solidFill>
            </a:endParaRPr>
          </a:p>
          <a:p>
            <a:pPr marL="0" lvl="0" indent="0" algn="l" rtl="0">
              <a:lnSpc>
                <a:spcPct val="95000"/>
              </a:lnSpc>
              <a:spcBef>
                <a:spcPts val="1200"/>
              </a:spcBef>
              <a:spcAft>
                <a:spcPts val="0"/>
              </a:spcAft>
              <a:buClr>
                <a:schemeClr val="dk1"/>
              </a:buClr>
              <a:buSzPts val="688"/>
              <a:buFont typeface="Arial"/>
              <a:buNone/>
            </a:pPr>
            <a:r>
              <a:rPr lang="en-GB" sz="1225" b="1">
                <a:solidFill>
                  <a:srgbClr val="000000"/>
                </a:solidFill>
              </a:rPr>
              <a:t>Hadolint</a:t>
            </a:r>
            <a:r>
              <a:rPr lang="en-GB" sz="1225">
                <a:solidFill>
                  <a:srgbClr val="000000"/>
                </a:solidFill>
              </a:rPr>
              <a:t> is then used to check the codebase for any errors or issues in the Dockerfiles.</a:t>
            </a:r>
            <a:endParaRPr sz="1225">
              <a:solidFill>
                <a:srgbClr val="000000"/>
              </a:solidFill>
            </a:endParaRPr>
          </a:p>
          <a:p>
            <a:pPr marL="0" lvl="0" indent="0" algn="l" rtl="0">
              <a:lnSpc>
                <a:spcPct val="95000"/>
              </a:lnSpc>
              <a:spcBef>
                <a:spcPts val="1200"/>
              </a:spcBef>
              <a:spcAft>
                <a:spcPts val="0"/>
              </a:spcAft>
              <a:buSzPts val="688"/>
              <a:buNone/>
            </a:pPr>
            <a:r>
              <a:rPr lang="en-GB" sz="1225" b="1">
                <a:solidFill>
                  <a:srgbClr val="000000"/>
                </a:solidFill>
              </a:rPr>
              <a:t>Maven/NPM</a:t>
            </a:r>
            <a:r>
              <a:rPr lang="en-GB" sz="1225">
                <a:solidFill>
                  <a:srgbClr val="000000"/>
                </a:solidFill>
              </a:rPr>
              <a:t> build is used to build the application and ensure that it is ready for deployment. </a:t>
            </a:r>
            <a:endParaRPr sz="1225">
              <a:solidFill>
                <a:srgbClr val="000000"/>
              </a:solidFill>
            </a:endParaRPr>
          </a:p>
          <a:p>
            <a:pPr marL="0" lvl="0" indent="0" algn="l" rtl="0">
              <a:lnSpc>
                <a:spcPct val="95000"/>
              </a:lnSpc>
              <a:spcBef>
                <a:spcPts val="1200"/>
              </a:spcBef>
              <a:spcAft>
                <a:spcPts val="0"/>
              </a:spcAft>
              <a:buClr>
                <a:schemeClr val="dk1"/>
              </a:buClr>
              <a:buSzPts val="688"/>
              <a:buFont typeface="Arial"/>
              <a:buNone/>
            </a:pPr>
            <a:r>
              <a:rPr lang="en-GB" sz="1225" b="1">
                <a:solidFill>
                  <a:srgbClr val="000000"/>
                </a:solidFill>
              </a:rPr>
              <a:t>NPM</a:t>
            </a:r>
            <a:r>
              <a:rPr lang="en-GB" sz="1225">
                <a:solidFill>
                  <a:srgbClr val="000000"/>
                </a:solidFill>
              </a:rPr>
              <a:t> unit test cases are then executed to test the application and ensure that it meets the required quality standards.</a:t>
            </a:r>
            <a:endParaRPr sz="1225">
              <a:solidFill>
                <a:srgbClr val="000000"/>
              </a:solidFill>
            </a:endParaRPr>
          </a:p>
          <a:p>
            <a:pPr marL="0" lvl="0" indent="0" algn="l" rtl="0">
              <a:lnSpc>
                <a:spcPct val="95000"/>
              </a:lnSpc>
              <a:spcBef>
                <a:spcPts val="1200"/>
              </a:spcBef>
              <a:spcAft>
                <a:spcPts val="0"/>
              </a:spcAft>
              <a:buClr>
                <a:schemeClr val="dk1"/>
              </a:buClr>
              <a:buSzPts val="688"/>
              <a:buFont typeface="Arial"/>
              <a:buNone/>
            </a:pPr>
            <a:r>
              <a:rPr lang="en-GB" sz="1225" b="1">
                <a:solidFill>
                  <a:srgbClr val="000000"/>
                </a:solidFill>
              </a:rPr>
              <a:t>Docker build</a:t>
            </a:r>
            <a:r>
              <a:rPr lang="en-GB" sz="1225">
                <a:solidFill>
                  <a:srgbClr val="000000"/>
                </a:solidFill>
              </a:rPr>
              <a:t> can be used to build a container image of the application, which is then pushed to a container registry. Dependency-check is used to analyze the application and identify any known vulnerabilities in its dependencies.</a:t>
            </a:r>
            <a:endParaRPr sz="1225">
              <a:solidFill>
                <a:srgbClr val="000000"/>
              </a:solidFill>
            </a:endParaRPr>
          </a:p>
          <a:p>
            <a:pPr marL="0" lvl="0" indent="0" algn="l" rtl="0">
              <a:lnSpc>
                <a:spcPct val="95000"/>
              </a:lnSpc>
              <a:spcBef>
                <a:spcPts val="1200"/>
              </a:spcBef>
              <a:spcAft>
                <a:spcPts val="0"/>
              </a:spcAft>
              <a:buSzPts val="688"/>
              <a:buNone/>
            </a:pPr>
            <a:r>
              <a:rPr lang="en-GB" sz="1225" b="1">
                <a:solidFill>
                  <a:srgbClr val="000000"/>
                </a:solidFill>
              </a:rPr>
              <a:t>Docker push</a:t>
            </a:r>
            <a:r>
              <a:rPr lang="en-GB" sz="1225">
                <a:solidFill>
                  <a:srgbClr val="000000"/>
                </a:solidFill>
              </a:rPr>
              <a:t> can be used to push the container image to a container registry.</a:t>
            </a:r>
            <a:endParaRPr sz="1225">
              <a:solidFill>
                <a:srgbClr val="000000"/>
              </a:solidFill>
            </a:endParaRPr>
          </a:p>
          <a:p>
            <a:pPr marL="0" lvl="0" indent="0" algn="l" rtl="0">
              <a:lnSpc>
                <a:spcPct val="95000"/>
              </a:lnSpc>
              <a:spcBef>
                <a:spcPts val="1200"/>
              </a:spcBef>
              <a:spcAft>
                <a:spcPts val="0"/>
              </a:spcAft>
              <a:buSzPts val="688"/>
              <a:buNone/>
            </a:pPr>
            <a:r>
              <a:rPr lang="en-GB" sz="1225" b="1">
                <a:solidFill>
                  <a:srgbClr val="000000"/>
                </a:solidFill>
              </a:rPr>
              <a:t>Trivy</a:t>
            </a:r>
            <a:r>
              <a:rPr lang="en-GB" sz="1225">
                <a:solidFill>
                  <a:srgbClr val="000000"/>
                </a:solidFill>
              </a:rPr>
              <a:t> can be used to scan the container image for vulnerabilities and report any issues.</a:t>
            </a:r>
            <a:endParaRPr sz="1225">
              <a:solidFill>
                <a:srgbClr val="000000"/>
              </a:solidFill>
            </a:endParaRPr>
          </a:p>
          <a:p>
            <a:pPr marL="0" lvl="0" indent="0" algn="l" rtl="0">
              <a:lnSpc>
                <a:spcPct val="95000"/>
              </a:lnSpc>
              <a:spcBef>
                <a:spcPts val="1200"/>
              </a:spcBef>
              <a:spcAft>
                <a:spcPts val="1200"/>
              </a:spcAft>
              <a:buSzPts val="688"/>
              <a:buNone/>
            </a:pPr>
            <a:r>
              <a:rPr lang="en-GB" sz="1225" b="1">
                <a:solidFill>
                  <a:srgbClr val="000000"/>
                </a:solidFill>
              </a:rPr>
              <a:t>We have tried to apply the above process, reference : https://github.com/AnitaPK/taskManager</a:t>
            </a:r>
            <a:endParaRPr sz="1225" b="1">
              <a:solidFill>
                <a:srgbClr val="000000"/>
              </a:solidFill>
            </a:endParaRPr>
          </a:p>
        </p:txBody>
      </p:sp>
      <p:pic>
        <p:nvPicPr>
          <p:cNvPr id="160" name="Google Shape;160;p24"/>
          <p:cNvPicPr preferRelativeResize="0"/>
          <p:nvPr/>
        </p:nvPicPr>
        <p:blipFill>
          <a:blip r:embed="rId3">
            <a:alphaModFix/>
          </a:blip>
          <a:stretch>
            <a:fillRect/>
          </a:stretch>
        </p:blipFill>
        <p:spPr>
          <a:xfrm>
            <a:off x="69600" y="46400"/>
            <a:ext cx="812150" cy="812150"/>
          </a:xfrm>
          <a:prstGeom prst="rect">
            <a:avLst/>
          </a:prstGeom>
          <a:noFill/>
          <a:ln>
            <a:noFill/>
          </a:ln>
        </p:spPr>
      </p:pic>
      <p:pic>
        <p:nvPicPr>
          <p:cNvPr id="161" name="Google Shape;161;p24"/>
          <p:cNvPicPr preferRelativeResize="0"/>
          <p:nvPr/>
        </p:nvPicPr>
        <p:blipFill>
          <a:blip r:embed="rId4">
            <a:alphaModFix/>
          </a:blip>
          <a:stretch>
            <a:fillRect/>
          </a:stretch>
        </p:blipFill>
        <p:spPr>
          <a:xfrm>
            <a:off x="7287723" y="0"/>
            <a:ext cx="1856277" cy="92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1911300" y="166125"/>
            <a:ext cx="53214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References and Links:</a:t>
            </a:r>
            <a:endParaRPr/>
          </a:p>
        </p:txBody>
      </p:sp>
      <p:pic>
        <p:nvPicPr>
          <p:cNvPr id="167" name="Google Shape;167;p25"/>
          <p:cNvPicPr preferRelativeResize="0"/>
          <p:nvPr/>
        </p:nvPicPr>
        <p:blipFill>
          <a:blip r:embed="rId3">
            <a:alphaModFix/>
          </a:blip>
          <a:stretch>
            <a:fillRect/>
          </a:stretch>
        </p:blipFill>
        <p:spPr>
          <a:xfrm>
            <a:off x="69600" y="46400"/>
            <a:ext cx="812150" cy="812150"/>
          </a:xfrm>
          <a:prstGeom prst="rect">
            <a:avLst/>
          </a:prstGeom>
          <a:noFill/>
          <a:ln>
            <a:noFill/>
          </a:ln>
        </p:spPr>
      </p:pic>
      <p:pic>
        <p:nvPicPr>
          <p:cNvPr id="168" name="Google Shape;168;p25"/>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169" name="Google Shape;169;p25"/>
          <p:cNvSpPr txBox="1"/>
          <p:nvPr/>
        </p:nvSpPr>
        <p:spPr>
          <a:xfrm>
            <a:off x="1028725" y="812125"/>
            <a:ext cx="6365700" cy="5585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Clr>
                <a:schemeClr val="dk1"/>
              </a:buClr>
              <a:buSzPts val="1100"/>
              <a:buFont typeface="Arial"/>
              <a:buNone/>
            </a:pPr>
            <a:r>
              <a:rPr lang="en-GB" sz="1185">
                <a:solidFill>
                  <a:schemeClr val="dk1"/>
                </a:solidFill>
              </a:rPr>
              <a:t>⦁  </a:t>
            </a:r>
            <a:r>
              <a:rPr lang="en-GB" sz="1185" b="1">
                <a:solidFill>
                  <a:schemeClr val="dk1"/>
                </a:solidFill>
              </a:rPr>
              <a:t>Jenkins Documentation for pipeline </a:t>
            </a:r>
            <a:endParaRPr sz="1185" b="1">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  https://www.jenkins.io/doc/tutorials/#pipeline</a:t>
            </a:r>
            <a:endParaRPr sz="1185">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    </a:t>
            </a:r>
            <a:r>
              <a:rPr lang="en-GB" sz="1185" b="1">
                <a:solidFill>
                  <a:schemeClr val="dk1"/>
                </a:solidFill>
              </a:rPr>
              <a:t>Reference for SonarQube</a:t>
            </a:r>
            <a:endParaRPr sz="1185" b="1">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https://www.sonarsource.com/products/sonarqube/</a:t>
            </a:r>
            <a:endParaRPr sz="1185">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     </a:t>
            </a:r>
            <a:r>
              <a:rPr lang="en-GB" sz="1185" b="1">
                <a:solidFill>
                  <a:schemeClr val="dk1"/>
                </a:solidFill>
              </a:rPr>
              <a:t>Reference for Nexus</a:t>
            </a:r>
            <a:endParaRPr sz="1185" b="1">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https://www.sonatype.com/products/nexus-repository</a:t>
            </a:r>
            <a:endParaRPr sz="1185">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    </a:t>
            </a:r>
            <a:r>
              <a:rPr lang="en-GB" sz="1185" b="1">
                <a:solidFill>
                  <a:schemeClr val="dk1"/>
                </a:solidFill>
              </a:rPr>
              <a:t>Tomcat Server Documentation</a:t>
            </a:r>
            <a:endParaRPr sz="1185" b="1">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https://tomcat.apache.org/</a:t>
            </a:r>
            <a:endParaRPr sz="1185">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   </a:t>
            </a:r>
            <a:r>
              <a:rPr lang="en-GB" sz="1185" b="1">
                <a:solidFill>
                  <a:schemeClr val="dk1"/>
                </a:solidFill>
              </a:rPr>
              <a:t> References from Git</a:t>
            </a:r>
            <a:endParaRPr sz="1185" b="1">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https://github.com/AnkushKapoor-97/DevOps.git</a:t>
            </a:r>
            <a:endParaRPr sz="1185">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https://github.com/Pankaj1006/Devops-project-in-AWS.git</a:t>
            </a:r>
            <a:endParaRPr sz="1185">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    </a:t>
            </a:r>
            <a:r>
              <a:rPr lang="en-GB" sz="1185" b="1">
                <a:solidFill>
                  <a:schemeClr val="dk1"/>
                </a:solidFill>
              </a:rPr>
              <a:t>AWS Documentation</a:t>
            </a:r>
            <a:endParaRPr sz="1185" b="1">
              <a:solidFill>
                <a:schemeClr val="dk1"/>
              </a:solidFill>
            </a:endParaRPr>
          </a:p>
          <a:p>
            <a:pPr marL="0" lvl="0" indent="0" algn="l" rtl="0">
              <a:lnSpc>
                <a:spcPct val="95000"/>
              </a:lnSpc>
              <a:spcBef>
                <a:spcPts val="1200"/>
              </a:spcBef>
              <a:spcAft>
                <a:spcPts val="0"/>
              </a:spcAft>
              <a:buClr>
                <a:schemeClr val="dk1"/>
              </a:buClr>
              <a:buSzPts val="1100"/>
              <a:buFont typeface="Arial"/>
              <a:buNone/>
            </a:pPr>
            <a:r>
              <a:rPr lang="en-GB" sz="1185">
                <a:solidFill>
                  <a:schemeClr val="dk1"/>
                </a:solidFill>
              </a:rPr>
              <a:t>https://docs.aws.amazon.com/</a:t>
            </a:r>
            <a:endParaRPr sz="1185">
              <a:solidFill>
                <a:schemeClr val="dk1"/>
              </a:solidFill>
            </a:endParaRPr>
          </a:p>
          <a:p>
            <a:pPr marL="0" lvl="0" indent="0" algn="l" rtl="0">
              <a:lnSpc>
                <a:spcPct val="95000"/>
              </a:lnSpc>
              <a:spcBef>
                <a:spcPts val="1200"/>
              </a:spcBef>
              <a:spcAft>
                <a:spcPts val="0"/>
              </a:spcAft>
              <a:buClr>
                <a:schemeClr val="dk1"/>
              </a:buClr>
              <a:buSzPts val="1100"/>
              <a:buFont typeface="Arial"/>
              <a:buNone/>
            </a:pPr>
            <a:endParaRPr sz="1185">
              <a:solidFill>
                <a:schemeClr val="dk1"/>
              </a:solidFill>
            </a:endParaRPr>
          </a:p>
          <a:p>
            <a:pPr marL="0" lvl="0" indent="0" algn="l" rtl="0">
              <a:lnSpc>
                <a:spcPct val="95000"/>
              </a:lnSpc>
              <a:spcBef>
                <a:spcPts val="1200"/>
              </a:spcBef>
              <a:spcAft>
                <a:spcPts val="0"/>
              </a:spcAft>
              <a:buClr>
                <a:schemeClr val="dk1"/>
              </a:buClr>
              <a:buSzPts val="1100"/>
              <a:buFont typeface="Arial"/>
              <a:buNone/>
            </a:pPr>
            <a:endParaRPr sz="1185">
              <a:solidFill>
                <a:schemeClr val="dk1"/>
              </a:solidFill>
            </a:endParaRPr>
          </a:p>
          <a:p>
            <a:pPr marL="0" lvl="0" indent="0" algn="l" rtl="0">
              <a:spcBef>
                <a:spcPts val="1200"/>
              </a:spcBef>
              <a:spcAft>
                <a:spcPts val="0"/>
              </a:spcAft>
              <a:buClr>
                <a:schemeClr val="dk1"/>
              </a:buClr>
              <a:buSzPts val="1100"/>
              <a:buFont typeface="Arial"/>
              <a:buNone/>
            </a:pPr>
            <a:endParaRPr sz="1600">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1"/>
          <p:cNvPicPr preferRelativeResize="0"/>
          <p:nvPr/>
        </p:nvPicPr>
        <p:blipFill>
          <a:blip r:embed="rId3">
            <a:alphaModFix/>
          </a:blip>
          <a:stretch>
            <a:fillRect/>
          </a:stretch>
        </p:blipFill>
        <p:spPr>
          <a:xfrm>
            <a:off x="1430079" y="959006"/>
            <a:ext cx="5390707" cy="2087515"/>
          </a:xfrm>
          <a:prstGeom prst="rect">
            <a:avLst/>
          </a:prstGeom>
          <a:noFill/>
          <a:ln>
            <a:noFill/>
          </a:ln>
        </p:spPr>
      </p:pic>
      <p:sp>
        <p:nvSpPr>
          <p:cNvPr id="206" name="Google Shape;206;p31"/>
          <p:cNvSpPr/>
          <p:nvPr/>
        </p:nvSpPr>
        <p:spPr>
          <a:xfrm>
            <a:off x="2743200" y="3657600"/>
            <a:ext cx="2636874" cy="526894"/>
          </a:xfrm>
          <a:prstGeom prst="rect">
            <a:avLst/>
          </a:prstGeom>
        </p:spPr>
        <p:txBody>
          <a:bodyPr>
            <a:prstTxWarp prst="textPlain">
              <a:avLst/>
            </a:prstTxWarp>
          </a:bodyPr>
          <a:lstStyle/>
          <a:p>
            <a:pPr lvl="0" algn="ctr"/>
            <a:r>
              <a:rPr sz="600" b="1" i="0" dirty="0">
                <a:ln w="9525" cap="flat" cmpd="sng">
                  <a:solidFill>
                    <a:schemeClr val="lt1"/>
                  </a:solidFill>
                  <a:prstDash val="solid"/>
                  <a:round/>
                  <a:headEnd type="none" w="sm" len="sm"/>
                  <a:tailEnd type="none" w="sm" len="sm"/>
                </a:ln>
                <a:gradFill>
                  <a:gsLst>
                    <a:gs pos="0">
                      <a:srgbClr val="1077D2"/>
                    </a:gs>
                    <a:gs pos="100000">
                      <a:srgbClr val="093153"/>
                    </a:gs>
                  </a:gsLst>
                  <a:lin ang="5400012" scaled="0"/>
                </a:gradFill>
                <a:latin typeface="Georgia"/>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69600" y="46400"/>
            <a:ext cx="881750" cy="881750"/>
          </a:xfrm>
          <a:prstGeom prst="rect">
            <a:avLst/>
          </a:prstGeom>
          <a:noFill/>
          <a:ln>
            <a:noFill/>
          </a:ln>
        </p:spPr>
      </p:pic>
      <p:sp>
        <p:nvSpPr>
          <p:cNvPr id="64" name="Google Shape;64;p14"/>
          <p:cNvSpPr txBox="1"/>
          <p:nvPr/>
        </p:nvSpPr>
        <p:spPr>
          <a:xfrm>
            <a:off x="2804700" y="140925"/>
            <a:ext cx="35346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300" b="1"/>
              <a:t>Introduction</a:t>
            </a:r>
            <a:endParaRPr sz="3300" b="1"/>
          </a:p>
        </p:txBody>
      </p:sp>
      <p:pic>
        <p:nvPicPr>
          <p:cNvPr id="65" name="Google Shape;65;p14"/>
          <p:cNvPicPr preferRelativeResize="0"/>
          <p:nvPr/>
        </p:nvPicPr>
        <p:blipFill>
          <a:blip r:embed="rId4">
            <a:alphaModFix/>
          </a:blip>
          <a:stretch>
            <a:fillRect/>
          </a:stretch>
        </p:blipFill>
        <p:spPr>
          <a:xfrm>
            <a:off x="0" y="2997925"/>
            <a:ext cx="9144000" cy="2145575"/>
          </a:xfrm>
          <a:prstGeom prst="rect">
            <a:avLst/>
          </a:prstGeom>
          <a:noFill/>
          <a:ln>
            <a:noFill/>
          </a:ln>
        </p:spPr>
      </p:pic>
      <p:sp>
        <p:nvSpPr>
          <p:cNvPr id="66" name="Google Shape;66;p14"/>
          <p:cNvSpPr txBox="1"/>
          <p:nvPr/>
        </p:nvSpPr>
        <p:spPr>
          <a:xfrm>
            <a:off x="476550" y="833625"/>
            <a:ext cx="8190900" cy="237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latin typeface="Lexend"/>
                <a:ea typeface="Lexend"/>
                <a:cs typeface="Lexend"/>
                <a:sym typeface="Lexend"/>
              </a:rPr>
              <a:t>Continuous Integration and Continuous Delivery (CICD) pipeline approach has increased the efficiency of projects.</a:t>
            </a:r>
            <a:endParaRPr sz="1600">
              <a:latin typeface="Lexend"/>
              <a:ea typeface="Lexend"/>
              <a:cs typeface="Lexend"/>
              <a:sym typeface="Lexend"/>
            </a:endParaRPr>
          </a:p>
          <a:p>
            <a:pPr marL="0" lvl="0" indent="0" algn="l" rtl="0">
              <a:spcBef>
                <a:spcPts val="0"/>
              </a:spcBef>
              <a:spcAft>
                <a:spcPts val="0"/>
              </a:spcAft>
              <a:buNone/>
            </a:pPr>
            <a:endParaRPr sz="1600">
              <a:latin typeface="Lexend"/>
              <a:ea typeface="Lexend"/>
              <a:cs typeface="Lexend"/>
              <a:sym typeface="Lexend"/>
            </a:endParaRPr>
          </a:p>
          <a:p>
            <a:pPr marL="0" lvl="0" indent="0" algn="l" rtl="0">
              <a:spcBef>
                <a:spcPts val="0"/>
              </a:spcBef>
              <a:spcAft>
                <a:spcPts val="0"/>
              </a:spcAft>
              <a:buNone/>
            </a:pPr>
            <a:r>
              <a:rPr lang="en-GB" sz="1600">
                <a:latin typeface="Lexend"/>
                <a:ea typeface="Lexend"/>
                <a:cs typeface="Lexend"/>
                <a:sym typeface="Lexend"/>
              </a:rPr>
              <a:t>The project will utilize best practices and industry standards to ensure that code is continuously integrated, tested, and deployed in a secure manner. </a:t>
            </a:r>
            <a:endParaRPr sz="1600">
              <a:latin typeface="Lexend"/>
              <a:ea typeface="Lexend"/>
              <a:cs typeface="Lexend"/>
              <a:sym typeface="Lexend"/>
            </a:endParaRPr>
          </a:p>
          <a:p>
            <a:pPr marL="0" lvl="0" indent="0" algn="l" rtl="0">
              <a:spcBef>
                <a:spcPts val="0"/>
              </a:spcBef>
              <a:spcAft>
                <a:spcPts val="0"/>
              </a:spcAft>
              <a:buNone/>
            </a:pPr>
            <a:endParaRPr sz="1600">
              <a:latin typeface="Lexend"/>
              <a:ea typeface="Lexend"/>
              <a:cs typeface="Lexend"/>
              <a:sym typeface="Lexend"/>
            </a:endParaRPr>
          </a:p>
          <a:p>
            <a:pPr marL="0" lvl="0" indent="0" algn="l" rtl="0">
              <a:spcBef>
                <a:spcPts val="0"/>
              </a:spcBef>
              <a:spcAft>
                <a:spcPts val="0"/>
              </a:spcAft>
              <a:buNone/>
            </a:pPr>
            <a:r>
              <a:rPr lang="en-GB" sz="1600">
                <a:latin typeface="Lexend"/>
                <a:ea typeface="Lexend"/>
                <a:cs typeface="Lexend"/>
                <a:sym typeface="Lexend"/>
              </a:rPr>
              <a:t>The pipeline will consist of several stages, including source code management, build, automated security testing, and deployment.</a:t>
            </a:r>
            <a:endParaRPr sz="1600">
              <a:latin typeface="Lexend"/>
              <a:ea typeface="Lexend"/>
              <a:cs typeface="Lexend"/>
              <a:sym typeface="Lexend"/>
            </a:endParaRPr>
          </a:p>
          <a:p>
            <a:pPr marL="0" lvl="0" indent="0" algn="l" rtl="0">
              <a:spcBef>
                <a:spcPts val="0"/>
              </a:spcBef>
              <a:spcAft>
                <a:spcPts val="0"/>
              </a:spcAft>
              <a:buNone/>
            </a:pPr>
            <a:endParaRPr sz="700">
              <a:latin typeface="Lexend"/>
              <a:ea typeface="Lexend"/>
              <a:cs typeface="Lexend"/>
              <a:sym typeface="Lexend"/>
            </a:endParaRPr>
          </a:p>
          <a:p>
            <a:pPr marL="0" lvl="0" indent="0" algn="l" rtl="0">
              <a:spcBef>
                <a:spcPts val="0"/>
              </a:spcBef>
              <a:spcAft>
                <a:spcPts val="0"/>
              </a:spcAft>
              <a:buClr>
                <a:schemeClr val="dk1"/>
              </a:buClr>
              <a:buSzPts val="1100"/>
              <a:buFont typeface="Arial"/>
              <a:buNone/>
            </a:pPr>
            <a:endParaRPr sz="700"/>
          </a:p>
        </p:txBody>
      </p:sp>
      <p:pic>
        <p:nvPicPr>
          <p:cNvPr id="67" name="Google Shape;67;p14"/>
          <p:cNvPicPr preferRelativeResize="0"/>
          <p:nvPr/>
        </p:nvPicPr>
        <p:blipFill>
          <a:blip r:embed="rId5">
            <a:alphaModFix/>
          </a:blip>
          <a:stretch>
            <a:fillRect/>
          </a:stretch>
        </p:blipFill>
        <p:spPr>
          <a:xfrm>
            <a:off x="7287723" y="0"/>
            <a:ext cx="1856277" cy="92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69600" y="46400"/>
            <a:ext cx="881750" cy="881750"/>
          </a:xfrm>
          <a:prstGeom prst="rect">
            <a:avLst/>
          </a:prstGeom>
          <a:noFill/>
          <a:ln>
            <a:noFill/>
          </a:ln>
        </p:spPr>
      </p:pic>
      <p:sp>
        <p:nvSpPr>
          <p:cNvPr id="73" name="Google Shape;73;p15"/>
          <p:cNvSpPr txBox="1"/>
          <p:nvPr/>
        </p:nvSpPr>
        <p:spPr>
          <a:xfrm>
            <a:off x="2735075" y="279650"/>
            <a:ext cx="35346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300" b="1"/>
              <a:t>Work-Flow</a:t>
            </a:r>
            <a:endParaRPr sz="3300" b="1"/>
          </a:p>
        </p:txBody>
      </p:sp>
      <p:pic>
        <p:nvPicPr>
          <p:cNvPr id="74" name="Google Shape;74;p15"/>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75" name="Google Shape;75;p15"/>
          <p:cNvSpPr/>
          <p:nvPr/>
        </p:nvSpPr>
        <p:spPr>
          <a:xfrm>
            <a:off x="69600" y="1678425"/>
            <a:ext cx="781200" cy="32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dirty="0"/>
              <a:t>Developer</a:t>
            </a:r>
            <a:endParaRPr sz="900" dirty="0"/>
          </a:p>
        </p:txBody>
      </p:sp>
      <p:sp>
        <p:nvSpPr>
          <p:cNvPr id="76" name="Google Shape;76;p15"/>
          <p:cNvSpPr/>
          <p:nvPr/>
        </p:nvSpPr>
        <p:spPr>
          <a:xfrm>
            <a:off x="69600" y="2320500"/>
            <a:ext cx="781200" cy="32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900">
                <a:solidFill>
                  <a:schemeClr val="dk1"/>
                </a:solidFill>
              </a:rPr>
              <a:t>Developer</a:t>
            </a:r>
            <a:endParaRPr/>
          </a:p>
        </p:txBody>
      </p:sp>
      <p:pic>
        <p:nvPicPr>
          <p:cNvPr id="77" name="Google Shape;77;p15"/>
          <p:cNvPicPr preferRelativeResize="0"/>
          <p:nvPr/>
        </p:nvPicPr>
        <p:blipFill>
          <a:blip r:embed="rId5">
            <a:alphaModFix/>
          </a:blip>
          <a:stretch>
            <a:fillRect/>
          </a:stretch>
        </p:blipFill>
        <p:spPr>
          <a:xfrm>
            <a:off x="1950899" y="1541721"/>
            <a:ext cx="1282925" cy="1346292"/>
          </a:xfrm>
          <a:prstGeom prst="rect">
            <a:avLst/>
          </a:prstGeom>
          <a:noFill/>
          <a:ln>
            <a:noFill/>
          </a:ln>
          <a:effectLst>
            <a:outerShdw blurRad="57150" dist="19050" dir="5400000" algn="bl" rotWithShape="0">
              <a:srgbClr val="000000">
                <a:alpha val="50000"/>
              </a:srgbClr>
            </a:outerShdw>
          </a:effectLst>
        </p:spPr>
      </p:pic>
      <p:sp>
        <p:nvSpPr>
          <p:cNvPr id="78" name="Google Shape;78;p15"/>
          <p:cNvSpPr/>
          <p:nvPr/>
        </p:nvSpPr>
        <p:spPr>
          <a:xfrm>
            <a:off x="804425" y="1964575"/>
            <a:ext cx="1074900" cy="42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b="1"/>
              <a:t>Code Commit</a:t>
            </a:r>
            <a:endParaRPr sz="900" b="1"/>
          </a:p>
        </p:txBody>
      </p:sp>
      <p:pic>
        <p:nvPicPr>
          <p:cNvPr id="79" name="Google Shape;79;p15"/>
          <p:cNvPicPr preferRelativeResize="0"/>
          <p:nvPr/>
        </p:nvPicPr>
        <p:blipFill>
          <a:blip r:embed="rId6">
            <a:alphaModFix/>
          </a:blip>
          <a:stretch>
            <a:fillRect/>
          </a:stretch>
        </p:blipFill>
        <p:spPr>
          <a:xfrm>
            <a:off x="3896900" y="1571268"/>
            <a:ext cx="1669150" cy="1240238"/>
          </a:xfrm>
          <a:prstGeom prst="rect">
            <a:avLst/>
          </a:prstGeom>
          <a:noFill/>
          <a:ln>
            <a:noFill/>
          </a:ln>
        </p:spPr>
      </p:pic>
      <p:sp>
        <p:nvSpPr>
          <p:cNvPr id="80" name="Google Shape;80;p15"/>
          <p:cNvSpPr/>
          <p:nvPr/>
        </p:nvSpPr>
        <p:spPr>
          <a:xfrm>
            <a:off x="3233825" y="1946425"/>
            <a:ext cx="1129200" cy="46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t>Clone GIT Repo</a:t>
            </a:r>
            <a:endParaRPr sz="800" b="1"/>
          </a:p>
        </p:txBody>
      </p:sp>
      <p:pic>
        <p:nvPicPr>
          <p:cNvPr id="81" name="Google Shape;81;p15"/>
          <p:cNvPicPr preferRelativeResize="0"/>
          <p:nvPr/>
        </p:nvPicPr>
        <p:blipFill>
          <a:blip r:embed="rId7">
            <a:alphaModFix/>
          </a:blip>
          <a:stretch>
            <a:fillRect/>
          </a:stretch>
        </p:blipFill>
        <p:spPr>
          <a:xfrm>
            <a:off x="6746048" y="1732451"/>
            <a:ext cx="2002364" cy="979350"/>
          </a:xfrm>
          <a:prstGeom prst="rect">
            <a:avLst/>
          </a:prstGeom>
          <a:noFill/>
          <a:ln>
            <a:noFill/>
          </a:ln>
        </p:spPr>
      </p:pic>
      <p:pic>
        <p:nvPicPr>
          <p:cNvPr id="82" name="Google Shape;82;p15"/>
          <p:cNvPicPr preferRelativeResize="0"/>
          <p:nvPr/>
        </p:nvPicPr>
        <p:blipFill>
          <a:blip r:embed="rId8">
            <a:alphaModFix/>
          </a:blip>
          <a:stretch>
            <a:fillRect/>
          </a:stretch>
        </p:blipFill>
        <p:spPr>
          <a:xfrm>
            <a:off x="6534150" y="3516112"/>
            <a:ext cx="1530675" cy="1530700"/>
          </a:xfrm>
          <a:prstGeom prst="rect">
            <a:avLst/>
          </a:prstGeom>
          <a:noFill/>
          <a:ln>
            <a:noFill/>
          </a:ln>
        </p:spPr>
      </p:pic>
      <p:pic>
        <p:nvPicPr>
          <p:cNvPr id="83" name="Google Shape;83;p15"/>
          <p:cNvPicPr preferRelativeResize="0"/>
          <p:nvPr/>
        </p:nvPicPr>
        <p:blipFill>
          <a:blip r:embed="rId9">
            <a:alphaModFix/>
          </a:blip>
          <a:stretch>
            <a:fillRect/>
          </a:stretch>
        </p:blipFill>
        <p:spPr>
          <a:xfrm>
            <a:off x="3469834" y="3734500"/>
            <a:ext cx="1211350" cy="1312299"/>
          </a:xfrm>
          <a:prstGeom prst="rect">
            <a:avLst/>
          </a:prstGeom>
          <a:noFill/>
          <a:ln>
            <a:noFill/>
          </a:ln>
        </p:spPr>
      </p:pic>
      <p:pic>
        <p:nvPicPr>
          <p:cNvPr id="84" name="Google Shape;84;p15"/>
          <p:cNvPicPr preferRelativeResize="0"/>
          <p:nvPr/>
        </p:nvPicPr>
        <p:blipFill>
          <a:blip r:embed="rId10">
            <a:alphaModFix/>
          </a:blip>
          <a:stretch>
            <a:fillRect/>
          </a:stretch>
        </p:blipFill>
        <p:spPr>
          <a:xfrm>
            <a:off x="317125" y="3714275"/>
            <a:ext cx="1894975" cy="1134325"/>
          </a:xfrm>
          <a:prstGeom prst="rect">
            <a:avLst/>
          </a:prstGeom>
          <a:noFill/>
          <a:ln>
            <a:noFill/>
          </a:ln>
        </p:spPr>
      </p:pic>
      <p:sp>
        <p:nvSpPr>
          <p:cNvPr id="85" name="Google Shape;85;p15"/>
          <p:cNvSpPr/>
          <p:nvPr/>
        </p:nvSpPr>
        <p:spPr>
          <a:xfrm>
            <a:off x="5404950" y="1964575"/>
            <a:ext cx="1129200" cy="51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t>Build as Global Tool</a:t>
            </a:r>
            <a:endParaRPr sz="900" b="1"/>
          </a:p>
        </p:txBody>
      </p:sp>
      <p:sp>
        <p:nvSpPr>
          <p:cNvPr id="86" name="Google Shape;86;p15"/>
          <p:cNvSpPr/>
          <p:nvPr/>
        </p:nvSpPr>
        <p:spPr>
          <a:xfrm rot="-5400000" flipH="1">
            <a:off x="7453525" y="2995450"/>
            <a:ext cx="1129200" cy="56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t>    Code Review</a:t>
            </a:r>
            <a:endParaRPr sz="800" b="1"/>
          </a:p>
        </p:txBody>
      </p:sp>
      <p:sp>
        <p:nvSpPr>
          <p:cNvPr id="87" name="Google Shape;87;p15"/>
          <p:cNvSpPr/>
          <p:nvPr/>
        </p:nvSpPr>
        <p:spPr>
          <a:xfrm flipH="1">
            <a:off x="4882175" y="4078875"/>
            <a:ext cx="1387500" cy="46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900" b="1"/>
              <a:t>Uploading Artifacts</a:t>
            </a:r>
            <a:endParaRPr sz="900" b="1"/>
          </a:p>
        </p:txBody>
      </p:sp>
      <p:sp>
        <p:nvSpPr>
          <p:cNvPr id="88" name="Google Shape;88;p15"/>
          <p:cNvSpPr/>
          <p:nvPr/>
        </p:nvSpPr>
        <p:spPr>
          <a:xfrm flipH="1">
            <a:off x="2141850" y="4050600"/>
            <a:ext cx="1387500" cy="46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t>Deployment</a:t>
            </a:r>
            <a:endParaRPr sz="1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6"/>
          <p:cNvPicPr preferRelativeResize="0"/>
          <p:nvPr/>
        </p:nvPicPr>
        <p:blipFill>
          <a:blip r:embed="rId3">
            <a:alphaModFix/>
          </a:blip>
          <a:stretch>
            <a:fillRect/>
          </a:stretch>
        </p:blipFill>
        <p:spPr>
          <a:xfrm>
            <a:off x="69600" y="46400"/>
            <a:ext cx="881750" cy="881750"/>
          </a:xfrm>
          <a:prstGeom prst="rect">
            <a:avLst/>
          </a:prstGeom>
          <a:noFill/>
          <a:ln>
            <a:noFill/>
          </a:ln>
        </p:spPr>
      </p:pic>
      <p:pic>
        <p:nvPicPr>
          <p:cNvPr id="94" name="Google Shape;94;p16"/>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95" name="Google Shape;95;p16"/>
          <p:cNvSpPr txBox="1"/>
          <p:nvPr/>
        </p:nvSpPr>
        <p:spPr>
          <a:xfrm>
            <a:off x="1601050" y="348050"/>
            <a:ext cx="48108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b="1"/>
              <a:t>What We Are Trying To Do ?</a:t>
            </a:r>
            <a:endParaRPr sz="2700" b="1"/>
          </a:p>
        </p:txBody>
      </p:sp>
      <p:sp>
        <p:nvSpPr>
          <p:cNvPr id="96" name="Google Shape;96;p16"/>
          <p:cNvSpPr txBox="1"/>
          <p:nvPr/>
        </p:nvSpPr>
        <p:spPr>
          <a:xfrm>
            <a:off x="580100" y="1106050"/>
            <a:ext cx="7556700" cy="372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GB" sz="2400"/>
              <a:t>The Project involves the creation of a complete pipeline solution using Jenkins and other related tools such as Git, SonarQube, Nexus and Tomcat server. </a:t>
            </a: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GB" sz="2400"/>
              <a:t>The Project will automate the entire development process from code development, build, to code quality analysis and deployment.</a:t>
            </a:r>
            <a:endParaRPr sz="2400"/>
          </a:p>
          <a:p>
            <a:pPr marL="0" lvl="0" indent="0" algn="l" rtl="0">
              <a:spcBef>
                <a:spcPts val="0"/>
              </a:spcBef>
              <a:spcAft>
                <a:spcPts val="0"/>
              </a:spcAft>
              <a:buClr>
                <a:schemeClr val="dk1"/>
              </a:buClr>
              <a:buSzPts val="1100"/>
              <a:buFont typeface="Arial"/>
              <a:buNone/>
            </a:pPr>
            <a:endParaRPr sz="1900"/>
          </a:p>
          <a:p>
            <a:pPr marL="0" lvl="0" indent="0" algn="l" rtl="0">
              <a:spcBef>
                <a:spcPts val="0"/>
              </a:spcBef>
              <a:spcAft>
                <a:spcPts val="0"/>
              </a:spcAft>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69600" y="46400"/>
            <a:ext cx="881750" cy="881750"/>
          </a:xfrm>
          <a:prstGeom prst="rect">
            <a:avLst/>
          </a:prstGeom>
          <a:noFill/>
          <a:ln>
            <a:noFill/>
          </a:ln>
        </p:spPr>
      </p:pic>
      <p:pic>
        <p:nvPicPr>
          <p:cNvPr id="102" name="Google Shape;102;p17"/>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103" name="Google Shape;103;p17"/>
          <p:cNvSpPr txBox="1"/>
          <p:nvPr/>
        </p:nvSpPr>
        <p:spPr>
          <a:xfrm>
            <a:off x="1601050" y="348050"/>
            <a:ext cx="48108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b="1"/>
              <a:t>Why Jenkins ?</a:t>
            </a:r>
            <a:endParaRPr sz="2700" b="1"/>
          </a:p>
        </p:txBody>
      </p:sp>
      <p:sp>
        <p:nvSpPr>
          <p:cNvPr id="104" name="Google Shape;104;p17"/>
          <p:cNvSpPr txBox="1"/>
          <p:nvPr/>
        </p:nvSpPr>
        <p:spPr>
          <a:xfrm>
            <a:off x="167875" y="1082850"/>
            <a:ext cx="8533500" cy="42174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GB" sz="1900"/>
              <a:t>Jenkins is a popular </a:t>
            </a:r>
            <a:r>
              <a:rPr lang="en-GB" sz="1900" b="1"/>
              <a:t>open-source automation server</a:t>
            </a:r>
            <a:r>
              <a:rPr lang="en-GB" sz="1900"/>
              <a:t>.</a:t>
            </a:r>
            <a:endParaRPr sz="1900"/>
          </a:p>
          <a:p>
            <a:pPr marL="457200" lvl="0" indent="-349250" algn="l" rtl="0">
              <a:spcBef>
                <a:spcPts val="0"/>
              </a:spcBef>
              <a:spcAft>
                <a:spcPts val="0"/>
              </a:spcAft>
              <a:buSzPts val="1900"/>
              <a:buChar char="●"/>
            </a:pPr>
            <a:r>
              <a:rPr lang="en-GB" sz="1900">
                <a:solidFill>
                  <a:schemeClr val="dk1"/>
                </a:solidFill>
              </a:rPr>
              <a:t>Jenkins has </a:t>
            </a:r>
            <a:r>
              <a:rPr lang="en-GB" sz="1900" b="1">
                <a:solidFill>
                  <a:schemeClr val="dk1"/>
                </a:solidFill>
              </a:rPr>
              <a:t>easy installation, configuration, rich plugin availability, extensibility, and distributed builds for different computers</a:t>
            </a:r>
            <a:r>
              <a:rPr lang="en-GB" sz="1900">
                <a:solidFill>
                  <a:schemeClr val="dk1"/>
                </a:solidFill>
              </a:rPr>
              <a:t>. </a:t>
            </a:r>
            <a:endParaRPr sz="1900">
              <a:solidFill>
                <a:schemeClr val="dk1"/>
              </a:solidFill>
            </a:endParaRPr>
          </a:p>
          <a:p>
            <a:pPr marL="457200" lvl="0" indent="-349250" algn="l" rtl="0">
              <a:spcBef>
                <a:spcPts val="0"/>
              </a:spcBef>
              <a:spcAft>
                <a:spcPts val="0"/>
              </a:spcAft>
              <a:buSzPts val="1900"/>
              <a:buChar char="●"/>
            </a:pPr>
            <a:r>
              <a:rPr lang="en-GB" sz="1900">
                <a:solidFill>
                  <a:schemeClr val="dk1"/>
                </a:solidFill>
              </a:rPr>
              <a:t>Its ease of integration with other tools makes deployment seamless.</a:t>
            </a:r>
            <a:endParaRPr sz="1900">
              <a:solidFill>
                <a:schemeClr val="dk1"/>
              </a:solidFill>
            </a:endParaRPr>
          </a:p>
          <a:p>
            <a:pPr marL="457200" lvl="0" indent="-349250" algn="l" rtl="0">
              <a:spcBef>
                <a:spcPts val="0"/>
              </a:spcBef>
              <a:spcAft>
                <a:spcPts val="0"/>
              </a:spcAft>
              <a:buSzPts val="1900"/>
              <a:buChar char="●"/>
            </a:pPr>
            <a:r>
              <a:rPr lang="en-GB" sz="1900">
                <a:solidFill>
                  <a:schemeClr val="dk1"/>
                </a:solidFill>
              </a:rPr>
              <a:t>Jenkins offers continuous integration services for </a:t>
            </a:r>
            <a:r>
              <a:rPr lang="en-GB" sz="1900" b="1">
                <a:solidFill>
                  <a:schemeClr val="dk1"/>
                </a:solidFill>
              </a:rPr>
              <a:t>different languages</a:t>
            </a:r>
            <a:r>
              <a:rPr lang="en-GB" sz="1900">
                <a:solidFill>
                  <a:schemeClr val="dk1"/>
                </a:solidFill>
              </a:rPr>
              <a:t> and </a:t>
            </a:r>
            <a:r>
              <a:rPr lang="en-GB" sz="1900" b="1">
                <a:solidFill>
                  <a:schemeClr val="dk1"/>
                </a:solidFill>
              </a:rPr>
              <a:t>source code repositories</a:t>
            </a:r>
            <a:r>
              <a:rPr lang="en-GB" sz="1900">
                <a:solidFill>
                  <a:schemeClr val="dk1"/>
                </a:solidFill>
              </a:rPr>
              <a:t> using pipelines.</a:t>
            </a:r>
            <a:endParaRPr sz="1900"/>
          </a:p>
          <a:p>
            <a:pPr marL="457200" lvl="0" indent="-349250" algn="l" rtl="0">
              <a:spcBef>
                <a:spcPts val="0"/>
              </a:spcBef>
              <a:spcAft>
                <a:spcPts val="0"/>
              </a:spcAft>
              <a:buSzPts val="1900"/>
              <a:buChar char="●"/>
            </a:pPr>
            <a:r>
              <a:rPr lang="en-GB" sz="1900"/>
              <a:t>Provide </a:t>
            </a:r>
            <a:r>
              <a:rPr lang="en-GB" sz="1900" b="1"/>
              <a:t>real-time feedback</a:t>
            </a:r>
            <a:r>
              <a:rPr lang="en-GB" sz="1900"/>
              <a:t> on the status of each stage in the pipeline.</a:t>
            </a:r>
            <a:endParaRPr sz="1900"/>
          </a:p>
          <a:p>
            <a:pPr marL="457200" lvl="0" indent="-349250" algn="l" rtl="0">
              <a:spcBef>
                <a:spcPts val="0"/>
              </a:spcBef>
              <a:spcAft>
                <a:spcPts val="0"/>
              </a:spcAft>
              <a:buSzPts val="1900"/>
              <a:buChar char="●"/>
            </a:pPr>
            <a:r>
              <a:rPr lang="en-GB" sz="1900"/>
              <a:t>It can also be configured to send </a:t>
            </a:r>
            <a:r>
              <a:rPr lang="en-GB" sz="1900" b="1"/>
              <a:t>notifications</a:t>
            </a:r>
            <a:r>
              <a:rPr lang="en-GB" sz="1900"/>
              <a:t> and </a:t>
            </a:r>
            <a:r>
              <a:rPr lang="en-GB" sz="1900" b="1"/>
              <a:t>alerts</a:t>
            </a:r>
            <a:r>
              <a:rPr lang="en-GB" sz="1900"/>
              <a:t> to team members when a build fails or when an issue is detected.</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GB" sz="1900"/>
              <a:t>Alternative tools: </a:t>
            </a:r>
            <a:r>
              <a:rPr lang="en-GB" sz="1700" b="1">
                <a:solidFill>
                  <a:schemeClr val="dk1"/>
                </a:solidFill>
                <a:latin typeface="Roboto"/>
                <a:ea typeface="Roboto"/>
                <a:cs typeface="Roboto"/>
                <a:sym typeface="Roboto"/>
              </a:rPr>
              <a:t>CircleCI, TeamCity, Bamboo, GitLab, etc.</a:t>
            </a:r>
            <a:endParaRPr sz="1700" b="1">
              <a:solidFill>
                <a:schemeClr val="dk1"/>
              </a:solidFill>
              <a:latin typeface="Roboto"/>
              <a:ea typeface="Roboto"/>
              <a:cs typeface="Roboto"/>
              <a:sym typeface="Roboto"/>
            </a:endParaRPr>
          </a:p>
          <a:p>
            <a:pPr marL="0" lvl="0" indent="0" algn="l" rtl="0">
              <a:spcBef>
                <a:spcPts val="0"/>
              </a:spcBef>
              <a:spcAft>
                <a:spcPts val="0"/>
              </a:spcAft>
              <a:buNone/>
            </a:pPr>
            <a:endParaRPr sz="1700" b="1">
              <a:solidFill>
                <a:schemeClr val="dk1"/>
              </a:solidFill>
              <a:latin typeface="Roboto"/>
              <a:ea typeface="Roboto"/>
              <a:cs typeface="Roboto"/>
              <a:sym typeface="Roboto"/>
            </a:endParaRPr>
          </a:p>
          <a:p>
            <a:pPr marL="0" lvl="0" indent="0" algn="l" rtl="0">
              <a:spcBef>
                <a:spcPts val="0"/>
              </a:spcBef>
              <a:spcAft>
                <a:spcPts val="0"/>
              </a:spcAft>
              <a:buNone/>
            </a:pPr>
            <a:endParaRPr sz="1700" b="1">
              <a:solidFill>
                <a:schemeClr val="dk1"/>
              </a:solidFill>
              <a:latin typeface="Roboto"/>
              <a:ea typeface="Roboto"/>
              <a:cs typeface="Roboto"/>
              <a:sym typeface="Roboto"/>
            </a:endParaRPr>
          </a:p>
          <a:p>
            <a:pPr marL="0" lvl="0" indent="0" algn="l" rtl="0">
              <a:spcBef>
                <a:spcPts val="0"/>
              </a:spcBef>
              <a:spcAft>
                <a:spcPts val="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69600" y="46400"/>
            <a:ext cx="881750" cy="881750"/>
          </a:xfrm>
          <a:prstGeom prst="rect">
            <a:avLst/>
          </a:prstGeom>
          <a:noFill/>
          <a:ln>
            <a:noFill/>
          </a:ln>
        </p:spPr>
      </p:pic>
      <p:pic>
        <p:nvPicPr>
          <p:cNvPr id="110" name="Google Shape;110;p18"/>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111" name="Google Shape;111;p18"/>
          <p:cNvSpPr txBox="1"/>
          <p:nvPr/>
        </p:nvSpPr>
        <p:spPr>
          <a:xfrm>
            <a:off x="1098688" y="154675"/>
            <a:ext cx="6041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b="1"/>
              <a:t>Role of Github in this project.</a:t>
            </a:r>
            <a:endParaRPr sz="2800" b="1"/>
          </a:p>
        </p:txBody>
      </p:sp>
      <p:sp>
        <p:nvSpPr>
          <p:cNvPr id="112" name="Google Shape;112;p18"/>
          <p:cNvSpPr txBox="1"/>
          <p:nvPr/>
        </p:nvSpPr>
        <p:spPr>
          <a:xfrm>
            <a:off x="433125" y="1345825"/>
            <a:ext cx="82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3" name="Google Shape;113;p18"/>
          <p:cNvSpPr txBox="1"/>
          <p:nvPr/>
        </p:nvSpPr>
        <p:spPr>
          <a:xfrm>
            <a:off x="154700" y="1051900"/>
            <a:ext cx="8685900" cy="3694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GB" sz="1900"/>
              <a:t>The GitHub repository is integrated with our Jenkins project. </a:t>
            </a:r>
            <a:endParaRPr sz="1900"/>
          </a:p>
          <a:p>
            <a:pPr marL="457200" lvl="0" indent="-349250" algn="l" rtl="0">
              <a:spcBef>
                <a:spcPts val="0"/>
              </a:spcBef>
              <a:spcAft>
                <a:spcPts val="0"/>
              </a:spcAft>
              <a:buSzPts val="1900"/>
              <a:buChar char="●"/>
            </a:pPr>
            <a:r>
              <a:rPr lang="en-GB" sz="1900"/>
              <a:t>With this Jenkins GitHub integration, we or developers can now use any file found in the GitHub repository and trigger the Jenkins job to run with every code commit.</a:t>
            </a:r>
            <a:endParaRPr sz="1900"/>
          </a:p>
          <a:p>
            <a:pPr marL="457200" lvl="0" indent="-349250" algn="l" rtl="0">
              <a:spcBef>
                <a:spcPts val="0"/>
              </a:spcBef>
              <a:spcAft>
                <a:spcPts val="0"/>
              </a:spcAft>
              <a:buSzPts val="1900"/>
              <a:buChar char="●"/>
            </a:pPr>
            <a:r>
              <a:rPr lang="en-GB" sz="1900"/>
              <a:t>GitHub CI/CD allows developers to make changes to their codes frequently.</a:t>
            </a:r>
            <a:endParaRPr sz="1900"/>
          </a:p>
          <a:p>
            <a:pPr marL="457200" lvl="0" indent="-349250" algn="l" rtl="0">
              <a:spcBef>
                <a:spcPts val="0"/>
              </a:spcBef>
              <a:spcAft>
                <a:spcPts val="0"/>
              </a:spcAft>
              <a:buSzPts val="1900"/>
              <a:buChar char="●"/>
            </a:pPr>
            <a:r>
              <a:rPr lang="en-GB" sz="1900"/>
              <a:t>We can update them in production once the code is approved rather than waiting for a release. </a:t>
            </a:r>
            <a:endParaRPr sz="1900"/>
          </a:p>
          <a:p>
            <a:pPr marL="457200" lvl="0" indent="-349250" algn="l" rtl="0">
              <a:spcBef>
                <a:spcPts val="0"/>
              </a:spcBef>
              <a:spcAft>
                <a:spcPts val="0"/>
              </a:spcAft>
              <a:buSzPts val="1900"/>
              <a:buChar char="●"/>
            </a:pPr>
            <a:r>
              <a:rPr lang="en-GB" sz="1900"/>
              <a:t>This ability of GitHub accelerates the speed of code deployment.</a:t>
            </a:r>
            <a:endParaRPr sz="1900"/>
          </a:p>
          <a:p>
            <a:pPr marL="457200" lvl="0" indent="0" algn="l" rtl="0">
              <a:spcBef>
                <a:spcPts val="0"/>
              </a:spcBef>
              <a:spcAft>
                <a:spcPts val="0"/>
              </a:spcAft>
              <a:buNone/>
            </a:pPr>
            <a:endParaRPr sz="1900"/>
          </a:p>
          <a:p>
            <a:pPr marL="0" lvl="0" indent="0" algn="l" rtl="0">
              <a:spcBef>
                <a:spcPts val="0"/>
              </a:spcBef>
              <a:spcAft>
                <a:spcPts val="0"/>
              </a:spcAft>
              <a:buNone/>
            </a:pPr>
            <a:r>
              <a:rPr lang="en-GB" sz="1900"/>
              <a:t>Alternative tools: </a:t>
            </a:r>
            <a:r>
              <a:rPr lang="en-GB" sz="1900" b="1"/>
              <a:t>GitLab,Bitbucket,Launchpad, SourceForge, Beanstalk</a:t>
            </a:r>
            <a:r>
              <a:rPr lang="en-GB" sz="1900"/>
              <a:t> etc.</a:t>
            </a:r>
            <a:endParaRPr sz="1900"/>
          </a:p>
          <a:p>
            <a:pPr marL="0" lvl="0" indent="0" algn="l" rtl="0">
              <a:spcBef>
                <a:spcPts val="0"/>
              </a:spcBef>
              <a:spcAft>
                <a:spcPts val="0"/>
              </a:spcAft>
              <a:buNone/>
            </a:pP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69600" y="46400"/>
            <a:ext cx="881750" cy="881750"/>
          </a:xfrm>
          <a:prstGeom prst="rect">
            <a:avLst/>
          </a:prstGeom>
          <a:noFill/>
          <a:ln>
            <a:noFill/>
          </a:ln>
        </p:spPr>
      </p:pic>
      <p:pic>
        <p:nvPicPr>
          <p:cNvPr id="119" name="Google Shape;119;p19"/>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120" name="Google Shape;120;p19"/>
          <p:cNvSpPr txBox="1"/>
          <p:nvPr/>
        </p:nvSpPr>
        <p:spPr>
          <a:xfrm>
            <a:off x="1601050" y="348050"/>
            <a:ext cx="48108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b="1"/>
              <a:t>What is Maven doing here?</a:t>
            </a:r>
            <a:endParaRPr sz="2700" b="1"/>
          </a:p>
        </p:txBody>
      </p:sp>
      <p:sp>
        <p:nvSpPr>
          <p:cNvPr id="121" name="Google Shape;121;p19"/>
          <p:cNvSpPr txBox="1"/>
          <p:nvPr/>
        </p:nvSpPr>
        <p:spPr>
          <a:xfrm>
            <a:off x="278450" y="1067375"/>
            <a:ext cx="8546700" cy="39558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en-GB" sz="1600">
                <a:solidFill>
                  <a:schemeClr val="dk1"/>
                </a:solidFill>
              </a:rPr>
              <a:t>Maven is build tool that uses a</a:t>
            </a:r>
            <a:r>
              <a:rPr lang="en-GB" sz="1600">
                <a:solidFill>
                  <a:schemeClr val="dk1"/>
                </a:solidFill>
                <a:uFill>
                  <a:noFill/>
                </a:uFill>
                <a:hlinkClick r:id="rId5">
                  <a:extLst>
                    <a:ext uri="{A12FA001-AC4F-418D-AE19-62706E023703}">
                      <ahyp:hlinkClr xmlns:ahyp="http://schemas.microsoft.com/office/drawing/2018/hyperlinkcolor" val="tx"/>
                    </a:ext>
                  </a:extLst>
                </a:hlinkClick>
              </a:rPr>
              <a:t> </a:t>
            </a:r>
            <a:r>
              <a:rPr lang="en-GB" sz="1600" u="sng">
                <a:solidFill>
                  <a:schemeClr val="hlink"/>
                </a:solidFill>
                <a:hlinkClick r:id="rId5"/>
              </a:rPr>
              <a:t>POM (project object model)</a:t>
            </a:r>
            <a:r>
              <a:rPr lang="en-GB" sz="1600">
                <a:solidFill>
                  <a:schemeClr val="dk1"/>
                </a:solidFill>
              </a:rPr>
              <a:t> to helps build process through plugins. </a:t>
            </a:r>
            <a:endParaRPr sz="1600">
              <a:solidFill>
                <a:schemeClr val="dk1"/>
              </a:solidFill>
            </a:endParaRPr>
          </a:p>
          <a:p>
            <a:pPr marL="457200" lvl="0" indent="-330200" algn="l" rtl="0">
              <a:spcBef>
                <a:spcPts val="0"/>
              </a:spcBef>
              <a:spcAft>
                <a:spcPts val="0"/>
              </a:spcAft>
              <a:buClr>
                <a:schemeClr val="dk1"/>
              </a:buClr>
              <a:buSzPts val="1600"/>
              <a:buChar char="●"/>
            </a:pPr>
            <a:r>
              <a:rPr lang="en-GB" sz="1600">
                <a:solidFill>
                  <a:schemeClr val="dk1"/>
                </a:solidFill>
              </a:rPr>
              <a:t>A POM is the core of a project's configuration in Maven. It’s an XML file containing info about the project, configuration details, and default values for most projects.</a:t>
            </a:r>
            <a:endParaRPr sz="1600">
              <a:solidFill>
                <a:schemeClr val="dk1"/>
              </a:solidFill>
            </a:endParaRPr>
          </a:p>
          <a:p>
            <a:pPr marL="457200" lvl="0" indent="-330200" algn="l" rtl="0">
              <a:spcBef>
                <a:spcPts val="0"/>
              </a:spcBef>
              <a:spcAft>
                <a:spcPts val="0"/>
              </a:spcAft>
              <a:buSzPts val="1600"/>
              <a:buChar char="●"/>
            </a:pPr>
            <a:r>
              <a:rPr lang="en-GB" sz="1600"/>
              <a:t>Maven helps developers maintain Java-based applications through projects that </a:t>
            </a:r>
            <a:r>
              <a:rPr lang="en-GB" sz="1600" b="1"/>
              <a:t>organize code files</a:t>
            </a:r>
            <a:r>
              <a:rPr lang="en-GB" sz="1600"/>
              <a:t> and </a:t>
            </a:r>
            <a:r>
              <a:rPr lang="en-GB" sz="1600" b="1"/>
              <a:t>build scripts</a:t>
            </a:r>
            <a:r>
              <a:rPr lang="en-GB" sz="1600"/>
              <a:t> to run </a:t>
            </a:r>
            <a:r>
              <a:rPr lang="en-GB" sz="1600" b="1"/>
              <a:t>compiler tools, version numbers for compiled code, and dependency management</a:t>
            </a:r>
            <a:r>
              <a:rPr lang="en-GB" sz="1600"/>
              <a:t> that lets one project reference a version of another project.</a:t>
            </a:r>
            <a:endParaRPr sz="1600"/>
          </a:p>
          <a:p>
            <a:pPr marL="457200" lvl="0" indent="-330200" algn="l" rtl="0">
              <a:spcBef>
                <a:spcPts val="0"/>
              </a:spcBef>
              <a:spcAft>
                <a:spcPts val="0"/>
              </a:spcAft>
              <a:buSzPts val="1600"/>
              <a:buChar char="●"/>
            </a:pPr>
            <a:r>
              <a:rPr lang="en-GB" sz="1600"/>
              <a:t>Jenkins allows you to run Maven, and decide </a:t>
            </a:r>
            <a:r>
              <a:rPr lang="en-GB" sz="1600" b="1"/>
              <a:t>when to call a POM file</a:t>
            </a:r>
            <a:r>
              <a:rPr lang="en-GB" sz="1600"/>
              <a:t>, what </a:t>
            </a:r>
            <a:r>
              <a:rPr lang="en-GB" sz="1600" b="1"/>
              <a:t>condition to call</a:t>
            </a:r>
            <a:r>
              <a:rPr lang="en-GB" sz="1600"/>
              <a:t>, and what to do with </a:t>
            </a:r>
            <a:r>
              <a:rPr lang="en-GB" sz="1600" b="1"/>
              <a:t>the outcome</a:t>
            </a:r>
            <a:r>
              <a:rPr lang="en-GB" sz="1600"/>
              <a:t>.</a:t>
            </a:r>
            <a:endParaRPr sz="1600"/>
          </a:p>
          <a:p>
            <a:pPr marL="457200" lvl="0" indent="-330200" algn="l" rtl="0">
              <a:spcBef>
                <a:spcPts val="0"/>
              </a:spcBef>
              <a:spcAft>
                <a:spcPts val="0"/>
              </a:spcAft>
              <a:buSzPts val="1600"/>
              <a:buChar char="●"/>
            </a:pPr>
            <a:r>
              <a:rPr lang="en-GB" sz="1600"/>
              <a:t>Installing Maven plugin in Jenkins will add a </a:t>
            </a:r>
            <a:r>
              <a:rPr lang="en-GB" sz="1600" b="1"/>
              <a:t>"Build"</a:t>
            </a:r>
            <a:r>
              <a:rPr lang="en-GB" sz="1600"/>
              <a:t> section to your projects where you can specify exactly what to execute.</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GB" sz="1600"/>
              <a:t>Alternative tools: </a:t>
            </a:r>
            <a:r>
              <a:rPr lang="en-GB" sz="1600" b="1"/>
              <a:t>Red Hat Ansible Automation Platform, Azure DevOps Server,Postman etc.</a:t>
            </a:r>
            <a:endParaRPr sz="1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69600" y="46400"/>
            <a:ext cx="881750" cy="881750"/>
          </a:xfrm>
          <a:prstGeom prst="rect">
            <a:avLst/>
          </a:prstGeom>
          <a:noFill/>
          <a:ln>
            <a:noFill/>
          </a:ln>
        </p:spPr>
      </p:pic>
      <p:pic>
        <p:nvPicPr>
          <p:cNvPr id="127" name="Google Shape;127;p20"/>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128" name="Google Shape;128;p20"/>
          <p:cNvSpPr txBox="1"/>
          <p:nvPr/>
        </p:nvSpPr>
        <p:spPr>
          <a:xfrm>
            <a:off x="1052350" y="210125"/>
            <a:ext cx="6235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t>Does SonarQube ensures the Quality of Code ?</a:t>
            </a:r>
            <a:endParaRPr sz="2100" b="1"/>
          </a:p>
        </p:txBody>
      </p:sp>
      <p:sp>
        <p:nvSpPr>
          <p:cNvPr id="129" name="Google Shape;129;p20"/>
          <p:cNvSpPr txBox="1"/>
          <p:nvPr/>
        </p:nvSpPr>
        <p:spPr>
          <a:xfrm>
            <a:off x="348050" y="1121525"/>
            <a:ext cx="8175600" cy="3632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GB" sz="1600"/>
              <a:t>SonarQube can be used to analyse code for </a:t>
            </a:r>
            <a:r>
              <a:rPr lang="en-GB" sz="1600" b="1"/>
              <a:t>bugs, security vulnerabilities, and code smells.</a:t>
            </a:r>
            <a:r>
              <a:rPr lang="en-GB" sz="1600"/>
              <a:t> </a:t>
            </a:r>
            <a:endParaRPr sz="1600"/>
          </a:p>
          <a:p>
            <a:pPr marL="457200" lvl="0" indent="-330200" algn="l" rtl="0">
              <a:spcBef>
                <a:spcPts val="0"/>
              </a:spcBef>
              <a:spcAft>
                <a:spcPts val="0"/>
              </a:spcAft>
              <a:buSzPts val="1600"/>
              <a:buChar char="●"/>
            </a:pPr>
            <a:r>
              <a:rPr lang="en-GB" sz="1600"/>
              <a:t>It can also measure code </a:t>
            </a:r>
            <a:r>
              <a:rPr lang="en-GB" sz="1600" b="1"/>
              <a:t>complexity</a:t>
            </a:r>
            <a:r>
              <a:rPr lang="en-GB" sz="1600"/>
              <a:t> and </a:t>
            </a:r>
            <a:r>
              <a:rPr lang="en-GB" sz="1600" b="1"/>
              <a:t>maintainability</a:t>
            </a:r>
            <a:r>
              <a:rPr lang="en-GB" sz="1600"/>
              <a:t>, providing developers with insights on how to improve the overall </a:t>
            </a:r>
            <a:r>
              <a:rPr lang="en-GB" sz="1600" b="1"/>
              <a:t>quality of their code.</a:t>
            </a:r>
            <a:endParaRPr sz="1600" b="1"/>
          </a:p>
          <a:p>
            <a:pPr marL="457200" lvl="0" indent="-330200" algn="l" rtl="0">
              <a:spcBef>
                <a:spcPts val="0"/>
              </a:spcBef>
              <a:spcAft>
                <a:spcPts val="0"/>
              </a:spcAft>
              <a:buSzPts val="1600"/>
              <a:buChar char="●"/>
            </a:pPr>
            <a:r>
              <a:rPr lang="en-GB" sz="1600"/>
              <a:t>SonarQube can also be configured to enforce certain quality standards and best practices, such as </a:t>
            </a:r>
            <a:r>
              <a:rPr lang="en-GB" sz="1600" b="1"/>
              <a:t>adherence to coding conventions</a:t>
            </a:r>
            <a:r>
              <a:rPr lang="en-GB" sz="1600"/>
              <a:t> or </a:t>
            </a:r>
            <a:r>
              <a:rPr lang="en-GB" sz="1600" b="1"/>
              <a:t>specific security guidelines</a:t>
            </a:r>
            <a:r>
              <a:rPr lang="en-GB" sz="1600"/>
              <a:t>.</a:t>
            </a:r>
            <a:endParaRPr sz="1600"/>
          </a:p>
          <a:p>
            <a:pPr marL="457200" lvl="0" indent="-330200" algn="l" rtl="0">
              <a:spcBef>
                <a:spcPts val="0"/>
              </a:spcBef>
              <a:spcAft>
                <a:spcPts val="0"/>
              </a:spcAft>
              <a:buSzPts val="1600"/>
              <a:buChar char="●"/>
            </a:pPr>
            <a:r>
              <a:rPr lang="en-GB" sz="1600"/>
              <a:t>It combines </a:t>
            </a:r>
            <a:r>
              <a:rPr lang="en-GB" sz="1600" b="1"/>
              <a:t>static</a:t>
            </a:r>
            <a:r>
              <a:rPr lang="en-GB" sz="1600"/>
              <a:t> and </a:t>
            </a:r>
            <a:r>
              <a:rPr lang="en-GB" sz="1600" b="1"/>
              <a:t>dynamic</a:t>
            </a:r>
            <a:r>
              <a:rPr lang="en-GB" sz="1600"/>
              <a:t> </a:t>
            </a:r>
            <a:r>
              <a:rPr lang="en-GB" sz="1600" b="1"/>
              <a:t>analysis tools</a:t>
            </a:r>
            <a:r>
              <a:rPr lang="en-GB" sz="1600"/>
              <a:t> and enables quality to be measured continually over time.</a:t>
            </a:r>
            <a:endParaRPr sz="1600"/>
          </a:p>
          <a:p>
            <a:pPr marL="457200" lvl="0" indent="-330200" algn="l" rtl="0">
              <a:spcBef>
                <a:spcPts val="0"/>
              </a:spcBef>
              <a:spcAft>
                <a:spcPts val="0"/>
              </a:spcAft>
              <a:buSzPts val="1600"/>
              <a:buChar char="●"/>
            </a:pPr>
            <a:r>
              <a:rPr lang="en-GB" sz="1600" b="1">
                <a:solidFill>
                  <a:schemeClr val="dk1"/>
                </a:solidFill>
              </a:rPr>
              <a:t>SonarQube scanner</a:t>
            </a:r>
            <a:r>
              <a:rPr lang="en-GB" sz="1600">
                <a:solidFill>
                  <a:schemeClr val="dk1"/>
                </a:solidFill>
              </a:rPr>
              <a:t> performs code analysis based on a set of rules for the current programming language. This tool comes with a predefined set of rules, which can be modified and expanded according to the project needs.</a:t>
            </a:r>
            <a:endParaRPr sz="1600"/>
          </a:p>
          <a:p>
            <a:pPr marL="457200" lvl="0" indent="0" algn="l" rtl="0">
              <a:spcBef>
                <a:spcPts val="0"/>
              </a:spcBef>
              <a:spcAft>
                <a:spcPts val="0"/>
              </a:spcAft>
              <a:buNone/>
            </a:pPr>
            <a:endParaRPr sz="1600"/>
          </a:p>
          <a:p>
            <a:pPr marL="0" lvl="0" indent="0" algn="l" rtl="0">
              <a:spcBef>
                <a:spcPts val="0"/>
              </a:spcBef>
              <a:spcAft>
                <a:spcPts val="0"/>
              </a:spcAft>
              <a:buNone/>
            </a:pPr>
            <a:r>
              <a:rPr lang="en-GB"/>
              <a:t>Alternative tools</a:t>
            </a:r>
            <a:r>
              <a:rPr lang="en-GB" b="1"/>
              <a:t>:</a:t>
            </a:r>
            <a:r>
              <a:rPr lang="en-GB" sz="1600" b="1">
                <a:solidFill>
                  <a:schemeClr val="dk1"/>
                </a:solidFill>
              </a:rPr>
              <a:t>Veracode, FindBugs, ReSharper, etc.</a:t>
            </a:r>
            <a:endParaRPr sz="19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69600" y="46400"/>
            <a:ext cx="881750" cy="881750"/>
          </a:xfrm>
          <a:prstGeom prst="rect">
            <a:avLst/>
          </a:prstGeom>
          <a:noFill/>
          <a:ln>
            <a:noFill/>
          </a:ln>
        </p:spPr>
      </p:pic>
      <p:pic>
        <p:nvPicPr>
          <p:cNvPr id="135" name="Google Shape;135;p21"/>
          <p:cNvPicPr preferRelativeResize="0"/>
          <p:nvPr/>
        </p:nvPicPr>
        <p:blipFill>
          <a:blip r:embed="rId4">
            <a:alphaModFix/>
          </a:blip>
          <a:stretch>
            <a:fillRect/>
          </a:stretch>
        </p:blipFill>
        <p:spPr>
          <a:xfrm>
            <a:off x="7287723" y="0"/>
            <a:ext cx="1856277" cy="928150"/>
          </a:xfrm>
          <a:prstGeom prst="rect">
            <a:avLst/>
          </a:prstGeom>
          <a:noFill/>
          <a:ln>
            <a:noFill/>
          </a:ln>
        </p:spPr>
      </p:pic>
      <p:sp>
        <p:nvSpPr>
          <p:cNvPr id="136" name="Google Shape;136;p21"/>
          <p:cNvSpPr txBox="1"/>
          <p:nvPr/>
        </p:nvSpPr>
        <p:spPr>
          <a:xfrm>
            <a:off x="1683088" y="156375"/>
            <a:ext cx="48729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100" b="1"/>
              <a:t>Use of NEXUS</a:t>
            </a:r>
            <a:endParaRPr sz="3100" b="1"/>
          </a:p>
        </p:txBody>
      </p:sp>
      <p:sp>
        <p:nvSpPr>
          <p:cNvPr id="137" name="Google Shape;137;p21"/>
          <p:cNvSpPr txBox="1"/>
          <p:nvPr/>
        </p:nvSpPr>
        <p:spPr>
          <a:xfrm>
            <a:off x="781175" y="928150"/>
            <a:ext cx="7386600" cy="41097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Nexus by Sonatype is a repository manager that </a:t>
            </a:r>
            <a:r>
              <a:rPr lang="en-GB" sz="1500" b="1">
                <a:solidFill>
                  <a:schemeClr val="dk1"/>
                </a:solidFill>
              </a:rPr>
              <a:t>organizes, stores and distributes artifacts needed for development</a:t>
            </a:r>
            <a:r>
              <a:rPr lang="en-GB" sz="1500">
                <a:solidFill>
                  <a:schemeClr val="dk1"/>
                </a:solidFill>
              </a:rPr>
              <a:t>. </a:t>
            </a:r>
            <a:endParaRPr sz="1500">
              <a:solidFill>
                <a:schemeClr val="dk1"/>
              </a:solidFill>
            </a:endParaRPr>
          </a:p>
          <a:p>
            <a:pPr marL="457200" lvl="0" indent="-323850" algn="l" rtl="0">
              <a:spcBef>
                <a:spcPts val="0"/>
              </a:spcBef>
              <a:spcAft>
                <a:spcPts val="0"/>
              </a:spcAft>
              <a:buClr>
                <a:schemeClr val="dk1"/>
              </a:buClr>
              <a:buSzPts val="1500"/>
              <a:buChar char="●"/>
            </a:pPr>
            <a:r>
              <a:rPr lang="en-GB" sz="1500">
                <a:solidFill>
                  <a:schemeClr val="dk1"/>
                </a:solidFill>
              </a:rPr>
              <a:t>With Nexus, developers can completely </a:t>
            </a:r>
            <a:r>
              <a:rPr lang="en-GB" sz="1500" b="1">
                <a:solidFill>
                  <a:schemeClr val="dk1"/>
                </a:solidFill>
              </a:rPr>
              <a:t>control access </a:t>
            </a:r>
            <a:r>
              <a:rPr lang="en-GB" sz="1500">
                <a:solidFill>
                  <a:schemeClr val="dk1"/>
                </a:solidFill>
              </a:rPr>
              <a:t>to, and </a:t>
            </a:r>
            <a:r>
              <a:rPr lang="en-GB" sz="1500" b="1">
                <a:solidFill>
                  <a:schemeClr val="dk1"/>
                </a:solidFill>
              </a:rPr>
              <a:t>deployment </a:t>
            </a:r>
            <a:r>
              <a:rPr lang="en-GB" sz="1500">
                <a:solidFill>
                  <a:schemeClr val="dk1"/>
                </a:solidFill>
              </a:rPr>
              <a:t>of, every</a:t>
            </a:r>
            <a:r>
              <a:rPr lang="en-GB" sz="1500" b="1">
                <a:solidFill>
                  <a:schemeClr val="dk1"/>
                </a:solidFill>
              </a:rPr>
              <a:t> artifact</a:t>
            </a:r>
            <a:r>
              <a:rPr lang="en-GB" sz="1500">
                <a:solidFill>
                  <a:schemeClr val="dk1"/>
                </a:solidFill>
              </a:rPr>
              <a:t> in an organization from a </a:t>
            </a:r>
            <a:r>
              <a:rPr lang="en-GB" sz="1500" b="1">
                <a:solidFill>
                  <a:schemeClr val="dk1"/>
                </a:solidFill>
              </a:rPr>
              <a:t>single location</a:t>
            </a:r>
            <a:r>
              <a:rPr lang="en-GB" sz="1500">
                <a:solidFill>
                  <a:schemeClr val="dk1"/>
                </a:solidFill>
              </a:rPr>
              <a:t>, making it easier to </a:t>
            </a:r>
            <a:r>
              <a:rPr lang="en-GB" sz="1500" b="1">
                <a:solidFill>
                  <a:schemeClr val="dk1"/>
                </a:solidFill>
              </a:rPr>
              <a:t>distribute software.</a:t>
            </a:r>
            <a:endParaRPr sz="1500" b="1">
              <a:solidFill>
                <a:schemeClr val="dk1"/>
              </a:solidFill>
            </a:endParaRPr>
          </a:p>
          <a:p>
            <a:pPr marL="457200" lvl="0" indent="0" algn="l" rtl="0">
              <a:spcBef>
                <a:spcPts val="0"/>
              </a:spcBef>
              <a:spcAft>
                <a:spcPts val="0"/>
              </a:spcAft>
              <a:buNone/>
            </a:pPr>
            <a:endParaRPr sz="1500" b="1">
              <a:solidFill>
                <a:schemeClr val="dk1"/>
              </a:solidFill>
            </a:endParaRPr>
          </a:p>
          <a:p>
            <a:pPr marL="457200" lvl="0" indent="0" algn="l" rtl="0">
              <a:spcBef>
                <a:spcPts val="0"/>
              </a:spcBef>
              <a:spcAft>
                <a:spcPts val="0"/>
              </a:spcAft>
              <a:buNone/>
            </a:pPr>
            <a:r>
              <a:rPr lang="en-GB" sz="1500">
                <a:solidFill>
                  <a:schemeClr val="dk1"/>
                </a:solidFill>
              </a:rPr>
              <a:t>Using a Nexus server in a CI/CD pipeline provides several benefits, including:</a:t>
            </a:r>
            <a:endParaRPr sz="1500">
              <a:solidFill>
                <a:schemeClr val="dk1"/>
              </a:solidFill>
            </a:endParaRPr>
          </a:p>
          <a:p>
            <a:pPr marL="457200" lvl="0" indent="0" algn="l" rtl="0">
              <a:spcBef>
                <a:spcPts val="0"/>
              </a:spcBef>
              <a:spcAft>
                <a:spcPts val="0"/>
              </a:spcAft>
              <a:buNone/>
            </a:pPr>
            <a:endParaRPr sz="1500">
              <a:solidFill>
                <a:schemeClr val="dk1"/>
              </a:solidFill>
            </a:endParaRPr>
          </a:p>
          <a:p>
            <a:pPr marL="457200" lvl="0" indent="-323850" algn="l" rtl="0">
              <a:spcBef>
                <a:spcPts val="0"/>
              </a:spcBef>
              <a:spcAft>
                <a:spcPts val="0"/>
              </a:spcAft>
              <a:buClr>
                <a:schemeClr val="dk1"/>
              </a:buClr>
              <a:buSzPts val="1500"/>
              <a:buChar char="●"/>
            </a:pPr>
            <a:r>
              <a:rPr lang="en-GB" sz="1500" b="1">
                <a:solidFill>
                  <a:schemeClr val="dk1"/>
                </a:solidFill>
              </a:rPr>
              <a:t>Centralized artifact management: </a:t>
            </a:r>
            <a:r>
              <a:rPr lang="en-GB" sz="1500">
                <a:solidFill>
                  <a:schemeClr val="dk1"/>
                </a:solidFill>
              </a:rPr>
              <a:t>All artifacts produced by the pipeline are stored in a central location, making it easy to manage and share them across different stages of the pipeline.</a:t>
            </a:r>
            <a:endParaRPr sz="1500">
              <a:solidFill>
                <a:schemeClr val="dk1"/>
              </a:solidFill>
            </a:endParaRPr>
          </a:p>
          <a:p>
            <a:pPr marL="457200" lvl="0" indent="-323850" algn="l" rtl="0">
              <a:spcBef>
                <a:spcPts val="0"/>
              </a:spcBef>
              <a:spcAft>
                <a:spcPts val="0"/>
              </a:spcAft>
              <a:buClr>
                <a:schemeClr val="dk1"/>
              </a:buClr>
              <a:buSzPts val="1500"/>
              <a:buChar char="●"/>
            </a:pPr>
            <a:r>
              <a:rPr lang="en-GB" sz="1500" b="1">
                <a:solidFill>
                  <a:schemeClr val="dk1"/>
                </a:solidFill>
              </a:rPr>
              <a:t>Improved build performance: </a:t>
            </a:r>
            <a:r>
              <a:rPr lang="en-GB" sz="1500">
                <a:solidFill>
                  <a:schemeClr val="dk1"/>
                </a:solidFill>
              </a:rPr>
              <a:t>The Nexus server caches artifacts, reducing build times and improving performance.</a:t>
            </a:r>
            <a:endParaRPr sz="1500">
              <a:solidFill>
                <a:schemeClr val="dk1"/>
              </a:solidFill>
            </a:endParaRPr>
          </a:p>
          <a:p>
            <a:pPr marL="457200" lvl="0" indent="-323850" algn="l" rtl="0">
              <a:spcBef>
                <a:spcPts val="0"/>
              </a:spcBef>
              <a:spcAft>
                <a:spcPts val="0"/>
              </a:spcAft>
              <a:buClr>
                <a:schemeClr val="dk1"/>
              </a:buClr>
              <a:buSzPts val="1500"/>
              <a:buChar char="●"/>
            </a:pPr>
            <a:r>
              <a:rPr lang="en-GB" sz="1500" b="1">
                <a:solidFill>
                  <a:schemeClr val="dk1"/>
                </a:solidFill>
              </a:rPr>
              <a:t> Greater control and security: </a:t>
            </a:r>
            <a:r>
              <a:rPr lang="en-GB" sz="1500">
                <a:solidFill>
                  <a:schemeClr val="dk1"/>
                </a:solidFill>
              </a:rPr>
              <a:t>The Nexus server provide access control, ensuring that only authorized users can access and modify artifacts.</a:t>
            </a:r>
            <a:endParaRPr sz="1500">
              <a:solidFill>
                <a:schemeClr val="dk1"/>
              </a:solidFill>
            </a:endParaRPr>
          </a:p>
          <a:p>
            <a:pPr marL="0" lvl="0" indent="0" algn="l" rtl="0">
              <a:spcBef>
                <a:spcPts val="0"/>
              </a:spcBef>
              <a:spcAft>
                <a:spcPts val="0"/>
              </a:spcAft>
              <a:buNone/>
            </a:pPr>
            <a:endParaRPr sz="1500" b="1">
              <a:solidFill>
                <a:schemeClr val="dk1"/>
              </a:solidFill>
            </a:endParaRPr>
          </a:p>
          <a:p>
            <a:pPr marL="0" lvl="0" indent="0" algn="l" rtl="0">
              <a:spcBef>
                <a:spcPts val="0"/>
              </a:spcBef>
              <a:spcAft>
                <a:spcPts val="0"/>
              </a:spcAft>
              <a:buNone/>
            </a:pPr>
            <a:r>
              <a:rPr lang="en-GB" sz="1500">
                <a:solidFill>
                  <a:schemeClr val="dk1"/>
                </a:solidFill>
              </a:rPr>
              <a:t>Alternatives: </a:t>
            </a:r>
            <a:r>
              <a:rPr lang="en-GB" sz="1500" b="1">
                <a:solidFill>
                  <a:schemeClr val="dk1"/>
                </a:solidFill>
              </a:rPr>
              <a:t>Nuget, ProGet, Amazon ECR, etc.</a:t>
            </a:r>
            <a:endParaRPr sz="1500" b="1">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1451</Words>
  <Application>Microsoft Office PowerPoint</Application>
  <PresentationFormat>On-screen Show (16:9)</PresentationFormat>
  <Paragraphs>120</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Merriweather Black</vt:lpstr>
      <vt:lpstr>Arial</vt:lpstr>
      <vt:lpstr>Lexend</vt:lpstr>
      <vt:lpstr>Roboto</vt:lpstr>
      <vt:lpstr>Georgia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Snapshots</vt:lpstr>
      <vt:lpstr>PowerPoint Presentation</vt:lpstr>
      <vt:lpstr>PowerPoint Presentation</vt:lpstr>
      <vt:lpstr>PowerPoint Presentation</vt:lpstr>
      <vt:lpstr>PowerPoint Presentation</vt:lpstr>
      <vt:lpstr>Conclusion</vt:lpstr>
      <vt:lpstr>Future Scope</vt:lpstr>
      <vt:lpstr>References and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Ankush Kapoor</cp:lastModifiedBy>
  <cp:revision>1</cp:revision>
  <dcterms:modified xsi:type="dcterms:W3CDTF">2023-03-13T05:07:34Z</dcterms:modified>
</cp:coreProperties>
</file>