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T Hoves Bold" charset="1" panose="02000003020000060003"/>
      <p:regular r:id="rId16"/>
    </p:embeddedFont>
    <p:embeddedFont>
      <p:font typeface="TT Hoves" charset="1" panose="02000003020000060003"/>
      <p:regular r:id="rId17"/>
    </p:embeddedFont>
    <p:embeddedFont>
      <p:font typeface="Poppins" charset="1" panose="00000500000000000000"/>
      <p:regular r:id="rId18"/>
    </p:embeddedFont>
    <p:embeddedFont>
      <p:font typeface="Poppins Medium" charset="1" panose="00000600000000000000"/>
      <p:regular r:id="rId19"/>
    </p:embeddedFont>
    <p:embeddedFont>
      <p:font typeface="Poppins Bold"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8981623" y="-1963559"/>
            <a:ext cx="11221859" cy="11221859"/>
          </a:xfrm>
          <a:custGeom>
            <a:avLst/>
            <a:gdLst/>
            <a:ahLst/>
            <a:cxnLst/>
            <a:rect r="r" b="b" t="t" l="l"/>
            <a:pathLst>
              <a:path h="11221859" w="11221859">
                <a:moveTo>
                  <a:pt x="0" y="0"/>
                </a:moveTo>
                <a:lnTo>
                  <a:pt x="11221859" y="0"/>
                </a:lnTo>
                <a:lnTo>
                  <a:pt x="11221859"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96258" y="-450527"/>
            <a:ext cx="19680517" cy="1704491"/>
            <a:chOff x="0" y="0"/>
            <a:chExt cx="5183346" cy="448919"/>
          </a:xfrm>
        </p:grpSpPr>
        <p:sp>
          <p:nvSpPr>
            <p:cNvPr name="Freeform 4" id="4"/>
            <p:cNvSpPr/>
            <p:nvPr/>
          </p:nvSpPr>
          <p:spPr>
            <a:xfrm flipH="false" flipV="false" rot="0">
              <a:off x="0" y="0"/>
              <a:ext cx="5183346" cy="448919"/>
            </a:xfrm>
            <a:custGeom>
              <a:avLst/>
              <a:gdLst/>
              <a:ahLst/>
              <a:cxnLst/>
              <a:rect r="r" b="b" t="t" l="l"/>
              <a:pathLst>
                <a:path h="448919" w="5183346">
                  <a:moveTo>
                    <a:pt x="0" y="0"/>
                  </a:moveTo>
                  <a:lnTo>
                    <a:pt x="5183346" y="0"/>
                  </a:lnTo>
                  <a:lnTo>
                    <a:pt x="5183346" y="448919"/>
                  </a:lnTo>
                  <a:lnTo>
                    <a:pt x="0" y="448919"/>
                  </a:lnTo>
                  <a:close/>
                </a:path>
              </a:pathLst>
            </a:custGeom>
            <a:solidFill>
              <a:srgbClr val="0003FF"/>
            </a:solidFill>
          </p:spPr>
        </p:sp>
        <p:sp>
          <p:nvSpPr>
            <p:cNvPr name="TextBox 5" id="5"/>
            <p:cNvSpPr txBox="true"/>
            <p:nvPr/>
          </p:nvSpPr>
          <p:spPr>
            <a:xfrm>
              <a:off x="0" y="-57150"/>
              <a:ext cx="5183346" cy="506069"/>
            </a:xfrm>
            <a:prstGeom prst="rect">
              <a:avLst/>
            </a:prstGeom>
          </p:spPr>
          <p:txBody>
            <a:bodyPr anchor="ctr" rtlCol="false" tIns="50800" lIns="50800" bIns="50800" rIns="50800"/>
            <a:lstStyle/>
            <a:p>
              <a:pPr algn="ctr">
                <a:lnSpc>
                  <a:spcPts val="3639"/>
                </a:lnSpc>
              </a:pPr>
            </a:p>
          </p:txBody>
        </p:sp>
      </p:grpSp>
      <p:sp>
        <p:nvSpPr>
          <p:cNvPr name="TextBox 6" id="6"/>
          <p:cNvSpPr txBox="true"/>
          <p:nvPr/>
        </p:nvSpPr>
        <p:spPr>
          <a:xfrm rot="0">
            <a:off x="1028700" y="3733620"/>
            <a:ext cx="11396822" cy="4744020"/>
          </a:xfrm>
          <a:prstGeom prst="rect">
            <a:avLst/>
          </a:prstGeom>
        </p:spPr>
        <p:txBody>
          <a:bodyPr anchor="t" rtlCol="false" tIns="0" lIns="0" bIns="0" rIns="0">
            <a:spAutoFit/>
          </a:bodyPr>
          <a:lstStyle/>
          <a:p>
            <a:pPr algn="l">
              <a:lnSpc>
                <a:spcPts val="12218"/>
              </a:lnSpc>
            </a:pPr>
            <a:r>
              <a:rPr lang="en-US" b="true" sz="12998" spc="-636">
                <a:solidFill>
                  <a:srgbClr val="343434"/>
                </a:solidFill>
                <a:latin typeface="TT Hoves Bold"/>
                <a:ea typeface="TT Hoves Bold"/>
                <a:cs typeface="TT Hoves Bold"/>
                <a:sym typeface="TT Hoves Bold"/>
              </a:rPr>
              <a:t>Tata Consultancy Services </a:t>
            </a:r>
          </a:p>
        </p:txBody>
      </p:sp>
      <p:sp>
        <p:nvSpPr>
          <p:cNvPr name="TextBox 7" id="7"/>
          <p:cNvSpPr txBox="true"/>
          <p:nvPr/>
        </p:nvSpPr>
        <p:spPr>
          <a:xfrm rot="0">
            <a:off x="13033892" y="344568"/>
            <a:ext cx="3117321" cy="448311"/>
          </a:xfrm>
          <a:prstGeom prst="rect">
            <a:avLst/>
          </a:prstGeom>
        </p:spPr>
        <p:txBody>
          <a:bodyPr anchor="t" rtlCol="false" tIns="0" lIns="0" bIns="0" rIns="0">
            <a:spAutoFit/>
          </a:bodyPr>
          <a:lstStyle/>
          <a:p>
            <a:pPr algn="r">
              <a:lnSpc>
                <a:spcPts val="3639"/>
              </a:lnSpc>
              <a:spcBef>
                <a:spcPct val="0"/>
              </a:spcBef>
            </a:pPr>
            <a:r>
              <a:rPr lang="en-US" sz="2599">
                <a:solidFill>
                  <a:srgbClr val="EFEFEF"/>
                </a:solidFill>
                <a:latin typeface="TT Hoves"/>
                <a:ea typeface="TT Hoves"/>
                <a:cs typeface="TT Hoves"/>
                <a:sym typeface="TT Hoves"/>
              </a:rPr>
              <a:t>IST 755</a:t>
            </a:r>
          </a:p>
        </p:txBody>
      </p:sp>
      <p:sp>
        <p:nvSpPr>
          <p:cNvPr name="TextBox 8" id="8"/>
          <p:cNvSpPr txBox="true"/>
          <p:nvPr/>
        </p:nvSpPr>
        <p:spPr>
          <a:xfrm rot="0">
            <a:off x="554275" y="344568"/>
            <a:ext cx="4930315" cy="448311"/>
          </a:xfrm>
          <a:prstGeom prst="rect">
            <a:avLst/>
          </a:prstGeom>
        </p:spPr>
        <p:txBody>
          <a:bodyPr anchor="t" rtlCol="false" tIns="0" lIns="0" bIns="0" rIns="0">
            <a:spAutoFit/>
          </a:bodyPr>
          <a:lstStyle/>
          <a:p>
            <a:pPr algn="just">
              <a:lnSpc>
                <a:spcPts val="3639"/>
              </a:lnSpc>
              <a:spcBef>
                <a:spcPct val="0"/>
              </a:spcBef>
            </a:pPr>
            <a:r>
              <a:rPr lang="en-US" sz="2599">
                <a:solidFill>
                  <a:srgbClr val="EFEFEF"/>
                </a:solidFill>
                <a:latin typeface="TT Hoves"/>
                <a:ea typeface="TT Hoves"/>
                <a:cs typeface="TT Hoves"/>
                <a:sym typeface="TT Hoves"/>
              </a:rPr>
              <a:t>Information Systems Capstone</a:t>
            </a:r>
          </a:p>
        </p:txBody>
      </p:sp>
      <p:sp>
        <p:nvSpPr>
          <p:cNvPr name="TextBox 9" id="9"/>
          <p:cNvSpPr txBox="true"/>
          <p:nvPr/>
        </p:nvSpPr>
        <p:spPr>
          <a:xfrm rot="0">
            <a:off x="7044865" y="344568"/>
            <a:ext cx="4198269"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Tata Consultancy Services</a:t>
            </a:r>
          </a:p>
        </p:txBody>
      </p:sp>
      <p:sp>
        <p:nvSpPr>
          <p:cNvPr name="TextBox 10" id="10"/>
          <p:cNvSpPr txBox="true"/>
          <p:nvPr/>
        </p:nvSpPr>
        <p:spPr>
          <a:xfrm rot="0">
            <a:off x="5484590" y="344568"/>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TextBox 11" id="11"/>
          <p:cNvSpPr txBox="true"/>
          <p:nvPr/>
        </p:nvSpPr>
        <p:spPr>
          <a:xfrm rot="0">
            <a:off x="12330761" y="344568"/>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TextBox 12" id="12"/>
          <p:cNvSpPr txBox="true"/>
          <p:nvPr/>
        </p:nvSpPr>
        <p:spPr>
          <a:xfrm rot="0">
            <a:off x="1028700" y="8680274"/>
            <a:ext cx="8459795" cy="578026"/>
          </a:xfrm>
          <a:prstGeom prst="rect">
            <a:avLst/>
          </a:prstGeom>
        </p:spPr>
        <p:txBody>
          <a:bodyPr anchor="t" rtlCol="false" tIns="0" lIns="0" bIns="0" rIns="0">
            <a:spAutoFit/>
          </a:bodyPr>
          <a:lstStyle/>
          <a:p>
            <a:pPr algn="l">
              <a:lnSpc>
                <a:spcPts val="4381"/>
              </a:lnSpc>
            </a:pPr>
            <a:r>
              <a:rPr lang="en-US" sz="4381" spc="-87">
                <a:solidFill>
                  <a:srgbClr val="343434"/>
                </a:solidFill>
                <a:latin typeface="TT Hoves"/>
                <a:ea typeface="TT Hoves"/>
                <a:cs typeface="TT Hoves"/>
                <a:sym typeface="TT Hoves"/>
              </a:rPr>
              <a:t>Presented by Tanmay Kamble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430063" y="1936909"/>
            <a:ext cx="11221859" cy="11221859"/>
          </a:xfrm>
          <a:custGeom>
            <a:avLst/>
            <a:gdLst/>
            <a:ahLst/>
            <a:cxnLst/>
            <a:rect r="r" b="b" t="t" l="l"/>
            <a:pathLst>
              <a:path h="11221859" w="11221859">
                <a:moveTo>
                  <a:pt x="0" y="0"/>
                </a:moveTo>
                <a:lnTo>
                  <a:pt x="11221858" y="0"/>
                </a:lnTo>
                <a:lnTo>
                  <a:pt x="11221858" y="11221858"/>
                </a:lnTo>
                <a:lnTo>
                  <a:pt x="0" y="11221858"/>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96258" y="-450527"/>
            <a:ext cx="19680517" cy="1704491"/>
            <a:chOff x="0" y="0"/>
            <a:chExt cx="5183346" cy="448919"/>
          </a:xfrm>
        </p:grpSpPr>
        <p:sp>
          <p:nvSpPr>
            <p:cNvPr name="Freeform 4" id="4"/>
            <p:cNvSpPr/>
            <p:nvPr/>
          </p:nvSpPr>
          <p:spPr>
            <a:xfrm flipH="false" flipV="false" rot="0">
              <a:off x="0" y="0"/>
              <a:ext cx="5183346" cy="448919"/>
            </a:xfrm>
            <a:custGeom>
              <a:avLst/>
              <a:gdLst/>
              <a:ahLst/>
              <a:cxnLst/>
              <a:rect r="r" b="b" t="t" l="l"/>
              <a:pathLst>
                <a:path h="448919" w="5183346">
                  <a:moveTo>
                    <a:pt x="0" y="0"/>
                  </a:moveTo>
                  <a:lnTo>
                    <a:pt x="5183346" y="0"/>
                  </a:lnTo>
                  <a:lnTo>
                    <a:pt x="5183346" y="448919"/>
                  </a:lnTo>
                  <a:lnTo>
                    <a:pt x="0" y="448919"/>
                  </a:lnTo>
                  <a:close/>
                </a:path>
              </a:pathLst>
            </a:custGeom>
            <a:solidFill>
              <a:srgbClr val="0003FF"/>
            </a:solidFill>
          </p:spPr>
        </p:sp>
        <p:sp>
          <p:nvSpPr>
            <p:cNvPr name="TextBox 5" id="5"/>
            <p:cNvSpPr txBox="true"/>
            <p:nvPr/>
          </p:nvSpPr>
          <p:spPr>
            <a:xfrm>
              <a:off x="0" y="-57150"/>
              <a:ext cx="5183346" cy="506069"/>
            </a:xfrm>
            <a:prstGeom prst="rect">
              <a:avLst/>
            </a:prstGeom>
          </p:spPr>
          <p:txBody>
            <a:bodyPr anchor="ctr" rtlCol="false" tIns="50800" lIns="50800" bIns="50800" rIns="50800"/>
            <a:lstStyle/>
            <a:p>
              <a:pPr algn="ctr">
                <a:lnSpc>
                  <a:spcPts val="3639"/>
                </a:lnSpc>
              </a:pPr>
            </a:p>
          </p:txBody>
        </p:sp>
      </p:grpSp>
      <p:sp>
        <p:nvSpPr>
          <p:cNvPr name="TextBox 6" id="6"/>
          <p:cNvSpPr txBox="true"/>
          <p:nvPr/>
        </p:nvSpPr>
        <p:spPr>
          <a:xfrm rot="0">
            <a:off x="13737022" y="344568"/>
            <a:ext cx="3117321" cy="448311"/>
          </a:xfrm>
          <a:prstGeom prst="rect">
            <a:avLst/>
          </a:prstGeom>
        </p:spPr>
        <p:txBody>
          <a:bodyPr anchor="t" rtlCol="false" tIns="0" lIns="0" bIns="0" rIns="0">
            <a:spAutoFit/>
          </a:bodyPr>
          <a:lstStyle/>
          <a:p>
            <a:pPr algn="r">
              <a:lnSpc>
                <a:spcPts val="3639"/>
              </a:lnSpc>
              <a:spcBef>
                <a:spcPct val="0"/>
              </a:spcBef>
            </a:pPr>
            <a:r>
              <a:rPr lang="en-US" sz="2599">
                <a:solidFill>
                  <a:srgbClr val="EFEFEF"/>
                </a:solidFill>
                <a:latin typeface="TT Hoves"/>
                <a:ea typeface="TT Hoves"/>
                <a:cs typeface="TT Hoves"/>
                <a:sym typeface="TT Hoves"/>
              </a:rPr>
              <a:t>Capstone Project</a:t>
            </a:r>
          </a:p>
        </p:txBody>
      </p:sp>
      <p:sp>
        <p:nvSpPr>
          <p:cNvPr name="TextBox 7" id="7"/>
          <p:cNvSpPr txBox="true"/>
          <p:nvPr/>
        </p:nvSpPr>
        <p:spPr>
          <a:xfrm rot="0">
            <a:off x="2648743" y="344568"/>
            <a:ext cx="3117321" cy="448311"/>
          </a:xfrm>
          <a:prstGeom prst="rect">
            <a:avLst/>
          </a:prstGeom>
        </p:spPr>
        <p:txBody>
          <a:bodyPr anchor="t" rtlCol="false" tIns="0" lIns="0" bIns="0" rIns="0">
            <a:spAutoFit/>
          </a:bodyPr>
          <a:lstStyle/>
          <a:p>
            <a:pPr algn="just">
              <a:lnSpc>
                <a:spcPts val="3639"/>
              </a:lnSpc>
              <a:spcBef>
                <a:spcPct val="0"/>
              </a:spcBef>
            </a:pPr>
            <a:r>
              <a:rPr lang="en-US" sz="2599">
                <a:solidFill>
                  <a:srgbClr val="EFEFEF"/>
                </a:solidFill>
                <a:latin typeface="TT Hoves"/>
                <a:ea typeface="TT Hoves"/>
                <a:cs typeface="TT Hoves"/>
                <a:sym typeface="TT Hoves"/>
              </a:rPr>
              <a:t>IST 755</a:t>
            </a:r>
          </a:p>
        </p:txBody>
      </p:sp>
      <p:sp>
        <p:nvSpPr>
          <p:cNvPr name="TextBox 8" id="8"/>
          <p:cNvSpPr txBox="true"/>
          <p:nvPr/>
        </p:nvSpPr>
        <p:spPr>
          <a:xfrm rot="0">
            <a:off x="7585339" y="344568"/>
            <a:ext cx="4335847"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Tata Consultancy Services</a:t>
            </a:r>
          </a:p>
        </p:txBody>
      </p:sp>
      <p:sp>
        <p:nvSpPr>
          <p:cNvPr name="TextBox 9" id="9"/>
          <p:cNvSpPr txBox="true"/>
          <p:nvPr/>
        </p:nvSpPr>
        <p:spPr>
          <a:xfrm rot="0">
            <a:off x="5484590" y="344568"/>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TextBox 10" id="10"/>
          <p:cNvSpPr txBox="true"/>
          <p:nvPr/>
        </p:nvSpPr>
        <p:spPr>
          <a:xfrm rot="0">
            <a:off x="12330761" y="344568"/>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TextBox 11" id="11"/>
          <p:cNvSpPr txBox="true"/>
          <p:nvPr/>
        </p:nvSpPr>
        <p:spPr>
          <a:xfrm rot="0">
            <a:off x="6660790" y="2862623"/>
            <a:ext cx="10598510" cy="2084673"/>
          </a:xfrm>
          <a:prstGeom prst="rect">
            <a:avLst/>
          </a:prstGeom>
        </p:spPr>
        <p:txBody>
          <a:bodyPr anchor="t" rtlCol="false" tIns="0" lIns="0" bIns="0" rIns="0">
            <a:spAutoFit/>
          </a:bodyPr>
          <a:lstStyle/>
          <a:p>
            <a:pPr algn="r">
              <a:lnSpc>
                <a:spcPts val="15418"/>
              </a:lnSpc>
            </a:pPr>
            <a:r>
              <a:rPr lang="en-US" b="true" sz="16402" spc="-803">
                <a:solidFill>
                  <a:srgbClr val="343434"/>
                </a:solidFill>
                <a:latin typeface="TT Hoves Bold"/>
                <a:ea typeface="TT Hoves Bold"/>
                <a:cs typeface="TT Hoves Bold"/>
                <a:sym typeface="TT Hove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805628" y="-3991568"/>
            <a:ext cx="9598990" cy="9598990"/>
          </a:xfrm>
          <a:custGeom>
            <a:avLst/>
            <a:gdLst/>
            <a:ahLst/>
            <a:cxnLst/>
            <a:rect r="r" b="b" t="t" l="l"/>
            <a:pathLst>
              <a:path h="9598990" w="9598990">
                <a:moveTo>
                  <a:pt x="0" y="0"/>
                </a:moveTo>
                <a:lnTo>
                  <a:pt x="9598990" y="0"/>
                </a:lnTo>
                <a:lnTo>
                  <a:pt x="9598990" y="9598990"/>
                </a:lnTo>
                <a:lnTo>
                  <a:pt x="0" y="9598990"/>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04950" y="6042527"/>
            <a:ext cx="7367254" cy="3249930"/>
          </a:xfrm>
          <a:prstGeom prst="rect">
            <a:avLst/>
          </a:prstGeom>
        </p:spPr>
        <p:txBody>
          <a:bodyPr anchor="t" rtlCol="false" tIns="0" lIns="0" bIns="0" rIns="0">
            <a:spAutoFit/>
          </a:bodyPr>
          <a:lstStyle/>
          <a:p>
            <a:pPr algn="just" marL="0" indent="0" lvl="0">
              <a:lnSpc>
                <a:spcPts val="2564"/>
              </a:lnSpc>
              <a:spcBef>
                <a:spcPct val="0"/>
              </a:spcBef>
            </a:pPr>
            <a:r>
              <a:rPr lang="en-US" sz="1899" spc="113">
                <a:solidFill>
                  <a:srgbClr val="343434"/>
                </a:solidFill>
                <a:latin typeface="Poppins"/>
                <a:ea typeface="Poppins"/>
                <a:cs typeface="Poppins"/>
                <a:sym typeface="Poppins"/>
              </a:rPr>
              <a:t>Tata C</a:t>
            </a:r>
            <a:r>
              <a:rPr lang="en-US" sz="1899" spc="113" u="none">
                <a:solidFill>
                  <a:srgbClr val="343434"/>
                </a:solidFill>
                <a:latin typeface="Poppins"/>
                <a:ea typeface="Poppins"/>
                <a:cs typeface="Poppins"/>
                <a:sym typeface="Poppins"/>
              </a:rPr>
              <a:t>onsultancy Services (TCS) is a global leader in IT services, consulting, and digital solutions, serving over 600 Fortune 500 clients across 46+ countries. Renowned for its Global Delivery Model, TCS combines technical expertise with cost efficiency to drive large-scale digital transformation. With deep investments in AI, cloud, and emerging technologies, TCS is shifting from a traditional service provider to a forward-thinking technology partner for the world’s leading organizations.</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0" y="0"/>
                  </a:moveTo>
                  <a:lnTo>
                    <a:pt x="2342659" y="0"/>
                  </a:lnTo>
                  <a:lnTo>
                    <a:pt x="2342659" y="857492"/>
                  </a:lnTo>
                  <a:lnTo>
                    <a:pt x="0" y="857492"/>
                  </a:lnTo>
                  <a:close/>
                </a:path>
              </a:pathLst>
            </a:custGeom>
            <a:solidFill>
              <a:srgbClr val="0003FF"/>
            </a:solidFill>
          </p:spPr>
        </p:sp>
        <p:sp>
          <p:nvSpPr>
            <p:cNvPr name="TextBox 6" id="6"/>
            <p:cNvSpPr txBox="true"/>
            <p:nvPr/>
          </p:nvSpPr>
          <p:spPr>
            <a:xfrm>
              <a:off x="0" y="104775"/>
              <a:ext cx="2342659" cy="75271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37475" y="1948101"/>
            <a:ext cx="1578952" cy="1110623"/>
          </a:xfrm>
          <a:prstGeom prst="rect">
            <a:avLst/>
          </a:prstGeom>
        </p:spPr>
        <p:txBody>
          <a:bodyPr anchor="t" rtlCol="false" tIns="0" lIns="0" bIns="0" rIns="0">
            <a:spAutoFit/>
          </a:bodyPr>
          <a:lstStyle/>
          <a:p>
            <a:pPr algn="l">
              <a:lnSpc>
                <a:spcPts val="7680"/>
              </a:lnSpc>
            </a:pPr>
            <a:r>
              <a:rPr lang="en-US" sz="8000" spc="-656">
                <a:solidFill>
                  <a:srgbClr val="EFEFEF"/>
                </a:solidFill>
                <a:latin typeface="Poppins"/>
                <a:ea typeface="Poppins"/>
                <a:cs typeface="Poppins"/>
                <a:sym typeface="Poppins"/>
              </a:rPr>
              <a:t>01</a:t>
            </a:r>
          </a:p>
        </p:txBody>
      </p:sp>
      <p:sp>
        <p:nvSpPr>
          <p:cNvPr name="TextBox 8" id="8"/>
          <p:cNvSpPr txBox="true"/>
          <p:nvPr/>
        </p:nvSpPr>
        <p:spPr>
          <a:xfrm rot="0">
            <a:off x="12601687" y="6540872"/>
            <a:ext cx="7498697" cy="4832876"/>
          </a:xfrm>
          <a:prstGeom prst="rect">
            <a:avLst/>
          </a:prstGeom>
        </p:spPr>
        <p:txBody>
          <a:bodyPr anchor="t" rtlCol="false" tIns="0" lIns="0" bIns="0" rIns="0">
            <a:spAutoFit/>
          </a:bodyPr>
          <a:lstStyle/>
          <a:p>
            <a:pPr algn="ctr">
              <a:lnSpc>
                <a:spcPts val="35614"/>
              </a:lnSpc>
            </a:pPr>
            <a:r>
              <a:rPr lang="en-US" b="true" sz="37888" spc="-1856">
                <a:solidFill>
                  <a:srgbClr val="343434"/>
                </a:solidFill>
                <a:latin typeface="TT Hoves Bold"/>
                <a:ea typeface="TT Hoves Bold"/>
                <a:cs typeface="TT Hoves Bold"/>
                <a:sym typeface="TT Hoves Bold"/>
              </a:rPr>
              <a:t>02</a:t>
            </a:r>
          </a:p>
        </p:txBody>
      </p:sp>
      <p:grpSp>
        <p:nvGrpSpPr>
          <p:cNvPr name="Group 9" id="9"/>
          <p:cNvGrpSpPr/>
          <p:nvPr/>
        </p:nvGrpSpPr>
        <p:grpSpPr>
          <a:xfrm rot="0">
            <a:off x="9975489" y="3862348"/>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0" y="0"/>
                  </a:moveTo>
                  <a:lnTo>
                    <a:pt x="2342659" y="0"/>
                  </a:lnTo>
                  <a:lnTo>
                    <a:pt x="2342659" y="857492"/>
                  </a:lnTo>
                  <a:lnTo>
                    <a:pt x="0" y="857492"/>
                  </a:lnTo>
                  <a:close/>
                </a:path>
              </a:pathLst>
            </a:custGeom>
            <a:solidFill>
              <a:srgbClr val="0003FF"/>
            </a:solidFill>
          </p:spPr>
        </p:sp>
        <p:sp>
          <p:nvSpPr>
            <p:cNvPr name="TextBox 11" id="11"/>
            <p:cNvSpPr txBox="true"/>
            <p:nvPr/>
          </p:nvSpPr>
          <p:spPr>
            <a:xfrm>
              <a:off x="0" y="104775"/>
              <a:ext cx="2342659" cy="75271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6557226"/>
            <a:ext cx="6998061" cy="2561528"/>
            <a:chOff x="0" y="0"/>
            <a:chExt cx="2342659" cy="857492"/>
          </a:xfrm>
        </p:grpSpPr>
        <p:sp>
          <p:nvSpPr>
            <p:cNvPr name="Freeform 13" id="13"/>
            <p:cNvSpPr/>
            <p:nvPr/>
          </p:nvSpPr>
          <p:spPr>
            <a:xfrm flipH="false" flipV="false" rot="0">
              <a:off x="0" y="0"/>
              <a:ext cx="2342659" cy="857492"/>
            </a:xfrm>
            <a:custGeom>
              <a:avLst/>
              <a:gdLst/>
              <a:ahLst/>
              <a:cxnLst/>
              <a:rect r="r" b="b" t="t" l="l"/>
              <a:pathLst>
                <a:path h="857492" w="2342659">
                  <a:moveTo>
                    <a:pt x="0" y="0"/>
                  </a:moveTo>
                  <a:lnTo>
                    <a:pt x="2342659" y="0"/>
                  </a:lnTo>
                  <a:lnTo>
                    <a:pt x="2342659" y="857492"/>
                  </a:lnTo>
                  <a:lnTo>
                    <a:pt x="0" y="857492"/>
                  </a:lnTo>
                  <a:close/>
                </a:path>
              </a:pathLst>
            </a:custGeom>
            <a:solidFill>
              <a:srgbClr val="0003FF"/>
            </a:solidFill>
          </p:spPr>
        </p:sp>
        <p:sp>
          <p:nvSpPr>
            <p:cNvPr name="TextBox 14" id="14"/>
            <p:cNvSpPr txBox="true"/>
            <p:nvPr/>
          </p:nvSpPr>
          <p:spPr>
            <a:xfrm>
              <a:off x="0" y="104775"/>
              <a:ext cx="2342659" cy="75271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437475" y="4724943"/>
            <a:ext cx="1578952" cy="1110623"/>
          </a:xfrm>
          <a:prstGeom prst="rect">
            <a:avLst/>
          </a:prstGeom>
        </p:spPr>
        <p:txBody>
          <a:bodyPr anchor="t" rtlCol="false" tIns="0" lIns="0" bIns="0" rIns="0">
            <a:spAutoFit/>
          </a:bodyPr>
          <a:lstStyle/>
          <a:p>
            <a:pPr algn="l">
              <a:lnSpc>
                <a:spcPts val="7680"/>
              </a:lnSpc>
            </a:pPr>
            <a:r>
              <a:rPr lang="en-US" sz="8000" spc="-656">
                <a:solidFill>
                  <a:srgbClr val="EFEFEF"/>
                </a:solidFill>
                <a:latin typeface="Poppins"/>
                <a:ea typeface="Poppins"/>
                <a:cs typeface="Poppins"/>
                <a:sym typeface="Poppins"/>
              </a:rPr>
              <a:t>02</a:t>
            </a:r>
          </a:p>
        </p:txBody>
      </p:sp>
      <p:sp>
        <p:nvSpPr>
          <p:cNvPr name="TextBox 16" id="16"/>
          <p:cNvSpPr txBox="true"/>
          <p:nvPr/>
        </p:nvSpPr>
        <p:spPr>
          <a:xfrm rot="0">
            <a:off x="10437475" y="7188380"/>
            <a:ext cx="1578952" cy="1110623"/>
          </a:xfrm>
          <a:prstGeom prst="rect">
            <a:avLst/>
          </a:prstGeom>
        </p:spPr>
        <p:txBody>
          <a:bodyPr anchor="t" rtlCol="false" tIns="0" lIns="0" bIns="0" rIns="0">
            <a:spAutoFit/>
          </a:bodyPr>
          <a:lstStyle/>
          <a:p>
            <a:pPr algn="l">
              <a:lnSpc>
                <a:spcPts val="7680"/>
              </a:lnSpc>
            </a:pPr>
            <a:r>
              <a:rPr lang="en-US" sz="8000" spc="-656">
                <a:solidFill>
                  <a:srgbClr val="EFEFEF"/>
                </a:solidFill>
                <a:latin typeface="Poppins"/>
                <a:ea typeface="Poppins"/>
                <a:cs typeface="Poppins"/>
                <a:sym typeface="Poppins"/>
              </a:rPr>
              <a:t>03</a:t>
            </a:r>
          </a:p>
        </p:txBody>
      </p:sp>
      <p:sp>
        <p:nvSpPr>
          <p:cNvPr name="TextBox 17" id="17"/>
          <p:cNvSpPr txBox="true"/>
          <p:nvPr/>
        </p:nvSpPr>
        <p:spPr>
          <a:xfrm rot="0">
            <a:off x="12016427" y="1689572"/>
            <a:ext cx="4537089" cy="1664074"/>
          </a:xfrm>
          <a:prstGeom prst="rect">
            <a:avLst/>
          </a:prstGeom>
        </p:spPr>
        <p:txBody>
          <a:bodyPr anchor="t" rtlCol="false" tIns="0" lIns="0" bIns="0" rIns="0">
            <a:spAutoFit/>
          </a:bodyPr>
          <a:lstStyle/>
          <a:p>
            <a:pPr algn="just">
              <a:lnSpc>
                <a:spcPts val="2223"/>
              </a:lnSpc>
              <a:spcBef>
                <a:spcPct val="0"/>
              </a:spcBef>
            </a:pPr>
            <a:r>
              <a:rPr lang="en-US" sz="1647" spc="26">
                <a:solidFill>
                  <a:srgbClr val="EFEFEF"/>
                </a:solidFill>
                <a:latin typeface="Poppins"/>
                <a:ea typeface="Poppins"/>
                <a:cs typeface="Poppins"/>
                <a:sym typeface="Poppins"/>
              </a:rPr>
              <a:t>A</a:t>
            </a:r>
            <a:r>
              <a:rPr lang="en-US" sz="1647" spc="26" u="none">
                <a:solidFill>
                  <a:srgbClr val="EFEFEF"/>
                </a:solidFill>
                <a:latin typeface="Poppins"/>
                <a:ea typeface="Poppins"/>
                <a:cs typeface="Poppins"/>
                <a:sym typeface="Poppins"/>
              </a:rPr>
              <a:t>s the largest IT services company in India and among the top globally, TCS combines technological strength, domain expertise, and scale to compete with top players like Accenture, IBM, and Infosys.</a:t>
            </a:r>
          </a:p>
          <a:p>
            <a:pPr algn="just" marL="0" indent="0" lvl="0">
              <a:lnSpc>
                <a:spcPts val="2223"/>
              </a:lnSpc>
              <a:spcBef>
                <a:spcPct val="0"/>
              </a:spcBef>
            </a:pPr>
          </a:p>
        </p:txBody>
      </p:sp>
      <p:sp>
        <p:nvSpPr>
          <p:cNvPr name="TextBox 18" id="18"/>
          <p:cNvSpPr txBox="true"/>
          <p:nvPr/>
        </p:nvSpPr>
        <p:spPr>
          <a:xfrm rot="0">
            <a:off x="12070625" y="4229821"/>
            <a:ext cx="4482892" cy="2352675"/>
          </a:xfrm>
          <a:prstGeom prst="rect">
            <a:avLst/>
          </a:prstGeom>
        </p:spPr>
        <p:txBody>
          <a:bodyPr anchor="t" rtlCol="false" tIns="0" lIns="0" bIns="0" rIns="0">
            <a:spAutoFit/>
          </a:bodyPr>
          <a:lstStyle/>
          <a:p>
            <a:pPr algn="just">
              <a:lnSpc>
                <a:spcPts val="2160"/>
              </a:lnSpc>
              <a:spcBef>
                <a:spcPct val="0"/>
              </a:spcBef>
            </a:pPr>
            <a:r>
              <a:rPr lang="en-US" b="true" sz="1600" spc="25">
                <a:solidFill>
                  <a:srgbClr val="EFEFEF"/>
                </a:solidFill>
                <a:latin typeface="Poppins Medium"/>
                <a:ea typeface="Poppins Medium"/>
                <a:cs typeface="Poppins Medium"/>
                <a:sym typeface="Poppins Medium"/>
              </a:rPr>
              <a:t>TCS</a:t>
            </a:r>
            <a:r>
              <a:rPr lang="en-US" b="true" sz="1600" spc="25" u="none">
                <a:solidFill>
                  <a:srgbClr val="EFEFEF"/>
                </a:solidFill>
                <a:latin typeface="Poppins Medium"/>
                <a:ea typeface="Poppins Medium"/>
                <a:cs typeface="Poppins Medium"/>
                <a:sym typeface="Poppins Medium"/>
              </a:rPr>
              <a:t> is known for its Global Delivery Model (GDM), which leverages talent across geographies to deliver efficient, high-quality solutions. Its offerings span cloud transformation, data analytics, cybersecurity, artificial intelligence, and enterprise software.</a:t>
            </a:r>
          </a:p>
          <a:p>
            <a:pPr algn="just">
              <a:lnSpc>
                <a:spcPts val="1890"/>
              </a:lnSpc>
              <a:spcBef>
                <a:spcPct val="0"/>
              </a:spcBef>
            </a:pPr>
          </a:p>
          <a:p>
            <a:pPr algn="just" marL="0" indent="0" lvl="0">
              <a:lnSpc>
                <a:spcPts val="1890"/>
              </a:lnSpc>
              <a:spcBef>
                <a:spcPct val="0"/>
              </a:spcBef>
            </a:pPr>
          </a:p>
        </p:txBody>
      </p:sp>
      <p:sp>
        <p:nvSpPr>
          <p:cNvPr name="TextBox 19" id="19"/>
          <p:cNvSpPr txBox="true"/>
          <p:nvPr/>
        </p:nvSpPr>
        <p:spPr>
          <a:xfrm rot="0">
            <a:off x="12016427" y="6919176"/>
            <a:ext cx="4537089" cy="1874520"/>
          </a:xfrm>
          <a:prstGeom prst="rect">
            <a:avLst/>
          </a:prstGeom>
        </p:spPr>
        <p:txBody>
          <a:bodyPr anchor="t" rtlCol="false" tIns="0" lIns="0" bIns="0" rIns="0">
            <a:spAutoFit/>
          </a:bodyPr>
          <a:lstStyle/>
          <a:p>
            <a:pPr algn="just">
              <a:lnSpc>
                <a:spcPts val="2160"/>
              </a:lnSpc>
              <a:spcBef>
                <a:spcPct val="0"/>
              </a:spcBef>
            </a:pPr>
            <a:r>
              <a:rPr lang="en-US" b="true" sz="1600" spc="25">
                <a:solidFill>
                  <a:srgbClr val="EFEFEF"/>
                </a:solidFill>
                <a:latin typeface="Poppins Medium"/>
                <a:ea typeface="Poppins Medium"/>
                <a:cs typeface="Poppins Medium"/>
                <a:sym typeface="Poppins Medium"/>
              </a:rPr>
              <a:t>TCS</a:t>
            </a:r>
            <a:r>
              <a:rPr lang="en-US" b="true" sz="1600" spc="25" u="none">
                <a:solidFill>
                  <a:srgbClr val="EFEFEF"/>
                </a:solidFill>
                <a:latin typeface="Poppins Medium"/>
                <a:ea typeface="Poppins Medium"/>
                <a:cs typeface="Poppins Medium"/>
                <a:sym typeface="Poppins Medium"/>
              </a:rPr>
              <a:t> invests significantly in emerging technologies, including AI, machine learning, quantum computing, and blockchain. Tools like Ignio (AI automation platform) showcase its push toward intelligent enterprise solutions.</a:t>
            </a:r>
          </a:p>
          <a:p>
            <a:pPr algn="just">
              <a:lnSpc>
                <a:spcPts val="2160"/>
              </a:lnSpc>
              <a:spcBef>
                <a:spcPct val="0"/>
              </a:spcBef>
            </a:pPr>
          </a:p>
        </p:txBody>
      </p:sp>
      <p:sp>
        <p:nvSpPr>
          <p:cNvPr name="TextBox 20" id="20"/>
          <p:cNvSpPr txBox="true"/>
          <p:nvPr/>
        </p:nvSpPr>
        <p:spPr>
          <a:xfrm rot="0">
            <a:off x="1504950" y="3384816"/>
            <a:ext cx="7639050" cy="2613580"/>
          </a:xfrm>
          <a:prstGeom prst="rect">
            <a:avLst/>
          </a:prstGeom>
        </p:spPr>
        <p:txBody>
          <a:bodyPr anchor="t" rtlCol="false" tIns="0" lIns="0" bIns="0" rIns="0">
            <a:spAutoFit/>
          </a:bodyPr>
          <a:lstStyle/>
          <a:p>
            <a:pPr algn="l">
              <a:lnSpc>
                <a:spcPts val="10180"/>
              </a:lnSpc>
            </a:pPr>
            <a:r>
              <a:rPr lang="en-US" b="true" sz="9695" spc="-475">
                <a:solidFill>
                  <a:srgbClr val="343434"/>
                </a:solidFill>
                <a:latin typeface="TT Hoves Bold"/>
                <a:ea typeface="TT Hoves Bold"/>
                <a:cs typeface="TT Hoves Bold"/>
                <a:sym typeface="TT Hoves Bold"/>
              </a:rPr>
              <a:t>Company Overview</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247267" y="4392745"/>
            <a:ext cx="10029832" cy="5499735"/>
          </a:xfrm>
          <a:prstGeom prst="rect">
            <a:avLst/>
          </a:prstGeom>
        </p:spPr>
        <p:txBody>
          <a:bodyPr anchor="t" rtlCol="false" tIns="0" lIns="0" bIns="0" rIns="0">
            <a:spAutoFit/>
          </a:bodyPr>
          <a:lstStyle/>
          <a:p>
            <a:pPr algn="just" marL="0" indent="0" lvl="0">
              <a:lnSpc>
                <a:spcPts val="2430"/>
              </a:lnSpc>
              <a:spcBef>
                <a:spcPct val="0"/>
              </a:spcBef>
            </a:pPr>
            <a:r>
              <a:rPr lang="en-US" sz="1800" spc="107">
                <a:solidFill>
                  <a:srgbClr val="343434"/>
                </a:solidFill>
                <a:latin typeface="Poppins"/>
                <a:ea typeface="Poppins"/>
                <a:cs typeface="Poppins"/>
                <a:sym typeface="Poppins"/>
              </a:rPr>
              <a:t>TCS </a:t>
            </a:r>
            <a:r>
              <a:rPr lang="en-US" sz="1800" spc="107" u="none">
                <a:solidFill>
                  <a:srgbClr val="343434"/>
                </a:solidFill>
                <a:latin typeface="Poppins"/>
                <a:ea typeface="Poppins"/>
                <a:cs typeface="Poppins"/>
                <a:sym typeface="Poppins"/>
              </a:rPr>
              <a:t>operates in a highly competitive global IT landscape. A SWOT analysis shows its strengths in brand reputation, innovation, and global reach. However, its over-reliance on third-party cloud providers and challenges in retaining top talent remain critical concerns. From a PESTELI perspective, the industry is being shaped by rapid growth in AI, cloud adoption, and digital transformation. At the same time, regulatory demands like GDPR and CCPA, along with economic pressures and data localization laws, introduce new complexities.</a:t>
            </a:r>
          </a:p>
          <a:p>
            <a:pPr algn="just" marL="0" indent="0" lvl="0">
              <a:lnSpc>
                <a:spcPts val="2430"/>
              </a:lnSpc>
              <a:spcBef>
                <a:spcPct val="0"/>
              </a:spcBef>
            </a:pPr>
          </a:p>
          <a:p>
            <a:pPr algn="just" marL="0" indent="0" lvl="0">
              <a:lnSpc>
                <a:spcPts val="2430"/>
              </a:lnSpc>
              <a:spcBef>
                <a:spcPct val="0"/>
              </a:spcBef>
            </a:pPr>
            <a:r>
              <a:rPr lang="en-US" sz="1800" spc="107" u="none">
                <a:solidFill>
                  <a:srgbClr val="343434"/>
                </a:solidFill>
                <a:latin typeface="Poppins"/>
                <a:ea typeface="Poppins"/>
                <a:cs typeface="Poppins"/>
                <a:sym typeface="Poppins"/>
              </a:rPr>
              <a:t>Through Porter’s Five Forces, it’s evident that TCS faces strong competitive pressure from global players such as Accenture, IBM, and Infosys. The bargaining power of clients is increasing as they demand end-to-end digital solutions with better value and flexibility. Additionally, emerging technologies like Web3, blockchain, and automation are disrupting traditional service models. To stay ahead, TCS must innovate, build proprietary platforms, and evolve beyond its traditional service-centric identity.</a:t>
            </a:r>
          </a:p>
          <a:p>
            <a:pPr algn="just" marL="0" indent="0" lvl="0">
              <a:lnSpc>
                <a:spcPts val="2430"/>
              </a:lnSpc>
              <a:spcBef>
                <a:spcPct val="0"/>
              </a:spcBef>
            </a:pPr>
          </a:p>
          <a:p>
            <a:pPr algn="just" marL="0" indent="0" lvl="0">
              <a:lnSpc>
                <a:spcPts val="2430"/>
              </a:lnSpc>
              <a:spcBef>
                <a:spcPct val="0"/>
              </a:spcBef>
            </a:pPr>
          </a:p>
        </p:txBody>
      </p:sp>
      <p:sp>
        <p:nvSpPr>
          <p:cNvPr name="TextBox 3" id="3"/>
          <p:cNvSpPr txBox="true"/>
          <p:nvPr/>
        </p:nvSpPr>
        <p:spPr>
          <a:xfrm rot="0">
            <a:off x="2247267" y="1382258"/>
            <a:ext cx="8107461" cy="2613580"/>
          </a:xfrm>
          <a:prstGeom prst="rect">
            <a:avLst/>
          </a:prstGeom>
        </p:spPr>
        <p:txBody>
          <a:bodyPr anchor="t" rtlCol="false" tIns="0" lIns="0" bIns="0" rIns="0">
            <a:spAutoFit/>
          </a:bodyPr>
          <a:lstStyle/>
          <a:p>
            <a:pPr algn="just">
              <a:lnSpc>
                <a:spcPts val="10180"/>
              </a:lnSpc>
            </a:pPr>
            <a:r>
              <a:rPr lang="en-US" b="true" sz="9695" spc="-475">
                <a:solidFill>
                  <a:srgbClr val="343434"/>
                </a:solidFill>
                <a:latin typeface="TT Hoves Bold"/>
                <a:ea typeface="TT Hoves Bold"/>
                <a:cs typeface="TT Hoves Bold"/>
                <a:sym typeface="TT Hoves Bold"/>
              </a:rPr>
              <a:t>Strategic Landscape</a:t>
            </a:r>
          </a:p>
        </p:txBody>
      </p:sp>
      <p:sp>
        <p:nvSpPr>
          <p:cNvPr name="Freeform 4" id="4"/>
          <p:cNvSpPr/>
          <p:nvPr/>
        </p:nvSpPr>
        <p:spPr>
          <a:xfrm flipH="false" flipV="false" rot="0">
            <a:off x="9560011" y="-2564899"/>
            <a:ext cx="16075318" cy="16075318"/>
          </a:xfrm>
          <a:custGeom>
            <a:avLst/>
            <a:gdLst/>
            <a:ahLst/>
            <a:cxnLst/>
            <a:rect r="r" b="b" t="t" l="l"/>
            <a:pathLst>
              <a:path h="16075318" w="16075318">
                <a:moveTo>
                  <a:pt x="0" y="0"/>
                </a:moveTo>
                <a:lnTo>
                  <a:pt x="16075318" y="0"/>
                </a:lnTo>
                <a:lnTo>
                  <a:pt x="16075318" y="16075318"/>
                </a:lnTo>
                <a:lnTo>
                  <a:pt x="0" y="16075318"/>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696258" y="-976142"/>
            <a:ext cx="2222590" cy="11878896"/>
            <a:chOff x="0" y="0"/>
            <a:chExt cx="585373" cy="3128598"/>
          </a:xfrm>
        </p:grpSpPr>
        <p:sp>
          <p:nvSpPr>
            <p:cNvPr name="Freeform 6" id="6"/>
            <p:cNvSpPr/>
            <p:nvPr/>
          </p:nvSpPr>
          <p:spPr>
            <a:xfrm flipH="false" flipV="false" rot="0">
              <a:off x="0" y="0"/>
              <a:ext cx="585373" cy="3128598"/>
            </a:xfrm>
            <a:custGeom>
              <a:avLst/>
              <a:gdLst/>
              <a:ahLst/>
              <a:cxnLst/>
              <a:rect r="r" b="b" t="t" l="l"/>
              <a:pathLst>
                <a:path h="3128598" w="585373">
                  <a:moveTo>
                    <a:pt x="0" y="0"/>
                  </a:moveTo>
                  <a:lnTo>
                    <a:pt x="585373" y="0"/>
                  </a:lnTo>
                  <a:lnTo>
                    <a:pt x="585373" y="3128598"/>
                  </a:lnTo>
                  <a:lnTo>
                    <a:pt x="0" y="3128598"/>
                  </a:lnTo>
                  <a:close/>
                </a:path>
              </a:pathLst>
            </a:custGeom>
            <a:solidFill>
              <a:srgbClr val="0003FF"/>
            </a:solidFill>
          </p:spPr>
        </p:sp>
        <p:sp>
          <p:nvSpPr>
            <p:cNvPr name="TextBox 7" id="7"/>
            <p:cNvSpPr txBox="true"/>
            <p:nvPr/>
          </p:nvSpPr>
          <p:spPr>
            <a:xfrm>
              <a:off x="0" y="-57150"/>
              <a:ext cx="585373" cy="3185748"/>
            </a:xfrm>
            <a:prstGeom prst="rect">
              <a:avLst/>
            </a:prstGeom>
          </p:spPr>
          <p:txBody>
            <a:bodyPr anchor="ctr" rtlCol="false" tIns="50800" lIns="50800" bIns="50800" rIns="50800"/>
            <a:lstStyle/>
            <a:p>
              <a:pPr algn="ctr">
                <a:lnSpc>
                  <a:spcPts val="3639"/>
                </a:lnSpc>
              </a:pPr>
            </a:p>
          </p:txBody>
        </p:sp>
      </p:grpSp>
      <p:sp>
        <p:nvSpPr>
          <p:cNvPr name="TextBox 8" id="8"/>
          <p:cNvSpPr txBox="true"/>
          <p:nvPr/>
        </p:nvSpPr>
        <p:spPr>
          <a:xfrm rot="-5400000">
            <a:off x="-1280031" y="5761008"/>
            <a:ext cx="3978652" cy="448311"/>
          </a:xfrm>
          <a:prstGeom prst="rect">
            <a:avLst/>
          </a:prstGeom>
        </p:spPr>
        <p:txBody>
          <a:bodyPr anchor="t" rtlCol="false" tIns="0" lIns="0" bIns="0" rIns="0">
            <a:spAutoFit/>
          </a:bodyPr>
          <a:lstStyle/>
          <a:p>
            <a:pPr algn="just">
              <a:lnSpc>
                <a:spcPts val="3639"/>
              </a:lnSpc>
              <a:spcBef>
                <a:spcPct val="0"/>
              </a:spcBef>
            </a:pPr>
            <a:r>
              <a:rPr lang="en-US" sz="2599">
                <a:solidFill>
                  <a:srgbClr val="EFEFEF"/>
                </a:solidFill>
                <a:latin typeface="TT Hoves"/>
                <a:ea typeface="TT Hoves"/>
                <a:cs typeface="TT Hoves"/>
                <a:sym typeface="TT Hoves"/>
              </a:rPr>
              <a:t>IST 755</a:t>
            </a:r>
          </a:p>
        </p:txBody>
      </p:sp>
      <p:sp>
        <p:nvSpPr>
          <p:cNvPr name="TextBox 9" id="9"/>
          <p:cNvSpPr txBox="true"/>
          <p:nvPr/>
        </p:nvSpPr>
        <p:spPr>
          <a:xfrm rot="-5400000">
            <a:off x="-849366" y="2657554"/>
            <a:ext cx="3117321" cy="448311"/>
          </a:xfrm>
          <a:prstGeom prst="rect">
            <a:avLst/>
          </a:prstGeom>
        </p:spPr>
        <p:txBody>
          <a:bodyPr anchor="t" rtlCol="false" tIns="0" lIns="0" bIns="0" rIns="0">
            <a:spAutoFit/>
          </a:bodyPr>
          <a:lstStyle/>
          <a:p>
            <a:pPr algn="r">
              <a:lnSpc>
                <a:spcPts val="3639"/>
              </a:lnSpc>
              <a:spcBef>
                <a:spcPct val="0"/>
              </a:spcBef>
            </a:pPr>
            <a:r>
              <a:rPr lang="en-US" sz="2599">
                <a:solidFill>
                  <a:srgbClr val="EFEFEF"/>
                </a:solidFill>
                <a:latin typeface="TT Hoves"/>
                <a:ea typeface="TT Hoves"/>
                <a:cs typeface="TT Hoves"/>
                <a:sym typeface="TT Hoves"/>
              </a:rPr>
              <a:t>Capstone Project</a:t>
            </a:r>
          </a:p>
        </p:txBody>
      </p:sp>
      <p:sp>
        <p:nvSpPr>
          <p:cNvPr name="TextBox 10" id="10"/>
          <p:cNvSpPr txBox="true"/>
          <p:nvPr/>
        </p:nvSpPr>
        <p:spPr>
          <a:xfrm rot="-5400000">
            <a:off x="6164" y="4919345"/>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TextBox 11" id="11"/>
          <p:cNvSpPr txBox="true"/>
          <p:nvPr/>
        </p:nvSpPr>
        <p:spPr>
          <a:xfrm rot="0">
            <a:off x="12601687" y="6540872"/>
            <a:ext cx="7498697" cy="4832876"/>
          </a:xfrm>
          <a:prstGeom prst="rect">
            <a:avLst/>
          </a:prstGeom>
        </p:spPr>
        <p:txBody>
          <a:bodyPr anchor="t" rtlCol="false" tIns="0" lIns="0" bIns="0" rIns="0">
            <a:spAutoFit/>
          </a:bodyPr>
          <a:lstStyle/>
          <a:p>
            <a:pPr algn="ctr">
              <a:lnSpc>
                <a:spcPts val="35614"/>
              </a:lnSpc>
            </a:pPr>
            <a:r>
              <a:rPr lang="en-US" b="true" sz="37888" spc="-1856">
                <a:solidFill>
                  <a:srgbClr val="343434"/>
                </a:solidFill>
                <a:latin typeface="TT Hoves Bold"/>
                <a:ea typeface="TT Hoves Bold"/>
                <a:cs typeface="TT Hoves Bold"/>
                <a:sym typeface="TT Hoves Bold"/>
              </a:rPr>
              <a:t>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007223" y="1698999"/>
            <a:ext cx="2197323"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01</a:t>
            </a:r>
          </a:p>
        </p:txBody>
      </p:sp>
      <p:sp>
        <p:nvSpPr>
          <p:cNvPr name="TextBox 3" id="3"/>
          <p:cNvSpPr txBox="true"/>
          <p:nvPr/>
        </p:nvSpPr>
        <p:spPr>
          <a:xfrm rot="0">
            <a:off x="2007223" y="5274145"/>
            <a:ext cx="2197323"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02</a:t>
            </a:r>
          </a:p>
        </p:txBody>
      </p:sp>
      <p:sp>
        <p:nvSpPr>
          <p:cNvPr name="TextBox 4" id="4"/>
          <p:cNvSpPr txBox="true"/>
          <p:nvPr/>
        </p:nvSpPr>
        <p:spPr>
          <a:xfrm rot="0">
            <a:off x="1558054" y="2502275"/>
            <a:ext cx="3360471" cy="1936623"/>
          </a:xfrm>
          <a:prstGeom prst="rect">
            <a:avLst/>
          </a:prstGeom>
        </p:spPr>
        <p:txBody>
          <a:bodyPr anchor="t" rtlCol="false" tIns="0" lIns="0" bIns="0" rIns="0">
            <a:spAutoFit/>
          </a:bodyPr>
          <a:lstStyle/>
          <a:p>
            <a:pPr algn="just">
              <a:lnSpc>
                <a:spcPts val="2651"/>
              </a:lnSpc>
            </a:pPr>
            <a:r>
              <a:rPr lang="en-US" sz="1699">
                <a:solidFill>
                  <a:srgbClr val="343434"/>
                </a:solidFill>
                <a:latin typeface="Poppins"/>
                <a:ea typeface="Poppins"/>
                <a:cs typeface="Poppins"/>
                <a:sym typeface="Poppins"/>
              </a:rPr>
              <a:t>TCS follows the Sense – Seize – Transform model to adapt, evolve, and lead in a rapidly changing digital landscape.</a:t>
            </a:r>
          </a:p>
          <a:p>
            <a:pPr algn="just">
              <a:lnSpc>
                <a:spcPts val="2340"/>
              </a:lnSpc>
            </a:pPr>
          </a:p>
          <a:p>
            <a:pPr algn="just">
              <a:lnSpc>
                <a:spcPts val="2340"/>
              </a:lnSpc>
            </a:pPr>
          </a:p>
        </p:txBody>
      </p:sp>
      <p:sp>
        <p:nvSpPr>
          <p:cNvPr name="TextBox 5" id="5"/>
          <p:cNvSpPr txBox="true"/>
          <p:nvPr/>
        </p:nvSpPr>
        <p:spPr>
          <a:xfrm rot="0">
            <a:off x="1451966" y="5991377"/>
            <a:ext cx="3466559" cy="2269998"/>
          </a:xfrm>
          <a:prstGeom prst="rect">
            <a:avLst/>
          </a:prstGeom>
        </p:spPr>
        <p:txBody>
          <a:bodyPr anchor="t" rtlCol="false" tIns="0" lIns="0" bIns="0" rIns="0">
            <a:spAutoFit/>
          </a:bodyPr>
          <a:lstStyle/>
          <a:p>
            <a:pPr algn="just">
              <a:lnSpc>
                <a:spcPts val="2651"/>
              </a:lnSpc>
            </a:pPr>
            <a:r>
              <a:rPr lang="en-US" sz="1699">
                <a:solidFill>
                  <a:srgbClr val="343434"/>
                </a:solidFill>
                <a:latin typeface="Poppins"/>
                <a:ea typeface="Poppins"/>
                <a:cs typeface="Poppins"/>
                <a:sym typeface="Poppins"/>
              </a:rPr>
              <a:t>Focus on building a proprietary cloud platform and scaling AI automation tools like Ignio to reduce dependency on third-party providers.</a:t>
            </a:r>
          </a:p>
          <a:p>
            <a:pPr algn="just">
              <a:lnSpc>
                <a:spcPts val="2340"/>
              </a:lnSpc>
            </a:pPr>
          </a:p>
          <a:p>
            <a:pPr algn="just">
              <a:lnSpc>
                <a:spcPts val="2340"/>
              </a:lnSpc>
            </a:pPr>
          </a:p>
        </p:txBody>
      </p:sp>
      <p:sp>
        <p:nvSpPr>
          <p:cNvPr name="TextBox 6" id="6"/>
          <p:cNvSpPr txBox="true"/>
          <p:nvPr/>
        </p:nvSpPr>
        <p:spPr>
          <a:xfrm rot="0">
            <a:off x="6616921" y="1698999"/>
            <a:ext cx="2197323"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03</a:t>
            </a:r>
          </a:p>
        </p:txBody>
      </p:sp>
      <p:sp>
        <p:nvSpPr>
          <p:cNvPr name="TextBox 7" id="7"/>
          <p:cNvSpPr txBox="true"/>
          <p:nvPr/>
        </p:nvSpPr>
        <p:spPr>
          <a:xfrm rot="0">
            <a:off x="6337003" y="2502275"/>
            <a:ext cx="3888335" cy="1936623"/>
          </a:xfrm>
          <a:prstGeom prst="rect">
            <a:avLst/>
          </a:prstGeom>
        </p:spPr>
        <p:txBody>
          <a:bodyPr anchor="t" rtlCol="false" tIns="0" lIns="0" bIns="0" rIns="0">
            <a:spAutoFit/>
          </a:bodyPr>
          <a:lstStyle/>
          <a:p>
            <a:pPr algn="just">
              <a:lnSpc>
                <a:spcPts val="2651"/>
              </a:lnSpc>
            </a:pPr>
            <a:r>
              <a:rPr lang="en-US" sz="1699">
                <a:solidFill>
                  <a:srgbClr val="343434"/>
                </a:solidFill>
                <a:latin typeface="Poppins"/>
                <a:ea typeface="Poppins"/>
                <a:cs typeface="Poppins"/>
                <a:sym typeface="Poppins"/>
              </a:rPr>
              <a:t>Establish a high-impact consulting division, repositioning TCS as a strategic advisor in digital transformation.</a:t>
            </a:r>
          </a:p>
          <a:p>
            <a:pPr algn="just">
              <a:lnSpc>
                <a:spcPts val="2340"/>
              </a:lnSpc>
            </a:pPr>
          </a:p>
          <a:p>
            <a:pPr algn="just">
              <a:lnSpc>
                <a:spcPts val="2340"/>
              </a:lnSpc>
            </a:pPr>
          </a:p>
        </p:txBody>
      </p:sp>
      <p:sp>
        <p:nvSpPr>
          <p:cNvPr name="TextBox 8" id="8"/>
          <p:cNvSpPr txBox="true"/>
          <p:nvPr/>
        </p:nvSpPr>
        <p:spPr>
          <a:xfrm rot="0">
            <a:off x="6616921" y="5274145"/>
            <a:ext cx="2197323"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04</a:t>
            </a:r>
          </a:p>
        </p:txBody>
      </p:sp>
      <p:sp>
        <p:nvSpPr>
          <p:cNvPr name="TextBox 9" id="9"/>
          <p:cNvSpPr txBox="true"/>
          <p:nvPr/>
        </p:nvSpPr>
        <p:spPr>
          <a:xfrm rot="0">
            <a:off x="6246337" y="6077421"/>
            <a:ext cx="3845274" cy="1341501"/>
          </a:xfrm>
          <a:prstGeom prst="rect">
            <a:avLst/>
          </a:prstGeom>
        </p:spPr>
        <p:txBody>
          <a:bodyPr anchor="t" rtlCol="false" tIns="0" lIns="0" bIns="0" rIns="0">
            <a:spAutoFit/>
          </a:bodyPr>
          <a:lstStyle/>
          <a:p>
            <a:pPr algn="just">
              <a:lnSpc>
                <a:spcPts val="2651"/>
              </a:lnSpc>
            </a:pPr>
            <a:r>
              <a:rPr lang="en-US" sz="1699">
                <a:solidFill>
                  <a:srgbClr val="343434"/>
                </a:solidFill>
                <a:latin typeface="Poppins"/>
                <a:ea typeface="Poppins"/>
                <a:cs typeface="Poppins"/>
                <a:sym typeface="Poppins"/>
              </a:rPr>
              <a:t>Launch AI-powered cybersecurity platforms and blockchain-based solutions to meet next-gen enterprise security demands.</a:t>
            </a:r>
          </a:p>
        </p:txBody>
      </p:sp>
      <p:grpSp>
        <p:nvGrpSpPr>
          <p:cNvPr name="Group 10" id="10"/>
          <p:cNvGrpSpPr/>
          <p:nvPr/>
        </p:nvGrpSpPr>
        <p:grpSpPr>
          <a:xfrm rot="0">
            <a:off x="1547478" y="1755600"/>
            <a:ext cx="273982" cy="245024"/>
            <a:chOff x="0" y="0"/>
            <a:chExt cx="91718" cy="82024"/>
          </a:xfrm>
        </p:grpSpPr>
        <p:sp>
          <p:nvSpPr>
            <p:cNvPr name="Freeform 11" id="11"/>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2" id="12"/>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13" id="13"/>
          <p:cNvGrpSpPr/>
          <p:nvPr/>
        </p:nvGrpSpPr>
        <p:grpSpPr>
          <a:xfrm rot="0">
            <a:off x="1547478" y="5330746"/>
            <a:ext cx="273982" cy="245024"/>
            <a:chOff x="0" y="0"/>
            <a:chExt cx="91718" cy="82024"/>
          </a:xfrm>
        </p:grpSpPr>
        <p:sp>
          <p:nvSpPr>
            <p:cNvPr name="Freeform 14" id="14"/>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5" id="15"/>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16" id="16"/>
          <p:cNvGrpSpPr/>
          <p:nvPr/>
        </p:nvGrpSpPr>
        <p:grpSpPr>
          <a:xfrm rot="0">
            <a:off x="6200012" y="5330746"/>
            <a:ext cx="273982" cy="245024"/>
            <a:chOff x="0" y="0"/>
            <a:chExt cx="91718" cy="82024"/>
          </a:xfrm>
        </p:grpSpPr>
        <p:sp>
          <p:nvSpPr>
            <p:cNvPr name="Freeform 17" id="17"/>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8" id="18"/>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19" id="19"/>
          <p:cNvGrpSpPr/>
          <p:nvPr/>
        </p:nvGrpSpPr>
        <p:grpSpPr>
          <a:xfrm rot="0">
            <a:off x="6200012" y="1755600"/>
            <a:ext cx="273982" cy="245024"/>
            <a:chOff x="0" y="0"/>
            <a:chExt cx="91718" cy="82024"/>
          </a:xfrm>
        </p:grpSpPr>
        <p:sp>
          <p:nvSpPr>
            <p:cNvPr name="Freeform 20" id="20"/>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21" id="21"/>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sp>
        <p:nvSpPr>
          <p:cNvPr name="TextBox 22" id="22"/>
          <p:cNvSpPr txBox="true"/>
          <p:nvPr/>
        </p:nvSpPr>
        <p:spPr>
          <a:xfrm rot="0">
            <a:off x="10091611" y="4903732"/>
            <a:ext cx="8196389" cy="4354568"/>
          </a:xfrm>
          <a:prstGeom prst="rect">
            <a:avLst/>
          </a:prstGeom>
        </p:spPr>
        <p:txBody>
          <a:bodyPr anchor="t" rtlCol="false" tIns="0" lIns="0" bIns="0" rIns="0">
            <a:spAutoFit/>
          </a:bodyPr>
          <a:lstStyle/>
          <a:p>
            <a:pPr algn="r">
              <a:lnSpc>
                <a:spcPts val="11173"/>
              </a:lnSpc>
            </a:pPr>
            <a:r>
              <a:rPr lang="en-US" b="true" sz="12696" spc="-622">
                <a:solidFill>
                  <a:srgbClr val="343434"/>
                </a:solidFill>
                <a:latin typeface="TT Hoves Bold"/>
                <a:ea typeface="TT Hoves Bold"/>
                <a:cs typeface="TT Hoves Bold"/>
                <a:sym typeface="TT Hoves Bold"/>
              </a:rPr>
              <a:t>Dynamic Capability Framework</a:t>
            </a:r>
          </a:p>
        </p:txBody>
      </p:sp>
      <p:sp>
        <p:nvSpPr>
          <p:cNvPr name="Freeform 23" id="23"/>
          <p:cNvSpPr/>
          <p:nvPr/>
        </p:nvSpPr>
        <p:spPr>
          <a:xfrm flipH="false" flipV="false" rot="0">
            <a:off x="9555412" y="-7939543"/>
            <a:ext cx="14102688" cy="14102688"/>
          </a:xfrm>
          <a:custGeom>
            <a:avLst/>
            <a:gdLst/>
            <a:ahLst/>
            <a:cxnLst/>
            <a:rect r="r" b="b" t="t" l="l"/>
            <a:pathLst>
              <a:path h="14102688" w="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12880286" y="-327462"/>
            <a:ext cx="6393149" cy="4116084"/>
          </a:xfrm>
          <a:prstGeom prst="rect">
            <a:avLst/>
          </a:prstGeom>
        </p:spPr>
        <p:txBody>
          <a:bodyPr anchor="t" rtlCol="false" tIns="0" lIns="0" bIns="0" rIns="0">
            <a:spAutoFit/>
          </a:bodyPr>
          <a:lstStyle/>
          <a:p>
            <a:pPr algn="ctr">
              <a:lnSpc>
                <a:spcPts val="30364"/>
              </a:lnSpc>
            </a:pPr>
            <a:r>
              <a:rPr lang="en-US" b="true" sz="32302" spc="-1582">
                <a:solidFill>
                  <a:srgbClr val="343434"/>
                </a:solidFill>
                <a:latin typeface="TT Hoves Bold"/>
                <a:ea typeface="TT Hoves Bold"/>
                <a:cs typeface="TT Hoves Bold"/>
                <a:sym typeface="TT Hoves Bold"/>
              </a:rPr>
              <a:t>04</a:t>
            </a:r>
          </a:p>
        </p:txBody>
      </p:sp>
      <p:grpSp>
        <p:nvGrpSpPr>
          <p:cNvPr name="Group 25" id="25"/>
          <p:cNvGrpSpPr/>
          <p:nvPr/>
        </p:nvGrpSpPr>
        <p:grpSpPr>
          <a:xfrm rot="0">
            <a:off x="-696258" y="9258300"/>
            <a:ext cx="19680517" cy="1115933"/>
            <a:chOff x="0" y="0"/>
            <a:chExt cx="5183346" cy="293908"/>
          </a:xfrm>
        </p:grpSpPr>
        <p:sp>
          <p:nvSpPr>
            <p:cNvPr name="Freeform 26" id="26"/>
            <p:cNvSpPr/>
            <p:nvPr/>
          </p:nvSpPr>
          <p:spPr>
            <a:xfrm flipH="false" flipV="false" rot="0">
              <a:off x="0" y="0"/>
              <a:ext cx="5183346" cy="293908"/>
            </a:xfrm>
            <a:custGeom>
              <a:avLst/>
              <a:gdLst/>
              <a:ahLst/>
              <a:cxnLst/>
              <a:rect r="r" b="b" t="t" l="l"/>
              <a:pathLst>
                <a:path h="293908" w="5183346">
                  <a:moveTo>
                    <a:pt x="0" y="0"/>
                  </a:moveTo>
                  <a:lnTo>
                    <a:pt x="5183346" y="0"/>
                  </a:lnTo>
                  <a:lnTo>
                    <a:pt x="5183346" y="293908"/>
                  </a:lnTo>
                  <a:lnTo>
                    <a:pt x="0" y="293908"/>
                  </a:lnTo>
                  <a:close/>
                </a:path>
              </a:pathLst>
            </a:custGeom>
            <a:solidFill>
              <a:srgbClr val="0003FF"/>
            </a:solidFill>
          </p:spPr>
        </p:sp>
        <p:sp>
          <p:nvSpPr>
            <p:cNvPr name="TextBox 27" id="27"/>
            <p:cNvSpPr txBox="true"/>
            <p:nvPr/>
          </p:nvSpPr>
          <p:spPr>
            <a:xfrm>
              <a:off x="0" y="-57150"/>
              <a:ext cx="5183346" cy="351058"/>
            </a:xfrm>
            <a:prstGeom prst="rect">
              <a:avLst/>
            </a:prstGeom>
          </p:spPr>
          <p:txBody>
            <a:bodyPr anchor="ctr" rtlCol="false" tIns="50800" lIns="50800" bIns="50800" rIns="50800"/>
            <a:lstStyle/>
            <a:p>
              <a:pPr algn="ctr">
                <a:lnSpc>
                  <a:spcPts val="3639"/>
                </a:lnSpc>
              </a:pPr>
            </a:p>
          </p:txBody>
        </p:sp>
      </p:grpSp>
      <p:sp>
        <p:nvSpPr>
          <p:cNvPr name="TextBox 28" id="28"/>
          <p:cNvSpPr txBox="true"/>
          <p:nvPr/>
        </p:nvSpPr>
        <p:spPr>
          <a:xfrm rot="0">
            <a:off x="13033892" y="9438153"/>
            <a:ext cx="3117321" cy="448311"/>
          </a:xfrm>
          <a:prstGeom prst="rect">
            <a:avLst/>
          </a:prstGeom>
        </p:spPr>
        <p:txBody>
          <a:bodyPr anchor="t" rtlCol="false" tIns="0" lIns="0" bIns="0" rIns="0">
            <a:spAutoFit/>
          </a:bodyPr>
          <a:lstStyle/>
          <a:p>
            <a:pPr algn="r">
              <a:lnSpc>
                <a:spcPts val="3639"/>
              </a:lnSpc>
              <a:spcBef>
                <a:spcPct val="0"/>
              </a:spcBef>
            </a:pPr>
            <a:r>
              <a:rPr lang="en-US" sz="2599">
                <a:solidFill>
                  <a:srgbClr val="EFEFEF"/>
                </a:solidFill>
                <a:latin typeface="TT Hoves"/>
                <a:ea typeface="TT Hoves"/>
                <a:cs typeface="TT Hoves"/>
                <a:sym typeface="TT Hoves"/>
              </a:rPr>
              <a:t>IST 755</a:t>
            </a:r>
          </a:p>
        </p:txBody>
      </p:sp>
      <p:sp>
        <p:nvSpPr>
          <p:cNvPr name="TextBox 29" id="29"/>
          <p:cNvSpPr txBox="true"/>
          <p:nvPr/>
        </p:nvSpPr>
        <p:spPr>
          <a:xfrm rot="0">
            <a:off x="7519333" y="9464838"/>
            <a:ext cx="4072158" cy="448311"/>
          </a:xfrm>
          <a:prstGeom prst="rect">
            <a:avLst/>
          </a:prstGeom>
        </p:spPr>
        <p:txBody>
          <a:bodyPr anchor="t" rtlCol="false" tIns="0" lIns="0" bIns="0" rIns="0">
            <a:spAutoFit/>
          </a:bodyPr>
          <a:lstStyle/>
          <a:p>
            <a:pPr algn="just">
              <a:lnSpc>
                <a:spcPts val="3639"/>
              </a:lnSpc>
              <a:spcBef>
                <a:spcPct val="0"/>
              </a:spcBef>
            </a:pPr>
            <a:r>
              <a:rPr lang="en-US" sz="2599">
                <a:solidFill>
                  <a:srgbClr val="EFEFEF"/>
                </a:solidFill>
                <a:latin typeface="TT Hoves"/>
                <a:ea typeface="TT Hoves"/>
                <a:cs typeface="TT Hoves"/>
                <a:sym typeface="TT Hoves"/>
              </a:rPr>
              <a:t>Tata Consultancy Services</a:t>
            </a:r>
          </a:p>
        </p:txBody>
      </p:sp>
      <p:sp>
        <p:nvSpPr>
          <p:cNvPr name="TextBox 30" id="30"/>
          <p:cNvSpPr txBox="true"/>
          <p:nvPr/>
        </p:nvSpPr>
        <p:spPr>
          <a:xfrm rot="0">
            <a:off x="1339446" y="9464838"/>
            <a:ext cx="311732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Capstone Project</a:t>
            </a:r>
          </a:p>
        </p:txBody>
      </p:sp>
      <p:sp>
        <p:nvSpPr>
          <p:cNvPr name="TextBox 31" id="31"/>
          <p:cNvSpPr txBox="true"/>
          <p:nvPr/>
        </p:nvSpPr>
        <p:spPr>
          <a:xfrm rot="0">
            <a:off x="5484590" y="9464838"/>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TextBox 32" id="32"/>
          <p:cNvSpPr txBox="true"/>
          <p:nvPr/>
        </p:nvSpPr>
        <p:spPr>
          <a:xfrm rot="0">
            <a:off x="12330761" y="9464838"/>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1672061" y="1025292"/>
            <a:ext cx="5587239" cy="2662922"/>
            <a:chOff x="0" y="0"/>
            <a:chExt cx="2065940" cy="984643"/>
          </a:xfrm>
        </p:grpSpPr>
        <p:sp>
          <p:nvSpPr>
            <p:cNvPr name="Freeform 3" id="3"/>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4" id="4"/>
            <p:cNvSpPr txBox="true"/>
            <p:nvPr/>
          </p:nvSpPr>
          <p:spPr>
            <a:xfrm>
              <a:off x="0" y="-57150"/>
              <a:ext cx="2065940" cy="104179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5" id="5"/>
          <p:cNvSpPr txBox="true"/>
          <p:nvPr/>
        </p:nvSpPr>
        <p:spPr>
          <a:xfrm rot="0">
            <a:off x="13416809" y="6844553"/>
            <a:ext cx="6393149" cy="4409896"/>
          </a:xfrm>
          <a:prstGeom prst="rect">
            <a:avLst/>
          </a:prstGeom>
        </p:spPr>
        <p:txBody>
          <a:bodyPr anchor="t" rtlCol="false" tIns="0" lIns="0" bIns="0" rIns="0">
            <a:spAutoFit/>
          </a:bodyPr>
          <a:lstStyle/>
          <a:p>
            <a:pPr algn="ctr">
              <a:lnSpc>
                <a:spcPts val="30364"/>
              </a:lnSpc>
            </a:pPr>
            <a:r>
              <a:rPr lang="en-US" b="true" sz="32302" spc="-1582">
                <a:solidFill>
                  <a:srgbClr val="343434"/>
                </a:solidFill>
                <a:latin typeface="Poppins Bold"/>
                <a:ea typeface="Poppins Bold"/>
                <a:cs typeface="Poppins Bold"/>
                <a:sym typeface="Poppins Bold"/>
              </a:rPr>
              <a:t>05</a:t>
            </a:r>
          </a:p>
        </p:txBody>
      </p:sp>
      <p:grpSp>
        <p:nvGrpSpPr>
          <p:cNvPr name="Group 6" id="6"/>
          <p:cNvGrpSpPr/>
          <p:nvPr/>
        </p:nvGrpSpPr>
        <p:grpSpPr>
          <a:xfrm rot="0">
            <a:off x="11672061" y="3808631"/>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8" id="8"/>
            <p:cNvSpPr txBox="true"/>
            <p:nvPr/>
          </p:nvSpPr>
          <p:spPr>
            <a:xfrm>
              <a:off x="0" y="-57150"/>
              <a:ext cx="2065940" cy="104179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1672061" y="6573303"/>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11" id="11"/>
            <p:cNvSpPr txBox="true"/>
            <p:nvPr/>
          </p:nvSpPr>
          <p:spPr>
            <a:xfrm>
              <a:off x="0" y="-57150"/>
              <a:ext cx="2065940" cy="104179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2" id="12"/>
          <p:cNvSpPr/>
          <p:nvPr/>
        </p:nvSpPr>
        <p:spPr>
          <a:xfrm flipH="false" flipV="false" rot="0">
            <a:off x="-3126789" y="-2986203"/>
            <a:ext cx="9584989" cy="9584989"/>
          </a:xfrm>
          <a:custGeom>
            <a:avLst/>
            <a:gdLst/>
            <a:ahLst/>
            <a:cxnLst/>
            <a:rect r="r" b="b" t="t" l="l"/>
            <a:pathLst>
              <a:path h="9584989" w="9584989">
                <a:moveTo>
                  <a:pt x="0" y="0"/>
                </a:moveTo>
                <a:lnTo>
                  <a:pt x="9584989" y="0"/>
                </a:lnTo>
                <a:lnTo>
                  <a:pt x="9584989" y="9584989"/>
                </a:lnTo>
                <a:lnTo>
                  <a:pt x="0" y="958498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1028700" y="1028700"/>
            <a:ext cx="5587239" cy="2662922"/>
            <a:chOff x="0" y="0"/>
            <a:chExt cx="2065940" cy="984643"/>
          </a:xfrm>
        </p:grpSpPr>
        <p:sp>
          <p:nvSpPr>
            <p:cNvPr name="Freeform 14" id="14"/>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15" id="15"/>
            <p:cNvSpPr txBox="true"/>
            <p:nvPr/>
          </p:nvSpPr>
          <p:spPr>
            <a:xfrm>
              <a:off x="0" y="-57150"/>
              <a:ext cx="2065940" cy="104179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6" id="16"/>
          <p:cNvGrpSpPr/>
          <p:nvPr/>
        </p:nvGrpSpPr>
        <p:grpSpPr>
          <a:xfrm rot="0">
            <a:off x="1028700" y="3812039"/>
            <a:ext cx="5587239" cy="2662922"/>
            <a:chOff x="0" y="0"/>
            <a:chExt cx="2065940" cy="984643"/>
          </a:xfrm>
        </p:grpSpPr>
        <p:sp>
          <p:nvSpPr>
            <p:cNvPr name="Freeform 17" id="17"/>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18" id="18"/>
            <p:cNvSpPr txBox="true"/>
            <p:nvPr/>
          </p:nvSpPr>
          <p:spPr>
            <a:xfrm>
              <a:off x="0" y="-57150"/>
              <a:ext cx="2065940" cy="104179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9" id="19"/>
          <p:cNvGrpSpPr/>
          <p:nvPr/>
        </p:nvGrpSpPr>
        <p:grpSpPr>
          <a:xfrm rot="0">
            <a:off x="1028700" y="6598786"/>
            <a:ext cx="5587239" cy="2662922"/>
            <a:chOff x="0" y="0"/>
            <a:chExt cx="2065940" cy="984643"/>
          </a:xfrm>
        </p:grpSpPr>
        <p:sp>
          <p:nvSpPr>
            <p:cNvPr name="Freeform 20" id="20"/>
            <p:cNvSpPr/>
            <p:nvPr/>
          </p:nvSpPr>
          <p:spPr>
            <a:xfrm flipH="false" flipV="false" rot="0">
              <a:off x="0" y="0"/>
              <a:ext cx="2065940" cy="984643"/>
            </a:xfrm>
            <a:custGeom>
              <a:avLst/>
              <a:gdLst/>
              <a:ahLst/>
              <a:cxnLst/>
              <a:rect r="r" b="b" t="t" l="l"/>
              <a:pathLst>
                <a:path h="984643" w="2065940">
                  <a:moveTo>
                    <a:pt x="0" y="0"/>
                  </a:moveTo>
                  <a:lnTo>
                    <a:pt x="2065940" y="0"/>
                  </a:lnTo>
                  <a:lnTo>
                    <a:pt x="2065940" y="984643"/>
                  </a:lnTo>
                  <a:lnTo>
                    <a:pt x="0" y="984643"/>
                  </a:lnTo>
                  <a:close/>
                </a:path>
              </a:pathLst>
            </a:custGeom>
            <a:solidFill>
              <a:srgbClr val="0003FF"/>
            </a:solidFill>
            <a:ln cap="sq">
              <a:noFill/>
              <a:prstDash val="solid"/>
              <a:miter/>
            </a:ln>
          </p:spPr>
        </p:sp>
        <p:sp>
          <p:nvSpPr>
            <p:cNvPr name="TextBox 21" id="21"/>
            <p:cNvSpPr txBox="true"/>
            <p:nvPr/>
          </p:nvSpPr>
          <p:spPr>
            <a:xfrm>
              <a:off x="0" y="-57150"/>
              <a:ext cx="2065940" cy="104179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2" id="22"/>
          <p:cNvSpPr/>
          <p:nvPr/>
        </p:nvSpPr>
        <p:spPr>
          <a:xfrm flipH="false" flipV="false" rot="0">
            <a:off x="7217957" y="3422643"/>
            <a:ext cx="4122295" cy="4114800"/>
          </a:xfrm>
          <a:custGeom>
            <a:avLst/>
            <a:gdLst/>
            <a:ahLst/>
            <a:cxnLst/>
            <a:rect r="r" b="b" t="t" l="l"/>
            <a:pathLst>
              <a:path h="4114800" w="4122295">
                <a:moveTo>
                  <a:pt x="0" y="0"/>
                </a:moveTo>
                <a:lnTo>
                  <a:pt x="4122295" y="0"/>
                </a:lnTo>
                <a:lnTo>
                  <a:pt x="412229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3" id="23"/>
          <p:cNvSpPr txBox="true"/>
          <p:nvPr/>
        </p:nvSpPr>
        <p:spPr>
          <a:xfrm rot="0">
            <a:off x="13941724" y="1223514"/>
            <a:ext cx="3136850" cy="404750"/>
          </a:xfrm>
          <a:prstGeom prst="rect">
            <a:avLst/>
          </a:prstGeom>
        </p:spPr>
        <p:txBody>
          <a:bodyPr anchor="t" rtlCol="false" tIns="0" lIns="0" bIns="0" rIns="0">
            <a:spAutoFit/>
          </a:bodyPr>
          <a:lstStyle/>
          <a:p>
            <a:pPr algn="just" marL="0" indent="0" lvl="0">
              <a:lnSpc>
                <a:spcPts val="3277"/>
              </a:lnSpc>
              <a:spcBef>
                <a:spcPct val="0"/>
              </a:spcBef>
            </a:pPr>
            <a:r>
              <a:rPr lang="en-US" sz="2199">
                <a:solidFill>
                  <a:srgbClr val="EFEFEF"/>
                </a:solidFill>
                <a:latin typeface="Poppins"/>
                <a:ea typeface="Poppins"/>
                <a:cs typeface="Poppins"/>
                <a:sym typeface="Poppins"/>
              </a:rPr>
              <a:t>Platf</a:t>
            </a:r>
            <a:r>
              <a:rPr lang="en-US" sz="2199" strike="noStrike" u="none">
                <a:solidFill>
                  <a:srgbClr val="EFEFEF"/>
                </a:solidFill>
                <a:latin typeface="Poppins"/>
                <a:ea typeface="Poppins"/>
                <a:cs typeface="Poppins"/>
                <a:sym typeface="Poppins"/>
              </a:rPr>
              <a:t>orm Development</a:t>
            </a:r>
          </a:p>
        </p:txBody>
      </p:sp>
      <p:sp>
        <p:nvSpPr>
          <p:cNvPr name="TextBox 24" id="24"/>
          <p:cNvSpPr txBox="true"/>
          <p:nvPr/>
        </p:nvSpPr>
        <p:spPr>
          <a:xfrm rot="0">
            <a:off x="13941724" y="3981715"/>
            <a:ext cx="2816627" cy="631952"/>
          </a:xfrm>
          <a:prstGeom prst="rect">
            <a:avLst/>
          </a:prstGeom>
        </p:spPr>
        <p:txBody>
          <a:bodyPr anchor="t" rtlCol="false" tIns="0" lIns="0" bIns="0" rIns="0">
            <a:spAutoFit/>
          </a:bodyPr>
          <a:lstStyle/>
          <a:p>
            <a:pPr algn="just" marL="0" indent="0" lvl="0">
              <a:lnSpc>
                <a:spcPts val="2463"/>
              </a:lnSpc>
            </a:pPr>
            <a:r>
              <a:rPr lang="en-US" sz="2199">
                <a:solidFill>
                  <a:srgbClr val="EFEFEF"/>
                </a:solidFill>
                <a:latin typeface="Poppins"/>
                <a:ea typeface="Poppins"/>
                <a:cs typeface="Poppins"/>
                <a:sym typeface="Poppins"/>
              </a:rPr>
              <a:t>C</a:t>
            </a:r>
            <a:r>
              <a:rPr lang="en-US" sz="2199" strike="noStrike" u="none">
                <a:solidFill>
                  <a:srgbClr val="EFEFEF"/>
                </a:solidFill>
                <a:latin typeface="Poppins"/>
                <a:ea typeface="Poppins"/>
                <a:cs typeface="Poppins"/>
                <a:sym typeface="Poppins"/>
              </a:rPr>
              <a:t>lient Migration &amp; Market Entry </a:t>
            </a:r>
          </a:p>
        </p:txBody>
      </p:sp>
      <p:sp>
        <p:nvSpPr>
          <p:cNvPr name="TextBox 25" id="25"/>
          <p:cNvSpPr txBox="true"/>
          <p:nvPr/>
        </p:nvSpPr>
        <p:spPr>
          <a:xfrm rot="0">
            <a:off x="13739139" y="6678670"/>
            <a:ext cx="3310004" cy="404749"/>
          </a:xfrm>
          <a:prstGeom prst="rect">
            <a:avLst/>
          </a:prstGeom>
        </p:spPr>
        <p:txBody>
          <a:bodyPr anchor="t" rtlCol="false" tIns="0" lIns="0" bIns="0" rIns="0">
            <a:spAutoFit/>
          </a:bodyPr>
          <a:lstStyle/>
          <a:p>
            <a:pPr algn="just" marL="0" indent="0" lvl="0">
              <a:lnSpc>
                <a:spcPts val="3277"/>
              </a:lnSpc>
              <a:spcBef>
                <a:spcPct val="0"/>
              </a:spcBef>
            </a:pPr>
            <a:r>
              <a:rPr lang="en-US" sz="2199">
                <a:solidFill>
                  <a:srgbClr val="EFEFEF"/>
                </a:solidFill>
                <a:latin typeface="Poppins"/>
                <a:ea typeface="Poppins"/>
                <a:cs typeface="Poppins"/>
                <a:sym typeface="Poppins"/>
              </a:rPr>
              <a:t>O</a:t>
            </a:r>
            <a:r>
              <a:rPr lang="en-US" sz="2199" strike="noStrike" u="none">
                <a:solidFill>
                  <a:srgbClr val="EFEFEF"/>
                </a:solidFill>
                <a:latin typeface="Poppins"/>
                <a:ea typeface="Poppins"/>
                <a:cs typeface="Poppins"/>
                <a:sym typeface="Poppins"/>
              </a:rPr>
              <a:t>ptimization &amp; Growth</a:t>
            </a:r>
          </a:p>
        </p:txBody>
      </p:sp>
      <p:sp>
        <p:nvSpPr>
          <p:cNvPr name="TextBox 26" id="26"/>
          <p:cNvSpPr txBox="true"/>
          <p:nvPr/>
        </p:nvSpPr>
        <p:spPr>
          <a:xfrm rot="0">
            <a:off x="3121425" y="1309239"/>
            <a:ext cx="3420378" cy="814325"/>
          </a:xfrm>
          <a:prstGeom prst="rect">
            <a:avLst/>
          </a:prstGeom>
        </p:spPr>
        <p:txBody>
          <a:bodyPr anchor="t" rtlCol="false" tIns="0" lIns="0" bIns="0" rIns="0">
            <a:spAutoFit/>
          </a:bodyPr>
          <a:lstStyle/>
          <a:p>
            <a:pPr algn="just">
              <a:lnSpc>
                <a:spcPts val="3277"/>
              </a:lnSpc>
            </a:pPr>
            <a:r>
              <a:rPr lang="en-US" sz="2199">
                <a:solidFill>
                  <a:srgbClr val="EFEFEF"/>
                </a:solidFill>
                <a:latin typeface="Poppins"/>
                <a:ea typeface="Poppins"/>
                <a:cs typeface="Poppins"/>
                <a:sym typeface="Poppins"/>
              </a:rPr>
              <a:t>Strategic Alignment</a:t>
            </a:r>
          </a:p>
          <a:p>
            <a:pPr algn="just" marL="0" indent="0" lvl="0">
              <a:lnSpc>
                <a:spcPts val="3277"/>
              </a:lnSpc>
            </a:pPr>
          </a:p>
        </p:txBody>
      </p:sp>
      <p:sp>
        <p:nvSpPr>
          <p:cNvPr name="TextBox 27" id="27"/>
          <p:cNvSpPr txBox="true"/>
          <p:nvPr/>
        </p:nvSpPr>
        <p:spPr>
          <a:xfrm rot="0">
            <a:off x="3121425" y="4007916"/>
            <a:ext cx="3841836" cy="404750"/>
          </a:xfrm>
          <a:prstGeom prst="rect">
            <a:avLst/>
          </a:prstGeom>
        </p:spPr>
        <p:txBody>
          <a:bodyPr anchor="t" rtlCol="false" tIns="0" lIns="0" bIns="0" rIns="0">
            <a:spAutoFit/>
          </a:bodyPr>
          <a:lstStyle/>
          <a:p>
            <a:pPr algn="just" marL="0" indent="0" lvl="0">
              <a:lnSpc>
                <a:spcPts val="3277"/>
              </a:lnSpc>
            </a:pPr>
            <a:r>
              <a:rPr lang="en-US" sz="2199">
                <a:solidFill>
                  <a:srgbClr val="EFEFEF"/>
                </a:solidFill>
                <a:latin typeface="Poppins"/>
                <a:ea typeface="Poppins"/>
                <a:cs typeface="Poppins"/>
                <a:sym typeface="Poppins"/>
              </a:rPr>
              <a:t>Capability Assessment</a:t>
            </a:r>
          </a:p>
        </p:txBody>
      </p:sp>
      <p:sp>
        <p:nvSpPr>
          <p:cNvPr name="TextBox 28" id="28"/>
          <p:cNvSpPr txBox="true"/>
          <p:nvPr/>
        </p:nvSpPr>
        <p:spPr>
          <a:xfrm rot="0">
            <a:off x="3121425" y="6765212"/>
            <a:ext cx="2816627" cy="404750"/>
          </a:xfrm>
          <a:prstGeom prst="rect">
            <a:avLst/>
          </a:prstGeom>
        </p:spPr>
        <p:txBody>
          <a:bodyPr anchor="t" rtlCol="false" tIns="0" lIns="0" bIns="0" rIns="0">
            <a:spAutoFit/>
          </a:bodyPr>
          <a:lstStyle/>
          <a:p>
            <a:pPr algn="just" marL="0" indent="0" lvl="0">
              <a:lnSpc>
                <a:spcPts val="3277"/>
              </a:lnSpc>
            </a:pPr>
            <a:r>
              <a:rPr lang="en-US" sz="2199">
                <a:solidFill>
                  <a:srgbClr val="EFEFEF"/>
                </a:solidFill>
                <a:latin typeface="Poppins"/>
                <a:ea typeface="Poppins"/>
                <a:cs typeface="Poppins"/>
                <a:sym typeface="Poppins"/>
              </a:rPr>
              <a:t>T</a:t>
            </a:r>
            <a:r>
              <a:rPr lang="en-US" sz="2199" strike="noStrike" u="none">
                <a:solidFill>
                  <a:srgbClr val="EFEFEF"/>
                </a:solidFill>
                <a:latin typeface="Poppins"/>
                <a:ea typeface="Poppins"/>
                <a:cs typeface="Poppins"/>
                <a:sym typeface="Poppins"/>
              </a:rPr>
              <a:t>eam Mobilization</a:t>
            </a:r>
          </a:p>
        </p:txBody>
      </p:sp>
      <p:sp>
        <p:nvSpPr>
          <p:cNvPr name="TextBox 29" id="29"/>
          <p:cNvSpPr txBox="true"/>
          <p:nvPr/>
        </p:nvSpPr>
        <p:spPr>
          <a:xfrm rot="0">
            <a:off x="6878853" y="452029"/>
            <a:ext cx="4530294" cy="1671535"/>
          </a:xfrm>
          <a:prstGeom prst="rect">
            <a:avLst/>
          </a:prstGeom>
        </p:spPr>
        <p:txBody>
          <a:bodyPr anchor="t" rtlCol="false" tIns="0" lIns="0" bIns="0" rIns="0">
            <a:spAutoFit/>
          </a:bodyPr>
          <a:lstStyle/>
          <a:p>
            <a:pPr algn="ctr" marL="0" indent="0" lvl="1">
              <a:lnSpc>
                <a:spcPts val="4266"/>
              </a:lnSpc>
              <a:spcBef>
                <a:spcPct val="0"/>
              </a:spcBef>
            </a:pPr>
            <a:r>
              <a:rPr lang="en-US" b="true" sz="4398">
                <a:solidFill>
                  <a:srgbClr val="000000"/>
                </a:solidFill>
                <a:latin typeface="Poppins Bold"/>
                <a:ea typeface="Poppins Bold"/>
                <a:cs typeface="Poppins Bold"/>
                <a:sym typeface="Poppins Bold"/>
              </a:rPr>
              <a:t>Cloud Transformation Roadmap</a:t>
            </a:r>
          </a:p>
        </p:txBody>
      </p:sp>
      <p:sp>
        <p:nvSpPr>
          <p:cNvPr name="TextBox 30" id="30"/>
          <p:cNvSpPr txBox="true"/>
          <p:nvPr/>
        </p:nvSpPr>
        <p:spPr>
          <a:xfrm rot="0">
            <a:off x="7475650" y="2145640"/>
            <a:ext cx="3606908" cy="1067045"/>
          </a:xfrm>
          <a:prstGeom prst="rect">
            <a:avLst/>
          </a:prstGeom>
        </p:spPr>
        <p:txBody>
          <a:bodyPr anchor="t" rtlCol="false" tIns="0" lIns="0" bIns="0" rIns="0">
            <a:spAutoFit/>
          </a:bodyPr>
          <a:lstStyle/>
          <a:p>
            <a:pPr algn="ctr">
              <a:lnSpc>
                <a:spcPts val="2717"/>
              </a:lnSpc>
            </a:pPr>
            <a:r>
              <a:rPr lang="en-US" sz="2516">
                <a:solidFill>
                  <a:srgbClr val="000000"/>
                </a:solidFill>
                <a:latin typeface="Poppins"/>
                <a:ea typeface="Poppins"/>
                <a:cs typeface="Poppins"/>
                <a:sym typeface="Poppins"/>
              </a:rPr>
              <a:t>Building a Smarter, Secure Future for TCS</a:t>
            </a:r>
          </a:p>
          <a:p>
            <a:pPr algn="ctr">
              <a:lnSpc>
                <a:spcPts val="2717"/>
              </a:lnSpc>
            </a:pPr>
          </a:p>
        </p:txBody>
      </p:sp>
      <p:sp>
        <p:nvSpPr>
          <p:cNvPr name="TextBox 31" id="31"/>
          <p:cNvSpPr txBox="true"/>
          <p:nvPr/>
        </p:nvSpPr>
        <p:spPr>
          <a:xfrm rot="0">
            <a:off x="1509697" y="1712538"/>
            <a:ext cx="1786853" cy="1480764"/>
          </a:xfrm>
          <a:prstGeom prst="rect">
            <a:avLst/>
          </a:prstGeom>
        </p:spPr>
        <p:txBody>
          <a:bodyPr anchor="t" rtlCol="false" tIns="0" lIns="0" bIns="0" rIns="0">
            <a:spAutoFit/>
          </a:bodyPr>
          <a:lstStyle/>
          <a:p>
            <a:pPr algn="l">
              <a:lnSpc>
                <a:spcPts val="10157"/>
              </a:lnSpc>
            </a:pPr>
            <a:r>
              <a:rPr lang="en-US" b="true" sz="10806" spc="-529">
                <a:solidFill>
                  <a:srgbClr val="EFEFEF"/>
                </a:solidFill>
                <a:latin typeface="Poppins Bold"/>
                <a:ea typeface="Poppins Bold"/>
                <a:cs typeface="Poppins Bold"/>
                <a:sym typeface="Poppins Bold"/>
              </a:rPr>
              <a:t>01</a:t>
            </a:r>
          </a:p>
        </p:txBody>
      </p:sp>
      <p:sp>
        <p:nvSpPr>
          <p:cNvPr name="TextBox 32" id="32"/>
          <p:cNvSpPr txBox="true"/>
          <p:nvPr/>
        </p:nvSpPr>
        <p:spPr>
          <a:xfrm rot="0">
            <a:off x="1348458" y="4485784"/>
            <a:ext cx="2628856" cy="1480764"/>
          </a:xfrm>
          <a:prstGeom prst="rect">
            <a:avLst/>
          </a:prstGeom>
        </p:spPr>
        <p:txBody>
          <a:bodyPr anchor="t" rtlCol="false" tIns="0" lIns="0" bIns="0" rIns="0">
            <a:spAutoFit/>
          </a:bodyPr>
          <a:lstStyle/>
          <a:p>
            <a:pPr algn="l">
              <a:lnSpc>
                <a:spcPts val="10157"/>
              </a:lnSpc>
            </a:pPr>
            <a:r>
              <a:rPr lang="en-US" b="true" sz="10806" spc="-529">
                <a:solidFill>
                  <a:srgbClr val="EFEFEF"/>
                </a:solidFill>
                <a:latin typeface="Poppins Bold"/>
                <a:ea typeface="Poppins Bold"/>
                <a:cs typeface="Poppins Bold"/>
                <a:sym typeface="Poppins Bold"/>
              </a:rPr>
              <a:t>02</a:t>
            </a:r>
          </a:p>
        </p:txBody>
      </p:sp>
      <p:sp>
        <p:nvSpPr>
          <p:cNvPr name="TextBox 33" id="33"/>
          <p:cNvSpPr txBox="true"/>
          <p:nvPr/>
        </p:nvSpPr>
        <p:spPr>
          <a:xfrm rot="0">
            <a:off x="1348458" y="7245344"/>
            <a:ext cx="2628856" cy="1480764"/>
          </a:xfrm>
          <a:prstGeom prst="rect">
            <a:avLst/>
          </a:prstGeom>
        </p:spPr>
        <p:txBody>
          <a:bodyPr anchor="t" rtlCol="false" tIns="0" lIns="0" bIns="0" rIns="0">
            <a:spAutoFit/>
          </a:bodyPr>
          <a:lstStyle/>
          <a:p>
            <a:pPr algn="l">
              <a:lnSpc>
                <a:spcPts val="10157"/>
              </a:lnSpc>
            </a:pPr>
            <a:r>
              <a:rPr lang="en-US" b="true" sz="10806" spc="-529">
                <a:solidFill>
                  <a:srgbClr val="EFEFEF"/>
                </a:solidFill>
                <a:latin typeface="Poppins Bold"/>
                <a:ea typeface="Poppins Bold"/>
                <a:cs typeface="Poppins Bold"/>
                <a:sym typeface="Poppins Bold"/>
              </a:rPr>
              <a:t>03</a:t>
            </a:r>
          </a:p>
        </p:txBody>
      </p:sp>
      <p:sp>
        <p:nvSpPr>
          <p:cNvPr name="TextBox 34" id="34"/>
          <p:cNvSpPr txBox="true"/>
          <p:nvPr/>
        </p:nvSpPr>
        <p:spPr>
          <a:xfrm rot="0">
            <a:off x="11942269" y="1700741"/>
            <a:ext cx="1999455" cy="1480764"/>
          </a:xfrm>
          <a:prstGeom prst="rect">
            <a:avLst/>
          </a:prstGeom>
        </p:spPr>
        <p:txBody>
          <a:bodyPr anchor="t" rtlCol="false" tIns="0" lIns="0" bIns="0" rIns="0">
            <a:spAutoFit/>
          </a:bodyPr>
          <a:lstStyle/>
          <a:p>
            <a:pPr algn="l">
              <a:lnSpc>
                <a:spcPts val="10157"/>
              </a:lnSpc>
            </a:pPr>
            <a:r>
              <a:rPr lang="en-US" b="true" sz="10806" spc="-529">
                <a:solidFill>
                  <a:srgbClr val="EFEFEF"/>
                </a:solidFill>
                <a:latin typeface="Poppins Bold"/>
                <a:ea typeface="Poppins Bold"/>
                <a:cs typeface="Poppins Bold"/>
                <a:sym typeface="Poppins Bold"/>
              </a:rPr>
              <a:t>04</a:t>
            </a:r>
          </a:p>
        </p:txBody>
      </p:sp>
      <p:sp>
        <p:nvSpPr>
          <p:cNvPr name="TextBox 35" id="35"/>
          <p:cNvSpPr txBox="true"/>
          <p:nvPr/>
        </p:nvSpPr>
        <p:spPr>
          <a:xfrm rot="0">
            <a:off x="11942269" y="4523266"/>
            <a:ext cx="2628856" cy="1480764"/>
          </a:xfrm>
          <a:prstGeom prst="rect">
            <a:avLst/>
          </a:prstGeom>
        </p:spPr>
        <p:txBody>
          <a:bodyPr anchor="t" rtlCol="false" tIns="0" lIns="0" bIns="0" rIns="0">
            <a:spAutoFit/>
          </a:bodyPr>
          <a:lstStyle/>
          <a:p>
            <a:pPr algn="l">
              <a:lnSpc>
                <a:spcPts val="10157"/>
              </a:lnSpc>
            </a:pPr>
            <a:r>
              <a:rPr lang="en-US" b="true" sz="10806" spc="-529">
                <a:solidFill>
                  <a:srgbClr val="EFEFEF"/>
                </a:solidFill>
                <a:latin typeface="Poppins Bold"/>
                <a:ea typeface="Poppins Bold"/>
                <a:cs typeface="Poppins Bold"/>
                <a:sym typeface="Poppins Bold"/>
              </a:rPr>
              <a:t>05</a:t>
            </a:r>
          </a:p>
        </p:txBody>
      </p:sp>
      <p:sp>
        <p:nvSpPr>
          <p:cNvPr name="TextBox 36" id="36"/>
          <p:cNvSpPr txBox="true"/>
          <p:nvPr/>
        </p:nvSpPr>
        <p:spPr>
          <a:xfrm rot="0">
            <a:off x="11942269" y="7316325"/>
            <a:ext cx="2628856" cy="1480764"/>
          </a:xfrm>
          <a:prstGeom prst="rect">
            <a:avLst/>
          </a:prstGeom>
        </p:spPr>
        <p:txBody>
          <a:bodyPr anchor="t" rtlCol="false" tIns="0" lIns="0" bIns="0" rIns="0">
            <a:spAutoFit/>
          </a:bodyPr>
          <a:lstStyle/>
          <a:p>
            <a:pPr algn="l">
              <a:lnSpc>
                <a:spcPts val="10157"/>
              </a:lnSpc>
            </a:pPr>
            <a:r>
              <a:rPr lang="en-US" b="true" sz="10806" spc="-529">
                <a:solidFill>
                  <a:srgbClr val="EFEFEF"/>
                </a:solidFill>
                <a:latin typeface="Poppins Bold"/>
                <a:ea typeface="Poppins Bold"/>
                <a:cs typeface="Poppins Bold"/>
                <a:sym typeface="Poppins Bold"/>
              </a:rPr>
              <a:t>06</a:t>
            </a:r>
          </a:p>
        </p:txBody>
      </p:sp>
      <p:sp>
        <p:nvSpPr>
          <p:cNvPr name="TextBox 37" id="37"/>
          <p:cNvSpPr txBox="true"/>
          <p:nvPr/>
        </p:nvSpPr>
        <p:spPr>
          <a:xfrm rot="0">
            <a:off x="2950189" y="1768192"/>
            <a:ext cx="3525294" cy="1783842"/>
          </a:xfrm>
          <a:prstGeom prst="rect">
            <a:avLst/>
          </a:prstGeom>
        </p:spPr>
        <p:txBody>
          <a:bodyPr anchor="t" rtlCol="false" tIns="0" lIns="0" bIns="0" rIns="0">
            <a:spAutoFit/>
          </a:bodyPr>
          <a:lstStyle/>
          <a:p>
            <a:pPr algn="just" marL="367026" indent="-183513" lvl="1">
              <a:lnSpc>
                <a:spcPts val="2107"/>
              </a:lnSpc>
              <a:buFont typeface="Arial"/>
              <a:buChar char="•"/>
            </a:pPr>
            <a:r>
              <a:rPr lang="en-US" sz="1699" spc="-37">
                <a:solidFill>
                  <a:srgbClr val="EFEFEF"/>
                </a:solidFill>
                <a:latin typeface="Poppins"/>
                <a:ea typeface="Poppins"/>
                <a:cs typeface="Poppins"/>
                <a:sym typeface="Poppins"/>
              </a:rPr>
              <a:t>Define cloud strategy and long-term vision</a:t>
            </a:r>
          </a:p>
          <a:p>
            <a:pPr algn="just" marL="367026" indent="-183513" lvl="1">
              <a:lnSpc>
                <a:spcPts val="2107"/>
              </a:lnSpc>
              <a:buFont typeface="Arial"/>
              <a:buChar char="•"/>
            </a:pPr>
            <a:r>
              <a:rPr lang="en-US" sz="1699" spc="-37">
                <a:solidFill>
                  <a:srgbClr val="EFEFEF"/>
                </a:solidFill>
                <a:latin typeface="Poppins"/>
                <a:ea typeface="Poppins"/>
                <a:cs typeface="Poppins"/>
                <a:sym typeface="Poppins"/>
              </a:rPr>
              <a:t>Appoint Chief Cloud Officer (CCO)</a:t>
            </a:r>
          </a:p>
          <a:p>
            <a:pPr algn="just" marL="367026" indent="-183513" lvl="1">
              <a:lnSpc>
                <a:spcPts val="2107"/>
              </a:lnSpc>
              <a:buFont typeface="Arial"/>
              <a:buChar char="•"/>
            </a:pPr>
            <a:r>
              <a:rPr lang="en-US" sz="1699" spc="-71">
                <a:solidFill>
                  <a:srgbClr val="EFEFEF"/>
                </a:solidFill>
                <a:latin typeface="Poppins"/>
                <a:ea typeface="Poppins"/>
                <a:cs typeface="Poppins"/>
                <a:sym typeface="Poppins"/>
              </a:rPr>
              <a:t>Align leadership and secure initial funding</a:t>
            </a:r>
          </a:p>
          <a:p>
            <a:pPr algn="just" marL="0" indent="0" lvl="0">
              <a:lnSpc>
                <a:spcPts val="1239"/>
              </a:lnSpc>
            </a:pPr>
          </a:p>
        </p:txBody>
      </p:sp>
      <p:sp>
        <p:nvSpPr>
          <p:cNvPr name="TextBox 38" id="38"/>
          <p:cNvSpPr txBox="true"/>
          <p:nvPr/>
        </p:nvSpPr>
        <p:spPr>
          <a:xfrm rot="0">
            <a:off x="2950189" y="4466075"/>
            <a:ext cx="3490728" cy="2008886"/>
          </a:xfrm>
          <a:prstGeom prst="rect">
            <a:avLst/>
          </a:prstGeom>
        </p:spPr>
        <p:txBody>
          <a:bodyPr anchor="t" rtlCol="false" tIns="0" lIns="0" bIns="0" rIns="0">
            <a:spAutoFit/>
          </a:bodyPr>
          <a:lstStyle/>
          <a:p>
            <a:pPr algn="just" marL="367026" indent="-183513" lvl="1">
              <a:lnSpc>
                <a:spcPts val="1971"/>
              </a:lnSpc>
              <a:buFont typeface="Arial"/>
              <a:buChar char="•"/>
            </a:pPr>
            <a:r>
              <a:rPr lang="en-US" sz="1699" spc="28">
                <a:solidFill>
                  <a:srgbClr val="EFEFEF"/>
                </a:solidFill>
                <a:latin typeface="Poppins"/>
                <a:ea typeface="Poppins"/>
                <a:cs typeface="Poppins"/>
                <a:sym typeface="Poppins"/>
              </a:rPr>
              <a:t>Audit existing infrastructure and cloud competencies</a:t>
            </a:r>
          </a:p>
          <a:p>
            <a:pPr algn="just" marL="367026" indent="-183513" lvl="1">
              <a:lnSpc>
                <a:spcPts val="1971"/>
              </a:lnSpc>
              <a:buFont typeface="Arial"/>
              <a:buChar char="•"/>
            </a:pPr>
            <a:r>
              <a:rPr lang="en-US" sz="1699" spc="28">
                <a:solidFill>
                  <a:srgbClr val="EFEFEF"/>
                </a:solidFill>
                <a:latin typeface="Poppins"/>
                <a:ea typeface="Poppins"/>
                <a:cs typeface="Poppins"/>
                <a:sym typeface="Poppins"/>
              </a:rPr>
              <a:t>Identify gaps in talent, tools, and compliance readiness</a:t>
            </a:r>
          </a:p>
          <a:p>
            <a:pPr algn="just" marL="367026" indent="-183513" lvl="1">
              <a:lnSpc>
                <a:spcPts val="1971"/>
              </a:lnSpc>
              <a:buFont typeface="Arial"/>
              <a:buChar char="•"/>
            </a:pPr>
            <a:r>
              <a:rPr lang="en-US" sz="1699" spc="28">
                <a:solidFill>
                  <a:srgbClr val="EFEFEF"/>
                </a:solidFill>
                <a:latin typeface="Poppins"/>
                <a:ea typeface="Poppins"/>
                <a:cs typeface="Poppins"/>
                <a:sym typeface="Poppins"/>
              </a:rPr>
              <a:t>Set benchmarks for cloud performance and AI integration</a:t>
            </a:r>
          </a:p>
          <a:p>
            <a:pPr algn="just" marL="0" indent="0" lvl="0">
              <a:lnSpc>
                <a:spcPts val="1971"/>
              </a:lnSpc>
            </a:pPr>
          </a:p>
        </p:txBody>
      </p:sp>
      <p:sp>
        <p:nvSpPr>
          <p:cNvPr name="TextBox 39" id="39"/>
          <p:cNvSpPr txBox="true"/>
          <p:nvPr/>
        </p:nvSpPr>
        <p:spPr>
          <a:xfrm rot="0">
            <a:off x="2950189" y="7183170"/>
            <a:ext cx="3428444" cy="1919923"/>
          </a:xfrm>
          <a:prstGeom prst="rect">
            <a:avLst/>
          </a:prstGeom>
        </p:spPr>
        <p:txBody>
          <a:bodyPr anchor="t" rtlCol="false" tIns="0" lIns="0" bIns="0" rIns="0">
            <a:spAutoFit/>
          </a:bodyPr>
          <a:lstStyle/>
          <a:p>
            <a:pPr algn="just" marL="367031" indent="-183515" lvl="1">
              <a:lnSpc>
                <a:spcPts val="2210"/>
              </a:lnSpc>
              <a:buFont typeface="Arial"/>
              <a:buChar char="•"/>
            </a:pPr>
            <a:r>
              <a:rPr lang="en-US" sz="1700" spc="-71">
                <a:solidFill>
                  <a:srgbClr val="EFEFEF"/>
                </a:solidFill>
                <a:latin typeface="Poppins"/>
                <a:ea typeface="Poppins"/>
                <a:cs typeface="Poppins"/>
                <a:sym typeface="Poppins"/>
              </a:rPr>
              <a:t>S</a:t>
            </a:r>
            <a:r>
              <a:rPr lang="en-US" sz="1700" spc="-71" strike="noStrike" u="none">
                <a:solidFill>
                  <a:srgbClr val="EFEFEF"/>
                </a:solidFill>
                <a:latin typeface="Poppins"/>
                <a:ea typeface="Poppins"/>
                <a:cs typeface="Poppins"/>
                <a:sym typeface="Poppins"/>
              </a:rPr>
              <a:t>et up dedicated Cloud &amp; AI division</a:t>
            </a:r>
          </a:p>
          <a:p>
            <a:pPr algn="just" marL="367031" indent="-183515" lvl="1">
              <a:lnSpc>
                <a:spcPts val="1785"/>
              </a:lnSpc>
              <a:buFont typeface="Arial"/>
              <a:buChar char="•"/>
            </a:pPr>
            <a:r>
              <a:rPr lang="en-US" sz="1700" spc="-49" strike="noStrike" u="none">
                <a:solidFill>
                  <a:srgbClr val="EFEFEF"/>
                </a:solidFill>
                <a:latin typeface="Poppins"/>
                <a:ea typeface="Poppins"/>
                <a:cs typeface="Poppins"/>
                <a:sym typeface="Poppins"/>
              </a:rPr>
              <a:t>Launch internal training programs on cloud, AI, and DevSecOps</a:t>
            </a:r>
          </a:p>
          <a:p>
            <a:pPr algn="just" marL="367031" indent="-183515" lvl="1">
              <a:lnSpc>
                <a:spcPts val="1785"/>
              </a:lnSpc>
              <a:buFont typeface="Arial"/>
              <a:buChar char="•"/>
            </a:pPr>
            <a:r>
              <a:rPr lang="en-US" sz="1700" spc="-49" strike="noStrike" u="none">
                <a:solidFill>
                  <a:srgbClr val="EFEFEF"/>
                </a:solidFill>
                <a:latin typeface="Poppins"/>
                <a:ea typeface="Poppins"/>
                <a:cs typeface="Poppins"/>
                <a:sym typeface="Poppins"/>
              </a:rPr>
              <a:t>Begin hiring cloud architects and cybersecurity specialists</a:t>
            </a:r>
          </a:p>
          <a:p>
            <a:pPr algn="just" marL="0" indent="0" lvl="0">
              <a:lnSpc>
                <a:spcPts val="1785"/>
              </a:lnSpc>
            </a:pPr>
          </a:p>
        </p:txBody>
      </p:sp>
      <p:sp>
        <p:nvSpPr>
          <p:cNvPr name="TextBox 40" id="40"/>
          <p:cNvSpPr txBox="true"/>
          <p:nvPr/>
        </p:nvSpPr>
        <p:spPr>
          <a:xfrm rot="0">
            <a:off x="13796755" y="1713989"/>
            <a:ext cx="3121708" cy="2056003"/>
          </a:xfrm>
          <a:prstGeom prst="rect">
            <a:avLst/>
          </a:prstGeom>
        </p:spPr>
        <p:txBody>
          <a:bodyPr anchor="t" rtlCol="false" tIns="0" lIns="0" bIns="0" rIns="0">
            <a:spAutoFit/>
          </a:bodyPr>
          <a:lstStyle/>
          <a:p>
            <a:pPr algn="just" marL="367031" indent="-183515" lvl="1">
              <a:lnSpc>
                <a:spcPts val="1751"/>
              </a:lnSpc>
              <a:buFont typeface="Arial"/>
              <a:buChar char="•"/>
            </a:pPr>
            <a:r>
              <a:rPr lang="en-US" sz="1700">
                <a:solidFill>
                  <a:srgbClr val="EFEFEF"/>
                </a:solidFill>
                <a:latin typeface="Poppins"/>
                <a:ea typeface="Poppins"/>
                <a:cs typeface="Poppins"/>
                <a:sym typeface="Poppins"/>
              </a:rPr>
              <a:t>Build hybrid/multi-cloud infrastructure with Igni</a:t>
            </a:r>
            <a:r>
              <a:rPr lang="en-US" sz="1700" strike="noStrike" u="none">
                <a:solidFill>
                  <a:srgbClr val="EFEFEF"/>
                </a:solidFill>
                <a:latin typeface="Poppins"/>
                <a:ea typeface="Poppins"/>
                <a:cs typeface="Poppins"/>
                <a:sym typeface="Poppins"/>
              </a:rPr>
              <a:t>o integration</a:t>
            </a:r>
          </a:p>
          <a:p>
            <a:pPr algn="just" marL="367031" indent="-183515" lvl="1">
              <a:lnSpc>
                <a:spcPts val="1564"/>
              </a:lnSpc>
              <a:buFont typeface="Arial"/>
              <a:buChar char="•"/>
            </a:pPr>
            <a:r>
              <a:rPr lang="en-US" sz="1700" strike="noStrike" u="none">
                <a:solidFill>
                  <a:srgbClr val="EFEFEF"/>
                </a:solidFill>
                <a:latin typeface="Poppins"/>
                <a:ea typeface="Poppins"/>
                <a:cs typeface="Poppins"/>
                <a:sym typeface="Poppins"/>
              </a:rPr>
              <a:t>Embed data privacy, security, and compliance from day one</a:t>
            </a:r>
          </a:p>
          <a:p>
            <a:pPr algn="just" marL="367031" indent="-183515" lvl="1">
              <a:lnSpc>
                <a:spcPts val="1564"/>
              </a:lnSpc>
              <a:buFont typeface="Arial"/>
              <a:buChar char="•"/>
            </a:pPr>
            <a:r>
              <a:rPr lang="en-US" sz="1700" strike="noStrike" u="none">
                <a:solidFill>
                  <a:srgbClr val="EFEFEF"/>
                </a:solidFill>
                <a:latin typeface="Poppins"/>
                <a:ea typeface="Poppins"/>
                <a:cs typeface="Poppins"/>
                <a:sym typeface="Poppins"/>
              </a:rPr>
              <a:t>Run internal pilots for scalability and performance</a:t>
            </a:r>
          </a:p>
          <a:p>
            <a:pPr algn="just" marL="0" indent="0" lvl="0">
              <a:lnSpc>
                <a:spcPts val="1751"/>
              </a:lnSpc>
            </a:pPr>
          </a:p>
        </p:txBody>
      </p:sp>
      <p:sp>
        <p:nvSpPr>
          <p:cNvPr name="TextBox 41" id="41"/>
          <p:cNvSpPr txBox="true"/>
          <p:nvPr/>
        </p:nvSpPr>
        <p:spPr>
          <a:xfrm rot="0">
            <a:off x="13580274" y="4685423"/>
            <a:ext cx="3498301" cy="1719580"/>
          </a:xfrm>
          <a:prstGeom prst="rect">
            <a:avLst/>
          </a:prstGeom>
        </p:spPr>
        <p:txBody>
          <a:bodyPr anchor="t" rtlCol="false" tIns="0" lIns="0" bIns="0" rIns="0">
            <a:spAutoFit/>
          </a:bodyPr>
          <a:lstStyle/>
          <a:p>
            <a:pPr algn="just" marL="367031" indent="-183515" lvl="1">
              <a:lnSpc>
                <a:spcPts val="1700"/>
              </a:lnSpc>
              <a:buFont typeface="Arial"/>
              <a:buChar char="•"/>
            </a:pPr>
            <a:r>
              <a:rPr lang="en-US" sz="1700">
                <a:solidFill>
                  <a:srgbClr val="EFEFEF"/>
                </a:solidFill>
                <a:latin typeface="Poppins"/>
                <a:ea typeface="Poppins"/>
                <a:cs typeface="Poppins"/>
                <a:sym typeface="Poppins"/>
              </a:rPr>
              <a:t>Begin transitioning selected clients to TCS Cloud</a:t>
            </a:r>
          </a:p>
          <a:p>
            <a:pPr algn="just" marL="367031" indent="-183515" lvl="1">
              <a:lnSpc>
                <a:spcPts val="1700"/>
              </a:lnSpc>
              <a:buFont typeface="Arial"/>
              <a:buChar char="•"/>
            </a:pPr>
            <a:r>
              <a:rPr lang="en-US" sz="1700">
                <a:solidFill>
                  <a:srgbClr val="EFEFEF"/>
                </a:solidFill>
                <a:latin typeface="Poppins"/>
                <a:ea typeface="Poppins"/>
                <a:cs typeface="Poppins"/>
                <a:sym typeface="Poppins"/>
              </a:rPr>
              <a:t>Develop pricing models: subscription-based / pay-per-use</a:t>
            </a:r>
          </a:p>
          <a:p>
            <a:pPr algn="just" marL="367031" indent="-183515" lvl="1">
              <a:lnSpc>
                <a:spcPts val="1700"/>
              </a:lnSpc>
              <a:buFont typeface="Arial"/>
              <a:buChar char="•"/>
            </a:pPr>
            <a:r>
              <a:rPr lang="en-US" sz="1700">
                <a:solidFill>
                  <a:srgbClr val="EFEFEF"/>
                </a:solidFill>
                <a:latin typeface="Poppins"/>
                <a:ea typeface="Poppins"/>
                <a:cs typeface="Poppins"/>
                <a:sym typeface="Poppins"/>
              </a:rPr>
              <a:t>Build marketing campaigns to position TCS as cloud-first</a:t>
            </a:r>
          </a:p>
          <a:p>
            <a:pPr algn="just" marL="0" indent="0" lvl="0">
              <a:lnSpc>
                <a:spcPts val="1700"/>
              </a:lnSpc>
            </a:pPr>
          </a:p>
        </p:txBody>
      </p:sp>
      <p:sp>
        <p:nvSpPr>
          <p:cNvPr name="TextBox 42" id="42"/>
          <p:cNvSpPr txBox="true"/>
          <p:nvPr/>
        </p:nvSpPr>
        <p:spPr>
          <a:xfrm rot="0">
            <a:off x="13609705" y="7069053"/>
            <a:ext cx="3439438" cy="2192655"/>
          </a:xfrm>
          <a:prstGeom prst="rect">
            <a:avLst/>
          </a:prstGeom>
        </p:spPr>
        <p:txBody>
          <a:bodyPr anchor="t" rtlCol="false" tIns="0" lIns="0" bIns="0" rIns="0">
            <a:spAutoFit/>
          </a:bodyPr>
          <a:lstStyle/>
          <a:p>
            <a:pPr algn="just" marL="323850" indent="-161925" lvl="1">
              <a:lnSpc>
                <a:spcPts val="2235"/>
              </a:lnSpc>
              <a:spcBef>
                <a:spcPct val="0"/>
              </a:spcBef>
              <a:buFont typeface="Arial"/>
              <a:buChar char="•"/>
            </a:pPr>
            <a:r>
              <a:rPr lang="en-US" sz="1500">
                <a:solidFill>
                  <a:srgbClr val="EFEFEF"/>
                </a:solidFill>
                <a:latin typeface="Poppins"/>
                <a:ea typeface="Poppins"/>
                <a:cs typeface="Poppins"/>
                <a:sym typeface="Poppins"/>
              </a:rPr>
              <a:t>Launch full-scale com</a:t>
            </a:r>
            <a:r>
              <a:rPr lang="en-US" sz="1500" strike="noStrike" u="none">
                <a:solidFill>
                  <a:srgbClr val="EFEFEF"/>
                </a:solidFill>
                <a:latin typeface="Poppins"/>
                <a:ea typeface="Poppins"/>
                <a:cs typeface="Poppins"/>
                <a:sym typeface="Poppins"/>
              </a:rPr>
              <a:t>mercial rollout</a:t>
            </a:r>
          </a:p>
          <a:p>
            <a:pPr algn="just" marL="323850" indent="-161925" lvl="1">
              <a:lnSpc>
                <a:spcPts val="2100"/>
              </a:lnSpc>
              <a:buFont typeface="Arial"/>
              <a:buChar char="•"/>
            </a:pPr>
            <a:r>
              <a:rPr lang="en-US" sz="1500" strike="noStrike" u="none">
                <a:solidFill>
                  <a:srgbClr val="EFEFEF"/>
                </a:solidFill>
                <a:latin typeface="Poppins"/>
                <a:ea typeface="Poppins"/>
                <a:cs typeface="Poppins"/>
                <a:sym typeface="Poppins"/>
              </a:rPr>
              <a:t>Continuously upgrade platform features and security layers</a:t>
            </a:r>
          </a:p>
          <a:p>
            <a:pPr algn="just" marL="323850" indent="-161925" lvl="1">
              <a:lnSpc>
                <a:spcPts val="2235"/>
              </a:lnSpc>
              <a:spcBef>
                <a:spcPct val="0"/>
              </a:spcBef>
              <a:buFont typeface="Arial"/>
              <a:buChar char="•"/>
            </a:pPr>
            <a:r>
              <a:rPr lang="en-US" sz="1500" strike="noStrike" u="none">
                <a:solidFill>
                  <a:srgbClr val="EFEFEF"/>
                </a:solidFill>
                <a:latin typeface="Poppins"/>
                <a:ea typeface="Poppins"/>
                <a:cs typeface="Poppins"/>
                <a:sym typeface="Poppins"/>
              </a:rPr>
              <a:t>Collect feedback and build next-gen cloud innovation roadmap</a:t>
            </a:r>
          </a:p>
          <a:p>
            <a:pPr algn="just" marL="0" indent="0" lvl="0">
              <a:lnSpc>
                <a:spcPts val="2235"/>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3126789" y="-2986203"/>
            <a:ext cx="7624730" cy="7624730"/>
          </a:xfrm>
          <a:custGeom>
            <a:avLst/>
            <a:gdLst/>
            <a:ahLst/>
            <a:cxnLst/>
            <a:rect r="r" b="b" t="t" l="l"/>
            <a:pathLst>
              <a:path h="7624730" w="7624730">
                <a:moveTo>
                  <a:pt x="0" y="0"/>
                </a:moveTo>
                <a:lnTo>
                  <a:pt x="7624731" y="0"/>
                </a:lnTo>
                <a:lnTo>
                  <a:pt x="7624731" y="7624731"/>
                </a:lnTo>
                <a:lnTo>
                  <a:pt x="0" y="7624731"/>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109612" y="-666477"/>
            <a:ext cx="7178388" cy="11878896"/>
            <a:chOff x="0" y="0"/>
            <a:chExt cx="1890604" cy="3128598"/>
          </a:xfrm>
        </p:grpSpPr>
        <p:sp>
          <p:nvSpPr>
            <p:cNvPr name="Freeform 4" id="4"/>
            <p:cNvSpPr/>
            <p:nvPr/>
          </p:nvSpPr>
          <p:spPr>
            <a:xfrm flipH="false" flipV="false" rot="0">
              <a:off x="0" y="0"/>
              <a:ext cx="1890604" cy="3128598"/>
            </a:xfrm>
            <a:custGeom>
              <a:avLst/>
              <a:gdLst/>
              <a:ahLst/>
              <a:cxnLst/>
              <a:rect r="r" b="b" t="t" l="l"/>
              <a:pathLst>
                <a:path h="3128598" w="1890604">
                  <a:moveTo>
                    <a:pt x="0" y="0"/>
                  </a:moveTo>
                  <a:lnTo>
                    <a:pt x="1890604" y="0"/>
                  </a:lnTo>
                  <a:lnTo>
                    <a:pt x="1890604" y="3128598"/>
                  </a:lnTo>
                  <a:lnTo>
                    <a:pt x="0" y="3128598"/>
                  </a:lnTo>
                  <a:close/>
                </a:path>
              </a:pathLst>
            </a:custGeom>
            <a:solidFill>
              <a:srgbClr val="0003FF"/>
            </a:solidFill>
          </p:spPr>
        </p:sp>
        <p:sp>
          <p:nvSpPr>
            <p:cNvPr name="TextBox 5" id="5"/>
            <p:cNvSpPr txBox="true"/>
            <p:nvPr/>
          </p:nvSpPr>
          <p:spPr>
            <a:xfrm>
              <a:off x="0" y="-57150"/>
              <a:ext cx="1890604" cy="3185748"/>
            </a:xfrm>
            <a:prstGeom prst="rect">
              <a:avLst/>
            </a:prstGeom>
          </p:spPr>
          <p:txBody>
            <a:bodyPr anchor="ctr" rtlCol="false" tIns="50800" lIns="50800" bIns="50800" rIns="50800"/>
            <a:lstStyle/>
            <a:p>
              <a:pPr algn="ctr">
                <a:lnSpc>
                  <a:spcPts val="3639"/>
                </a:lnSpc>
              </a:pPr>
            </a:p>
          </p:txBody>
        </p:sp>
      </p:grpSp>
      <p:sp>
        <p:nvSpPr>
          <p:cNvPr name="Freeform 6" id="6"/>
          <p:cNvSpPr/>
          <p:nvPr/>
        </p:nvSpPr>
        <p:spPr>
          <a:xfrm flipH="false" flipV="false" rot="0">
            <a:off x="12260528" y="2082623"/>
            <a:ext cx="4288806" cy="4114800"/>
          </a:xfrm>
          <a:custGeom>
            <a:avLst/>
            <a:gdLst/>
            <a:ahLst/>
            <a:cxnLst/>
            <a:rect r="r" b="b" t="t" l="l"/>
            <a:pathLst>
              <a:path h="4114800" w="4288806">
                <a:moveTo>
                  <a:pt x="0" y="0"/>
                </a:moveTo>
                <a:lnTo>
                  <a:pt x="4288807" y="0"/>
                </a:lnTo>
                <a:lnTo>
                  <a:pt x="428880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247315" y="1686968"/>
            <a:ext cx="8494220" cy="1766570"/>
          </a:xfrm>
          <a:prstGeom prst="rect">
            <a:avLst/>
          </a:prstGeom>
        </p:spPr>
        <p:txBody>
          <a:bodyPr anchor="t" rtlCol="false" tIns="0" lIns="0" bIns="0" rIns="0">
            <a:spAutoFit/>
          </a:bodyPr>
          <a:lstStyle/>
          <a:p>
            <a:pPr algn="just">
              <a:lnSpc>
                <a:spcPts val="6789"/>
              </a:lnSpc>
            </a:pPr>
            <a:r>
              <a:rPr lang="en-US" b="true" sz="6999" spc="-335">
                <a:solidFill>
                  <a:srgbClr val="343434"/>
                </a:solidFill>
                <a:latin typeface="TT Hoves Bold"/>
                <a:ea typeface="TT Hoves Bold"/>
                <a:cs typeface="TT Hoves Bold"/>
                <a:sym typeface="TT Hoves Bold"/>
              </a:rPr>
              <a:t>Transforming into a Strategic IT Advisor</a:t>
            </a:r>
          </a:p>
        </p:txBody>
      </p:sp>
      <p:sp>
        <p:nvSpPr>
          <p:cNvPr name="TextBox 8" id="8"/>
          <p:cNvSpPr txBox="true"/>
          <p:nvPr/>
        </p:nvSpPr>
        <p:spPr>
          <a:xfrm rot="0">
            <a:off x="1028700" y="3885650"/>
            <a:ext cx="9340437" cy="5194935"/>
          </a:xfrm>
          <a:prstGeom prst="rect">
            <a:avLst/>
          </a:prstGeom>
        </p:spPr>
        <p:txBody>
          <a:bodyPr anchor="t" rtlCol="false" tIns="0" lIns="0" bIns="0" rIns="0">
            <a:spAutoFit/>
          </a:bodyPr>
          <a:lstStyle/>
          <a:p>
            <a:pPr algn="just" marL="0" indent="0" lvl="0">
              <a:lnSpc>
                <a:spcPts val="2430"/>
              </a:lnSpc>
              <a:spcBef>
                <a:spcPct val="0"/>
              </a:spcBef>
            </a:pPr>
            <a:r>
              <a:rPr lang="en-US" sz="1800" spc="107">
                <a:solidFill>
                  <a:srgbClr val="343434"/>
                </a:solidFill>
                <a:latin typeface="Poppins"/>
                <a:ea typeface="Poppins"/>
                <a:cs typeface="Poppins"/>
                <a:sym typeface="Poppins"/>
              </a:rPr>
              <a:t>TCS has built a str</a:t>
            </a:r>
            <a:r>
              <a:rPr lang="en-US" sz="1800" spc="107" u="none">
                <a:solidFill>
                  <a:srgbClr val="343434"/>
                </a:solidFill>
                <a:latin typeface="Poppins"/>
                <a:ea typeface="Poppins"/>
                <a:cs typeface="Poppins"/>
                <a:sym typeface="Poppins"/>
              </a:rPr>
              <a:t>ong reputation in IT services but still trails global consulting leaders like McKinsey, Accenture, and Deloitte in the high-value advisory space. To shift this perception, TCS must establish a dedicated consulting division with focused leadership, its own goals, and a clear mandate to deliver strategic transformation solutions. This new arm should foster cross-functional collaboration with technical teams to offer holistic, end-to-end services.</a:t>
            </a:r>
          </a:p>
          <a:p>
            <a:pPr algn="just" marL="0" indent="0" lvl="0">
              <a:lnSpc>
                <a:spcPts val="2430"/>
              </a:lnSpc>
              <a:spcBef>
                <a:spcPct val="0"/>
              </a:spcBef>
            </a:pPr>
          </a:p>
          <a:p>
            <a:pPr algn="just" marL="0" indent="0" lvl="0">
              <a:lnSpc>
                <a:spcPts val="2430"/>
              </a:lnSpc>
              <a:spcBef>
                <a:spcPct val="0"/>
              </a:spcBef>
            </a:pPr>
            <a:r>
              <a:rPr lang="en-US" sz="1800" spc="107" u="none">
                <a:solidFill>
                  <a:srgbClr val="343434"/>
                </a:solidFill>
                <a:latin typeface="Poppins"/>
                <a:ea typeface="Poppins"/>
                <a:cs typeface="Poppins"/>
                <a:sym typeface="Poppins"/>
              </a:rPr>
              <a:t>To fuel this growth, TCS should upskill internal teams in consulting methodologies and business strategy while also recruiting experienced professionals from leading firms. At the same time, a strong marketing push is needed to rebrand TCS as a strategic advisor through client success stories, thought leadership, and targeted outreach. This repositioning will enhance TCS’s credibility, drive higher-value engagements, and build deeper, long-term partnerships with enterprise clients.</a:t>
            </a:r>
          </a:p>
          <a:p>
            <a:pPr algn="just" marL="0" indent="0" lvl="0">
              <a:lnSpc>
                <a:spcPts val="2430"/>
              </a:lnSpc>
              <a:spcBef>
                <a:spcPct val="0"/>
              </a:spcBef>
            </a:pPr>
          </a:p>
        </p:txBody>
      </p:sp>
      <p:sp>
        <p:nvSpPr>
          <p:cNvPr name="TextBox 9" id="9"/>
          <p:cNvSpPr txBox="true"/>
          <p:nvPr/>
        </p:nvSpPr>
        <p:spPr>
          <a:xfrm rot="-5400000">
            <a:off x="15959685" y="6282775"/>
            <a:ext cx="3117321" cy="448311"/>
          </a:xfrm>
          <a:prstGeom prst="rect">
            <a:avLst/>
          </a:prstGeom>
        </p:spPr>
        <p:txBody>
          <a:bodyPr anchor="t" rtlCol="false" tIns="0" lIns="0" bIns="0" rIns="0">
            <a:spAutoFit/>
          </a:bodyPr>
          <a:lstStyle/>
          <a:p>
            <a:pPr algn="just">
              <a:lnSpc>
                <a:spcPts val="3639"/>
              </a:lnSpc>
              <a:spcBef>
                <a:spcPct val="0"/>
              </a:spcBef>
            </a:pPr>
            <a:r>
              <a:rPr lang="en-US" sz="2599">
                <a:solidFill>
                  <a:srgbClr val="EFEFEF"/>
                </a:solidFill>
                <a:latin typeface="TT Hoves"/>
                <a:ea typeface="TT Hoves"/>
                <a:cs typeface="TT Hoves"/>
                <a:sym typeface="TT Hoves"/>
              </a:rPr>
              <a:t>IST 755</a:t>
            </a:r>
          </a:p>
        </p:txBody>
      </p:sp>
      <p:sp>
        <p:nvSpPr>
          <p:cNvPr name="TextBox 10" id="10"/>
          <p:cNvSpPr txBox="true"/>
          <p:nvPr/>
        </p:nvSpPr>
        <p:spPr>
          <a:xfrm rot="-5400000">
            <a:off x="15959685" y="2869073"/>
            <a:ext cx="3117321" cy="448311"/>
          </a:xfrm>
          <a:prstGeom prst="rect">
            <a:avLst/>
          </a:prstGeom>
        </p:spPr>
        <p:txBody>
          <a:bodyPr anchor="t" rtlCol="false" tIns="0" lIns="0" bIns="0" rIns="0">
            <a:spAutoFit/>
          </a:bodyPr>
          <a:lstStyle/>
          <a:p>
            <a:pPr algn="r">
              <a:lnSpc>
                <a:spcPts val="3639"/>
              </a:lnSpc>
              <a:spcBef>
                <a:spcPct val="0"/>
              </a:spcBef>
            </a:pPr>
            <a:r>
              <a:rPr lang="en-US" sz="2599">
                <a:solidFill>
                  <a:srgbClr val="EFEFEF"/>
                </a:solidFill>
                <a:latin typeface="TT Hoves"/>
                <a:ea typeface="TT Hoves"/>
                <a:cs typeface="TT Hoves"/>
                <a:sym typeface="TT Hoves"/>
              </a:rPr>
              <a:t>Capstone Project</a:t>
            </a:r>
          </a:p>
        </p:txBody>
      </p:sp>
      <p:sp>
        <p:nvSpPr>
          <p:cNvPr name="TextBox 11" id="11"/>
          <p:cNvSpPr txBox="true"/>
          <p:nvPr/>
        </p:nvSpPr>
        <p:spPr>
          <a:xfrm rot="-5400000">
            <a:off x="16815216" y="5270137"/>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TextBox 12" id="12"/>
          <p:cNvSpPr txBox="true"/>
          <p:nvPr/>
        </p:nvSpPr>
        <p:spPr>
          <a:xfrm rot="0">
            <a:off x="10080136" y="7130873"/>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7358519" y="2097992"/>
            <a:ext cx="4609698"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Weaknesses</a:t>
            </a:r>
          </a:p>
        </p:txBody>
      </p:sp>
      <p:sp>
        <p:nvSpPr>
          <p:cNvPr name="TextBox 3" id="3"/>
          <p:cNvSpPr txBox="true"/>
          <p:nvPr/>
        </p:nvSpPr>
        <p:spPr>
          <a:xfrm rot="0">
            <a:off x="7358519" y="5673138"/>
            <a:ext cx="3789369"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Strengths</a:t>
            </a:r>
          </a:p>
        </p:txBody>
      </p:sp>
      <p:sp>
        <p:nvSpPr>
          <p:cNvPr name="TextBox 4" id="4"/>
          <p:cNvSpPr txBox="true"/>
          <p:nvPr/>
        </p:nvSpPr>
        <p:spPr>
          <a:xfrm rot="0">
            <a:off x="6732392" y="2920317"/>
            <a:ext cx="4823215" cy="1769745"/>
          </a:xfrm>
          <a:prstGeom prst="rect">
            <a:avLst/>
          </a:prstGeom>
        </p:spPr>
        <p:txBody>
          <a:bodyPr anchor="t" rtlCol="false" tIns="0" lIns="0" bIns="0" rIns="0">
            <a:spAutoFit/>
          </a:bodyPr>
          <a:lstStyle/>
          <a:p>
            <a:pPr algn="just" marL="323850" indent="-161925" lvl="1">
              <a:lnSpc>
                <a:spcPts val="2340"/>
              </a:lnSpc>
              <a:buFont typeface="Arial"/>
              <a:buChar char="•"/>
            </a:pPr>
            <a:r>
              <a:rPr lang="en-US" sz="1500">
                <a:solidFill>
                  <a:srgbClr val="343434"/>
                </a:solidFill>
                <a:latin typeface="Poppins"/>
                <a:ea typeface="Poppins"/>
                <a:cs typeface="Poppins"/>
                <a:sym typeface="Poppins"/>
              </a:rPr>
              <a:t>Limited in-house innovation culture historically focused on service delivery.</a:t>
            </a:r>
          </a:p>
          <a:p>
            <a:pPr algn="just" marL="323850" indent="-161925" lvl="1">
              <a:lnSpc>
                <a:spcPts val="2340"/>
              </a:lnSpc>
              <a:buFont typeface="Arial"/>
              <a:buChar char="•"/>
            </a:pPr>
            <a:r>
              <a:rPr lang="en-US" sz="1500">
                <a:solidFill>
                  <a:srgbClr val="343434"/>
                </a:solidFill>
                <a:latin typeface="Poppins"/>
                <a:ea typeface="Poppins"/>
                <a:cs typeface="Poppins"/>
                <a:sym typeface="Poppins"/>
              </a:rPr>
              <a:t>Product development and commercialization are relatively new areas for TCS and require significant cultural and financial shifts.</a:t>
            </a:r>
          </a:p>
          <a:p>
            <a:pPr algn="just">
              <a:lnSpc>
                <a:spcPts val="2340"/>
              </a:lnSpc>
            </a:pPr>
          </a:p>
        </p:txBody>
      </p:sp>
      <p:sp>
        <p:nvSpPr>
          <p:cNvPr name="TextBox 5" id="5"/>
          <p:cNvSpPr txBox="true"/>
          <p:nvPr/>
        </p:nvSpPr>
        <p:spPr>
          <a:xfrm rot="0">
            <a:off x="6713564" y="6495463"/>
            <a:ext cx="4434324" cy="2065020"/>
          </a:xfrm>
          <a:prstGeom prst="rect">
            <a:avLst/>
          </a:prstGeom>
        </p:spPr>
        <p:txBody>
          <a:bodyPr anchor="t" rtlCol="false" tIns="0" lIns="0" bIns="0" rIns="0">
            <a:spAutoFit/>
          </a:bodyPr>
          <a:lstStyle/>
          <a:p>
            <a:pPr algn="just" marL="323850" indent="-161925" lvl="1">
              <a:lnSpc>
                <a:spcPts val="2340"/>
              </a:lnSpc>
              <a:buFont typeface="Arial"/>
              <a:buChar char="•"/>
            </a:pPr>
            <a:r>
              <a:rPr lang="en-US" sz="1500">
                <a:solidFill>
                  <a:srgbClr val="343434"/>
                </a:solidFill>
                <a:latin typeface="Poppins"/>
                <a:ea typeface="Poppins"/>
                <a:cs typeface="Poppins"/>
                <a:sym typeface="Poppins"/>
              </a:rPr>
              <a:t>TCS has st</a:t>
            </a:r>
            <a:r>
              <a:rPr lang="en-US" sz="1500">
                <a:solidFill>
                  <a:srgbClr val="343434"/>
                </a:solidFill>
                <a:latin typeface="Poppins"/>
                <a:ea typeface="Poppins"/>
                <a:cs typeface="Poppins"/>
                <a:sym typeface="Poppins"/>
              </a:rPr>
              <a:t>rong technical foundations in AI and automation with platforms like Ignio.</a:t>
            </a:r>
          </a:p>
          <a:p>
            <a:pPr algn="just" marL="323850" indent="-161925" lvl="1">
              <a:lnSpc>
                <a:spcPts val="2340"/>
              </a:lnSpc>
              <a:buFont typeface="Arial"/>
              <a:buChar char="•"/>
            </a:pPr>
            <a:r>
              <a:rPr lang="en-US" sz="1500">
                <a:solidFill>
                  <a:srgbClr val="343434"/>
                </a:solidFill>
                <a:latin typeface="Poppins"/>
                <a:ea typeface="Poppins"/>
                <a:cs typeface="Poppins"/>
                <a:sym typeface="Poppins"/>
              </a:rPr>
              <a:t>It has established trust with clients in sensitive industries like finance, healthcare, and public sector—ideal for launching cybersecurity and blockchain solutions.</a:t>
            </a:r>
          </a:p>
          <a:p>
            <a:pPr algn="just">
              <a:lnSpc>
                <a:spcPts val="2340"/>
              </a:lnSpc>
            </a:pPr>
          </a:p>
        </p:txBody>
      </p:sp>
      <p:sp>
        <p:nvSpPr>
          <p:cNvPr name="TextBox 6" id="6"/>
          <p:cNvSpPr txBox="true"/>
          <p:nvPr/>
        </p:nvSpPr>
        <p:spPr>
          <a:xfrm rot="0">
            <a:off x="13103723" y="2097992"/>
            <a:ext cx="3398572"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Threats</a:t>
            </a:r>
          </a:p>
        </p:txBody>
      </p:sp>
      <p:sp>
        <p:nvSpPr>
          <p:cNvPr name="TextBox 7" id="7"/>
          <p:cNvSpPr txBox="true"/>
          <p:nvPr/>
        </p:nvSpPr>
        <p:spPr>
          <a:xfrm rot="0">
            <a:off x="12686814" y="2772680"/>
            <a:ext cx="4545393" cy="2065020"/>
          </a:xfrm>
          <a:prstGeom prst="rect">
            <a:avLst/>
          </a:prstGeom>
        </p:spPr>
        <p:txBody>
          <a:bodyPr anchor="t" rtlCol="false" tIns="0" lIns="0" bIns="0" rIns="0">
            <a:spAutoFit/>
          </a:bodyPr>
          <a:lstStyle/>
          <a:p>
            <a:pPr algn="just" marL="323850" indent="-161925" lvl="1">
              <a:lnSpc>
                <a:spcPts val="2340"/>
              </a:lnSpc>
              <a:buFont typeface="Arial"/>
              <a:buChar char="•"/>
            </a:pPr>
            <a:r>
              <a:rPr lang="en-US" sz="1500">
                <a:solidFill>
                  <a:srgbClr val="343434"/>
                </a:solidFill>
                <a:latin typeface="Poppins"/>
                <a:ea typeface="Poppins"/>
                <a:cs typeface="Poppins"/>
                <a:sym typeface="Poppins"/>
              </a:rPr>
              <a:t>Fie</a:t>
            </a:r>
            <a:r>
              <a:rPr lang="en-US" sz="1500">
                <a:solidFill>
                  <a:srgbClr val="343434"/>
                </a:solidFill>
                <a:latin typeface="Poppins"/>
                <a:ea typeface="Poppins"/>
                <a:cs typeface="Poppins"/>
                <a:sym typeface="Poppins"/>
              </a:rPr>
              <a:t>rce competition from cybersecurity giants like Palo Alto Networks, IBM Security, and Symantec.</a:t>
            </a:r>
          </a:p>
          <a:p>
            <a:pPr algn="just" marL="323850" indent="-161925" lvl="1">
              <a:lnSpc>
                <a:spcPts val="2340"/>
              </a:lnSpc>
              <a:buFont typeface="Arial"/>
              <a:buChar char="•"/>
            </a:pPr>
            <a:r>
              <a:rPr lang="en-US" sz="1500">
                <a:solidFill>
                  <a:srgbClr val="343434"/>
                </a:solidFill>
                <a:latin typeface="Poppins"/>
                <a:ea typeface="Poppins"/>
                <a:cs typeface="Poppins"/>
                <a:sym typeface="Poppins"/>
              </a:rPr>
              <a:t>Constantly evolving cyber threats and compliance requirements pose long-term innovation and scaling challenges.</a:t>
            </a:r>
          </a:p>
          <a:p>
            <a:pPr algn="just">
              <a:lnSpc>
                <a:spcPts val="2340"/>
              </a:lnSpc>
            </a:pPr>
          </a:p>
        </p:txBody>
      </p:sp>
      <p:sp>
        <p:nvSpPr>
          <p:cNvPr name="Freeform 8" id="8"/>
          <p:cNvSpPr/>
          <p:nvPr/>
        </p:nvSpPr>
        <p:spPr>
          <a:xfrm flipH="false" flipV="false" rot="0">
            <a:off x="12823805" y="5974763"/>
            <a:ext cx="7624730" cy="7624730"/>
          </a:xfrm>
          <a:custGeom>
            <a:avLst/>
            <a:gdLst/>
            <a:ahLst/>
            <a:cxnLst/>
            <a:rect r="r" b="b" t="t" l="l"/>
            <a:pathLst>
              <a:path h="7624730" w="7624730">
                <a:moveTo>
                  <a:pt x="0" y="0"/>
                </a:moveTo>
                <a:lnTo>
                  <a:pt x="7624731" y="0"/>
                </a:lnTo>
                <a:lnTo>
                  <a:pt x="7624731" y="7624730"/>
                </a:lnTo>
                <a:lnTo>
                  <a:pt x="0" y="7624730"/>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3103723" y="5673138"/>
            <a:ext cx="4784397" cy="679451"/>
          </a:xfrm>
          <a:prstGeom prst="rect">
            <a:avLst/>
          </a:prstGeom>
        </p:spPr>
        <p:txBody>
          <a:bodyPr anchor="t" rtlCol="false" tIns="0" lIns="0" bIns="0" rIns="0">
            <a:spAutoFit/>
          </a:bodyPr>
          <a:lstStyle/>
          <a:p>
            <a:pPr algn="just">
              <a:lnSpc>
                <a:spcPts val="5150"/>
              </a:lnSpc>
            </a:pPr>
            <a:r>
              <a:rPr lang="en-US" b="true" sz="5000">
                <a:solidFill>
                  <a:srgbClr val="343434"/>
                </a:solidFill>
                <a:latin typeface="TT Hoves Bold"/>
                <a:ea typeface="TT Hoves Bold"/>
                <a:cs typeface="TT Hoves Bold"/>
                <a:sym typeface="TT Hoves Bold"/>
              </a:rPr>
              <a:t>Opportunities</a:t>
            </a:r>
          </a:p>
        </p:txBody>
      </p:sp>
      <p:sp>
        <p:nvSpPr>
          <p:cNvPr name="TextBox 10" id="10"/>
          <p:cNvSpPr txBox="true"/>
          <p:nvPr/>
        </p:nvSpPr>
        <p:spPr>
          <a:xfrm rot="0">
            <a:off x="12686814" y="6495463"/>
            <a:ext cx="4714373" cy="2065020"/>
          </a:xfrm>
          <a:prstGeom prst="rect">
            <a:avLst/>
          </a:prstGeom>
        </p:spPr>
        <p:txBody>
          <a:bodyPr anchor="t" rtlCol="false" tIns="0" lIns="0" bIns="0" rIns="0">
            <a:spAutoFit/>
          </a:bodyPr>
          <a:lstStyle/>
          <a:p>
            <a:pPr algn="just" marL="323850" indent="-161925" lvl="1">
              <a:lnSpc>
                <a:spcPts val="2340"/>
              </a:lnSpc>
              <a:buFont typeface="Arial"/>
              <a:buChar char="•"/>
            </a:pPr>
            <a:r>
              <a:rPr lang="en-US" sz="1500">
                <a:solidFill>
                  <a:srgbClr val="343434"/>
                </a:solidFill>
                <a:latin typeface="Poppins"/>
                <a:ea typeface="Poppins"/>
                <a:cs typeface="Poppins"/>
                <a:sym typeface="Poppins"/>
              </a:rPr>
              <a:t>R</a:t>
            </a:r>
            <a:r>
              <a:rPr lang="en-US" sz="1500">
                <a:solidFill>
                  <a:srgbClr val="343434"/>
                </a:solidFill>
                <a:latin typeface="Poppins"/>
                <a:ea typeface="Poppins"/>
                <a:cs typeface="Poppins"/>
                <a:sym typeface="Poppins"/>
              </a:rPr>
              <a:t>ising demand for real-time threat detection, zero-trust security, and blockchain-based identity management.</a:t>
            </a:r>
          </a:p>
          <a:p>
            <a:pPr algn="just" marL="323850" indent="-161925" lvl="1">
              <a:lnSpc>
                <a:spcPts val="2340"/>
              </a:lnSpc>
              <a:buFont typeface="Arial"/>
              <a:buChar char="•"/>
            </a:pPr>
            <a:r>
              <a:rPr lang="en-US" sz="1500">
                <a:solidFill>
                  <a:srgbClr val="343434"/>
                </a:solidFill>
                <a:latin typeface="Poppins"/>
                <a:ea typeface="Poppins"/>
                <a:cs typeface="Poppins"/>
                <a:sym typeface="Poppins"/>
              </a:rPr>
              <a:t>Strategic partnerships with governments and Fortune 500 firms can accelerate co-development and market entry.</a:t>
            </a:r>
          </a:p>
          <a:p>
            <a:pPr algn="just">
              <a:lnSpc>
                <a:spcPts val="2340"/>
              </a:lnSpc>
            </a:pPr>
          </a:p>
        </p:txBody>
      </p:sp>
      <p:grpSp>
        <p:nvGrpSpPr>
          <p:cNvPr name="Group 11" id="11"/>
          <p:cNvGrpSpPr/>
          <p:nvPr/>
        </p:nvGrpSpPr>
        <p:grpSpPr>
          <a:xfrm rot="0">
            <a:off x="6898774" y="2154593"/>
            <a:ext cx="273982" cy="245024"/>
            <a:chOff x="0" y="0"/>
            <a:chExt cx="91718" cy="82024"/>
          </a:xfrm>
        </p:grpSpPr>
        <p:sp>
          <p:nvSpPr>
            <p:cNvPr name="Freeform 12" id="12"/>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3" id="13"/>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14" id="14"/>
          <p:cNvGrpSpPr/>
          <p:nvPr/>
        </p:nvGrpSpPr>
        <p:grpSpPr>
          <a:xfrm rot="0">
            <a:off x="6898774" y="5729739"/>
            <a:ext cx="273982" cy="245024"/>
            <a:chOff x="0" y="0"/>
            <a:chExt cx="91718" cy="82024"/>
          </a:xfrm>
        </p:grpSpPr>
        <p:sp>
          <p:nvSpPr>
            <p:cNvPr name="Freeform 15" id="15"/>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6" id="16"/>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17" id="17"/>
          <p:cNvGrpSpPr/>
          <p:nvPr/>
        </p:nvGrpSpPr>
        <p:grpSpPr>
          <a:xfrm rot="0">
            <a:off x="12686814" y="5729739"/>
            <a:ext cx="273982" cy="245024"/>
            <a:chOff x="0" y="0"/>
            <a:chExt cx="91718" cy="82024"/>
          </a:xfrm>
        </p:grpSpPr>
        <p:sp>
          <p:nvSpPr>
            <p:cNvPr name="Freeform 18" id="18"/>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19" id="19"/>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20" id="20"/>
          <p:cNvGrpSpPr/>
          <p:nvPr/>
        </p:nvGrpSpPr>
        <p:grpSpPr>
          <a:xfrm rot="0">
            <a:off x="12686814" y="2154593"/>
            <a:ext cx="273982" cy="245024"/>
            <a:chOff x="0" y="0"/>
            <a:chExt cx="91718" cy="82024"/>
          </a:xfrm>
        </p:grpSpPr>
        <p:sp>
          <p:nvSpPr>
            <p:cNvPr name="Freeform 21" id="21"/>
            <p:cNvSpPr/>
            <p:nvPr/>
          </p:nvSpPr>
          <p:spPr>
            <a:xfrm flipH="false" flipV="false" rot="0">
              <a:off x="0" y="0"/>
              <a:ext cx="91718" cy="82024"/>
            </a:xfrm>
            <a:custGeom>
              <a:avLst/>
              <a:gdLst/>
              <a:ahLst/>
              <a:cxnLst/>
              <a:rect r="r" b="b" t="t" l="l"/>
              <a:pathLst>
                <a:path h="82024" w="91718">
                  <a:moveTo>
                    <a:pt x="0" y="0"/>
                  </a:moveTo>
                  <a:lnTo>
                    <a:pt x="91718" y="0"/>
                  </a:lnTo>
                  <a:lnTo>
                    <a:pt x="91718" y="82024"/>
                  </a:lnTo>
                  <a:lnTo>
                    <a:pt x="0" y="82024"/>
                  </a:lnTo>
                  <a:close/>
                </a:path>
              </a:pathLst>
            </a:custGeom>
            <a:solidFill>
              <a:srgbClr val="0003FF"/>
            </a:solidFill>
          </p:spPr>
        </p:sp>
        <p:sp>
          <p:nvSpPr>
            <p:cNvPr name="TextBox 22" id="22"/>
            <p:cNvSpPr txBox="true"/>
            <p:nvPr/>
          </p:nvSpPr>
          <p:spPr>
            <a:xfrm>
              <a:off x="0" y="85725"/>
              <a:ext cx="91718" cy="82024"/>
            </a:xfrm>
            <a:prstGeom prst="rect">
              <a:avLst/>
            </a:prstGeom>
          </p:spPr>
          <p:txBody>
            <a:bodyPr anchor="ctr" rtlCol="false" tIns="50800" lIns="50800" bIns="50800" rIns="50800"/>
            <a:lstStyle/>
            <a:p>
              <a:pPr algn="ctr">
                <a:lnSpc>
                  <a:spcPts val="1925"/>
                </a:lnSpc>
              </a:pPr>
            </a:p>
          </p:txBody>
        </p:sp>
      </p:grpSp>
      <p:grpSp>
        <p:nvGrpSpPr>
          <p:cNvPr name="Group 23" id="23"/>
          <p:cNvGrpSpPr/>
          <p:nvPr/>
        </p:nvGrpSpPr>
        <p:grpSpPr>
          <a:xfrm rot="0">
            <a:off x="-1822665" y="-795948"/>
            <a:ext cx="7178388" cy="11878896"/>
            <a:chOff x="0" y="0"/>
            <a:chExt cx="1890604" cy="3128598"/>
          </a:xfrm>
        </p:grpSpPr>
        <p:sp>
          <p:nvSpPr>
            <p:cNvPr name="Freeform 24" id="24"/>
            <p:cNvSpPr/>
            <p:nvPr/>
          </p:nvSpPr>
          <p:spPr>
            <a:xfrm flipH="false" flipV="false" rot="0">
              <a:off x="0" y="0"/>
              <a:ext cx="1890604" cy="3128598"/>
            </a:xfrm>
            <a:custGeom>
              <a:avLst/>
              <a:gdLst/>
              <a:ahLst/>
              <a:cxnLst/>
              <a:rect r="r" b="b" t="t" l="l"/>
              <a:pathLst>
                <a:path h="3128598" w="1890604">
                  <a:moveTo>
                    <a:pt x="0" y="0"/>
                  </a:moveTo>
                  <a:lnTo>
                    <a:pt x="1890604" y="0"/>
                  </a:lnTo>
                  <a:lnTo>
                    <a:pt x="1890604" y="3128598"/>
                  </a:lnTo>
                  <a:lnTo>
                    <a:pt x="0" y="3128598"/>
                  </a:lnTo>
                  <a:close/>
                </a:path>
              </a:pathLst>
            </a:custGeom>
            <a:solidFill>
              <a:srgbClr val="0003FF"/>
            </a:solidFill>
          </p:spPr>
        </p:sp>
        <p:sp>
          <p:nvSpPr>
            <p:cNvPr name="TextBox 25" id="25"/>
            <p:cNvSpPr txBox="true"/>
            <p:nvPr/>
          </p:nvSpPr>
          <p:spPr>
            <a:xfrm>
              <a:off x="0" y="-57150"/>
              <a:ext cx="1890604" cy="3185748"/>
            </a:xfrm>
            <a:prstGeom prst="rect">
              <a:avLst/>
            </a:prstGeom>
          </p:spPr>
          <p:txBody>
            <a:bodyPr anchor="ctr" rtlCol="false" tIns="50800" lIns="50800" bIns="50800" rIns="50800"/>
            <a:lstStyle/>
            <a:p>
              <a:pPr algn="ctr">
                <a:lnSpc>
                  <a:spcPts val="3639"/>
                </a:lnSpc>
              </a:pPr>
            </a:p>
          </p:txBody>
        </p:sp>
      </p:grpSp>
      <p:sp>
        <p:nvSpPr>
          <p:cNvPr name="TextBox 26" id="26"/>
          <p:cNvSpPr txBox="true"/>
          <p:nvPr/>
        </p:nvSpPr>
        <p:spPr>
          <a:xfrm rot="-5400000">
            <a:off x="-1304542" y="2940934"/>
            <a:ext cx="10287000" cy="4405132"/>
          </a:xfrm>
          <a:prstGeom prst="rect">
            <a:avLst/>
          </a:prstGeom>
        </p:spPr>
        <p:txBody>
          <a:bodyPr anchor="t" rtlCol="false" tIns="0" lIns="0" bIns="0" rIns="0">
            <a:spAutoFit/>
          </a:bodyPr>
          <a:lstStyle/>
          <a:p>
            <a:pPr algn="l">
              <a:lnSpc>
                <a:spcPts val="16913"/>
              </a:lnSpc>
            </a:pPr>
            <a:r>
              <a:rPr lang="en-US" sz="16913" spc="-811" b="true">
                <a:solidFill>
                  <a:srgbClr val="EFEFEF"/>
                </a:solidFill>
                <a:latin typeface="TT Hoves Bold"/>
                <a:ea typeface="TT Hoves Bold"/>
                <a:cs typeface="TT Hoves Bold"/>
                <a:sym typeface="TT Hoves Bold"/>
              </a:rPr>
              <a:t>SWOT Analysis</a:t>
            </a:r>
          </a:p>
        </p:txBody>
      </p:sp>
      <p:sp>
        <p:nvSpPr>
          <p:cNvPr name="TextBox 27" id="27"/>
          <p:cNvSpPr txBox="true"/>
          <p:nvPr/>
        </p:nvSpPr>
        <p:spPr>
          <a:xfrm rot="0">
            <a:off x="-707284" y="-253023"/>
            <a:ext cx="3677731" cy="2845012"/>
          </a:xfrm>
          <a:prstGeom prst="rect">
            <a:avLst/>
          </a:prstGeom>
        </p:spPr>
        <p:txBody>
          <a:bodyPr anchor="t" rtlCol="false" tIns="0" lIns="0" bIns="0" rIns="0">
            <a:spAutoFit/>
          </a:bodyPr>
          <a:lstStyle/>
          <a:p>
            <a:pPr algn="l">
              <a:lnSpc>
                <a:spcPts val="20906"/>
              </a:lnSpc>
            </a:pPr>
            <a:r>
              <a:rPr lang="en-US" b="true" sz="22241" spc="-1089">
                <a:solidFill>
                  <a:srgbClr val="EFEFEF"/>
                </a:solidFill>
                <a:latin typeface="TT Hoves Bold"/>
                <a:ea typeface="TT Hoves Bold"/>
                <a:cs typeface="TT Hoves Bold"/>
                <a:sym typeface="TT Hoves Bold"/>
              </a:rPr>
              <a:t>07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657851" y="482645"/>
            <a:ext cx="17630149" cy="3164849"/>
          </a:xfrm>
          <a:prstGeom prst="rect">
            <a:avLst/>
          </a:prstGeom>
        </p:spPr>
        <p:txBody>
          <a:bodyPr anchor="t" rtlCol="false" tIns="0" lIns="0" bIns="0" rIns="0">
            <a:spAutoFit/>
          </a:bodyPr>
          <a:lstStyle/>
          <a:p>
            <a:pPr algn="l">
              <a:lnSpc>
                <a:spcPts val="12104"/>
              </a:lnSpc>
            </a:pPr>
            <a:r>
              <a:rPr lang="en-US" b="true" sz="12478" spc="-586">
                <a:solidFill>
                  <a:srgbClr val="000000"/>
                </a:solidFill>
                <a:latin typeface="TT Hoves Bold"/>
                <a:ea typeface="TT Hoves Bold"/>
                <a:cs typeface="TT Hoves Bold"/>
                <a:sym typeface="TT Hoves Bold"/>
              </a:rPr>
              <a:t>Strategic Planning Management</a:t>
            </a:r>
          </a:p>
        </p:txBody>
      </p:sp>
      <p:sp>
        <p:nvSpPr>
          <p:cNvPr name="Freeform 3" id="3"/>
          <p:cNvSpPr/>
          <p:nvPr/>
        </p:nvSpPr>
        <p:spPr>
          <a:xfrm flipH="false" flipV="false" rot="0">
            <a:off x="8480781" y="-7939543"/>
            <a:ext cx="15177319" cy="15177319"/>
          </a:xfrm>
          <a:custGeom>
            <a:avLst/>
            <a:gdLst/>
            <a:ahLst/>
            <a:cxnLst/>
            <a:rect r="r" b="b" t="t" l="l"/>
            <a:pathLst>
              <a:path h="15177319" w="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766469" y="5556794"/>
            <a:ext cx="8217790" cy="4817439"/>
            <a:chOff x="0" y="0"/>
            <a:chExt cx="2164356" cy="1268790"/>
          </a:xfrm>
        </p:grpSpPr>
        <p:sp>
          <p:nvSpPr>
            <p:cNvPr name="Freeform 5" id="5"/>
            <p:cNvSpPr/>
            <p:nvPr/>
          </p:nvSpPr>
          <p:spPr>
            <a:xfrm flipH="false" flipV="false" rot="0">
              <a:off x="0" y="0"/>
              <a:ext cx="2164356" cy="1268790"/>
            </a:xfrm>
            <a:custGeom>
              <a:avLst/>
              <a:gdLst/>
              <a:ahLst/>
              <a:cxnLst/>
              <a:rect r="r" b="b" t="t" l="l"/>
              <a:pathLst>
                <a:path h="1268790" w="2164356">
                  <a:moveTo>
                    <a:pt x="0" y="0"/>
                  </a:moveTo>
                  <a:lnTo>
                    <a:pt x="2164356" y="0"/>
                  </a:lnTo>
                  <a:lnTo>
                    <a:pt x="2164356" y="1268790"/>
                  </a:lnTo>
                  <a:lnTo>
                    <a:pt x="0" y="1268790"/>
                  </a:lnTo>
                  <a:close/>
                </a:path>
              </a:pathLst>
            </a:custGeom>
            <a:solidFill>
              <a:srgbClr val="0003FF"/>
            </a:solidFill>
          </p:spPr>
        </p:sp>
        <p:sp>
          <p:nvSpPr>
            <p:cNvPr name="TextBox 6" id="6"/>
            <p:cNvSpPr txBox="true"/>
            <p:nvPr/>
          </p:nvSpPr>
          <p:spPr>
            <a:xfrm>
              <a:off x="0" y="-57150"/>
              <a:ext cx="2164356" cy="1325940"/>
            </a:xfrm>
            <a:prstGeom prst="rect">
              <a:avLst/>
            </a:prstGeom>
          </p:spPr>
          <p:txBody>
            <a:bodyPr anchor="ctr" rtlCol="false" tIns="50800" lIns="50800" bIns="50800" rIns="50800"/>
            <a:lstStyle/>
            <a:p>
              <a:pPr algn="ctr">
                <a:lnSpc>
                  <a:spcPts val="3639"/>
                </a:lnSpc>
              </a:pPr>
            </a:p>
          </p:txBody>
        </p:sp>
      </p:grpSp>
      <p:grpSp>
        <p:nvGrpSpPr>
          <p:cNvPr name="Group 7" id="7"/>
          <p:cNvGrpSpPr/>
          <p:nvPr/>
        </p:nvGrpSpPr>
        <p:grpSpPr>
          <a:xfrm rot="0">
            <a:off x="760159" y="3893080"/>
            <a:ext cx="7215074" cy="1663714"/>
            <a:chOff x="0" y="0"/>
            <a:chExt cx="2667850" cy="615176"/>
          </a:xfrm>
        </p:grpSpPr>
        <p:sp>
          <p:nvSpPr>
            <p:cNvPr name="Freeform 8" id="8"/>
            <p:cNvSpPr/>
            <p:nvPr/>
          </p:nvSpPr>
          <p:spPr>
            <a:xfrm flipH="false" flipV="false" rot="0">
              <a:off x="0" y="0"/>
              <a:ext cx="2667850" cy="615176"/>
            </a:xfrm>
            <a:custGeom>
              <a:avLst/>
              <a:gdLst/>
              <a:ahLst/>
              <a:cxnLst/>
              <a:rect r="r" b="b" t="t" l="l"/>
              <a:pathLst>
                <a:path h="615176" w="2667850">
                  <a:moveTo>
                    <a:pt x="0" y="0"/>
                  </a:moveTo>
                  <a:lnTo>
                    <a:pt x="2667850" y="0"/>
                  </a:lnTo>
                  <a:lnTo>
                    <a:pt x="2667850" y="615176"/>
                  </a:lnTo>
                  <a:lnTo>
                    <a:pt x="0" y="615176"/>
                  </a:lnTo>
                  <a:close/>
                </a:path>
              </a:pathLst>
            </a:custGeom>
            <a:solidFill>
              <a:srgbClr val="0003FF"/>
            </a:solidFill>
            <a:ln cap="sq">
              <a:noFill/>
              <a:prstDash val="solid"/>
              <a:miter/>
            </a:ln>
          </p:spPr>
        </p:sp>
        <p:sp>
          <p:nvSpPr>
            <p:cNvPr name="TextBox 9" id="9"/>
            <p:cNvSpPr txBox="true"/>
            <p:nvPr/>
          </p:nvSpPr>
          <p:spPr>
            <a:xfrm>
              <a:off x="0" y="-66675"/>
              <a:ext cx="2667850" cy="681851"/>
            </a:xfrm>
            <a:prstGeom prst="rect">
              <a:avLst/>
            </a:prstGeom>
          </p:spPr>
          <p:txBody>
            <a:bodyPr anchor="ctr" rtlCol="false" tIns="50800" lIns="50800" bIns="50800" rIns="50800"/>
            <a:lstStyle/>
            <a:p>
              <a:pPr algn="l">
                <a:lnSpc>
                  <a:spcPts val="3359"/>
                </a:lnSpc>
              </a:pPr>
              <a:r>
                <a:rPr lang="en-US" sz="2399">
                  <a:solidFill>
                    <a:srgbClr val="FFFFFF"/>
                  </a:solidFill>
                  <a:latin typeface="Poppins"/>
                  <a:ea typeface="Poppins"/>
                  <a:cs typeface="Poppins"/>
                  <a:sym typeface="Poppins"/>
                </a:rPr>
                <a:t>Phase 1: Foundation </a:t>
              </a:r>
            </a:p>
            <a:p>
              <a:pPr algn="l">
                <a:lnSpc>
                  <a:spcPts val="2659"/>
                </a:lnSpc>
              </a:pPr>
            </a:p>
            <a:p>
              <a:pPr algn="l">
                <a:lnSpc>
                  <a:spcPts val="2659"/>
                </a:lnSpc>
              </a:pPr>
            </a:p>
            <a:p>
              <a:pPr algn="l" marL="0" indent="0" lvl="0">
                <a:lnSpc>
                  <a:spcPts val="2659"/>
                </a:lnSpc>
                <a:spcBef>
                  <a:spcPct val="0"/>
                </a:spcBef>
              </a:pPr>
            </a:p>
          </p:txBody>
        </p:sp>
      </p:grpSp>
      <p:grpSp>
        <p:nvGrpSpPr>
          <p:cNvPr name="Group 10" id="10"/>
          <p:cNvGrpSpPr/>
          <p:nvPr/>
        </p:nvGrpSpPr>
        <p:grpSpPr>
          <a:xfrm rot="0">
            <a:off x="744494" y="7171204"/>
            <a:ext cx="7230739" cy="1320436"/>
            <a:chOff x="0" y="0"/>
            <a:chExt cx="2673642" cy="488245"/>
          </a:xfrm>
        </p:grpSpPr>
        <p:sp>
          <p:nvSpPr>
            <p:cNvPr name="Freeform 11" id="11"/>
            <p:cNvSpPr/>
            <p:nvPr/>
          </p:nvSpPr>
          <p:spPr>
            <a:xfrm flipH="false" flipV="false" rot="0">
              <a:off x="0" y="0"/>
              <a:ext cx="2673642" cy="488245"/>
            </a:xfrm>
            <a:custGeom>
              <a:avLst/>
              <a:gdLst/>
              <a:ahLst/>
              <a:cxnLst/>
              <a:rect r="r" b="b" t="t" l="l"/>
              <a:pathLst>
                <a:path h="488245" w="2673642">
                  <a:moveTo>
                    <a:pt x="0" y="0"/>
                  </a:moveTo>
                  <a:lnTo>
                    <a:pt x="2673642" y="0"/>
                  </a:lnTo>
                  <a:lnTo>
                    <a:pt x="2673642" y="488245"/>
                  </a:lnTo>
                  <a:lnTo>
                    <a:pt x="0" y="488245"/>
                  </a:lnTo>
                  <a:close/>
                </a:path>
              </a:pathLst>
            </a:custGeom>
            <a:solidFill>
              <a:srgbClr val="0003FF"/>
            </a:solidFill>
            <a:ln cap="sq">
              <a:noFill/>
              <a:prstDash val="solid"/>
              <a:miter/>
            </a:ln>
          </p:spPr>
        </p:sp>
        <p:sp>
          <p:nvSpPr>
            <p:cNvPr name="TextBox 12" id="12"/>
            <p:cNvSpPr txBox="true"/>
            <p:nvPr/>
          </p:nvSpPr>
          <p:spPr>
            <a:xfrm>
              <a:off x="0" y="-57150"/>
              <a:ext cx="2673642" cy="545395"/>
            </a:xfrm>
            <a:prstGeom prst="rect">
              <a:avLst/>
            </a:prstGeom>
          </p:spPr>
          <p:txBody>
            <a:bodyPr anchor="ctr" rtlCol="false" tIns="50800" lIns="50800" bIns="50800" rIns="50800"/>
            <a:lstStyle/>
            <a:p>
              <a:pPr algn="l">
                <a:lnSpc>
                  <a:spcPts val="2939"/>
                </a:lnSpc>
              </a:pPr>
              <a:r>
                <a:rPr lang="en-US" sz="2099">
                  <a:solidFill>
                    <a:srgbClr val="FFFFFF"/>
                  </a:solidFill>
                  <a:latin typeface="Poppins"/>
                  <a:ea typeface="Poppins"/>
                  <a:cs typeface="Poppins"/>
                  <a:sym typeface="Poppins"/>
                </a:rPr>
                <a:t> Phase 3: Go to Market</a:t>
              </a:r>
            </a:p>
            <a:p>
              <a:pPr algn="ctr">
                <a:lnSpc>
                  <a:spcPts val="2659"/>
                </a:lnSpc>
              </a:pPr>
            </a:p>
            <a:p>
              <a:pPr algn="just" marL="0" indent="0" lvl="0">
                <a:lnSpc>
                  <a:spcPts val="2659"/>
                </a:lnSpc>
                <a:spcBef>
                  <a:spcPct val="0"/>
                </a:spcBef>
              </a:pPr>
              <a:r>
                <a:rPr lang="en-US" sz="1899">
                  <a:solidFill>
                    <a:srgbClr val="FFFFFF"/>
                  </a:solidFill>
                  <a:latin typeface="Poppins"/>
                  <a:ea typeface="Poppins"/>
                  <a:cs typeface="Poppins"/>
                  <a:sym typeface="Poppins"/>
                </a:rPr>
                <a:t>Platform rollout, pilot  projects, branding (18–30 months)</a:t>
              </a:r>
            </a:p>
          </p:txBody>
        </p:sp>
      </p:grpSp>
      <p:grpSp>
        <p:nvGrpSpPr>
          <p:cNvPr name="Group 13" id="13"/>
          <p:cNvGrpSpPr/>
          <p:nvPr/>
        </p:nvGrpSpPr>
        <p:grpSpPr>
          <a:xfrm rot="0">
            <a:off x="760159" y="8663091"/>
            <a:ext cx="7215074" cy="1257173"/>
            <a:chOff x="0" y="0"/>
            <a:chExt cx="2667850" cy="464853"/>
          </a:xfrm>
        </p:grpSpPr>
        <p:sp>
          <p:nvSpPr>
            <p:cNvPr name="Freeform 14" id="14"/>
            <p:cNvSpPr/>
            <p:nvPr/>
          </p:nvSpPr>
          <p:spPr>
            <a:xfrm flipH="false" flipV="false" rot="0">
              <a:off x="0" y="0"/>
              <a:ext cx="2667850" cy="464853"/>
            </a:xfrm>
            <a:custGeom>
              <a:avLst/>
              <a:gdLst/>
              <a:ahLst/>
              <a:cxnLst/>
              <a:rect r="r" b="b" t="t" l="l"/>
              <a:pathLst>
                <a:path h="464853" w="2667850">
                  <a:moveTo>
                    <a:pt x="0" y="0"/>
                  </a:moveTo>
                  <a:lnTo>
                    <a:pt x="2667850" y="0"/>
                  </a:lnTo>
                  <a:lnTo>
                    <a:pt x="2667850" y="464853"/>
                  </a:lnTo>
                  <a:lnTo>
                    <a:pt x="0" y="464853"/>
                  </a:lnTo>
                  <a:close/>
                </a:path>
              </a:pathLst>
            </a:custGeom>
            <a:solidFill>
              <a:srgbClr val="0003FF"/>
            </a:solidFill>
            <a:ln cap="sq">
              <a:noFill/>
              <a:prstDash val="solid"/>
              <a:miter/>
            </a:ln>
          </p:spPr>
        </p:sp>
        <p:sp>
          <p:nvSpPr>
            <p:cNvPr name="TextBox 15" id="15"/>
            <p:cNvSpPr txBox="true"/>
            <p:nvPr/>
          </p:nvSpPr>
          <p:spPr>
            <a:xfrm>
              <a:off x="0" y="-57150"/>
              <a:ext cx="2667850" cy="522003"/>
            </a:xfrm>
            <a:prstGeom prst="rect">
              <a:avLst/>
            </a:prstGeom>
          </p:spPr>
          <p:txBody>
            <a:bodyPr anchor="ctr" rtlCol="false" tIns="50800" lIns="50800" bIns="50800" rIns="50800"/>
            <a:lstStyle/>
            <a:p>
              <a:pPr algn="just">
                <a:lnSpc>
                  <a:spcPts val="2939"/>
                </a:lnSpc>
              </a:pPr>
              <a:r>
                <a:rPr lang="en-US" sz="2099">
                  <a:solidFill>
                    <a:srgbClr val="FFFFFF"/>
                  </a:solidFill>
                  <a:latin typeface="Poppins"/>
                  <a:ea typeface="Poppins"/>
                  <a:cs typeface="Poppins"/>
                  <a:sym typeface="Poppins"/>
                </a:rPr>
                <a:t>Phase 4: Scale</a:t>
              </a:r>
            </a:p>
            <a:p>
              <a:pPr algn="just">
                <a:lnSpc>
                  <a:spcPts val="2659"/>
                </a:lnSpc>
              </a:pPr>
            </a:p>
            <a:p>
              <a:pPr algn="just" marL="0" indent="0" lvl="0">
                <a:lnSpc>
                  <a:spcPts val="2659"/>
                </a:lnSpc>
                <a:spcBef>
                  <a:spcPct val="0"/>
                </a:spcBef>
              </a:pPr>
              <a:r>
                <a:rPr lang="en-US" sz="1899">
                  <a:solidFill>
                    <a:srgbClr val="FFFFFF"/>
                  </a:solidFill>
                  <a:latin typeface="Poppins"/>
                  <a:ea typeface="Poppins"/>
                  <a:cs typeface="Poppins"/>
                  <a:sym typeface="Poppins"/>
                </a:rPr>
                <a:t>Expansion, feedback loop, optimization (30–36+ months)</a:t>
              </a:r>
            </a:p>
          </p:txBody>
        </p:sp>
      </p:grpSp>
      <p:grpSp>
        <p:nvGrpSpPr>
          <p:cNvPr name="Group 16" id="16"/>
          <p:cNvGrpSpPr/>
          <p:nvPr/>
        </p:nvGrpSpPr>
        <p:grpSpPr>
          <a:xfrm rot="0">
            <a:off x="744494" y="5724628"/>
            <a:ext cx="7230739" cy="1275126"/>
            <a:chOff x="0" y="0"/>
            <a:chExt cx="2673642" cy="471491"/>
          </a:xfrm>
        </p:grpSpPr>
        <p:sp>
          <p:nvSpPr>
            <p:cNvPr name="Freeform 17" id="17"/>
            <p:cNvSpPr/>
            <p:nvPr/>
          </p:nvSpPr>
          <p:spPr>
            <a:xfrm flipH="false" flipV="false" rot="0">
              <a:off x="0" y="0"/>
              <a:ext cx="2673642" cy="471491"/>
            </a:xfrm>
            <a:custGeom>
              <a:avLst/>
              <a:gdLst/>
              <a:ahLst/>
              <a:cxnLst/>
              <a:rect r="r" b="b" t="t" l="l"/>
              <a:pathLst>
                <a:path h="471491" w="2673642">
                  <a:moveTo>
                    <a:pt x="0" y="0"/>
                  </a:moveTo>
                  <a:lnTo>
                    <a:pt x="2673642" y="0"/>
                  </a:lnTo>
                  <a:lnTo>
                    <a:pt x="2673642" y="471491"/>
                  </a:lnTo>
                  <a:lnTo>
                    <a:pt x="0" y="471491"/>
                  </a:lnTo>
                  <a:close/>
                </a:path>
              </a:pathLst>
            </a:custGeom>
            <a:solidFill>
              <a:srgbClr val="0003FF"/>
            </a:solidFill>
            <a:ln cap="sq">
              <a:noFill/>
              <a:prstDash val="solid"/>
              <a:miter/>
            </a:ln>
          </p:spPr>
        </p:sp>
        <p:sp>
          <p:nvSpPr>
            <p:cNvPr name="TextBox 18" id="18"/>
            <p:cNvSpPr txBox="true"/>
            <p:nvPr/>
          </p:nvSpPr>
          <p:spPr>
            <a:xfrm>
              <a:off x="0" y="-57150"/>
              <a:ext cx="2673642" cy="528641"/>
            </a:xfrm>
            <a:prstGeom prst="rect">
              <a:avLst/>
            </a:prstGeom>
          </p:spPr>
          <p:txBody>
            <a:bodyPr anchor="ctr" rtlCol="false" tIns="50800" lIns="50800" bIns="50800" rIns="50800"/>
            <a:lstStyle/>
            <a:p>
              <a:pPr algn="l">
                <a:lnSpc>
                  <a:spcPts val="2939"/>
                </a:lnSpc>
              </a:pPr>
              <a:r>
                <a:rPr lang="en-US" sz="2099">
                  <a:solidFill>
                    <a:srgbClr val="FFFFFF"/>
                  </a:solidFill>
                  <a:latin typeface="Poppins"/>
                  <a:ea typeface="Poppins"/>
                  <a:cs typeface="Poppins"/>
                  <a:sym typeface="Poppins"/>
                </a:rPr>
                <a:t>  Phase 2: Development</a:t>
              </a:r>
            </a:p>
            <a:p>
              <a:pPr algn="l">
                <a:lnSpc>
                  <a:spcPts val="2520"/>
                </a:lnSpc>
              </a:pPr>
            </a:p>
            <a:p>
              <a:pPr algn="l" marL="0" indent="0" lvl="0">
                <a:lnSpc>
                  <a:spcPts val="2659"/>
                </a:lnSpc>
                <a:spcBef>
                  <a:spcPct val="0"/>
                </a:spcBef>
              </a:pPr>
              <a:r>
                <a:rPr lang="en-US" sz="1899">
                  <a:solidFill>
                    <a:srgbClr val="FFFFFF"/>
                  </a:solidFill>
                  <a:latin typeface="Poppins"/>
                  <a:ea typeface="Poppins"/>
                  <a:cs typeface="Poppins"/>
                  <a:sym typeface="Poppins"/>
                </a:rPr>
                <a:t> Cloud build, consulting setup, and MVPs (6–18 months)</a:t>
              </a:r>
            </a:p>
          </p:txBody>
        </p:sp>
      </p:grpSp>
      <p:sp>
        <p:nvSpPr>
          <p:cNvPr name="TextBox 19" id="19"/>
          <p:cNvSpPr txBox="true"/>
          <p:nvPr/>
        </p:nvSpPr>
        <p:spPr>
          <a:xfrm rot="0">
            <a:off x="12719168" y="6975212"/>
            <a:ext cx="6265091" cy="4832876"/>
          </a:xfrm>
          <a:prstGeom prst="rect">
            <a:avLst/>
          </a:prstGeom>
        </p:spPr>
        <p:txBody>
          <a:bodyPr anchor="t" rtlCol="false" tIns="0" lIns="0" bIns="0" rIns="0">
            <a:spAutoFit/>
          </a:bodyPr>
          <a:lstStyle/>
          <a:p>
            <a:pPr algn="ctr">
              <a:lnSpc>
                <a:spcPts val="35614"/>
              </a:lnSpc>
            </a:pPr>
            <a:r>
              <a:rPr lang="en-US" b="true" sz="37888" spc="-1856">
                <a:solidFill>
                  <a:srgbClr val="EFEFEF"/>
                </a:solidFill>
                <a:latin typeface="TT Hoves Bold"/>
                <a:ea typeface="TT Hoves Bold"/>
                <a:cs typeface="TT Hoves Bold"/>
                <a:sym typeface="TT Hoves Bold"/>
              </a:rPr>
              <a:t>09</a:t>
            </a:r>
          </a:p>
        </p:txBody>
      </p:sp>
      <p:sp>
        <p:nvSpPr>
          <p:cNvPr name="TextBox 20" id="20"/>
          <p:cNvSpPr txBox="true"/>
          <p:nvPr/>
        </p:nvSpPr>
        <p:spPr>
          <a:xfrm rot="0">
            <a:off x="11160507" y="5905500"/>
            <a:ext cx="3117321" cy="448311"/>
          </a:xfrm>
          <a:prstGeom prst="rect">
            <a:avLst/>
          </a:prstGeom>
        </p:spPr>
        <p:txBody>
          <a:bodyPr anchor="t" rtlCol="false" tIns="0" lIns="0" bIns="0" rIns="0">
            <a:spAutoFit/>
          </a:bodyPr>
          <a:lstStyle/>
          <a:p>
            <a:pPr algn="just">
              <a:lnSpc>
                <a:spcPts val="3639"/>
              </a:lnSpc>
              <a:spcBef>
                <a:spcPct val="0"/>
              </a:spcBef>
            </a:pPr>
            <a:r>
              <a:rPr lang="en-US" sz="2599">
                <a:solidFill>
                  <a:srgbClr val="EFEFEF"/>
                </a:solidFill>
                <a:latin typeface="TT Hoves"/>
                <a:ea typeface="TT Hoves"/>
                <a:cs typeface="TT Hoves"/>
                <a:sym typeface="TT Hoves"/>
              </a:rPr>
              <a:t>TCS</a:t>
            </a:r>
          </a:p>
        </p:txBody>
      </p:sp>
      <p:sp>
        <p:nvSpPr>
          <p:cNvPr name="TextBox 21" id="21"/>
          <p:cNvSpPr txBox="true"/>
          <p:nvPr/>
        </p:nvSpPr>
        <p:spPr>
          <a:xfrm rot="0">
            <a:off x="12871568" y="5905500"/>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TextBox 22" id="22"/>
          <p:cNvSpPr txBox="true"/>
          <p:nvPr/>
        </p:nvSpPr>
        <p:spPr>
          <a:xfrm rot="0">
            <a:off x="14981024" y="5905500"/>
            <a:ext cx="2798151" cy="448311"/>
          </a:xfrm>
          <a:prstGeom prst="rect">
            <a:avLst/>
          </a:prstGeom>
        </p:spPr>
        <p:txBody>
          <a:bodyPr anchor="t" rtlCol="false" tIns="0" lIns="0" bIns="0" rIns="0">
            <a:spAutoFit/>
          </a:bodyPr>
          <a:lstStyle/>
          <a:p>
            <a:pPr algn="r">
              <a:lnSpc>
                <a:spcPts val="3639"/>
              </a:lnSpc>
              <a:spcBef>
                <a:spcPct val="0"/>
              </a:spcBef>
            </a:pPr>
            <a:r>
              <a:rPr lang="en-US" sz="2599">
                <a:solidFill>
                  <a:srgbClr val="EFEFEF"/>
                </a:solidFill>
                <a:latin typeface="TT Hoves"/>
                <a:ea typeface="TT Hoves"/>
                <a:cs typeface="TT Hoves"/>
                <a:sym typeface="TT Hoves"/>
              </a:rPr>
              <a:t>Capstone Project</a:t>
            </a:r>
          </a:p>
        </p:txBody>
      </p:sp>
      <p:sp>
        <p:nvSpPr>
          <p:cNvPr name="TextBox 23" id="23"/>
          <p:cNvSpPr txBox="true"/>
          <p:nvPr/>
        </p:nvSpPr>
        <p:spPr>
          <a:xfrm rot="0">
            <a:off x="807155" y="4620669"/>
            <a:ext cx="6973892" cy="33274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TT Hoves"/>
                <a:ea typeface="TT Hoves"/>
                <a:cs typeface="TT Hoves"/>
                <a:sym typeface="TT Hoves"/>
              </a:rPr>
              <a:t>Strategy alignment, R&amp;D kickoff, hiring (0–6 months)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584203" y="3945255"/>
            <a:ext cx="8461980" cy="4545330"/>
          </a:xfrm>
          <a:prstGeom prst="rect">
            <a:avLst/>
          </a:prstGeom>
        </p:spPr>
        <p:txBody>
          <a:bodyPr anchor="t" rtlCol="false" tIns="0" lIns="0" bIns="0" rIns="0">
            <a:spAutoFit/>
          </a:bodyPr>
          <a:lstStyle/>
          <a:p>
            <a:pPr algn="just" marL="0" indent="0" lvl="0">
              <a:lnSpc>
                <a:spcPts val="2564"/>
              </a:lnSpc>
              <a:spcBef>
                <a:spcPct val="0"/>
              </a:spcBef>
            </a:pPr>
            <a:r>
              <a:rPr lang="en-US" sz="1899" spc="113">
                <a:solidFill>
                  <a:srgbClr val="343434"/>
                </a:solidFill>
                <a:latin typeface="Poppins"/>
                <a:ea typeface="Poppins"/>
                <a:cs typeface="Poppins"/>
                <a:sym typeface="Poppins"/>
              </a:rPr>
              <a:t>This capst</a:t>
            </a:r>
            <a:r>
              <a:rPr lang="en-US" sz="1899" spc="113" u="none">
                <a:solidFill>
                  <a:srgbClr val="343434"/>
                </a:solidFill>
                <a:latin typeface="Poppins"/>
                <a:ea typeface="Poppins"/>
                <a:cs typeface="Poppins"/>
                <a:sym typeface="Poppins"/>
              </a:rPr>
              <a:t>one journey taught me that innovation goes far beyond technology, it’s rooted in the right people, a supportive culture, and a clear, courageous vision. Tools and platforms are important, but they only become powerful when backed by an organization that’s willing to think differently and act boldly.</a:t>
            </a:r>
          </a:p>
          <a:p>
            <a:pPr algn="just" marL="0" indent="0" lvl="0">
              <a:lnSpc>
                <a:spcPts val="2564"/>
              </a:lnSpc>
              <a:spcBef>
                <a:spcPct val="0"/>
              </a:spcBef>
            </a:pPr>
          </a:p>
          <a:p>
            <a:pPr algn="just" marL="0" indent="0" lvl="0">
              <a:lnSpc>
                <a:spcPts val="2564"/>
              </a:lnSpc>
              <a:spcBef>
                <a:spcPct val="0"/>
              </a:spcBef>
            </a:pPr>
            <a:r>
              <a:rPr lang="en-US" sz="1899" spc="113" u="none">
                <a:solidFill>
                  <a:srgbClr val="343434"/>
                </a:solidFill>
                <a:latin typeface="Poppins"/>
                <a:ea typeface="Poppins"/>
                <a:cs typeface="Poppins"/>
                <a:sym typeface="Poppins"/>
              </a:rPr>
              <a:t>Strategic transformation isn’t about one big idea, it’s about executing consistently over time. TCS has all the raw ingredients to lead the next era of digital evolution, but true leadership will come only when it owns what it builds. Ultimately, I’ve learned that timing, clarity, and courage are what drive lasting impact in an industry defined by change.</a:t>
            </a:r>
          </a:p>
          <a:p>
            <a:pPr algn="just" marL="0" indent="0" lvl="0">
              <a:lnSpc>
                <a:spcPts val="2564"/>
              </a:lnSpc>
              <a:spcBef>
                <a:spcPct val="0"/>
              </a:spcBef>
            </a:pPr>
          </a:p>
        </p:txBody>
      </p:sp>
      <p:sp>
        <p:nvSpPr>
          <p:cNvPr name="TextBox 3" id="3"/>
          <p:cNvSpPr txBox="true"/>
          <p:nvPr/>
        </p:nvSpPr>
        <p:spPr>
          <a:xfrm rot="0">
            <a:off x="2528993" y="806360"/>
            <a:ext cx="13598408" cy="2613580"/>
          </a:xfrm>
          <a:prstGeom prst="rect">
            <a:avLst/>
          </a:prstGeom>
        </p:spPr>
        <p:txBody>
          <a:bodyPr anchor="t" rtlCol="false" tIns="0" lIns="0" bIns="0" rIns="0">
            <a:spAutoFit/>
          </a:bodyPr>
          <a:lstStyle/>
          <a:p>
            <a:pPr algn="just">
              <a:lnSpc>
                <a:spcPts val="10180"/>
              </a:lnSpc>
            </a:pPr>
            <a:r>
              <a:rPr lang="en-US" b="true" sz="9695" spc="-475">
                <a:solidFill>
                  <a:srgbClr val="343434"/>
                </a:solidFill>
                <a:latin typeface="TT Hoves Bold"/>
                <a:ea typeface="TT Hoves Bold"/>
                <a:cs typeface="TT Hoves Bold"/>
                <a:sym typeface="TT Hoves Bold"/>
              </a:rPr>
              <a:t>What I Learned from This Capstone</a:t>
            </a:r>
          </a:p>
        </p:txBody>
      </p:sp>
      <p:sp>
        <p:nvSpPr>
          <p:cNvPr name="Freeform 4" id="4"/>
          <p:cNvSpPr/>
          <p:nvPr/>
        </p:nvSpPr>
        <p:spPr>
          <a:xfrm flipH="false" flipV="false" rot="0">
            <a:off x="9656754" y="-2564899"/>
            <a:ext cx="16075318" cy="16075318"/>
          </a:xfrm>
          <a:custGeom>
            <a:avLst/>
            <a:gdLst/>
            <a:ahLst/>
            <a:cxnLst/>
            <a:rect r="r" b="b" t="t" l="l"/>
            <a:pathLst>
              <a:path h="16075318" w="16075318">
                <a:moveTo>
                  <a:pt x="0" y="0"/>
                </a:moveTo>
                <a:lnTo>
                  <a:pt x="16075318" y="0"/>
                </a:lnTo>
                <a:lnTo>
                  <a:pt x="16075318" y="16075318"/>
                </a:lnTo>
                <a:lnTo>
                  <a:pt x="0" y="16075318"/>
                </a:lnTo>
                <a:lnTo>
                  <a:pt x="0" y="0"/>
                </a:lnTo>
                <a:close/>
              </a:path>
            </a:pathLst>
          </a:custGeom>
          <a:blipFill>
            <a:blip r:embed="rId2">
              <a:alphaModFix amt="52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696258" y="-976142"/>
            <a:ext cx="2222590" cy="11878896"/>
            <a:chOff x="0" y="0"/>
            <a:chExt cx="585373" cy="3128598"/>
          </a:xfrm>
        </p:grpSpPr>
        <p:sp>
          <p:nvSpPr>
            <p:cNvPr name="Freeform 6" id="6"/>
            <p:cNvSpPr/>
            <p:nvPr/>
          </p:nvSpPr>
          <p:spPr>
            <a:xfrm flipH="false" flipV="false" rot="0">
              <a:off x="0" y="0"/>
              <a:ext cx="585373" cy="3128598"/>
            </a:xfrm>
            <a:custGeom>
              <a:avLst/>
              <a:gdLst/>
              <a:ahLst/>
              <a:cxnLst/>
              <a:rect r="r" b="b" t="t" l="l"/>
              <a:pathLst>
                <a:path h="3128598" w="585373">
                  <a:moveTo>
                    <a:pt x="0" y="0"/>
                  </a:moveTo>
                  <a:lnTo>
                    <a:pt x="585373" y="0"/>
                  </a:lnTo>
                  <a:lnTo>
                    <a:pt x="585373" y="3128598"/>
                  </a:lnTo>
                  <a:lnTo>
                    <a:pt x="0" y="3128598"/>
                  </a:lnTo>
                  <a:close/>
                </a:path>
              </a:pathLst>
            </a:custGeom>
            <a:solidFill>
              <a:srgbClr val="0003FF"/>
            </a:solidFill>
          </p:spPr>
        </p:sp>
        <p:sp>
          <p:nvSpPr>
            <p:cNvPr name="TextBox 7" id="7"/>
            <p:cNvSpPr txBox="true"/>
            <p:nvPr/>
          </p:nvSpPr>
          <p:spPr>
            <a:xfrm>
              <a:off x="0" y="-57150"/>
              <a:ext cx="585373" cy="3185748"/>
            </a:xfrm>
            <a:prstGeom prst="rect">
              <a:avLst/>
            </a:prstGeom>
          </p:spPr>
          <p:txBody>
            <a:bodyPr anchor="ctr" rtlCol="false" tIns="50800" lIns="50800" bIns="50800" rIns="50800"/>
            <a:lstStyle/>
            <a:p>
              <a:pPr algn="ctr">
                <a:lnSpc>
                  <a:spcPts val="3639"/>
                </a:lnSpc>
              </a:pPr>
            </a:p>
          </p:txBody>
        </p:sp>
      </p:grpSp>
      <p:sp>
        <p:nvSpPr>
          <p:cNvPr name="TextBox 8" id="8"/>
          <p:cNvSpPr txBox="true"/>
          <p:nvPr/>
        </p:nvSpPr>
        <p:spPr>
          <a:xfrm rot="-5400000">
            <a:off x="-849366" y="6297811"/>
            <a:ext cx="3117321" cy="448311"/>
          </a:xfrm>
          <a:prstGeom prst="rect">
            <a:avLst/>
          </a:prstGeom>
        </p:spPr>
        <p:txBody>
          <a:bodyPr anchor="t" rtlCol="false" tIns="0" lIns="0" bIns="0" rIns="0">
            <a:spAutoFit/>
          </a:bodyPr>
          <a:lstStyle/>
          <a:p>
            <a:pPr algn="just">
              <a:lnSpc>
                <a:spcPts val="3639"/>
              </a:lnSpc>
              <a:spcBef>
                <a:spcPct val="0"/>
              </a:spcBef>
            </a:pPr>
            <a:r>
              <a:rPr lang="en-US" sz="2599">
                <a:solidFill>
                  <a:srgbClr val="EFEFEF"/>
                </a:solidFill>
                <a:latin typeface="TT Hoves"/>
                <a:ea typeface="TT Hoves"/>
                <a:cs typeface="TT Hoves"/>
                <a:sym typeface="TT Hoves"/>
              </a:rPr>
              <a:t>IST 755</a:t>
            </a:r>
          </a:p>
        </p:txBody>
      </p:sp>
      <p:sp>
        <p:nvSpPr>
          <p:cNvPr name="TextBox 9" id="9"/>
          <p:cNvSpPr txBox="true"/>
          <p:nvPr/>
        </p:nvSpPr>
        <p:spPr>
          <a:xfrm rot="-5400000">
            <a:off x="-754116" y="2699448"/>
            <a:ext cx="3117321" cy="448311"/>
          </a:xfrm>
          <a:prstGeom prst="rect">
            <a:avLst/>
          </a:prstGeom>
        </p:spPr>
        <p:txBody>
          <a:bodyPr anchor="t" rtlCol="false" tIns="0" lIns="0" bIns="0" rIns="0">
            <a:spAutoFit/>
          </a:bodyPr>
          <a:lstStyle/>
          <a:p>
            <a:pPr algn="r">
              <a:lnSpc>
                <a:spcPts val="3639"/>
              </a:lnSpc>
              <a:spcBef>
                <a:spcPct val="0"/>
              </a:spcBef>
            </a:pPr>
            <a:r>
              <a:rPr lang="en-US" sz="2599">
                <a:solidFill>
                  <a:srgbClr val="EFEFEF"/>
                </a:solidFill>
                <a:latin typeface="TT Hoves"/>
                <a:ea typeface="TT Hoves"/>
                <a:cs typeface="TT Hoves"/>
                <a:sym typeface="TT Hoves"/>
              </a:rPr>
              <a:t>Capstone Project</a:t>
            </a:r>
          </a:p>
        </p:txBody>
      </p:sp>
      <p:sp>
        <p:nvSpPr>
          <p:cNvPr name="TextBox 10" id="10"/>
          <p:cNvSpPr txBox="true"/>
          <p:nvPr/>
        </p:nvSpPr>
        <p:spPr>
          <a:xfrm rot="-5400000">
            <a:off x="6164" y="4919345"/>
            <a:ext cx="1406261" cy="448311"/>
          </a:xfrm>
          <a:prstGeom prst="rect">
            <a:avLst/>
          </a:prstGeom>
        </p:spPr>
        <p:txBody>
          <a:bodyPr anchor="t" rtlCol="false" tIns="0" lIns="0" bIns="0" rIns="0">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name="TextBox 11" id="11"/>
          <p:cNvSpPr txBox="true"/>
          <p:nvPr/>
        </p:nvSpPr>
        <p:spPr>
          <a:xfrm rot="0">
            <a:off x="12601687" y="6540872"/>
            <a:ext cx="7498697" cy="4832876"/>
          </a:xfrm>
          <a:prstGeom prst="rect">
            <a:avLst/>
          </a:prstGeom>
        </p:spPr>
        <p:txBody>
          <a:bodyPr anchor="t" rtlCol="false" tIns="0" lIns="0" bIns="0" rIns="0">
            <a:spAutoFit/>
          </a:bodyPr>
          <a:lstStyle/>
          <a:p>
            <a:pPr algn="ctr">
              <a:lnSpc>
                <a:spcPts val="35614"/>
              </a:lnSpc>
            </a:pPr>
            <a:r>
              <a:rPr lang="en-US" b="true" sz="37888" spc="-1856">
                <a:solidFill>
                  <a:srgbClr val="343434"/>
                </a:solidFill>
                <a:latin typeface="TT Hoves Bold"/>
                <a:ea typeface="TT Hoves Bold"/>
                <a:cs typeface="TT Hoves Bold"/>
                <a:sym typeface="TT Hoves Bold"/>
              </a:rPr>
              <a:t>10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DAGkb9yeQYs</dc:identifier>
  <dcterms:modified xsi:type="dcterms:W3CDTF">2011-08-01T06:04:30Z</dcterms:modified>
  <cp:revision>1</cp:revision>
  <dc:title>TCS - Capstone Project Presentation</dc:title>
</cp:coreProperties>
</file>