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6669d0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6669d0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Welcome back! In the previous module, we learned about different techniques of ranked retrieval. First, we learned about ranking methods such as the Jaccard coefficient, Term Frequency, Inverse Document Frequency, TF-IDF, and Vector Space Models. And then we discussed multiple ways of evaluating ranked retrieval systems.</a:t>
            </a:r>
            <a:r>
              <a:rPr lang="en"/>
              <a:t> </a:t>
            </a:r>
            <a:endParaRPr/>
          </a:p>
          <a:p>
            <a:pPr indent="0" lvl="0" marL="0" rtl="0" algn="l">
              <a:lnSpc>
                <a:spcPct val="115000"/>
              </a:lnSpc>
              <a:spcBef>
                <a:spcPts val="0"/>
              </a:spcBef>
              <a:spcAft>
                <a:spcPts val="0"/>
              </a:spcAft>
              <a:buClr>
                <a:schemeClr val="dk1"/>
              </a:buClr>
              <a:buSzPts val="1100"/>
              <a:buFont typeface="Arial"/>
              <a:buNone/>
            </a:pPr>
            <a:r>
              <a:rPr lang="en"/>
              <a:t>In this module, we will take up a project and apply the learning of ranked retrieval approaches to build a ranked retrieval model.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77f9e89d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77f9e89d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And finally, we will use the TF-IDF based Vector Space Model and calculate the similarity between the query and documents using the cosine similarity. We will be evaluating the performance of all these approaches on both training and validation set using the Mean Average Precision evaluation metric.</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Let’s now move on to the next video and start building our ranked retrieval system.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6669d08cd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96669d08cd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Thank you!</a:t>
            </a:r>
            <a:endParaRPr/>
          </a:p>
        </p:txBody>
      </p:sp>
      <p:sp>
        <p:nvSpPr>
          <p:cNvPr id="152" name="Google Shape;152;g96669d08cd_0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77f9e89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77f9e89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So, let’s start with understanding the </a:t>
            </a:r>
            <a:r>
              <a:rPr lang="en">
                <a:solidFill>
                  <a:schemeClr val="dk1"/>
                </a:solidFill>
              </a:rPr>
              <a:t>problem statement.</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We want to develop a ranked retrieval system which takes free text queries from the user,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7f9e89d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7f9e89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ranks the documents in the corpus according to relevance to the given query</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77f9e89d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77f9e89d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and return the five most relevant documents with respect to the query. In our case, we will return the IDs of top 5 relevant documents.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So, that’s the problem statement for the project.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6669d08c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6669d08c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2800"/>
              </a:lnSpc>
              <a:spcBef>
                <a:spcPts val="0"/>
              </a:spcBef>
              <a:spcAft>
                <a:spcPts val="0"/>
              </a:spcAft>
              <a:buClr>
                <a:schemeClr val="dk1"/>
              </a:buClr>
              <a:buSzPts val="1100"/>
              <a:buFont typeface="Arial"/>
              <a:buNone/>
            </a:pPr>
            <a:r>
              <a:rPr lang="en">
                <a:solidFill>
                  <a:schemeClr val="dk1"/>
                </a:solidFill>
              </a:rPr>
              <a:t>Let’s now take a look at the dataset that we will be using to build our project.</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The dataset that we’ll be using here is a subset of Cranfield Collection, which was published in the 1960s.</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It contains 5 files. Let’s understand them one by one.</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First is the documents.csv, which contains 387 documents, which are abstracts of different articles on aerodynamics.</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Second is the queries.csv, which includes 85 free text queries for training.</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We then have qrel.csv that contains Document IDs of 5 relevant documents for every query in the training set. So, this is a mapping between the queries and the relevant documents.</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Similar to these, we also have queries for validation set present in the queries_val.csv, which contains 22 queries.</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And, qrel_val.csv, which contains 5 relevant documents for every query present in the validation set. Notice here that we only have one corpus of documents on which we will run our queries. So, the set of documents will be the same for both training and validation set.</a:t>
            </a:r>
            <a:endParaRPr>
              <a:solidFill>
                <a:schemeClr val="dk1"/>
              </a:solidFill>
            </a:endParaRPr>
          </a:p>
          <a:p>
            <a:pPr indent="0" lvl="0" marL="0" rtl="0" algn="l">
              <a:lnSpc>
                <a:spcPct val="172800"/>
              </a:lnSpc>
              <a:spcBef>
                <a:spcPts val="0"/>
              </a:spcBef>
              <a:spcAft>
                <a:spcPts val="0"/>
              </a:spcAft>
              <a:buClr>
                <a:schemeClr val="dk1"/>
              </a:buClr>
              <a:buSzPts val="1100"/>
              <a:buFont typeface="Arial"/>
              <a:buNone/>
            </a:pPr>
            <a:r>
              <a:rPr lang="en">
                <a:solidFill>
                  <a:schemeClr val="dk1"/>
                </a:solidFill>
              </a:rPr>
              <a:t>That’s all about the dataset that we will be using to build our ranked retrieval system.</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6669d08c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6669d08c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Let us now take a look at the steps that we will perform to build this project.</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First, we will load the dataset and explore some sample documents and queries to get an understanding of the dataset.</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Next, we will pre-process the queries and documents.</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And, finally, we’ll start ranking documents and evaluation of different methods using mean average precision. The different methods that we’ll use for ranking documents are:</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Jaccard Coefficient, where we will find the similarity between the queries and documents using this formula and return 5 documents that have the highest jaccard score.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77f9e89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77f9e89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Then we will use </a:t>
            </a:r>
            <a:r>
              <a:rPr lang="en">
                <a:solidFill>
                  <a:schemeClr val="dk1"/>
                </a:solidFill>
              </a:rPr>
              <a:t>Term Frequency where we will use the log normalized form of the term frequency to calculate the score for each document. Just to recall, term frequency is dependent on the occurrences of terms in a document.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77f9e89d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77f9e89d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Moving forward, we will use </a:t>
            </a:r>
            <a:r>
              <a:rPr lang="en">
                <a:solidFill>
                  <a:schemeClr val="dk1"/>
                </a:solidFill>
              </a:rPr>
              <a:t>Inverse Document Frequency and rank the documents using this. To recall, IDF or inverse document frequency assigns higher weightage to the rare terms as compared to the frequent terms. This was the challenge with term frequency which assigns higher weightage to frequent terms. So, we will see if using IDF for ranking the documents improves the performance of our model.</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77f9e89d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77f9e89d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Then we will combine the two approaches, term frequency and inverse document frequency and use the tf-idf weighting to rank the documents with respect to the query. Just to recall, tf-idf is just the product of the term frequency and inverse document frequency.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682425" y="2193750"/>
            <a:ext cx="8083200" cy="756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3200">
                <a:solidFill>
                  <a:srgbClr val="EE3D24"/>
                </a:solidFill>
                <a:latin typeface="Roboto"/>
                <a:ea typeface="Roboto"/>
                <a:cs typeface="Roboto"/>
                <a:sym typeface="Roboto"/>
              </a:rPr>
              <a:t>Ranked Retrieval Project</a:t>
            </a:r>
            <a:endParaRPr sz="3200">
              <a:solidFill>
                <a:srgbClr val="EE3D24"/>
              </a:solidFill>
              <a:latin typeface="Roboto"/>
              <a:ea typeface="Roboto"/>
              <a:cs typeface="Roboto"/>
              <a:sym typeface="Roboto"/>
            </a:endParaRPr>
          </a:p>
        </p:txBody>
      </p:sp>
      <p:pic>
        <p:nvPicPr>
          <p:cNvPr id="56" name="Google Shape;56;p13"/>
          <p:cNvPicPr preferRelativeResize="0"/>
          <p:nvPr/>
        </p:nvPicPr>
        <p:blipFill>
          <a:blip r:embed="rId3">
            <a:alphaModFix/>
          </a:blip>
          <a:stretch>
            <a:fillRect/>
          </a:stretch>
        </p:blipFill>
        <p:spPr>
          <a:xfrm>
            <a:off x="7150100" y="4516575"/>
            <a:ext cx="1993800" cy="62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Steps to build a Ranked Retrieval System</a:t>
            </a:r>
            <a:endParaRPr sz="2800">
              <a:solidFill>
                <a:srgbClr val="FF0000"/>
              </a:solidFill>
              <a:latin typeface="Roboto"/>
              <a:ea typeface="Roboto"/>
              <a:cs typeface="Roboto"/>
              <a:sym typeface="Roboto"/>
            </a:endParaRPr>
          </a:p>
        </p:txBody>
      </p:sp>
      <p:pic>
        <p:nvPicPr>
          <p:cNvPr id="147" name="Google Shape;147;p22"/>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48" name="Google Shape;148;p22"/>
          <p:cNvSpPr txBox="1"/>
          <p:nvPr/>
        </p:nvSpPr>
        <p:spPr>
          <a:xfrm>
            <a:off x="915450" y="788125"/>
            <a:ext cx="7313100" cy="37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Load the dataset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Text Pre-processing</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Ranking documents and Evaluation using MAP</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Jaccard Coefficient</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Term Frequency</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Inverse Document Frequency</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TF-IDF</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TF-IDF based Vector Space Model</a:t>
            </a:r>
            <a:endParaRPr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nvSpPr>
        <p:spPr>
          <a:xfrm>
            <a:off x="-4362" y="2375539"/>
            <a:ext cx="91527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Thank You</a:t>
            </a:r>
            <a:endParaRPr i="0" sz="2800" u="none" cap="none" strike="noStrike">
              <a:solidFill>
                <a:srgbClr val="000000"/>
              </a:solidFill>
              <a:latin typeface="Roboto"/>
              <a:ea typeface="Roboto"/>
              <a:cs typeface="Roboto"/>
              <a:sym typeface="Roboto"/>
            </a:endParaRPr>
          </a:p>
        </p:txBody>
      </p:sp>
      <p:pic>
        <p:nvPicPr>
          <p:cNvPr id="155" name="Google Shape;155;p23"/>
          <p:cNvPicPr preferRelativeResize="0"/>
          <p:nvPr/>
        </p:nvPicPr>
        <p:blipFill rotWithShape="1">
          <a:blip r:embed="rId3">
            <a:alphaModFix/>
          </a:blip>
          <a:srcRect b="33581" l="0" r="0" t="32756"/>
          <a:stretch/>
        </p:blipFill>
        <p:spPr>
          <a:xfrm>
            <a:off x="7054800" y="4388550"/>
            <a:ext cx="2016300" cy="678749"/>
          </a:xfrm>
          <a:prstGeom prst="rect">
            <a:avLst/>
          </a:prstGeom>
          <a:noFill/>
          <a:ln>
            <a:noFill/>
          </a:ln>
        </p:spPr>
      </p:pic>
      <p:sp>
        <p:nvSpPr>
          <p:cNvPr id="156" name="Google Shape;156;p23"/>
          <p:cNvSpPr/>
          <p:nvPr/>
        </p:nvSpPr>
        <p:spPr>
          <a:xfrm>
            <a:off x="7112000" y="4388550"/>
            <a:ext cx="2031900" cy="75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3"/>
          <p:cNvPicPr preferRelativeResize="0"/>
          <p:nvPr/>
        </p:nvPicPr>
        <p:blipFill>
          <a:blip r:embed="rId4">
            <a:alphaModFix/>
          </a:blip>
          <a:stretch>
            <a:fillRect/>
          </a:stretch>
        </p:blipFill>
        <p:spPr>
          <a:xfrm>
            <a:off x="7150100" y="4516575"/>
            <a:ext cx="1993800" cy="62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Problem Statement</a:t>
            </a:r>
            <a:endParaRPr sz="2800">
              <a:solidFill>
                <a:srgbClr val="FF0000"/>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64" name="Google Shape;64;p14"/>
          <p:cNvSpPr/>
          <p:nvPr/>
        </p:nvSpPr>
        <p:spPr>
          <a:xfrm>
            <a:off x="2256300" y="3056150"/>
            <a:ext cx="2229900" cy="120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Ranked Retrieval System</a:t>
            </a:r>
            <a:endParaRPr sz="1900"/>
          </a:p>
        </p:txBody>
      </p:sp>
      <p:sp>
        <p:nvSpPr>
          <p:cNvPr id="65" name="Google Shape;65;p14"/>
          <p:cNvSpPr/>
          <p:nvPr/>
        </p:nvSpPr>
        <p:spPr>
          <a:xfrm>
            <a:off x="231100" y="3343250"/>
            <a:ext cx="1421100" cy="6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900"/>
              <a:t>Query</a:t>
            </a:r>
            <a:endParaRPr sz="1900"/>
          </a:p>
        </p:txBody>
      </p:sp>
      <p:cxnSp>
        <p:nvCxnSpPr>
          <p:cNvPr id="66" name="Google Shape;66;p14"/>
          <p:cNvCxnSpPr>
            <a:stCxn id="65" idx="3"/>
            <a:endCxn id="64" idx="1"/>
          </p:cNvCxnSpPr>
          <p:nvPr/>
        </p:nvCxnSpPr>
        <p:spPr>
          <a:xfrm>
            <a:off x="1652200" y="3656750"/>
            <a:ext cx="604200" cy="0"/>
          </a:xfrm>
          <a:prstGeom prst="straightConnector1">
            <a:avLst/>
          </a:prstGeom>
          <a:noFill/>
          <a:ln cap="flat" cmpd="sng" w="38100">
            <a:solidFill>
              <a:schemeClr val="dk2"/>
            </a:solidFill>
            <a:prstDash val="solid"/>
            <a:round/>
            <a:headEnd len="med" w="med" type="none"/>
            <a:tailEnd len="med" w="med" type="stealth"/>
          </a:ln>
        </p:spPr>
      </p:cxnSp>
      <p:sp>
        <p:nvSpPr>
          <p:cNvPr id="67" name="Google Shape;67;p14"/>
          <p:cNvSpPr txBox="1"/>
          <p:nvPr/>
        </p:nvSpPr>
        <p:spPr>
          <a:xfrm>
            <a:off x="789450" y="881400"/>
            <a:ext cx="7565100" cy="19155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Font typeface="Roboto"/>
              <a:buChar char="●"/>
            </a:pPr>
            <a:r>
              <a:rPr lang="en" sz="2000">
                <a:latin typeface="Roboto"/>
                <a:ea typeface="Roboto"/>
                <a:cs typeface="Roboto"/>
                <a:sym typeface="Roboto"/>
              </a:rPr>
              <a:t>To develop a ranked retrieval system which takes free text queries from the user</a:t>
            </a:r>
            <a:endParaRPr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Problem Statement</a:t>
            </a:r>
            <a:endParaRPr sz="2800">
              <a:solidFill>
                <a:srgbClr val="FF0000"/>
              </a:solidFill>
              <a:latin typeface="Roboto"/>
              <a:ea typeface="Roboto"/>
              <a:cs typeface="Roboto"/>
              <a:sym typeface="Roboto"/>
            </a:endParaRPr>
          </a:p>
        </p:txBody>
      </p:sp>
      <p:pic>
        <p:nvPicPr>
          <p:cNvPr id="74" name="Google Shape;74;p15"/>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75" name="Google Shape;75;p15"/>
          <p:cNvSpPr/>
          <p:nvPr/>
        </p:nvSpPr>
        <p:spPr>
          <a:xfrm>
            <a:off x="2256300" y="3056150"/>
            <a:ext cx="2229900" cy="120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Ranked Retrieval System</a:t>
            </a:r>
            <a:endParaRPr sz="1900"/>
          </a:p>
        </p:txBody>
      </p:sp>
      <p:sp>
        <p:nvSpPr>
          <p:cNvPr id="76" name="Google Shape;76;p15"/>
          <p:cNvSpPr/>
          <p:nvPr/>
        </p:nvSpPr>
        <p:spPr>
          <a:xfrm>
            <a:off x="231100" y="3343250"/>
            <a:ext cx="1421100" cy="6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900"/>
              <a:t>Query</a:t>
            </a:r>
            <a:endParaRPr sz="1900"/>
          </a:p>
        </p:txBody>
      </p:sp>
      <p:cxnSp>
        <p:nvCxnSpPr>
          <p:cNvPr id="77" name="Google Shape;77;p15"/>
          <p:cNvCxnSpPr>
            <a:stCxn id="76" idx="3"/>
            <a:endCxn id="75" idx="1"/>
          </p:cNvCxnSpPr>
          <p:nvPr/>
        </p:nvCxnSpPr>
        <p:spPr>
          <a:xfrm>
            <a:off x="1652200" y="3656750"/>
            <a:ext cx="604200" cy="0"/>
          </a:xfrm>
          <a:prstGeom prst="straightConnector1">
            <a:avLst/>
          </a:prstGeom>
          <a:noFill/>
          <a:ln cap="flat" cmpd="sng" w="38100">
            <a:solidFill>
              <a:schemeClr val="dk2"/>
            </a:solidFill>
            <a:prstDash val="solid"/>
            <a:round/>
            <a:headEnd len="med" w="med" type="none"/>
            <a:tailEnd len="med" w="med" type="stealth"/>
          </a:ln>
        </p:spPr>
      </p:cxnSp>
      <p:pic>
        <p:nvPicPr>
          <p:cNvPr id="78" name="Google Shape;78;p15"/>
          <p:cNvPicPr preferRelativeResize="0"/>
          <p:nvPr/>
        </p:nvPicPr>
        <p:blipFill>
          <a:blip r:embed="rId4">
            <a:alphaModFix/>
          </a:blip>
          <a:stretch>
            <a:fillRect/>
          </a:stretch>
        </p:blipFill>
        <p:spPr>
          <a:xfrm>
            <a:off x="5090300" y="3116114"/>
            <a:ext cx="1668400" cy="1081284"/>
          </a:xfrm>
          <a:prstGeom prst="rect">
            <a:avLst/>
          </a:prstGeom>
          <a:noFill/>
          <a:ln>
            <a:noFill/>
          </a:ln>
        </p:spPr>
      </p:pic>
      <p:cxnSp>
        <p:nvCxnSpPr>
          <p:cNvPr id="79" name="Google Shape;79;p15"/>
          <p:cNvCxnSpPr>
            <a:stCxn id="75" idx="3"/>
            <a:endCxn id="78" idx="1"/>
          </p:cNvCxnSpPr>
          <p:nvPr/>
        </p:nvCxnSpPr>
        <p:spPr>
          <a:xfrm>
            <a:off x="4486200" y="3656750"/>
            <a:ext cx="604200" cy="0"/>
          </a:xfrm>
          <a:prstGeom prst="straightConnector1">
            <a:avLst/>
          </a:prstGeom>
          <a:noFill/>
          <a:ln cap="flat" cmpd="sng" w="38100">
            <a:solidFill>
              <a:schemeClr val="dk2"/>
            </a:solidFill>
            <a:prstDash val="solid"/>
            <a:round/>
            <a:headEnd len="med" w="med" type="none"/>
            <a:tailEnd len="med" w="med" type="stealth"/>
          </a:ln>
        </p:spPr>
      </p:cxnSp>
      <p:sp>
        <p:nvSpPr>
          <p:cNvPr id="80" name="Google Shape;80;p15"/>
          <p:cNvSpPr txBox="1"/>
          <p:nvPr/>
        </p:nvSpPr>
        <p:spPr>
          <a:xfrm>
            <a:off x="789450" y="881400"/>
            <a:ext cx="7565100" cy="19155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Font typeface="Roboto"/>
              <a:buChar char="●"/>
            </a:pPr>
            <a:r>
              <a:rPr lang="en" sz="2000">
                <a:latin typeface="Roboto"/>
                <a:ea typeface="Roboto"/>
                <a:cs typeface="Roboto"/>
                <a:sym typeface="Roboto"/>
              </a:rPr>
              <a:t>To develop a ranked retrieval system which takes free text queries from the user</a:t>
            </a:r>
            <a:endParaRPr sz="2000">
              <a:latin typeface="Roboto"/>
              <a:ea typeface="Roboto"/>
              <a:cs typeface="Roboto"/>
              <a:sym typeface="Roboto"/>
            </a:endParaRPr>
          </a:p>
          <a:p>
            <a:pPr indent="-355600" lvl="0" marL="457200" rtl="0" algn="just">
              <a:lnSpc>
                <a:spcPct val="150000"/>
              </a:lnSpc>
              <a:spcBef>
                <a:spcPts val="0"/>
              </a:spcBef>
              <a:spcAft>
                <a:spcPts val="0"/>
              </a:spcAft>
              <a:buSzPts val="2000"/>
              <a:buFont typeface="Roboto"/>
              <a:buChar char="●"/>
            </a:pPr>
            <a:r>
              <a:rPr lang="en" sz="2000">
                <a:latin typeface="Roboto"/>
                <a:ea typeface="Roboto"/>
                <a:cs typeface="Roboto"/>
                <a:sym typeface="Roboto"/>
              </a:rPr>
              <a:t>Ranks the documents according to the relevance</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Problem Statement</a:t>
            </a:r>
            <a:endParaRPr sz="2800">
              <a:solidFill>
                <a:srgbClr val="FF0000"/>
              </a:solidFill>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88" name="Google Shape;88;p16"/>
          <p:cNvSpPr txBox="1"/>
          <p:nvPr/>
        </p:nvSpPr>
        <p:spPr>
          <a:xfrm>
            <a:off x="789450" y="881400"/>
            <a:ext cx="7565100" cy="19155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SzPts val="2000"/>
              <a:buFont typeface="Roboto"/>
              <a:buChar char="●"/>
            </a:pPr>
            <a:r>
              <a:rPr lang="en" sz="2000">
                <a:latin typeface="Roboto"/>
                <a:ea typeface="Roboto"/>
                <a:cs typeface="Roboto"/>
                <a:sym typeface="Roboto"/>
              </a:rPr>
              <a:t>To develop a ranked retrieval system which takes free text queries from the user</a:t>
            </a:r>
            <a:endParaRPr sz="2000">
              <a:latin typeface="Roboto"/>
              <a:ea typeface="Roboto"/>
              <a:cs typeface="Roboto"/>
              <a:sym typeface="Roboto"/>
            </a:endParaRPr>
          </a:p>
          <a:p>
            <a:pPr indent="-355600" lvl="0" marL="457200" rtl="0" algn="just">
              <a:lnSpc>
                <a:spcPct val="150000"/>
              </a:lnSpc>
              <a:spcBef>
                <a:spcPts val="0"/>
              </a:spcBef>
              <a:spcAft>
                <a:spcPts val="0"/>
              </a:spcAft>
              <a:buSzPts val="2000"/>
              <a:buFont typeface="Roboto"/>
              <a:buChar char="●"/>
            </a:pPr>
            <a:r>
              <a:rPr lang="en" sz="2000">
                <a:latin typeface="Roboto"/>
                <a:ea typeface="Roboto"/>
                <a:cs typeface="Roboto"/>
                <a:sym typeface="Roboto"/>
              </a:rPr>
              <a:t>Ranks the documents according to the relevance</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Returns five most relevant documents.</a:t>
            </a:r>
            <a:endParaRPr sz="2000">
              <a:latin typeface="Roboto"/>
              <a:ea typeface="Roboto"/>
              <a:cs typeface="Roboto"/>
              <a:sym typeface="Roboto"/>
            </a:endParaRPr>
          </a:p>
        </p:txBody>
      </p:sp>
      <p:sp>
        <p:nvSpPr>
          <p:cNvPr id="89" name="Google Shape;89;p16"/>
          <p:cNvSpPr/>
          <p:nvPr/>
        </p:nvSpPr>
        <p:spPr>
          <a:xfrm>
            <a:off x="2256300" y="3056150"/>
            <a:ext cx="2229900" cy="120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Ranked Retrieval System</a:t>
            </a:r>
            <a:endParaRPr sz="1900"/>
          </a:p>
        </p:txBody>
      </p:sp>
      <p:sp>
        <p:nvSpPr>
          <p:cNvPr id="90" name="Google Shape;90;p16"/>
          <p:cNvSpPr/>
          <p:nvPr/>
        </p:nvSpPr>
        <p:spPr>
          <a:xfrm>
            <a:off x="231100" y="3343250"/>
            <a:ext cx="1421100" cy="62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900"/>
              <a:t>Query</a:t>
            </a:r>
            <a:endParaRPr sz="1900"/>
          </a:p>
        </p:txBody>
      </p:sp>
      <p:cxnSp>
        <p:nvCxnSpPr>
          <p:cNvPr id="91" name="Google Shape;91;p16"/>
          <p:cNvCxnSpPr>
            <a:stCxn id="90" idx="3"/>
            <a:endCxn id="89" idx="1"/>
          </p:cNvCxnSpPr>
          <p:nvPr/>
        </p:nvCxnSpPr>
        <p:spPr>
          <a:xfrm>
            <a:off x="1652200" y="3656750"/>
            <a:ext cx="604200" cy="0"/>
          </a:xfrm>
          <a:prstGeom prst="straightConnector1">
            <a:avLst/>
          </a:prstGeom>
          <a:noFill/>
          <a:ln cap="flat" cmpd="sng" w="38100">
            <a:solidFill>
              <a:schemeClr val="dk2"/>
            </a:solidFill>
            <a:prstDash val="solid"/>
            <a:round/>
            <a:headEnd len="med" w="med" type="none"/>
            <a:tailEnd len="med" w="med" type="stealth"/>
          </a:ln>
        </p:spPr>
      </p:cxnSp>
      <p:pic>
        <p:nvPicPr>
          <p:cNvPr id="92" name="Google Shape;92;p16"/>
          <p:cNvPicPr preferRelativeResize="0"/>
          <p:nvPr/>
        </p:nvPicPr>
        <p:blipFill>
          <a:blip r:embed="rId4">
            <a:alphaModFix/>
          </a:blip>
          <a:stretch>
            <a:fillRect/>
          </a:stretch>
        </p:blipFill>
        <p:spPr>
          <a:xfrm>
            <a:off x="5090300" y="3116114"/>
            <a:ext cx="1668400" cy="1081284"/>
          </a:xfrm>
          <a:prstGeom prst="rect">
            <a:avLst/>
          </a:prstGeom>
          <a:noFill/>
          <a:ln>
            <a:noFill/>
          </a:ln>
        </p:spPr>
      </p:pic>
      <p:cxnSp>
        <p:nvCxnSpPr>
          <p:cNvPr id="93" name="Google Shape;93;p16"/>
          <p:cNvCxnSpPr>
            <a:stCxn id="89" idx="3"/>
            <a:endCxn id="92" idx="1"/>
          </p:cNvCxnSpPr>
          <p:nvPr/>
        </p:nvCxnSpPr>
        <p:spPr>
          <a:xfrm>
            <a:off x="4486200" y="3656750"/>
            <a:ext cx="604200" cy="0"/>
          </a:xfrm>
          <a:prstGeom prst="straightConnector1">
            <a:avLst/>
          </a:prstGeom>
          <a:noFill/>
          <a:ln cap="flat" cmpd="sng" w="38100">
            <a:solidFill>
              <a:schemeClr val="dk2"/>
            </a:solidFill>
            <a:prstDash val="solid"/>
            <a:round/>
            <a:headEnd len="med" w="med" type="none"/>
            <a:tailEnd len="med" w="med" type="stealth"/>
          </a:ln>
        </p:spPr>
      </p:cxnSp>
      <p:cxnSp>
        <p:nvCxnSpPr>
          <p:cNvPr id="94" name="Google Shape;94;p16"/>
          <p:cNvCxnSpPr/>
          <p:nvPr/>
        </p:nvCxnSpPr>
        <p:spPr>
          <a:xfrm>
            <a:off x="6758700" y="3629588"/>
            <a:ext cx="604200" cy="0"/>
          </a:xfrm>
          <a:prstGeom prst="straightConnector1">
            <a:avLst/>
          </a:prstGeom>
          <a:noFill/>
          <a:ln cap="flat" cmpd="sng" w="38100">
            <a:solidFill>
              <a:schemeClr val="dk2"/>
            </a:solidFill>
            <a:prstDash val="solid"/>
            <a:round/>
            <a:headEnd len="med" w="med" type="none"/>
            <a:tailEnd len="med" w="med" type="stealth"/>
          </a:ln>
        </p:spPr>
      </p:cxnSp>
      <p:sp>
        <p:nvSpPr>
          <p:cNvPr id="95" name="Google Shape;95;p16"/>
          <p:cNvSpPr txBox="1"/>
          <p:nvPr/>
        </p:nvSpPr>
        <p:spPr>
          <a:xfrm>
            <a:off x="7362800" y="3332850"/>
            <a:ext cx="15501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[101, 105, 104, 102, 109]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About the Dataset</a:t>
            </a:r>
            <a:endParaRPr sz="2800">
              <a:solidFill>
                <a:srgbClr val="FF0000"/>
              </a:solidFill>
              <a:latin typeface="Roboto"/>
              <a:ea typeface="Roboto"/>
              <a:cs typeface="Roboto"/>
              <a:sym typeface="Roboto"/>
            </a:endParaRPr>
          </a:p>
        </p:txBody>
      </p:sp>
      <p:pic>
        <p:nvPicPr>
          <p:cNvPr id="102" name="Google Shape;102;p17"/>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03" name="Google Shape;103;p17"/>
          <p:cNvSpPr txBox="1"/>
          <p:nvPr/>
        </p:nvSpPr>
        <p:spPr>
          <a:xfrm>
            <a:off x="635625" y="679600"/>
            <a:ext cx="4588800" cy="4404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Subset of Cranfield Collection, published in 1960s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Consisting of 5 files</a:t>
            </a:r>
            <a:endParaRPr sz="1800">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b="1" lang="en">
                <a:latin typeface="Roboto"/>
                <a:ea typeface="Roboto"/>
                <a:cs typeface="Roboto"/>
                <a:sym typeface="Roboto"/>
              </a:rPr>
              <a:t>documents.csv</a:t>
            </a:r>
            <a:r>
              <a:rPr lang="en">
                <a:latin typeface="Roboto"/>
                <a:ea typeface="Roboto"/>
                <a:cs typeface="Roboto"/>
                <a:sym typeface="Roboto"/>
              </a:rPr>
              <a:t> - 387 Aerodynamics Journal Articles’ Abstracts</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b="1" lang="en">
                <a:latin typeface="Roboto"/>
                <a:ea typeface="Roboto"/>
                <a:cs typeface="Roboto"/>
                <a:sym typeface="Roboto"/>
              </a:rPr>
              <a:t>queries.csv</a:t>
            </a:r>
            <a:r>
              <a:rPr lang="en">
                <a:latin typeface="Roboto"/>
                <a:ea typeface="Roboto"/>
                <a:cs typeface="Roboto"/>
                <a:sym typeface="Roboto"/>
              </a:rPr>
              <a:t> - 85 free text queries for training</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b="1" lang="en">
                <a:latin typeface="Roboto"/>
                <a:ea typeface="Roboto"/>
                <a:cs typeface="Roboto"/>
                <a:sym typeface="Roboto"/>
              </a:rPr>
              <a:t>qrel.csv</a:t>
            </a:r>
            <a:r>
              <a:rPr lang="en">
                <a:latin typeface="Roboto"/>
                <a:ea typeface="Roboto"/>
                <a:cs typeface="Roboto"/>
                <a:sym typeface="Roboto"/>
              </a:rPr>
              <a:t> - Contains 5 relevant documents for every query in training set</a:t>
            </a:r>
            <a:endParaRPr>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queries_val.csv</a:t>
            </a:r>
            <a:r>
              <a:rPr lang="en">
                <a:solidFill>
                  <a:schemeClr val="dk1"/>
                </a:solidFill>
                <a:latin typeface="Roboto"/>
                <a:ea typeface="Roboto"/>
                <a:cs typeface="Roboto"/>
                <a:sym typeface="Roboto"/>
              </a:rPr>
              <a:t> - 22 free text queries for validation</a:t>
            </a:r>
            <a:endParaRPr>
              <a:solidFill>
                <a:schemeClr val="dk1"/>
              </a:solidFill>
              <a:latin typeface="Roboto"/>
              <a:ea typeface="Roboto"/>
              <a:cs typeface="Roboto"/>
              <a:sym typeface="Roboto"/>
            </a:endParaRPr>
          </a:p>
          <a:p>
            <a:pPr indent="-317500" lvl="1" marL="914400" rtl="0" algn="l">
              <a:lnSpc>
                <a:spcPct val="150000"/>
              </a:lnSpc>
              <a:spcBef>
                <a:spcPts val="0"/>
              </a:spcBef>
              <a:spcAft>
                <a:spcPts val="0"/>
              </a:spcAft>
              <a:buClr>
                <a:schemeClr val="dk1"/>
              </a:buClr>
              <a:buSzPts val="1400"/>
              <a:buFont typeface="Roboto"/>
              <a:buChar char="○"/>
            </a:pPr>
            <a:r>
              <a:rPr b="1" lang="en">
                <a:solidFill>
                  <a:schemeClr val="dk1"/>
                </a:solidFill>
                <a:latin typeface="Roboto"/>
                <a:ea typeface="Roboto"/>
                <a:cs typeface="Roboto"/>
                <a:sym typeface="Roboto"/>
              </a:rPr>
              <a:t>qrel_val.csv</a:t>
            </a:r>
            <a:r>
              <a:rPr lang="en">
                <a:solidFill>
                  <a:schemeClr val="dk1"/>
                </a:solidFill>
                <a:latin typeface="Roboto"/>
                <a:ea typeface="Roboto"/>
                <a:cs typeface="Roboto"/>
                <a:sym typeface="Roboto"/>
              </a:rPr>
              <a:t> - Contains 5 relevant documents for every query in validation set</a:t>
            </a:r>
            <a:endParaRPr>
              <a:latin typeface="Roboto"/>
              <a:ea typeface="Roboto"/>
              <a:cs typeface="Roboto"/>
              <a:sym typeface="Roboto"/>
            </a:endParaRPr>
          </a:p>
        </p:txBody>
      </p:sp>
      <p:pic>
        <p:nvPicPr>
          <p:cNvPr id="104" name="Google Shape;104;p17"/>
          <p:cNvPicPr preferRelativeResize="0"/>
          <p:nvPr/>
        </p:nvPicPr>
        <p:blipFill>
          <a:blip r:embed="rId4">
            <a:alphaModFix/>
          </a:blip>
          <a:stretch>
            <a:fillRect/>
          </a:stretch>
        </p:blipFill>
        <p:spPr>
          <a:xfrm>
            <a:off x="5607550" y="1139288"/>
            <a:ext cx="2962175" cy="296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Steps to build a Ranked Retrieval System</a:t>
            </a:r>
            <a:endParaRPr sz="2800">
              <a:solidFill>
                <a:srgbClr val="FF0000"/>
              </a:solidFill>
              <a:latin typeface="Roboto"/>
              <a:ea typeface="Roboto"/>
              <a:cs typeface="Roboto"/>
              <a:sym typeface="Roboto"/>
            </a:endParaRPr>
          </a:p>
        </p:txBody>
      </p:sp>
      <p:pic>
        <p:nvPicPr>
          <p:cNvPr id="111" name="Google Shape;111;p18"/>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12" name="Google Shape;112;p18"/>
          <p:cNvSpPr txBox="1"/>
          <p:nvPr/>
        </p:nvSpPr>
        <p:spPr>
          <a:xfrm>
            <a:off x="915450" y="788125"/>
            <a:ext cx="7313100" cy="37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Load the dataset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Text Pre-processing</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Ranking documents and Evaluation using MAP</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Jaccard Coefficient</a:t>
            </a:r>
            <a:endParaRPr sz="2000">
              <a:latin typeface="Roboto"/>
              <a:ea typeface="Roboto"/>
              <a:cs typeface="Roboto"/>
              <a:sym typeface="Roboto"/>
            </a:endParaRPr>
          </a:p>
        </p:txBody>
      </p:sp>
      <p:pic>
        <p:nvPicPr>
          <p:cNvPr id="113" name="Google Shape;113;p18"/>
          <p:cNvPicPr preferRelativeResize="0"/>
          <p:nvPr/>
        </p:nvPicPr>
        <p:blipFill>
          <a:blip r:embed="rId4">
            <a:alphaModFix/>
          </a:blip>
          <a:stretch>
            <a:fillRect/>
          </a:stretch>
        </p:blipFill>
        <p:spPr>
          <a:xfrm>
            <a:off x="5146500" y="2928225"/>
            <a:ext cx="3467100" cy="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Steps to build a Ranked Retrieval System</a:t>
            </a:r>
            <a:endParaRPr sz="2800">
              <a:solidFill>
                <a:srgbClr val="FF0000"/>
              </a:solidFill>
              <a:latin typeface="Roboto"/>
              <a:ea typeface="Roboto"/>
              <a:cs typeface="Roboto"/>
              <a:sym typeface="Roboto"/>
            </a:endParaRPr>
          </a:p>
        </p:txBody>
      </p:sp>
      <p:pic>
        <p:nvPicPr>
          <p:cNvPr id="120" name="Google Shape;120;p19"/>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21" name="Google Shape;121;p19"/>
          <p:cNvSpPr txBox="1"/>
          <p:nvPr/>
        </p:nvSpPr>
        <p:spPr>
          <a:xfrm>
            <a:off x="915450" y="788125"/>
            <a:ext cx="7313100" cy="37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Load the dataset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Text Pre-processing</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Ranking documents and Evaluation using MAP</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Jaccard Coefficient</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Term Frequency</a:t>
            </a:r>
            <a:endParaRPr sz="2000">
              <a:latin typeface="Roboto"/>
              <a:ea typeface="Roboto"/>
              <a:cs typeface="Roboto"/>
              <a:sym typeface="Roboto"/>
            </a:endParaRPr>
          </a:p>
        </p:txBody>
      </p:sp>
      <p:pic>
        <p:nvPicPr>
          <p:cNvPr id="122" name="Google Shape;122;p19"/>
          <p:cNvPicPr preferRelativeResize="0"/>
          <p:nvPr/>
        </p:nvPicPr>
        <p:blipFill>
          <a:blip r:embed="rId4">
            <a:alphaModFix/>
          </a:blip>
          <a:stretch>
            <a:fillRect/>
          </a:stretch>
        </p:blipFill>
        <p:spPr>
          <a:xfrm>
            <a:off x="4257348" y="2992498"/>
            <a:ext cx="4356251" cy="783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Steps to build a Ranked Retrieval System</a:t>
            </a:r>
            <a:endParaRPr sz="2800">
              <a:solidFill>
                <a:srgbClr val="FF0000"/>
              </a:solidFill>
              <a:latin typeface="Roboto"/>
              <a:ea typeface="Roboto"/>
              <a:cs typeface="Roboto"/>
              <a:sym typeface="Roboto"/>
            </a:endParaRPr>
          </a:p>
        </p:txBody>
      </p:sp>
      <p:pic>
        <p:nvPicPr>
          <p:cNvPr id="129" name="Google Shape;129;p20"/>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30" name="Google Shape;130;p20"/>
          <p:cNvSpPr txBox="1"/>
          <p:nvPr/>
        </p:nvSpPr>
        <p:spPr>
          <a:xfrm>
            <a:off x="915450" y="788125"/>
            <a:ext cx="7313100" cy="37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Load the dataset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Text Pre-processing</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Ranking documents and Evaluation using MAP</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Jaccard Coefficient</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Term Frequency</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Inverse Document Frequency</a:t>
            </a:r>
            <a:endParaRPr sz="2000">
              <a:latin typeface="Roboto"/>
              <a:ea typeface="Roboto"/>
              <a:cs typeface="Roboto"/>
              <a:sym typeface="Roboto"/>
            </a:endParaRPr>
          </a:p>
        </p:txBody>
      </p:sp>
      <p:pic>
        <p:nvPicPr>
          <p:cNvPr id="131" name="Google Shape;131;p20"/>
          <p:cNvPicPr preferRelativeResize="0"/>
          <p:nvPr/>
        </p:nvPicPr>
        <p:blipFill>
          <a:blip r:embed="rId4">
            <a:alphaModFix/>
          </a:blip>
          <a:stretch>
            <a:fillRect/>
          </a:stretch>
        </p:blipFill>
        <p:spPr>
          <a:xfrm>
            <a:off x="6127563" y="3098488"/>
            <a:ext cx="2486025" cy="84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7112000" y="4495800"/>
            <a:ext cx="2031900" cy="64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530400" y="97175"/>
            <a:ext cx="8083200" cy="627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EE3D24"/>
              </a:buClr>
              <a:buSzPts val="2700"/>
              <a:buFont typeface="Roboto"/>
              <a:buNone/>
            </a:pPr>
            <a:r>
              <a:rPr lang="en" sz="2800">
                <a:solidFill>
                  <a:srgbClr val="EE3D24"/>
                </a:solidFill>
                <a:latin typeface="Roboto"/>
                <a:ea typeface="Roboto"/>
                <a:cs typeface="Roboto"/>
                <a:sym typeface="Roboto"/>
              </a:rPr>
              <a:t>Steps to build a Ranked Retrieval System</a:t>
            </a:r>
            <a:endParaRPr sz="2800">
              <a:solidFill>
                <a:srgbClr val="FF0000"/>
              </a:solidFill>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7150100" y="4516575"/>
            <a:ext cx="1993800" cy="627000"/>
          </a:xfrm>
          <a:prstGeom prst="rect">
            <a:avLst/>
          </a:prstGeom>
          <a:noFill/>
          <a:ln>
            <a:noFill/>
          </a:ln>
        </p:spPr>
      </p:pic>
      <p:sp>
        <p:nvSpPr>
          <p:cNvPr id="139" name="Google Shape;139;p21"/>
          <p:cNvSpPr txBox="1"/>
          <p:nvPr/>
        </p:nvSpPr>
        <p:spPr>
          <a:xfrm>
            <a:off x="915450" y="788125"/>
            <a:ext cx="7313100" cy="3728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Load the dataset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Text Pre-processing</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AutoNum type="arabicPeriod"/>
            </a:pPr>
            <a:r>
              <a:rPr lang="en" sz="2000">
                <a:latin typeface="Roboto"/>
                <a:ea typeface="Roboto"/>
                <a:cs typeface="Roboto"/>
                <a:sym typeface="Roboto"/>
              </a:rPr>
              <a:t>Ranking documents and Evaluation using MAP</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Jaccard Coefficient</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Term Frequency</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Inverse Document Frequency</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AutoNum type="alphaLcPeriod"/>
            </a:pPr>
            <a:r>
              <a:rPr lang="en" sz="2000">
                <a:latin typeface="Roboto"/>
                <a:ea typeface="Roboto"/>
                <a:cs typeface="Roboto"/>
                <a:sym typeface="Roboto"/>
              </a:rPr>
              <a:t>TF-IDF</a:t>
            </a:r>
            <a:endParaRPr sz="2000">
              <a:latin typeface="Roboto"/>
              <a:ea typeface="Roboto"/>
              <a:cs typeface="Roboto"/>
              <a:sym typeface="Roboto"/>
            </a:endParaRPr>
          </a:p>
        </p:txBody>
      </p:sp>
      <p:pic>
        <p:nvPicPr>
          <p:cNvPr id="140" name="Google Shape;140;p21"/>
          <p:cNvPicPr preferRelativeResize="0"/>
          <p:nvPr/>
        </p:nvPicPr>
        <p:blipFill>
          <a:blip r:embed="rId4">
            <a:alphaModFix/>
          </a:blip>
          <a:stretch>
            <a:fillRect/>
          </a:stretch>
        </p:blipFill>
        <p:spPr>
          <a:xfrm>
            <a:off x="4161975" y="3544050"/>
            <a:ext cx="4451625" cy="71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