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53cc9fc2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53cc9fc2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and welcome back!</a:t>
            </a:r>
            <a:endParaRPr/>
          </a:p>
          <a:p>
            <a:pPr indent="0" lvl="0" marL="0" rtl="0" algn="l">
              <a:spcBef>
                <a:spcPts val="0"/>
              </a:spcBef>
              <a:spcAft>
                <a:spcPts val="0"/>
              </a:spcAft>
              <a:buNone/>
            </a:pPr>
            <a:r>
              <a:rPr lang="en"/>
              <a:t>Till now in this course, we have covered various techniques and applications of Natural Language Processing. </a:t>
            </a:r>
            <a:endParaRPr/>
          </a:p>
          <a:p>
            <a:pPr indent="0" lvl="0" marL="0" rtl="0" algn="l">
              <a:spcBef>
                <a:spcPts val="0"/>
              </a:spcBef>
              <a:spcAft>
                <a:spcPts val="0"/>
              </a:spcAft>
              <a:buNone/>
            </a:pPr>
            <a:r>
              <a:rPr lang="en"/>
              <a:t>In this module, we will combine those techniques and solve an interesting project of spelling correction. </a:t>
            </a:r>
            <a:endParaRPr/>
          </a:p>
          <a:p>
            <a:pPr indent="0" lvl="0" marL="0" rtl="0" algn="l">
              <a:spcBef>
                <a:spcPts val="0"/>
              </a:spcBef>
              <a:spcAft>
                <a:spcPts val="0"/>
              </a:spcAft>
              <a:buNone/>
            </a:pPr>
            <a:r>
              <a:rPr lang="en"/>
              <a:t>We will start with understanding what spelling correction is, what are its applications and then we will build our own spelling correction model.</a:t>
            </a:r>
            <a:endParaRPr/>
          </a:p>
          <a:p>
            <a:pPr indent="0" lvl="0" marL="0" rtl="0" algn="l">
              <a:spcBef>
                <a:spcPts val="0"/>
              </a:spcBef>
              <a:spcAft>
                <a:spcPts val="0"/>
              </a:spcAft>
              <a:buNone/>
            </a:pPr>
            <a:r>
              <a:rPr lang="en">
                <a:solidFill>
                  <a:schemeClr val="dk1"/>
                </a:solidFill>
              </a:rPr>
              <a:t>Let’s get started.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b3ba11e2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b3ba11e2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application is messaging platforms. All of us in our day to day lives, use some form of messaging platforms, whether it is whatsapp, messenger or instagram for communicating with our friends, linkedin or twitter to post some of our achievements, and so on. </a:t>
            </a:r>
            <a:endParaRPr/>
          </a:p>
          <a:p>
            <a:pPr indent="0" lvl="0" marL="0" rtl="0" algn="l">
              <a:spcBef>
                <a:spcPts val="0"/>
              </a:spcBef>
              <a:spcAft>
                <a:spcPts val="0"/>
              </a:spcAft>
              <a:buNone/>
            </a:pPr>
            <a:r>
              <a:rPr lang="en"/>
              <a:t>All these messaging platforms use spelling correction that automatically corrects the incorrect or misspelled words and makes the platform user friendly.</a:t>
            </a:r>
            <a:endParaRPr/>
          </a:p>
          <a:p>
            <a:pPr indent="0" lvl="0" marL="0" rtl="0" algn="l">
              <a:spcBef>
                <a:spcPts val="0"/>
              </a:spcBef>
              <a:spcAft>
                <a:spcPts val="0"/>
              </a:spcAft>
              <a:buNone/>
            </a:pPr>
            <a:r>
              <a:rPr lang="en"/>
              <a:t>These are a few applications of spelling correction. And i am sure you must be excited to understand more about it. </a:t>
            </a:r>
            <a:endParaRPr/>
          </a:p>
          <a:p>
            <a:pPr indent="0" lvl="0" marL="0" rtl="0" algn="l">
              <a:spcBef>
                <a:spcPts val="0"/>
              </a:spcBef>
              <a:spcAft>
                <a:spcPts val="0"/>
              </a:spcAft>
              <a:buNone/>
            </a:pPr>
            <a:r>
              <a:rPr lang="en"/>
              <a:t>So, let’s discuss different types of spelling errors that can occur.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b3ba11e2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b3ba11e2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type of spelling errors are the non word errors.</a:t>
            </a:r>
            <a:endParaRPr/>
          </a:p>
          <a:p>
            <a:pPr indent="0" lvl="0" marL="0" rtl="0" algn="l">
              <a:spcBef>
                <a:spcPts val="0"/>
              </a:spcBef>
              <a:spcAft>
                <a:spcPts val="0"/>
              </a:spcAft>
              <a:buNone/>
            </a:pPr>
            <a:r>
              <a:rPr lang="en"/>
              <a:t>These are the most common type of errors.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b3ba11e2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b3ba11e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you typed l a n u a g e instead of language, or h e l l o p instead of hello.</a:t>
            </a:r>
            <a:endParaRPr/>
          </a:p>
          <a:p>
            <a:pPr indent="0" lvl="0" marL="0" rtl="0" algn="l">
              <a:spcBef>
                <a:spcPts val="0"/>
              </a:spcBef>
              <a:spcAft>
                <a:spcPts val="0"/>
              </a:spcAft>
              <a:buNone/>
            </a:pPr>
            <a:r>
              <a:rPr lang="en"/>
              <a:t>So, when you types a word which is not actually a word, those are known as non-word spelling errors.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b3ba11e2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b3ba11e2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type is the real word errors.</a:t>
            </a:r>
            <a:endParaRPr/>
          </a:p>
          <a:p>
            <a:pPr indent="0" lvl="0" marL="0" rtl="0" algn="l">
              <a:spcBef>
                <a:spcPts val="0"/>
              </a:spcBef>
              <a:spcAft>
                <a:spcPts val="0"/>
              </a:spcAft>
              <a:buNone/>
            </a:pPr>
            <a:r>
              <a:rPr lang="en"/>
              <a:t>S</a:t>
            </a:r>
            <a:r>
              <a:rPr lang="en"/>
              <a:t>ometimes instead of creating a non-word, we end up creating a real word, but one we did not intend.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b3ba11e2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b3ba11e2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typing there when we intended to type three, or bucked when we intended to buckled.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b3ba11e2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b3ba11e2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a:t>
            </a:r>
            <a:r>
              <a:rPr lang="en">
                <a:solidFill>
                  <a:schemeClr val="dk1"/>
                </a:solidFill>
              </a:rPr>
              <a:t>ognitive errors are </a:t>
            </a:r>
            <a:r>
              <a:rPr lang="en"/>
              <a:t>a</a:t>
            </a:r>
            <a:r>
              <a:rPr lang="en"/>
              <a:t>nother type of spelling errors. It occurs when we type a homophone of a word. Homophones are the words that have same or similar </a:t>
            </a:r>
            <a:r>
              <a:rPr lang="en"/>
              <a:t>pronunciations</a:t>
            </a:r>
            <a:r>
              <a:rPr lang="en"/>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b3ba11e2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b3ba11e2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the words t o o and t w o have the same pronunciation.</a:t>
            </a:r>
            <a:endParaRPr/>
          </a:p>
          <a:p>
            <a:pPr indent="0" lvl="0" marL="0" rtl="0" algn="l">
              <a:spcBef>
                <a:spcPts val="0"/>
              </a:spcBef>
              <a:spcAft>
                <a:spcPts val="0"/>
              </a:spcAft>
              <a:buNone/>
            </a:pPr>
            <a:r>
              <a:rPr lang="en"/>
              <a:t>Or the word p i e c e and p e a c e also have same pronunciation.</a:t>
            </a:r>
            <a:endParaRPr/>
          </a:p>
          <a:p>
            <a:pPr indent="0" lvl="0" marL="0" rtl="0" algn="l">
              <a:spcBef>
                <a:spcPts val="0"/>
              </a:spcBef>
              <a:spcAft>
                <a:spcPts val="0"/>
              </a:spcAft>
              <a:buNone/>
            </a:pPr>
            <a:r>
              <a:rPr lang="en"/>
              <a:t>So, these are the common types of spelling errors.</a:t>
            </a:r>
            <a:endParaRPr/>
          </a:p>
          <a:p>
            <a:pPr indent="0" lvl="0" marL="0" rtl="0" algn="l">
              <a:spcBef>
                <a:spcPts val="0"/>
              </a:spcBef>
              <a:spcAft>
                <a:spcPts val="0"/>
              </a:spcAft>
              <a:buNone/>
            </a:pPr>
            <a:r>
              <a:rPr lang="en"/>
              <a:t>In the next video, we will understand more about these errors and the possible ways to solve these errors.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5afba94b8_0_7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85afba94b8_0_7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
              <a:t>Thank you!</a:t>
            </a:r>
            <a:endParaRPr/>
          </a:p>
        </p:txBody>
      </p:sp>
      <p:sp>
        <p:nvSpPr>
          <p:cNvPr id="194" name="Google Shape;194;g85afba94b8_0_7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7c080a3b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7c080a3b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spelling correction task can be categorized into two sub tasks. The first one is a spelling checker.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b3ba11e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b3ba11e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checks a word for spelling errors. So, we check if the spelling of a word is correct or if it contains an error.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b3ba11e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b3ba11e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if the spelling of a word is incorrect, we can suggest a correction or list of corrections if required. So, to summarize, the task of a spelling checker is to look for spelling errors and if needed, suggest corrections.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b3ba11e2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b3ba11e2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task in spelling correction can be of autocorrect.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b3ba11e2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b3ba11e2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the first step remains the same that is we checks a word for spelling error,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3ba11e2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b3ba11e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as the name suggests, an autocorrect model automatically picks the corrected word for a </a:t>
            </a:r>
            <a:r>
              <a:rPr lang="en"/>
              <a:t>misspelled</a:t>
            </a:r>
            <a:r>
              <a:rPr lang="en"/>
              <a:t> word.</a:t>
            </a:r>
            <a:endParaRPr/>
          </a:p>
          <a:p>
            <a:pPr indent="0" lvl="0" marL="0" rtl="0" algn="l">
              <a:spcBef>
                <a:spcPts val="0"/>
              </a:spcBef>
              <a:spcAft>
                <a:spcPts val="0"/>
              </a:spcAft>
              <a:buNone/>
            </a:pPr>
            <a:r>
              <a:rPr lang="en"/>
              <a:t>These are the two main tasks of spelling correction. The first one just suggests some corrections for a misspelled word whereas, the second approach takes one step further and automatically corrects the misspelling.</a:t>
            </a:r>
            <a:endParaRPr/>
          </a:p>
          <a:p>
            <a:pPr indent="0" lvl="0" marL="0" rtl="0" algn="l">
              <a:spcBef>
                <a:spcPts val="0"/>
              </a:spcBef>
              <a:spcAft>
                <a:spcPts val="0"/>
              </a:spcAft>
              <a:buNone/>
            </a:pPr>
            <a:r>
              <a:rPr lang="en"/>
              <a:t>This is the overview of spelling correction. Let’s now look at different applications of spelling correction in the field of Natural Language Processing.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b3ba11e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b3ba11e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and the most common application of spelling correction is search engines.</a:t>
            </a:r>
            <a:endParaRPr/>
          </a:p>
          <a:p>
            <a:pPr indent="0" lvl="0" marL="0" rtl="0" algn="l">
              <a:spcBef>
                <a:spcPts val="0"/>
              </a:spcBef>
              <a:spcAft>
                <a:spcPts val="0"/>
              </a:spcAft>
              <a:buNone/>
            </a:pPr>
            <a:r>
              <a:rPr lang="en"/>
              <a:t>In most of the search engines, even if you type a misspelled word, it automatically suggest you the results with corrected spelling.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e18bf3c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e18bf3c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ere is the example of google search engine.</a:t>
            </a:r>
            <a:endParaRPr/>
          </a:p>
          <a:p>
            <a:pPr indent="0" lvl="0" marL="0" rtl="0" algn="l">
              <a:spcBef>
                <a:spcPts val="0"/>
              </a:spcBef>
              <a:spcAft>
                <a:spcPts val="0"/>
              </a:spcAft>
              <a:buNone/>
            </a:pPr>
            <a:r>
              <a:rPr lang="en"/>
              <a:t>I have typed natural language processing, and if you notice the spelling of word language is incorrect. And the result is showing the outputs for corrected spelling.</a:t>
            </a:r>
            <a:endParaRPr/>
          </a:p>
          <a:p>
            <a:pPr indent="0" lvl="0" marL="0" rtl="0" algn="l">
              <a:spcBef>
                <a:spcPts val="0"/>
              </a:spcBef>
              <a:spcAft>
                <a:spcPts val="0"/>
              </a:spcAft>
              <a:buNone/>
            </a:pPr>
            <a:r>
              <a:rPr lang="en"/>
              <a:t>Here, the search engine identified the misspelled word, and auto corrected it.</a:t>
            </a:r>
            <a:endParaRPr/>
          </a:p>
          <a:p>
            <a:pPr indent="0" lvl="0" marL="0" rtl="0" algn="l">
              <a:spcBef>
                <a:spcPts val="0"/>
              </a:spcBef>
              <a:spcAft>
                <a:spcPts val="0"/>
              </a:spcAft>
              <a:buNone/>
            </a:pPr>
            <a:r>
              <a:rPr lang="en"/>
              <a:t>So, this is an interesting application of spelling correction.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pic>
        <p:nvPicPr>
          <p:cNvPr id="53" name="Google Shape;53;p13"/>
          <p:cNvPicPr preferRelativeResize="0"/>
          <p:nvPr/>
        </p:nvPicPr>
        <p:blipFill>
          <a:blip r:embed="rId1">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548781" y="1507393"/>
            <a:ext cx="8083200" cy="17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 sz="3200">
                <a:solidFill>
                  <a:srgbClr val="FF0000"/>
                </a:solidFill>
                <a:latin typeface="Roboto"/>
                <a:ea typeface="Roboto"/>
                <a:cs typeface="Roboto"/>
                <a:sym typeface="Roboto"/>
              </a:rPr>
              <a:t>Introduction to Spelling Correction</a:t>
            </a:r>
            <a:endParaRPr sz="3200">
              <a:solidFill>
                <a:srgbClr val="FF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4"/>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Applications of Spelling Correction</a:t>
            </a:r>
            <a:endParaRPr sz="2800">
              <a:solidFill>
                <a:srgbClr val="FF0000"/>
              </a:solidFill>
              <a:latin typeface="Roboto"/>
              <a:ea typeface="Roboto"/>
              <a:cs typeface="Roboto"/>
              <a:sym typeface="Roboto"/>
            </a:endParaRPr>
          </a:p>
        </p:txBody>
      </p:sp>
      <p:sp>
        <p:nvSpPr>
          <p:cNvPr id="154" name="Google Shape;154;p34"/>
          <p:cNvSpPr txBox="1"/>
          <p:nvPr/>
        </p:nvSpPr>
        <p:spPr>
          <a:xfrm>
            <a:off x="742350" y="1435425"/>
            <a:ext cx="7659300" cy="3083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AutoNum type="arabicPeriod"/>
            </a:pPr>
            <a:r>
              <a:rPr lang="en" sz="1800">
                <a:latin typeface="Roboto"/>
                <a:ea typeface="Roboto"/>
                <a:cs typeface="Roboto"/>
                <a:sym typeface="Roboto"/>
              </a:rPr>
              <a:t>Search Engines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Messaging platforms</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5"/>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Types of </a:t>
            </a:r>
            <a:r>
              <a:rPr lang="en" sz="2800">
                <a:solidFill>
                  <a:srgbClr val="FF0000"/>
                </a:solidFill>
                <a:latin typeface="Roboto"/>
                <a:ea typeface="Roboto"/>
                <a:cs typeface="Roboto"/>
                <a:sym typeface="Roboto"/>
              </a:rPr>
              <a:t>Spelling Errors</a:t>
            </a:r>
            <a:endParaRPr sz="2800">
              <a:solidFill>
                <a:srgbClr val="FF0000"/>
              </a:solidFill>
              <a:latin typeface="Roboto"/>
              <a:ea typeface="Roboto"/>
              <a:cs typeface="Roboto"/>
              <a:sym typeface="Roboto"/>
            </a:endParaRPr>
          </a:p>
        </p:txBody>
      </p:sp>
      <p:sp>
        <p:nvSpPr>
          <p:cNvPr id="160" name="Google Shape;160;p35"/>
          <p:cNvSpPr txBox="1"/>
          <p:nvPr/>
        </p:nvSpPr>
        <p:spPr>
          <a:xfrm>
            <a:off x="742350" y="1054425"/>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Non-word errors</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6"/>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Types of Spelling Errors</a:t>
            </a:r>
            <a:endParaRPr sz="2800">
              <a:solidFill>
                <a:srgbClr val="FF0000"/>
              </a:solidFill>
              <a:latin typeface="Roboto"/>
              <a:ea typeface="Roboto"/>
              <a:cs typeface="Roboto"/>
              <a:sym typeface="Roboto"/>
            </a:endParaRPr>
          </a:p>
        </p:txBody>
      </p:sp>
      <p:sp>
        <p:nvSpPr>
          <p:cNvPr id="166" name="Google Shape;166;p36"/>
          <p:cNvSpPr txBox="1"/>
          <p:nvPr/>
        </p:nvSpPr>
        <p:spPr>
          <a:xfrm>
            <a:off x="742350" y="1054425"/>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Non-word errors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lanuage -&gt; language</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hellop -&gt; hello</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7"/>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Types of Spelling Errors</a:t>
            </a:r>
            <a:endParaRPr sz="2800">
              <a:solidFill>
                <a:srgbClr val="FF0000"/>
              </a:solidFill>
              <a:latin typeface="Roboto"/>
              <a:ea typeface="Roboto"/>
              <a:cs typeface="Roboto"/>
              <a:sym typeface="Roboto"/>
            </a:endParaRPr>
          </a:p>
        </p:txBody>
      </p:sp>
      <p:sp>
        <p:nvSpPr>
          <p:cNvPr id="172" name="Google Shape;172;p37"/>
          <p:cNvSpPr txBox="1"/>
          <p:nvPr/>
        </p:nvSpPr>
        <p:spPr>
          <a:xfrm>
            <a:off x="742350" y="1054425"/>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Non-word errors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lanuage -&gt; language</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hellop -&gt; hello</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Real - word errors</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8"/>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Types of Spelling Errors</a:t>
            </a:r>
            <a:endParaRPr sz="2800">
              <a:solidFill>
                <a:srgbClr val="FF0000"/>
              </a:solidFill>
              <a:latin typeface="Roboto"/>
              <a:ea typeface="Roboto"/>
              <a:cs typeface="Roboto"/>
              <a:sym typeface="Roboto"/>
            </a:endParaRPr>
          </a:p>
        </p:txBody>
      </p:sp>
      <p:sp>
        <p:nvSpPr>
          <p:cNvPr id="178" name="Google Shape;178;p38"/>
          <p:cNvSpPr txBox="1"/>
          <p:nvPr/>
        </p:nvSpPr>
        <p:spPr>
          <a:xfrm>
            <a:off x="742350" y="1054425"/>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Non-word errors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lanuage -&gt; language</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hellop -&gt; hello</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Real - word errors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there -&gt; three</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bucked -&gt; buckled</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9"/>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Types of Spelling Errors</a:t>
            </a:r>
            <a:endParaRPr sz="2800">
              <a:solidFill>
                <a:srgbClr val="FF0000"/>
              </a:solidFill>
              <a:latin typeface="Roboto"/>
              <a:ea typeface="Roboto"/>
              <a:cs typeface="Roboto"/>
              <a:sym typeface="Roboto"/>
            </a:endParaRPr>
          </a:p>
        </p:txBody>
      </p:sp>
      <p:sp>
        <p:nvSpPr>
          <p:cNvPr id="184" name="Google Shape;184;p39"/>
          <p:cNvSpPr txBox="1"/>
          <p:nvPr/>
        </p:nvSpPr>
        <p:spPr>
          <a:xfrm>
            <a:off x="742350" y="1054425"/>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Non-word errors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lanuage -&gt; language</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hellop -&gt; hello</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Real - word errors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there -&gt; three</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bucked -&gt; buckled</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Cognitive errors (homophones)</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0"/>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Types of Spelling Errors</a:t>
            </a:r>
            <a:endParaRPr sz="2800">
              <a:solidFill>
                <a:srgbClr val="FF0000"/>
              </a:solidFill>
              <a:latin typeface="Roboto"/>
              <a:ea typeface="Roboto"/>
              <a:cs typeface="Roboto"/>
              <a:sym typeface="Roboto"/>
            </a:endParaRPr>
          </a:p>
        </p:txBody>
      </p:sp>
      <p:sp>
        <p:nvSpPr>
          <p:cNvPr id="190" name="Google Shape;190;p40"/>
          <p:cNvSpPr txBox="1"/>
          <p:nvPr/>
        </p:nvSpPr>
        <p:spPr>
          <a:xfrm>
            <a:off x="742350" y="1054425"/>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Non-word errors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lanuage -&gt; language</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hellop -&gt; hello</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Real - word errors</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there -&gt; three</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bucked -&gt; buckled</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b="1" lang="en" sz="1800">
                <a:latin typeface="Roboto"/>
                <a:ea typeface="Roboto"/>
                <a:cs typeface="Roboto"/>
                <a:sym typeface="Roboto"/>
              </a:rPr>
              <a:t>Cognitive errors (homophones)</a:t>
            </a:r>
            <a:endParaRPr b="1"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too -&gt; two</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piece -&gt; peace</a:t>
            </a:r>
            <a:endParaRPr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1"/>
          <p:cNvSpPr txBox="1"/>
          <p:nvPr/>
        </p:nvSpPr>
        <p:spPr>
          <a:xfrm>
            <a:off x="-4362" y="2375539"/>
            <a:ext cx="91527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Thank You</a:t>
            </a:r>
            <a:endParaRPr i="0" sz="28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Spelling Correction</a:t>
            </a:r>
            <a:endParaRPr sz="2800">
              <a:solidFill>
                <a:srgbClr val="FF0000"/>
              </a:solidFill>
              <a:latin typeface="Roboto"/>
              <a:ea typeface="Roboto"/>
              <a:cs typeface="Roboto"/>
              <a:sym typeface="Roboto"/>
            </a:endParaRPr>
          </a:p>
        </p:txBody>
      </p:sp>
      <p:sp>
        <p:nvSpPr>
          <p:cNvPr id="105" name="Google Shape;105;p26"/>
          <p:cNvSpPr txBox="1"/>
          <p:nvPr/>
        </p:nvSpPr>
        <p:spPr>
          <a:xfrm>
            <a:off x="742400" y="1139625"/>
            <a:ext cx="7659300" cy="3083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Spelling Checker</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7"/>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Spelling Correction</a:t>
            </a:r>
            <a:endParaRPr sz="2800">
              <a:solidFill>
                <a:srgbClr val="FF0000"/>
              </a:solidFill>
              <a:latin typeface="Roboto"/>
              <a:ea typeface="Roboto"/>
              <a:cs typeface="Roboto"/>
              <a:sym typeface="Roboto"/>
            </a:endParaRPr>
          </a:p>
        </p:txBody>
      </p:sp>
      <p:sp>
        <p:nvSpPr>
          <p:cNvPr id="111" name="Google Shape;111;p27"/>
          <p:cNvSpPr txBox="1"/>
          <p:nvPr/>
        </p:nvSpPr>
        <p:spPr>
          <a:xfrm>
            <a:off x="742400" y="1139625"/>
            <a:ext cx="7659300" cy="3083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Spelling Checker</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Checks a word for spelling error</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8"/>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Spelling Correction</a:t>
            </a:r>
            <a:endParaRPr sz="2800">
              <a:solidFill>
                <a:srgbClr val="FF0000"/>
              </a:solidFill>
              <a:latin typeface="Roboto"/>
              <a:ea typeface="Roboto"/>
              <a:cs typeface="Roboto"/>
              <a:sym typeface="Roboto"/>
            </a:endParaRPr>
          </a:p>
        </p:txBody>
      </p:sp>
      <p:sp>
        <p:nvSpPr>
          <p:cNvPr id="117" name="Google Shape;117;p28"/>
          <p:cNvSpPr txBox="1"/>
          <p:nvPr/>
        </p:nvSpPr>
        <p:spPr>
          <a:xfrm>
            <a:off x="742400" y="1139625"/>
            <a:ext cx="7659300" cy="3083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Spelling Checker</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Checks a word for spelling error</a:t>
            </a:r>
            <a:endParaRPr sz="1800">
              <a:latin typeface="Roboto"/>
              <a:ea typeface="Roboto"/>
              <a:cs typeface="Roboto"/>
              <a:sym typeface="Roboto"/>
            </a:endParaRPr>
          </a:p>
          <a:p>
            <a:pPr indent="-342900" lvl="1" marL="914400" rtl="0" algn="l">
              <a:lnSpc>
                <a:spcPct val="150000"/>
              </a:lnSpc>
              <a:spcBef>
                <a:spcPts val="0"/>
              </a:spcBef>
              <a:spcAft>
                <a:spcPts val="0"/>
              </a:spcAft>
              <a:buSzPts val="1800"/>
              <a:buFont typeface="Roboto"/>
              <a:buChar char="○"/>
            </a:pPr>
            <a:r>
              <a:rPr lang="en" sz="1800">
                <a:latin typeface="Roboto"/>
                <a:ea typeface="Roboto"/>
                <a:cs typeface="Roboto"/>
                <a:sym typeface="Roboto"/>
              </a:rPr>
              <a:t>Suggests a correction if needed</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9"/>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Spelling Correction</a:t>
            </a:r>
            <a:endParaRPr sz="2800">
              <a:solidFill>
                <a:srgbClr val="FF0000"/>
              </a:solidFill>
              <a:latin typeface="Roboto"/>
              <a:ea typeface="Roboto"/>
              <a:cs typeface="Roboto"/>
              <a:sym typeface="Roboto"/>
            </a:endParaRPr>
          </a:p>
        </p:txBody>
      </p:sp>
      <p:sp>
        <p:nvSpPr>
          <p:cNvPr id="123" name="Google Shape;123;p29"/>
          <p:cNvSpPr txBox="1"/>
          <p:nvPr/>
        </p:nvSpPr>
        <p:spPr>
          <a:xfrm>
            <a:off x="742400" y="1139625"/>
            <a:ext cx="7659300" cy="3083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Spelling Checker</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Checks a word for spelling error</a:t>
            </a:r>
            <a:endParaRPr sz="1800">
              <a:latin typeface="Roboto"/>
              <a:ea typeface="Roboto"/>
              <a:cs typeface="Roboto"/>
              <a:sym typeface="Roboto"/>
            </a:endParaRPr>
          </a:p>
          <a:p>
            <a:pPr indent="-342900" lvl="1" marL="914400" rtl="0" algn="l">
              <a:lnSpc>
                <a:spcPct val="150000"/>
              </a:lnSpc>
              <a:spcBef>
                <a:spcPts val="0"/>
              </a:spcBef>
              <a:spcAft>
                <a:spcPts val="0"/>
              </a:spcAft>
              <a:buSzPts val="1800"/>
              <a:buFont typeface="Roboto"/>
              <a:buChar char="○"/>
            </a:pPr>
            <a:r>
              <a:rPr lang="en" sz="1800">
                <a:latin typeface="Roboto"/>
                <a:ea typeface="Roboto"/>
                <a:cs typeface="Roboto"/>
                <a:sym typeface="Roboto"/>
              </a:rPr>
              <a:t>Suggests a correction if needed</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Autocorrect</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0"/>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Spelling Correction</a:t>
            </a:r>
            <a:endParaRPr sz="2800">
              <a:solidFill>
                <a:srgbClr val="FF0000"/>
              </a:solidFill>
              <a:latin typeface="Roboto"/>
              <a:ea typeface="Roboto"/>
              <a:cs typeface="Roboto"/>
              <a:sym typeface="Roboto"/>
            </a:endParaRPr>
          </a:p>
        </p:txBody>
      </p:sp>
      <p:sp>
        <p:nvSpPr>
          <p:cNvPr id="129" name="Google Shape;129;p30"/>
          <p:cNvSpPr txBox="1"/>
          <p:nvPr/>
        </p:nvSpPr>
        <p:spPr>
          <a:xfrm>
            <a:off x="742400" y="1139625"/>
            <a:ext cx="7659300" cy="3083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Spelling Checker</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Checks a word for spelling error</a:t>
            </a:r>
            <a:endParaRPr sz="1800">
              <a:latin typeface="Roboto"/>
              <a:ea typeface="Roboto"/>
              <a:cs typeface="Roboto"/>
              <a:sym typeface="Roboto"/>
            </a:endParaRPr>
          </a:p>
          <a:p>
            <a:pPr indent="-342900" lvl="1" marL="914400" rtl="0" algn="l">
              <a:lnSpc>
                <a:spcPct val="150000"/>
              </a:lnSpc>
              <a:spcBef>
                <a:spcPts val="0"/>
              </a:spcBef>
              <a:spcAft>
                <a:spcPts val="0"/>
              </a:spcAft>
              <a:buSzPts val="1800"/>
              <a:buFont typeface="Roboto"/>
              <a:buChar char="○"/>
            </a:pPr>
            <a:r>
              <a:rPr lang="en" sz="1800">
                <a:latin typeface="Roboto"/>
                <a:ea typeface="Roboto"/>
                <a:cs typeface="Roboto"/>
                <a:sym typeface="Roboto"/>
              </a:rPr>
              <a:t>Suggests a correction if needed</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Autocorrect</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Checks a word for spelling error</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1"/>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Spelling Correction</a:t>
            </a:r>
            <a:endParaRPr sz="2800">
              <a:solidFill>
                <a:srgbClr val="FF0000"/>
              </a:solidFill>
              <a:latin typeface="Roboto"/>
              <a:ea typeface="Roboto"/>
              <a:cs typeface="Roboto"/>
              <a:sym typeface="Roboto"/>
            </a:endParaRPr>
          </a:p>
        </p:txBody>
      </p:sp>
      <p:sp>
        <p:nvSpPr>
          <p:cNvPr id="135" name="Google Shape;135;p31"/>
          <p:cNvSpPr txBox="1"/>
          <p:nvPr/>
        </p:nvSpPr>
        <p:spPr>
          <a:xfrm>
            <a:off x="742400" y="1139625"/>
            <a:ext cx="7659300" cy="3083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Spelling Checker</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Checks a word for spelling error</a:t>
            </a:r>
            <a:endParaRPr sz="1800">
              <a:latin typeface="Roboto"/>
              <a:ea typeface="Roboto"/>
              <a:cs typeface="Roboto"/>
              <a:sym typeface="Roboto"/>
            </a:endParaRPr>
          </a:p>
          <a:p>
            <a:pPr indent="-342900" lvl="1" marL="914400" rtl="0" algn="l">
              <a:lnSpc>
                <a:spcPct val="150000"/>
              </a:lnSpc>
              <a:spcBef>
                <a:spcPts val="0"/>
              </a:spcBef>
              <a:spcAft>
                <a:spcPts val="0"/>
              </a:spcAft>
              <a:buSzPts val="1800"/>
              <a:buFont typeface="Roboto"/>
              <a:buChar char="○"/>
            </a:pPr>
            <a:r>
              <a:rPr lang="en" sz="1800">
                <a:latin typeface="Roboto"/>
                <a:ea typeface="Roboto"/>
                <a:cs typeface="Roboto"/>
                <a:sym typeface="Roboto"/>
              </a:rPr>
              <a:t>Suggests a correction if needed</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b="1" lang="en" sz="1800">
                <a:latin typeface="Roboto"/>
                <a:ea typeface="Roboto"/>
                <a:cs typeface="Roboto"/>
                <a:sym typeface="Roboto"/>
              </a:rPr>
              <a:t>Autocorrect</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Checks a word for spelling error</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Automatically picks the most likely word</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2"/>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Applications of </a:t>
            </a:r>
            <a:r>
              <a:rPr lang="en" sz="2800">
                <a:solidFill>
                  <a:srgbClr val="FF0000"/>
                </a:solidFill>
                <a:latin typeface="Roboto"/>
                <a:ea typeface="Roboto"/>
                <a:cs typeface="Roboto"/>
                <a:sym typeface="Roboto"/>
              </a:rPr>
              <a:t>Spelling Correction</a:t>
            </a:r>
            <a:endParaRPr sz="2800">
              <a:solidFill>
                <a:srgbClr val="FF0000"/>
              </a:solidFill>
              <a:latin typeface="Roboto"/>
              <a:ea typeface="Roboto"/>
              <a:cs typeface="Roboto"/>
              <a:sym typeface="Roboto"/>
            </a:endParaRPr>
          </a:p>
        </p:txBody>
      </p:sp>
      <p:sp>
        <p:nvSpPr>
          <p:cNvPr id="141" name="Google Shape;141;p32"/>
          <p:cNvSpPr txBox="1"/>
          <p:nvPr/>
        </p:nvSpPr>
        <p:spPr>
          <a:xfrm>
            <a:off x="742350" y="1435425"/>
            <a:ext cx="7659300" cy="3083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Search Engines</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3"/>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Applications of Spelling Correction</a:t>
            </a:r>
            <a:endParaRPr sz="2800">
              <a:solidFill>
                <a:srgbClr val="FF0000"/>
              </a:solidFill>
              <a:latin typeface="Roboto"/>
              <a:ea typeface="Roboto"/>
              <a:cs typeface="Roboto"/>
              <a:sym typeface="Roboto"/>
            </a:endParaRPr>
          </a:p>
        </p:txBody>
      </p:sp>
      <p:pic>
        <p:nvPicPr>
          <p:cNvPr id="147" name="Google Shape;147;p33"/>
          <p:cNvPicPr preferRelativeResize="0"/>
          <p:nvPr/>
        </p:nvPicPr>
        <p:blipFill rotWithShape="1">
          <a:blip r:embed="rId3">
            <a:alphaModFix/>
          </a:blip>
          <a:srcRect b="7969" l="0" r="0" t="0"/>
          <a:stretch/>
        </p:blipFill>
        <p:spPr>
          <a:xfrm>
            <a:off x="428625" y="1952625"/>
            <a:ext cx="8286750" cy="2401850"/>
          </a:xfrm>
          <a:prstGeom prst="rect">
            <a:avLst/>
          </a:prstGeom>
          <a:noFill/>
          <a:ln>
            <a:noFill/>
          </a:ln>
        </p:spPr>
      </p:pic>
      <p:sp>
        <p:nvSpPr>
          <p:cNvPr id="148" name="Google Shape;148;p33"/>
          <p:cNvSpPr txBox="1"/>
          <p:nvPr/>
        </p:nvSpPr>
        <p:spPr>
          <a:xfrm>
            <a:off x="742350" y="1435425"/>
            <a:ext cx="7659300" cy="3083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Search Engines</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