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53cc9fc2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53cc9fc2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back!</a:t>
            </a:r>
            <a:endParaRPr/>
          </a:p>
          <a:p>
            <a:pPr indent="0" lvl="0" marL="0" rtl="0" algn="l">
              <a:spcBef>
                <a:spcPts val="0"/>
              </a:spcBef>
              <a:spcAft>
                <a:spcPts val="0"/>
              </a:spcAft>
              <a:buNone/>
            </a:pPr>
            <a:r>
              <a:rPr lang="en"/>
              <a:t>In the last video, we discussed about spelling correction, its applications and looked at the overview of different types of spelling errors. In this video, we will understand more about these types of spelling errors and their possible solutions.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b3ba11e2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b3ba11e2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we want to maximize this probability. The probability of the candidate word c given the word w. And whichever word maximizes this probability, will be the corrected word.</a:t>
            </a:r>
            <a:endParaRPr/>
          </a:p>
          <a:p>
            <a:pPr indent="0" lvl="0" marL="0" rtl="0" algn="l">
              <a:spcBef>
                <a:spcPts val="0"/>
              </a:spcBef>
              <a:spcAft>
                <a:spcPts val="0"/>
              </a:spcAft>
              <a:buNone/>
            </a:pPr>
            <a:r>
              <a:rPr lang="en"/>
              <a:t>That’s how we can deal with the non-word spelling errors.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b3ba11e2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b3ba11e2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talk about the real word spelling error.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b3ba11e2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b3ba11e2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 in this case remains similar. Given an input word, we generate set of candidate words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b3ba11e2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b3ba11e2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candidates can be the words having similar pronunciations with the input word,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b3ba11e2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b3ba11e2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 the words with similar spelling as well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b3ba11e28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b3ba11e28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next, we choose the best candidate word. There are different ways to pick this best candidate word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b3ba11e28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b3ba11e2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use the noisy channel model or also known as noisy channel model of spelling for this.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b3ba11e2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b3ba11e2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we can even build a classifier which will classify if the candidate word is right correction or not.</a:t>
            </a:r>
            <a:endParaRPr/>
          </a:p>
          <a:p>
            <a:pPr indent="0" lvl="0" marL="0" rtl="0" algn="l">
              <a:spcBef>
                <a:spcPts val="0"/>
              </a:spcBef>
              <a:spcAft>
                <a:spcPts val="0"/>
              </a:spcAft>
              <a:buNone/>
            </a:pPr>
            <a:r>
              <a:rPr lang="en"/>
              <a:t>In this course, we will cover the noisy channel model of spelling for building our spelling corrector. And we can use this for both non-word and real word spelling errors.</a:t>
            </a:r>
            <a:endParaRPr/>
          </a:p>
          <a:p>
            <a:pPr indent="0" lvl="0" marL="0" rtl="0" algn="l">
              <a:spcBef>
                <a:spcPts val="0"/>
              </a:spcBef>
              <a:spcAft>
                <a:spcPts val="0"/>
              </a:spcAft>
              <a:buNone/>
            </a:pPr>
            <a:r>
              <a:rPr lang="en"/>
              <a:t>So, in the next video, we will understand how noisy channel model works for correcting spelling errors.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5afba94b8_0_7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85afba94b8_0_7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
              <a:t>Thank you!!</a:t>
            </a:r>
            <a:endParaRPr/>
          </a:p>
        </p:txBody>
      </p:sp>
      <p:sp>
        <p:nvSpPr>
          <p:cNvPr id="197" name="Google Shape;197;g85afba94b8_0_7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b3ba11e2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b3ba11e2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let’s start with the most common error which is the non-word spelling error.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b3ba11e2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b3ba11e2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word which is not in the dictionary is an error.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b3ba11e2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b3ba11e2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if we have a larger dictionary, that will lead to less non-word spelling errors.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b3ba11e2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b3ba11e2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look at how we can solve or correct the non-word spelling errors.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b3ba11e2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b3ba11e2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given an input word w, we can generate a set of candidate words C</a:t>
            </a:r>
            <a:endParaRPr/>
          </a:p>
          <a:p>
            <a:pPr indent="0" lvl="0" marL="0" rtl="0" algn="l">
              <a:spcBef>
                <a:spcPts val="0"/>
              </a:spcBef>
              <a:spcAft>
                <a:spcPts val="0"/>
              </a:spcAft>
              <a:buNone/>
            </a:pPr>
            <a:r>
              <a:rPr lang="en"/>
              <a:t>These candidates are the words which we think can be the corrected form of the input word w.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b3ba11e2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b3ba11e2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let’s say the input word w is t h e w.</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b3ba11e2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b3ba11e2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this input word, we will generate a set of candidates, and here are some candidates, the user might have meant to type the, then, there, they and so on. We will learn how to generate these candidates in the upcoming videos. For now, let’s assume, for the input word, we have the list of candidates.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b3ba11e2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b3ba11e2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can use a language model to pick the best possible word. So, we will pick the word that maximizes the probability.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pic>
        <p:nvPicPr>
          <p:cNvPr id="53" name="Google Shape;53;p13"/>
          <p:cNvPicPr preferRelativeResize="0"/>
          <p:nvPr/>
        </p:nvPicPr>
        <p:blipFill>
          <a:blip r:embed="rId1">
            <a:alphaModFix/>
          </a:blip>
          <a:stretch>
            <a:fillRect/>
          </a:stretch>
        </p:blipFill>
        <p:spPr>
          <a:xfrm>
            <a:off x="7521000" y="4619475"/>
            <a:ext cx="1666700" cy="524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nvSpPr>
        <p:spPr>
          <a:xfrm>
            <a:off x="548781" y="1507393"/>
            <a:ext cx="8083200" cy="179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lang="en" sz="3200">
                <a:solidFill>
                  <a:srgbClr val="FF0000"/>
                </a:solidFill>
                <a:latin typeface="Roboto"/>
                <a:ea typeface="Roboto"/>
                <a:cs typeface="Roboto"/>
                <a:sym typeface="Roboto"/>
              </a:rPr>
              <a:t>Types of spelling errors</a:t>
            </a:r>
            <a:endParaRPr sz="3200">
              <a:solidFill>
                <a:srgbClr val="FF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4"/>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Non-word spelling error</a:t>
            </a:r>
            <a:endParaRPr sz="2800">
              <a:solidFill>
                <a:srgbClr val="FF0000"/>
              </a:solidFill>
              <a:latin typeface="Roboto"/>
              <a:ea typeface="Roboto"/>
              <a:cs typeface="Roboto"/>
              <a:sym typeface="Roboto"/>
            </a:endParaRPr>
          </a:p>
        </p:txBody>
      </p:sp>
      <p:sp>
        <p:nvSpPr>
          <p:cNvPr id="152" name="Google Shape;152;p34"/>
          <p:cNvSpPr txBox="1"/>
          <p:nvPr/>
        </p:nvSpPr>
        <p:spPr>
          <a:xfrm>
            <a:off x="742350" y="895650"/>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Any word not in the dictionary is an error</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Larger dictionary will lead to less non-word spelling errors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How to correct non-word spelling errors?</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Given an input word w, generate a set of candidate C</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w - thew</a:t>
            </a:r>
            <a:endParaRPr sz="1800">
              <a:latin typeface="Roboto"/>
              <a:ea typeface="Roboto"/>
              <a:cs typeface="Roboto"/>
              <a:sym typeface="Roboto"/>
            </a:endParaRPr>
          </a:p>
          <a:p>
            <a:pPr indent="-342900" lvl="1" marL="914400" rtl="0" algn="l">
              <a:lnSpc>
                <a:spcPct val="200000"/>
              </a:lnSpc>
              <a:spcBef>
                <a:spcPts val="0"/>
              </a:spcBef>
              <a:spcAft>
                <a:spcPts val="0"/>
              </a:spcAft>
              <a:buSzPts val="1800"/>
              <a:buFont typeface="Roboto"/>
              <a:buChar char="○"/>
            </a:pPr>
            <a:r>
              <a:rPr lang="en" sz="1800">
                <a:latin typeface="Roboto"/>
                <a:ea typeface="Roboto"/>
                <a:cs typeface="Roboto"/>
                <a:sym typeface="Roboto"/>
              </a:rPr>
              <a:t>C = {“the”, “then”, “there”, “they”, ….}</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Pick the word that maximizes the probability using language model</a:t>
            </a:r>
            <a:endParaRPr sz="1800">
              <a:latin typeface="Roboto"/>
              <a:ea typeface="Roboto"/>
              <a:cs typeface="Roboto"/>
              <a:sym typeface="Roboto"/>
            </a:endParaRPr>
          </a:p>
          <a:p>
            <a:pPr indent="-342900" lvl="1" marL="914400" rtl="0" algn="l">
              <a:lnSpc>
                <a:spcPct val="200000"/>
              </a:lnSpc>
              <a:spcBef>
                <a:spcPts val="0"/>
              </a:spcBef>
              <a:spcAft>
                <a:spcPts val="0"/>
              </a:spcAft>
              <a:buSzPts val="1800"/>
              <a:buFont typeface="Roboto"/>
              <a:buChar char="○"/>
            </a:pPr>
            <a:r>
              <a:rPr lang="en" sz="1800">
                <a:latin typeface="Roboto"/>
                <a:ea typeface="Roboto"/>
                <a:cs typeface="Roboto"/>
                <a:sym typeface="Roboto"/>
              </a:rPr>
              <a:t> argmax P(c|w), for c∊C</a:t>
            </a:r>
            <a:endParaRPr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5"/>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Real </a:t>
            </a:r>
            <a:r>
              <a:rPr lang="en" sz="2800">
                <a:solidFill>
                  <a:srgbClr val="FF0000"/>
                </a:solidFill>
                <a:latin typeface="Roboto"/>
                <a:ea typeface="Roboto"/>
                <a:cs typeface="Roboto"/>
                <a:sym typeface="Roboto"/>
              </a:rPr>
              <a:t>word spelling error</a:t>
            </a:r>
            <a:endParaRPr sz="2800">
              <a:solidFill>
                <a:srgbClr val="FF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6"/>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Real word spelling error</a:t>
            </a:r>
            <a:endParaRPr sz="2800">
              <a:solidFill>
                <a:srgbClr val="FF0000"/>
              </a:solidFill>
              <a:latin typeface="Roboto"/>
              <a:ea typeface="Roboto"/>
              <a:cs typeface="Roboto"/>
              <a:sym typeface="Roboto"/>
            </a:endParaRPr>
          </a:p>
        </p:txBody>
      </p:sp>
      <p:sp>
        <p:nvSpPr>
          <p:cNvPr id="163" name="Google Shape;163;p36"/>
          <p:cNvSpPr txBox="1"/>
          <p:nvPr/>
        </p:nvSpPr>
        <p:spPr>
          <a:xfrm>
            <a:off x="742350" y="895650"/>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Given an input word, generate a set of candidate C</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7"/>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Real word spelling error</a:t>
            </a:r>
            <a:endParaRPr sz="2800">
              <a:solidFill>
                <a:srgbClr val="FF0000"/>
              </a:solidFill>
              <a:latin typeface="Roboto"/>
              <a:ea typeface="Roboto"/>
              <a:cs typeface="Roboto"/>
              <a:sym typeface="Roboto"/>
            </a:endParaRPr>
          </a:p>
        </p:txBody>
      </p:sp>
      <p:sp>
        <p:nvSpPr>
          <p:cNvPr id="169" name="Google Shape;169;p37"/>
          <p:cNvSpPr txBox="1"/>
          <p:nvPr/>
        </p:nvSpPr>
        <p:spPr>
          <a:xfrm>
            <a:off x="742350" y="895650"/>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Given an input word, generate a set of candidate C</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Words with similar pronunciations</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8"/>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Real word spelling error</a:t>
            </a:r>
            <a:endParaRPr sz="2800">
              <a:solidFill>
                <a:srgbClr val="FF0000"/>
              </a:solidFill>
              <a:latin typeface="Roboto"/>
              <a:ea typeface="Roboto"/>
              <a:cs typeface="Roboto"/>
              <a:sym typeface="Roboto"/>
            </a:endParaRPr>
          </a:p>
        </p:txBody>
      </p:sp>
      <p:sp>
        <p:nvSpPr>
          <p:cNvPr id="175" name="Google Shape;175;p38"/>
          <p:cNvSpPr txBox="1"/>
          <p:nvPr/>
        </p:nvSpPr>
        <p:spPr>
          <a:xfrm>
            <a:off x="742350" y="895650"/>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Given an input word, generate a set of candidate C</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Words with similar pronunciations</a:t>
            </a:r>
            <a:endParaRPr sz="1800">
              <a:latin typeface="Roboto"/>
              <a:ea typeface="Roboto"/>
              <a:cs typeface="Roboto"/>
              <a:sym typeface="Roboto"/>
            </a:endParaRPr>
          </a:p>
          <a:p>
            <a:pPr indent="-342900" lvl="1" marL="914400" rtl="0" algn="l">
              <a:lnSpc>
                <a:spcPct val="200000"/>
              </a:lnSpc>
              <a:spcBef>
                <a:spcPts val="0"/>
              </a:spcBef>
              <a:spcAft>
                <a:spcPts val="0"/>
              </a:spcAft>
              <a:buSzPts val="1800"/>
              <a:buFont typeface="Roboto"/>
              <a:buChar char="○"/>
            </a:pPr>
            <a:r>
              <a:rPr lang="en" sz="1800">
                <a:latin typeface="Roboto"/>
                <a:ea typeface="Roboto"/>
                <a:cs typeface="Roboto"/>
                <a:sym typeface="Roboto"/>
              </a:rPr>
              <a:t>Words with similar spelling</a:t>
            </a:r>
            <a:endParaRPr sz="1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9"/>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Real word spelling error</a:t>
            </a:r>
            <a:endParaRPr sz="2800">
              <a:solidFill>
                <a:srgbClr val="FF0000"/>
              </a:solidFill>
              <a:latin typeface="Roboto"/>
              <a:ea typeface="Roboto"/>
              <a:cs typeface="Roboto"/>
              <a:sym typeface="Roboto"/>
            </a:endParaRPr>
          </a:p>
        </p:txBody>
      </p:sp>
      <p:sp>
        <p:nvSpPr>
          <p:cNvPr id="181" name="Google Shape;181;p39"/>
          <p:cNvSpPr txBox="1"/>
          <p:nvPr/>
        </p:nvSpPr>
        <p:spPr>
          <a:xfrm>
            <a:off x="742350" y="895650"/>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Given an input word, generate a set of candidate C</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Words with similar pronunciations</a:t>
            </a:r>
            <a:endParaRPr sz="1800">
              <a:latin typeface="Roboto"/>
              <a:ea typeface="Roboto"/>
              <a:cs typeface="Roboto"/>
              <a:sym typeface="Roboto"/>
            </a:endParaRPr>
          </a:p>
          <a:p>
            <a:pPr indent="-342900" lvl="1" marL="914400" rtl="0" algn="l">
              <a:lnSpc>
                <a:spcPct val="200000"/>
              </a:lnSpc>
              <a:spcBef>
                <a:spcPts val="0"/>
              </a:spcBef>
              <a:spcAft>
                <a:spcPts val="0"/>
              </a:spcAft>
              <a:buSzPts val="1800"/>
              <a:buFont typeface="Roboto"/>
              <a:buChar char="○"/>
            </a:pPr>
            <a:r>
              <a:rPr lang="en" sz="1800">
                <a:latin typeface="Roboto"/>
                <a:ea typeface="Roboto"/>
                <a:cs typeface="Roboto"/>
                <a:sym typeface="Roboto"/>
              </a:rPr>
              <a:t>Words with similar spelling</a:t>
            </a:r>
            <a:endParaRPr sz="1800">
              <a:latin typeface="Roboto"/>
              <a:ea typeface="Roboto"/>
              <a:cs typeface="Roboto"/>
              <a:sym typeface="Roboto"/>
            </a:endParaRPr>
          </a:p>
          <a:p>
            <a:pPr indent="-342900" lvl="0" marL="457200" rtl="0" algn="l">
              <a:lnSpc>
                <a:spcPct val="100000"/>
              </a:lnSpc>
              <a:spcBef>
                <a:spcPts val="0"/>
              </a:spcBef>
              <a:spcAft>
                <a:spcPts val="0"/>
              </a:spcAft>
              <a:buSzPts val="1800"/>
              <a:buFont typeface="Roboto"/>
              <a:buChar char="●"/>
            </a:pPr>
            <a:r>
              <a:rPr lang="en" sz="1800">
                <a:latin typeface="Roboto"/>
                <a:ea typeface="Roboto"/>
                <a:cs typeface="Roboto"/>
                <a:sym typeface="Roboto"/>
              </a:rPr>
              <a:t>Choose the best candidate word</a:t>
            </a:r>
            <a:endParaRPr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0"/>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Real word spelling error</a:t>
            </a:r>
            <a:endParaRPr sz="2800">
              <a:solidFill>
                <a:srgbClr val="FF0000"/>
              </a:solidFill>
              <a:latin typeface="Roboto"/>
              <a:ea typeface="Roboto"/>
              <a:cs typeface="Roboto"/>
              <a:sym typeface="Roboto"/>
            </a:endParaRPr>
          </a:p>
        </p:txBody>
      </p:sp>
      <p:sp>
        <p:nvSpPr>
          <p:cNvPr id="187" name="Google Shape;187;p40"/>
          <p:cNvSpPr txBox="1"/>
          <p:nvPr/>
        </p:nvSpPr>
        <p:spPr>
          <a:xfrm>
            <a:off x="742350" y="895650"/>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Given an input word, generate a set of candidate C</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Words with similar pronunciations</a:t>
            </a:r>
            <a:endParaRPr sz="1800">
              <a:latin typeface="Roboto"/>
              <a:ea typeface="Roboto"/>
              <a:cs typeface="Roboto"/>
              <a:sym typeface="Roboto"/>
            </a:endParaRPr>
          </a:p>
          <a:p>
            <a:pPr indent="-342900" lvl="1" marL="914400" rtl="0" algn="l">
              <a:lnSpc>
                <a:spcPct val="200000"/>
              </a:lnSpc>
              <a:spcBef>
                <a:spcPts val="0"/>
              </a:spcBef>
              <a:spcAft>
                <a:spcPts val="0"/>
              </a:spcAft>
              <a:buSzPts val="1800"/>
              <a:buFont typeface="Roboto"/>
              <a:buChar char="○"/>
            </a:pPr>
            <a:r>
              <a:rPr lang="en" sz="1800">
                <a:latin typeface="Roboto"/>
                <a:ea typeface="Roboto"/>
                <a:cs typeface="Roboto"/>
                <a:sym typeface="Roboto"/>
              </a:rPr>
              <a:t>Words with similar spelling</a:t>
            </a:r>
            <a:endParaRPr sz="1800">
              <a:latin typeface="Roboto"/>
              <a:ea typeface="Roboto"/>
              <a:cs typeface="Roboto"/>
              <a:sym typeface="Roboto"/>
            </a:endParaRPr>
          </a:p>
          <a:p>
            <a:pPr indent="-342900" lvl="0" marL="457200" rtl="0" algn="l">
              <a:lnSpc>
                <a:spcPct val="100000"/>
              </a:lnSpc>
              <a:spcBef>
                <a:spcPts val="0"/>
              </a:spcBef>
              <a:spcAft>
                <a:spcPts val="0"/>
              </a:spcAft>
              <a:buSzPts val="1800"/>
              <a:buFont typeface="Roboto"/>
              <a:buChar char="●"/>
            </a:pPr>
            <a:r>
              <a:rPr lang="en" sz="1800">
                <a:latin typeface="Roboto"/>
                <a:ea typeface="Roboto"/>
                <a:cs typeface="Roboto"/>
                <a:sym typeface="Roboto"/>
              </a:rPr>
              <a:t>Choose the best candidate word</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Noisy channel model</a:t>
            </a:r>
            <a:endParaRPr sz="18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1"/>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Real word spelling error</a:t>
            </a:r>
            <a:endParaRPr sz="2800">
              <a:solidFill>
                <a:srgbClr val="FF0000"/>
              </a:solidFill>
              <a:latin typeface="Roboto"/>
              <a:ea typeface="Roboto"/>
              <a:cs typeface="Roboto"/>
              <a:sym typeface="Roboto"/>
            </a:endParaRPr>
          </a:p>
        </p:txBody>
      </p:sp>
      <p:sp>
        <p:nvSpPr>
          <p:cNvPr id="193" name="Google Shape;193;p41"/>
          <p:cNvSpPr txBox="1"/>
          <p:nvPr/>
        </p:nvSpPr>
        <p:spPr>
          <a:xfrm>
            <a:off x="742350" y="895650"/>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Given an input word, generate a set of candidate C</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Words with similar pronunciations</a:t>
            </a:r>
            <a:endParaRPr sz="1800">
              <a:latin typeface="Roboto"/>
              <a:ea typeface="Roboto"/>
              <a:cs typeface="Roboto"/>
              <a:sym typeface="Roboto"/>
            </a:endParaRPr>
          </a:p>
          <a:p>
            <a:pPr indent="-342900" lvl="1" marL="914400" rtl="0" algn="l">
              <a:lnSpc>
                <a:spcPct val="200000"/>
              </a:lnSpc>
              <a:spcBef>
                <a:spcPts val="0"/>
              </a:spcBef>
              <a:spcAft>
                <a:spcPts val="0"/>
              </a:spcAft>
              <a:buSzPts val="1800"/>
              <a:buFont typeface="Roboto"/>
              <a:buChar char="○"/>
            </a:pPr>
            <a:r>
              <a:rPr lang="en" sz="1800">
                <a:latin typeface="Roboto"/>
                <a:ea typeface="Roboto"/>
                <a:cs typeface="Roboto"/>
                <a:sym typeface="Roboto"/>
              </a:rPr>
              <a:t>Words with similar spelling</a:t>
            </a:r>
            <a:endParaRPr sz="1800">
              <a:latin typeface="Roboto"/>
              <a:ea typeface="Roboto"/>
              <a:cs typeface="Roboto"/>
              <a:sym typeface="Roboto"/>
            </a:endParaRPr>
          </a:p>
          <a:p>
            <a:pPr indent="-342900" lvl="0" marL="457200" rtl="0" algn="l">
              <a:lnSpc>
                <a:spcPct val="100000"/>
              </a:lnSpc>
              <a:spcBef>
                <a:spcPts val="0"/>
              </a:spcBef>
              <a:spcAft>
                <a:spcPts val="0"/>
              </a:spcAft>
              <a:buSzPts val="1800"/>
              <a:buFont typeface="Roboto"/>
              <a:buChar char="●"/>
            </a:pPr>
            <a:r>
              <a:rPr lang="en" sz="1800">
                <a:latin typeface="Roboto"/>
                <a:ea typeface="Roboto"/>
                <a:cs typeface="Roboto"/>
                <a:sym typeface="Roboto"/>
              </a:rPr>
              <a:t>Choose the best candidate word</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Noisy channel model</a:t>
            </a:r>
            <a:endParaRPr sz="1800">
              <a:latin typeface="Roboto"/>
              <a:ea typeface="Roboto"/>
              <a:cs typeface="Roboto"/>
              <a:sym typeface="Roboto"/>
            </a:endParaRPr>
          </a:p>
          <a:p>
            <a:pPr indent="-342900" lvl="1" marL="914400" rtl="0" algn="l">
              <a:lnSpc>
                <a:spcPct val="100000"/>
              </a:lnSpc>
              <a:spcBef>
                <a:spcPts val="0"/>
              </a:spcBef>
              <a:spcAft>
                <a:spcPts val="0"/>
              </a:spcAft>
              <a:buSzPts val="1800"/>
              <a:buFont typeface="Roboto"/>
              <a:buChar char="○"/>
            </a:pPr>
            <a:r>
              <a:rPr lang="en" sz="1800">
                <a:latin typeface="Roboto"/>
                <a:ea typeface="Roboto"/>
                <a:cs typeface="Roboto"/>
                <a:sym typeface="Roboto"/>
              </a:rPr>
              <a:t>Classifier</a:t>
            </a:r>
            <a:endParaRPr sz="1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2"/>
          <p:cNvSpPr txBox="1"/>
          <p:nvPr/>
        </p:nvSpPr>
        <p:spPr>
          <a:xfrm>
            <a:off x="-4362" y="2375539"/>
            <a:ext cx="9152700" cy="392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Thank You</a:t>
            </a:r>
            <a:endParaRPr i="0" sz="2800" u="none" cap="none" strike="noStrike">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6"/>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Non-word spelling error</a:t>
            </a:r>
            <a:endParaRPr sz="2800">
              <a:solidFill>
                <a:srgbClr val="FF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7"/>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Non-word spelling error</a:t>
            </a:r>
            <a:endParaRPr sz="2800">
              <a:solidFill>
                <a:srgbClr val="FF0000"/>
              </a:solidFill>
              <a:latin typeface="Roboto"/>
              <a:ea typeface="Roboto"/>
              <a:cs typeface="Roboto"/>
              <a:sym typeface="Roboto"/>
            </a:endParaRPr>
          </a:p>
        </p:txBody>
      </p:sp>
      <p:sp>
        <p:nvSpPr>
          <p:cNvPr id="110" name="Google Shape;110;p27"/>
          <p:cNvSpPr txBox="1"/>
          <p:nvPr/>
        </p:nvSpPr>
        <p:spPr>
          <a:xfrm>
            <a:off x="742350" y="895650"/>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Any word not in the dictionary is an error</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8"/>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Non-word spelling error</a:t>
            </a:r>
            <a:endParaRPr sz="2800">
              <a:solidFill>
                <a:srgbClr val="FF0000"/>
              </a:solidFill>
              <a:latin typeface="Roboto"/>
              <a:ea typeface="Roboto"/>
              <a:cs typeface="Roboto"/>
              <a:sym typeface="Roboto"/>
            </a:endParaRPr>
          </a:p>
        </p:txBody>
      </p:sp>
      <p:sp>
        <p:nvSpPr>
          <p:cNvPr id="116" name="Google Shape;116;p28"/>
          <p:cNvSpPr txBox="1"/>
          <p:nvPr/>
        </p:nvSpPr>
        <p:spPr>
          <a:xfrm>
            <a:off x="742350" y="895650"/>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Any word not in the dictionary is an error</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Larger dictionary will lead to less non-word spelling errors</a:t>
            </a:r>
            <a:endParaRPr sz="18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9"/>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Non-word spelling error</a:t>
            </a:r>
            <a:endParaRPr sz="2800">
              <a:solidFill>
                <a:srgbClr val="FF0000"/>
              </a:solidFill>
              <a:latin typeface="Roboto"/>
              <a:ea typeface="Roboto"/>
              <a:cs typeface="Roboto"/>
              <a:sym typeface="Roboto"/>
            </a:endParaRPr>
          </a:p>
        </p:txBody>
      </p:sp>
      <p:sp>
        <p:nvSpPr>
          <p:cNvPr id="122" name="Google Shape;122;p29"/>
          <p:cNvSpPr txBox="1"/>
          <p:nvPr/>
        </p:nvSpPr>
        <p:spPr>
          <a:xfrm>
            <a:off x="742350" y="895650"/>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Any word not in the dictionary is an error</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Larger dictionary will lead to less non-word spelling errors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How to correct non-word spelling errors?</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0"/>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Non-word spelling error</a:t>
            </a:r>
            <a:endParaRPr sz="2800">
              <a:solidFill>
                <a:srgbClr val="FF0000"/>
              </a:solidFill>
              <a:latin typeface="Roboto"/>
              <a:ea typeface="Roboto"/>
              <a:cs typeface="Roboto"/>
              <a:sym typeface="Roboto"/>
            </a:endParaRPr>
          </a:p>
        </p:txBody>
      </p:sp>
      <p:sp>
        <p:nvSpPr>
          <p:cNvPr id="128" name="Google Shape;128;p30"/>
          <p:cNvSpPr txBox="1"/>
          <p:nvPr/>
        </p:nvSpPr>
        <p:spPr>
          <a:xfrm>
            <a:off x="742350" y="895650"/>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Any word not in the dictionary is an error</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Larger dictionary will lead to less non-word spelling errors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How to correct non-word spelling errors?</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Given an input word w, generate a set of candidate C</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1"/>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Non-word spelling error</a:t>
            </a:r>
            <a:endParaRPr sz="2800">
              <a:solidFill>
                <a:srgbClr val="FF0000"/>
              </a:solidFill>
              <a:latin typeface="Roboto"/>
              <a:ea typeface="Roboto"/>
              <a:cs typeface="Roboto"/>
              <a:sym typeface="Roboto"/>
            </a:endParaRPr>
          </a:p>
        </p:txBody>
      </p:sp>
      <p:sp>
        <p:nvSpPr>
          <p:cNvPr id="134" name="Google Shape;134;p31"/>
          <p:cNvSpPr txBox="1"/>
          <p:nvPr/>
        </p:nvSpPr>
        <p:spPr>
          <a:xfrm>
            <a:off x="742350" y="895650"/>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Any word not in the dictionary is an error</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Larger dictionary will lead to less non-word spelling errors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How to correct non-word spelling errors?</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Given an input word w, generate a set of candidate C</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w - thew</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2"/>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Non-word spelling error</a:t>
            </a:r>
            <a:endParaRPr sz="2800">
              <a:solidFill>
                <a:srgbClr val="FF0000"/>
              </a:solidFill>
              <a:latin typeface="Roboto"/>
              <a:ea typeface="Roboto"/>
              <a:cs typeface="Roboto"/>
              <a:sym typeface="Roboto"/>
            </a:endParaRPr>
          </a:p>
        </p:txBody>
      </p:sp>
      <p:sp>
        <p:nvSpPr>
          <p:cNvPr id="140" name="Google Shape;140;p32"/>
          <p:cNvSpPr txBox="1"/>
          <p:nvPr/>
        </p:nvSpPr>
        <p:spPr>
          <a:xfrm>
            <a:off x="742350" y="895650"/>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Any word not in the dictionary is an error</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Larger dictionary will lead to less non-word spelling errors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How to correct non-word spelling errors?</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Given an input word w, generate a set of candidate C</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w - thew</a:t>
            </a:r>
            <a:endParaRPr sz="1800">
              <a:latin typeface="Roboto"/>
              <a:ea typeface="Roboto"/>
              <a:cs typeface="Roboto"/>
              <a:sym typeface="Roboto"/>
            </a:endParaRPr>
          </a:p>
          <a:p>
            <a:pPr indent="-342900" lvl="1" marL="914400" rtl="0" algn="l">
              <a:lnSpc>
                <a:spcPct val="200000"/>
              </a:lnSpc>
              <a:spcBef>
                <a:spcPts val="0"/>
              </a:spcBef>
              <a:spcAft>
                <a:spcPts val="0"/>
              </a:spcAft>
              <a:buSzPts val="1800"/>
              <a:buFont typeface="Roboto"/>
              <a:buChar char="○"/>
            </a:pPr>
            <a:r>
              <a:rPr lang="en" sz="1800">
                <a:latin typeface="Roboto"/>
                <a:ea typeface="Roboto"/>
                <a:cs typeface="Roboto"/>
                <a:sym typeface="Roboto"/>
              </a:rPr>
              <a:t>C = {“the”, “then”, “there”, “they”, ….}</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3"/>
          <p:cNvSpPr txBox="1"/>
          <p:nvPr/>
        </p:nvSpPr>
        <p:spPr>
          <a:xfrm>
            <a:off x="-4300" y="216754"/>
            <a:ext cx="9152700" cy="534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100"/>
              <a:buFont typeface="Arial"/>
              <a:buNone/>
            </a:pPr>
            <a:r>
              <a:rPr lang="en" sz="2800">
                <a:solidFill>
                  <a:srgbClr val="FF0000"/>
                </a:solidFill>
                <a:latin typeface="Roboto"/>
                <a:ea typeface="Roboto"/>
                <a:cs typeface="Roboto"/>
                <a:sym typeface="Roboto"/>
              </a:rPr>
              <a:t>Non-word spelling error</a:t>
            </a:r>
            <a:endParaRPr sz="2800">
              <a:solidFill>
                <a:srgbClr val="FF0000"/>
              </a:solidFill>
              <a:latin typeface="Roboto"/>
              <a:ea typeface="Roboto"/>
              <a:cs typeface="Roboto"/>
              <a:sym typeface="Roboto"/>
            </a:endParaRPr>
          </a:p>
        </p:txBody>
      </p:sp>
      <p:sp>
        <p:nvSpPr>
          <p:cNvPr id="146" name="Google Shape;146;p33"/>
          <p:cNvSpPr txBox="1"/>
          <p:nvPr/>
        </p:nvSpPr>
        <p:spPr>
          <a:xfrm>
            <a:off x="742350" y="895650"/>
            <a:ext cx="7659300" cy="38094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Any word not in the dictionary is an error</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Larger dictionary will lead to less non-word spelling errors</a:t>
            </a:r>
            <a:endParaRPr sz="1800">
              <a:latin typeface="Roboto"/>
              <a:ea typeface="Roboto"/>
              <a:cs typeface="Roboto"/>
              <a:sym typeface="Roboto"/>
            </a:endParaRPr>
          </a:p>
          <a:p>
            <a:pPr indent="-342900" lvl="0" marL="457200" rtl="0" algn="l">
              <a:lnSpc>
                <a:spcPct val="200000"/>
              </a:lnSpc>
              <a:spcBef>
                <a:spcPts val="0"/>
              </a:spcBef>
              <a:spcAft>
                <a:spcPts val="0"/>
              </a:spcAft>
              <a:buSzPts val="1800"/>
              <a:buFont typeface="Roboto"/>
              <a:buChar char="●"/>
            </a:pPr>
            <a:r>
              <a:rPr lang="en" sz="1800">
                <a:latin typeface="Roboto"/>
                <a:ea typeface="Roboto"/>
                <a:cs typeface="Roboto"/>
                <a:sym typeface="Roboto"/>
              </a:rPr>
              <a:t>How to correct non-word spelling errors?</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Given an input word w, generate a set of candidate C</a:t>
            </a:r>
            <a:endParaRPr sz="1800">
              <a:latin typeface="Roboto"/>
              <a:ea typeface="Roboto"/>
              <a:cs typeface="Roboto"/>
              <a:sym typeface="Roboto"/>
            </a:endParaRPr>
          </a:p>
          <a:p>
            <a:pPr indent="-342900" lvl="1" marL="914400" rtl="0" algn="l">
              <a:lnSpc>
                <a:spcPct val="115000"/>
              </a:lnSpc>
              <a:spcBef>
                <a:spcPts val="0"/>
              </a:spcBef>
              <a:spcAft>
                <a:spcPts val="0"/>
              </a:spcAft>
              <a:buSzPts val="1800"/>
              <a:buFont typeface="Roboto"/>
              <a:buChar char="○"/>
            </a:pPr>
            <a:r>
              <a:rPr lang="en" sz="1800">
                <a:latin typeface="Roboto"/>
                <a:ea typeface="Roboto"/>
                <a:cs typeface="Roboto"/>
                <a:sym typeface="Roboto"/>
              </a:rPr>
              <a:t>w - thew</a:t>
            </a:r>
            <a:endParaRPr sz="1800">
              <a:latin typeface="Roboto"/>
              <a:ea typeface="Roboto"/>
              <a:cs typeface="Roboto"/>
              <a:sym typeface="Roboto"/>
            </a:endParaRPr>
          </a:p>
          <a:p>
            <a:pPr indent="-342900" lvl="1" marL="914400" rtl="0" algn="l">
              <a:lnSpc>
                <a:spcPct val="200000"/>
              </a:lnSpc>
              <a:spcBef>
                <a:spcPts val="0"/>
              </a:spcBef>
              <a:spcAft>
                <a:spcPts val="0"/>
              </a:spcAft>
              <a:buSzPts val="1800"/>
              <a:buFont typeface="Roboto"/>
              <a:buChar char="○"/>
            </a:pPr>
            <a:r>
              <a:rPr lang="en" sz="1800">
                <a:latin typeface="Roboto"/>
                <a:ea typeface="Roboto"/>
                <a:cs typeface="Roboto"/>
                <a:sym typeface="Roboto"/>
              </a:rPr>
              <a:t>C = {“the”, “then”, “there”, “they”, ….}</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Pick the word that maximizes the probability using language model</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