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53cc9fc2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53cc9fc2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back!</a:t>
            </a:r>
            <a:endParaRPr/>
          </a:p>
          <a:p>
            <a:pPr indent="0" lvl="0" marL="0" rtl="0" algn="l">
              <a:spcBef>
                <a:spcPts val="0"/>
              </a:spcBef>
              <a:spcAft>
                <a:spcPts val="0"/>
              </a:spcAft>
              <a:buNone/>
            </a:pPr>
            <a:r>
              <a:rPr lang="en"/>
              <a:t>In the last two videos of this modules, we understood about spelling correction, its applications, and different types of spelling errors. In this video, we will look at a model which is most widely used for spelling correction which is the noisy channel model of spelling.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a76ff1fd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a76ff1fd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 simplest way to generate these candidates will be to generate words with similar spelling.</a:t>
            </a:r>
            <a:endParaRPr/>
          </a:p>
          <a:p>
            <a:pPr indent="0" lvl="0" marL="0" rtl="0" algn="l">
              <a:spcBef>
                <a:spcPts val="0"/>
              </a:spcBef>
              <a:spcAft>
                <a:spcPts val="0"/>
              </a:spcAft>
              <a:buNone/>
            </a:pPr>
            <a:r>
              <a:rPr lang="en"/>
              <a:t>Now the question is how do we find the words with similar spelling?</a:t>
            </a:r>
            <a:endParaRPr/>
          </a:p>
          <a:p>
            <a:pPr indent="0" lvl="0" marL="0" rtl="0" algn="l">
              <a:spcBef>
                <a:spcPts val="0"/>
              </a:spcBef>
              <a:spcAft>
                <a:spcPts val="0"/>
              </a:spcAft>
              <a:buNone/>
            </a:pPr>
            <a:r>
              <a:rPr lang="en"/>
              <a:t>If you recall, in the string similarity module of this course, we covered the edit distance. The aim there was to find the similarity between strings.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a76ff1fd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a76ff1fd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use that edit distance to generate the candidates having similar spelling. So, the words having small edit distance with the input word will be our candidate word.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a76ff1fd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a76ff1fd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these were the different edits that we covered. Insertion, deletion and substitution.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a76ff1fd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a76ff1fd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one more type of edit which is used commonly which is the transposition of two adjacent letters. All these edits are used to generate the candidate words. And this is also known as Damerau Levenshtein edit distance.</a:t>
            </a:r>
            <a:endParaRPr/>
          </a:p>
          <a:p>
            <a:pPr indent="0" lvl="0" marL="0" rtl="0" algn="l">
              <a:spcBef>
                <a:spcPts val="0"/>
              </a:spcBef>
              <a:spcAft>
                <a:spcPts val="0"/>
              </a:spcAft>
              <a:buNone/>
            </a:pPr>
            <a:r>
              <a:rPr lang="en"/>
              <a:t>So, all the words which have smaller edit distance with the input word are our candidate words.</a:t>
            </a:r>
            <a:endParaRPr/>
          </a:p>
          <a:p>
            <a:pPr indent="0" lvl="0" marL="0" rtl="0" algn="l">
              <a:spcBef>
                <a:spcPts val="0"/>
              </a:spcBef>
              <a:spcAft>
                <a:spcPts val="0"/>
              </a:spcAft>
              <a:buNone/>
            </a:pPr>
            <a:r>
              <a:rPr lang="en"/>
              <a:t>This completes the first step of noisy channel model. We now have our candidate words.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a76ff1fd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a76ff1fd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use the language model to generate the probabilities.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a76ff1fd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a76ff1fd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language model, we calculate the probability of occurrence of each candidate word.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a76ff1fd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a76ff1fd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we can use any language model, either the unigram, or bigram, or trigram, or any other.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a76ff1fd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a76ff1fd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language model will give us the probability of each candidate word.</a:t>
            </a:r>
            <a:endParaRPr/>
          </a:p>
          <a:p>
            <a:pPr indent="0" lvl="0" marL="0" rtl="0" algn="l">
              <a:spcBef>
                <a:spcPts val="0"/>
              </a:spcBef>
              <a:spcAft>
                <a:spcPts val="0"/>
              </a:spcAft>
              <a:buNone/>
            </a:pPr>
            <a:r>
              <a:rPr lang="en"/>
              <a:t>This completes the second step.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a76ff1fd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a76ff1fd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use the channel model or the error model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a76ff1fd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a76ff1fd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calculate the probability of x given w.</a:t>
            </a:r>
            <a:endParaRPr/>
          </a:p>
          <a:p>
            <a:pPr indent="0" lvl="0" marL="0" rtl="0" algn="l">
              <a:spcBef>
                <a:spcPts val="0"/>
              </a:spcBef>
              <a:spcAft>
                <a:spcPts val="0"/>
              </a:spcAft>
              <a:buNone/>
            </a:pPr>
            <a:r>
              <a:rPr lang="en"/>
              <a:t>We saw that there are 4 different types of edits that we use to generate candidates.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b3ba11e2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b3ba11e2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probabilistic model.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a76ff1fd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a76ff1fd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one is the deletion, and hence we count how many times xy is types as x, or y is deleted.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a76ff1fd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a76ff1fd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is the insertion. So, we count how many times x is type as xy, or y is deleted.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a76ff1fd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a76ff1fd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 of x and y means counting how many times x is typed as 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a76ff1fd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a76ff1fd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finally, trans x y is the count of times xy is types as ys.</a:t>
            </a:r>
            <a:endParaRPr/>
          </a:p>
          <a:p>
            <a:pPr indent="0" lvl="0" marL="0" rtl="0" algn="l">
              <a:spcBef>
                <a:spcPts val="0"/>
              </a:spcBef>
              <a:spcAft>
                <a:spcPts val="0"/>
              </a:spcAft>
              <a:buNone/>
            </a:pPr>
            <a:r>
              <a:rPr lang="en"/>
              <a:t>So, we create a confusion matrix for each of the edit which tells us the count for each pair of x and y. Once we have these counts, we build the channel model or the error model.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a76ff1fd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a76ff1fd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 of x given w is equal to the count of times w i is deleted from the word w i-1 w i, divided by the count of times w i-1 w i occurs together, in case the edit is deletion.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a76ff1fd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a76ff1fd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it is equal to the count of times x i is inserted after w i - 1 divided by the count of times w i - 1 occurred, in case of insertion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a76ff1fd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a76ff1fd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if the edit is substitution, we calculate the count of times x i is typed as w i divided by the count of times w i occurred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a76ff1fd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a76ff1fd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finally, if the edit is transposition, the probability is equal to the count of times w i w i+1 is typed as w i+1 w i, divided by the count of times w i w i+1 occurred together.</a:t>
            </a:r>
            <a:endParaRPr/>
          </a:p>
          <a:p>
            <a:pPr indent="0" lvl="0" marL="0" rtl="0" algn="l">
              <a:spcBef>
                <a:spcPts val="0"/>
              </a:spcBef>
              <a:spcAft>
                <a:spcPts val="0"/>
              </a:spcAft>
              <a:buNone/>
            </a:pPr>
            <a:r>
              <a:rPr lang="en"/>
              <a:t>This is how we compute the channel model. And note that, to find these probabilities, we must have the confusion matrix for each of the edits, otherwise we will not be able to find the respective counts.</a:t>
            </a:r>
            <a:endParaRPr/>
          </a:p>
          <a:p>
            <a:pPr indent="0" lvl="0" marL="0" rtl="0" algn="l">
              <a:spcBef>
                <a:spcPts val="0"/>
              </a:spcBef>
              <a:spcAft>
                <a:spcPts val="0"/>
              </a:spcAft>
              <a:buNone/>
            </a:pPr>
            <a:r>
              <a:rPr lang="en"/>
              <a:t>There are some pre-calculated confusion matrices which can be used here. However, in the project which we will solve, we will look at an alternative approach where we will not need these confusion matrices. Don’t worry about this step as we will cover it in the next video. </a:t>
            </a:r>
            <a:endParaRPr/>
          </a:p>
          <a:p>
            <a:pPr indent="0" lvl="0" marL="0" rtl="0" algn="l">
              <a:spcBef>
                <a:spcPts val="0"/>
              </a:spcBef>
              <a:spcAft>
                <a:spcPts val="0"/>
              </a:spcAft>
              <a:buNone/>
            </a:pPr>
            <a:r>
              <a:rPr lang="en"/>
              <a:t>So, this completes the third step of noisy channel model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a76ff1fd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9a76ff1fd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in the fourth step, we calculate the probability of the word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a76ff1fd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9a76ff1fd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for each candidate word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a76ff1fd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a76ff1fd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 aim of this model is to find the correct word w, given a misspelled word x.</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9a76ff1fd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9a76ff1fd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compute the product of the output of the language model and the channel model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9a76ff1fd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9a76ff1fd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take the argmax of the outputs and that returns the most accurate candidate word with respect to the input word.</a:t>
            </a:r>
            <a:endParaRPr/>
          </a:p>
          <a:p>
            <a:pPr indent="0" lvl="0" marL="0" rtl="0" algn="l">
              <a:spcBef>
                <a:spcPts val="0"/>
              </a:spcBef>
              <a:spcAft>
                <a:spcPts val="0"/>
              </a:spcAft>
              <a:buNone/>
            </a:pPr>
            <a:r>
              <a:rPr lang="en"/>
              <a:t>So, this is how the noisy channel model works. To summarize, in noisy channel model of spelling, we start with generating the candidate words using the edits, then we use the language model and calculate the probability of occurrence of each of the candidate word, then using the channel model, we calculate the probability of the edits or the error. Finally, for each candidate word, we compute the product of the output from language model and channel model, and whichever candidate produce the maximum output is the correction for the input word.</a:t>
            </a:r>
            <a:endParaRPr/>
          </a:p>
          <a:p>
            <a:pPr indent="0" lvl="0" marL="0" rtl="0" algn="l">
              <a:spcBef>
                <a:spcPts val="0"/>
              </a:spcBef>
              <a:spcAft>
                <a:spcPts val="0"/>
              </a:spcAft>
              <a:buNone/>
            </a:pPr>
            <a:r>
              <a:rPr lang="en"/>
              <a:t>Now, we know how the noisy channel model of spelling works. Let’s move on to the next video and build our auto correct model.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85afba94b8_0_7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85afba94b8_0_7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
              <a:t>Thank you!!</a:t>
            </a:r>
            <a:endParaRPr/>
          </a:p>
        </p:txBody>
      </p:sp>
      <p:sp>
        <p:nvSpPr>
          <p:cNvPr id="304" name="Google Shape;304;g85afba94b8_0_7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a76ff1fd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a76ff1fd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it is a probabilistic model, it finds the probability of the correct word w, given a misspelled word x. </a:t>
            </a:r>
            <a:endParaRPr/>
          </a:p>
          <a:p>
            <a:pPr indent="0" lvl="0" marL="0" rtl="0" algn="l">
              <a:spcBef>
                <a:spcPts val="0"/>
              </a:spcBef>
              <a:spcAft>
                <a:spcPts val="0"/>
              </a:spcAft>
              <a:buNone/>
            </a:pPr>
            <a:r>
              <a:rPr lang="en"/>
              <a:t>We find this probability for a set of candidate words and whichever word maximizes the probability is the output of this model.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a76ff1fd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a76ff1f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know that this probability can be represented as shown here. We have already covered this in the language modeling module.</a:t>
            </a:r>
            <a:endParaRPr/>
          </a:p>
          <a:p>
            <a:pPr indent="0" lvl="0" marL="0" rtl="0" algn="l">
              <a:spcBef>
                <a:spcPts val="0"/>
              </a:spcBef>
              <a:spcAft>
                <a:spcPts val="0"/>
              </a:spcAft>
              <a:buNone/>
            </a:pPr>
            <a:r>
              <a:rPr lang="en"/>
              <a:t>So, the probability of w given x is equal to the probability of x given w multiplied with the probability of w and divide by the probability of x.</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a76ff1fd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a76ff1fd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 P of x or the probability of a misspelled word will remain the same for each candidate of that word and hence it will be a constant. So, we can remove that from the denominator.</a:t>
            </a:r>
            <a:endParaRPr/>
          </a:p>
          <a:p>
            <a:pPr indent="0" lvl="0" marL="0" rtl="0" algn="l">
              <a:spcBef>
                <a:spcPts val="0"/>
              </a:spcBef>
              <a:spcAft>
                <a:spcPts val="0"/>
              </a:spcAft>
              <a:buNone/>
            </a:pPr>
            <a:r>
              <a:rPr lang="en"/>
              <a:t>The noisy channel model of spelling maximizes this probability.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ae2f537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ae2f537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calculate the probability of candidate word or the P of w using a language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a76ff1fd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a76ff1fd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 probability of x given w is the actual channel model. It is also referred to as the error model.</a:t>
            </a:r>
            <a:endParaRPr/>
          </a:p>
          <a:p>
            <a:pPr indent="0" lvl="0" marL="0" rtl="0" algn="l">
              <a:spcBef>
                <a:spcPts val="0"/>
              </a:spcBef>
              <a:spcAft>
                <a:spcPts val="0"/>
              </a:spcAft>
              <a:buNone/>
            </a:pPr>
            <a:r>
              <a:rPr lang="en"/>
              <a:t>So, this is actually what the noisy maximizes to get the output.</a:t>
            </a:r>
            <a:endParaRPr/>
          </a:p>
          <a:p>
            <a:pPr indent="0" lvl="0" marL="0" rtl="0" algn="l">
              <a:spcBef>
                <a:spcPts val="0"/>
              </a:spcBef>
              <a:spcAft>
                <a:spcPts val="0"/>
              </a:spcAft>
              <a:buNone/>
            </a:pPr>
            <a:r>
              <a:rPr lang="en"/>
              <a:t>Let me now break down each step of this algorithm that will give you a better understanding of how spelling correction actually works.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a76ff1fd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a76ff1fd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step is to generate the candidate words. So, for each input word, we have to generate the candidates.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pic>
        <p:nvPicPr>
          <p:cNvPr id="53" name="Google Shape;53;p13"/>
          <p:cNvPicPr preferRelativeResize="0"/>
          <p:nvPr/>
        </p:nvPicPr>
        <p:blipFill>
          <a:blip r:embed="rId1">
            <a:alphaModFix/>
          </a:blip>
          <a:stretch>
            <a:fillRect/>
          </a:stretch>
        </p:blipFill>
        <p:spPr>
          <a:xfrm>
            <a:off x="7521000" y="4619475"/>
            <a:ext cx="1666700" cy="524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548781" y="1507393"/>
            <a:ext cx="8083200" cy="17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 sz="3200">
                <a:solidFill>
                  <a:srgbClr val="FF0000"/>
                </a:solidFill>
                <a:latin typeface="Roboto"/>
                <a:ea typeface="Roboto"/>
                <a:cs typeface="Roboto"/>
                <a:sym typeface="Roboto"/>
              </a:rPr>
              <a:t>Noisy channel model of spelling</a:t>
            </a:r>
            <a:endParaRPr sz="3200">
              <a:solidFill>
                <a:srgbClr val="FF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4"/>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160" name="Google Shape;160;p34"/>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Words with similar spelling</a:t>
            </a:r>
            <a:endParaRPr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5"/>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166" name="Google Shape;166;p35"/>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Words with similar spelling</a:t>
            </a:r>
            <a:endParaRPr sz="1800">
              <a:latin typeface="Roboto"/>
              <a:ea typeface="Roboto"/>
              <a:cs typeface="Roboto"/>
              <a:sym typeface="Roboto"/>
            </a:endParaRPr>
          </a:p>
          <a:p>
            <a:pPr indent="-342900" lvl="2" marL="1371600" rtl="0" algn="l">
              <a:lnSpc>
                <a:spcPct val="115000"/>
              </a:lnSpc>
              <a:spcBef>
                <a:spcPts val="0"/>
              </a:spcBef>
              <a:spcAft>
                <a:spcPts val="0"/>
              </a:spcAft>
              <a:buSzPts val="1800"/>
              <a:buFont typeface="Roboto"/>
              <a:buAutoNum type="romanLcPeriod"/>
            </a:pPr>
            <a:r>
              <a:rPr lang="en" sz="1800">
                <a:latin typeface="Roboto"/>
                <a:ea typeface="Roboto"/>
                <a:cs typeface="Roboto"/>
                <a:sym typeface="Roboto"/>
              </a:rPr>
              <a:t>Words having small edit distance</a:t>
            </a:r>
            <a:endParaRPr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6"/>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172" name="Google Shape;172;p36"/>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Words with similar spelling</a:t>
            </a:r>
            <a:endParaRPr sz="1800">
              <a:latin typeface="Roboto"/>
              <a:ea typeface="Roboto"/>
              <a:cs typeface="Roboto"/>
              <a:sym typeface="Roboto"/>
            </a:endParaRPr>
          </a:p>
          <a:p>
            <a:pPr indent="-342900" lvl="2" marL="1371600" rtl="0" algn="l">
              <a:lnSpc>
                <a:spcPct val="115000"/>
              </a:lnSpc>
              <a:spcBef>
                <a:spcPts val="0"/>
              </a:spcBef>
              <a:spcAft>
                <a:spcPts val="0"/>
              </a:spcAft>
              <a:buSzPts val="1800"/>
              <a:buFont typeface="Roboto"/>
              <a:buAutoNum type="romanLcPeriod"/>
            </a:pPr>
            <a:r>
              <a:rPr lang="en" sz="1800">
                <a:latin typeface="Roboto"/>
                <a:ea typeface="Roboto"/>
                <a:cs typeface="Roboto"/>
                <a:sym typeface="Roboto"/>
              </a:rPr>
              <a:t>Words having small edit distance</a:t>
            </a:r>
            <a:endParaRPr sz="1800">
              <a:latin typeface="Roboto"/>
              <a:ea typeface="Roboto"/>
              <a:cs typeface="Roboto"/>
              <a:sym typeface="Roboto"/>
            </a:endParaRPr>
          </a:p>
          <a:p>
            <a:pPr indent="-342900" lvl="2" marL="1371600" rtl="0" algn="l">
              <a:lnSpc>
                <a:spcPct val="115000"/>
              </a:lnSpc>
              <a:spcBef>
                <a:spcPts val="0"/>
              </a:spcBef>
              <a:spcAft>
                <a:spcPts val="0"/>
              </a:spcAft>
              <a:buSzPts val="1800"/>
              <a:buFont typeface="Roboto"/>
              <a:buAutoNum type="romanLcPeriod"/>
            </a:pPr>
            <a:r>
              <a:rPr lang="en" sz="1800">
                <a:latin typeface="Roboto"/>
                <a:ea typeface="Roboto"/>
                <a:cs typeface="Roboto"/>
                <a:sym typeface="Roboto"/>
              </a:rPr>
              <a:t>Insertion, Deletion, Substitution</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7"/>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178" name="Google Shape;178;p37"/>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Words with similar spelling</a:t>
            </a:r>
            <a:endParaRPr sz="1800">
              <a:latin typeface="Roboto"/>
              <a:ea typeface="Roboto"/>
              <a:cs typeface="Roboto"/>
              <a:sym typeface="Roboto"/>
            </a:endParaRPr>
          </a:p>
          <a:p>
            <a:pPr indent="-342900" lvl="2" marL="1371600" rtl="0" algn="l">
              <a:lnSpc>
                <a:spcPct val="115000"/>
              </a:lnSpc>
              <a:spcBef>
                <a:spcPts val="0"/>
              </a:spcBef>
              <a:spcAft>
                <a:spcPts val="0"/>
              </a:spcAft>
              <a:buSzPts val="1800"/>
              <a:buFont typeface="Roboto"/>
              <a:buAutoNum type="romanLcPeriod"/>
            </a:pPr>
            <a:r>
              <a:rPr lang="en" sz="1800">
                <a:latin typeface="Roboto"/>
                <a:ea typeface="Roboto"/>
                <a:cs typeface="Roboto"/>
                <a:sym typeface="Roboto"/>
              </a:rPr>
              <a:t>Words having small edit distance</a:t>
            </a:r>
            <a:endParaRPr sz="1800">
              <a:latin typeface="Roboto"/>
              <a:ea typeface="Roboto"/>
              <a:cs typeface="Roboto"/>
              <a:sym typeface="Roboto"/>
            </a:endParaRPr>
          </a:p>
          <a:p>
            <a:pPr indent="-342900" lvl="2" marL="1371600" rtl="0" algn="l">
              <a:lnSpc>
                <a:spcPct val="115000"/>
              </a:lnSpc>
              <a:spcBef>
                <a:spcPts val="0"/>
              </a:spcBef>
              <a:spcAft>
                <a:spcPts val="0"/>
              </a:spcAft>
              <a:buSzPts val="1800"/>
              <a:buFont typeface="Roboto"/>
              <a:buAutoNum type="romanLcPeriod"/>
            </a:pPr>
            <a:r>
              <a:rPr lang="en" sz="1800">
                <a:latin typeface="Roboto"/>
                <a:ea typeface="Roboto"/>
                <a:cs typeface="Roboto"/>
                <a:sym typeface="Roboto"/>
              </a:rPr>
              <a:t>Insertion, Deletion, Substitution, Transposition of two adjacent letters</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184" name="Google Shape;184;p38"/>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9"/>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190" name="Google Shape;190;p39"/>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Probability of occurrence of each candidate word</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196" name="Google Shape;196;p40"/>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Probability of occurrence of each candidate word</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Can use unigram, bigram, trigram, or any N-gram language model</a:t>
            </a:r>
            <a:endParaRPr sz="1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1"/>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202" name="Google Shape;202;p41"/>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Probability of occurrence of each candidate word</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Can use unigram, bigram, trigram, or any N-gram language model</a:t>
            </a:r>
            <a:endParaRPr sz="1800">
              <a:latin typeface="Roboto"/>
              <a:ea typeface="Roboto"/>
              <a:cs typeface="Roboto"/>
              <a:sym typeface="Roboto"/>
            </a:endParaRPr>
          </a:p>
        </p:txBody>
      </p:sp>
      <p:pic>
        <p:nvPicPr>
          <p:cNvPr id="203" name="Google Shape;203;p41"/>
          <p:cNvPicPr preferRelativeResize="0"/>
          <p:nvPr/>
        </p:nvPicPr>
        <p:blipFill rotWithShape="1">
          <a:blip r:embed="rId3">
            <a:alphaModFix/>
          </a:blip>
          <a:srcRect b="0" l="20172" r="0" t="67663"/>
          <a:stretch/>
        </p:blipFill>
        <p:spPr>
          <a:xfrm>
            <a:off x="3180425" y="3020725"/>
            <a:ext cx="2783151" cy="774725"/>
          </a:xfrm>
          <a:prstGeom prst="rect">
            <a:avLst/>
          </a:prstGeom>
          <a:noFill/>
          <a:ln>
            <a:noFill/>
          </a:ln>
        </p:spPr>
      </p:pic>
      <p:sp>
        <p:nvSpPr>
          <p:cNvPr id="204" name="Google Shape;204;p41"/>
          <p:cNvSpPr/>
          <p:nvPr/>
        </p:nvSpPr>
        <p:spPr>
          <a:xfrm>
            <a:off x="5213375" y="3116850"/>
            <a:ext cx="712800" cy="44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2"/>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210" name="Google Shape;210;p42"/>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Channel Model</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3"/>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216" name="Google Shape;216;p43"/>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Channel Model</a:t>
            </a:r>
            <a:endParaRPr sz="1800">
              <a:latin typeface="Roboto"/>
              <a:ea typeface="Roboto"/>
              <a:cs typeface="Roboto"/>
              <a:sym typeface="Roboto"/>
            </a:endParaRPr>
          </a:p>
        </p:txBody>
      </p:sp>
      <p:pic>
        <p:nvPicPr>
          <p:cNvPr id="217" name="Google Shape;217;p43"/>
          <p:cNvPicPr preferRelativeResize="0"/>
          <p:nvPr/>
        </p:nvPicPr>
        <p:blipFill rotWithShape="1">
          <a:blip r:embed="rId3">
            <a:alphaModFix/>
          </a:blip>
          <a:srcRect b="0" l="20172" r="0" t="67663"/>
          <a:stretch/>
        </p:blipFill>
        <p:spPr>
          <a:xfrm>
            <a:off x="3180425" y="3020725"/>
            <a:ext cx="2783151" cy="774725"/>
          </a:xfrm>
          <a:prstGeom prst="rect">
            <a:avLst/>
          </a:prstGeom>
          <a:noFill/>
          <a:ln>
            <a:noFill/>
          </a:ln>
        </p:spPr>
      </p:pic>
      <p:sp>
        <p:nvSpPr>
          <p:cNvPr id="218" name="Google Shape;218;p43"/>
          <p:cNvSpPr/>
          <p:nvPr/>
        </p:nvSpPr>
        <p:spPr>
          <a:xfrm>
            <a:off x="4193075" y="3116850"/>
            <a:ext cx="1034400" cy="44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6"/>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Noisy channel model of spelling</a:t>
            </a:r>
            <a:endParaRPr sz="2800">
              <a:solidFill>
                <a:srgbClr val="FF0000"/>
              </a:solidFill>
              <a:latin typeface="Roboto"/>
              <a:ea typeface="Roboto"/>
              <a:cs typeface="Roboto"/>
              <a:sym typeface="Roboto"/>
            </a:endParaRPr>
          </a:p>
        </p:txBody>
      </p:sp>
      <p:sp>
        <p:nvSpPr>
          <p:cNvPr id="105" name="Google Shape;105;p26"/>
          <p:cNvSpPr txBox="1"/>
          <p:nvPr/>
        </p:nvSpPr>
        <p:spPr>
          <a:xfrm>
            <a:off x="742350" y="1048050"/>
            <a:ext cx="76593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Probabilistic model</a:t>
            </a:r>
            <a:endParaRPr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4"/>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224" name="Google Shape;224;p44"/>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Channel Model</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d</a:t>
            </a:r>
            <a:r>
              <a:rPr lang="en" sz="1800">
                <a:latin typeface="Roboto"/>
                <a:ea typeface="Roboto"/>
                <a:cs typeface="Roboto"/>
                <a:sym typeface="Roboto"/>
              </a:rPr>
              <a:t>el [x,y] : Count(xy typed as x)</a:t>
            </a:r>
            <a:endParaRPr sz="18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5"/>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230" name="Google Shape;230;p45"/>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Channel Model</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del [x,y] : Count(xy typed as x)</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solidFill>
                  <a:schemeClr val="dk1"/>
                </a:solidFill>
                <a:latin typeface="Roboto"/>
                <a:ea typeface="Roboto"/>
                <a:cs typeface="Roboto"/>
                <a:sym typeface="Roboto"/>
              </a:rPr>
              <a:t>ins [x,y] : Count(x typed as xy)</a:t>
            </a:r>
            <a:endParaRPr sz="18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6"/>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236" name="Google Shape;236;p46"/>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Channel Model</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del [x,y] : Count(xy typed as x)</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solidFill>
                  <a:schemeClr val="dk1"/>
                </a:solidFill>
                <a:latin typeface="Roboto"/>
                <a:ea typeface="Roboto"/>
                <a:cs typeface="Roboto"/>
                <a:sym typeface="Roboto"/>
              </a:rPr>
              <a:t>ins [x,y] : Count(x typed as xy)</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sub [x,y] : Count(x typed as y)</a:t>
            </a:r>
            <a:endParaRPr sz="18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7"/>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242" name="Google Shape;242;p47"/>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Channel Model</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del [x,y] : Count(xy typed as x)</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solidFill>
                  <a:schemeClr val="dk1"/>
                </a:solidFill>
                <a:latin typeface="Roboto"/>
                <a:ea typeface="Roboto"/>
                <a:cs typeface="Roboto"/>
                <a:sym typeface="Roboto"/>
              </a:rPr>
              <a:t>ins [x,y] : Count(x typed as xy)</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sub [x,y] : Count(x typed as y)</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trans [x,y] : Count(xy typed as yx)</a:t>
            </a:r>
            <a:endParaRPr sz="1800">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8"/>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248" name="Google Shape;248;p48"/>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Channel Model</a:t>
            </a:r>
            <a:endParaRPr sz="1800">
              <a:solidFill>
                <a:schemeClr val="dk1"/>
              </a:solidFill>
              <a:latin typeface="Roboto"/>
              <a:ea typeface="Roboto"/>
              <a:cs typeface="Roboto"/>
              <a:sym typeface="Roboto"/>
            </a:endParaRPr>
          </a:p>
        </p:txBody>
      </p:sp>
      <p:pic>
        <p:nvPicPr>
          <p:cNvPr id="249" name="Google Shape;249;p48"/>
          <p:cNvPicPr preferRelativeResize="0"/>
          <p:nvPr/>
        </p:nvPicPr>
        <p:blipFill rotWithShape="1">
          <a:blip r:embed="rId3">
            <a:alphaModFix/>
          </a:blip>
          <a:srcRect b="0" l="2035" r="69764" t="4278"/>
          <a:stretch/>
        </p:blipFill>
        <p:spPr>
          <a:xfrm>
            <a:off x="2475925" y="1551425"/>
            <a:ext cx="1926799" cy="3039375"/>
          </a:xfrm>
          <a:prstGeom prst="rect">
            <a:avLst/>
          </a:prstGeom>
          <a:noFill/>
          <a:ln>
            <a:noFill/>
          </a:ln>
        </p:spPr>
      </p:pic>
      <p:pic>
        <p:nvPicPr>
          <p:cNvPr id="250" name="Google Shape;250;p48"/>
          <p:cNvPicPr preferRelativeResize="0"/>
          <p:nvPr/>
        </p:nvPicPr>
        <p:blipFill rotWithShape="1">
          <a:blip r:embed="rId3">
            <a:alphaModFix/>
          </a:blip>
          <a:srcRect b="72832" l="30231" r="1247" t="4278"/>
          <a:stretch/>
        </p:blipFill>
        <p:spPr>
          <a:xfrm>
            <a:off x="4402725" y="1551425"/>
            <a:ext cx="4682249" cy="726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9"/>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256" name="Google Shape;256;p49"/>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Channel Model</a:t>
            </a:r>
            <a:endParaRPr sz="1800">
              <a:solidFill>
                <a:schemeClr val="dk1"/>
              </a:solidFill>
              <a:latin typeface="Roboto"/>
              <a:ea typeface="Roboto"/>
              <a:cs typeface="Roboto"/>
              <a:sym typeface="Roboto"/>
            </a:endParaRPr>
          </a:p>
        </p:txBody>
      </p:sp>
      <p:pic>
        <p:nvPicPr>
          <p:cNvPr id="257" name="Google Shape;257;p49"/>
          <p:cNvPicPr preferRelativeResize="0"/>
          <p:nvPr/>
        </p:nvPicPr>
        <p:blipFill rotWithShape="1">
          <a:blip r:embed="rId3">
            <a:alphaModFix/>
          </a:blip>
          <a:srcRect b="0" l="2035" r="69764" t="4278"/>
          <a:stretch/>
        </p:blipFill>
        <p:spPr>
          <a:xfrm>
            <a:off x="2475925" y="1551425"/>
            <a:ext cx="1926799" cy="3039375"/>
          </a:xfrm>
          <a:prstGeom prst="rect">
            <a:avLst/>
          </a:prstGeom>
          <a:noFill/>
          <a:ln>
            <a:noFill/>
          </a:ln>
        </p:spPr>
      </p:pic>
      <p:pic>
        <p:nvPicPr>
          <p:cNvPr id="258" name="Google Shape;258;p49"/>
          <p:cNvPicPr preferRelativeResize="0"/>
          <p:nvPr/>
        </p:nvPicPr>
        <p:blipFill rotWithShape="1">
          <a:blip r:embed="rId3">
            <a:alphaModFix/>
          </a:blip>
          <a:srcRect b="49940" l="30231" r="1247" t="4280"/>
          <a:stretch/>
        </p:blipFill>
        <p:spPr>
          <a:xfrm>
            <a:off x="4402725" y="1551425"/>
            <a:ext cx="4682249" cy="1453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0"/>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264" name="Google Shape;264;p50"/>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Channel Model</a:t>
            </a:r>
            <a:endParaRPr sz="1800">
              <a:solidFill>
                <a:schemeClr val="dk1"/>
              </a:solidFill>
              <a:latin typeface="Roboto"/>
              <a:ea typeface="Roboto"/>
              <a:cs typeface="Roboto"/>
              <a:sym typeface="Roboto"/>
            </a:endParaRPr>
          </a:p>
        </p:txBody>
      </p:sp>
      <p:pic>
        <p:nvPicPr>
          <p:cNvPr id="265" name="Google Shape;265;p50"/>
          <p:cNvPicPr preferRelativeResize="0"/>
          <p:nvPr/>
        </p:nvPicPr>
        <p:blipFill rotWithShape="1">
          <a:blip r:embed="rId3">
            <a:alphaModFix/>
          </a:blip>
          <a:srcRect b="0" l="2035" r="69764" t="4278"/>
          <a:stretch/>
        </p:blipFill>
        <p:spPr>
          <a:xfrm>
            <a:off x="2475925" y="1551425"/>
            <a:ext cx="1926799" cy="3039375"/>
          </a:xfrm>
          <a:prstGeom prst="rect">
            <a:avLst/>
          </a:prstGeom>
          <a:noFill/>
          <a:ln>
            <a:noFill/>
          </a:ln>
        </p:spPr>
      </p:pic>
      <p:pic>
        <p:nvPicPr>
          <p:cNvPr id="266" name="Google Shape;266;p50"/>
          <p:cNvPicPr preferRelativeResize="0"/>
          <p:nvPr/>
        </p:nvPicPr>
        <p:blipFill rotWithShape="1">
          <a:blip r:embed="rId3">
            <a:alphaModFix/>
          </a:blip>
          <a:srcRect b="26171" l="30231" r="1247" t="4277"/>
          <a:stretch/>
        </p:blipFill>
        <p:spPr>
          <a:xfrm>
            <a:off x="4402725" y="1551425"/>
            <a:ext cx="4682249" cy="2208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1"/>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272" name="Google Shape;272;p51"/>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Channel Model</a:t>
            </a:r>
            <a:endParaRPr sz="1800">
              <a:solidFill>
                <a:schemeClr val="dk1"/>
              </a:solidFill>
              <a:latin typeface="Roboto"/>
              <a:ea typeface="Roboto"/>
              <a:cs typeface="Roboto"/>
              <a:sym typeface="Roboto"/>
            </a:endParaRPr>
          </a:p>
        </p:txBody>
      </p:sp>
      <p:pic>
        <p:nvPicPr>
          <p:cNvPr id="273" name="Google Shape;273;p51"/>
          <p:cNvPicPr preferRelativeResize="0"/>
          <p:nvPr/>
        </p:nvPicPr>
        <p:blipFill rotWithShape="1">
          <a:blip r:embed="rId3">
            <a:alphaModFix/>
          </a:blip>
          <a:srcRect b="0" l="2035" r="69764" t="4278"/>
          <a:stretch/>
        </p:blipFill>
        <p:spPr>
          <a:xfrm>
            <a:off x="2475925" y="1551425"/>
            <a:ext cx="1926799" cy="3039375"/>
          </a:xfrm>
          <a:prstGeom prst="rect">
            <a:avLst/>
          </a:prstGeom>
          <a:noFill/>
          <a:ln>
            <a:noFill/>
          </a:ln>
        </p:spPr>
      </p:pic>
      <p:pic>
        <p:nvPicPr>
          <p:cNvPr id="274" name="Google Shape;274;p51"/>
          <p:cNvPicPr preferRelativeResize="0"/>
          <p:nvPr/>
        </p:nvPicPr>
        <p:blipFill rotWithShape="1">
          <a:blip r:embed="rId3">
            <a:alphaModFix/>
          </a:blip>
          <a:srcRect b="0" l="30231" r="1247" t="4278"/>
          <a:stretch/>
        </p:blipFill>
        <p:spPr>
          <a:xfrm>
            <a:off x="4402725" y="1551425"/>
            <a:ext cx="4682249" cy="3039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2"/>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280" name="Google Shape;280;p52"/>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Channel Model</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Probability of the word</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3"/>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286" name="Google Shape;286;p53"/>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Channel Model</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Probability of the word</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For each candidate word</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7"/>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Noisy channel model of spelling</a:t>
            </a:r>
            <a:endParaRPr sz="2800">
              <a:solidFill>
                <a:srgbClr val="FF0000"/>
              </a:solidFill>
              <a:latin typeface="Roboto"/>
              <a:ea typeface="Roboto"/>
              <a:cs typeface="Roboto"/>
              <a:sym typeface="Roboto"/>
            </a:endParaRPr>
          </a:p>
        </p:txBody>
      </p:sp>
      <p:sp>
        <p:nvSpPr>
          <p:cNvPr id="111" name="Google Shape;111;p27"/>
          <p:cNvSpPr txBox="1"/>
          <p:nvPr/>
        </p:nvSpPr>
        <p:spPr>
          <a:xfrm>
            <a:off x="742350" y="1048050"/>
            <a:ext cx="76593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Probabilistic model</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Given a misspelled word x, it finds the correct word w</a:t>
            </a:r>
            <a:endParaRPr sz="18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4"/>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292" name="Google Shape;292;p54"/>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Channel Model</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Probability of the word</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For each candidate word</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Product of the output of language model and channel model</a:t>
            </a:r>
            <a:endParaRPr sz="1800">
              <a:latin typeface="Roboto"/>
              <a:ea typeface="Roboto"/>
              <a:cs typeface="Roboto"/>
              <a:sym typeface="Roboto"/>
            </a:endParaRPr>
          </a:p>
        </p:txBody>
      </p:sp>
      <p:pic>
        <p:nvPicPr>
          <p:cNvPr id="293" name="Google Shape;293;p54"/>
          <p:cNvPicPr preferRelativeResize="0"/>
          <p:nvPr/>
        </p:nvPicPr>
        <p:blipFill rotWithShape="1">
          <a:blip r:embed="rId3">
            <a:alphaModFix/>
          </a:blip>
          <a:srcRect b="0" l="49619" r="0" t="67663"/>
          <a:stretch/>
        </p:blipFill>
        <p:spPr>
          <a:xfrm>
            <a:off x="5473550" y="2476575"/>
            <a:ext cx="1756525" cy="774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5"/>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299" name="Google Shape;299;p55"/>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Language Model</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Channel Model</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Probability of the word</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For each candidate word</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Product of the output of language model and channel model</a:t>
            </a:r>
            <a:endParaRPr sz="1800">
              <a:latin typeface="Roboto"/>
              <a:ea typeface="Roboto"/>
              <a:cs typeface="Roboto"/>
              <a:sym typeface="Roboto"/>
            </a:endParaRPr>
          </a:p>
        </p:txBody>
      </p:sp>
      <p:pic>
        <p:nvPicPr>
          <p:cNvPr id="300" name="Google Shape;300;p55"/>
          <p:cNvPicPr preferRelativeResize="0"/>
          <p:nvPr/>
        </p:nvPicPr>
        <p:blipFill rotWithShape="1">
          <a:blip r:embed="rId3">
            <a:alphaModFix/>
          </a:blip>
          <a:srcRect b="0" l="20754" r="0" t="67663"/>
          <a:stretch/>
        </p:blipFill>
        <p:spPr>
          <a:xfrm>
            <a:off x="4467225" y="2476575"/>
            <a:ext cx="2762850" cy="774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6"/>
          <p:cNvSpPr txBox="1"/>
          <p:nvPr/>
        </p:nvSpPr>
        <p:spPr>
          <a:xfrm>
            <a:off x="-4362" y="2375539"/>
            <a:ext cx="91527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Thank You</a:t>
            </a:r>
            <a:endParaRPr i="0" sz="28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8"/>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Noisy channel model of spelling</a:t>
            </a:r>
            <a:endParaRPr sz="2800">
              <a:solidFill>
                <a:srgbClr val="FF0000"/>
              </a:solidFill>
              <a:latin typeface="Roboto"/>
              <a:ea typeface="Roboto"/>
              <a:cs typeface="Roboto"/>
              <a:sym typeface="Roboto"/>
            </a:endParaRPr>
          </a:p>
        </p:txBody>
      </p:sp>
      <p:sp>
        <p:nvSpPr>
          <p:cNvPr id="117" name="Google Shape;117;p28"/>
          <p:cNvSpPr txBox="1"/>
          <p:nvPr/>
        </p:nvSpPr>
        <p:spPr>
          <a:xfrm>
            <a:off x="742350" y="1048050"/>
            <a:ext cx="76593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Probabilistic model</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Given a misspelled word x, it finds the correct word w</a:t>
            </a:r>
            <a:endParaRPr sz="1800">
              <a:latin typeface="Roboto"/>
              <a:ea typeface="Roboto"/>
              <a:cs typeface="Roboto"/>
              <a:sym typeface="Roboto"/>
            </a:endParaRPr>
          </a:p>
        </p:txBody>
      </p:sp>
      <p:pic>
        <p:nvPicPr>
          <p:cNvPr id="118" name="Google Shape;118;p28"/>
          <p:cNvPicPr preferRelativeResize="0"/>
          <p:nvPr/>
        </p:nvPicPr>
        <p:blipFill rotWithShape="1">
          <a:blip r:embed="rId3">
            <a:alphaModFix/>
          </a:blip>
          <a:srcRect b="67394" l="0" r="0" t="0"/>
          <a:stretch/>
        </p:blipFill>
        <p:spPr>
          <a:xfrm>
            <a:off x="2219200" y="2265825"/>
            <a:ext cx="3486476" cy="78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9"/>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Noisy channel model of spelling</a:t>
            </a:r>
            <a:endParaRPr sz="2800">
              <a:solidFill>
                <a:srgbClr val="FF0000"/>
              </a:solidFill>
              <a:latin typeface="Roboto"/>
              <a:ea typeface="Roboto"/>
              <a:cs typeface="Roboto"/>
              <a:sym typeface="Roboto"/>
            </a:endParaRPr>
          </a:p>
        </p:txBody>
      </p:sp>
      <p:sp>
        <p:nvSpPr>
          <p:cNvPr id="124" name="Google Shape;124;p29"/>
          <p:cNvSpPr txBox="1"/>
          <p:nvPr/>
        </p:nvSpPr>
        <p:spPr>
          <a:xfrm>
            <a:off x="742350" y="1048050"/>
            <a:ext cx="76593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Probabilistic model</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Given a misspelled word x, it finds the correct word w</a:t>
            </a:r>
            <a:endParaRPr sz="1800">
              <a:latin typeface="Roboto"/>
              <a:ea typeface="Roboto"/>
              <a:cs typeface="Roboto"/>
              <a:sym typeface="Roboto"/>
            </a:endParaRPr>
          </a:p>
        </p:txBody>
      </p:sp>
      <p:pic>
        <p:nvPicPr>
          <p:cNvPr id="125" name="Google Shape;125;p29"/>
          <p:cNvPicPr preferRelativeResize="0"/>
          <p:nvPr/>
        </p:nvPicPr>
        <p:blipFill rotWithShape="1">
          <a:blip r:embed="rId3">
            <a:alphaModFix/>
          </a:blip>
          <a:srcRect b="29473" l="0" r="0" t="0"/>
          <a:stretch/>
        </p:blipFill>
        <p:spPr>
          <a:xfrm>
            <a:off x="2219200" y="2265825"/>
            <a:ext cx="3486476" cy="168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0"/>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Noisy channel model of spelling</a:t>
            </a:r>
            <a:endParaRPr sz="2800">
              <a:solidFill>
                <a:srgbClr val="FF0000"/>
              </a:solidFill>
              <a:latin typeface="Roboto"/>
              <a:ea typeface="Roboto"/>
              <a:cs typeface="Roboto"/>
              <a:sym typeface="Roboto"/>
            </a:endParaRPr>
          </a:p>
        </p:txBody>
      </p:sp>
      <p:sp>
        <p:nvSpPr>
          <p:cNvPr id="131" name="Google Shape;131;p30"/>
          <p:cNvSpPr txBox="1"/>
          <p:nvPr/>
        </p:nvSpPr>
        <p:spPr>
          <a:xfrm>
            <a:off x="742350" y="1048050"/>
            <a:ext cx="76593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Probabilistic model</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Given a misspelled word x, it finds the correct word w</a:t>
            </a:r>
            <a:endParaRPr sz="1800">
              <a:latin typeface="Roboto"/>
              <a:ea typeface="Roboto"/>
              <a:cs typeface="Roboto"/>
              <a:sym typeface="Roboto"/>
            </a:endParaRPr>
          </a:p>
        </p:txBody>
      </p:sp>
      <p:pic>
        <p:nvPicPr>
          <p:cNvPr id="132" name="Google Shape;132;p30"/>
          <p:cNvPicPr preferRelativeResize="0"/>
          <p:nvPr/>
        </p:nvPicPr>
        <p:blipFill>
          <a:blip r:embed="rId3">
            <a:alphaModFix/>
          </a:blip>
          <a:stretch>
            <a:fillRect/>
          </a:stretch>
        </p:blipFill>
        <p:spPr>
          <a:xfrm>
            <a:off x="2219208" y="2265825"/>
            <a:ext cx="3486476" cy="239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Noisy channel model of spelling</a:t>
            </a:r>
            <a:endParaRPr sz="2800">
              <a:solidFill>
                <a:srgbClr val="FF0000"/>
              </a:solidFill>
              <a:latin typeface="Roboto"/>
              <a:ea typeface="Roboto"/>
              <a:cs typeface="Roboto"/>
              <a:sym typeface="Roboto"/>
            </a:endParaRPr>
          </a:p>
        </p:txBody>
      </p:sp>
      <p:sp>
        <p:nvSpPr>
          <p:cNvPr id="138" name="Google Shape;138;p31"/>
          <p:cNvSpPr txBox="1"/>
          <p:nvPr/>
        </p:nvSpPr>
        <p:spPr>
          <a:xfrm>
            <a:off x="742350" y="1048050"/>
            <a:ext cx="76593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Probabilistic model</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Given a misspelled word x, it finds the correct word w</a:t>
            </a:r>
            <a:endParaRPr sz="1800">
              <a:latin typeface="Roboto"/>
              <a:ea typeface="Roboto"/>
              <a:cs typeface="Roboto"/>
              <a:sym typeface="Roboto"/>
            </a:endParaRPr>
          </a:p>
        </p:txBody>
      </p:sp>
      <p:pic>
        <p:nvPicPr>
          <p:cNvPr id="139" name="Google Shape;139;p31"/>
          <p:cNvPicPr preferRelativeResize="0"/>
          <p:nvPr/>
        </p:nvPicPr>
        <p:blipFill>
          <a:blip r:embed="rId3">
            <a:alphaModFix/>
          </a:blip>
          <a:stretch>
            <a:fillRect/>
          </a:stretch>
        </p:blipFill>
        <p:spPr>
          <a:xfrm>
            <a:off x="2219208" y="2265825"/>
            <a:ext cx="3486476" cy="2395825"/>
          </a:xfrm>
          <a:prstGeom prst="rect">
            <a:avLst/>
          </a:prstGeom>
          <a:noFill/>
          <a:ln>
            <a:noFill/>
          </a:ln>
        </p:spPr>
      </p:pic>
      <p:sp>
        <p:nvSpPr>
          <p:cNvPr id="140" name="Google Shape;140;p31"/>
          <p:cNvSpPr txBox="1"/>
          <p:nvPr/>
        </p:nvSpPr>
        <p:spPr>
          <a:xfrm>
            <a:off x="6145075" y="2727550"/>
            <a:ext cx="2770200" cy="10653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800">
                <a:latin typeface="Roboto"/>
                <a:ea typeface="Roboto"/>
                <a:cs typeface="Roboto"/>
                <a:sym typeface="Roboto"/>
              </a:rPr>
              <a:t>P(w) -&gt; Language Model</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2"/>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Noisy channel model of spelling</a:t>
            </a:r>
            <a:endParaRPr sz="2800">
              <a:solidFill>
                <a:srgbClr val="FF0000"/>
              </a:solidFill>
              <a:latin typeface="Roboto"/>
              <a:ea typeface="Roboto"/>
              <a:cs typeface="Roboto"/>
              <a:sym typeface="Roboto"/>
            </a:endParaRPr>
          </a:p>
        </p:txBody>
      </p:sp>
      <p:sp>
        <p:nvSpPr>
          <p:cNvPr id="146" name="Google Shape;146;p32"/>
          <p:cNvSpPr txBox="1"/>
          <p:nvPr/>
        </p:nvSpPr>
        <p:spPr>
          <a:xfrm>
            <a:off x="742350" y="1048050"/>
            <a:ext cx="76593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Probabilistic model</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Given a misspelled word x, it finds the correct word w</a:t>
            </a:r>
            <a:endParaRPr sz="1800">
              <a:latin typeface="Roboto"/>
              <a:ea typeface="Roboto"/>
              <a:cs typeface="Roboto"/>
              <a:sym typeface="Roboto"/>
            </a:endParaRPr>
          </a:p>
        </p:txBody>
      </p:sp>
      <p:pic>
        <p:nvPicPr>
          <p:cNvPr id="147" name="Google Shape;147;p32"/>
          <p:cNvPicPr preferRelativeResize="0"/>
          <p:nvPr/>
        </p:nvPicPr>
        <p:blipFill>
          <a:blip r:embed="rId3">
            <a:alphaModFix/>
          </a:blip>
          <a:stretch>
            <a:fillRect/>
          </a:stretch>
        </p:blipFill>
        <p:spPr>
          <a:xfrm>
            <a:off x="2219208" y="2265825"/>
            <a:ext cx="3486476" cy="2395825"/>
          </a:xfrm>
          <a:prstGeom prst="rect">
            <a:avLst/>
          </a:prstGeom>
          <a:noFill/>
          <a:ln>
            <a:noFill/>
          </a:ln>
        </p:spPr>
      </p:pic>
      <p:sp>
        <p:nvSpPr>
          <p:cNvPr id="148" name="Google Shape;148;p32"/>
          <p:cNvSpPr txBox="1"/>
          <p:nvPr/>
        </p:nvSpPr>
        <p:spPr>
          <a:xfrm>
            <a:off x="6145075" y="2727550"/>
            <a:ext cx="2770200" cy="10653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800">
                <a:latin typeface="Roboto"/>
                <a:ea typeface="Roboto"/>
                <a:cs typeface="Roboto"/>
                <a:sym typeface="Roboto"/>
              </a:rPr>
              <a:t>P(w) -&gt; Language Model</a:t>
            </a:r>
            <a:endParaRPr sz="1800">
              <a:latin typeface="Roboto"/>
              <a:ea typeface="Roboto"/>
              <a:cs typeface="Roboto"/>
              <a:sym typeface="Roboto"/>
            </a:endParaRPr>
          </a:p>
          <a:p>
            <a:pPr indent="0" lvl="0" marL="0" rtl="0" algn="l">
              <a:lnSpc>
                <a:spcPct val="200000"/>
              </a:lnSpc>
              <a:spcBef>
                <a:spcPts val="0"/>
              </a:spcBef>
              <a:spcAft>
                <a:spcPts val="0"/>
              </a:spcAft>
              <a:buNone/>
            </a:pPr>
            <a:r>
              <a:rPr lang="en" sz="1800">
                <a:latin typeface="Roboto"/>
                <a:ea typeface="Roboto"/>
                <a:cs typeface="Roboto"/>
                <a:sym typeface="Roboto"/>
              </a:rPr>
              <a:t>P(x|w) -&gt; Channel Model</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3"/>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2800"/>
              <a:buFont typeface="Arial"/>
              <a:buNone/>
            </a:pPr>
            <a:r>
              <a:rPr lang="en" sz="3200">
                <a:solidFill>
                  <a:srgbClr val="FF0000"/>
                </a:solidFill>
                <a:latin typeface="Roboto"/>
                <a:ea typeface="Roboto"/>
                <a:cs typeface="Roboto"/>
                <a:sym typeface="Roboto"/>
              </a:rPr>
              <a:t>Steps of Noisy channel model of spelling</a:t>
            </a:r>
            <a:endParaRPr sz="2800">
              <a:solidFill>
                <a:srgbClr val="FF0000"/>
              </a:solidFill>
              <a:latin typeface="Roboto"/>
              <a:ea typeface="Roboto"/>
              <a:cs typeface="Roboto"/>
              <a:sym typeface="Roboto"/>
            </a:endParaRPr>
          </a:p>
        </p:txBody>
      </p:sp>
      <p:sp>
        <p:nvSpPr>
          <p:cNvPr id="154" name="Google Shape;154;p33"/>
          <p:cNvSpPr txBox="1"/>
          <p:nvPr/>
        </p:nvSpPr>
        <p:spPr>
          <a:xfrm>
            <a:off x="186500" y="1048050"/>
            <a:ext cx="8771100" cy="2823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Generate candidate words</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