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7582-7170-4F51-A757-CF35939A9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D65DC-23EB-4EB6-8763-75E2E77E6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BC289-C5CE-4E80-BB5F-2194A6CE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9832-4B90-47B5-93ED-927FB7872275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9A7F9-5ECC-4662-AFC4-F23447FA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FD051-F92E-4900-A3CE-E72DD399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B8A8-28D9-40D5-8C3B-29238AABC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1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66A5-0E9A-4D91-93A0-66FBF809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22873-3A2A-4509-86F2-F36CC66A2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058DD-D588-4A4C-8161-09A4C1D3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9832-4B90-47B5-93ED-927FB7872275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E5751-AF0E-423C-94F7-C1082005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2AA6-581C-4532-B9FD-6B7C8E6E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B8A8-28D9-40D5-8C3B-29238AABC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6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D8493-60E3-4C26-8821-22D1193BD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10747-F74B-42CC-85A3-A635BC7EC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5E300-C5D0-4372-A338-6CAF78B0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9832-4B90-47B5-93ED-927FB7872275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39C04-A747-4821-8C4D-B2A6FE39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179B5-195F-43E0-A65E-D5404DC1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B8A8-28D9-40D5-8C3B-29238AABC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35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EBA1-471D-4EF0-A938-1BA61A14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74075-B3BC-4520-B742-3DABD2BA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0F391-5DDD-4C0F-A3F2-BA144F03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9832-4B90-47B5-93ED-927FB7872275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30D9-DA6E-4343-94BA-FF3F05B3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C6022-C42C-42D3-AEAB-230B1A65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B8A8-28D9-40D5-8C3B-29238AABC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73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B0F5-48BA-4893-A7A5-EF992D89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6E2C-FE39-4FD9-BAEE-039642C9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8617F-CE24-4860-8A2D-9D0D2915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9832-4B90-47B5-93ED-927FB7872275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73A74-2517-4F15-B189-455045BB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E913-1967-49F1-BF32-7BCFE749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B8A8-28D9-40D5-8C3B-29238AABC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48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DE3F-387E-4075-9CFD-D3373325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A735-1E04-480E-B6A4-94DD5A6FF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CD863-8912-438E-AEBC-65533B2F5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BAE84-11B6-45C6-9A46-1C9B515B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9832-4B90-47B5-93ED-927FB7872275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3A215-F69F-4E03-8428-455939A4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AC48-7F63-4CB1-9A41-956D4C2D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B8A8-28D9-40D5-8C3B-29238AABC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82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47F7-8753-4B93-81AE-C4102DE9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04CFA-8B0C-4C0B-BE9C-0CAA71896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0419E-D43F-4EC8-B68A-5B3575452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BF44D-29CD-4CE3-8D3A-74E3F826F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1145B-9062-4CA9-9395-C05241EF0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479C2-6DE3-4E1B-A51B-9193E251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9832-4B90-47B5-93ED-927FB7872275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71820-B658-44F5-9BCA-6C9C7119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290D9-6D94-4681-B4D4-4572A208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B8A8-28D9-40D5-8C3B-29238AABC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56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2667-34D5-4D91-8372-C1CA8EA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DD4E4-1396-49CE-AC16-350F8C89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9832-4B90-47B5-93ED-927FB7872275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E38CE-0402-40BB-8804-CE33513C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EF6D7-3DE9-46B6-B0BA-6F37947E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B8A8-28D9-40D5-8C3B-29238AABC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07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2F92B-81AC-4EBB-A5E2-C0F1D6D7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9832-4B90-47B5-93ED-927FB7872275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62E4C-BE90-4996-AC32-30D7942A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6E1C1-7E3E-4136-8337-0367A210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B8A8-28D9-40D5-8C3B-29238AABC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98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B089-9E15-49A7-972B-3332E652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EF625-1EBD-4A70-B97C-9BDBAC9C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31538-91B0-4691-AB30-CA20E0A05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22B9F-61F7-45BA-B698-AB8CF1C3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9832-4B90-47B5-93ED-927FB7872275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6AC5C-3459-4445-9AAD-41655B9F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F68DD-9EB2-4241-B4CA-150D7A15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B8A8-28D9-40D5-8C3B-29238AABC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51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01D0-6827-4E46-8603-E4FF42A5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D8B6F-8A7D-4826-8087-002084F93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26442-41DF-475B-BBAC-1117EE92B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FFF40-A6AA-478B-8E1E-39366559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9832-4B90-47B5-93ED-927FB7872275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F454F-D137-4A3B-BB06-B38CCDA8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A2B71-3B1A-41FB-AC0B-6CA573D4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B8A8-28D9-40D5-8C3B-29238AABC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93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7A08A-C8B5-4EBC-8065-858B2D73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6D8B3-1E51-4FEC-9018-FF94F8FA6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005A6-360D-4427-8442-813A475D1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9832-4B90-47B5-93ED-927FB7872275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7043A-1D9D-4236-87F9-5DE48DD3A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5A579-435E-439E-B863-6081FCA4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FB8A8-28D9-40D5-8C3B-29238AABC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42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lando/problem-spring-web" TargetMode="External"/><Relationship Id="rId2" Type="http://schemas.openxmlformats.org/officeDocument/2006/relationships/hyperlink" Target="https://tools.ietf.org/html/rfc780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21020/api/people/1" TargetMode="External"/><Relationship Id="rId4" Type="http://schemas.openxmlformats.org/officeDocument/2006/relationships/hyperlink" Target="http://localhost:21020/problems/person-not-foun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DD55-8CEC-4F57-A588-8F941F627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IN" dirty="0"/>
              <a:t>Exception Handling in Spring REST</a:t>
            </a:r>
          </a:p>
        </p:txBody>
      </p:sp>
    </p:spTree>
    <p:extLst>
      <p:ext uri="{BB962C8B-B14F-4D97-AF65-F5344CB8AC3E}">
        <p14:creationId xmlns:p14="http://schemas.microsoft.com/office/powerpoint/2010/main" val="338501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199D-A3E5-4EA1-8760-638F4FDA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F991B-B8EF-4937-899E-6BDBC8A14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Exception</a:t>
            </a:r>
          </a:p>
          <a:p>
            <a:r>
              <a:rPr lang="en-IN" dirty="0"/>
              <a:t>Benefit of Exception Handling in REST using Spring</a:t>
            </a:r>
          </a:p>
          <a:p>
            <a:r>
              <a:rPr lang="en-IN" dirty="0"/>
              <a:t>How to Handle Exception</a:t>
            </a:r>
          </a:p>
          <a:p>
            <a:r>
              <a:rPr lang="en-IN" dirty="0"/>
              <a:t>Standardize REST API Error</a:t>
            </a:r>
          </a:p>
          <a:p>
            <a:r>
              <a:rPr lang="en-IN" dirty="0"/>
              <a:t>Common HTTP Status Code</a:t>
            </a:r>
          </a:p>
          <a:p>
            <a:r>
              <a:rPr lang="en-IN" dirty="0"/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03934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3351-FFE8-4955-A023-3D32218E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Exception: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3CD3-1C91-48B8-BE62-F19019C5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i="1" dirty="0"/>
              <a:t>exception</a:t>
            </a:r>
            <a:r>
              <a:rPr lang="en-US" dirty="0"/>
              <a:t> is an event, which occurs during the execution of a program, that disrupts the normal flow of the program's instructions.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72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5A0B-CE64-4557-81A1-216058AB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35572"/>
            <a:ext cx="10515600" cy="698076"/>
          </a:xfrm>
        </p:spPr>
        <p:txBody>
          <a:bodyPr/>
          <a:lstStyle/>
          <a:p>
            <a:pPr algn="ctr"/>
            <a:r>
              <a:rPr lang="en-IN" dirty="0"/>
              <a:t>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FD44A-ED10-4AB5-8ECD-F499B53B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39" y="733648"/>
            <a:ext cx="10515600" cy="524170"/>
          </a:xfrm>
        </p:spPr>
        <p:txBody>
          <a:bodyPr/>
          <a:lstStyle/>
          <a:p>
            <a:r>
              <a:rPr lang="en-IN" dirty="0"/>
              <a:t>Without Exception Handling in REST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4356ED-7924-48C6-8D77-E439A9977D09}"/>
              </a:ext>
            </a:extLst>
          </p:cNvPr>
          <p:cNvGrpSpPr/>
          <p:nvPr/>
        </p:nvGrpSpPr>
        <p:grpSpPr>
          <a:xfrm>
            <a:off x="1063255" y="1257819"/>
            <a:ext cx="9633098" cy="5461958"/>
            <a:chOff x="1148315" y="2222205"/>
            <a:chExt cx="9895368" cy="57277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B3C3CF-10B4-498A-8C68-FDCD08265D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838" t="31008" b="7907"/>
            <a:stretch/>
          </p:blipFill>
          <p:spPr>
            <a:xfrm>
              <a:off x="1148315" y="2222205"/>
              <a:ext cx="9895367" cy="41892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0BEA206-DA0E-4BE9-84DA-314CFE58F8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838" t="69613" b="7953"/>
            <a:stretch/>
          </p:blipFill>
          <p:spPr>
            <a:xfrm>
              <a:off x="1148316" y="6411433"/>
              <a:ext cx="9895367" cy="1538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300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2129-9563-4024-AC14-B51BB2F9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438"/>
          </a:xfrm>
        </p:spPr>
        <p:txBody>
          <a:bodyPr>
            <a:normAutofit fontScale="90000"/>
          </a:bodyPr>
          <a:lstStyle/>
          <a:p>
            <a:r>
              <a:rPr lang="en-IN" dirty="0"/>
              <a:t>With Exception handling in 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3C410-01F2-4C60-AB6E-ABFD9B35F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25" t="29923" r="981" b="45991"/>
          <a:stretch/>
        </p:blipFill>
        <p:spPr>
          <a:xfrm>
            <a:off x="838200" y="1828614"/>
            <a:ext cx="9765130" cy="16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4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C5AB-F778-4386-A79C-C10F8A93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Handle Exception using @</a:t>
            </a:r>
            <a:r>
              <a:rPr lang="en-IN" dirty="0" err="1"/>
              <a:t>ControllerAdvice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BC4BB4-3DB1-4482-9207-42864297F3D8}"/>
              </a:ext>
            </a:extLst>
          </p:cNvPr>
          <p:cNvGrpSpPr/>
          <p:nvPr/>
        </p:nvGrpSpPr>
        <p:grpSpPr>
          <a:xfrm>
            <a:off x="730101" y="1727902"/>
            <a:ext cx="9673856" cy="3997842"/>
            <a:chOff x="942753" y="1451344"/>
            <a:chExt cx="9673856" cy="3997842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D33A8C5A-62B6-4960-AE45-1D5039EAE0CA}"/>
                </a:ext>
              </a:extLst>
            </p:cNvPr>
            <p:cNvSpPr/>
            <p:nvPr/>
          </p:nvSpPr>
          <p:spPr>
            <a:xfrm>
              <a:off x="2975344" y="1451344"/>
              <a:ext cx="7641265" cy="3997842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3B720D-7A81-48A9-8ADA-A85BF6FC7478}"/>
                </a:ext>
              </a:extLst>
            </p:cNvPr>
            <p:cNvSpPr/>
            <p:nvPr/>
          </p:nvSpPr>
          <p:spPr>
            <a:xfrm>
              <a:off x="942753" y="2900916"/>
              <a:ext cx="1265275" cy="6485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REST API</a:t>
              </a:r>
            </a:p>
            <a:p>
              <a:pPr algn="ctr"/>
              <a:r>
                <a:rPr lang="en-IN" dirty="0"/>
                <a:t> Client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7FFEBC-0E0A-4ED8-9A1D-848BDBDB1F98}"/>
                </a:ext>
              </a:extLst>
            </p:cNvPr>
            <p:cNvSpPr/>
            <p:nvPr/>
          </p:nvSpPr>
          <p:spPr>
            <a:xfrm>
              <a:off x="3909239" y="3104707"/>
              <a:ext cx="1265275" cy="6485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Controller2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10E1A9-16C7-45E7-ACE0-25EDDF036E8F}"/>
                </a:ext>
              </a:extLst>
            </p:cNvPr>
            <p:cNvSpPr/>
            <p:nvPr/>
          </p:nvSpPr>
          <p:spPr>
            <a:xfrm>
              <a:off x="5687976" y="4518838"/>
              <a:ext cx="1265275" cy="6485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Exception Handler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D9838B-C7E7-4949-AFE0-16B27CC14FF9}"/>
                </a:ext>
              </a:extLst>
            </p:cNvPr>
            <p:cNvSpPr/>
            <p:nvPr/>
          </p:nvSpPr>
          <p:spPr>
            <a:xfrm>
              <a:off x="7466715" y="3104707"/>
              <a:ext cx="1265275" cy="6485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Service 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D4497A-50D6-4E17-A960-A9EF51254F03}"/>
                </a:ext>
              </a:extLst>
            </p:cNvPr>
            <p:cNvSpPr/>
            <p:nvPr/>
          </p:nvSpPr>
          <p:spPr>
            <a:xfrm>
              <a:off x="7480890" y="1824979"/>
              <a:ext cx="1265275" cy="6485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Service 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FF0DA7-7ADD-4A8E-88EA-4A92D537CE28}"/>
                </a:ext>
              </a:extLst>
            </p:cNvPr>
            <p:cNvSpPr/>
            <p:nvPr/>
          </p:nvSpPr>
          <p:spPr>
            <a:xfrm>
              <a:off x="3909239" y="1824979"/>
              <a:ext cx="1265275" cy="6485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Controller1</a:t>
              </a:r>
            </a:p>
          </p:txBody>
        </p:sp>
        <p:cxnSp>
          <p:nvCxnSpPr>
            <p:cNvPr id="12" name="Straight Arrow Connector 11" descr="ddd">
              <a:extLst>
                <a:ext uri="{FF2B5EF4-FFF2-40B4-BE49-F238E27FC236}">
                  <a16:creationId xmlns:a16="http://schemas.microsoft.com/office/drawing/2014/main" id="{74160475-A09B-4C5E-90CC-69A070725B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8028" y="1985803"/>
              <a:ext cx="1732223" cy="978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D7AB04A-C8E6-4FA8-A975-081F3A012130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238153" y="3255609"/>
              <a:ext cx="1671086" cy="173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69E9167-38EF-4ABB-813A-5CF801BEF32F}"/>
                </a:ext>
              </a:extLst>
            </p:cNvPr>
            <p:cNvCxnSpPr>
              <a:cxnSpLocks/>
            </p:cNvCxnSpPr>
            <p:nvPr/>
          </p:nvCxnSpPr>
          <p:spPr>
            <a:xfrm>
              <a:off x="5174514" y="2017282"/>
              <a:ext cx="23063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5F1BDA2-C201-45D8-9BFC-AAD2FCAE20A3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5174514" y="3429000"/>
              <a:ext cx="2292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C3FBD3-9F44-4B4A-8576-0422003BFD7B}"/>
                </a:ext>
              </a:extLst>
            </p:cNvPr>
            <p:cNvSpPr txBox="1"/>
            <p:nvPr/>
          </p:nvSpPr>
          <p:spPr>
            <a:xfrm rot="19677693">
              <a:off x="2401063" y="2297952"/>
              <a:ext cx="1137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HTTP Call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65B425-23E7-4121-8CDA-A46B14D8E379}"/>
                </a:ext>
              </a:extLst>
            </p:cNvPr>
            <p:cNvSpPr txBox="1"/>
            <p:nvPr/>
          </p:nvSpPr>
          <p:spPr>
            <a:xfrm rot="337992">
              <a:off x="2662573" y="3130736"/>
              <a:ext cx="1137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HTTP Call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E037049-865D-4D5B-9B5B-B29E03249F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8028" y="2339163"/>
              <a:ext cx="1701213" cy="765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6715F5-2536-4BF7-ACE7-FD7887A7F848}"/>
                </a:ext>
              </a:extLst>
            </p:cNvPr>
            <p:cNvSpPr txBox="1"/>
            <p:nvPr/>
          </p:nvSpPr>
          <p:spPr>
            <a:xfrm rot="20181036">
              <a:off x="2755977" y="2580107"/>
              <a:ext cx="1137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Response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322A99-235F-4229-82D0-E497E734CB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8153" y="3464811"/>
              <a:ext cx="1663294" cy="172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90CB77-C05A-42CB-96B7-559C8B4D04C7}"/>
                </a:ext>
              </a:extLst>
            </p:cNvPr>
            <p:cNvSpPr txBox="1"/>
            <p:nvPr/>
          </p:nvSpPr>
          <p:spPr>
            <a:xfrm rot="389192">
              <a:off x="2555739" y="3499189"/>
              <a:ext cx="1137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Response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F02B8A2-1C76-4CE3-B537-19919B4E936C}"/>
                </a:ext>
              </a:extLst>
            </p:cNvPr>
            <p:cNvCxnSpPr>
              <a:endCxn id="11" idx="3"/>
            </p:cNvCxnSpPr>
            <p:nvPr/>
          </p:nvCxnSpPr>
          <p:spPr>
            <a:xfrm flipH="1" flipV="1">
              <a:off x="5174514" y="2149272"/>
              <a:ext cx="2306376" cy="45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307F382-4C1C-443F-A494-86E94C4CDAF6}"/>
                </a:ext>
              </a:extLst>
            </p:cNvPr>
            <p:cNvCxnSpPr/>
            <p:nvPr/>
          </p:nvCxnSpPr>
          <p:spPr>
            <a:xfrm flipH="1">
              <a:off x="5174514" y="3549502"/>
              <a:ext cx="2292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A0AF49BF-B8D7-4C8C-BFFD-EC567554D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251" y="2318571"/>
              <a:ext cx="1792914" cy="2693859"/>
            </a:xfrm>
            <a:prstGeom prst="bentConnector3">
              <a:avLst>
                <a:gd name="adj1" fmla="val -939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FEF651AB-358A-4F48-A779-D81080A81D7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006856" y="3384895"/>
              <a:ext cx="1724912" cy="1474184"/>
            </a:xfrm>
            <a:prstGeom prst="bentConnector3">
              <a:avLst>
                <a:gd name="adj1" fmla="val -628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7142D9-C67B-48C0-A356-6DA2F027F291}"/>
                </a:ext>
              </a:extLst>
            </p:cNvPr>
            <p:cNvSpPr txBox="1"/>
            <p:nvPr/>
          </p:nvSpPr>
          <p:spPr>
            <a:xfrm>
              <a:off x="9020157" y="1856906"/>
              <a:ext cx="1137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Exception occurred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9FC74B1-E1C0-457D-91F3-4D277EA4DFDA}"/>
                </a:ext>
              </a:extLst>
            </p:cNvPr>
            <p:cNvSpPr txBox="1"/>
            <p:nvPr/>
          </p:nvSpPr>
          <p:spPr>
            <a:xfrm>
              <a:off x="8762318" y="2966019"/>
              <a:ext cx="1137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Exception occurred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7744F7B-0E7F-40BA-B58C-41B03FD384B4}"/>
                </a:ext>
              </a:extLst>
            </p:cNvPr>
            <p:cNvCxnSpPr/>
            <p:nvPr/>
          </p:nvCxnSpPr>
          <p:spPr>
            <a:xfrm flipH="1" flipV="1">
              <a:off x="1594884" y="3549502"/>
              <a:ext cx="4093092" cy="1309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68AA06-C14D-4EE4-8314-89D404E59816}"/>
                </a:ext>
              </a:extLst>
            </p:cNvPr>
            <p:cNvSpPr txBox="1"/>
            <p:nvPr/>
          </p:nvSpPr>
          <p:spPr>
            <a:xfrm rot="1078709">
              <a:off x="2943473" y="4309349"/>
              <a:ext cx="1681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Exception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594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9471D30-C0A1-41C1-A6EF-DCC8FD4D3D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7461" y="758008"/>
            <a:ext cx="11759609" cy="607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dirty="0"/>
              <a:t>In an effort to standardize REST API error handling, the IETF devised </a:t>
            </a:r>
            <a:r>
              <a:rPr lang="en-US" sz="1400" b="1" dirty="0"/>
              <a:t>RFC 7807</a:t>
            </a:r>
            <a:r>
              <a:rPr lang="en-US" sz="1400" dirty="0"/>
              <a:t>, which creates a generalized error-handling schema. </a:t>
            </a:r>
            <a:r>
              <a:rPr lang="en-IN" sz="1400" dirty="0">
                <a:hlinkClick r:id="rId2"/>
              </a:rPr>
              <a:t>https://tools.ietf.org/html/rfc7807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Implementation : </a:t>
            </a:r>
            <a:r>
              <a:rPr lang="en-IN" sz="1400" dirty="0">
                <a:hlinkClick r:id="rId3"/>
              </a:rPr>
              <a:t>https://github.com/zalando/problem-spring-web</a:t>
            </a: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Media Type:- “</a:t>
            </a:r>
            <a:r>
              <a:rPr lang="en-IN" sz="1400" b="1" dirty="0"/>
              <a:t>application/</a:t>
            </a:r>
            <a:r>
              <a:rPr lang="en-IN" sz="1400" b="1" dirty="0" err="1"/>
              <a:t>problem+json</a:t>
            </a:r>
            <a:r>
              <a:rPr lang="en-IN" sz="1400" dirty="0"/>
              <a:t>” or “</a:t>
            </a:r>
            <a:r>
              <a:rPr lang="en-IN" sz="1400" b="1" dirty="0"/>
              <a:t>application/</a:t>
            </a:r>
            <a:r>
              <a:rPr lang="en-IN" sz="1400" b="1" dirty="0" err="1"/>
              <a:t>problem+xml</a:t>
            </a:r>
            <a:r>
              <a:rPr lang="en-IN" sz="1400" dirty="0"/>
              <a:t>”</a:t>
            </a:r>
          </a:p>
          <a:p>
            <a:endParaRPr lang="en-IN" sz="1400" dirty="0"/>
          </a:p>
          <a:p>
            <a:r>
              <a:rPr lang="en-IN" sz="1400" dirty="0"/>
              <a:t>Format:-</a:t>
            </a:r>
          </a:p>
          <a:p>
            <a:r>
              <a:rPr lang="en-US" sz="1800" dirty="0">
                <a:latin typeface="+mn-lt"/>
                <a:ea typeface="+mj-ea"/>
                <a:cs typeface="+mj-cs"/>
              </a:rPr>
              <a:t>"</a:t>
            </a:r>
            <a:r>
              <a:rPr lang="en-US" sz="1800" b="1" dirty="0">
                <a:latin typeface="+mn-lt"/>
                <a:ea typeface="+mj-ea"/>
                <a:cs typeface="+mj-cs"/>
              </a:rPr>
              <a:t>type</a:t>
            </a:r>
            <a:r>
              <a:rPr lang="en-US" sz="1800" dirty="0">
                <a:latin typeface="+mn-lt"/>
                <a:ea typeface="+mj-ea"/>
                <a:cs typeface="+mj-cs"/>
              </a:rPr>
              <a:t>" (string) - A URI reference that identifies the problem type. This specification encourages that, when dereferenced, it 	provide human-readable documentation for the problem type. When this member is not present, its value is 	assumed to be "</a:t>
            </a:r>
            <a:r>
              <a:rPr lang="en-US" sz="1800" dirty="0" err="1">
                <a:latin typeface="+mn-lt"/>
                <a:ea typeface="+mj-ea"/>
                <a:cs typeface="+mj-cs"/>
              </a:rPr>
              <a:t>about:blank</a:t>
            </a:r>
            <a:r>
              <a:rPr lang="en-US" sz="1800" dirty="0">
                <a:latin typeface="+mn-lt"/>
                <a:ea typeface="+mj-ea"/>
                <a:cs typeface="+mj-cs"/>
              </a:rPr>
              <a:t>".</a:t>
            </a:r>
          </a:p>
          <a:p>
            <a:r>
              <a:rPr lang="en-US" sz="1800" dirty="0">
                <a:latin typeface="+mn-lt"/>
                <a:ea typeface="+mj-ea"/>
                <a:cs typeface="+mj-cs"/>
              </a:rPr>
              <a:t>"</a:t>
            </a:r>
            <a:r>
              <a:rPr lang="en-US" sz="1800" b="1" dirty="0">
                <a:latin typeface="+mn-lt"/>
                <a:ea typeface="+mj-ea"/>
                <a:cs typeface="+mj-cs"/>
              </a:rPr>
              <a:t>title</a:t>
            </a:r>
            <a:r>
              <a:rPr lang="en-US" sz="1800" dirty="0">
                <a:latin typeface="+mn-lt"/>
                <a:ea typeface="+mj-ea"/>
                <a:cs typeface="+mj-cs"/>
              </a:rPr>
              <a:t>" (string) - A short, human-readable summary of the problem type. It SHOULD NOT change from occurrence to 	occurrence of the problem, except for purposes of localization.</a:t>
            </a:r>
          </a:p>
          <a:p>
            <a:r>
              <a:rPr lang="en-US" sz="1800" dirty="0">
                <a:latin typeface="+mn-lt"/>
                <a:ea typeface="+mj-ea"/>
                <a:cs typeface="+mj-cs"/>
              </a:rPr>
              <a:t>"</a:t>
            </a:r>
            <a:r>
              <a:rPr lang="en-US" sz="1800" b="1" dirty="0">
                <a:latin typeface="+mn-lt"/>
                <a:ea typeface="+mj-ea"/>
                <a:cs typeface="+mj-cs"/>
              </a:rPr>
              <a:t>status</a:t>
            </a:r>
            <a:r>
              <a:rPr lang="en-US" sz="1800" dirty="0">
                <a:latin typeface="+mn-lt"/>
                <a:ea typeface="+mj-ea"/>
                <a:cs typeface="+mj-cs"/>
              </a:rPr>
              <a:t>" (number) - The HTTP status code generated by the origin server for this occurrence of the problem.</a:t>
            </a:r>
          </a:p>
          <a:p>
            <a:r>
              <a:rPr lang="en-US" sz="1800" dirty="0">
                <a:latin typeface="+mn-lt"/>
                <a:ea typeface="+mj-ea"/>
                <a:cs typeface="+mj-cs"/>
              </a:rPr>
              <a:t>"</a:t>
            </a:r>
            <a:r>
              <a:rPr lang="en-US" sz="1800" b="1" dirty="0">
                <a:latin typeface="+mn-lt"/>
                <a:ea typeface="+mj-ea"/>
                <a:cs typeface="+mj-cs"/>
              </a:rPr>
              <a:t>detail</a:t>
            </a:r>
            <a:r>
              <a:rPr lang="en-US" sz="1800" dirty="0">
                <a:latin typeface="+mn-lt"/>
                <a:ea typeface="+mj-ea"/>
                <a:cs typeface="+mj-cs"/>
              </a:rPr>
              <a:t>" (string) - A human-readable explanation specific to this occurrence of the problem.</a:t>
            </a:r>
          </a:p>
          <a:p>
            <a:r>
              <a:rPr lang="en-US" sz="1800" dirty="0">
                <a:latin typeface="+mn-lt"/>
                <a:ea typeface="+mj-ea"/>
                <a:cs typeface="+mj-cs"/>
              </a:rPr>
              <a:t>"</a:t>
            </a:r>
            <a:r>
              <a:rPr lang="en-US" sz="1800" b="1" dirty="0">
                <a:latin typeface="+mn-lt"/>
                <a:ea typeface="+mj-ea"/>
                <a:cs typeface="+mj-cs"/>
              </a:rPr>
              <a:t>instance</a:t>
            </a:r>
            <a:r>
              <a:rPr lang="en-US" sz="1800" dirty="0">
                <a:latin typeface="+mn-lt"/>
                <a:ea typeface="+mj-ea"/>
                <a:cs typeface="+mj-cs"/>
              </a:rPr>
              <a:t>" (string) - A URI reference that identifies the specific occurrence of the problem.  It may or may not yield further 	information if dereferenced.</a:t>
            </a:r>
          </a:p>
          <a:p>
            <a:pPr marL="0" lvl="0" indent="0"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lvl="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Content-Type: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application/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problem+json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j-lt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+mj-lt"/>
              </a:rPr>
              <a:t>"type"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+mj-lt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26693"/>
                </a:solidFill>
                <a:effectLst/>
                <a:latin typeface="+mj-lt"/>
                <a:hlinkClick r:id="rId4"/>
              </a:rPr>
              <a:t>http://localhost:21020/problems/person-not-found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+mj-lt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+mj-lt"/>
              </a:rPr>
              <a:t>"title"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+mj-lt"/>
              </a:rPr>
              <a:t>"Person is not found"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+mj-lt"/>
              </a:rPr>
              <a:t>"status"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j-lt"/>
              </a:rPr>
              <a:t>404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+mj-lt"/>
              </a:rPr>
              <a:t>"detail"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+mj-lt"/>
              </a:rPr>
              <a:t>"Person with identifier '1' is not found"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+mj-lt"/>
              </a:rPr>
              <a:t>"instance"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+mj-lt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26693"/>
                </a:solidFill>
                <a:effectLst/>
                <a:latin typeface="+mj-lt"/>
                <a:hlinkClick r:id="rId5"/>
              </a:rPr>
              <a:t>http://localhost:21020/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26693"/>
                </a:solidFill>
                <a:effectLst/>
                <a:latin typeface="+mj-lt"/>
                <a:hlinkClick r:id="rId5"/>
              </a:rPr>
              <a:t>api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26693"/>
                </a:solidFill>
                <a:effectLst/>
                <a:latin typeface="+mj-lt"/>
                <a:hlinkClick r:id="rId5"/>
              </a:rPr>
              <a:t>/people/1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+mj-lt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AE40FF-102C-4D7D-9D8F-1A14AEBE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42"/>
            <a:ext cx="10368516" cy="836354"/>
          </a:xfrm>
        </p:spPr>
        <p:txBody>
          <a:bodyPr/>
          <a:lstStyle/>
          <a:p>
            <a:pPr algn="ctr"/>
            <a:r>
              <a:rPr lang="en-IN" dirty="0"/>
              <a:t>Standardize REST API Error</a:t>
            </a:r>
          </a:p>
        </p:txBody>
      </p:sp>
    </p:spTree>
    <p:extLst>
      <p:ext uri="{BB962C8B-B14F-4D97-AF65-F5344CB8AC3E}">
        <p14:creationId xmlns:p14="http://schemas.microsoft.com/office/powerpoint/2010/main" val="420707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D96C-1523-4949-A75F-6185E2BC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Common HTTP Status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26A7F-F00B-45A4-B88B-82F0A77D8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200 OK</a:t>
            </a:r>
          </a:p>
          <a:p>
            <a:pPr marL="0" indent="0">
              <a:buNone/>
            </a:pPr>
            <a:r>
              <a:rPr lang="en-US" sz="1800" dirty="0"/>
              <a:t>301 Moved Permanently</a:t>
            </a:r>
          </a:p>
          <a:p>
            <a:pPr marL="0" indent="0">
              <a:buNone/>
            </a:pPr>
            <a:r>
              <a:rPr lang="en-US" sz="1800" dirty="0"/>
              <a:t>304 Not Modified</a:t>
            </a:r>
          </a:p>
          <a:p>
            <a:pPr marL="0" indent="0">
              <a:buNone/>
            </a:pPr>
            <a:r>
              <a:rPr lang="en-US" sz="1800" dirty="0"/>
              <a:t>400 Bad Request</a:t>
            </a:r>
          </a:p>
          <a:p>
            <a:pPr marL="0" indent="0">
              <a:buNone/>
            </a:pPr>
            <a:r>
              <a:rPr lang="en-US" sz="1800" dirty="0"/>
              <a:t>401 Unauthorized</a:t>
            </a:r>
          </a:p>
          <a:p>
            <a:pPr marL="0" indent="0">
              <a:buNone/>
            </a:pPr>
            <a:r>
              <a:rPr lang="en-US" sz="1800" dirty="0"/>
              <a:t>403 Forbidden</a:t>
            </a:r>
          </a:p>
          <a:p>
            <a:pPr marL="0" indent="0">
              <a:buNone/>
            </a:pPr>
            <a:r>
              <a:rPr lang="en-US" sz="1800" dirty="0"/>
              <a:t>404 Not Found</a:t>
            </a:r>
          </a:p>
          <a:p>
            <a:pPr marL="0" indent="0">
              <a:buNone/>
            </a:pPr>
            <a:r>
              <a:rPr lang="en-US" sz="1800" dirty="0"/>
              <a:t>405 Method Not Allowed</a:t>
            </a:r>
          </a:p>
          <a:p>
            <a:pPr marL="0" indent="0">
              <a:buNone/>
            </a:pPr>
            <a:r>
              <a:rPr lang="en-US" sz="1800" dirty="0"/>
              <a:t>500 Internal Server Error</a:t>
            </a:r>
          </a:p>
          <a:p>
            <a:pPr marL="0" indent="0">
              <a:buNone/>
            </a:pPr>
            <a:r>
              <a:rPr lang="en-US" sz="1800" dirty="0"/>
              <a:t>502 Bad Gateway</a:t>
            </a:r>
          </a:p>
          <a:p>
            <a:pPr marL="0" indent="0">
              <a:buNone/>
            </a:pPr>
            <a:r>
              <a:rPr lang="en-US" sz="1800" dirty="0"/>
              <a:t>503 Service Unavailable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7143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15961</TotalTime>
  <Words>150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Exception Handling in Spring REST</vt:lpstr>
      <vt:lpstr>Agenda:</vt:lpstr>
      <vt:lpstr>Exception:</vt:lpstr>
      <vt:lpstr>Benefit</vt:lpstr>
      <vt:lpstr>With Exception handling in REST</vt:lpstr>
      <vt:lpstr>Handle Exception using @ControllerAdvice</vt:lpstr>
      <vt:lpstr>Standardize REST API Error</vt:lpstr>
      <vt:lpstr>Common HTTP Status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Spring REST</dc:title>
  <dc:creator>Amit Kumar Kandoi</dc:creator>
  <cp:lastModifiedBy>Amit Kumar Kandoi</cp:lastModifiedBy>
  <cp:revision>27</cp:revision>
  <dcterms:created xsi:type="dcterms:W3CDTF">2019-12-24T09:13:11Z</dcterms:created>
  <dcterms:modified xsi:type="dcterms:W3CDTF">2020-01-06T05:34:31Z</dcterms:modified>
</cp:coreProperties>
</file>