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96d13de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6d96d13de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96d13deb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96d13deb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22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96d13deb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96d13deb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96d13deb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6d96d13deb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96d13deb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6d96d13deb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96d13deb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96d13deb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96d13de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6d96d13de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96d13deb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96d13deb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96d13deb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6d96d13deb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96d13deb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6d96d13deb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96d13deb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6d96d13deb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6d13deb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d96d13deb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96d13deb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d96d13deb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96d13deb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d96d13deb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surfingzone.com/spring/spring-transaction-management-basic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tackoverflow.com/questions/11043712/what-is-the-difference-between-non-repeatable-read-and-phantom-read/51123574" TargetMode="External"/><Relationship Id="rId4" Type="http://schemas.openxmlformats.org/officeDocument/2006/relationships/hyperlink" Target="https://beginnersbook.com/2015/04/acid-properties-in-db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transactio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 b="1"/>
              <a:t>Transaction Management</a:t>
            </a:r>
            <a:br>
              <a:rPr lang="en" sz="4100" b="1"/>
            </a:br>
            <a:br>
              <a:rPr lang="en" sz="4100" b="1"/>
            </a:b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559600" y="392902"/>
            <a:ext cx="7955700" cy="423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</a:rPr>
              <a:t>D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irty reads :  A dirty read occurs when a transaction is allowed to read data from a row that has been modified by another running transaction and not yet committed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Non-repeatable read occurs, when during the course of a transaction, a row is retrieved twice and the values within the row differ between reads.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Phantom read occurs when, in the course of a transaction, two identical queries are executed, and the collection of rows returned by the second query is different from the first.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599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15;p23">
            <a:extLst>
              <a:ext uri="{FF2B5EF4-FFF2-40B4-BE49-F238E27FC236}">
                <a16:creationId xmlns:a16="http://schemas.microsoft.com/office/drawing/2014/main" id="{54485321-6A10-4AD2-957B-81E53E8C87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45" y="510881"/>
            <a:ext cx="6800192" cy="385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389467" y="144066"/>
            <a:ext cx="8125883" cy="473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rollbackFor</a:t>
            </a:r>
            <a:r>
              <a:rPr lang="en" sz="1100" dirty="0"/>
              <a:t> – We can define zero, one or multiple exceptions for which we want our transaction to be rollbacked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@Transactional(rollbackFor = {RuntimeException.class})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noRollbackFor</a:t>
            </a:r>
            <a:r>
              <a:rPr lang="en" sz="1100" dirty="0"/>
              <a:t> – We can define zero, one or multiple exceptions for which we don’t want our transaction to be rollbacked.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@Transactional(noRollbackFor = {RuntimeException.class})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rollbackForClassName</a:t>
            </a:r>
            <a:r>
              <a:rPr lang="en" sz="1100" dirty="0"/>
              <a:t> – We can define zero, one or multiple exceptions as String for which we want our transaction to be rollbacked..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@Transactional(rollbackForClassName = {“NullPointerException”})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noRollbackForClassName</a:t>
            </a:r>
            <a:r>
              <a:rPr lang="en" sz="1100" dirty="0"/>
              <a:t> – We can define zero, one or multiple exceptions as String for which we don’t want our transaction to be rollbacked..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@Transactional(noRollbackForClassName = {“NullPointerException”})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readOnly</a:t>
            </a:r>
            <a:r>
              <a:rPr lang="en" sz="1100" dirty="0"/>
              <a:t> – Its value can be true or false. @Transactional(readOnly = false)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Note that – by default, rollback happens for runtime, unchecked exceptions only. </a:t>
            </a:r>
            <a:r>
              <a:rPr lang="en" sz="1100" b="1" dirty="0"/>
              <a:t>The checked exception does not trigger a rollback</a:t>
            </a:r>
            <a:r>
              <a:rPr lang="en" sz="1100" dirty="0"/>
              <a:t> of the transaction. We can, of course, configure this behavior with the </a:t>
            </a:r>
            <a:r>
              <a:rPr lang="en" sz="1100" i="1" dirty="0"/>
              <a:t>rollbackFor</a:t>
            </a:r>
            <a:r>
              <a:rPr lang="en" sz="1100" dirty="0"/>
              <a:t> and </a:t>
            </a:r>
            <a:r>
              <a:rPr lang="en" sz="1100" i="1" dirty="0"/>
              <a:t>noRollbackFor</a:t>
            </a:r>
            <a:r>
              <a:rPr lang="en" sz="1100" dirty="0"/>
              <a:t> annotation parameters.</a:t>
            </a:r>
            <a:endParaRPr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621506" y="151210"/>
            <a:ext cx="7893844" cy="448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100" b="1" dirty="0"/>
              <a:t>Transactions and Proxies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At a high level, </a:t>
            </a:r>
            <a:r>
              <a:rPr lang="en" sz="1100" b="1" dirty="0"/>
              <a:t>Spring creates proxies for all the classes annotated with </a:t>
            </a:r>
            <a:r>
              <a:rPr lang="en" sz="1100" b="1" i="1" dirty="0"/>
              <a:t>@Transactional</a:t>
            </a:r>
            <a:r>
              <a:rPr lang="en" sz="1100" dirty="0"/>
              <a:t> – either on the class or on any of the methods. </a:t>
            </a:r>
            <a:r>
              <a:rPr lang="en" sz="1100" b="1" dirty="0"/>
              <a:t>The proxy allows the framework to inject transactional logic before and after the running method </a:t>
            </a:r>
            <a:r>
              <a:rPr lang="en" sz="1100" dirty="0"/>
              <a:t>– mainly for starting and committing the transaction.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What's important to keep in mind is that, if the transactional bean is implementing an interface, by default the proxy will be a Java Dynamic Proxy. This means that only external method calls that come in through the proxy will be intercepted. Any self-invocation calls will not start any transaction, even if the method has the @Transactional annotation.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Another caveat of using proxies is that only </a:t>
            </a:r>
            <a:r>
              <a:rPr lang="en" sz="1100" b="1" dirty="0"/>
              <a:t>public methods </a:t>
            </a:r>
            <a:r>
              <a:rPr lang="en" sz="1100" dirty="0"/>
              <a:t>should be annotated with @Transactional. Methods of any other visibilities will simply ignore the annotation silently as these are not proxied.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If we don’t provide any value for rollbackFor or we don’t mention rollbackFor as a parameter with </a:t>
            </a:r>
            <a:r>
              <a:rPr lang="en" sz="1100" b="1" dirty="0"/>
              <a:t>@Transnational annotation, spring provides default rollback for RuntimeException/unchecked exception and Error</a:t>
            </a:r>
            <a:r>
              <a:rPr lang="en" sz="1100" dirty="0"/>
              <a:t>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11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https://netsurfingzone.com/spring/spring-transaction-management-basic/</a:t>
            </a:r>
            <a:endParaRPr lang="en" sz="11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br>
              <a:rPr lang="en" sz="1100" dirty="0">
                <a:solidFill>
                  <a:schemeClr val="tx1"/>
                </a:solidFill>
              </a:rPr>
            </a:br>
            <a:r>
              <a:rPr lang="en" sz="11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https://beginnersbook.com/2015/04/acid-properties-in-dbms/</a:t>
            </a:r>
            <a:endParaRPr lang="en" sz="1100" u="sng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endParaRPr sz="11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11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https://stackoverflow.com/questions/11043712/what-is-the-difference-between-non-repeatable-read-and-phantom-read/51123574</a:t>
            </a:r>
            <a:endParaRPr sz="11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160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14338" y="247650"/>
            <a:ext cx="8101013" cy="438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A </a:t>
            </a:r>
            <a:r>
              <a:rPr lang="en" sz="1200" b="1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+mn-lt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 is a single logical unit of work which accesses and possibly modifies the contents of a database. Transactions access data using read and write operations.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In order to maintain consistency in a database, before and after the transaction, certain properties are followed. These are called </a:t>
            </a:r>
            <a:r>
              <a:rPr lang="en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ACID</a:t>
            </a: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 properties.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chemeClr val="tx1"/>
                </a:solidFill>
                <a:latin typeface="+mn-lt"/>
              </a:rPr>
              <a:t>The transaction can be defined with ACID properties.</a:t>
            </a:r>
            <a:endParaRPr sz="1100" dirty="0">
              <a:solidFill>
                <a:schemeClr val="tx1"/>
              </a:solidFill>
              <a:latin typeface="+mn-lt"/>
            </a:endParaRPr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chemeClr val="tx1"/>
                </a:solidFill>
                <a:latin typeface="+mn-lt"/>
              </a:rPr>
              <a:t>Atomicity – All success or none.</a:t>
            </a:r>
            <a:br>
              <a:rPr lang="en" sz="1100" dirty="0">
                <a:solidFill>
                  <a:schemeClr val="tx1"/>
                </a:solidFill>
                <a:latin typeface="+mn-lt"/>
              </a:rPr>
            </a:br>
            <a:r>
              <a:rPr lang="en" sz="1100" dirty="0">
                <a:solidFill>
                  <a:schemeClr val="tx1"/>
                </a:solidFill>
                <a:latin typeface="+mn-lt"/>
              </a:rPr>
              <a:t>Consistency – Database constraints should not be violated.</a:t>
            </a:r>
            <a:br>
              <a:rPr lang="en" sz="1100" dirty="0">
                <a:solidFill>
                  <a:schemeClr val="tx1"/>
                </a:solidFill>
                <a:latin typeface="+mn-lt"/>
              </a:rPr>
            </a:br>
            <a:r>
              <a:rPr lang="en" sz="1100" dirty="0">
                <a:solidFill>
                  <a:schemeClr val="tx1"/>
                </a:solidFill>
                <a:latin typeface="+mn-lt"/>
              </a:rPr>
              <a:t>Isolation – One transaction should not affect another one.</a:t>
            </a:r>
            <a:br>
              <a:rPr lang="en" sz="1100" dirty="0">
                <a:solidFill>
                  <a:schemeClr val="tx1"/>
                </a:solidFill>
                <a:latin typeface="+mn-lt"/>
              </a:rPr>
            </a:br>
            <a:r>
              <a:rPr lang="en" sz="1100" dirty="0">
                <a:solidFill>
                  <a:schemeClr val="tx1"/>
                </a:solidFill>
                <a:latin typeface="+mn-lt"/>
              </a:rPr>
              <a:t>Durability – It should in Database after commit.</a:t>
            </a:r>
            <a:endParaRPr sz="11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16" y="785812"/>
            <a:ext cx="72866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rPr lang="en" sz="1100"/>
              <a:t> </a:t>
            </a:r>
            <a:endParaRPr sz="1100"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96" y="510778"/>
            <a:ext cx="7676055" cy="423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518325" y="79750"/>
            <a:ext cx="7997100" cy="4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/>
              <a:t>We have the following two operations :-</a:t>
            </a:r>
            <a:endParaRPr sz="1100" dirty="0"/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Commit</a:t>
            </a:r>
            <a:r>
              <a:rPr lang="en" sz="1100" dirty="0"/>
              <a:t>: If all the operations in a transaction are completed successfully then commit those changes to the database permanently.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Rollback</a:t>
            </a:r>
            <a:r>
              <a:rPr lang="en" sz="1100" dirty="0"/>
              <a:t>: If any of the operation fails then rollback all the changes done by previous operations.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 dirty="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/>
              <a:t>Different ways of the transaction management-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Programmatic transaction management.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Declarative transaction management.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/>
              <a:t>Programmatic transaction management</a:t>
            </a:r>
            <a:r>
              <a:rPr lang="en" sz="1100" dirty="0"/>
              <a:t> – Here we need to write some extra code for transaction management. When we say some extra code what does it mean? We need to take care of –</a:t>
            </a:r>
            <a:endParaRPr sz="1100" dirty="0"/>
          </a:p>
          <a:p>
            <a:pPr marL="520700" lvl="1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 dirty="0"/>
              <a:t>     Creating Transaction reference</a:t>
            </a:r>
            <a:endParaRPr sz="1100" dirty="0"/>
          </a:p>
          <a:p>
            <a:pPr marL="520700" lvl="1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 dirty="0"/>
              <a:t>     Begin transaction</a:t>
            </a:r>
            <a:endParaRPr sz="1100" dirty="0"/>
          </a:p>
          <a:p>
            <a:pPr marL="520700" lvl="1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 dirty="0"/>
              <a:t>     Commit or rollback of the transaction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    Let’s see sample code –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69" y="3505205"/>
            <a:ext cx="5926322" cy="121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94818" y="208344"/>
            <a:ext cx="8020532" cy="442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Declarative transaction management </a:t>
            </a:r>
            <a:r>
              <a:rPr lang="en" sz="1100" dirty="0"/>
              <a:t>– No need to write extra code for getting a transaction, we can use annotations or XML-based approach to manage the transactions and we can avoid unnecessary code. If we use annotation based approach we can use @Transactional and if we use the XML-based approach we need to configure DataSourceTransactionManager or any other transaction manager in XML as a bean. In this article and the next upcoming article, we will see the annotation based approach.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100" dirty="0"/>
              <a:t>Annotation based declarative transaction management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					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rPr lang="en" sz="1100" dirty="0"/>
              <a:t>XML-based declarative transaction management</a:t>
            </a:r>
            <a:endParaRPr sz="1100" dirty="0"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818" y="1400638"/>
            <a:ext cx="5357813" cy="47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818" y="2698320"/>
            <a:ext cx="5386388" cy="22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470491" y="191386"/>
            <a:ext cx="8044859" cy="444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The @Transactional annotation has a different attribute and corresponding value. We can use those attributes and customized our transaction.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@Transactional(isolation = Isolation.DEFAULT,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	propagation=Propagation.REQUIRES_NEW,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	readOnly=true,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	noRollbackFor =ArithmeticException.class,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	timeout = 30000,</a:t>
            </a:r>
            <a:r>
              <a:rPr lang="en-US" sz="110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	rollbackFor = { Exception.class },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	rollbackForClassName = {"Exception”})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3620" y="183356"/>
            <a:ext cx="8566343" cy="4449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 dirty="0"/>
              <a:t>Propagation</a:t>
            </a:r>
            <a:r>
              <a:rPr lang="en" sz="1100" dirty="0"/>
              <a:t> defines our business logic ‘s transaction boundary. Spring manages to start and pause a transaction according to our propagation setting.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Propagation.REQUIRED – Support a current transaction, create a new one if none exists.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Propagation.REQUIRES_NEW – Always create a new transaction and suspend the current transaction if already exist.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Propagation.MANDATORY – Support a current transaction, throw an exception if none exists.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Propagation.NESTED – Execute within a nested transaction if a current transaction exists.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Propagation.NEVER – Execute non-transactionally, throw an exception if a transaction exists.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Propagation.NOT_SUPPORTED – Execute non-transactionally, suspend the current transaction if one exists.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Propagation.SUPPORTS – Support a current transaction, execute non-transactionally if none exists.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/>
              <a:t>Propagation.REQUIRED and Propagation.REQUIRES_NEW is frequently used in real-time development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sz="1100" dirty="0"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403" y="3725917"/>
            <a:ext cx="5121797" cy="27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852327" y="246456"/>
            <a:ext cx="7913100" cy="4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        </a:t>
            </a:r>
            <a:r>
              <a:rPr lang="en" sz="1300" b="1"/>
              <a:t>Isolation</a:t>
            </a:r>
            <a:r>
              <a:rPr lang="en" sz="1300"/>
              <a:t> – isolation can have different possible value as below.</a:t>
            </a:r>
            <a:endParaRPr sz="11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Isolation.READ_UNCOMMITTED – It allows dirty reads, non-repeatable reads, and phantom reads.</a:t>
            </a:r>
            <a:endParaRPr sz="11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Isolation.READ_COMMITTED – Dirty reads are prevented, allows non-repeatable and phantom reads.</a:t>
            </a:r>
            <a:endParaRPr sz="11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Isolation.REPEATABLE_READ – Dirty reads and non-repeatable prevented, phantom reads allowed.</a:t>
            </a:r>
            <a:endParaRPr sz="11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Isolation.SERIALIZABLE – Dirty reads, non-repeatable reads, and phantom reads are prevented.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300"/>
              <a:buNone/>
            </a:pPr>
            <a:endParaRPr sz="1300"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4147" y="3602896"/>
            <a:ext cx="3394315" cy="29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746</Words>
  <Application>Microsoft Office PowerPoint</Application>
  <PresentationFormat>On-screen Show 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Calibri</vt:lpstr>
      <vt:lpstr>Simple Light</vt:lpstr>
      <vt:lpstr>Transaction Management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 </dc:title>
  <cp:lastModifiedBy>Rakesh Kumar</cp:lastModifiedBy>
  <cp:revision>9</cp:revision>
  <dcterms:modified xsi:type="dcterms:W3CDTF">2020-01-15T06:50:24Z</dcterms:modified>
</cp:coreProperties>
</file>