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5A8A-4CF1-4CFF-89B2-F0A30F0844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016B9C-EB90-41D4-9460-FDCC50E01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0CEA38-61B0-4F4E-A1E1-ED1991D5C963}"/>
              </a:ext>
            </a:extLst>
          </p:cNvPr>
          <p:cNvSpPr>
            <a:spLocks noGrp="1"/>
          </p:cNvSpPr>
          <p:nvPr>
            <p:ph type="dt" sz="half" idx="10"/>
          </p:nvPr>
        </p:nvSpPr>
        <p:spPr/>
        <p:txBody>
          <a:bodyPr/>
          <a:lstStyle/>
          <a:p>
            <a:fld id="{C9E2CFAA-8383-4192-A866-7E8DFB78CC71}" type="datetimeFigureOut">
              <a:rPr lang="en-US" smtClean="0"/>
              <a:t>1/13/2020</a:t>
            </a:fld>
            <a:endParaRPr lang="en-US"/>
          </a:p>
        </p:txBody>
      </p:sp>
      <p:sp>
        <p:nvSpPr>
          <p:cNvPr id="5" name="Footer Placeholder 4">
            <a:extLst>
              <a:ext uri="{FF2B5EF4-FFF2-40B4-BE49-F238E27FC236}">
                <a16:creationId xmlns:a16="http://schemas.microsoft.com/office/drawing/2014/main" id="{DCCB1135-8F41-42A1-B942-21EF8311C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4D83E-2BC5-437E-B745-C864942A18DD}"/>
              </a:ext>
            </a:extLst>
          </p:cNvPr>
          <p:cNvSpPr>
            <a:spLocks noGrp="1"/>
          </p:cNvSpPr>
          <p:nvPr>
            <p:ph type="sldNum" sz="quarter" idx="12"/>
          </p:nvPr>
        </p:nvSpPr>
        <p:spPr/>
        <p:txBody>
          <a:bodyPr/>
          <a:lstStyle/>
          <a:p>
            <a:fld id="{6A6A58B3-4B49-42CA-9F5B-6DB653F9601F}" type="slidenum">
              <a:rPr lang="en-US" smtClean="0"/>
              <a:t>‹#›</a:t>
            </a:fld>
            <a:endParaRPr lang="en-US"/>
          </a:p>
        </p:txBody>
      </p:sp>
    </p:spTree>
    <p:extLst>
      <p:ext uri="{BB962C8B-B14F-4D97-AF65-F5344CB8AC3E}">
        <p14:creationId xmlns:p14="http://schemas.microsoft.com/office/powerpoint/2010/main" val="3469500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778B-C9BA-4501-91B4-0F1FAC243C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1CC52F-F051-4743-A683-374A9E338A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63007-9D3E-422F-ABFB-06A8059F2AFE}"/>
              </a:ext>
            </a:extLst>
          </p:cNvPr>
          <p:cNvSpPr>
            <a:spLocks noGrp="1"/>
          </p:cNvSpPr>
          <p:nvPr>
            <p:ph type="dt" sz="half" idx="10"/>
          </p:nvPr>
        </p:nvSpPr>
        <p:spPr/>
        <p:txBody>
          <a:bodyPr/>
          <a:lstStyle/>
          <a:p>
            <a:fld id="{C9E2CFAA-8383-4192-A866-7E8DFB78CC71}" type="datetimeFigureOut">
              <a:rPr lang="en-US" smtClean="0"/>
              <a:t>1/13/2020</a:t>
            </a:fld>
            <a:endParaRPr lang="en-US"/>
          </a:p>
        </p:txBody>
      </p:sp>
      <p:sp>
        <p:nvSpPr>
          <p:cNvPr id="5" name="Footer Placeholder 4">
            <a:extLst>
              <a:ext uri="{FF2B5EF4-FFF2-40B4-BE49-F238E27FC236}">
                <a16:creationId xmlns:a16="http://schemas.microsoft.com/office/drawing/2014/main" id="{38A49A5C-D9D2-4678-AF9C-E12D3A23E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8ABA0-3026-436B-A2E7-91C94A254BFC}"/>
              </a:ext>
            </a:extLst>
          </p:cNvPr>
          <p:cNvSpPr>
            <a:spLocks noGrp="1"/>
          </p:cNvSpPr>
          <p:nvPr>
            <p:ph type="sldNum" sz="quarter" idx="12"/>
          </p:nvPr>
        </p:nvSpPr>
        <p:spPr/>
        <p:txBody>
          <a:bodyPr/>
          <a:lstStyle/>
          <a:p>
            <a:fld id="{6A6A58B3-4B49-42CA-9F5B-6DB653F9601F}" type="slidenum">
              <a:rPr lang="en-US" smtClean="0"/>
              <a:t>‹#›</a:t>
            </a:fld>
            <a:endParaRPr lang="en-US"/>
          </a:p>
        </p:txBody>
      </p:sp>
    </p:spTree>
    <p:extLst>
      <p:ext uri="{BB962C8B-B14F-4D97-AF65-F5344CB8AC3E}">
        <p14:creationId xmlns:p14="http://schemas.microsoft.com/office/powerpoint/2010/main" val="1076656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CF0F0-CE07-4E39-89EC-BBA1D42C09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6C78B9-D3E5-4593-B9A2-87E53FA8DD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3F3E6-22B1-4BAB-BA0F-88147581DECF}"/>
              </a:ext>
            </a:extLst>
          </p:cNvPr>
          <p:cNvSpPr>
            <a:spLocks noGrp="1"/>
          </p:cNvSpPr>
          <p:nvPr>
            <p:ph type="dt" sz="half" idx="10"/>
          </p:nvPr>
        </p:nvSpPr>
        <p:spPr/>
        <p:txBody>
          <a:bodyPr/>
          <a:lstStyle/>
          <a:p>
            <a:fld id="{C9E2CFAA-8383-4192-A866-7E8DFB78CC71}" type="datetimeFigureOut">
              <a:rPr lang="en-US" smtClean="0"/>
              <a:t>1/13/2020</a:t>
            </a:fld>
            <a:endParaRPr lang="en-US"/>
          </a:p>
        </p:txBody>
      </p:sp>
      <p:sp>
        <p:nvSpPr>
          <p:cNvPr id="5" name="Footer Placeholder 4">
            <a:extLst>
              <a:ext uri="{FF2B5EF4-FFF2-40B4-BE49-F238E27FC236}">
                <a16:creationId xmlns:a16="http://schemas.microsoft.com/office/drawing/2014/main" id="{1CA943D9-EAF6-43EC-AB1A-849B7DF11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2E35C-21C1-431A-A16C-0153667C8CD4}"/>
              </a:ext>
            </a:extLst>
          </p:cNvPr>
          <p:cNvSpPr>
            <a:spLocks noGrp="1"/>
          </p:cNvSpPr>
          <p:nvPr>
            <p:ph type="sldNum" sz="quarter" idx="12"/>
          </p:nvPr>
        </p:nvSpPr>
        <p:spPr/>
        <p:txBody>
          <a:bodyPr/>
          <a:lstStyle/>
          <a:p>
            <a:fld id="{6A6A58B3-4B49-42CA-9F5B-6DB653F9601F}" type="slidenum">
              <a:rPr lang="en-US" smtClean="0"/>
              <a:t>‹#›</a:t>
            </a:fld>
            <a:endParaRPr lang="en-US"/>
          </a:p>
        </p:txBody>
      </p:sp>
    </p:spTree>
    <p:extLst>
      <p:ext uri="{BB962C8B-B14F-4D97-AF65-F5344CB8AC3E}">
        <p14:creationId xmlns:p14="http://schemas.microsoft.com/office/powerpoint/2010/main" val="343391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DF975-B022-439A-8996-B46EFA28E7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69134D-A65B-4841-821D-FEFA035D80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2343B-D197-4B75-9C95-0F320FA30EBA}"/>
              </a:ext>
            </a:extLst>
          </p:cNvPr>
          <p:cNvSpPr>
            <a:spLocks noGrp="1"/>
          </p:cNvSpPr>
          <p:nvPr>
            <p:ph type="dt" sz="half" idx="10"/>
          </p:nvPr>
        </p:nvSpPr>
        <p:spPr/>
        <p:txBody>
          <a:bodyPr/>
          <a:lstStyle/>
          <a:p>
            <a:fld id="{C9E2CFAA-8383-4192-A866-7E8DFB78CC71}" type="datetimeFigureOut">
              <a:rPr lang="en-US" smtClean="0"/>
              <a:t>1/13/2020</a:t>
            </a:fld>
            <a:endParaRPr lang="en-US"/>
          </a:p>
        </p:txBody>
      </p:sp>
      <p:sp>
        <p:nvSpPr>
          <p:cNvPr id="5" name="Footer Placeholder 4">
            <a:extLst>
              <a:ext uri="{FF2B5EF4-FFF2-40B4-BE49-F238E27FC236}">
                <a16:creationId xmlns:a16="http://schemas.microsoft.com/office/drawing/2014/main" id="{7E4F1463-EB41-4E7E-8AC5-45EE9D752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70F91-2BDB-42CB-9BF7-29DE8AD34F25}"/>
              </a:ext>
            </a:extLst>
          </p:cNvPr>
          <p:cNvSpPr>
            <a:spLocks noGrp="1"/>
          </p:cNvSpPr>
          <p:nvPr>
            <p:ph type="sldNum" sz="quarter" idx="12"/>
          </p:nvPr>
        </p:nvSpPr>
        <p:spPr/>
        <p:txBody>
          <a:bodyPr/>
          <a:lstStyle/>
          <a:p>
            <a:fld id="{6A6A58B3-4B49-42CA-9F5B-6DB653F9601F}" type="slidenum">
              <a:rPr lang="en-US" smtClean="0"/>
              <a:t>‹#›</a:t>
            </a:fld>
            <a:endParaRPr lang="en-US"/>
          </a:p>
        </p:txBody>
      </p:sp>
    </p:spTree>
    <p:extLst>
      <p:ext uri="{BB962C8B-B14F-4D97-AF65-F5344CB8AC3E}">
        <p14:creationId xmlns:p14="http://schemas.microsoft.com/office/powerpoint/2010/main" val="396863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4914-D257-4573-8D67-F5D77FD95E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A5FF63-31D7-4B72-B090-682C25EBB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D55EEF-1E93-4769-B918-E151E8B3E52A}"/>
              </a:ext>
            </a:extLst>
          </p:cNvPr>
          <p:cNvSpPr>
            <a:spLocks noGrp="1"/>
          </p:cNvSpPr>
          <p:nvPr>
            <p:ph type="dt" sz="half" idx="10"/>
          </p:nvPr>
        </p:nvSpPr>
        <p:spPr/>
        <p:txBody>
          <a:bodyPr/>
          <a:lstStyle/>
          <a:p>
            <a:fld id="{C9E2CFAA-8383-4192-A866-7E8DFB78CC71}" type="datetimeFigureOut">
              <a:rPr lang="en-US" smtClean="0"/>
              <a:t>1/13/2020</a:t>
            </a:fld>
            <a:endParaRPr lang="en-US"/>
          </a:p>
        </p:txBody>
      </p:sp>
      <p:sp>
        <p:nvSpPr>
          <p:cNvPr id="5" name="Footer Placeholder 4">
            <a:extLst>
              <a:ext uri="{FF2B5EF4-FFF2-40B4-BE49-F238E27FC236}">
                <a16:creationId xmlns:a16="http://schemas.microsoft.com/office/drawing/2014/main" id="{2E92A9E9-427B-4C89-9DE2-B42DD65D4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0D6C5-AE05-448F-84B0-E73F9B07D46C}"/>
              </a:ext>
            </a:extLst>
          </p:cNvPr>
          <p:cNvSpPr>
            <a:spLocks noGrp="1"/>
          </p:cNvSpPr>
          <p:nvPr>
            <p:ph type="sldNum" sz="quarter" idx="12"/>
          </p:nvPr>
        </p:nvSpPr>
        <p:spPr/>
        <p:txBody>
          <a:bodyPr/>
          <a:lstStyle/>
          <a:p>
            <a:fld id="{6A6A58B3-4B49-42CA-9F5B-6DB653F9601F}" type="slidenum">
              <a:rPr lang="en-US" smtClean="0"/>
              <a:t>‹#›</a:t>
            </a:fld>
            <a:endParaRPr lang="en-US"/>
          </a:p>
        </p:txBody>
      </p:sp>
    </p:spTree>
    <p:extLst>
      <p:ext uri="{BB962C8B-B14F-4D97-AF65-F5344CB8AC3E}">
        <p14:creationId xmlns:p14="http://schemas.microsoft.com/office/powerpoint/2010/main" val="253468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2389-F3BE-4E9E-BCCE-15062E204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FEFD86-D8A2-42E8-881D-2B1FF04143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A15EAF-8621-4033-911E-8E762BF94F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07EBEF-D22A-4F12-B090-1D4F1A0FFC38}"/>
              </a:ext>
            </a:extLst>
          </p:cNvPr>
          <p:cNvSpPr>
            <a:spLocks noGrp="1"/>
          </p:cNvSpPr>
          <p:nvPr>
            <p:ph type="dt" sz="half" idx="10"/>
          </p:nvPr>
        </p:nvSpPr>
        <p:spPr/>
        <p:txBody>
          <a:bodyPr/>
          <a:lstStyle/>
          <a:p>
            <a:fld id="{C9E2CFAA-8383-4192-A866-7E8DFB78CC71}" type="datetimeFigureOut">
              <a:rPr lang="en-US" smtClean="0"/>
              <a:t>1/13/2020</a:t>
            </a:fld>
            <a:endParaRPr lang="en-US"/>
          </a:p>
        </p:txBody>
      </p:sp>
      <p:sp>
        <p:nvSpPr>
          <p:cNvPr id="6" name="Footer Placeholder 5">
            <a:extLst>
              <a:ext uri="{FF2B5EF4-FFF2-40B4-BE49-F238E27FC236}">
                <a16:creationId xmlns:a16="http://schemas.microsoft.com/office/drawing/2014/main" id="{37D8D53F-9EF9-4C37-8A05-960A62C00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94E31-97B8-4457-942C-A2E62262703C}"/>
              </a:ext>
            </a:extLst>
          </p:cNvPr>
          <p:cNvSpPr>
            <a:spLocks noGrp="1"/>
          </p:cNvSpPr>
          <p:nvPr>
            <p:ph type="sldNum" sz="quarter" idx="12"/>
          </p:nvPr>
        </p:nvSpPr>
        <p:spPr/>
        <p:txBody>
          <a:bodyPr/>
          <a:lstStyle/>
          <a:p>
            <a:fld id="{6A6A58B3-4B49-42CA-9F5B-6DB653F9601F}" type="slidenum">
              <a:rPr lang="en-US" smtClean="0"/>
              <a:t>‹#›</a:t>
            </a:fld>
            <a:endParaRPr lang="en-US"/>
          </a:p>
        </p:txBody>
      </p:sp>
    </p:spTree>
    <p:extLst>
      <p:ext uri="{BB962C8B-B14F-4D97-AF65-F5344CB8AC3E}">
        <p14:creationId xmlns:p14="http://schemas.microsoft.com/office/powerpoint/2010/main" val="2671702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1D95-C3F2-4844-9766-E2AF87B7D8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4CC38B-5AE9-4B58-B961-DB4F6AC371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E0C360-E732-41A5-A0D7-01BC5E2B28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0C4BAE-841E-4E5B-8299-9A74E3ADA3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854F31-9B31-43A3-A9C7-8CE2DAAC85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09C9B7-81AB-43A9-962C-BB6286ED11FB}"/>
              </a:ext>
            </a:extLst>
          </p:cNvPr>
          <p:cNvSpPr>
            <a:spLocks noGrp="1"/>
          </p:cNvSpPr>
          <p:nvPr>
            <p:ph type="dt" sz="half" idx="10"/>
          </p:nvPr>
        </p:nvSpPr>
        <p:spPr/>
        <p:txBody>
          <a:bodyPr/>
          <a:lstStyle/>
          <a:p>
            <a:fld id="{C9E2CFAA-8383-4192-A866-7E8DFB78CC71}" type="datetimeFigureOut">
              <a:rPr lang="en-US" smtClean="0"/>
              <a:t>1/13/2020</a:t>
            </a:fld>
            <a:endParaRPr lang="en-US"/>
          </a:p>
        </p:txBody>
      </p:sp>
      <p:sp>
        <p:nvSpPr>
          <p:cNvPr id="8" name="Footer Placeholder 7">
            <a:extLst>
              <a:ext uri="{FF2B5EF4-FFF2-40B4-BE49-F238E27FC236}">
                <a16:creationId xmlns:a16="http://schemas.microsoft.com/office/drawing/2014/main" id="{2085D2BB-0DFA-4B94-ABBB-E4E505E578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F24C78-5043-4200-AA43-B1DEDF8B6500}"/>
              </a:ext>
            </a:extLst>
          </p:cNvPr>
          <p:cNvSpPr>
            <a:spLocks noGrp="1"/>
          </p:cNvSpPr>
          <p:nvPr>
            <p:ph type="sldNum" sz="quarter" idx="12"/>
          </p:nvPr>
        </p:nvSpPr>
        <p:spPr/>
        <p:txBody>
          <a:bodyPr/>
          <a:lstStyle/>
          <a:p>
            <a:fld id="{6A6A58B3-4B49-42CA-9F5B-6DB653F9601F}" type="slidenum">
              <a:rPr lang="en-US" smtClean="0"/>
              <a:t>‹#›</a:t>
            </a:fld>
            <a:endParaRPr lang="en-US"/>
          </a:p>
        </p:txBody>
      </p:sp>
    </p:spTree>
    <p:extLst>
      <p:ext uri="{BB962C8B-B14F-4D97-AF65-F5344CB8AC3E}">
        <p14:creationId xmlns:p14="http://schemas.microsoft.com/office/powerpoint/2010/main" val="58865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FDEE7-8AE2-4A15-873C-D6B8145A6B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6C0D58-4B01-44EF-8CD8-C2C209084319}"/>
              </a:ext>
            </a:extLst>
          </p:cNvPr>
          <p:cNvSpPr>
            <a:spLocks noGrp="1"/>
          </p:cNvSpPr>
          <p:nvPr>
            <p:ph type="dt" sz="half" idx="10"/>
          </p:nvPr>
        </p:nvSpPr>
        <p:spPr/>
        <p:txBody>
          <a:bodyPr/>
          <a:lstStyle/>
          <a:p>
            <a:fld id="{C9E2CFAA-8383-4192-A866-7E8DFB78CC71}" type="datetimeFigureOut">
              <a:rPr lang="en-US" smtClean="0"/>
              <a:t>1/13/2020</a:t>
            </a:fld>
            <a:endParaRPr lang="en-US"/>
          </a:p>
        </p:txBody>
      </p:sp>
      <p:sp>
        <p:nvSpPr>
          <p:cNvPr id="4" name="Footer Placeholder 3">
            <a:extLst>
              <a:ext uri="{FF2B5EF4-FFF2-40B4-BE49-F238E27FC236}">
                <a16:creationId xmlns:a16="http://schemas.microsoft.com/office/drawing/2014/main" id="{9D114623-0177-41B2-8C02-C75BB574B6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123C17-39C2-4BA7-A423-CE8EAC5A2933}"/>
              </a:ext>
            </a:extLst>
          </p:cNvPr>
          <p:cNvSpPr>
            <a:spLocks noGrp="1"/>
          </p:cNvSpPr>
          <p:nvPr>
            <p:ph type="sldNum" sz="quarter" idx="12"/>
          </p:nvPr>
        </p:nvSpPr>
        <p:spPr/>
        <p:txBody>
          <a:bodyPr/>
          <a:lstStyle/>
          <a:p>
            <a:fld id="{6A6A58B3-4B49-42CA-9F5B-6DB653F9601F}" type="slidenum">
              <a:rPr lang="en-US" smtClean="0"/>
              <a:t>‹#›</a:t>
            </a:fld>
            <a:endParaRPr lang="en-US"/>
          </a:p>
        </p:txBody>
      </p:sp>
    </p:spTree>
    <p:extLst>
      <p:ext uri="{BB962C8B-B14F-4D97-AF65-F5344CB8AC3E}">
        <p14:creationId xmlns:p14="http://schemas.microsoft.com/office/powerpoint/2010/main" val="136299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988B42-E1DA-42AF-9641-F4F6F3005272}"/>
              </a:ext>
            </a:extLst>
          </p:cNvPr>
          <p:cNvSpPr>
            <a:spLocks noGrp="1"/>
          </p:cNvSpPr>
          <p:nvPr>
            <p:ph type="dt" sz="half" idx="10"/>
          </p:nvPr>
        </p:nvSpPr>
        <p:spPr/>
        <p:txBody>
          <a:bodyPr/>
          <a:lstStyle/>
          <a:p>
            <a:fld id="{C9E2CFAA-8383-4192-A866-7E8DFB78CC71}" type="datetimeFigureOut">
              <a:rPr lang="en-US" smtClean="0"/>
              <a:t>1/13/2020</a:t>
            </a:fld>
            <a:endParaRPr lang="en-US"/>
          </a:p>
        </p:txBody>
      </p:sp>
      <p:sp>
        <p:nvSpPr>
          <p:cNvPr id="3" name="Footer Placeholder 2">
            <a:extLst>
              <a:ext uri="{FF2B5EF4-FFF2-40B4-BE49-F238E27FC236}">
                <a16:creationId xmlns:a16="http://schemas.microsoft.com/office/drawing/2014/main" id="{646E3EF9-FCAD-4CC4-BBDD-56ABDC547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4FBB45-7B4B-40AB-A7FD-4B1982F738CC}"/>
              </a:ext>
            </a:extLst>
          </p:cNvPr>
          <p:cNvSpPr>
            <a:spLocks noGrp="1"/>
          </p:cNvSpPr>
          <p:nvPr>
            <p:ph type="sldNum" sz="quarter" idx="12"/>
          </p:nvPr>
        </p:nvSpPr>
        <p:spPr/>
        <p:txBody>
          <a:bodyPr/>
          <a:lstStyle/>
          <a:p>
            <a:fld id="{6A6A58B3-4B49-42CA-9F5B-6DB653F9601F}" type="slidenum">
              <a:rPr lang="en-US" smtClean="0"/>
              <a:t>‹#›</a:t>
            </a:fld>
            <a:endParaRPr lang="en-US"/>
          </a:p>
        </p:txBody>
      </p:sp>
    </p:spTree>
    <p:extLst>
      <p:ext uri="{BB962C8B-B14F-4D97-AF65-F5344CB8AC3E}">
        <p14:creationId xmlns:p14="http://schemas.microsoft.com/office/powerpoint/2010/main" val="2990254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9CAA-01E9-41C1-B4A2-B788AE7C5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CA5AE4-6816-4FF7-85C8-BA7B41C9A5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9302B6-274B-4BD2-9362-21127F077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6CFD3-67D0-451D-B394-C45AF5CB54B8}"/>
              </a:ext>
            </a:extLst>
          </p:cNvPr>
          <p:cNvSpPr>
            <a:spLocks noGrp="1"/>
          </p:cNvSpPr>
          <p:nvPr>
            <p:ph type="dt" sz="half" idx="10"/>
          </p:nvPr>
        </p:nvSpPr>
        <p:spPr/>
        <p:txBody>
          <a:bodyPr/>
          <a:lstStyle/>
          <a:p>
            <a:fld id="{C9E2CFAA-8383-4192-A866-7E8DFB78CC71}" type="datetimeFigureOut">
              <a:rPr lang="en-US" smtClean="0"/>
              <a:t>1/13/2020</a:t>
            </a:fld>
            <a:endParaRPr lang="en-US"/>
          </a:p>
        </p:txBody>
      </p:sp>
      <p:sp>
        <p:nvSpPr>
          <p:cNvPr id="6" name="Footer Placeholder 5">
            <a:extLst>
              <a:ext uri="{FF2B5EF4-FFF2-40B4-BE49-F238E27FC236}">
                <a16:creationId xmlns:a16="http://schemas.microsoft.com/office/drawing/2014/main" id="{6ED04BB9-E5A9-4923-BD68-BBAEA1E10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B2B00-586D-4AC6-8E99-BF0C8BCA7E94}"/>
              </a:ext>
            </a:extLst>
          </p:cNvPr>
          <p:cNvSpPr>
            <a:spLocks noGrp="1"/>
          </p:cNvSpPr>
          <p:nvPr>
            <p:ph type="sldNum" sz="quarter" idx="12"/>
          </p:nvPr>
        </p:nvSpPr>
        <p:spPr/>
        <p:txBody>
          <a:bodyPr/>
          <a:lstStyle/>
          <a:p>
            <a:fld id="{6A6A58B3-4B49-42CA-9F5B-6DB653F9601F}" type="slidenum">
              <a:rPr lang="en-US" smtClean="0"/>
              <a:t>‹#›</a:t>
            </a:fld>
            <a:endParaRPr lang="en-US"/>
          </a:p>
        </p:txBody>
      </p:sp>
    </p:spTree>
    <p:extLst>
      <p:ext uri="{BB962C8B-B14F-4D97-AF65-F5344CB8AC3E}">
        <p14:creationId xmlns:p14="http://schemas.microsoft.com/office/powerpoint/2010/main" val="23139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B265-ECE3-40F5-A696-0D644741B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A80B43-C797-47FD-A308-5321C48BA1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6E51A9-64CE-4BD6-AE8C-2BB63888A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D522F2-ABCE-4EF1-9F62-6CE4A4062963}"/>
              </a:ext>
            </a:extLst>
          </p:cNvPr>
          <p:cNvSpPr>
            <a:spLocks noGrp="1"/>
          </p:cNvSpPr>
          <p:nvPr>
            <p:ph type="dt" sz="half" idx="10"/>
          </p:nvPr>
        </p:nvSpPr>
        <p:spPr/>
        <p:txBody>
          <a:bodyPr/>
          <a:lstStyle/>
          <a:p>
            <a:fld id="{C9E2CFAA-8383-4192-A866-7E8DFB78CC71}" type="datetimeFigureOut">
              <a:rPr lang="en-US" smtClean="0"/>
              <a:t>1/13/2020</a:t>
            </a:fld>
            <a:endParaRPr lang="en-US"/>
          </a:p>
        </p:txBody>
      </p:sp>
      <p:sp>
        <p:nvSpPr>
          <p:cNvPr id="6" name="Footer Placeholder 5">
            <a:extLst>
              <a:ext uri="{FF2B5EF4-FFF2-40B4-BE49-F238E27FC236}">
                <a16:creationId xmlns:a16="http://schemas.microsoft.com/office/drawing/2014/main" id="{2B5DE628-3A74-4A43-8BA5-90FE353E7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4C3A1-5863-4FB7-80BD-001B67C73DE0}"/>
              </a:ext>
            </a:extLst>
          </p:cNvPr>
          <p:cNvSpPr>
            <a:spLocks noGrp="1"/>
          </p:cNvSpPr>
          <p:nvPr>
            <p:ph type="sldNum" sz="quarter" idx="12"/>
          </p:nvPr>
        </p:nvSpPr>
        <p:spPr/>
        <p:txBody>
          <a:bodyPr/>
          <a:lstStyle/>
          <a:p>
            <a:fld id="{6A6A58B3-4B49-42CA-9F5B-6DB653F9601F}" type="slidenum">
              <a:rPr lang="en-US" smtClean="0"/>
              <a:t>‹#›</a:t>
            </a:fld>
            <a:endParaRPr lang="en-US"/>
          </a:p>
        </p:txBody>
      </p:sp>
    </p:spTree>
    <p:extLst>
      <p:ext uri="{BB962C8B-B14F-4D97-AF65-F5344CB8AC3E}">
        <p14:creationId xmlns:p14="http://schemas.microsoft.com/office/powerpoint/2010/main" val="335836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B3F0A9-9AB2-476C-A97E-173147ED5E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128695-73F2-4E1D-A973-7F00869CE4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DAA33-29E6-4AF4-B592-A7F814F7BB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2CFAA-8383-4192-A866-7E8DFB78CC71}" type="datetimeFigureOut">
              <a:rPr lang="en-US" smtClean="0"/>
              <a:t>1/13/2020</a:t>
            </a:fld>
            <a:endParaRPr lang="en-US"/>
          </a:p>
        </p:txBody>
      </p:sp>
      <p:sp>
        <p:nvSpPr>
          <p:cNvPr id="5" name="Footer Placeholder 4">
            <a:extLst>
              <a:ext uri="{FF2B5EF4-FFF2-40B4-BE49-F238E27FC236}">
                <a16:creationId xmlns:a16="http://schemas.microsoft.com/office/drawing/2014/main" id="{3C2AA438-C601-45F7-925E-4A42589E90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66E325-B094-4F22-8F81-6E736C80E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A58B3-4B49-42CA-9F5B-6DB653F9601F}" type="slidenum">
              <a:rPr lang="en-US" smtClean="0"/>
              <a:t>‹#›</a:t>
            </a:fld>
            <a:endParaRPr lang="en-US"/>
          </a:p>
        </p:txBody>
      </p:sp>
    </p:spTree>
    <p:extLst>
      <p:ext uri="{BB962C8B-B14F-4D97-AF65-F5344CB8AC3E}">
        <p14:creationId xmlns:p14="http://schemas.microsoft.com/office/powerpoint/2010/main" val="4133161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spring.io/spring-security/site/docs/4.0.x/apidocs/org/springframework/security/authentication/AuthenticationManager.html" TargetMode="External"/><Relationship Id="rId2" Type="http://schemas.openxmlformats.org/officeDocument/2006/relationships/hyperlink" Target="https://docs.spring.io/spring-security/site/docs/4.0.x/apidocs/org/springframework/security/config/annotation/SecurityBuilder.html" TargetMode="External"/><Relationship Id="rId1" Type="http://schemas.openxmlformats.org/officeDocument/2006/relationships/slideLayout" Target="../slideLayouts/slideLayout2.xml"/><Relationship Id="rId5" Type="http://schemas.openxmlformats.org/officeDocument/2006/relationships/hyperlink" Target="https://docs.spring.io/spring-security/site/docs/4.0.x/apidocs/org/springframework/security/authentication/AuthenticationProvider.html" TargetMode="External"/><Relationship Id="rId4" Type="http://schemas.openxmlformats.org/officeDocument/2006/relationships/hyperlink" Target="https://docs.spring.io/spring-security/site/docs/4.0.x/apidocs/org/springframework/security/core/userdetails/UserDetailsServic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oncretepage.com/spring/spring-security/preauthorize-postauthorize-in-spring-security" TargetMode="External"/><Relationship Id="rId2" Type="http://schemas.openxmlformats.org/officeDocument/2006/relationships/hyperlink" Target="https://www.journaldev.com/8748/spring-security-role-based-access-authorization-example" TargetMode="External"/><Relationship Id="rId1" Type="http://schemas.openxmlformats.org/officeDocument/2006/relationships/slideLayout" Target="../slideLayouts/slideLayout2.xml"/><Relationship Id="rId4" Type="http://schemas.openxmlformats.org/officeDocument/2006/relationships/hyperlink" Target="https://www.dineshonjava.com/spring-security-java-based-configuration-with-examp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A960-81BC-44B0-BEB8-B0A426F6E30E}"/>
              </a:ext>
            </a:extLst>
          </p:cNvPr>
          <p:cNvSpPr>
            <a:spLocks noGrp="1"/>
          </p:cNvSpPr>
          <p:nvPr>
            <p:ph type="ctrTitle"/>
          </p:nvPr>
        </p:nvSpPr>
        <p:spPr/>
        <p:txBody>
          <a:bodyPr/>
          <a:lstStyle/>
          <a:p>
            <a:r>
              <a:rPr lang="en-US" dirty="0"/>
              <a:t>Role Based Access Control-</a:t>
            </a:r>
            <a:br>
              <a:rPr lang="en-US" dirty="0"/>
            </a:br>
            <a:r>
              <a:rPr lang="en-US" dirty="0"/>
              <a:t>Using Spring Security</a:t>
            </a:r>
          </a:p>
        </p:txBody>
      </p:sp>
    </p:spTree>
    <p:extLst>
      <p:ext uri="{BB962C8B-B14F-4D97-AF65-F5344CB8AC3E}">
        <p14:creationId xmlns:p14="http://schemas.microsoft.com/office/powerpoint/2010/main" val="302129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40F2EE-4D86-4475-8B0C-4AD1269FC942}"/>
              </a:ext>
            </a:extLst>
          </p:cNvPr>
          <p:cNvSpPr>
            <a:spLocks noGrp="1"/>
          </p:cNvSpPr>
          <p:nvPr>
            <p:ph idx="1"/>
          </p:nvPr>
        </p:nvSpPr>
        <p:spPr>
          <a:xfrm>
            <a:off x="0" y="0"/>
            <a:ext cx="12192000" cy="6858000"/>
          </a:xfrm>
        </p:spPr>
        <p:txBody>
          <a:bodyPr/>
          <a:lstStyle/>
          <a:p>
            <a:r>
              <a:rPr lang="en-US" dirty="0"/>
              <a:t>Role Based Access Control (RBAC) is a common approach to managing users’ access to resources or operations. Permissions specify exactly which resources and actions can be accessed. The basic principle is this: instead of separately managing the permissions of each user, permissions are given to roles, which are then assigned to users, or better - groups of users.</a:t>
            </a:r>
          </a:p>
          <a:p>
            <a:endParaRPr lang="en-US" dirty="0"/>
          </a:p>
          <a:p>
            <a:r>
              <a:rPr lang="en-US" b="1" dirty="0"/>
              <a:t>Why is it required?</a:t>
            </a:r>
          </a:p>
          <a:p>
            <a:pPr marL="0" indent="0">
              <a:buNone/>
            </a:pPr>
            <a:r>
              <a:rPr lang="en-US" dirty="0"/>
              <a:t>Managing permissions per user can be a tedious task when many users are involved. As users are added to the system, maintaining user permissions becomes harder and more prone to errors. Incorrect assignment of permissions can block users’ access to required systems, or worse - allow unauthorized users to access restricted areas or perform risky operations.</a:t>
            </a:r>
          </a:p>
        </p:txBody>
      </p:sp>
    </p:spTree>
    <p:extLst>
      <p:ext uri="{BB962C8B-B14F-4D97-AF65-F5344CB8AC3E}">
        <p14:creationId xmlns:p14="http://schemas.microsoft.com/office/powerpoint/2010/main" val="408020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D2952B-164D-418B-8788-57D62D0B5503}"/>
              </a:ext>
            </a:extLst>
          </p:cNvPr>
          <p:cNvSpPr>
            <a:spLocks noGrp="1"/>
          </p:cNvSpPr>
          <p:nvPr>
            <p:ph idx="1"/>
          </p:nvPr>
        </p:nvSpPr>
        <p:spPr>
          <a:xfrm>
            <a:off x="0" y="0"/>
            <a:ext cx="11353800" cy="6176963"/>
          </a:xfrm>
        </p:spPr>
        <p:txBody>
          <a:bodyPr>
            <a:normAutofit fontScale="85000" lnSpcReduction="20000"/>
          </a:bodyPr>
          <a:lstStyle/>
          <a:p>
            <a:pPr marL="0" indent="0">
              <a:buNone/>
            </a:pPr>
            <a:r>
              <a:rPr lang="en-US" dirty="0"/>
              <a:t>                                                     </a:t>
            </a:r>
            <a:r>
              <a:rPr lang="en-US" sz="3300" b="1" dirty="0"/>
              <a:t>Spring Security</a:t>
            </a:r>
          </a:p>
          <a:p>
            <a:pPr marL="0" indent="0">
              <a:buNone/>
            </a:pPr>
            <a:r>
              <a:rPr lang="en-US" dirty="0"/>
              <a:t>  Spring Security provides authentication and access-control features for the web layer of  an application. Spring Security is a very powerful and highly customizable authentication and access-control framework. Spring security provides support for authentication and access control via configuring lot of filters in a order to filter any request before accessing any secured resource.</a:t>
            </a:r>
          </a:p>
          <a:p>
            <a:pPr marL="0" indent="0">
              <a:buNone/>
            </a:pPr>
            <a:endParaRPr lang="en-US" dirty="0"/>
          </a:p>
          <a:p>
            <a:pPr marL="0" indent="0">
              <a:buNone/>
            </a:pPr>
            <a:r>
              <a:rPr lang="en-IN" b="1" dirty="0"/>
              <a:t>- Some of the benefits of using Spring Security are:</a:t>
            </a:r>
            <a:endParaRPr lang="en-US" b="1" dirty="0"/>
          </a:p>
          <a:p>
            <a:pPr lvl="0"/>
            <a:r>
              <a:rPr lang="en-IN" dirty="0"/>
              <a:t>Proven technology, it’s better to use this than reinvent the wheel. Security is something where we need to take extra care, otherwise our application will be vulnerable for attackers.</a:t>
            </a:r>
            <a:endParaRPr lang="en-US" dirty="0"/>
          </a:p>
          <a:p>
            <a:pPr lvl="0"/>
            <a:r>
              <a:rPr lang="en-IN" dirty="0"/>
              <a:t>Prevents some of the common attacks such as CSRF, session fixation attacks.</a:t>
            </a:r>
            <a:endParaRPr lang="en-US" dirty="0"/>
          </a:p>
          <a:p>
            <a:pPr lvl="0"/>
            <a:r>
              <a:rPr lang="en-IN" dirty="0"/>
              <a:t>Easy to integrate in any web application. We don’t need to modify web application configurations, spring automatically injects security filters to the web application.</a:t>
            </a:r>
            <a:endParaRPr lang="en-US" dirty="0"/>
          </a:p>
          <a:p>
            <a:pPr lvl="0"/>
            <a:r>
              <a:rPr lang="en-IN" dirty="0"/>
              <a:t>Provides support for authentication by different ways – in-memory, DAO, JDBC, LDAP and many more.</a:t>
            </a:r>
            <a:endParaRPr lang="en-US" dirty="0"/>
          </a:p>
          <a:p>
            <a:pPr lvl="0"/>
            <a:r>
              <a:rPr lang="en-IN" dirty="0"/>
              <a:t>Provides option to ignore specific URL patterns, good for serving static HTML, image files.</a:t>
            </a:r>
            <a:endParaRPr lang="en-US" dirty="0"/>
          </a:p>
          <a:p>
            <a:endParaRPr lang="en-US" dirty="0"/>
          </a:p>
        </p:txBody>
      </p:sp>
    </p:spTree>
    <p:extLst>
      <p:ext uri="{BB962C8B-B14F-4D97-AF65-F5344CB8AC3E}">
        <p14:creationId xmlns:p14="http://schemas.microsoft.com/office/powerpoint/2010/main" val="53105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FE90B-92E3-418E-A63E-8BB7B3DA2CAF}"/>
              </a:ext>
            </a:extLst>
          </p:cNvPr>
          <p:cNvSpPr>
            <a:spLocks noGrp="1"/>
          </p:cNvSpPr>
          <p:nvPr>
            <p:ph idx="1"/>
          </p:nvPr>
        </p:nvSpPr>
        <p:spPr>
          <a:xfrm>
            <a:off x="0" y="0"/>
            <a:ext cx="11353800" cy="6176963"/>
          </a:xfrm>
        </p:spPr>
        <p:txBody>
          <a:bodyPr/>
          <a:lstStyle/>
          <a:p>
            <a:pPr marL="0" indent="0">
              <a:buNone/>
            </a:pPr>
            <a:r>
              <a:rPr lang="en-IN" dirty="0"/>
              <a:t>Spring 4 Security Module supports the following options to store and manage User Credentials:</a:t>
            </a:r>
            <a:endParaRPr lang="en-US" dirty="0"/>
          </a:p>
          <a:p>
            <a:pPr lvl="0"/>
            <a:r>
              <a:rPr lang="en-IN" dirty="0"/>
              <a:t>In-Memory Store</a:t>
            </a:r>
            <a:endParaRPr lang="en-US" dirty="0"/>
          </a:p>
          <a:p>
            <a:pPr lvl="0"/>
            <a:r>
              <a:rPr lang="en-IN" dirty="0"/>
              <a:t>Relations Databases(RDBMS)</a:t>
            </a:r>
            <a:endParaRPr lang="en-US" dirty="0"/>
          </a:p>
          <a:p>
            <a:pPr lvl="0"/>
            <a:r>
              <a:rPr lang="en-IN" dirty="0"/>
              <a:t>No SQL Data Stores</a:t>
            </a:r>
            <a:endParaRPr lang="en-US" dirty="0"/>
          </a:p>
          <a:p>
            <a:pPr lvl="0"/>
            <a:r>
              <a:rPr lang="en-IN" dirty="0"/>
              <a:t>LDAP</a:t>
            </a:r>
          </a:p>
          <a:p>
            <a:pPr marL="0" indent="0">
              <a:buNone/>
            </a:pPr>
            <a:r>
              <a:rPr lang="en-IN" b="1" dirty="0" err="1"/>
              <a:t>AuthenticationManagerBuilder</a:t>
            </a:r>
            <a:endParaRPr lang="en-US" dirty="0"/>
          </a:p>
          <a:p>
            <a:r>
              <a:rPr lang="en-IN" dirty="0" err="1">
                <a:hlinkClick r:id="rId2" tooltip="interface in org.springframework.security.config.annotation"/>
              </a:rPr>
              <a:t>SecurityBuilder</a:t>
            </a:r>
            <a:r>
              <a:rPr lang="en-IN" dirty="0"/>
              <a:t> used to create an </a:t>
            </a:r>
            <a:r>
              <a:rPr lang="en-IN" dirty="0" err="1">
                <a:hlinkClick r:id="rId3" tooltip="interface in org.springframework.security.authentication"/>
              </a:rPr>
              <a:t>AuthenticationManager</a:t>
            </a:r>
            <a:r>
              <a:rPr lang="en-IN" dirty="0"/>
              <a:t>. Allows for easily building in memory authentication, LDAP authentication, JDBC based authentication, adding </a:t>
            </a:r>
            <a:r>
              <a:rPr lang="en-IN" dirty="0" err="1">
                <a:hlinkClick r:id="rId4" tooltip="interface in org.springframework.security.core.userdetails"/>
              </a:rPr>
              <a:t>UserDetailsService</a:t>
            </a:r>
            <a:r>
              <a:rPr lang="en-IN" dirty="0"/>
              <a:t>, and adding </a:t>
            </a:r>
            <a:r>
              <a:rPr lang="en-IN" dirty="0" err="1">
                <a:hlinkClick r:id="rId5" tooltip="interface in org.springframework.security.authentication"/>
              </a:rPr>
              <a:t>AuthenticationProvider</a:t>
            </a:r>
            <a:r>
              <a:rPr lang="en-IN" dirty="0" err="1"/>
              <a:t>'s</a:t>
            </a:r>
            <a:r>
              <a:rPr lang="en-IN" dirty="0"/>
              <a:t>.</a:t>
            </a:r>
            <a:endParaRPr lang="en-US" dirty="0"/>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val="4114241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EA6E87-AF8E-4381-9599-A064F0885AD7}"/>
              </a:ext>
            </a:extLst>
          </p:cNvPr>
          <p:cNvSpPr>
            <a:spLocks noGrp="1"/>
          </p:cNvSpPr>
          <p:nvPr>
            <p:ph idx="1"/>
          </p:nvPr>
        </p:nvSpPr>
        <p:spPr>
          <a:xfrm>
            <a:off x="0" y="0"/>
            <a:ext cx="12192000" cy="6858000"/>
          </a:xfrm>
        </p:spPr>
        <p:txBody>
          <a:bodyPr>
            <a:normAutofit fontScale="70000" lnSpcReduction="20000"/>
          </a:bodyPr>
          <a:lstStyle/>
          <a:p>
            <a:pPr marL="0" indent="0">
              <a:buNone/>
            </a:pPr>
            <a:r>
              <a:rPr lang="en-US" dirty="0"/>
              <a:t>                                                                       </a:t>
            </a:r>
            <a:r>
              <a:rPr lang="en-US" sz="3400" b="1" dirty="0"/>
              <a:t>Password Encoder</a:t>
            </a:r>
          </a:p>
          <a:p>
            <a:pPr marL="0" indent="0">
              <a:buNone/>
            </a:pPr>
            <a:r>
              <a:rPr lang="en-US" dirty="0"/>
              <a:t>Prior to Spring Security 5.0, the default </a:t>
            </a:r>
            <a:r>
              <a:rPr lang="en-US" dirty="0" err="1"/>
              <a:t>PasswordEncoder</a:t>
            </a:r>
            <a:r>
              <a:rPr lang="en-US" dirty="0"/>
              <a:t> was </a:t>
            </a:r>
            <a:r>
              <a:rPr lang="en-US" dirty="0" err="1"/>
              <a:t>NoOpPasswordEncoder</a:t>
            </a:r>
            <a:r>
              <a:rPr lang="en-US" dirty="0"/>
              <a:t> which required plain text passwords but is insecure. Spring Security 5.x onwards, the default </a:t>
            </a:r>
            <a:r>
              <a:rPr lang="en-US" dirty="0" err="1"/>
              <a:t>PasswordEncoder</a:t>
            </a:r>
            <a:r>
              <a:rPr lang="en-US" dirty="0"/>
              <a:t> is </a:t>
            </a:r>
            <a:r>
              <a:rPr lang="en-US" dirty="0" err="1"/>
              <a:t>DelegatingPasswordEncoder</a:t>
            </a:r>
            <a:r>
              <a:rPr lang="en-US" dirty="0"/>
              <a:t>, which requires a Password Storage Format. You can find more details on migrating to Spring Security 5</a:t>
            </a:r>
          </a:p>
          <a:p>
            <a:pPr marL="0" indent="0">
              <a:buNone/>
            </a:pPr>
            <a:r>
              <a:rPr lang="en-US" b="1" dirty="0"/>
              <a:t>Password Storage Format</a:t>
            </a:r>
          </a:p>
          <a:p>
            <a:pPr marL="0" indent="0">
              <a:buNone/>
            </a:pPr>
            <a:r>
              <a:rPr lang="en-US" dirty="0"/>
              <a:t>The general format for a password is:</a:t>
            </a:r>
          </a:p>
          <a:p>
            <a:pPr marL="0" indent="0">
              <a:buNone/>
            </a:pPr>
            <a:r>
              <a:rPr lang="en-US" dirty="0"/>
              <a:t>{id}</a:t>
            </a:r>
            <a:r>
              <a:rPr lang="en-US" dirty="0" err="1"/>
              <a:t>encodedPassword</a:t>
            </a:r>
            <a:endParaRPr lang="en-US" dirty="0"/>
          </a:p>
          <a:p>
            <a:pPr marL="0" indent="0">
              <a:buNone/>
            </a:pPr>
            <a:r>
              <a:rPr lang="en-US" dirty="0"/>
              <a:t>where:</a:t>
            </a:r>
          </a:p>
          <a:p>
            <a:pPr marL="0" indent="0">
              <a:buNone/>
            </a:pPr>
            <a:r>
              <a:rPr lang="en-US" dirty="0"/>
              <a:t>"id"</a:t>
            </a:r>
          </a:p>
          <a:p>
            <a:pPr marL="0" indent="0">
              <a:buNone/>
            </a:pPr>
            <a:r>
              <a:rPr lang="en-US" dirty="0"/>
              <a:t>is an identifier used to look up which </a:t>
            </a:r>
            <a:r>
              <a:rPr lang="en-US" dirty="0" err="1"/>
              <a:t>PasswordEncoder</a:t>
            </a:r>
            <a:r>
              <a:rPr lang="en-US" dirty="0"/>
              <a:t> should be used.</a:t>
            </a:r>
          </a:p>
          <a:p>
            <a:pPr marL="0" indent="0">
              <a:buNone/>
            </a:pPr>
            <a:r>
              <a:rPr lang="en-US" dirty="0"/>
              <a:t>"</a:t>
            </a:r>
            <a:r>
              <a:rPr lang="en-US" dirty="0" err="1"/>
              <a:t>encodedPassword</a:t>
            </a:r>
            <a:r>
              <a:rPr lang="en-US" dirty="0"/>
              <a:t>"</a:t>
            </a:r>
          </a:p>
          <a:p>
            <a:pPr marL="0" indent="0">
              <a:buNone/>
            </a:pPr>
            <a:r>
              <a:rPr lang="en-US" dirty="0"/>
              <a:t>is the original encoded password for the selected </a:t>
            </a:r>
            <a:r>
              <a:rPr lang="en-US" dirty="0" err="1"/>
              <a:t>PasswordEncoder</a:t>
            </a:r>
            <a:r>
              <a:rPr lang="en-US" dirty="0"/>
              <a:t>.</a:t>
            </a:r>
          </a:p>
          <a:p>
            <a:pPr marL="0" indent="0">
              <a:buNone/>
            </a:pPr>
            <a:r>
              <a:rPr lang="en-US" dirty="0"/>
              <a:t>Most commonly used </a:t>
            </a:r>
            <a:r>
              <a:rPr lang="en-US" dirty="0" err="1"/>
              <a:t>PasswordEncoders</a:t>
            </a:r>
            <a:r>
              <a:rPr lang="en-US" dirty="0"/>
              <a:t> with their id’s are:</a:t>
            </a:r>
          </a:p>
          <a:p>
            <a:pPr marL="0" indent="0">
              <a:buNone/>
            </a:pPr>
            <a:r>
              <a:rPr lang="en-US" dirty="0"/>
              <a:t>1.	"</a:t>
            </a:r>
            <a:r>
              <a:rPr lang="en-US" dirty="0" err="1"/>
              <a:t>noop</a:t>
            </a:r>
            <a:r>
              <a:rPr lang="en-US" dirty="0"/>
              <a:t>" which uses plain text </a:t>
            </a:r>
            <a:r>
              <a:rPr lang="en-US" dirty="0" err="1"/>
              <a:t>NoOpPasswordEncoder</a:t>
            </a:r>
            <a:endParaRPr lang="en-US" dirty="0"/>
          </a:p>
          <a:p>
            <a:pPr marL="0" indent="0">
              <a:buNone/>
            </a:pPr>
            <a:r>
              <a:rPr lang="en-US" dirty="0"/>
              <a:t>2.	"</a:t>
            </a:r>
            <a:r>
              <a:rPr lang="en-US" dirty="0" err="1"/>
              <a:t>bcrypt</a:t>
            </a:r>
            <a:r>
              <a:rPr lang="en-US" dirty="0"/>
              <a:t>" which uses `</a:t>
            </a:r>
            <a:r>
              <a:rPr lang="en-US" dirty="0" err="1"/>
              <a:t>BCryptPasswordEncoder</a:t>
            </a:r>
            <a:r>
              <a:rPr lang="en-US" dirty="0"/>
              <a:t>'</a:t>
            </a:r>
          </a:p>
          <a:p>
            <a:pPr marL="0" indent="0">
              <a:buNone/>
            </a:pPr>
            <a:r>
              <a:rPr lang="en-US" dirty="0"/>
              <a:t>3.	"</a:t>
            </a:r>
            <a:r>
              <a:rPr lang="en-US" dirty="0" err="1"/>
              <a:t>scrypt</a:t>
            </a:r>
            <a:r>
              <a:rPr lang="en-US" dirty="0"/>
              <a:t>" which uses </a:t>
            </a:r>
            <a:r>
              <a:rPr lang="en-US" dirty="0" err="1"/>
              <a:t>SCryptPasswordEncoder</a:t>
            </a:r>
            <a:endParaRPr lang="en-US" dirty="0"/>
          </a:p>
          <a:p>
            <a:pPr marL="0" indent="0">
              <a:buNone/>
            </a:pPr>
            <a:r>
              <a:rPr lang="en-US" dirty="0"/>
              <a:t>4.	"pbkdf2" which uses 'Pbkdf2PasswordEncoder'</a:t>
            </a:r>
          </a:p>
          <a:p>
            <a:pPr marL="0" indent="0">
              <a:buNone/>
            </a:pPr>
            <a:r>
              <a:rPr lang="en-US" dirty="0"/>
              <a:t>5.	"sha256" which uses </a:t>
            </a:r>
            <a:r>
              <a:rPr lang="en-US" dirty="0" err="1"/>
              <a:t>StandardPasswordEncoder</a:t>
            </a:r>
            <a:endParaRPr lang="en-US" dirty="0"/>
          </a:p>
          <a:p>
            <a:pPr marL="0" indent="0">
              <a:buNone/>
            </a:pPr>
            <a:r>
              <a:rPr lang="en-US" dirty="0"/>
              <a:t>Example of a Password that is encoded using </a:t>
            </a:r>
            <a:r>
              <a:rPr lang="en-US" dirty="0" err="1"/>
              <a:t>bcrypt</a:t>
            </a:r>
            <a:r>
              <a:rPr lang="en-US" dirty="0"/>
              <a:t> is:</a:t>
            </a:r>
          </a:p>
          <a:p>
            <a:pPr marL="0" indent="0">
              <a:buNone/>
            </a:pPr>
            <a:r>
              <a:rPr lang="en-US" dirty="0"/>
              <a:t>{</a:t>
            </a:r>
            <a:r>
              <a:rPr lang="en-US" dirty="0" err="1"/>
              <a:t>bcrypt</a:t>
            </a:r>
            <a:r>
              <a:rPr lang="en-US" dirty="0"/>
              <a:t>}$2a$10$dXJ3SW6G7P50lGmMkkmwe.20cQQubK3.HZWzG3YB1tlRy.fqvM/BG</a:t>
            </a:r>
          </a:p>
          <a:p>
            <a:pPr marL="0" indent="0">
              <a:buNone/>
            </a:pPr>
            <a:endParaRPr lang="en-US" dirty="0"/>
          </a:p>
        </p:txBody>
      </p:sp>
    </p:spTree>
    <p:extLst>
      <p:ext uri="{BB962C8B-B14F-4D97-AF65-F5344CB8AC3E}">
        <p14:creationId xmlns:p14="http://schemas.microsoft.com/office/powerpoint/2010/main" val="272784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A9F5F5-7366-41E3-97C8-00CF98A488D9}"/>
              </a:ext>
            </a:extLst>
          </p:cNvPr>
          <p:cNvSpPr>
            <a:spLocks noGrp="1"/>
          </p:cNvSpPr>
          <p:nvPr>
            <p:ph idx="1"/>
          </p:nvPr>
        </p:nvSpPr>
        <p:spPr>
          <a:xfrm>
            <a:off x="0" y="0"/>
            <a:ext cx="12192000" cy="6858000"/>
          </a:xfrm>
        </p:spPr>
        <p:txBody>
          <a:bodyPr>
            <a:normAutofit lnSpcReduction="10000"/>
          </a:bodyPr>
          <a:lstStyle/>
          <a:p>
            <a:pPr marL="0" indent="0">
              <a:buNone/>
            </a:pPr>
            <a:r>
              <a:rPr lang="en-US" dirty="0" err="1"/>
              <a:t>DelegatingPasswordEncoder</a:t>
            </a:r>
            <a:r>
              <a:rPr lang="en-US" dirty="0"/>
              <a:t> solves many of the challenges:</a:t>
            </a:r>
          </a:p>
          <a:p>
            <a:pPr marL="0" indent="0">
              <a:buNone/>
            </a:pPr>
            <a:r>
              <a:rPr lang="en-US" dirty="0"/>
              <a:t>1.	It allows validating passwords in modern and legacy formats.</a:t>
            </a:r>
          </a:p>
          <a:p>
            <a:pPr marL="0" indent="0">
              <a:buNone/>
            </a:pPr>
            <a:r>
              <a:rPr lang="en-US" dirty="0"/>
              <a:t>2.	It allows for upgrading to a newer encoding in the future.</a:t>
            </a:r>
          </a:p>
          <a:p>
            <a:pPr marL="0" indent="0">
              <a:buNone/>
            </a:pPr>
            <a:r>
              <a:rPr lang="en-US" dirty="0"/>
              <a:t>3.	It ensures that passwords are encoded using the current password storage recommendations.</a:t>
            </a:r>
          </a:p>
          <a:p>
            <a:pPr marL="0" indent="0">
              <a:buNone/>
            </a:pPr>
            <a:r>
              <a:rPr lang="en-US" dirty="0"/>
              <a:t>We can easily create an instance of </a:t>
            </a:r>
            <a:r>
              <a:rPr lang="en-US" dirty="0" err="1"/>
              <a:t>DelegatingPasswordEncoder</a:t>
            </a:r>
            <a:r>
              <a:rPr lang="en-US" dirty="0"/>
              <a:t> using the below code:</a:t>
            </a:r>
          </a:p>
          <a:p>
            <a:pPr marL="0" indent="0">
              <a:buNone/>
            </a:pPr>
            <a:r>
              <a:rPr lang="en-US" dirty="0" err="1"/>
              <a:t>PasswordEncoder</a:t>
            </a:r>
            <a:r>
              <a:rPr lang="en-US" dirty="0"/>
              <a:t> </a:t>
            </a:r>
            <a:r>
              <a:rPr lang="en-US" dirty="0" err="1"/>
              <a:t>passwordEncoder</a:t>
            </a:r>
            <a:r>
              <a:rPr lang="en-US" dirty="0"/>
              <a:t> =</a:t>
            </a:r>
          </a:p>
          <a:p>
            <a:pPr marL="0" indent="0">
              <a:buNone/>
            </a:pPr>
            <a:r>
              <a:rPr lang="en-US" dirty="0"/>
              <a:t>    </a:t>
            </a:r>
            <a:r>
              <a:rPr lang="en-US" dirty="0" err="1"/>
              <a:t>PasswordEncoderFactories.createDelegatingPasswordEncoder</a:t>
            </a:r>
            <a:r>
              <a:rPr lang="en-US" dirty="0"/>
              <a:t>();</a:t>
            </a:r>
          </a:p>
          <a:p>
            <a:pPr marL="0" indent="0">
              <a:buNone/>
            </a:pPr>
            <a:r>
              <a:rPr lang="en-US" dirty="0"/>
              <a:t>or </a:t>
            </a:r>
            <a:r>
              <a:rPr lang="en-US" dirty="0" err="1"/>
              <a:t>infact</a:t>
            </a:r>
            <a:r>
              <a:rPr lang="en-US" dirty="0"/>
              <a:t>, you can create a bean for the same:</a:t>
            </a:r>
          </a:p>
          <a:p>
            <a:pPr marL="0" indent="0">
              <a:buNone/>
            </a:pPr>
            <a:r>
              <a:rPr lang="en-US" dirty="0"/>
              <a:t>@Bean</a:t>
            </a:r>
          </a:p>
          <a:p>
            <a:pPr marL="0" indent="0">
              <a:buNone/>
            </a:pPr>
            <a:r>
              <a:rPr lang="en-US" dirty="0"/>
              <a:t>public </a:t>
            </a:r>
            <a:r>
              <a:rPr lang="en-US" dirty="0" err="1"/>
              <a:t>PasswordEncoder</a:t>
            </a:r>
            <a:r>
              <a:rPr lang="en-US" dirty="0"/>
              <a:t> </a:t>
            </a:r>
            <a:r>
              <a:rPr lang="en-US" dirty="0" err="1"/>
              <a:t>passwordEncoder</a:t>
            </a:r>
            <a:r>
              <a:rPr lang="en-US" dirty="0"/>
              <a:t>() {</a:t>
            </a:r>
          </a:p>
          <a:p>
            <a:pPr marL="0" indent="0">
              <a:buNone/>
            </a:pPr>
            <a:r>
              <a:rPr lang="en-US" dirty="0"/>
              <a:t>    return </a:t>
            </a:r>
            <a:r>
              <a:rPr lang="en-US" dirty="0" err="1"/>
              <a:t>PasswordEncoderFactories.createDelegatingPasswordEncoder</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40498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F91A1-0402-4959-AA14-1C6F18530B22}"/>
              </a:ext>
            </a:extLst>
          </p:cNvPr>
          <p:cNvSpPr>
            <a:spLocks noGrp="1"/>
          </p:cNvSpPr>
          <p:nvPr>
            <p:ph idx="1"/>
          </p:nvPr>
        </p:nvSpPr>
        <p:spPr>
          <a:xfrm>
            <a:off x="0" y="0"/>
            <a:ext cx="12192000" cy="6858000"/>
          </a:xfrm>
        </p:spPr>
        <p:txBody>
          <a:bodyPr/>
          <a:lstStyle/>
          <a:p>
            <a:pPr marL="0" indent="0">
              <a:buNone/>
            </a:pPr>
            <a:r>
              <a:rPr lang="en-US" dirty="0"/>
              <a:t>                                   </a:t>
            </a:r>
            <a:r>
              <a:rPr lang="en-US" b="1" dirty="0"/>
              <a:t>Code Explanation (Used annotations / Method)</a:t>
            </a:r>
          </a:p>
          <a:p>
            <a:pPr lvl="0"/>
            <a:r>
              <a:rPr lang="en-IN" dirty="0"/>
              <a:t>@</a:t>
            </a:r>
            <a:r>
              <a:rPr lang="en-IN" dirty="0" err="1"/>
              <a:t>EnableWebSecurity</a:t>
            </a:r>
            <a:r>
              <a:rPr lang="en-IN" dirty="0"/>
              <a:t> Annotation is used to enable web security in any web application should extend “</a:t>
            </a:r>
            <a:r>
              <a:rPr lang="en-IN" dirty="0" err="1"/>
              <a:t>WebSecurityConfigurerAdapter</a:t>
            </a:r>
            <a:r>
              <a:rPr lang="en-IN" dirty="0"/>
              <a:t>” class or implement related interface.</a:t>
            </a:r>
            <a:endParaRPr lang="en-US" dirty="0"/>
          </a:p>
          <a:p>
            <a:pPr lvl="0"/>
            <a:r>
              <a:rPr lang="en-IN" dirty="0" err="1"/>
              <a:t>configureGlobal</a:t>
            </a:r>
            <a:r>
              <a:rPr lang="en-IN" dirty="0"/>
              <a:t>() method is used to store and mange User Credentials.</a:t>
            </a:r>
            <a:endParaRPr lang="en-US" dirty="0"/>
          </a:p>
          <a:p>
            <a:pPr lvl="0"/>
            <a:r>
              <a:rPr lang="en-IN" dirty="0"/>
              <a:t>In </a:t>
            </a:r>
            <a:r>
              <a:rPr lang="en-IN" dirty="0" err="1"/>
              <a:t>configureGlobal</a:t>
            </a:r>
            <a:r>
              <a:rPr lang="en-IN" dirty="0"/>
              <a:t>() method, we can use authorities() method to define our application Roles like “ROLE_USER”. We can also use roles() method for same purpose.</a:t>
            </a:r>
            <a:endParaRPr lang="en-US" dirty="0"/>
          </a:p>
          <a:p>
            <a:pPr lvl="0"/>
            <a:r>
              <a:rPr lang="en-IN" dirty="0"/>
              <a:t>Difference between authorities() and roles() methods:</a:t>
            </a:r>
            <a:endParaRPr lang="en-US" dirty="0"/>
          </a:p>
          <a:p>
            <a:pPr lvl="0"/>
            <a:r>
              <a:rPr lang="en-IN" dirty="0"/>
              <a:t>authorities() needs a complete role name like “ROLE_USER”</a:t>
            </a:r>
            <a:br>
              <a:rPr lang="en-IN" dirty="0"/>
            </a:br>
            <a:r>
              <a:rPr lang="en-IN" dirty="0"/>
              <a:t>roles() needs a role name like “USER”. It will automatically add “ROLE_” value to this “USER” role name.</a:t>
            </a:r>
            <a:endParaRPr lang="en-US" dirty="0"/>
          </a:p>
          <a:p>
            <a:pPr marL="0" indent="0">
              <a:buNone/>
            </a:pPr>
            <a:endParaRPr lang="en-US" dirty="0"/>
          </a:p>
        </p:txBody>
      </p:sp>
    </p:spTree>
    <p:extLst>
      <p:ext uri="{BB962C8B-B14F-4D97-AF65-F5344CB8AC3E}">
        <p14:creationId xmlns:p14="http://schemas.microsoft.com/office/powerpoint/2010/main" val="136006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7FD38-1224-4EC7-A984-F51BEADA5475}"/>
              </a:ext>
            </a:extLst>
          </p:cNvPr>
          <p:cNvSpPr>
            <a:spLocks noGrp="1"/>
          </p:cNvSpPr>
          <p:nvPr>
            <p:ph idx="1"/>
          </p:nvPr>
        </p:nvSpPr>
        <p:spPr>
          <a:xfrm>
            <a:off x="0" y="0"/>
            <a:ext cx="12192000" cy="6858000"/>
          </a:xfrm>
        </p:spPr>
        <p:txBody>
          <a:bodyPr>
            <a:normAutofit lnSpcReduction="10000"/>
          </a:bodyPr>
          <a:lstStyle/>
          <a:p>
            <a:pPr marL="0" indent="0">
              <a:buNone/>
            </a:pPr>
            <a:r>
              <a:rPr lang="en-US" b="1" dirty="0"/>
              <a:t>@</a:t>
            </a:r>
            <a:r>
              <a:rPr lang="en-US" b="1" dirty="0" err="1"/>
              <a:t>PreAuthorize</a:t>
            </a:r>
            <a:r>
              <a:rPr lang="en-US" b="1" dirty="0"/>
              <a:t> / @</a:t>
            </a:r>
            <a:r>
              <a:rPr lang="en-US" b="1" dirty="0" err="1"/>
              <a:t>PostAuthorize</a:t>
            </a:r>
            <a:endParaRPr lang="en-US" b="1" dirty="0"/>
          </a:p>
          <a:p>
            <a:pPr marL="0" indent="0">
              <a:buNone/>
            </a:pPr>
            <a:r>
              <a:rPr lang="en-US" dirty="0"/>
              <a:t>Spring’s @</a:t>
            </a:r>
            <a:r>
              <a:rPr lang="en-US" dirty="0" err="1"/>
              <a:t>PreAuthorize</a:t>
            </a:r>
            <a:r>
              <a:rPr lang="en-US" dirty="0"/>
              <a:t>/@</a:t>
            </a:r>
            <a:r>
              <a:rPr lang="en-US" dirty="0" err="1"/>
              <a:t>PostAuthorize</a:t>
            </a:r>
            <a:r>
              <a:rPr lang="en-US" dirty="0"/>
              <a:t> annotations are preferred way for applying method-level security and provide expression-based access control.</a:t>
            </a:r>
          </a:p>
          <a:p>
            <a:pPr marL="0" indent="0">
              <a:buNone/>
            </a:pPr>
            <a:r>
              <a:rPr lang="en-US" dirty="0"/>
              <a:t>@</a:t>
            </a:r>
            <a:r>
              <a:rPr lang="en-US" dirty="0" err="1"/>
              <a:t>PreAuthorize</a:t>
            </a:r>
            <a:r>
              <a:rPr lang="en-US" dirty="0"/>
              <a:t> is suitable for verifying authorization before entering into method. @</a:t>
            </a:r>
            <a:r>
              <a:rPr lang="en-US" dirty="0" err="1"/>
              <a:t>PreAuthorize</a:t>
            </a:r>
            <a:r>
              <a:rPr lang="en-US" dirty="0"/>
              <a:t> can take into account, the roles/permissions of logged-in User, argument passed to the method etc.</a:t>
            </a:r>
          </a:p>
          <a:p>
            <a:pPr marL="0" indent="0">
              <a:buNone/>
            </a:pPr>
            <a:r>
              <a:rPr lang="en-US" dirty="0"/>
              <a:t>@</a:t>
            </a:r>
            <a:r>
              <a:rPr lang="en-US" dirty="0" err="1"/>
              <a:t>PostAuthorize</a:t>
            </a:r>
            <a:r>
              <a:rPr lang="en-US" dirty="0"/>
              <a:t> , not often used though, checks for authorization after method have been executed, so it is suitable for verifying authorization on returned values. Spring EL provides </a:t>
            </a:r>
            <a:r>
              <a:rPr lang="en-US" dirty="0" err="1"/>
              <a:t>returnObject</a:t>
            </a:r>
            <a:r>
              <a:rPr lang="en-US" dirty="0"/>
              <a:t> object that can be accessed in expression language and reflects the actual object returned from method.</a:t>
            </a:r>
          </a:p>
          <a:p>
            <a:pPr marL="0" indent="0">
              <a:buNone/>
            </a:pPr>
            <a:endParaRPr lang="en-US" dirty="0"/>
          </a:p>
          <a:p>
            <a:pPr marL="0" indent="0">
              <a:buNone/>
            </a:pPr>
            <a:r>
              <a:rPr lang="en-US" b="1" dirty="0"/>
              <a:t>Enable pre-post Annotations</a:t>
            </a:r>
          </a:p>
          <a:p>
            <a:pPr marL="0" indent="0">
              <a:buNone/>
            </a:pPr>
            <a:r>
              <a:rPr lang="en-US" dirty="0"/>
              <a:t>To use @</a:t>
            </a:r>
            <a:r>
              <a:rPr lang="en-US" dirty="0" err="1"/>
              <a:t>PreAuthorize</a:t>
            </a:r>
            <a:r>
              <a:rPr lang="en-US" dirty="0"/>
              <a:t> and @</a:t>
            </a:r>
            <a:r>
              <a:rPr lang="en-US" dirty="0" err="1"/>
              <a:t>PostAuthorize</a:t>
            </a:r>
            <a:r>
              <a:rPr lang="en-US" dirty="0"/>
              <a:t> annotations in our Spring Security application, we need to enable pre-post annotations.</a:t>
            </a:r>
          </a:p>
          <a:p>
            <a:pPr marL="0" indent="0">
              <a:buNone/>
            </a:pPr>
            <a:r>
              <a:rPr lang="en-IN" dirty="0"/>
              <a:t>@</a:t>
            </a:r>
            <a:r>
              <a:rPr lang="en-IN" dirty="0" err="1"/>
              <a:t>EnableGlobalMethodSecurity</a:t>
            </a:r>
            <a:r>
              <a:rPr lang="en-IN" dirty="0"/>
              <a:t>(</a:t>
            </a:r>
            <a:r>
              <a:rPr lang="en-IN" dirty="0" err="1"/>
              <a:t>prePostEnabled</a:t>
            </a:r>
            <a:r>
              <a:rPr lang="en-IN" dirty="0"/>
              <a:t> = true)  – this enables the annotations on the JPA model.</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96394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1FB040-A222-43EF-9C37-542164ECDF2B}"/>
              </a:ext>
            </a:extLst>
          </p:cNvPr>
          <p:cNvSpPr>
            <a:spLocks noGrp="1"/>
          </p:cNvSpPr>
          <p:nvPr>
            <p:ph idx="1"/>
          </p:nvPr>
        </p:nvSpPr>
        <p:spPr>
          <a:xfrm>
            <a:off x="0" y="0"/>
            <a:ext cx="11353800" cy="6176963"/>
          </a:xfrm>
        </p:spPr>
        <p:txBody>
          <a:bodyPr/>
          <a:lstStyle/>
          <a:p>
            <a:pPr marL="0" indent="0">
              <a:buNone/>
            </a:pPr>
            <a:r>
              <a:rPr lang="de-DE" sz="3200" b="1" dirty="0"/>
              <a:t>Reference Links:</a:t>
            </a:r>
          </a:p>
          <a:p>
            <a:pPr marL="0" indent="0">
              <a:buNone/>
            </a:pPr>
            <a:endParaRPr lang="de-DE" dirty="0"/>
          </a:p>
          <a:p>
            <a:pPr marL="514350" indent="-514350">
              <a:buAutoNum type="arabicPeriod"/>
            </a:pPr>
            <a:r>
              <a:rPr lang="de-DE" dirty="0">
                <a:hlinkClick r:id="rId2"/>
              </a:rPr>
              <a:t>https://www.journaldev.com/8748/spring-security-role-based-access-authorization-example</a:t>
            </a:r>
            <a:endParaRPr lang="de-DE" dirty="0"/>
          </a:p>
          <a:p>
            <a:pPr marL="0" indent="0">
              <a:buNone/>
            </a:pPr>
            <a:endParaRPr lang="de-DE" dirty="0"/>
          </a:p>
          <a:p>
            <a:pPr marL="0" indent="0">
              <a:buNone/>
            </a:pPr>
            <a:r>
              <a:rPr lang="de-DE" dirty="0"/>
              <a:t>2. </a:t>
            </a:r>
            <a:r>
              <a:rPr lang="de-DE" dirty="0">
                <a:hlinkClick r:id="rId3"/>
              </a:rPr>
              <a:t>https://www.concretepage.com/spring/spring-security/preauthorize-postauthorize-in-spring-security</a:t>
            </a:r>
            <a:endParaRPr lang="de-DE" dirty="0"/>
          </a:p>
          <a:p>
            <a:pPr marL="0" indent="0">
              <a:buNone/>
            </a:pPr>
            <a:endParaRPr lang="de-DE" dirty="0"/>
          </a:p>
          <a:p>
            <a:pPr marL="0" indent="0">
              <a:buNone/>
            </a:pPr>
            <a:r>
              <a:rPr lang="de-DE" dirty="0"/>
              <a:t>3. </a:t>
            </a:r>
            <a:r>
              <a:rPr lang="de-DE" dirty="0">
                <a:hlinkClick r:id="rId4"/>
              </a:rPr>
              <a:t>https://www.dineshonjava.com/</a:t>
            </a:r>
            <a:r>
              <a:rPr lang="de-DE">
                <a:hlinkClick r:id="rId4"/>
              </a:rPr>
              <a:t>spring-security-java-based-configuration-with-example/</a:t>
            </a:r>
            <a:endParaRPr lang="de-DE"/>
          </a:p>
          <a:p>
            <a:pPr marL="0" indent="0">
              <a:buNone/>
            </a:pPr>
            <a:endParaRPr lang="de-DE" dirty="0"/>
          </a:p>
          <a:p>
            <a:pPr marL="0" indent="0">
              <a:buNone/>
            </a:pPr>
            <a:endParaRPr lang="de-DE" dirty="0"/>
          </a:p>
          <a:p>
            <a:pPr marL="0" indent="0">
              <a:buNone/>
            </a:pPr>
            <a:endParaRPr lang="en-US" dirty="0"/>
          </a:p>
        </p:txBody>
      </p:sp>
    </p:spTree>
    <p:extLst>
      <p:ext uri="{BB962C8B-B14F-4D97-AF65-F5344CB8AC3E}">
        <p14:creationId xmlns:p14="http://schemas.microsoft.com/office/powerpoint/2010/main" val="228478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981</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Role Based Access Control- Using Spring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Based Access Control- Using Spring Security</dc:title>
  <dc:creator>karan singh</dc:creator>
  <cp:lastModifiedBy>karan singh</cp:lastModifiedBy>
  <cp:revision>5</cp:revision>
  <dcterms:created xsi:type="dcterms:W3CDTF">2020-01-12T20:16:46Z</dcterms:created>
  <dcterms:modified xsi:type="dcterms:W3CDTF">2020-01-12T21:31:16Z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C:\Users\seeru\Documents\Role Based Access Control-.pptx</vt:lpwstr>
  </property>
</Properties>
</file>