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3" r:id="rId9"/>
    <p:sldId id="266"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C0DD-A7F2-4A6D-88A6-4FA0B10367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99543-B3B4-4FCB-9D4A-041636BBF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4D89B-0876-48DF-A470-FEF7845B1A32}"/>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5" name="Footer Placeholder 4">
            <a:extLst>
              <a:ext uri="{FF2B5EF4-FFF2-40B4-BE49-F238E27FC236}">
                <a16:creationId xmlns:a16="http://schemas.microsoft.com/office/drawing/2014/main" id="{70A401F7-A981-47FB-B818-46D568106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8A203-6238-4BC4-BEC0-508E19628559}"/>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216616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B093-6E6F-40EF-9B1D-4F7747074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D93BB0-C5FE-4ECB-9133-415C4049C0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CC073-CEB6-4499-8794-32CE0675422C}"/>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5" name="Footer Placeholder 4">
            <a:extLst>
              <a:ext uri="{FF2B5EF4-FFF2-40B4-BE49-F238E27FC236}">
                <a16:creationId xmlns:a16="http://schemas.microsoft.com/office/drawing/2014/main" id="{5EEB6780-4DE6-470E-8C2E-DE3AB9D4F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3D4C-BF47-4914-B2C7-A5FCDDDDA472}"/>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327163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E794D-7A8C-4C14-A79E-91FCE6BE9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0217C-58D4-4A20-9DAA-1881C4D3DF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C76D-E0E7-49F4-8EA4-A88429A4E26B}"/>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5" name="Footer Placeholder 4">
            <a:extLst>
              <a:ext uri="{FF2B5EF4-FFF2-40B4-BE49-F238E27FC236}">
                <a16:creationId xmlns:a16="http://schemas.microsoft.com/office/drawing/2014/main" id="{E57F87A1-E1FD-4B10-BD87-5B83C9B6D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6B372-4814-4B64-A64D-633782977ECC}"/>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412594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567B-9466-4F7E-92EF-F474878A8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D7A87-C60E-4E88-98C1-1CC3805386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77B55-3CDA-4A2B-BCF4-438FEADB1C82}"/>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5" name="Footer Placeholder 4">
            <a:extLst>
              <a:ext uri="{FF2B5EF4-FFF2-40B4-BE49-F238E27FC236}">
                <a16:creationId xmlns:a16="http://schemas.microsoft.com/office/drawing/2014/main" id="{24582AC3-4EDC-494A-908E-6AF6202FF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BEB3A-822A-435E-947C-277AB0018439}"/>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418826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E463-7D7D-47F9-B55C-0D28A1FC2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888322-93FB-4FA1-960E-5C634908B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AA43E2-8D60-4077-B68C-17BDE8EF674F}"/>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5" name="Footer Placeholder 4">
            <a:extLst>
              <a:ext uri="{FF2B5EF4-FFF2-40B4-BE49-F238E27FC236}">
                <a16:creationId xmlns:a16="http://schemas.microsoft.com/office/drawing/2014/main" id="{47FE769E-5AC3-4F51-BCD7-2B534849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AD02E-3783-4B2E-BA3C-2708A991F292}"/>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90050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7F8C-5096-40E6-A1A2-1B038CABE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0418C-942C-4AD6-8DBC-7407F3CE59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693D86-43F4-42C8-9314-57ABE22DCB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A18F8-D3AE-46CB-B782-34C1767CB107}"/>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6" name="Footer Placeholder 5">
            <a:extLst>
              <a:ext uri="{FF2B5EF4-FFF2-40B4-BE49-F238E27FC236}">
                <a16:creationId xmlns:a16="http://schemas.microsoft.com/office/drawing/2014/main" id="{FC74C4F1-DD1C-49CF-9F5D-FA08B0A00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E6846-BF2F-49C1-B577-68BA3DFEAA86}"/>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233032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D74E-7A75-4A9D-B6F9-822D83CCA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EDCCD-E2EC-47C2-A216-138D2C5F8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C3D569-3E19-4B5F-8E03-FE2A784775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8D4AA4-E6BF-4367-9E36-A95327834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404100-89DE-4BEC-ACF1-EB745E6093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D9467-ACA6-462C-90B5-263A1507C906}"/>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8" name="Footer Placeholder 7">
            <a:extLst>
              <a:ext uri="{FF2B5EF4-FFF2-40B4-BE49-F238E27FC236}">
                <a16:creationId xmlns:a16="http://schemas.microsoft.com/office/drawing/2014/main" id="{5698FD1A-B9BF-4FF2-BF4A-98FE309822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31AA0-803E-4A0E-8B18-394D73DFE602}"/>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158635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E176-1ABB-458A-8790-D0A8F7CD66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FDE36-81B7-4468-A03E-1E748A84CA1C}"/>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4" name="Footer Placeholder 3">
            <a:extLst>
              <a:ext uri="{FF2B5EF4-FFF2-40B4-BE49-F238E27FC236}">
                <a16:creationId xmlns:a16="http://schemas.microsoft.com/office/drawing/2014/main" id="{9263A632-0412-4220-BDC0-A672437C3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12799-2B2D-4AF9-80E4-D3ADD5D1AA77}"/>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7908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F6FCD-54E6-4262-9C4E-349927CC4363}"/>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3" name="Footer Placeholder 2">
            <a:extLst>
              <a:ext uri="{FF2B5EF4-FFF2-40B4-BE49-F238E27FC236}">
                <a16:creationId xmlns:a16="http://schemas.microsoft.com/office/drawing/2014/main" id="{7C3E64D7-A1D9-46E8-9B51-33B3CD6EA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CA51D-048A-4931-843B-3B948E56AA14}"/>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252885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12F9-1953-4E1F-825F-8B1399267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492FBD-3DD6-4F2A-8B36-A98EE2DAF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FCF27-F2A1-4E00-927B-A14C3CFE6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EEE3FE-D965-429C-93EF-69006E7E2502}"/>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6" name="Footer Placeholder 5">
            <a:extLst>
              <a:ext uri="{FF2B5EF4-FFF2-40B4-BE49-F238E27FC236}">
                <a16:creationId xmlns:a16="http://schemas.microsoft.com/office/drawing/2014/main" id="{602B6D85-F137-40EE-9581-DC3AEF80A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C0AB0-BCD5-4B49-8732-50AAB997E998}"/>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391493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CF63-39BB-4F11-8FD8-D6ABDA11E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048F-3702-4946-B79E-75C7D2735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7425D-494B-48D7-A0BC-A76AB7B3F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E29D3-B089-4BBC-8EB0-744391145A58}"/>
              </a:ext>
            </a:extLst>
          </p:cNvPr>
          <p:cNvSpPr>
            <a:spLocks noGrp="1"/>
          </p:cNvSpPr>
          <p:nvPr>
            <p:ph type="dt" sz="half" idx="10"/>
          </p:nvPr>
        </p:nvSpPr>
        <p:spPr/>
        <p:txBody>
          <a:bodyPr/>
          <a:lstStyle/>
          <a:p>
            <a:fld id="{141B8066-C7F8-4BF2-A3B4-7153B8AC523C}" type="datetimeFigureOut">
              <a:rPr lang="en-US" smtClean="0"/>
              <a:t>1/13/2020</a:t>
            </a:fld>
            <a:endParaRPr lang="en-US"/>
          </a:p>
        </p:txBody>
      </p:sp>
      <p:sp>
        <p:nvSpPr>
          <p:cNvPr id="6" name="Footer Placeholder 5">
            <a:extLst>
              <a:ext uri="{FF2B5EF4-FFF2-40B4-BE49-F238E27FC236}">
                <a16:creationId xmlns:a16="http://schemas.microsoft.com/office/drawing/2014/main" id="{B7860634-1BA8-40DA-BD5F-FBFC83489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85A56-1CB2-4908-8D24-7B544F4FFD65}"/>
              </a:ext>
            </a:extLst>
          </p:cNvPr>
          <p:cNvSpPr>
            <a:spLocks noGrp="1"/>
          </p:cNvSpPr>
          <p:nvPr>
            <p:ph type="sldNum" sz="quarter" idx="12"/>
          </p:nvPr>
        </p:nvSpPr>
        <p:spPr/>
        <p:txBody>
          <a:bodyPr/>
          <a:lstStyle/>
          <a:p>
            <a:fld id="{31203D2C-AD36-4A00-87F6-7F128E5CF57B}" type="slidenum">
              <a:rPr lang="en-US" smtClean="0"/>
              <a:t>‹#›</a:t>
            </a:fld>
            <a:endParaRPr lang="en-US"/>
          </a:p>
        </p:txBody>
      </p:sp>
    </p:spTree>
    <p:extLst>
      <p:ext uri="{BB962C8B-B14F-4D97-AF65-F5344CB8AC3E}">
        <p14:creationId xmlns:p14="http://schemas.microsoft.com/office/powerpoint/2010/main" val="3577594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D7858-7E93-4227-B2AE-0B5E049EC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E57B80-5240-418E-B77F-9F87697A6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6FDD5-7E31-4E39-B6E5-CE3DCBE09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B8066-C7F8-4BF2-A3B4-7153B8AC523C}" type="datetimeFigureOut">
              <a:rPr lang="en-US" smtClean="0"/>
              <a:t>1/13/2020</a:t>
            </a:fld>
            <a:endParaRPr lang="en-US"/>
          </a:p>
        </p:txBody>
      </p:sp>
      <p:sp>
        <p:nvSpPr>
          <p:cNvPr id="5" name="Footer Placeholder 4">
            <a:extLst>
              <a:ext uri="{FF2B5EF4-FFF2-40B4-BE49-F238E27FC236}">
                <a16:creationId xmlns:a16="http://schemas.microsoft.com/office/drawing/2014/main" id="{7689B258-8516-409B-841B-FA8953709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39BC6-1842-4ADA-BBE4-36A3ED7321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03D2C-AD36-4A00-87F6-7F128E5CF57B}" type="slidenum">
              <a:rPr lang="en-US" smtClean="0"/>
              <a:t>‹#›</a:t>
            </a:fld>
            <a:endParaRPr lang="en-US"/>
          </a:p>
        </p:txBody>
      </p:sp>
    </p:spTree>
    <p:extLst>
      <p:ext uri="{BB962C8B-B14F-4D97-AF65-F5344CB8AC3E}">
        <p14:creationId xmlns:p14="http://schemas.microsoft.com/office/powerpoint/2010/main" val="301318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pringbootdev.com/2017/08/30/difference-between-secured-rolesallowed-and-preauthorizepostauthorize/" TargetMode="External"/><Relationship Id="rId2" Type="http://schemas.openxmlformats.org/officeDocument/2006/relationships/hyperlink" Target="https://spring.io/projects/spring-secur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E7FC-DD1C-4937-ABFB-4885D68209CF}"/>
              </a:ext>
            </a:extLst>
          </p:cNvPr>
          <p:cNvSpPr>
            <a:spLocks noGrp="1"/>
          </p:cNvSpPr>
          <p:nvPr>
            <p:ph type="ctrTitle"/>
          </p:nvPr>
        </p:nvSpPr>
        <p:spPr/>
        <p:txBody>
          <a:bodyPr/>
          <a:lstStyle/>
          <a:p>
            <a:r>
              <a:rPr lang="en-US" dirty="0"/>
              <a:t>Spring Security</a:t>
            </a:r>
          </a:p>
        </p:txBody>
      </p:sp>
    </p:spTree>
    <p:extLst>
      <p:ext uri="{BB962C8B-B14F-4D97-AF65-F5344CB8AC3E}">
        <p14:creationId xmlns:p14="http://schemas.microsoft.com/office/powerpoint/2010/main" val="350079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F3A6B-D896-47D8-A201-FDC75C111B76}"/>
              </a:ext>
            </a:extLst>
          </p:cNvPr>
          <p:cNvSpPr>
            <a:spLocks noGrp="1"/>
          </p:cNvSpPr>
          <p:nvPr>
            <p:ph idx="1"/>
          </p:nvPr>
        </p:nvSpPr>
        <p:spPr>
          <a:xfrm>
            <a:off x="659219" y="308344"/>
            <a:ext cx="10694581" cy="5868619"/>
          </a:xfrm>
        </p:spPr>
        <p:txBody>
          <a:bodyPr/>
          <a:lstStyle/>
          <a:p>
            <a:pPr marL="0" indent="0">
              <a:buNone/>
            </a:pPr>
            <a:r>
              <a:rPr lang="en-US" dirty="0"/>
              <a:t>Internal working</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90F5FA9-CCF5-49A3-91C2-AE7B03F6BA75}"/>
              </a:ext>
            </a:extLst>
          </p:cNvPr>
          <p:cNvPicPr>
            <a:picLocks noChangeAspect="1"/>
          </p:cNvPicPr>
          <p:nvPr/>
        </p:nvPicPr>
        <p:blipFill>
          <a:blip r:embed="rId2"/>
          <a:stretch>
            <a:fillRect/>
          </a:stretch>
        </p:blipFill>
        <p:spPr>
          <a:xfrm>
            <a:off x="838200" y="1433512"/>
            <a:ext cx="9645502" cy="5265000"/>
          </a:xfrm>
          <a:prstGeom prst="rect">
            <a:avLst/>
          </a:prstGeom>
        </p:spPr>
      </p:pic>
    </p:spTree>
    <p:extLst>
      <p:ext uri="{BB962C8B-B14F-4D97-AF65-F5344CB8AC3E}">
        <p14:creationId xmlns:p14="http://schemas.microsoft.com/office/powerpoint/2010/main" val="256934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8A23-20B3-4086-9995-642CB3AC4EFD}"/>
              </a:ext>
            </a:extLst>
          </p:cNvPr>
          <p:cNvSpPr>
            <a:spLocks noGrp="1"/>
          </p:cNvSpPr>
          <p:nvPr>
            <p:ph idx="1"/>
          </p:nvPr>
        </p:nvSpPr>
        <p:spPr>
          <a:xfrm>
            <a:off x="712381" y="318977"/>
            <a:ext cx="10641419" cy="5857986"/>
          </a:xfrm>
        </p:spPr>
        <p:txBody>
          <a:bodyPr>
            <a:normAutofit/>
          </a:bodyPr>
          <a:lstStyle/>
          <a:p>
            <a:pPr marL="0" indent="0">
              <a:buNone/>
            </a:pPr>
            <a:r>
              <a:rPr lang="en-US" sz="1400" dirty="0"/>
              <a:t>Most commonly used </a:t>
            </a:r>
            <a:r>
              <a:rPr lang="en-US" sz="1400" dirty="0" err="1"/>
              <a:t>PasswordEncoders</a:t>
            </a:r>
            <a:r>
              <a:rPr lang="en-US" sz="1400" dirty="0"/>
              <a:t> with their id’s are:-</a:t>
            </a:r>
          </a:p>
          <a:p>
            <a:r>
              <a:rPr lang="en-US" sz="1400" dirty="0"/>
              <a:t>"</a:t>
            </a:r>
            <a:r>
              <a:rPr lang="en-US" sz="1400" dirty="0" err="1"/>
              <a:t>noop</a:t>
            </a:r>
            <a:r>
              <a:rPr lang="en-US" sz="1400" dirty="0"/>
              <a:t>" which uses plain text NoOpPasswordEncoder</a:t>
            </a:r>
          </a:p>
          <a:p>
            <a:r>
              <a:rPr lang="en-US" sz="1400" dirty="0"/>
              <a:t>"</a:t>
            </a:r>
            <a:r>
              <a:rPr lang="en-US" sz="1400" dirty="0" err="1"/>
              <a:t>bcrypt</a:t>
            </a:r>
            <a:r>
              <a:rPr lang="en-US" sz="1400" dirty="0"/>
              <a:t>" which uses `</a:t>
            </a:r>
            <a:r>
              <a:rPr lang="en-US" sz="1400" dirty="0" err="1"/>
              <a:t>BCryptPasswordEncoder</a:t>
            </a:r>
            <a:r>
              <a:rPr lang="en-US" sz="1400" dirty="0"/>
              <a:t>'</a:t>
            </a:r>
          </a:p>
          <a:p>
            <a:r>
              <a:rPr lang="en-US" sz="1400" dirty="0"/>
              <a:t>"</a:t>
            </a:r>
            <a:r>
              <a:rPr lang="en-US" sz="1400" dirty="0" err="1"/>
              <a:t>scrypt</a:t>
            </a:r>
            <a:r>
              <a:rPr lang="en-US" sz="1400" dirty="0"/>
              <a:t>" which uses </a:t>
            </a:r>
            <a:r>
              <a:rPr lang="en-US" sz="1400" dirty="0" err="1"/>
              <a:t>SCryptPasswordEncoder</a:t>
            </a:r>
            <a:endParaRPr lang="en-US" sz="1400" dirty="0"/>
          </a:p>
          <a:p>
            <a:r>
              <a:rPr lang="en-US" sz="1400" dirty="0"/>
              <a:t>"pbkdf2" which uses 'Pbkdf2PasswordEncoder'</a:t>
            </a:r>
          </a:p>
          <a:p>
            <a:r>
              <a:rPr lang="en-US" sz="1400" dirty="0"/>
              <a:t>"sha256" which uses </a:t>
            </a:r>
            <a:r>
              <a:rPr lang="en-US" sz="1400" dirty="0" err="1"/>
              <a:t>StandardPasswordEncoder</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hlinkClick r:id="rId2"/>
              </a:rPr>
              <a:t>https://spring.io/projects/spring-security</a:t>
            </a:r>
            <a:endParaRPr lang="en-US" sz="1400" dirty="0"/>
          </a:p>
          <a:p>
            <a:r>
              <a:rPr lang="en-US" sz="1400" dirty="0">
                <a:hlinkClick r:id="rId3"/>
              </a:rPr>
              <a:t>https://springbootdev.com/2017/08/30/difference-between-secured-rolesallowed-and-preauthorizepostauthorize/</a:t>
            </a:r>
            <a:endParaRPr lang="en-US" sz="1400" dirty="0"/>
          </a:p>
        </p:txBody>
      </p:sp>
    </p:spTree>
    <p:extLst>
      <p:ext uri="{BB962C8B-B14F-4D97-AF65-F5344CB8AC3E}">
        <p14:creationId xmlns:p14="http://schemas.microsoft.com/office/powerpoint/2010/main" val="141064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B6F1-5DDE-4440-ACAB-52E1B83BE822}"/>
              </a:ext>
            </a:extLst>
          </p:cNvPr>
          <p:cNvSpPr>
            <a:spLocks noGrp="1"/>
          </p:cNvSpPr>
          <p:nvPr>
            <p:ph type="title"/>
          </p:nvPr>
        </p:nvSpPr>
        <p:spPr/>
        <p:txBody>
          <a:bodyPr/>
          <a:lstStyle/>
          <a:p>
            <a:r>
              <a:rPr lang="en-US" dirty="0"/>
              <a:t>What is Spring Security?</a:t>
            </a:r>
          </a:p>
        </p:txBody>
      </p:sp>
      <p:sp>
        <p:nvSpPr>
          <p:cNvPr id="3" name="Content Placeholder 2">
            <a:extLst>
              <a:ext uri="{FF2B5EF4-FFF2-40B4-BE49-F238E27FC236}">
                <a16:creationId xmlns:a16="http://schemas.microsoft.com/office/drawing/2014/main" id="{95D5A432-FBD6-413D-BFF0-25701C08BBED}"/>
              </a:ext>
            </a:extLst>
          </p:cNvPr>
          <p:cNvSpPr>
            <a:spLocks noGrp="1"/>
          </p:cNvSpPr>
          <p:nvPr>
            <p:ph idx="1"/>
          </p:nvPr>
        </p:nvSpPr>
        <p:spPr/>
        <p:txBody>
          <a:bodyPr>
            <a:normAutofit/>
          </a:bodyPr>
          <a:lstStyle/>
          <a:p>
            <a:pPr marL="0" indent="0">
              <a:buNone/>
            </a:pPr>
            <a:r>
              <a:rPr lang="en-US" sz="1400" dirty="0"/>
              <a:t>Spring Security is a Java/Java EE framework that provides authentication, authorization and other security features for enterprise applications. The project was started in late 2003 as '</a:t>
            </a:r>
            <a:r>
              <a:rPr lang="en-US" sz="1400" dirty="0" err="1"/>
              <a:t>Acegi</a:t>
            </a:r>
            <a:r>
              <a:rPr lang="en-US" sz="1400" dirty="0"/>
              <a:t> Security' by Ben Alex, with it being publicly released under the Apache License in March 2004. </a:t>
            </a:r>
          </a:p>
          <a:p>
            <a:pPr marL="0" indent="0">
              <a:buNone/>
            </a:pPr>
            <a:endParaRPr lang="en-US" sz="1400" dirty="0"/>
          </a:p>
          <a:p>
            <a:pPr marL="0" indent="0">
              <a:buNone/>
            </a:pPr>
            <a:r>
              <a:rPr lang="en-US" sz="1400" b="1" dirty="0"/>
              <a:t>Authentication</a:t>
            </a:r>
            <a:r>
              <a:rPr lang="en-US" sz="1400" dirty="0"/>
              <a:t> is the process of verifying the identity of a person or device. A common example is entering a username and password when you log in to a website.</a:t>
            </a:r>
          </a:p>
          <a:p>
            <a:pPr marL="0" indent="0">
              <a:buNone/>
            </a:pPr>
            <a:r>
              <a:rPr lang="en-US" sz="1400" b="1" dirty="0"/>
              <a:t>Authorization</a:t>
            </a:r>
            <a:r>
              <a:rPr lang="en-US" sz="1400" dirty="0"/>
              <a:t> ​is the process to allow authority to perform actions in the application </a:t>
            </a:r>
          </a:p>
          <a:p>
            <a:pPr marL="0" indent="0">
              <a:buNone/>
            </a:pPr>
            <a:endParaRPr lang="en-US" sz="1400" dirty="0"/>
          </a:p>
          <a:p>
            <a:pPr marL="0" indent="0">
              <a:buNone/>
            </a:pPr>
            <a:r>
              <a:rPr lang="en-US" sz="1400" dirty="0"/>
              <a:t>Spring Security framework supports wide range of authentication models.  </a:t>
            </a:r>
          </a:p>
          <a:p>
            <a:pPr marL="0" indent="0">
              <a:buNone/>
            </a:pPr>
            <a:r>
              <a:rPr lang="en-US" sz="1400" dirty="0"/>
              <a:t>● LDAP (Lightweight Directory Access Protocol) </a:t>
            </a:r>
          </a:p>
          <a:p>
            <a:pPr marL="0" indent="0">
              <a:buNone/>
            </a:pPr>
            <a:r>
              <a:rPr lang="en-US" sz="1400" dirty="0"/>
              <a:t>● Single sign-on </a:t>
            </a:r>
          </a:p>
          <a:p>
            <a:pPr marL="0" indent="0">
              <a:buNone/>
            </a:pPr>
            <a:r>
              <a:rPr lang="en-US" sz="1400" dirty="0"/>
              <a:t>● JAAS (Java Authentication and Authorization Service) Login Module </a:t>
            </a:r>
          </a:p>
          <a:p>
            <a:pPr marL="0" indent="0">
              <a:buNone/>
            </a:pPr>
            <a:r>
              <a:rPr lang="en-US" sz="1400" dirty="0"/>
              <a:t>● Basic Access Authentication </a:t>
            </a:r>
          </a:p>
          <a:p>
            <a:pPr marL="0" indent="0">
              <a:buNone/>
            </a:pPr>
            <a:r>
              <a:rPr lang="en-US" sz="1400" dirty="0"/>
              <a:t>● Digest Access Authentication </a:t>
            </a:r>
          </a:p>
          <a:p>
            <a:pPr marL="0" indent="0">
              <a:buNone/>
            </a:pPr>
            <a:r>
              <a:rPr lang="en-US" sz="1400" dirty="0"/>
              <a:t>● HTTP Authorization</a:t>
            </a:r>
          </a:p>
        </p:txBody>
      </p:sp>
    </p:spTree>
    <p:extLst>
      <p:ext uri="{BB962C8B-B14F-4D97-AF65-F5344CB8AC3E}">
        <p14:creationId xmlns:p14="http://schemas.microsoft.com/office/powerpoint/2010/main" val="378497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989A-7237-47C0-BA8A-872B7B38702B}"/>
              </a:ext>
            </a:extLst>
          </p:cNvPr>
          <p:cNvSpPr>
            <a:spLocks noGrp="1"/>
          </p:cNvSpPr>
          <p:nvPr>
            <p:ph type="title"/>
          </p:nvPr>
        </p:nvSpPr>
        <p:spPr>
          <a:xfrm>
            <a:off x="838200" y="365126"/>
            <a:ext cx="10515600" cy="985210"/>
          </a:xfrm>
        </p:spPr>
        <p:txBody>
          <a:bodyPr>
            <a:normAutofit/>
          </a:bodyPr>
          <a:lstStyle/>
          <a:p>
            <a:r>
              <a:rPr lang="en-US" sz="2000" b="1" dirty="0"/>
              <a:t>HTTP BASIC Authentication </a:t>
            </a:r>
          </a:p>
        </p:txBody>
      </p:sp>
      <p:sp>
        <p:nvSpPr>
          <p:cNvPr id="3" name="Content Placeholder 2">
            <a:extLst>
              <a:ext uri="{FF2B5EF4-FFF2-40B4-BE49-F238E27FC236}">
                <a16:creationId xmlns:a16="http://schemas.microsoft.com/office/drawing/2014/main" id="{DF0547C5-7D94-4A17-BDFA-85A061201B2B}"/>
              </a:ext>
            </a:extLst>
          </p:cNvPr>
          <p:cNvSpPr>
            <a:spLocks noGrp="1"/>
          </p:cNvSpPr>
          <p:nvPr>
            <p:ph idx="1"/>
          </p:nvPr>
        </p:nvSpPr>
        <p:spPr>
          <a:xfrm>
            <a:off x="838200" y="1233377"/>
            <a:ext cx="10134600" cy="4943586"/>
          </a:xfrm>
        </p:spPr>
        <p:txBody>
          <a:bodyPr>
            <a:normAutofit/>
          </a:bodyPr>
          <a:lstStyle/>
          <a:p>
            <a:r>
              <a:rPr lang="en-US" sz="1400" dirty="0">
                <a:latin typeface="+mj-lt"/>
              </a:rPr>
              <a:t>Basic access authentication is a method for an HTTP user agent (e.g. a web browser) to provide a user name and password when making a request. In basic HTTP authentication, a request contains a header field in the form</a:t>
            </a:r>
            <a:r>
              <a:rPr lang="en-US" sz="1400" b="1" dirty="0">
                <a:latin typeface="+mj-lt"/>
              </a:rPr>
              <a:t> </a:t>
            </a:r>
            <a:r>
              <a:rPr lang="en-US" sz="1400" dirty="0">
                <a:latin typeface="+mj-lt"/>
              </a:rPr>
              <a:t>of</a:t>
            </a:r>
            <a:r>
              <a:rPr lang="en-US" sz="1400" b="1" dirty="0">
                <a:latin typeface="+mj-lt"/>
              </a:rPr>
              <a:t> Authorization: Basic &lt;credentials&gt;, </a:t>
            </a:r>
            <a:r>
              <a:rPr lang="en-US" sz="1400" dirty="0">
                <a:latin typeface="+mj-lt"/>
              </a:rPr>
              <a:t>where credentials is the base64 encoding of id and password joined by a single colon :. </a:t>
            </a:r>
          </a:p>
          <a:p>
            <a:r>
              <a:rPr lang="en-US" sz="1400" dirty="0">
                <a:latin typeface="+mj-lt"/>
              </a:rPr>
              <a:t>HTTP Basic authentication (BA) implementation is the simplest technique for enforcing access controls to web resources because it does not require cookies, session identifiers, or login pages; rather, HTTP Basic authentication uses standard fields in the HTTP header.</a:t>
            </a:r>
          </a:p>
          <a:p>
            <a:endParaRPr lang="en-US" sz="1400" dirty="0">
              <a:latin typeface="+mj-lt"/>
            </a:endParaRPr>
          </a:p>
          <a:p>
            <a:pPr marL="0" indent="0">
              <a:buNone/>
            </a:pPr>
            <a:r>
              <a:rPr lang="en-US" dirty="0">
                <a:latin typeface="+mj-lt"/>
              </a:rPr>
              <a:t>Spring Security Advantages</a:t>
            </a:r>
          </a:p>
          <a:p>
            <a:pPr marL="0" indent="0">
              <a:buNone/>
            </a:pPr>
            <a:endParaRPr lang="en-US" sz="1400" dirty="0">
              <a:latin typeface="+mj-lt"/>
            </a:endParaRPr>
          </a:p>
          <a:p>
            <a:pPr marL="0" indent="0">
              <a:buNone/>
            </a:pPr>
            <a:r>
              <a:rPr lang="en-US" sz="1400" dirty="0">
                <a:latin typeface="+mj-lt"/>
              </a:rPr>
              <a:t>1.Proven technology, it’s better to use this than reinvent the wheel. Security is something where we need to take extra care, otherwise our   application will be vulnerable for attackers.</a:t>
            </a:r>
          </a:p>
          <a:p>
            <a:pPr marL="0" indent="0">
              <a:buNone/>
            </a:pPr>
            <a:r>
              <a:rPr lang="en-US" sz="1400" dirty="0">
                <a:latin typeface="+mj-lt"/>
              </a:rPr>
              <a:t>2.Prevents some of the common attacks such as CSRF, session fixation attacks.</a:t>
            </a:r>
          </a:p>
          <a:p>
            <a:pPr marL="0" indent="0">
              <a:buNone/>
            </a:pPr>
            <a:r>
              <a:rPr lang="en-US" sz="1400" dirty="0">
                <a:latin typeface="+mj-lt"/>
              </a:rPr>
              <a:t>3.Easy to integrate in any web application. We don’t need to modify web application configurations, spring automatically injects security filters to the web application.</a:t>
            </a:r>
          </a:p>
          <a:p>
            <a:pPr marL="0" indent="0">
              <a:buNone/>
            </a:pPr>
            <a:r>
              <a:rPr lang="en-US" sz="1400" dirty="0">
                <a:latin typeface="+mj-lt"/>
              </a:rPr>
              <a:t>4.Provides support for authentication by different ways – in-memory, DAO, JDBC, LDAP and many more.</a:t>
            </a:r>
          </a:p>
          <a:p>
            <a:pPr marL="0" indent="0">
              <a:buNone/>
            </a:pPr>
            <a:r>
              <a:rPr lang="en-US" sz="1400" dirty="0">
                <a:latin typeface="+mj-lt"/>
              </a:rPr>
              <a:t>5.Provides option to ignore specific URL patterns, good for serving static HTML, image files.</a:t>
            </a:r>
          </a:p>
          <a:p>
            <a:pPr marL="0" indent="0">
              <a:buNone/>
            </a:pPr>
            <a:r>
              <a:rPr lang="en-US" sz="1400" dirty="0">
                <a:latin typeface="+mj-lt"/>
              </a:rPr>
              <a:t>6.Support for groups and roles.</a:t>
            </a:r>
          </a:p>
          <a:p>
            <a:endParaRPr lang="en-US" sz="1400" dirty="0">
              <a:latin typeface="+mj-lt"/>
            </a:endParaRPr>
          </a:p>
        </p:txBody>
      </p:sp>
    </p:spTree>
    <p:extLst>
      <p:ext uri="{BB962C8B-B14F-4D97-AF65-F5344CB8AC3E}">
        <p14:creationId xmlns:p14="http://schemas.microsoft.com/office/powerpoint/2010/main" val="357160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C88B-7958-4010-9052-F1592043F553}"/>
              </a:ext>
            </a:extLst>
          </p:cNvPr>
          <p:cNvSpPr>
            <a:spLocks noGrp="1"/>
          </p:cNvSpPr>
          <p:nvPr>
            <p:ph type="title"/>
          </p:nvPr>
        </p:nvSpPr>
        <p:spPr/>
        <p:txBody>
          <a:bodyPr/>
          <a:lstStyle/>
          <a:p>
            <a:r>
              <a:rPr lang="en-US" dirty="0"/>
              <a:t>Spring Security </a:t>
            </a:r>
          </a:p>
        </p:txBody>
      </p:sp>
      <p:sp>
        <p:nvSpPr>
          <p:cNvPr id="3" name="Content Placeholder 2">
            <a:extLst>
              <a:ext uri="{FF2B5EF4-FFF2-40B4-BE49-F238E27FC236}">
                <a16:creationId xmlns:a16="http://schemas.microsoft.com/office/drawing/2014/main" id="{D6C51A8E-B5E9-47A8-BB13-64D5DB3AFC55}"/>
              </a:ext>
            </a:extLst>
          </p:cNvPr>
          <p:cNvSpPr>
            <a:spLocks noGrp="1"/>
          </p:cNvSpPr>
          <p:nvPr>
            <p:ph idx="1"/>
          </p:nvPr>
        </p:nvSpPr>
        <p:spPr/>
        <p:txBody>
          <a:bodyPr>
            <a:normAutofit/>
          </a:bodyPr>
          <a:lstStyle/>
          <a:p>
            <a:r>
              <a:rPr lang="en-US" sz="1600" dirty="0"/>
              <a:t>Default Security Setup In order to add security to our Spring Boot application, we need to add the security starter dependency: </a:t>
            </a:r>
          </a:p>
          <a:p>
            <a:pPr marL="0" indent="0">
              <a:buNone/>
            </a:pPr>
            <a:r>
              <a:rPr lang="en-US" sz="1600" dirty="0"/>
              <a:t> </a:t>
            </a:r>
          </a:p>
          <a:p>
            <a:pPr marL="457200" lvl="1" indent="0">
              <a:buNone/>
            </a:pPr>
            <a:r>
              <a:rPr lang="en-US" sz="1600" dirty="0"/>
              <a:t>&lt;dependency&gt;    </a:t>
            </a:r>
          </a:p>
          <a:p>
            <a:pPr marL="457200" lvl="1" indent="0">
              <a:buNone/>
            </a:pPr>
            <a:r>
              <a:rPr lang="en-US" sz="1600" dirty="0"/>
              <a:t>  &lt;</a:t>
            </a:r>
            <a:r>
              <a:rPr lang="en-US" sz="1600" dirty="0" err="1"/>
              <a:t>groupId</a:t>
            </a:r>
            <a:r>
              <a:rPr lang="en-US" sz="1600" dirty="0"/>
              <a:t>&gt;</a:t>
            </a:r>
            <a:r>
              <a:rPr lang="en-US" sz="1600" dirty="0" err="1"/>
              <a:t>org.springframework.boot</a:t>
            </a:r>
            <a:r>
              <a:rPr lang="en-US" sz="1600" dirty="0"/>
              <a:t>&lt;/</a:t>
            </a:r>
            <a:r>
              <a:rPr lang="en-US" sz="1600" dirty="0" err="1"/>
              <a:t>groupId</a:t>
            </a:r>
            <a:r>
              <a:rPr lang="en-US" sz="1600" dirty="0"/>
              <a:t>&gt;   </a:t>
            </a:r>
          </a:p>
          <a:p>
            <a:pPr marL="457200" lvl="1" indent="0">
              <a:buNone/>
            </a:pPr>
            <a:r>
              <a:rPr lang="en-US" sz="1600" dirty="0"/>
              <a:t>  &lt;</a:t>
            </a:r>
            <a:r>
              <a:rPr lang="en-US" sz="1600" dirty="0" err="1"/>
              <a:t>artifactId</a:t>
            </a:r>
            <a:r>
              <a:rPr lang="en-US" sz="1600" dirty="0"/>
              <a:t>&gt;spring-boot-starter-security&lt;/</a:t>
            </a:r>
            <a:r>
              <a:rPr lang="en-US" sz="1600" dirty="0" err="1"/>
              <a:t>artifactId</a:t>
            </a:r>
            <a:r>
              <a:rPr lang="en-US" sz="1600" dirty="0"/>
              <a:t>&gt; </a:t>
            </a:r>
          </a:p>
          <a:p>
            <a:pPr marL="457200" lvl="1" indent="0">
              <a:buNone/>
            </a:pPr>
            <a:r>
              <a:rPr lang="en-US" sz="1600" dirty="0"/>
              <a:t>&lt;/dependency&gt; </a:t>
            </a:r>
          </a:p>
          <a:p>
            <a:pPr marL="0" indent="0">
              <a:buNone/>
            </a:pPr>
            <a:endParaRPr lang="en-US" sz="1600" dirty="0"/>
          </a:p>
          <a:p>
            <a:r>
              <a:rPr lang="en-US" sz="1600" dirty="0"/>
              <a:t>By default, the Authentication gets enabled for the Application. Also, ​content negotiation​ is used to determine if basic or   </a:t>
            </a:r>
            <a:r>
              <a:rPr lang="en-US" sz="1600" dirty="0" err="1"/>
              <a:t>formLogin</a:t>
            </a:r>
            <a:r>
              <a:rPr lang="en-US" sz="1600" dirty="0"/>
              <a:t> should be used. By default, the Spring Boot behavior is the opposite: all endpoints require authorization. </a:t>
            </a:r>
          </a:p>
          <a:p>
            <a:pPr marL="0" indent="0">
              <a:buNone/>
            </a:pPr>
            <a:endParaRPr lang="en-US" sz="1600" dirty="0"/>
          </a:p>
          <a:p>
            <a:r>
              <a:rPr lang="en-US" sz="1600" dirty="0" err="1"/>
              <a:t>SecurityBuilder</a:t>
            </a:r>
            <a:r>
              <a:rPr lang="en-US" sz="1600" dirty="0"/>
              <a:t> used to create an </a:t>
            </a:r>
            <a:r>
              <a:rPr lang="en-US" sz="1600" dirty="0" err="1"/>
              <a:t>AuthenticationManager</a:t>
            </a:r>
            <a:r>
              <a:rPr lang="en-US" sz="1600" dirty="0"/>
              <a:t>. Allows for easily building in memory authentication, LDAP authentication, JDBC based authentication, adding </a:t>
            </a:r>
            <a:r>
              <a:rPr lang="en-US" sz="1600" dirty="0" err="1"/>
              <a:t>UserDetailsService</a:t>
            </a:r>
            <a:r>
              <a:rPr lang="en-US" sz="1600" dirty="0"/>
              <a:t>, and adding </a:t>
            </a:r>
            <a:r>
              <a:rPr lang="en-US" sz="1600" dirty="0" err="1"/>
              <a:t>AuthenticationProvider's</a:t>
            </a:r>
            <a:endParaRPr lang="en-US" sz="1600" dirty="0"/>
          </a:p>
        </p:txBody>
      </p:sp>
    </p:spTree>
    <p:extLst>
      <p:ext uri="{BB962C8B-B14F-4D97-AF65-F5344CB8AC3E}">
        <p14:creationId xmlns:p14="http://schemas.microsoft.com/office/powerpoint/2010/main" val="228117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091DE-C3F5-4F14-BDF6-30507879CE29}"/>
              </a:ext>
            </a:extLst>
          </p:cNvPr>
          <p:cNvSpPr>
            <a:spLocks noGrp="1"/>
          </p:cNvSpPr>
          <p:nvPr>
            <p:ph idx="1"/>
          </p:nvPr>
        </p:nvSpPr>
        <p:spPr>
          <a:xfrm>
            <a:off x="393405" y="0"/>
            <a:ext cx="11001154" cy="6772940"/>
          </a:xfrm>
        </p:spPr>
        <p:txBody>
          <a:bodyPr>
            <a:noAutofit/>
          </a:bodyPr>
          <a:lstStyle/>
          <a:p>
            <a:pPr marL="0" indent="0">
              <a:buNone/>
            </a:pPr>
            <a:endParaRPr lang="en-US" sz="1400" b="1" dirty="0"/>
          </a:p>
          <a:p>
            <a:pPr marL="0" indent="0">
              <a:buNone/>
            </a:pPr>
            <a:r>
              <a:rPr lang="en-US" sz="1400" b="1" dirty="0"/>
              <a:t>@</a:t>
            </a:r>
            <a:r>
              <a:rPr lang="en-US" sz="1400" b="1" dirty="0" err="1"/>
              <a:t>EnableWebSecurity</a:t>
            </a:r>
            <a:r>
              <a:rPr lang="en-US" sz="1400" dirty="0"/>
              <a:t>​</a:t>
            </a:r>
          </a:p>
          <a:p>
            <a:pPr marL="0" indent="0">
              <a:buNone/>
            </a:pPr>
            <a:r>
              <a:rPr lang="en-US" sz="1400" dirty="0"/>
              <a:t>The ​@</a:t>
            </a:r>
            <a:r>
              <a:rPr lang="en-US" sz="1400" dirty="0" err="1"/>
              <a:t>EnableWebSecurity</a:t>
            </a:r>
            <a:r>
              <a:rPr lang="en-US" sz="1400" dirty="0"/>
              <a:t>​ is a marker annotation. It allows Spring to find (it's a @Configuration​ and, therefore, ​@Component​) and automatically apply the class to the global </a:t>
            </a:r>
            <a:r>
              <a:rPr lang="en-US" sz="1400" dirty="0" err="1"/>
              <a:t>WebSecurity</a:t>
            </a:r>
            <a:r>
              <a:rPr lang="en-US" sz="1400" dirty="0"/>
              <a:t>​. </a:t>
            </a:r>
          </a:p>
          <a:p>
            <a:pPr marL="0" indent="0">
              <a:buNone/>
            </a:pPr>
            <a:endParaRPr lang="en-US" sz="1400" dirty="0"/>
          </a:p>
          <a:p>
            <a:pPr marL="0" indent="0">
              <a:buNone/>
            </a:pPr>
            <a:r>
              <a:rPr lang="en-US" sz="1400" b="1" dirty="0" err="1"/>
              <a:t>WebSecurityConfigurerAdapter</a:t>
            </a:r>
            <a:r>
              <a:rPr lang="en-US" sz="1400" dirty="0"/>
              <a:t> provides a set of methods that are used to enable specific web security configuration.</a:t>
            </a:r>
          </a:p>
          <a:p>
            <a:pPr marL="0" indent="0">
              <a:buNone/>
            </a:pPr>
            <a:endParaRPr lang="en-US" sz="1400" dirty="0"/>
          </a:p>
          <a:p>
            <a:pPr marL="0" indent="0">
              <a:buNone/>
            </a:pPr>
            <a:r>
              <a:rPr lang="en-US" sz="1400" b="1" dirty="0" err="1"/>
              <a:t>configureGlobal</a:t>
            </a:r>
            <a:r>
              <a:rPr lang="en-US" sz="1400" b="1" dirty="0"/>
              <a:t>() method </a:t>
            </a:r>
            <a:r>
              <a:rPr lang="en-US" sz="1400" dirty="0"/>
              <a:t>configures the </a:t>
            </a:r>
            <a:r>
              <a:rPr lang="en-US" sz="1400" dirty="0" err="1"/>
              <a:t>AuthenticationManagerBuilder</a:t>
            </a:r>
            <a:r>
              <a:rPr lang="en-US" sz="1400" dirty="0"/>
              <a:t> class with the valid user credentials and the allowed roles.</a:t>
            </a:r>
          </a:p>
          <a:p>
            <a:pPr marL="0" indent="0">
              <a:buNone/>
            </a:pPr>
            <a:r>
              <a:rPr lang="en-US" sz="1400" dirty="0"/>
              <a:t>We have configured JDBC Authentication and set up two queries for </a:t>
            </a:r>
            <a:r>
              <a:rPr lang="en-US" sz="1400" dirty="0" err="1"/>
              <a:t>AuthenticationManagerBuilder</a:t>
            </a:r>
            <a:endParaRPr lang="en-US" sz="1400" dirty="0"/>
          </a:p>
          <a:p>
            <a:pPr lvl="1"/>
            <a:r>
              <a:rPr lang="en-US" sz="1400" dirty="0" err="1"/>
              <a:t>usersByUsernameQuery</a:t>
            </a:r>
            <a:r>
              <a:rPr lang="en-US" sz="1400" dirty="0"/>
              <a:t> –&gt; Authenticating the user</a:t>
            </a:r>
          </a:p>
          <a:p>
            <a:pPr lvl="1"/>
            <a:r>
              <a:rPr lang="en-US" sz="1400" dirty="0" err="1"/>
              <a:t>authoritiesByUsernameQuery</a:t>
            </a:r>
            <a:r>
              <a:rPr lang="en-US" sz="1400" dirty="0"/>
              <a:t> –&gt; Authorizing the user</a:t>
            </a:r>
          </a:p>
          <a:p>
            <a:pPr marL="457200" lvl="1" indent="0">
              <a:buNone/>
            </a:pPr>
            <a:endParaRPr lang="en-US" sz="1400" dirty="0"/>
          </a:p>
          <a:p>
            <a:pPr marL="457200" lvl="1" indent="0">
              <a:buNone/>
            </a:pPr>
            <a:r>
              <a:rPr lang="en-US" sz="1000" dirty="0"/>
              <a:t> </a:t>
            </a:r>
            <a:r>
              <a:rPr lang="en-US" sz="1200" dirty="0"/>
              <a:t>@</a:t>
            </a:r>
            <a:r>
              <a:rPr lang="en-US" sz="1200" dirty="0" err="1"/>
              <a:t>Autowired</a:t>
            </a:r>
            <a:endParaRPr lang="en-US" sz="1200" dirty="0"/>
          </a:p>
          <a:p>
            <a:pPr marL="457200" lvl="1" indent="0">
              <a:buNone/>
            </a:pPr>
            <a:r>
              <a:rPr lang="en-US" sz="1200" dirty="0"/>
              <a:t>    public void </a:t>
            </a:r>
            <a:r>
              <a:rPr lang="en-US" sz="1200" dirty="0" err="1"/>
              <a:t>configureGlobal</a:t>
            </a:r>
            <a:r>
              <a:rPr lang="en-US" sz="1200" dirty="0"/>
              <a:t>(</a:t>
            </a:r>
            <a:r>
              <a:rPr lang="en-US" sz="1200" dirty="0" err="1"/>
              <a:t>AuthenticationManagerBuilder</a:t>
            </a:r>
            <a:r>
              <a:rPr lang="en-US" sz="1200" dirty="0"/>
              <a:t> auth) throws Exception {</a:t>
            </a:r>
          </a:p>
          <a:p>
            <a:pPr marL="457200" lvl="1" indent="0">
              <a:buNone/>
            </a:pPr>
            <a:r>
              <a:rPr lang="en-US" sz="1200" dirty="0"/>
              <a:t>            </a:t>
            </a:r>
            <a:r>
              <a:rPr lang="en-US" sz="1200" dirty="0" err="1"/>
              <a:t>auth.jdbcAuthentication</a:t>
            </a:r>
            <a:r>
              <a:rPr lang="en-US" sz="1200" dirty="0"/>
              <a:t>().</a:t>
            </a:r>
            <a:r>
              <a:rPr lang="en-US" sz="1200" dirty="0" err="1"/>
              <a:t>dataSource</a:t>
            </a:r>
            <a:r>
              <a:rPr lang="en-US" sz="1200" dirty="0"/>
              <a:t>(</a:t>
            </a:r>
            <a:r>
              <a:rPr lang="en-US" sz="1200" dirty="0" err="1"/>
              <a:t>dataSource</a:t>
            </a:r>
            <a:r>
              <a:rPr lang="en-US" sz="1200" dirty="0"/>
              <a:t>)</a:t>
            </a:r>
          </a:p>
          <a:p>
            <a:pPr marL="457200" lvl="1" indent="0">
              <a:buNone/>
            </a:pPr>
            <a:r>
              <a:rPr lang="en-US" sz="1200" dirty="0"/>
              <a:t>            .</a:t>
            </a:r>
            <a:r>
              <a:rPr lang="en-US" sz="1200" dirty="0" err="1"/>
              <a:t>authoritiesByUsernameQuery</a:t>
            </a:r>
            <a:r>
              <a:rPr lang="en-US" sz="1200" dirty="0"/>
              <a:t>("select USERNAME, ROLE from EMPLOYEE where USERNAME=?")</a:t>
            </a:r>
          </a:p>
          <a:p>
            <a:pPr marL="457200" lvl="1" indent="0">
              <a:buNone/>
            </a:pPr>
            <a:r>
              <a:rPr lang="en-US" sz="1200" dirty="0"/>
              <a:t>            .</a:t>
            </a:r>
            <a:r>
              <a:rPr lang="en-US" sz="1200" dirty="0" err="1"/>
              <a:t>usersByUsernameQuery</a:t>
            </a:r>
            <a:r>
              <a:rPr lang="en-US" sz="1200" dirty="0"/>
              <a:t>("select USERNAME, PASSWORD, 1 as enabled  from EMPLOYEE where USERNAME=?");</a:t>
            </a:r>
          </a:p>
          <a:p>
            <a:pPr marL="457200" lvl="1" indent="0">
              <a:buNone/>
            </a:pPr>
            <a:r>
              <a:rPr lang="en-US" sz="1200" dirty="0"/>
              <a:t>    }</a:t>
            </a:r>
          </a:p>
          <a:p>
            <a:pPr marL="0" indent="0">
              <a:buNone/>
            </a:pPr>
            <a:r>
              <a:rPr lang="en-US" sz="1400" b="1" dirty="0"/>
              <a:t>configure() method </a:t>
            </a:r>
            <a:r>
              <a:rPr lang="en-US" sz="1400" dirty="0"/>
              <a:t>configures the </a:t>
            </a:r>
            <a:r>
              <a:rPr lang="en-US" sz="1400" dirty="0" err="1"/>
              <a:t>HttpSecurity</a:t>
            </a:r>
            <a:r>
              <a:rPr lang="en-US" sz="1400" dirty="0"/>
              <a:t> class which authorizes each HTTP request which has been made. In our example all the request will be authenticated and allowed access only when the user has USER or ADMIN role</a:t>
            </a:r>
          </a:p>
          <a:p>
            <a:pPr lvl="1"/>
            <a:r>
              <a:rPr lang="en-US" sz="1400" dirty="0"/>
              <a:t>.</a:t>
            </a:r>
            <a:r>
              <a:rPr lang="en-US" sz="1400" dirty="0" err="1"/>
              <a:t>httpBasic</a:t>
            </a:r>
            <a:r>
              <a:rPr lang="en-US" sz="1400" dirty="0"/>
              <a:t>() –&gt; Makes spring to use the HTTP Basic Authentication method to authenticate the user</a:t>
            </a:r>
          </a:p>
          <a:p>
            <a:pPr lvl="1"/>
            <a:r>
              <a:rPr lang="en-US" sz="1400" dirty="0" err="1"/>
              <a:t>authorizeRequests</a:t>
            </a:r>
            <a:r>
              <a:rPr lang="en-US" sz="1400" dirty="0"/>
              <a:t>()</a:t>
            </a:r>
          </a:p>
          <a:p>
            <a:pPr lvl="1"/>
            <a:r>
              <a:rPr lang="en-US" sz="1400" dirty="0"/>
              <a:t>.</a:t>
            </a:r>
            <a:r>
              <a:rPr lang="en-US" sz="1400" dirty="0" err="1"/>
              <a:t>anyRequest</a:t>
            </a:r>
            <a:r>
              <a:rPr lang="en-US" sz="1400" dirty="0"/>
              <a:t>().authenticated() –&gt; All requests to the endpoint must be authorized</a:t>
            </a:r>
          </a:p>
          <a:p>
            <a:pPr lvl="1"/>
            <a:r>
              <a:rPr lang="en-US" sz="1400" dirty="0"/>
              <a:t>.</a:t>
            </a:r>
            <a:r>
              <a:rPr lang="en-US" sz="1400" dirty="0" err="1"/>
              <a:t>csrf</a:t>
            </a:r>
            <a:r>
              <a:rPr lang="en-US" sz="1400" dirty="0"/>
              <a:t>().disable() –&gt; Disables CSRF protection</a:t>
            </a:r>
          </a:p>
          <a:p>
            <a:pPr marL="0" indent="0">
              <a:buNone/>
            </a:pP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30635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110DEE-9F64-4AD1-9944-F2CD650433FA}"/>
              </a:ext>
            </a:extLst>
          </p:cNvPr>
          <p:cNvSpPr>
            <a:spLocks noGrp="1"/>
          </p:cNvSpPr>
          <p:nvPr>
            <p:ph idx="1"/>
          </p:nvPr>
        </p:nvSpPr>
        <p:spPr>
          <a:xfrm>
            <a:off x="627063" y="212725"/>
            <a:ext cx="10726737" cy="5964238"/>
          </a:xfrm>
        </p:spPr>
        <p:txBody>
          <a:bodyPr>
            <a:normAutofit/>
          </a:bodyPr>
          <a:lstStyle/>
          <a:p>
            <a:pPr marL="0" indent="0">
              <a:buNone/>
            </a:pPr>
            <a:r>
              <a:rPr lang="en-US" dirty="0"/>
              <a:t>What is </a:t>
            </a:r>
            <a:r>
              <a:rPr lang="en-US" dirty="0" err="1"/>
              <a:t>DataSource</a:t>
            </a:r>
            <a:endParaRPr lang="en-US" dirty="0"/>
          </a:p>
          <a:p>
            <a:pPr marL="0" indent="0">
              <a:buNone/>
            </a:pPr>
            <a:r>
              <a:rPr lang="en-US" sz="1500" dirty="0"/>
              <a:t>A </a:t>
            </a:r>
            <a:r>
              <a:rPr lang="en-US" sz="1500" dirty="0" err="1"/>
              <a:t>datasource</a:t>
            </a:r>
            <a:r>
              <a:rPr lang="en-US" sz="1500" dirty="0"/>
              <a:t> is a factory for connections to any physical data source. An alternative to the </a:t>
            </a:r>
            <a:r>
              <a:rPr lang="en-US" sz="1500" dirty="0" err="1"/>
              <a:t>DriverManager</a:t>
            </a:r>
            <a:r>
              <a:rPr lang="en-US" sz="1500" dirty="0"/>
              <a:t> facility. It uses a URL along with some credentials to establish a database connection.</a:t>
            </a:r>
          </a:p>
          <a:p>
            <a:pPr marL="0" indent="0">
              <a:buNone/>
            </a:pPr>
            <a:r>
              <a:rPr lang="en-US" sz="1500" dirty="0"/>
              <a:t>An object that implements the </a:t>
            </a:r>
            <a:r>
              <a:rPr lang="en-US" sz="1500" dirty="0" err="1"/>
              <a:t>javax.sql.DataSource</a:t>
            </a:r>
            <a:r>
              <a:rPr lang="en-US" sz="1500" dirty="0"/>
              <a:t> interface will typically be registered with JNDI service and can be discovered using it’s JNDI name.</a:t>
            </a:r>
          </a:p>
          <a:p>
            <a:pPr marL="0" indent="0">
              <a:buNone/>
            </a:pPr>
            <a:r>
              <a:rPr lang="en-US" sz="1500" dirty="0"/>
              <a:t>A </a:t>
            </a:r>
            <a:r>
              <a:rPr lang="en-US" sz="1500" dirty="0" err="1"/>
              <a:t>datasource</a:t>
            </a:r>
            <a:r>
              <a:rPr lang="en-US" sz="1500" dirty="0"/>
              <a:t> may be used to obtain :</a:t>
            </a:r>
          </a:p>
          <a:p>
            <a:r>
              <a:rPr lang="en-US" sz="1500" dirty="0"/>
              <a:t>standard Connection object</a:t>
            </a:r>
          </a:p>
          <a:p>
            <a:r>
              <a:rPr lang="en-US" sz="1500" dirty="0"/>
              <a:t>connection which can be used in connection pooling</a:t>
            </a:r>
          </a:p>
          <a:p>
            <a:r>
              <a:rPr lang="en-US" sz="1500" dirty="0"/>
              <a:t>connection which can be used in </a:t>
            </a:r>
            <a:r>
              <a:rPr lang="en-US" sz="1500" dirty="0" err="1"/>
              <a:t>distribured</a:t>
            </a:r>
            <a:r>
              <a:rPr lang="en-US" sz="1500" dirty="0"/>
              <a:t> transactions and connection pooling</a:t>
            </a:r>
          </a:p>
          <a:p>
            <a:endParaRPr lang="en-US" sz="1500" dirty="0"/>
          </a:p>
          <a:p>
            <a:pPr marL="0" indent="0">
              <a:buNone/>
            </a:pPr>
            <a:r>
              <a:rPr lang="en-US" sz="1500" dirty="0"/>
              <a:t># H2 Configuration :</a:t>
            </a:r>
          </a:p>
          <a:p>
            <a:pPr marL="0" indent="0">
              <a:buNone/>
            </a:pPr>
            <a:r>
              <a:rPr lang="en-US" sz="1500" dirty="0"/>
              <a:t>spring.datasource.url=jdbc:h2:mem:testdb</a:t>
            </a:r>
          </a:p>
          <a:p>
            <a:pPr marL="0" indent="0">
              <a:buNone/>
            </a:pPr>
            <a:r>
              <a:rPr lang="en-US" sz="1500" dirty="0" err="1"/>
              <a:t>spring.datasource.driverClassName</a:t>
            </a:r>
            <a:r>
              <a:rPr lang="en-US" sz="1500" dirty="0"/>
              <a:t>=org.h2.Driver</a:t>
            </a:r>
          </a:p>
          <a:p>
            <a:pPr marL="0" indent="0">
              <a:buNone/>
            </a:pPr>
            <a:r>
              <a:rPr lang="en-US" sz="1500" dirty="0" err="1"/>
              <a:t>spring.datasource.username</a:t>
            </a:r>
            <a:r>
              <a:rPr lang="en-US" sz="1500" dirty="0"/>
              <a:t>=</a:t>
            </a:r>
            <a:r>
              <a:rPr lang="en-US" sz="1500" dirty="0" err="1"/>
              <a:t>sa</a:t>
            </a:r>
            <a:endParaRPr lang="en-US" sz="1500" dirty="0"/>
          </a:p>
          <a:p>
            <a:pPr marL="0" indent="0">
              <a:buNone/>
            </a:pPr>
            <a:r>
              <a:rPr lang="en-US" sz="1500" dirty="0" err="1"/>
              <a:t>spring.datasource.password</a:t>
            </a:r>
            <a:r>
              <a:rPr lang="en-US" sz="1500" dirty="0"/>
              <a:t>=password</a:t>
            </a:r>
          </a:p>
          <a:p>
            <a:pPr marL="0" indent="0">
              <a:buNone/>
            </a:pPr>
            <a:r>
              <a:rPr lang="en-US" sz="1500" dirty="0" err="1"/>
              <a:t>spring.jpa.database</a:t>
            </a:r>
            <a:r>
              <a:rPr lang="en-US" sz="1500" dirty="0"/>
              <a:t>-platform=org.hibernate.dialect.H2Dialect</a:t>
            </a:r>
          </a:p>
        </p:txBody>
      </p:sp>
    </p:spTree>
    <p:extLst>
      <p:ext uri="{BB962C8B-B14F-4D97-AF65-F5344CB8AC3E}">
        <p14:creationId xmlns:p14="http://schemas.microsoft.com/office/powerpoint/2010/main" val="318533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1135D-3290-4F73-A644-1E42AC973135}"/>
              </a:ext>
            </a:extLst>
          </p:cNvPr>
          <p:cNvSpPr>
            <a:spLocks noGrp="1"/>
          </p:cNvSpPr>
          <p:nvPr>
            <p:ph idx="1"/>
          </p:nvPr>
        </p:nvSpPr>
        <p:spPr>
          <a:xfrm>
            <a:off x="829340" y="350874"/>
            <a:ext cx="10524460" cy="5826089"/>
          </a:xfrm>
        </p:spPr>
        <p:txBody>
          <a:bodyPr>
            <a:normAutofit/>
          </a:bodyPr>
          <a:lstStyle/>
          <a:p>
            <a:pPr marL="0" indent="0">
              <a:buNone/>
            </a:pPr>
            <a:r>
              <a:rPr lang="en-US" sz="1600" b="1" dirty="0"/>
              <a:t>User Schema:- </a:t>
            </a:r>
          </a:p>
          <a:p>
            <a:pPr marL="0" indent="0">
              <a:buNone/>
            </a:pPr>
            <a:r>
              <a:rPr lang="en-US" sz="1600" dirty="0"/>
              <a:t>The standard JDBC implementation of the ​</a:t>
            </a:r>
            <a:r>
              <a:rPr lang="en-US" sz="1600" dirty="0" err="1"/>
              <a:t>UserDetailsService</a:t>
            </a:r>
            <a:r>
              <a:rPr lang="en-US" sz="1600" dirty="0"/>
              <a:t>​ (​</a:t>
            </a:r>
            <a:r>
              <a:rPr lang="en-US" sz="1600" dirty="0" err="1"/>
              <a:t>JdbcDaoImpl</a:t>
            </a:r>
            <a:r>
              <a:rPr lang="en-US" sz="1600" dirty="0"/>
              <a:t>​) requires tables to load the password, account status (enabled or disabled) and a list of authorities (roles) for the user. You will need to adjust this schema to match the database dialect you are using. </a:t>
            </a:r>
          </a:p>
          <a:p>
            <a:pPr marL="0" indent="0">
              <a:buNone/>
            </a:pPr>
            <a:endParaRPr lang="en-US" sz="1600" dirty="0"/>
          </a:p>
          <a:p>
            <a:pPr marL="0" indent="0">
              <a:buNone/>
            </a:pPr>
            <a:r>
              <a:rPr lang="en-US" sz="1600" dirty="0"/>
              <a:t>create table users(</a:t>
            </a:r>
          </a:p>
          <a:p>
            <a:pPr marL="0" indent="0">
              <a:buNone/>
            </a:pPr>
            <a:r>
              <a:rPr lang="en-US" sz="1600" dirty="0"/>
              <a:t>	username </a:t>
            </a:r>
            <a:r>
              <a:rPr lang="en-US" sz="1600" dirty="0" err="1"/>
              <a:t>varchar_ignorecase</a:t>
            </a:r>
            <a:r>
              <a:rPr lang="en-US" sz="1600" dirty="0"/>
              <a:t>(50) not null primary key,</a:t>
            </a:r>
          </a:p>
          <a:p>
            <a:pPr marL="0" indent="0">
              <a:buNone/>
            </a:pPr>
            <a:r>
              <a:rPr lang="en-US" sz="1600" dirty="0"/>
              <a:t>	password </a:t>
            </a:r>
            <a:r>
              <a:rPr lang="en-US" sz="1600" dirty="0" err="1"/>
              <a:t>varchar_ignorecase</a:t>
            </a:r>
            <a:r>
              <a:rPr lang="en-US" sz="1600" dirty="0"/>
              <a:t>(50) not null,</a:t>
            </a:r>
          </a:p>
          <a:p>
            <a:pPr marL="0" indent="0">
              <a:buNone/>
            </a:pPr>
            <a:r>
              <a:rPr lang="en-US" sz="1600" dirty="0"/>
              <a:t>	enabled </a:t>
            </a:r>
            <a:r>
              <a:rPr lang="en-US" sz="1600" dirty="0" err="1"/>
              <a:t>boolean</a:t>
            </a:r>
            <a:r>
              <a:rPr lang="en-US" sz="1600" dirty="0"/>
              <a:t> not null</a:t>
            </a:r>
          </a:p>
          <a:p>
            <a:pPr marL="0" indent="0">
              <a:buNone/>
            </a:pPr>
            <a:r>
              <a:rPr lang="en-US" sz="1600" dirty="0"/>
              <a:t>);</a:t>
            </a:r>
          </a:p>
          <a:p>
            <a:pPr marL="0" indent="0">
              <a:buNone/>
            </a:pPr>
            <a:endParaRPr lang="en-US" sz="1600" dirty="0"/>
          </a:p>
          <a:p>
            <a:pPr marL="0" indent="0">
              <a:buNone/>
            </a:pPr>
            <a:r>
              <a:rPr lang="en-US" sz="1600" dirty="0"/>
              <a:t>create table authorities (</a:t>
            </a:r>
          </a:p>
          <a:p>
            <a:pPr marL="0" indent="0">
              <a:buNone/>
            </a:pPr>
            <a:r>
              <a:rPr lang="en-US" sz="1600" dirty="0"/>
              <a:t>	username </a:t>
            </a:r>
            <a:r>
              <a:rPr lang="en-US" sz="1600" dirty="0" err="1"/>
              <a:t>varchar_ignorecase</a:t>
            </a:r>
            <a:r>
              <a:rPr lang="en-US" sz="1600" dirty="0"/>
              <a:t>(50) not null,</a:t>
            </a:r>
          </a:p>
          <a:p>
            <a:pPr marL="0" indent="0">
              <a:buNone/>
            </a:pPr>
            <a:r>
              <a:rPr lang="en-US" sz="1600" dirty="0"/>
              <a:t>	authority </a:t>
            </a:r>
            <a:r>
              <a:rPr lang="en-US" sz="1600" dirty="0" err="1"/>
              <a:t>varchar_ignorecase</a:t>
            </a:r>
            <a:r>
              <a:rPr lang="en-US" sz="1600" dirty="0"/>
              <a:t>(50) not null,</a:t>
            </a:r>
          </a:p>
          <a:p>
            <a:pPr marL="0" indent="0">
              <a:buNone/>
            </a:pPr>
            <a:r>
              <a:rPr lang="en-US" sz="1600" dirty="0"/>
              <a:t>	constraint </a:t>
            </a:r>
            <a:r>
              <a:rPr lang="en-US" sz="1600" dirty="0" err="1"/>
              <a:t>fk_authorities_users</a:t>
            </a:r>
            <a:r>
              <a:rPr lang="en-US" sz="1600" dirty="0"/>
              <a:t> foreign key(username) references users(username)</a:t>
            </a:r>
          </a:p>
          <a:p>
            <a:pPr marL="0" indent="0">
              <a:buNone/>
            </a:pPr>
            <a:r>
              <a:rPr lang="en-US" sz="1600" dirty="0"/>
              <a:t>);</a:t>
            </a:r>
          </a:p>
          <a:p>
            <a:pPr marL="0" indent="0">
              <a:buNone/>
            </a:pPr>
            <a:r>
              <a:rPr lang="en-US" sz="1600" dirty="0"/>
              <a:t>create unique index </a:t>
            </a:r>
            <a:r>
              <a:rPr lang="en-US" sz="1600" dirty="0" err="1"/>
              <a:t>ix_auth_username</a:t>
            </a:r>
            <a:r>
              <a:rPr lang="en-US" sz="1600" dirty="0"/>
              <a:t> on authorities (</a:t>
            </a:r>
            <a:r>
              <a:rPr lang="en-US" sz="1600" dirty="0" err="1"/>
              <a:t>username,authority</a:t>
            </a:r>
            <a:r>
              <a:rPr lang="en-US" sz="1600" dirty="0"/>
              <a:t>);</a:t>
            </a:r>
          </a:p>
        </p:txBody>
      </p:sp>
    </p:spTree>
    <p:extLst>
      <p:ext uri="{BB962C8B-B14F-4D97-AF65-F5344CB8AC3E}">
        <p14:creationId xmlns:p14="http://schemas.microsoft.com/office/powerpoint/2010/main" val="14854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63C084-4A5F-494E-BBA1-F9D30EAAE4CD}"/>
              </a:ext>
            </a:extLst>
          </p:cNvPr>
          <p:cNvSpPr>
            <a:spLocks noGrp="1"/>
          </p:cNvSpPr>
          <p:nvPr>
            <p:ph idx="1"/>
          </p:nvPr>
        </p:nvSpPr>
        <p:spPr>
          <a:xfrm>
            <a:off x="499730" y="307975"/>
            <a:ext cx="10854070" cy="6369272"/>
          </a:xfrm>
        </p:spPr>
        <p:txBody>
          <a:bodyPr>
            <a:normAutofit/>
          </a:bodyPr>
          <a:lstStyle/>
          <a:p>
            <a:pPr marL="0" indent="0">
              <a:buNone/>
            </a:pPr>
            <a:r>
              <a:rPr lang="en-US" dirty="0"/>
              <a:t>Code Explanation :-</a:t>
            </a:r>
          </a:p>
          <a:p>
            <a:r>
              <a:rPr lang="en-US" sz="1500" dirty="0"/>
              <a:t>In configureGlobal() method, we have added two users: One user with “ROLE_USER” role and another user with both “ROLE_USER” and “ROLE_ADMIN” roles.</a:t>
            </a:r>
          </a:p>
          <a:p>
            <a:r>
              <a:rPr lang="en-US" sz="1500" dirty="0"/>
              <a:t>We can use either authorities(ROLE) or roles(ROLE) methods to configure Roles in our application.</a:t>
            </a:r>
          </a:p>
          <a:p>
            <a:r>
              <a:rPr lang="en-US" sz="1500" dirty="0"/>
              <a:t>Difference between authorities() and roles() methods:</a:t>
            </a:r>
          </a:p>
          <a:p>
            <a:pPr lvl="1"/>
            <a:r>
              <a:rPr lang="en-US" sz="1500" dirty="0"/>
              <a:t>1.authorities() needs complete role name like “ROLE_USER”</a:t>
            </a:r>
          </a:p>
          <a:p>
            <a:pPr lvl="1"/>
            <a:r>
              <a:rPr lang="en-US" sz="1500" dirty="0"/>
              <a:t>2.roles() needs role name like “USER”. It will automatically adds “ROLE_” value to this “USER” role name.</a:t>
            </a:r>
          </a:p>
          <a:p>
            <a:r>
              <a:rPr lang="en-US" sz="1500" dirty="0"/>
              <a:t>In configure() method, we have defined different URLs with required Access Roles.</a:t>
            </a:r>
          </a:p>
          <a:p>
            <a:pPr marL="0" indent="0">
              <a:buNone/>
            </a:pPr>
            <a:r>
              <a:rPr lang="en-US" sz="1500" dirty="0"/>
              <a:t>-------------------------------------------------------------------------------------------------------------------------------------------------------------------------------------</a:t>
            </a:r>
          </a:p>
          <a:p>
            <a:pPr marL="0" indent="0">
              <a:buNone/>
            </a:pPr>
            <a:r>
              <a:rPr lang="en-US" sz="1500" dirty="0"/>
              <a:t>Prior to Spring Security 5.0, the default PasswordEncoder was </a:t>
            </a:r>
            <a:r>
              <a:rPr lang="en-US" sz="1500" b="1" dirty="0"/>
              <a:t>NoOpPasswordEncoder</a:t>
            </a:r>
            <a:r>
              <a:rPr lang="en-US" sz="1500" dirty="0"/>
              <a:t> which required plain text passwords but is insecure. Spring Security 5.x onwards, the default PasswordEncoder is </a:t>
            </a:r>
            <a:r>
              <a:rPr lang="en-US" sz="1500" b="1" dirty="0"/>
              <a:t>DelegatingPasswordEncoder</a:t>
            </a:r>
            <a:r>
              <a:rPr lang="en-US" sz="1500" dirty="0"/>
              <a:t>, which requires a Password Storage Format.</a:t>
            </a:r>
          </a:p>
          <a:p>
            <a:pPr marL="0" indent="0">
              <a:buNone/>
            </a:pPr>
            <a:r>
              <a:rPr lang="en-US" sz="1500" dirty="0"/>
              <a:t>Password Storage Format</a:t>
            </a:r>
          </a:p>
          <a:p>
            <a:pPr marL="0" indent="0">
              <a:buNone/>
            </a:pPr>
            <a:r>
              <a:rPr lang="en-US" sz="1500" dirty="0"/>
              <a:t>The general format for a password is:</a:t>
            </a:r>
          </a:p>
          <a:p>
            <a:pPr marL="0" indent="0">
              <a:buNone/>
            </a:pPr>
            <a:r>
              <a:rPr lang="en-US" sz="1500" dirty="0"/>
              <a:t>{id}encodedPassword</a:t>
            </a:r>
          </a:p>
          <a:p>
            <a:pPr marL="0" indent="0">
              <a:buNone/>
            </a:pPr>
            <a:r>
              <a:rPr lang="en-US" sz="1500" dirty="0"/>
              <a:t>where:</a:t>
            </a:r>
          </a:p>
          <a:p>
            <a:pPr marL="0" indent="0">
              <a:buNone/>
            </a:pPr>
            <a:r>
              <a:rPr lang="en-US" sz="1500" dirty="0"/>
              <a:t>"id“ is an identifier used to look up which PasswordEncoder should be used.</a:t>
            </a:r>
          </a:p>
          <a:p>
            <a:pPr marL="0" indent="0">
              <a:buNone/>
            </a:pPr>
            <a:r>
              <a:rPr lang="en-US" sz="1500" dirty="0"/>
              <a:t>"encodedPassword“ is the original encoded password for the selected PasswordEncoder.</a:t>
            </a:r>
          </a:p>
        </p:txBody>
      </p:sp>
    </p:spTree>
    <p:extLst>
      <p:ext uri="{BB962C8B-B14F-4D97-AF65-F5344CB8AC3E}">
        <p14:creationId xmlns:p14="http://schemas.microsoft.com/office/powerpoint/2010/main" val="340815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722E26-F468-41D9-947D-3A68C49413F4}"/>
              </a:ext>
            </a:extLst>
          </p:cNvPr>
          <p:cNvSpPr>
            <a:spLocks noGrp="1"/>
          </p:cNvSpPr>
          <p:nvPr>
            <p:ph idx="1"/>
          </p:nvPr>
        </p:nvSpPr>
        <p:spPr>
          <a:xfrm>
            <a:off x="669925" y="233363"/>
            <a:ext cx="10683875" cy="5943600"/>
          </a:xfrm>
        </p:spPr>
        <p:txBody>
          <a:bodyPr>
            <a:normAutofit/>
          </a:bodyPr>
          <a:lstStyle/>
          <a:p>
            <a:pPr marL="0" indent="0">
              <a:buNone/>
            </a:pPr>
            <a:r>
              <a:rPr lang="en-US" sz="1400" b="1" dirty="0" err="1"/>
              <a:t>UserDetailsService</a:t>
            </a:r>
            <a:endParaRPr lang="en-US" sz="1400" dirty="0"/>
          </a:p>
          <a:p>
            <a:pPr marL="0" indent="0">
              <a:buNone/>
            </a:pPr>
            <a:r>
              <a:rPr lang="en-US" sz="1400" dirty="0"/>
              <a:t>public interface ​</a:t>
            </a:r>
            <a:r>
              <a:rPr lang="en-US" sz="1400" dirty="0" err="1"/>
              <a:t>UserDetailsService</a:t>
            </a:r>
            <a:endParaRPr lang="en-US" sz="1400" dirty="0"/>
          </a:p>
          <a:p>
            <a:pPr marL="0" indent="0">
              <a:buNone/>
            </a:pPr>
            <a:r>
              <a:rPr lang="en-US" sz="1400" dirty="0"/>
              <a:t>Core interface which loads user-specific data. </a:t>
            </a:r>
          </a:p>
          <a:p>
            <a:pPr marL="0" indent="0">
              <a:buNone/>
            </a:pPr>
            <a:r>
              <a:rPr lang="en-US" sz="1400" dirty="0" err="1"/>
              <a:t>UserDetailsService</a:t>
            </a:r>
            <a:r>
              <a:rPr lang="en-US" sz="1400" dirty="0"/>
              <a:t> means a central interface in Spring Security. It is a service to search "User account and such user's roles". It is used by the  Spring Security </a:t>
            </a:r>
            <a:r>
              <a:rPr lang="en-US" sz="1400" dirty="0" err="1"/>
              <a:t>everytime</a:t>
            </a:r>
            <a:r>
              <a:rPr lang="en-US" sz="1400" dirty="0"/>
              <a:t> when users log in the system. Therefore, you need to write a class to implement this interface.</a:t>
            </a:r>
          </a:p>
          <a:p>
            <a:pPr marL="0" indent="0">
              <a:buNone/>
            </a:pPr>
            <a:r>
              <a:rPr lang="en-US" sz="1400" dirty="0"/>
              <a:t>Herein, I create the  </a:t>
            </a:r>
            <a:r>
              <a:rPr lang="en-US" sz="1400" dirty="0" err="1"/>
              <a:t>UserDetailsServiceImpl</a:t>
            </a:r>
            <a:r>
              <a:rPr lang="en-US" sz="1400" dirty="0"/>
              <a:t> class which implements the </a:t>
            </a:r>
            <a:r>
              <a:rPr lang="en-US" sz="1400" dirty="0" err="1"/>
              <a:t>UserDetailsService</a:t>
            </a:r>
            <a:r>
              <a:rPr lang="en-US" sz="1400" dirty="0"/>
              <a:t> interface. The  </a:t>
            </a:r>
            <a:r>
              <a:rPr lang="en-US" sz="1400" dirty="0" err="1"/>
              <a:t>UserDetailsServiceImpl</a:t>
            </a:r>
            <a:r>
              <a:rPr lang="en-US" sz="1400" dirty="0"/>
              <a:t> class is annotated by   @Service to tell the  Spring "let's manage it as a Spring BEAN". </a:t>
            </a:r>
          </a:p>
          <a:p>
            <a:pPr marL="0" indent="0">
              <a:buNone/>
            </a:pPr>
            <a:endParaRPr lang="en-US" sz="1400" dirty="0"/>
          </a:p>
          <a:p>
            <a:pPr marL="0" indent="0">
              <a:buNone/>
            </a:pPr>
            <a:r>
              <a:rPr lang="en-US" sz="1400" dirty="0"/>
              <a:t>When the user information is stored in a database, Spring provides two ways to authenticate: </a:t>
            </a:r>
          </a:p>
          <a:p>
            <a:pPr marL="0" indent="0">
              <a:buNone/>
            </a:pPr>
            <a:r>
              <a:rPr lang="en-US" sz="1400" dirty="0"/>
              <a:t>● </a:t>
            </a:r>
            <a:r>
              <a:rPr lang="en-US" sz="1400" dirty="0" err="1"/>
              <a:t>UserDetailService</a:t>
            </a:r>
            <a:r>
              <a:rPr lang="en-US" sz="1400" dirty="0"/>
              <a:t> </a:t>
            </a:r>
          </a:p>
          <a:p>
            <a:pPr marL="0" indent="0">
              <a:buNone/>
            </a:pPr>
            <a:r>
              <a:rPr lang="en-US" sz="1400" dirty="0"/>
              <a:t>● </a:t>
            </a:r>
            <a:r>
              <a:rPr lang="en-US" sz="1400" dirty="0" err="1"/>
              <a:t>JDBCAuthentication</a:t>
            </a:r>
            <a:r>
              <a:rPr lang="en-US" sz="1400" dirty="0"/>
              <a:t> </a:t>
            </a:r>
          </a:p>
          <a:p>
            <a:pPr marL="0" indent="0">
              <a:buNone/>
            </a:pPr>
            <a:endParaRPr lang="en-US" sz="1400" dirty="0"/>
          </a:p>
        </p:txBody>
      </p:sp>
    </p:spTree>
    <p:extLst>
      <p:ext uri="{BB962C8B-B14F-4D97-AF65-F5344CB8AC3E}">
        <p14:creationId xmlns:p14="http://schemas.microsoft.com/office/powerpoint/2010/main" val="97640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1293</Words>
  <Application>Microsoft Office PowerPoint</Application>
  <PresentationFormat>Widescreen</PresentationFormat>
  <Paragraphs>129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Spring Security</vt:lpstr>
      <vt:lpstr>What is Spring Security?</vt:lpstr>
      <vt:lpstr>HTTP BASIC Authentication </vt:lpstr>
      <vt:lpstr>Spring 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Rakesh Kumar</dc:creator>
  <cp:lastModifiedBy>Rakesh Kumar</cp:lastModifiedBy>
  <cp:revision>37</cp:revision>
  <dcterms:created xsi:type="dcterms:W3CDTF">2020-01-06T05:07:30Z</dcterms:created>
  <dcterms:modified xsi:type="dcterms:W3CDTF">2020-01-13T05:29:11Z</dcterms:modified>
</cp:coreProperties>
</file>