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704A0-7A22-4041-86D8-E3852237FEC2}" type="doc">
      <dgm:prSet loTypeId="urn:microsoft.com/office/officeart/2005/8/layout/default" loCatId="list" qsTypeId="urn:microsoft.com/office/officeart/2005/8/quickstyle/3d2" qsCatId="3D" csTypeId="urn:microsoft.com/office/officeart/2005/8/colors/colorful2" csCatId="colorful" phldr="1"/>
      <dgm:spPr/>
      <dgm:t>
        <a:bodyPr/>
        <a:lstStyle/>
        <a:p>
          <a:endParaRPr lang="fr-CM"/>
        </a:p>
      </dgm:t>
    </dgm:pt>
    <dgm:pt modelId="{26A9DD92-F6EA-43C1-9197-79FF3E1D14F3}">
      <dgm:prSet phldrT="[Text]" custT="1"/>
      <dgm:spPr/>
      <dgm:t>
        <a:bodyPr/>
        <a:lstStyle/>
        <a:p>
          <a:pPr algn="ctr"/>
          <a:r>
            <a:rPr lang="fr-CM" sz="2800" dirty="0"/>
            <a:t>Détection du champs électromagnétique</a:t>
          </a:r>
        </a:p>
      </dgm:t>
    </dgm:pt>
    <dgm:pt modelId="{67D3812A-0629-4D4F-A382-29C753009A01}" type="parTrans" cxnId="{6AC141B2-5FF3-4DA8-A1C1-53B1462D5374}">
      <dgm:prSet/>
      <dgm:spPr/>
      <dgm:t>
        <a:bodyPr/>
        <a:lstStyle/>
        <a:p>
          <a:endParaRPr lang="fr-CM"/>
        </a:p>
      </dgm:t>
    </dgm:pt>
    <dgm:pt modelId="{655D4C98-436A-4183-9FC9-D96B50B88A10}" type="sibTrans" cxnId="{6AC141B2-5FF3-4DA8-A1C1-53B1462D5374}">
      <dgm:prSet/>
      <dgm:spPr/>
      <dgm:t>
        <a:bodyPr/>
        <a:lstStyle/>
        <a:p>
          <a:endParaRPr lang="fr-CM"/>
        </a:p>
      </dgm:t>
    </dgm:pt>
    <dgm:pt modelId="{AF858737-A855-4EB7-A5EC-8B83917A70E4}">
      <dgm:prSet phldrT="[Text]" custT="1"/>
      <dgm:spPr/>
      <dgm:t>
        <a:bodyPr/>
        <a:lstStyle/>
        <a:p>
          <a:r>
            <a:rPr lang="fr-CM" sz="3200" dirty="0"/>
            <a:t>Contrôle de qualité précise </a:t>
          </a:r>
        </a:p>
      </dgm:t>
    </dgm:pt>
    <dgm:pt modelId="{1B7BD5BB-0C80-4C53-8B09-D3BB73B12DEF}" type="parTrans" cxnId="{D45C0193-7BCE-4B24-97AE-3802EA793C9D}">
      <dgm:prSet/>
      <dgm:spPr/>
      <dgm:t>
        <a:bodyPr/>
        <a:lstStyle/>
        <a:p>
          <a:endParaRPr lang="fr-CM"/>
        </a:p>
      </dgm:t>
    </dgm:pt>
    <dgm:pt modelId="{F5F928D3-2BB2-4627-A063-46D43191B35C}" type="sibTrans" cxnId="{D45C0193-7BCE-4B24-97AE-3802EA793C9D}">
      <dgm:prSet/>
      <dgm:spPr/>
      <dgm:t>
        <a:bodyPr/>
        <a:lstStyle/>
        <a:p>
          <a:endParaRPr lang="fr-CM"/>
        </a:p>
      </dgm:t>
    </dgm:pt>
    <dgm:pt modelId="{064620BB-1C5E-422E-BE0B-2A843AA2557C}">
      <dgm:prSet phldrT="[Text]" custT="1"/>
      <dgm:spPr/>
      <dgm:t>
        <a:bodyPr/>
        <a:lstStyle/>
        <a:p>
          <a:r>
            <a:rPr lang="fr-CM" sz="3200" dirty="0"/>
            <a:t>Contraint aux respects des normes</a:t>
          </a:r>
        </a:p>
      </dgm:t>
    </dgm:pt>
    <dgm:pt modelId="{FB3459DE-1518-4092-8ED9-5AB1E2DC3459}" type="parTrans" cxnId="{D4E16990-1DA8-4CAA-8F5B-A13D7AEF90BF}">
      <dgm:prSet/>
      <dgm:spPr/>
      <dgm:t>
        <a:bodyPr/>
        <a:lstStyle/>
        <a:p>
          <a:endParaRPr lang="fr-CM"/>
        </a:p>
      </dgm:t>
    </dgm:pt>
    <dgm:pt modelId="{B5BECEE8-4053-474C-B17E-790B531E1EC2}" type="sibTrans" cxnId="{D4E16990-1DA8-4CAA-8F5B-A13D7AEF90BF}">
      <dgm:prSet/>
      <dgm:spPr/>
      <dgm:t>
        <a:bodyPr/>
        <a:lstStyle/>
        <a:p>
          <a:endParaRPr lang="fr-CM"/>
        </a:p>
      </dgm:t>
    </dgm:pt>
    <dgm:pt modelId="{230A5A68-F94B-4547-B008-7B3904E878DD}" type="pres">
      <dgm:prSet presAssocID="{ADD704A0-7A22-4041-86D8-E3852237FEC2}" presName="diagram" presStyleCnt="0">
        <dgm:presLayoutVars>
          <dgm:dir/>
          <dgm:resizeHandles val="exact"/>
        </dgm:presLayoutVars>
      </dgm:prSet>
      <dgm:spPr/>
    </dgm:pt>
    <dgm:pt modelId="{85E557B0-F872-4B8B-AD9F-927CF7C99023}" type="pres">
      <dgm:prSet presAssocID="{26A9DD92-F6EA-43C1-9197-79FF3E1D14F3}" presName="node" presStyleLbl="node1" presStyleIdx="0" presStyleCnt="3">
        <dgm:presLayoutVars>
          <dgm:bulletEnabled val="1"/>
        </dgm:presLayoutVars>
      </dgm:prSet>
      <dgm:spPr/>
    </dgm:pt>
    <dgm:pt modelId="{004A7977-7E7C-4E09-B5F5-50CF74FF5389}" type="pres">
      <dgm:prSet presAssocID="{655D4C98-436A-4183-9FC9-D96B50B88A10}" presName="sibTrans" presStyleCnt="0"/>
      <dgm:spPr/>
    </dgm:pt>
    <dgm:pt modelId="{5BA1C45D-EF4C-41B1-BF55-7368980E97A0}" type="pres">
      <dgm:prSet presAssocID="{AF858737-A855-4EB7-A5EC-8B83917A70E4}" presName="node" presStyleLbl="node1" presStyleIdx="1" presStyleCnt="3">
        <dgm:presLayoutVars>
          <dgm:bulletEnabled val="1"/>
        </dgm:presLayoutVars>
      </dgm:prSet>
      <dgm:spPr/>
    </dgm:pt>
    <dgm:pt modelId="{A0E1855D-11DF-4967-BD48-20B7C8F8B5FD}" type="pres">
      <dgm:prSet presAssocID="{F5F928D3-2BB2-4627-A063-46D43191B35C}" presName="sibTrans" presStyleCnt="0"/>
      <dgm:spPr/>
    </dgm:pt>
    <dgm:pt modelId="{90A94995-0A2A-41D7-8D36-2D3632659612}" type="pres">
      <dgm:prSet presAssocID="{064620BB-1C5E-422E-BE0B-2A843AA2557C}" presName="node" presStyleLbl="node1" presStyleIdx="2" presStyleCnt="3">
        <dgm:presLayoutVars>
          <dgm:bulletEnabled val="1"/>
        </dgm:presLayoutVars>
      </dgm:prSet>
      <dgm:spPr/>
    </dgm:pt>
  </dgm:ptLst>
  <dgm:cxnLst>
    <dgm:cxn modelId="{39D9FD46-CAB2-4F86-B32A-D4A51234A0B3}" type="presOf" srcId="{26A9DD92-F6EA-43C1-9197-79FF3E1D14F3}" destId="{85E557B0-F872-4B8B-AD9F-927CF7C99023}" srcOrd="0" destOrd="0" presId="urn:microsoft.com/office/officeart/2005/8/layout/default"/>
    <dgm:cxn modelId="{D4E16990-1DA8-4CAA-8F5B-A13D7AEF90BF}" srcId="{ADD704A0-7A22-4041-86D8-E3852237FEC2}" destId="{064620BB-1C5E-422E-BE0B-2A843AA2557C}" srcOrd="2" destOrd="0" parTransId="{FB3459DE-1518-4092-8ED9-5AB1E2DC3459}" sibTransId="{B5BECEE8-4053-474C-B17E-790B531E1EC2}"/>
    <dgm:cxn modelId="{D45C0193-7BCE-4B24-97AE-3802EA793C9D}" srcId="{ADD704A0-7A22-4041-86D8-E3852237FEC2}" destId="{AF858737-A855-4EB7-A5EC-8B83917A70E4}" srcOrd="1" destOrd="0" parTransId="{1B7BD5BB-0C80-4C53-8B09-D3BB73B12DEF}" sibTransId="{F5F928D3-2BB2-4627-A063-46D43191B35C}"/>
    <dgm:cxn modelId="{52FF8993-D170-4839-AD1F-937CFB036CCB}" type="presOf" srcId="{AF858737-A855-4EB7-A5EC-8B83917A70E4}" destId="{5BA1C45D-EF4C-41B1-BF55-7368980E97A0}" srcOrd="0" destOrd="0" presId="urn:microsoft.com/office/officeart/2005/8/layout/default"/>
    <dgm:cxn modelId="{6AC141B2-5FF3-4DA8-A1C1-53B1462D5374}" srcId="{ADD704A0-7A22-4041-86D8-E3852237FEC2}" destId="{26A9DD92-F6EA-43C1-9197-79FF3E1D14F3}" srcOrd="0" destOrd="0" parTransId="{67D3812A-0629-4D4F-A382-29C753009A01}" sibTransId="{655D4C98-436A-4183-9FC9-D96B50B88A10}"/>
    <dgm:cxn modelId="{81A0E4DE-CDB4-441B-A3ED-B34418669B7F}" type="presOf" srcId="{ADD704A0-7A22-4041-86D8-E3852237FEC2}" destId="{230A5A68-F94B-4547-B008-7B3904E878DD}" srcOrd="0" destOrd="0" presId="urn:microsoft.com/office/officeart/2005/8/layout/default"/>
    <dgm:cxn modelId="{665C14ED-B300-4731-A187-E0C5933FC758}" type="presOf" srcId="{064620BB-1C5E-422E-BE0B-2A843AA2557C}" destId="{90A94995-0A2A-41D7-8D36-2D3632659612}" srcOrd="0" destOrd="0" presId="urn:microsoft.com/office/officeart/2005/8/layout/default"/>
    <dgm:cxn modelId="{9460EDAB-9E2C-4103-92ED-46ACC7FF51B0}" type="presParOf" srcId="{230A5A68-F94B-4547-B008-7B3904E878DD}" destId="{85E557B0-F872-4B8B-AD9F-927CF7C99023}" srcOrd="0" destOrd="0" presId="urn:microsoft.com/office/officeart/2005/8/layout/default"/>
    <dgm:cxn modelId="{82AC8E1B-919C-45FF-9337-012C6C087F55}" type="presParOf" srcId="{230A5A68-F94B-4547-B008-7B3904E878DD}" destId="{004A7977-7E7C-4E09-B5F5-50CF74FF5389}" srcOrd="1" destOrd="0" presId="urn:microsoft.com/office/officeart/2005/8/layout/default"/>
    <dgm:cxn modelId="{4158C590-3C4C-439A-9DFC-8B5FED414FA8}" type="presParOf" srcId="{230A5A68-F94B-4547-B008-7B3904E878DD}" destId="{5BA1C45D-EF4C-41B1-BF55-7368980E97A0}" srcOrd="2" destOrd="0" presId="urn:microsoft.com/office/officeart/2005/8/layout/default"/>
    <dgm:cxn modelId="{8189452A-6D60-406C-98E1-6FDEB5B27CE5}" type="presParOf" srcId="{230A5A68-F94B-4547-B008-7B3904E878DD}" destId="{A0E1855D-11DF-4967-BD48-20B7C8F8B5FD}" srcOrd="3" destOrd="0" presId="urn:microsoft.com/office/officeart/2005/8/layout/default"/>
    <dgm:cxn modelId="{8B8592A2-F379-4991-92FF-93F4246FCC5F}" type="presParOf" srcId="{230A5A68-F94B-4547-B008-7B3904E878DD}" destId="{90A94995-0A2A-41D7-8D36-2D363265961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D19C4-8231-4E73-B266-11B356E4BCF4}" type="doc">
      <dgm:prSet loTypeId="urn:microsoft.com/office/officeart/2005/8/layout/default" loCatId="list" qsTypeId="urn:microsoft.com/office/officeart/2005/8/quickstyle/3d3" qsCatId="3D" csTypeId="urn:microsoft.com/office/officeart/2005/8/colors/colorful2" csCatId="colorful" phldr="1"/>
      <dgm:spPr/>
      <dgm:t>
        <a:bodyPr/>
        <a:lstStyle/>
        <a:p>
          <a:endParaRPr lang="fr-CM"/>
        </a:p>
      </dgm:t>
    </dgm:pt>
    <dgm:pt modelId="{696381BC-DCB2-4C7D-A1BD-CAF59B8F1F65}">
      <dgm:prSet phldrT="[Text]"/>
      <dgm:spPr/>
      <dgm:t>
        <a:bodyPr/>
        <a:lstStyle/>
        <a:p>
          <a:r>
            <a:rPr lang="fr-CM" dirty="0"/>
            <a:t>Sensibilité limité</a:t>
          </a:r>
        </a:p>
      </dgm:t>
    </dgm:pt>
    <dgm:pt modelId="{F897251D-E5C2-42CD-8383-B1224B9F34E3}" type="parTrans" cxnId="{937BF62A-228B-4EBE-B337-CADF90699D84}">
      <dgm:prSet/>
      <dgm:spPr/>
      <dgm:t>
        <a:bodyPr/>
        <a:lstStyle/>
        <a:p>
          <a:endParaRPr lang="fr-CM"/>
        </a:p>
      </dgm:t>
    </dgm:pt>
    <dgm:pt modelId="{631EA433-6596-4711-809C-93BE446EA365}" type="sibTrans" cxnId="{937BF62A-228B-4EBE-B337-CADF90699D84}">
      <dgm:prSet/>
      <dgm:spPr/>
      <dgm:t>
        <a:bodyPr/>
        <a:lstStyle/>
        <a:p>
          <a:endParaRPr lang="fr-CM"/>
        </a:p>
      </dgm:t>
    </dgm:pt>
    <dgm:pt modelId="{57291A2A-35FE-4FE3-9FA5-40B1F2511A60}" type="pres">
      <dgm:prSet presAssocID="{CA0D19C4-8231-4E73-B266-11B356E4BCF4}" presName="diagram" presStyleCnt="0">
        <dgm:presLayoutVars>
          <dgm:dir/>
          <dgm:resizeHandles val="exact"/>
        </dgm:presLayoutVars>
      </dgm:prSet>
      <dgm:spPr/>
    </dgm:pt>
    <dgm:pt modelId="{C7E0F176-6554-4E6C-8817-F06D33123C51}" type="pres">
      <dgm:prSet presAssocID="{696381BC-DCB2-4C7D-A1BD-CAF59B8F1F65}" presName="node" presStyleLbl="node1" presStyleIdx="0" presStyleCnt="1">
        <dgm:presLayoutVars>
          <dgm:bulletEnabled val="1"/>
        </dgm:presLayoutVars>
      </dgm:prSet>
      <dgm:spPr/>
    </dgm:pt>
  </dgm:ptLst>
  <dgm:cxnLst>
    <dgm:cxn modelId="{937BF62A-228B-4EBE-B337-CADF90699D84}" srcId="{CA0D19C4-8231-4E73-B266-11B356E4BCF4}" destId="{696381BC-DCB2-4C7D-A1BD-CAF59B8F1F65}" srcOrd="0" destOrd="0" parTransId="{F897251D-E5C2-42CD-8383-B1224B9F34E3}" sibTransId="{631EA433-6596-4711-809C-93BE446EA365}"/>
    <dgm:cxn modelId="{E8B36B78-50C8-4A09-BB49-98D3645BB415}" type="presOf" srcId="{696381BC-DCB2-4C7D-A1BD-CAF59B8F1F65}" destId="{C7E0F176-6554-4E6C-8817-F06D33123C51}" srcOrd="0" destOrd="0" presId="urn:microsoft.com/office/officeart/2005/8/layout/default"/>
    <dgm:cxn modelId="{ED6259B2-A361-4B4F-A73B-736194146348}" type="presOf" srcId="{CA0D19C4-8231-4E73-B266-11B356E4BCF4}" destId="{57291A2A-35FE-4FE3-9FA5-40B1F2511A60}" srcOrd="0" destOrd="0" presId="urn:microsoft.com/office/officeart/2005/8/layout/default"/>
    <dgm:cxn modelId="{6C850177-56F6-4009-873D-CDB353336654}" type="presParOf" srcId="{57291A2A-35FE-4FE3-9FA5-40B1F2511A60}" destId="{C7E0F176-6554-4E6C-8817-F06D33123C5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557B0-F872-4B8B-AD9F-927CF7C99023}">
      <dsp:nvSpPr>
        <dsp:cNvPr id="0" name=""/>
        <dsp:cNvSpPr/>
      </dsp:nvSpPr>
      <dsp:spPr>
        <a:xfrm>
          <a:off x="0" y="842168"/>
          <a:ext cx="3095624" cy="1857375"/>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CM" sz="2800" kern="1200" dirty="0"/>
            <a:t>Détection du champs électromagnétique</a:t>
          </a:r>
        </a:p>
      </dsp:txBody>
      <dsp:txXfrm>
        <a:off x="0" y="842168"/>
        <a:ext cx="3095624" cy="1857375"/>
      </dsp:txXfrm>
    </dsp:sp>
    <dsp:sp modelId="{5BA1C45D-EF4C-41B1-BF55-7368980E97A0}">
      <dsp:nvSpPr>
        <dsp:cNvPr id="0" name=""/>
        <dsp:cNvSpPr/>
      </dsp:nvSpPr>
      <dsp:spPr>
        <a:xfrm>
          <a:off x="3405187" y="842168"/>
          <a:ext cx="3095624" cy="1857375"/>
        </a:xfrm>
        <a:prstGeom prst="rect">
          <a:avLst/>
        </a:prstGeom>
        <a:gradFill rotWithShape="0">
          <a:gsLst>
            <a:gs pos="0">
              <a:schemeClr val="accent2">
                <a:hueOff val="580323"/>
                <a:satOff val="-5172"/>
                <a:lumOff val="-1078"/>
                <a:alphaOff val="0"/>
                <a:tint val="96000"/>
                <a:lumMod val="102000"/>
              </a:schemeClr>
            </a:gs>
            <a:gs pos="100000">
              <a:schemeClr val="accent2">
                <a:hueOff val="580323"/>
                <a:satOff val="-5172"/>
                <a:lumOff val="-107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CM" sz="3200" kern="1200" dirty="0"/>
            <a:t>Contrôle de qualité précise </a:t>
          </a:r>
        </a:p>
      </dsp:txBody>
      <dsp:txXfrm>
        <a:off x="3405187" y="842168"/>
        <a:ext cx="3095624" cy="1857375"/>
      </dsp:txXfrm>
    </dsp:sp>
    <dsp:sp modelId="{90A94995-0A2A-41D7-8D36-2D3632659612}">
      <dsp:nvSpPr>
        <dsp:cNvPr id="0" name=""/>
        <dsp:cNvSpPr/>
      </dsp:nvSpPr>
      <dsp:spPr>
        <a:xfrm>
          <a:off x="6810375" y="842168"/>
          <a:ext cx="3095624" cy="1857375"/>
        </a:xfrm>
        <a:prstGeom prst="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CM" sz="3200" kern="1200" dirty="0"/>
            <a:t>Contraint aux respects des normes</a:t>
          </a:r>
        </a:p>
      </dsp:txBody>
      <dsp:txXfrm>
        <a:off x="6810375" y="842168"/>
        <a:ext cx="3095624" cy="1857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F176-6554-4E6C-8817-F06D33123C51}">
      <dsp:nvSpPr>
        <dsp:cNvPr id="0" name=""/>
        <dsp:cNvSpPr/>
      </dsp:nvSpPr>
      <dsp:spPr>
        <a:xfrm>
          <a:off x="2002482" y="545"/>
          <a:ext cx="5901035" cy="3540621"/>
        </a:xfrm>
        <a:prstGeom prst="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M" sz="6500" kern="1200" dirty="0"/>
            <a:t>Sensibilité limité</a:t>
          </a:r>
        </a:p>
      </dsp:txBody>
      <dsp:txXfrm>
        <a:off x="2002482" y="545"/>
        <a:ext cx="5901035" cy="35406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D9AB4-AAEE-4140-ABAE-3051432928FB}" type="datetimeFigureOut">
              <a:rPr lang="fr-CM" smtClean="0"/>
              <a:t>20/01/2024</a:t>
            </a:fld>
            <a:endParaRPr lang="fr-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5BB00-2BF0-49A2-88CB-6B47DE378594}" type="slidenum">
              <a:rPr lang="fr-CM" smtClean="0"/>
              <a:t>‹#›</a:t>
            </a:fld>
            <a:endParaRPr lang="fr-CM"/>
          </a:p>
        </p:txBody>
      </p:sp>
    </p:spTree>
    <p:extLst>
      <p:ext uri="{BB962C8B-B14F-4D97-AF65-F5344CB8AC3E}">
        <p14:creationId xmlns:p14="http://schemas.microsoft.com/office/powerpoint/2010/main" val="397764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92C2E0-E83E-4191-87F1-5A3BFF11C82C}" type="datetime1">
              <a:rPr lang="en-US" smtClean="0"/>
              <a:t>1/20/2024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64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105BC-4F19-4617-849C-C310E8A4D6CB}"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85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A7D4C-AB25-4D99-A1DD-CC83A7682248}"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56721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A7D4C-AB25-4D99-A1DD-CC83A7682248}"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02531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A7D4C-AB25-4D99-A1DD-CC83A7682248}"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58439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A7D4C-AB25-4D99-A1DD-CC83A7682248}"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935242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A7D4C-AB25-4D99-A1DD-CC83A7682248}"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413615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8B490-DF3C-4F3F-BC85-4DA0D5C3BEAD}"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163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98E7F-5255-4331-B84A-E880E2B86C96}"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970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52F7D-D5AD-480F-827A-62E057A2471E}"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671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B6275-317B-4DFA-8CD9-083661595402}"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52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D5154-E0F2-4964-A865-F717A1A84394}"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950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196A5-0CEE-4907-862D-5E0DBD1A89E0}" type="datetime1">
              <a:rPr lang="en-US" smtClean="0"/>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05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ECAB2-D82C-4347-9CB7-9CF8FF0833C6}" type="datetime1">
              <a:rPr lang="en-US" smtClean="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064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A1E7A-3384-45CF-9328-A695C8D356C5}" type="datetime1">
              <a:rPr lang="en-US" smtClean="0"/>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71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E705C-7BE4-41D8-A91D-D74B1EF2CA22}"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921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E385B-64CF-4F3F-865C-F0A0417447A4}"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188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5A7D4C-AB25-4D99-A1DD-CC83A7682248}" type="datetime1">
              <a:rPr lang="en-US" smtClean="0"/>
              <a:t>1/20/2024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83171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026C-5C6A-4F6B-884C-D286426291EB}"/>
              </a:ext>
            </a:extLst>
          </p:cNvPr>
          <p:cNvSpPr>
            <a:spLocks noGrp="1"/>
          </p:cNvSpPr>
          <p:nvPr>
            <p:ph type="ctrTitle"/>
          </p:nvPr>
        </p:nvSpPr>
        <p:spPr>
          <a:xfrm>
            <a:off x="2512528" y="115198"/>
            <a:ext cx="8791575" cy="1316037"/>
          </a:xfrm>
        </p:spPr>
        <p:txBody>
          <a:bodyPr>
            <a:normAutofit fontScale="90000"/>
          </a:bodyPr>
          <a:lstStyle/>
          <a:p>
            <a:pPr algn="ctr"/>
            <a:r>
              <a:rPr lang="fr-CM" sz="4400" dirty="0">
                <a:solidFill>
                  <a:srgbClr val="C00000"/>
                </a:solidFill>
                <a:latin typeface="Times New Roman" panose="02020603050405020304" pitchFamily="18" charset="0"/>
                <a:cs typeface="Times New Roman" panose="02020603050405020304" pitchFamily="18" charset="0"/>
              </a:rPr>
              <a:t>ROBOT DETECTEUR DE METAUX</a:t>
            </a:r>
          </a:p>
        </p:txBody>
      </p:sp>
      <p:sp>
        <p:nvSpPr>
          <p:cNvPr id="3" name="Subtitle 2">
            <a:extLst>
              <a:ext uri="{FF2B5EF4-FFF2-40B4-BE49-F238E27FC236}">
                <a16:creationId xmlns:a16="http://schemas.microsoft.com/office/drawing/2014/main" id="{F405EDE8-1429-45EE-8D17-A3272131F393}"/>
              </a:ext>
            </a:extLst>
          </p:cNvPr>
          <p:cNvSpPr>
            <a:spLocks noGrp="1"/>
          </p:cNvSpPr>
          <p:nvPr>
            <p:ph type="subTitle" idx="1"/>
          </p:nvPr>
        </p:nvSpPr>
        <p:spPr>
          <a:xfrm>
            <a:off x="2618545" y="1568823"/>
            <a:ext cx="8791575" cy="828260"/>
          </a:xfrm>
        </p:spPr>
        <p:txBody>
          <a:bodyPr>
            <a:normAutofit/>
          </a:bodyPr>
          <a:lstStyle/>
          <a:p>
            <a:pPr algn="ctr"/>
            <a:r>
              <a:rPr lang="fr-CM" sz="2800" u="sng" dirty="0">
                <a:solidFill>
                  <a:srgbClr val="C00000"/>
                </a:solidFill>
                <a:latin typeface="Times New Roman" panose="02020603050405020304" pitchFamily="18" charset="0"/>
                <a:cs typeface="Times New Roman" panose="02020603050405020304" pitchFamily="18" charset="0"/>
              </a:rPr>
              <a:t>Projet de système embarque</a:t>
            </a:r>
          </a:p>
        </p:txBody>
      </p:sp>
      <p:sp>
        <p:nvSpPr>
          <p:cNvPr id="5" name="Slide Number Placeholder 4">
            <a:extLst>
              <a:ext uri="{FF2B5EF4-FFF2-40B4-BE49-F238E27FC236}">
                <a16:creationId xmlns:a16="http://schemas.microsoft.com/office/drawing/2014/main" id="{B58061A2-C393-4DF2-9021-6CECCAECCF96}"/>
              </a:ext>
            </a:extLst>
          </p:cNvPr>
          <p:cNvSpPr>
            <a:spLocks noGrp="1"/>
          </p:cNvSpPr>
          <p:nvPr>
            <p:ph type="sldNum" sz="quarter" idx="12"/>
          </p:nvPr>
        </p:nvSpPr>
        <p:spPr>
          <a:xfrm>
            <a:off x="11304103" y="6377677"/>
            <a:ext cx="771089" cy="365125"/>
          </a:xfrm>
        </p:spPr>
        <p:txBody>
          <a:bodyPr/>
          <a:lstStyle/>
          <a:p>
            <a:fld id="{6D22F896-40B5-4ADD-8801-0D06FADFA095}" type="slidenum">
              <a:rPr lang="en-US" sz="2400" smtClean="0"/>
              <a:t>1</a:t>
            </a:fld>
            <a:endParaRPr lang="en-US" sz="2400" dirty="0"/>
          </a:p>
        </p:txBody>
      </p:sp>
      <p:sp>
        <p:nvSpPr>
          <p:cNvPr id="4" name="TextBox 3">
            <a:extLst>
              <a:ext uri="{FF2B5EF4-FFF2-40B4-BE49-F238E27FC236}">
                <a16:creationId xmlns:a16="http://schemas.microsoft.com/office/drawing/2014/main" id="{59DD025F-C5D4-498B-BCA7-5D5EB3E0EC7B}"/>
              </a:ext>
            </a:extLst>
          </p:cNvPr>
          <p:cNvSpPr txBox="1"/>
          <p:nvPr/>
        </p:nvSpPr>
        <p:spPr>
          <a:xfrm>
            <a:off x="3360667" y="2715136"/>
            <a:ext cx="8494642" cy="3662541"/>
          </a:xfrm>
          <a:prstGeom prst="rect">
            <a:avLst/>
          </a:prstGeom>
          <a:noFill/>
        </p:spPr>
        <p:txBody>
          <a:bodyPr wrap="square" rtlCol="0">
            <a:spAutoFit/>
          </a:bodyPr>
          <a:lstStyle/>
          <a:p>
            <a:r>
              <a:rPr lang="fr-CM" sz="2200" u="sng" dirty="0">
                <a:latin typeface="Times New Roman" panose="02020603050405020304" pitchFamily="18" charset="0"/>
                <a:cs typeface="Times New Roman" panose="02020603050405020304" pitchFamily="18" charset="0"/>
              </a:rPr>
              <a:t>Réalisé par :</a:t>
            </a:r>
          </a:p>
          <a:p>
            <a:pPr marL="742950" lvl="1" indent="-285750">
              <a:buFont typeface="Wingdings" panose="05000000000000000000" pitchFamily="2" charset="2"/>
              <a:buChar char="q"/>
            </a:pPr>
            <a:r>
              <a:rPr lang="fr-CM" sz="2200" dirty="0">
                <a:latin typeface="Times New Roman" panose="02020603050405020304" pitchFamily="18" charset="0"/>
                <a:cs typeface="Times New Roman" panose="02020603050405020304" pitchFamily="18" charset="0"/>
              </a:rPr>
              <a:t>MOGOUM TUEKAM REINE ASTRID </a:t>
            </a:r>
          </a:p>
          <a:p>
            <a:pPr marL="742950" lvl="1" indent="-285750">
              <a:buFont typeface="Wingdings" panose="05000000000000000000" pitchFamily="2" charset="2"/>
              <a:buChar char="q"/>
            </a:pPr>
            <a:r>
              <a:rPr lang="fr-CM" sz="2200" dirty="0">
                <a:latin typeface="Times New Roman" panose="02020603050405020304" pitchFamily="18" charset="0"/>
                <a:cs typeface="Times New Roman" panose="02020603050405020304" pitchFamily="18" charset="0"/>
              </a:rPr>
              <a:t>ADJOBOUM JAMES WALTER</a:t>
            </a:r>
          </a:p>
          <a:p>
            <a:pPr marL="742950" lvl="1" indent="-285750">
              <a:buFont typeface="Wingdings" panose="05000000000000000000" pitchFamily="2" charset="2"/>
              <a:buChar char="q"/>
            </a:pPr>
            <a:r>
              <a:rPr lang="fr-CM" sz="2200" dirty="0">
                <a:latin typeface="Times New Roman" panose="02020603050405020304" pitchFamily="18" charset="0"/>
                <a:cs typeface="Times New Roman" panose="02020603050405020304" pitchFamily="18" charset="0"/>
              </a:rPr>
              <a:t>NOUTEJA PENKA FORTUNE</a:t>
            </a:r>
          </a:p>
          <a:p>
            <a:pPr marL="742950" lvl="1" indent="-285750">
              <a:buFont typeface="Wingdings" panose="05000000000000000000" pitchFamily="2" charset="2"/>
              <a:buChar char="q"/>
            </a:pPr>
            <a:r>
              <a:rPr lang="fr-CM" sz="2200" dirty="0">
                <a:latin typeface="Times New Roman" panose="02020603050405020304" pitchFamily="18" charset="0"/>
                <a:cs typeface="Times New Roman" panose="02020603050405020304" pitchFamily="18" charset="0"/>
              </a:rPr>
              <a:t>BELA ONDOBO PHOEBE</a:t>
            </a:r>
          </a:p>
          <a:p>
            <a:pPr marL="742950" lvl="1" indent="-285750">
              <a:buFont typeface="Wingdings" panose="05000000000000000000" pitchFamily="2" charset="2"/>
              <a:buChar char="q"/>
            </a:pPr>
            <a:r>
              <a:rPr lang="fr-CM" sz="2200" dirty="0">
                <a:latin typeface="Times New Roman" panose="02020603050405020304" pitchFamily="18" charset="0"/>
                <a:cs typeface="Times New Roman" panose="02020603050405020304" pitchFamily="18" charset="0"/>
              </a:rPr>
              <a:t>WEMBE FOSTO ROBLIN</a:t>
            </a:r>
          </a:p>
          <a:p>
            <a:pPr marL="742950" lvl="1" indent="-285750">
              <a:buFont typeface="Wingdings" panose="05000000000000000000" pitchFamily="2" charset="2"/>
              <a:buChar char="q"/>
            </a:pPr>
            <a:r>
              <a:rPr lang="fr-CM" sz="2200" dirty="0">
                <a:latin typeface="Times New Roman" panose="02020603050405020304" pitchFamily="18" charset="0"/>
                <a:cs typeface="Times New Roman" panose="02020603050405020304" pitchFamily="18" charset="0"/>
              </a:rPr>
              <a:t>NZUAKOU TUEKAM HANS HAROLD</a:t>
            </a:r>
          </a:p>
          <a:p>
            <a:pPr lvl="1"/>
            <a:endParaRPr lang="fr-CM" sz="2000" dirty="0">
              <a:latin typeface="Times New Roman" panose="02020603050405020304" pitchFamily="18" charset="0"/>
              <a:cs typeface="Times New Roman" panose="02020603050405020304" pitchFamily="18" charset="0"/>
            </a:endParaRPr>
          </a:p>
          <a:p>
            <a:pPr lvl="1"/>
            <a:r>
              <a:rPr lang="fr-CM" sz="2000" dirty="0">
                <a:latin typeface="Times New Roman" panose="02020603050405020304" pitchFamily="18" charset="0"/>
                <a:cs typeface="Times New Roman" panose="02020603050405020304" pitchFamily="18" charset="0"/>
              </a:rPr>
              <a:t>												     </a:t>
            </a:r>
            <a:r>
              <a:rPr lang="fr-CM" sz="2000" u="sng" dirty="0">
                <a:latin typeface="Times New Roman" panose="02020603050405020304" pitchFamily="18" charset="0"/>
                <a:cs typeface="Times New Roman" panose="02020603050405020304" pitchFamily="18" charset="0"/>
              </a:rPr>
              <a:t>Encadreur :</a:t>
            </a:r>
            <a:r>
              <a:rPr lang="fr-CM" sz="2000" dirty="0">
                <a:latin typeface="Times New Roman" panose="02020603050405020304" pitchFamily="18" charset="0"/>
                <a:cs typeface="Times New Roman" panose="02020603050405020304" pitchFamily="18" charset="0"/>
              </a:rPr>
              <a:t>                                  </a:t>
            </a:r>
          </a:p>
          <a:p>
            <a:pPr lvl="1" algn="r"/>
            <a:r>
              <a:rPr lang="fr-CM" sz="2000" dirty="0">
                <a:latin typeface="Times New Roman" panose="02020603050405020304" pitchFamily="18" charset="0"/>
                <a:cs typeface="Times New Roman" panose="02020603050405020304" pitchFamily="18" charset="0"/>
              </a:rPr>
              <a:t>M. SAIDOU HAMAN</a:t>
            </a:r>
          </a:p>
          <a:p>
            <a:pPr marL="285750" indent="-285750">
              <a:buFont typeface="Wingdings" panose="05000000000000000000" pitchFamily="2" charset="2"/>
              <a:buChar char="q"/>
            </a:pPr>
            <a:endParaRPr lang="fr-C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68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FFE1-B53C-470D-BED4-67B927C0431F}"/>
              </a:ext>
            </a:extLst>
          </p:cNvPr>
          <p:cNvSpPr>
            <a:spLocks noGrp="1"/>
          </p:cNvSpPr>
          <p:nvPr>
            <p:ph type="title"/>
          </p:nvPr>
        </p:nvSpPr>
        <p:spPr>
          <a:xfrm>
            <a:off x="1141413" y="618518"/>
            <a:ext cx="9905998" cy="448281"/>
          </a:xfrm>
        </p:spPr>
        <p:txBody>
          <a:bodyPr>
            <a:normAutofit fontScale="90000"/>
          </a:bodyPr>
          <a:lstStyle/>
          <a:p>
            <a:pPr algn="ctr"/>
            <a:r>
              <a:rPr lang="fr-CM" dirty="0">
                <a:solidFill>
                  <a:srgbClr val="C00000"/>
                </a:solidFill>
                <a:latin typeface="Times New Roman" panose="02020603050405020304" pitchFamily="18" charset="0"/>
                <a:cs typeface="Times New Roman" panose="02020603050405020304" pitchFamily="18" charset="0"/>
              </a:rPr>
              <a:t>DIFFILCULTES RENCONTRES</a:t>
            </a:r>
            <a:br>
              <a:rPr lang="fr-CM" dirty="0">
                <a:solidFill>
                  <a:srgbClr val="C00000"/>
                </a:solidFill>
                <a:latin typeface="Times New Roman" panose="02020603050405020304" pitchFamily="18" charset="0"/>
                <a:cs typeface="Times New Roman" panose="02020603050405020304" pitchFamily="18" charset="0"/>
              </a:rPr>
            </a:br>
            <a:endParaRPr lang="fr-CM" dirty="0">
              <a:solidFill>
                <a:srgbClr val="C00000"/>
              </a:solidFill>
            </a:endParaRPr>
          </a:p>
        </p:txBody>
      </p:sp>
      <p:sp>
        <p:nvSpPr>
          <p:cNvPr id="3" name="Content Placeholder 2">
            <a:extLst>
              <a:ext uri="{FF2B5EF4-FFF2-40B4-BE49-F238E27FC236}">
                <a16:creationId xmlns:a16="http://schemas.microsoft.com/office/drawing/2014/main" id="{6CF211A6-3390-4091-9E6B-AB799A3632C6}"/>
              </a:ext>
            </a:extLst>
          </p:cNvPr>
          <p:cNvSpPr>
            <a:spLocks noGrp="1"/>
          </p:cNvSpPr>
          <p:nvPr>
            <p:ph idx="1"/>
          </p:nvPr>
        </p:nvSpPr>
        <p:spPr>
          <a:xfrm>
            <a:off x="1379952" y="2123116"/>
            <a:ext cx="9905999" cy="2611768"/>
          </a:xfrm>
        </p:spPr>
        <p:txBody>
          <a:bodyPr>
            <a:normAutofit/>
          </a:bodyPr>
          <a:lstStyle/>
          <a:p>
            <a:pPr>
              <a:buFont typeface="Wingdings" panose="05000000000000000000" pitchFamily="2" charset="2"/>
              <a:buChar char="v"/>
            </a:pPr>
            <a:r>
              <a:rPr lang="fr-CM" sz="4000" dirty="0"/>
              <a:t> Obtention des modules</a:t>
            </a:r>
          </a:p>
          <a:p>
            <a:pPr>
              <a:buFont typeface="Wingdings" panose="05000000000000000000" pitchFamily="2" charset="2"/>
              <a:buChar char="v"/>
            </a:pPr>
            <a:r>
              <a:rPr lang="fr-CM" sz="4000" dirty="0"/>
              <a:t> Equilibrage du prototype</a:t>
            </a:r>
          </a:p>
        </p:txBody>
      </p:sp>
      <p:sp>
        <p:nvSpPr>
          <p:cNvPr id="4" name="Slide Number Placeholder 3">
            <a:extLst>
              <a:ext uri="{FF2B5EF4-FFF2-40B4-BE49-F238E27FC236}">
                <a16:creationId xmlns:a16="http://schemas.microsoft.com/office/drawing/2014/main" id="{DD51FA45-65F2-4F67-B508-86702920AEE7}"/>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22370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A55E-09BC-4A56-A324-A35AF86FF83A}"/>
              </a:ext>
            </a:extLst>
          </p:cNvPr>
          <p:cNvSpPr>
            <a:spLocks noGrp="1"/>
          </p:cNvSpPr>
          <p:nvPr>
            <p:ph type="title"/>
          </p:nvPr>
        </p:nvSpPr>
        <p:spPr>
          <a:xfrm>
            <a:off x="1141413" y="618518"/>
            <a:ext cx="9905998" cy="666943"/>
          </a:xfrm>
        </p:spPr>
        <p:txBody>
          <a:bodyPr>
            <a:normAutofit fontScale="90000"/>
          </a:bodyPr>
          <a:lstStyle/>
          <a:p>
            <a:pPr algn="ctr"/>
            <a:r>
              <a:rPr lang="fr-CM" sz="5400" dirty="0">
                <a:solidFill>
                  <a:srgbClr val="C00000"/>
                </a:solidFill>
                <a:latin typeface="Times New Roman" panose="02020603050405020304" pitchFamily="18" charset="0"/>
                <a:cs typeface="Times New Roman" panose="02020603050405020304" pitchFamily="18" charset="0"/>
              </a:rPr>
              <a:t>CONCLUSION</a:t>
            </a:r>
            <a:br>
              <a:rPr lang="fr-CM" sz="5400" dirty="0">
                <a:solidFill>
                  <a:srgbClr val="C00000"/>
                </a:solidFill>
                <a:latin typeface="Times New Roman" panose="02020603050405020304" pitchFamily="18" charset="0"/>
                <a:cs typeface="Times New Roman" panose="02020603050405020304" pitchFamily="18" charset="0"/>
              </a:rPr>
            </a:br>
            <a:endParaRPr lang="fr-CM" sz="5400" dirty="0">
              <a:solidFill>
                <a:srgbClr val="C00000"/>
              </a:solidFill>
            </a:endParaRPr>
          </a:p>
        </p:txBody>
      </p:sp>
      <p:sp>
        <p:nvSpPr>
          <p:cNvPr id="3" name="Content Placeholder 2">
            <a:extLst>
              <a:ext uri="{FF2B5EF4-FFF2-40B4-BE49-F238E27FC236}">
                <a16:creationId xmlns:a16="http://schemas.microsoft.com/office/drawing/2014/main" id="{8BCD4985-FE5C-487A-B005-A9C6507B3183}"/>
              </a:ext>
            </a:extLst>
          </p:cNvPr>
          <p:cNvSpPr>
            <a:spLocks noGrp="1"/>
          </p:cNvSpPr>
          <p:nvPr>
            <p:ph idx="1"/>
          </p:nvPr>
        </p:nvSpPr>
        <p:spPr>
          <a:xfrm>
            <a:off x="1616832" y="2014195"/>
            <a:ext cx="10018713" cy="3124201"/>
          </a:xfrm>
        </p:spPr>
        <p:txBody>
          <a:bodyPr>
            <a:normAutofit/>
          </a:bodyPr>
          <a:lstStyle/>
          <a:p>
            <a:pPr marL="0" indent="0" algn="just">
              <a:buNone/>
            </a:pPr>
            <a:r>
              <a:rPr lang="fr-CM" sz="3200" dirty="0">
                <a:latin typeface="Times New Roman" panose="02020603050405020304" pitchFamily="18" charset="0"/>
                <a:cs typeface="Times New Roman" panose="02020603050405020304" pitchFamily="18" charset="0"/>
              </a:rPr>
              <a:t>Ce projet de conception d’un robot détecteur de métaux met en avant notre capacité à réaliser un système embarqué ayant une réel utilité dans le monde actuel. </a:t>
            </a:r>
          </a:p>
        </p:txBody>
      </p:sp>
      <p:sp>
        <p:nvSpPr>
          <p:cNvPr id="4" name="Slide Number Placeholder 3">
            <a:extLst>
              <a:ext uri="{FF2B5EF4-FFF2-40B4-BE49-F238E27FC236}">
                <a16:creationId xmlns:a16="http://schemas.microsoft.com/office/drawing/2014/main" id="{9B2AF18A-8168-4D23-9504-3C40E788E6EF}"/>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3295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2024-AE3E-4C9A-8EDF-3B534AD06769}"/>
              </a:ext>
            </a:extLst>
          </p:cNvPr>
          <p:cNvSpPr>
            <a:spLocks noGrp="1"/>
          </p:cNvSpPr>
          <p:nvPr>
            <p:ph type="title"/>
          </p:nvPr>
        </p:nvSpPr>
        <p:spPr>
          <a:xfrm>
            <a:off x="1141412" y="618518"/>
            <a:ext cx="9905998" cy="825969"/>
          </a:xfrm>
        </p:spPr>
        <p:txBody>
          <a:bodyPr>
            <a:normAutofit/>
          </a:bodyPr>
          <a:lstStyle/>
          <a:p>
            <a:pPr algn="ctr"/>
            <a:r>
              <a:rPr lang="fr-CM" sz="4400" dirty="0">
                <a:solidFill>
                  <a:srgbClr val="C00000"/>
                </a:solidFill>
                <a:latin typeface="Times New Roman" panose="02020603050405020304" pitchFamily="18" charset="0"/>
                <a:cs typeface="Times New Roman" panose="02020603050405020304" pitchFamily="18" charset="0"/>
              </a:rPr>
              <a:t>PLAN </a:t>
            </a:r>
          </a:p>
        </p:txBody>
      </p:sp>
      <p:sp>
        <p:nvSpPr>
          <p:cNvPr id="3" name="Content Placeholder 2">
            <a:extLst>
              <a:ext uri="{FF2B5EF4-FFF2-40B4-BE49-F238E27FC236}">
                <a16:creationId xmlns:a16="http://schemas.microsoft.com/office/drawing/2014/main" id="{D3B5BB85-5F94-47E9-B0E5-67B9142C2EAF}"/>
              </a:ext>
            </a:extLst>
          </p:cNvPr>
          <p:cNvSpPr>
            <a:spLocks noGrp="1"/>
          </p:cNvSpPr>
          <p:nvPr>
            <p:ph idx="1"/>
          </p:nvPr>
        </p:nvSpPr>
        <p:spPr>
          <a:xfrm>
            <a:off x="2426873" y="1745704"/>
            <a:ext cx="9905999" cy="4121427"/>
          </a:xfrm>
        </p:spPr>
        <p:txBody>
          <a:bodyPr>
            <a:normAutofit/>
          </a:bodyPr>
          <a:lstStyle/>
          <a:p>
            <a:pPr marL="0" indent="0">
              <a:buNone/>
            </a:pPr>
            <a:r>
              <a:rPr lang="fr-CM" dirty="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fr-CM" dirty="0">
                <a:latin typeface="Times New Roman" panose="02020603050405020304" pitchFamily="18" charset="0"/>
                <a:cs typeface="Times New Roman" panose="02020603050405020304" pitchFamily="18" charset="0"/>
              </a:rPr>
              <a:t>CONTEXTE DU PROJET</a:t>
            </a:r>
          </a:p>
          <a:p>
            <a:pPr marL="514350" indent="-514350">
              <a:buFont typeface="+mj-lt"/>
              <a:buAutoNum type="romanUcPeriod"/>
            </a:pPr>
            <a:r>
              <a:rPr lang="fr-CM" dirty="0">
                <a:latin typeface="Times New Roman" panose="02020603050405020304" pitchFamily="18" charset="0"/>
                <a:cs typeface="Times New Roman" panose="02020603050405020304" pitchFamily="18" charset="0"/>
              </a:rPr>
              <a:t>ATOUTS ET LIMITES DU PROJET</a:t>
            </a:r>
          </a:p>
          <a:p>
            <a:pPr marL="514350" indent="-514350">
              <a:buFont typeface="+mj-lt"/>
              <a:buAutoNum type="romanUcPeriod"/>
            </a:pPr>
            <a:r>
              <a:rPr lang="fr-CM" dirty="0">
                <a:latin typeface="Times New Roman" panose="02020603050405020304" pitchFamily="18" charset="0"/>
                <a:cs typeface="Times New Roman" panose="02020603050405020304" pitchFamily="18" charset="0"/>
              </a:rPr>
              <a:t>MATERIELS UTILISES</a:t>
            </a:r>
          </a:p>
          <a:p>
            <a:pPr marL="514350" indent="-514350">
              <a:buFont typeface="+mj-lt"/>
              <a:buAutoNum type="romanUcPeriod"/>
            </a:pPr>
            <a:r>
              <a:rPr lang="fr-CM" dirty="0">
                <a:latin typeface="Times New Roman" panose="02020603050405020304" pitchFamily="18" charset="0"/>
                <a:cs typeface="Times New Roman" panose="02020603050405020304" pitchFamily="18" charset="0"/>
              </a:rPr>
              <a:t>FONCTIONNEMENT ET IMPLEMENTATION</a:t>
            </a:r>
          </a:p>
          <a:p>
            <a:pPr marL="514350" indent="-514350">
              <a:buFont typeface="+mj-lt"/>
              <a:buAutoNum type="romanUcPeriod"/>
            </a:pPr>
            <a:r>
              <a:rPr lang="fr-CM" dirty="0">
                <a:latin typeface="Times New Roman" panose="02020603050405020304" pitchFamily="18" charset="0"/>
                <a:cs typeface="Times New Roman" panose="02020603050405020304" pitchFamily="18" charset="0"/>
              </a:rPr>
              <a:t>DIFFILCULTES RENCONTRES</a:t>
            </a:r>
          </a:p>
          <a:p>
            <a:pPr marL="0" indent="0">
              <a:buNone/>
            </a:pPr>
            <a:r>
              <a:rPr lang="fr-CM" dirty="0">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5021B6C1-226B-4D88-8E4E-64E36BEEF65D}"/>
              </a:ext>
            </a:extLst>
          </p:cNvPr>
          <p:cNvSpPr>
            <a:spLocks noGrp="1"/>
          </p:cNvSpPr>
          <p:nvPr>
            <p:ph type="sldNum" sz="quarter" idx="12"/>
          </p:nvPr>
        </p:nvSpPr>
        <p:spPr/>
        <p:txBody>
          <a:bodyPr/>
          <a:lstStyle/>
          <a:p>
            <a:fld id="{6D22F896-40B5-4ADD-8801-0D06FADFA095}" type="slidenum">
              <a:rPr lang="en-US" sz="2400" smtClean="0"/>
              <a:t>2</a:t>
            </a:fld>
            <a:endParaRPr lang="en-US" sz="2400" dirty="0"/>
          </a:p>
        </p:txBody>
      </p:sp>
    </p:spTree>
    <p:extLst>
      <p:ext uri="{BB962C8B-B14F-4D97-AF65-F5344CB8AC3E}">
        <p14:creationId xmlns:p14="http://schemas.microsoft.com/office/powerpoint/2010/main" val="28996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B9CB-3CE2-4EB3-A970-C8B446B96B58}"/>
              </a:ext>
            </a:extLst>
          </p:cNvPr>
          <p:cNvSpPr>
            <a:spLocks noGrp="1"/>
          </p:cNvSpPr>
          <p:nvPr>
            <p:ph type="title"/>
          </p:nvPr>
        </p:nvSpPr>
        <p:spPr>
          <a:xfrm>
            <a:off x="1143001" y="356653"/>
            <a:ext cx="9905998" cy="905482"/>
          </a:xfrm>
        </p:spPr>
        <p:txBody>
          <a:bodyPr>
            <a:normAutofit fontScale="90000"/>
          </a:bodyPr>
          <a:lstStyle/>
          <a:p>
            <a:pPr algn="ctr"/>
            <a:r>
              <a:rPr lang="fr-CM" dirty="0">
                <a:solidFill>
                  <a:srgbClr val="C00000"/>
                </a:solidFill>
                <a:latin typeface="Times New Roman" panose="02020603050405020304" pitchFamily="18" charset="0"/>
                <a:cs typeface="Times New Roman" panose="02020603050405020304" pitchFamily="18" charset="0"/>
              </a:rPr>
              <a:t>INTRODUCTION</a:t>
            </a:r>
            <a:br>
              <a:rPr lang="fr-CM" dirty="0">
                <a:solidFill>
                  <a:srgbClr val="C00000"/>
                </a:solidFill>
              </a:rPr>
            </a:br>
            <a:endParaRPr lang="fr-CM" dirty="0">
              <a:solidFill>
                <a:srgbClr val="C00000"/>
              </a:solidFill>
            </a:endParaRPr>
          </a:p>
        </p:txBody>
      </p:sp>
      <p:sp>
        <p:nvSpPr>
          <p:cNvPr id="3" name="Content Placeholder 2">
            <a:extLst>
              <a:ext uri="{FF2B5EF4-FFF2-40B4-BE49-F238E27FC236}">
                <a16:creationId xmlns:a16="http://schemas.microsoft.com/office/drawing/2014/main" id="{A7CAA1B5-CD95-46DA-94C7-D4E6D365F09C}"/>
              </a:ext>
            </a:extLst>
          </p:cNvPr>
          <p:cNvSpPr>
            <a:spLocks noGrp="1"/>
          </p:cNvSpPr>
          <p:nvPr>
            <p:ph idx="1"/>
          </p:nvPr>
        </p:nvSpPr>
        <p:spPr>
          <a:xfrm>
            <a:off x="1726587" y="1460106"/>
            <a:ext cx="9905998" cy="1484245"/>
          </a:xfrm>
        </p:spPr>
        <p:txBody>
          <a:bodyPr>
            <a:normAutofit lnSpcReduction="10000"/>
          </a:bodyPr>
          <a:lstStyle/>
          <a:p>
            <a:pPr marL="0" indent="0">
              <a:buNone/>
            </a:pPr>
            <a:r>
              <a:rPr lang="fr-CM" dirty="0">
                <a:solidFill>
                  <a:srgbClr val="C00000"/>
                </a:solidFill>
                <a:latin typeface="Times New Roman" panose="02020603050405020304" pitchFamily="18" charset="0"/>
                <a:cs typeface="Times New Roman" panose="02020603050405020304" pitchFamily="18" charset="0"/>
              </a:rPr>
              <a:t>Un système embarqué </a:t>
            </a:r>
            <a:r>
              <a:rPr lang="fr-CM" dirty="0">
                <a:latin typeface="Times New Roman" panose="02020603050405020304" pitchFamily="18" charset="0"/>
                <a:cs typeface="Times New Roman" panose="02020603050405020304" pitchFamily="18" charset="0"/>
              </a:rPr>
              <a:t>est un système autonome qui intègre du matériel et du logiciel afin de résoudre un problème bien spécifique. Il peut être plus ou moins complexe et nécessite de respecter certaines contraintes comme:</a:t>
            </a:r>
          </a:p>
          <a:p>
            <a:pPr marL="0" indent="0">
              <a:buNone/>
            </a:pPr>
            <a:r>
              <a:rPr lang="fr-CM" sz="1000" dirty="0">
                <a:latin typeface="Times New Roman" panose="02020603050405020304" pitchFamily="18" charset="0"/>
                <a:cs typeface="Times New Roman" panose="02020603050405020304" pitchFamily="18" charset="0"/>
              </a:rPr>
              <a:t> </a:t>
            </a:r>
            <a:endParaRPr lang="fr-CM" dirty="0">
              <a:latin typeface="Times New Roman" panose="02020603050405020304" pitchFamily="18" charset="0"/>
              <a:cs typeface="Times New Roman" panose="02020603050405020304" pitchFamily="18" charset="0"/>
            </a:endParaRPr>
          </a:p>
          <a:p>
            <a:pPr marL="0" indent="0">
              <a:buNone/>
            </a:pPr>
            <a:endParaRPr lang="fr-CM"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FAA742A0-BC58-437A-B648-468E0176E5C4}"/>
              </a:ext>
            </a:extLst>
          </p:cNvPr>
          <p:cNvSpPr>
            <a:spLocks noGrp="1"/>
          </p:cNvSpPr>
          <p:nvPr>
            <p:ph type="sldNum" sz="quarter" idx="12"/>
          </p:nvPr>
        </p:nvSpPr>
        <p:spPr>
          <a:xfrm>
            <a:off x="10401605" y="6032431"/>
            <a:ext cx="771089" cy="365125"/>
          </a:xfrm>
        </p:spPr>
        <p:txBody>
          <a:bodyPr/>
          <a:lstStyle/>
          <a:p>
            <a:fld id="{6D22F896-40B5-4ADD-8801-0D06FADFA095}" type="slidenum">
              <a:rPr lang="en-US" sz="2400" smtClean="0"/>
              <a:t>3</a:t>
            </a:fld>
            <a:endParaRPr lang="en-US" sz="2400" dirty="0"/>
          </a:p>
        </p:txBody>
      </p:sp>
      <p:sp>
        <p:nvSpPr>
          <p:cNvPr id="5" name="Cylinder 4">
            <a:extLst>
              <a:ext uri="{FF2B5EF4-FFF2-40B4-BE49-F238E27FC236}">
                <a16:creationId xmlns:a16="http://schemas.microsoft.com/office/drawing/2014/main" id="{B84B6FE0-D560-453B-B5C6-0DE1BFEB7EFB}"/>
              </a:ext>
            </a:extLst>
          </p:cNvPr>
          <p:cNvSpPr/>
          <p:nvPr/>
        </p:nvSpPr>
        <p:spPr>
          <a:xfrm>
            <a:off x="1627289" y="3171528"/>
            <a:ext cx="980661" cy="1484244"/>
          </a:xfrm>
          <a:prstGeom prst="can">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6" name="Cylinder 5">
            <a:extLst>
              <a:ext uri="{FF2B5EF4-FFF2-40B4-BE49-F238E27FC236}">
                <a16:creationId xmlns:a16="http://schemas.microsoft.com/office/drawing/2014/main" id="{D0FD4309-D58A-49DD-B558-A9BDEAF55A1E}"/>
              </a:ext>
            </a:extLst>
          </p:cNvPr>
          <p:cNvSpPr/>
          <p:nvPr/>
        </p:nvSpPr>
        <p:spPr>
          <a:xfrm>
            <a:off x="3785597" y="3142322"/>
            <a:ext cx="980661" cy="1484244"/>
          </a:xfrm>
          <a:prstGeom prst="can">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7" name="Cylinder 6">
            <a:extLst>
              <a:ext uri="{FF2B5EF4-FFF2-40B4-BE49-F238E27FC236}">
                <a16:creationId xmlns:a16="http://schemas.microsoft.com/office/drawing/2014/main" id="{00C18715-3C60-4285-8A69-2FEE94B5FDA5}"/>
              </a:ext>
            </a:extLst>
          </p:cNvPr>
          <p:cNvSpPr/>
          <p:nvPr/>
        </p:nvSpPr>
        <p:spPr>
          <a:xfrm>
            <a:off x="6608078" y="3142322"/>
            <a:ext cx="980661" cy="1484244"/>
          </a:xfrm>
          <a:prstGeom prst="can">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8" name="Cylinder 7">
            <a:extLst>
              <a:ext uri="{FF2B5EF4-FFF2-40B4-BE49-F238E27FC236}">
                <a16:creationId xmlns:a16="http://schemas.microsoft.com/office/drawing/2014/main" id="{62B39174-2294-46B4-8325-1328FDC869D3}"/>
              </a:ext>
            </a:extLst>
          </p:cNvPr>
          <p:cNvSpPr/>
          <p:nvPr/>
        </p:nvSpPr>
        <p:spPr>
          <a:xfrm>
            <a:off x="9530493" y="3142322"/>
            <a:ext cx="980661" cy="1484244"/>
          </a:xfrm>
          <a:prstGeom prst="can">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9" name="TextBox 8">
            <a:extLst>
              <a:ext uri="{FF2B5EF4-FFF2-40B4-BE49-F238E27FC236}">
                <a16:creationId xmlns:a16="http://schemas.microsoft.com/office/drawing/2014/main" id="{D47A0531-6842-40B0-A437-74936C0A28F6}"/>
              </a:ext>
            </a:extLst>
          </p:cNvPr>
          <p:cNvSpPr txBox="1"/>
          <p:nvPr/>
        </p:nvSpPr>
        <p:spPr>
          <a:xfrm>
            <a:off x="1042576" y="4853744"/>
            <a:ext cx="1996235" cy="1015663"/>
          </a:xfrm>
          <a:prstGeom prst="rect">
            <a:avLst/>
          </a:prstGeom>
          <a:noFill/>
        </p:spPr>
        <p:txBody>
          <a:bodyPr wrap="square" rtlCol="0">
            <a:spAutoFit/>
          </a:bodyPr>
          <a:lstStyle/>
          <a:p>
            <a:pPr marL="0" indent="0" algn="ctr">
              <a:buNone/>
            </a:pPr>
            <a:r>
              <a:rPr lang="fr-CM" sz="2000" dirty="0">
                <a:solidFill>
                  <a:srgbClr val="C00000"/>
                </a:solidFill>
              </a:rPr>
              <a:t>une faible </a:t>
            </a:r>
            <a:r>
              <a:rPr lang="fr-CM" sz="2000" dirty="0">
                <a:solidFill>
                  <a:srgbClr val="C00000"/>
                </a:solidFill>
                <a:cs typeface="Times New Roman" panose="02020603050405020304" pitchFamily="18" charset="0"/>
              </a:rPr>
              <a:t>consommation</a:t>
            </a:r>
            <a:r>
              <a:rPr lang="fr-CM" sz="2000" dirty="0">
                <a:solidFill>
                  <a:srgbClr val="C00000"/>
                </a:solidFill>
              </a:rPr>
              <a:t> d’énergie</a:t>
            </a:r>
          </a:p>
        </p:txBody>
      </p:sp>
      <p:sp>
        <p:nvSpPr>
          <p:cNvPr id="10" name="TextBox 9">
            <a:extLst>
              <a:ext uri="{FF2B5EF4-FFF2-40B4-BE49-F238E27FC236}">
                <a16:creationId xmlns:a16="http://schemas.microsoft.com/office/drawing/2014/main" id="{EC00900C-38E7-4408-8506-1C3208E963C2}"/>
              </a:ext>
            </a:extLst>
          </p:cNvPr>
          <p:cNvSpPr txBox="1"/>
          <p:nvPr/>
        </p:nvSpPr>
        <p:spPr>
          <a:xfrm>
            <a:off x="3313425" y="5007632"/>
            <a:ext cx="1878075" cy="707886"/>
          </a:xfrm>
          <a:prstGeom prst="rect">
            <a:avLst/>
          </a:prstGeom>
          <a:noFill/>
        </p:spPr>
        <p:txBody>
          <a:bodyPr wrap="square" rtlCol="0">
            <a:spAutoFit/>
          </a:bodyPr>
          <a:lstStyle/>
          <a:p>
            <a:pPr algn="ctr"/>
            <a:r>
              <a:rPr lang="fr-CM" sz="2000" dirty="0">
                <a:solidFill>
                  <a:srgbClr val="C00000"/>
                </a:solidFill>
              </a:rPr>
              <a:t>un faible encombrement</a:t>
            </a:r>
          </a:p>
        </p:txBody>
      </p:sp>
      <p:sp>
        <p:nvSpPr>
          <p:cNvPr id="11" name="TextBox 10">
            <a:extLst>
              <a:ext uri="{FF2B5EF4-FFF2-40B4-BE49-F238E27FC236}">
                <a16:creationId xmlns:a16="http://schemas.microsoft.com/office/drawing/2014/main" id="{7CDA44CE-4A51-4F1F-925C-2A89A86E69CA}"/>
              </a:ext>
            </a:extLst>
          </p:cNvPr>
          <p:cNvSpPr txBox="1"/>
          <p:nvPr/>
        </p:nvSpPr>
        <p:spPr>
          <a:xfrm>
            <a:off x="6071458" y="5007632"/>
            <a:ext cx="1996235" cy="707886"/>
          </a:xfrm>
          <a:prstGeom prst="rect">
            <a:avLst/>
          </a:prstGeom>
          <a:noFill/>
        </p:spPr>
        <p:txBody>
          <a:bodyPr wrap="square" rtlCol="0">
            <a:spAutoFit/>
          </a:bodyPr>
          <a:lstStyle/>
          <a:p>
            <a:pPr algn="ctr"/>
            <a:r>
              <a:rPr lang="fr-CM" sz="2000" dirty="0">
                <a:solidFill>
                  <a:srgbClr val="C00000"/>
                </a:solidFill>
              </a:rPr>
              <a:t>un coût relativement bas</a:t>
            </a:r>
          </a:p>
        </p:txBody>
      </p:sp>
      <p:sp>
        <p:nvSpPr>
          <p:cNvPr id="12" name="TextBox 11">
            <a:extLst>
              <a:ext uri="{FF2B5EF4-FFF2-40B4-BE49-F238E27FC236}">
                <a16:creationId xmlns:a16="http://schemas.microsoft.com/office/drawing/2014/main" id="{9CDD0B7E-86F3-41D2-9EDD-4B9FBDEDB8AE}"/>
              </a:ext>
            </a:extLst>
          </p:cNvPr>
          <p:cNvSpPr txBox="1"/>
          <p:nvPr/>
        </p:nvSpPr>
        <p:spPr>
          <a:xfrm>
            <a:off x="9107456" y="5007632"/>
            <a:ext cx="1826734" cy="707886"/>
          </a:xfrm>
          <a:prstGeom prst="rect">
            <a:avLst/>
          </a:prstGeom>
          <a:noFill/>
        </p:spPr>
        <p:txBody>
          <a:bodyPr wrap="square" rtlCol="0">
            <a:spAutoFit/>
          </a:bodyPr>
          <a:lstStyle/>
          <a:p>
            <a:pPr algn="ctr"/>
            <a:r>
              <a:rPr lang="fr-CM" sz="2000" dirty="0">
                <a:solidFill>
                  <a:srgbClr val="C00000"/>
                </a:solidFill>
              </a:rPr>
              <a:t>Des ressources limitées.</a:t>
            </a:r>
          </a:p>
        </p:txBody>
      </p:sp>
    </p:spTree>
    <p:extLst>
      <p:ext uri="{BB962C8B-B14F-4D97-AF65-F5344CB8AC3E}">
        <p14:creationId xmlns:p14="http://schemas.microsoft.com/office/powerpoint/2010/main" val="102589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3C5-0E92-4CA4-9758-D1CDA5C49127}"/>
              </a:ext>
            </a:extLst>
          </p:cNvPr>
          <p:cNvSpPr>
            <a:spLocks noGrp="1"/>
          </p:cNvSpPr>
          <p:nvPr>
            <p:ph type="title"/>
          </p:nvPr>
        </p:nvSpPr>
        <p:spPr>
          <a:xfrm>
            <a:off x="1143001" y="247457"/>
            <a:ext cx="9905998" cy="945239"/>
          </a:xfrm>
        </p:spPr>
        <p:txBody>
          <a:bodyPr/>
          <a:lstStyle/>
          <a:p>
            <a:pPr algn="ctr"/>
            <a:r>
              <a:rPr lang="fr-CM"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E4486FE-E2E5-44D7-9D51-41F78210ACD8}"/>
              </a:ext>
            </a:extLst>
          </p:cNvPr>
          <p:cNvSpPr>
            <a:spLocks noGrp="1"/>
          </p:cNvSpPr>
          <p:nvPr>
            <p:ph idx="1"/>
          </p:nvPr>
        </p:nvSpPr>
        <p:spPr>
          <a:xfrm>
            <a:off x="1499221" y="2275992"/>
            <a:ext cx="9905999" cy="1726165"/>
          </a:xfrm>
        </p:spPr>
        <p:txBody>
          <a:bodyPr>
            <a:normAutofit/>
          </a:bodyPr>
          <a:lstStyle/>
          <a:p>
            <a:pPr marL="0" indent="0" algn="just">
              <a:buNone/>
            </a:pPr>
            <a:r>
              <a:rPr lang="fr-CM" sz="2800" dirty="0">
                <a:latin typeface="Times New Roman" panose="02020603050405020304" pitchFamily="18" charset="0"/>
                <a:cs typeface="Times New Roman" panose="02020603050405020304" pitchFamily="18" charset="0"/>
              </a:rPr>
              <a:t>En vue de mettre en pratique les différentes notions </a:t>
            </a:r>
            <a:r>
              <a:rPr lang="fr-CM" sz="2800" dirty="0" err="1">
                <a:latin typeface="Times New Roman" panose="02020603050405020304" pitchFamily="18" charset="0"/>
                <a:cs typeface="Times New Roman" panose="02020603050405020304" pitchFamily="18" charset="0"/>
              </a:rPr>
              <a:t>acquerient</a:t>
            </a:r>
            <a:r>
              <a:rPr lang="fr-CM" sz="2800" dirty="0">
                <a:latin typeface="Times New Roman" panose="02020603050405020304" pitchFamily="18" charset="0"/>
                <a:cs typeface="Times New Roman" panose="02020603050405020304" pitchFamily="18" charset="0"/>
              </a:rPr>
              <a:t> durant les  heures de cours, il sera question pour nous de présenter un robot permettant de détecter des objets fait de métal.</a:t>
            </a:r>
          </a:p>
        </p:txBody>
      </p:sp>
      <p:sp>
        <p:nvSpPr>
          <p:cNvPr id="4" name="Slide Number Placeholder 3">
            <a:extLst>
              <a:ext uri="{FF2B5EF4-FFF2-40B4-BE49-F238E27FC236}">
                <a16:creationId xmlns:a16="http://schemas.microsoft.com/office/drawing/2014/main" id="{7E275642-120E-4083-B6E6-E315B5E0956C}"/>
              </a:ext>
            </a:extLst>
          </p:cNvPr>
          <p:cNvSpPr>
            <a:spLocks noGrp="1"/>
          </p:cNvSpPr>
          <p:nvPr>
            <p:ph type="sldNum" sz="quarter" idx="12"/>
          </p:nvPr>
        </p:nvSpPr>
        <p:spPr/>
        <p:txBody>
          <a:bodyPr/>
          <a:lstStyle/>
          <a:p>
            <a:fld id="{6D22F896-40B5-4ADD-8801-0D06FADFA095}" type="slidenum">
              <a:rPr lang="en-US" sz="2400" smtClean="0"/>
              <a:t>4</a:t>
            </a:fld>
            <a:endParaRPr lang="en-US" sz="2400" dirty="0"/>
          </a:p>
        </p:txBody>
      </p:sp>
    </p:spTree>
    <p:extLst>
      <p:ext uri="{BB962C8B-B14F-4D97-AF65-F5344CB8AC3E}">
        <p14:creationId xmlns:p14="http://schemas.microsoft.com/office/powerpoint/2010/main" val="400464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50AA-634B-42D4-A5FA-D6196AAA9303}"/>
              </a:ext>
            </a:extLst>
          </p:cNvPr>
          <p:cNvSpPr>
            <a:spLocks noGrp="1"/>
          </p:cNvSpPr>
          <p:nvPr>
            <p:ph type="title"/>
          </p:nvPr>
        </p:nvSpPr>
        <p:spPr>
          <a:xfrm>
            <a:off x="1141413" y="618518"/>
            <a:ext cx="9905998" cy="971743"/>
          </a:xfrm>
        </p:spPr>
        <p:txBody>
          <a:bodyPr>
            <a:normAutofit fontScale="90000"/>
          </a:bodyPr>
          <a:lstStyle/>
          <a:p>
            <a:pPr algn="ctr"/>
            <a:r>
              <a:rPr lang="fr-CM" dirty="0">
                <a:solidFill>
                  <a:srgbClr val="C00000"/>
                </a:solidFill>
                <a:latin typeface="Times New Roman" panose="02020603050405020304" pitchFamily="18" charset="0"/>
                <a:cs typeface="Times New Roman" panose="02020603050405020304" pitchFamily="18" charset="0"/>
              </a:rPr>
              <a:t>I.   CONTEXTE DU PROJET</a:t>
            </a:r>
            <a:br>
              <a:rPr lang="fr-CM" dirty="0">
                <a:solidFill>
                  <a:srgbClr val="C00000"/>
                </a:solidFill>
                <a:latin typeface="Times New Roman" panose="02020603050405020304" pitchFamily="18" charset="0"/>
                <a:cs typeface="Times New Roman" panose="02020603050405020304" pitchFamily="18" charset="0"/>
              </a:rPr>
            </a:br>
            <a:endParaRPr lang="fr-CM"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49127F-5340-4813-A338-84547AF2B1EE}"/>
              </a:ext>
            </a:extLst>
          </p:cNvPr>
          <p:cNvSpPr>
            <a:spLocks noGrp="1"/>
          </p:cNvSpPr>
          <p:nvPr>
            <p:ph idx="1"/>
          </p:nvPr>
        </p:nvSpPr>
        <p:spPr/>
        <p:txBody>
          <a:bodyPr>
            <a:normAutofit/>
          </a:bodyPr>
          <a:lstStyle/>
          <a:p>
            <a:pPr marL="0" indent="0" algn="just">
              <a:buNone/>
            </a:pPr>
            <a:r>
              <a:rPr lang="fr-CM" sz="2800" dirty="0">
                <a:latin typeface="Times New Roman" panose="02020603050405020304" pitchFamily="18" charset="0"/>
                <a:cs typeface="Times New Roman" panose="02020603050405020304" pitchFamily="18" charset="0"/>
              </a:rPr>
              <a:t>ce projet a été initié pour permettre aux étudiants de se familiariser avec les systèmes embarqués en concevant un robot dont le but est de détecter les métaux environnants.</a:t>
            </a:r>
          </a:p>
          <a:p>
            <a:pPr marL="0" indent="0" algn="just">
              <a:buNone/>
            </a:pPr>
            <a:r>
              <a:rPr lang="fr-CM" sz="2800" dirty="0">
                <a:latin typeface="Times New Roman" panose="02020603050405020304" pitchFamily="18" charset="0"/>
                <a:cs typeface="Times New Roman" panose="02020603050405020304" pitchFamily="18" charset="0"/>
              </a:rPr>
              <a:t>Dans cette optique de vision, nous pourrons à la fin de notre présentation créer des systèmes embarqués allant des plus simples au plus complexes d’</a:t>
            </a:r>
            <a:r>
              <a:rPr lang="fr-CM" sz="2800" dirty="0" err="1">
                <a:latin typeface="Times New Roman" panose="02020603050405020304" pitchFamily="18" charset="0"/>
                <a:cs typeface="Times New Roman" panose="02020603050405020304" pitchFamily="18" charset="0"/>
              </a:rPr>
              <a:t>entre-eux</a:t>
            </a:r>
            <a:r>
              <a:rPr lang="fr-CM" sz="28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698FFFA3-DB65-4D13-828B-E38A2292839C}"/>
              </a:ext>
            </a:extLst>
          </p:cNvPr>
          <p:cNvSpPr>
            <a:spLocks noGrp="1"/>
          </p:cNvSpPr>
          <p:nvPr>
            <p:ph type="sldNum" sz="quarter" idx="12"/>
          </p:nvPr>
        </p:nvSpPr>
        <p:spPr>
          <a:xfrm>
            <a:off x="10501608" y="6159970"/>
            <a:ext cx="771089" cy="365125"/>
          </a:xfrm>
        </p:spPr>
        <p:txBody>
          <a:bodyPr/>
          <a:lstStyle/>
          <a:p>
            <a:fld id="{6D22F896-40B5-4ADD-8801-0D06FADFA095}" type="slidenum">
              <a:rPr lang="en-US" sz="2400" smtClean="0"/>
              <a:t>5</a:t>
            </a:fld>
            <a:endParaRPr lang="en-US" sz="2400" dirty="0"/>
          </a:p>
        </p:txBody>
      </p:sp>
    </p:spTree>
    <p:extLst>
      <p:ext uri="{BB962C8B-B14F-4D97-AF65-F5344CB8AC3E}">
        <p14:creationId xmlns:p14="http://schemas.microsoft.com/office/powerpoint/2010/main" val="392510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2152-FEB5-451D-9D15-725406215B1F}"/>
              </a:ext>
            </a:extLst>
          </p:cNvPr>
          <p:cNvSpPr>
            <a:spLocks noGrp="1"/>
          </p:cNvSpPr>
          <p:nvPr>
            <p:ph type="title"/>
          </p:nvPr>
        </p:nvSpPr>
        <p:spPr>
          <a:xfrm>
            <a:off x="1141413" y="618518"/>
            <a:ext cx="9905998" cy="812717"/>
          </a:xfrm>
        </p:spPr>
        <p:txBody>
          <a:bodyPr>
            <a:normAutofit fontScale="90000"/>
          </a:bodyPr>
          <a:lstStyle/>
          <a:p>
            <a:pPr algn="ctr"/>
            <a:r>
              <a:rPr lang="fr-CM" dirty="0">
                <a:solidFill>
                  <a:srgbClr val="C00000"/>
                </a:solidFill>
                <a:latin typeface="Times New Roman" panose="02020603050405020304" pitchFamily="18" charset="0"/>
                <a:cs typeface="Times New Roman" panose="02020603050405020304" pitchFamily="18" charset="0"/>
              </a:rPr>
              <a:t>II.	ATOUTS ET LIMITES DU PROJET</a:t>
            </a:r>
            <a:br>
              <a:rPr lang="fr-CM" dirty="0">
                <a:solidFill>
                  <a:srgbClr val="C00000"/>
                </a:solidFill>
                <a:latin typeface="Times New Roman" panose="02020603050405020304" pitchFamily="18" charset="0"/>
                <a:cs typeface="Times New Roman" panose="02020603050405020304" pitchFamily="18" charset="0"/>
              </a:rPr>
            </a:br>
            <a:endParaRPr lang="fr-CM" dirty="0">
              <a:solidFill>
                <a:srgbClr val="C00000"/>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6B0C69E1-14F5-463A-BF67-8069CB9DC9ED}"/>
              </a:ext>
            </a:extLst>
          </p:cNvPr>
          <p:cNvGraphicFramePr>
            <a:graphicFrameLocks noGrp="1"/>
          </p:cNvGraphicFramePr>
          <p:nvPr>
            <p:ph idx="1"/>
            <p:extLst>
              <p:ext uri="{D42A27DB-BD31-4B8C-83A1-F6EECF244321}">
                <p14:modId xmlns:p14="http://schemas.microsoft.com/office/powerpoint/2010/main" val="3595287564"/>
              </p:ext>
            </p:extLst>
          </p:nvPr>
        </p:nvGraphicFramePr>
        <p:xfrm>
          <a:off x="1597023" y="2568140"/>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AD51C48-53DB-45FA-BED6-9EE23B5CE486}"/>
              </a:ext>
            </a:extLst>
          </p:cNvPr>
          <p:cNvSpPr>
            <a:spLocks noGrp="1"/>
          </p:cNvSpPr>
          <p:nvPr>
            <p:ph type="sldNum" sz="quarter" idx="12"/>
          </p:nvPr>
        </p:nvSpPr>
        <p:spPr/>
        <p:txBody>
          <a:bodyPr/>
          <a:lstStyle/>
          <a:p>
            <a:r>
              <a:rPr lang="en-US" sz="2400" dirty="0"/>
              <a:t>6</a:t>
            </a:r>
          </a:p>
        </p:txBody>
      </p:sp>
      <p:sp>
        <p:nvSpPr>
          <p:cNvPr id="8" name="TextBox 7">
            <a:extLst>
              <a:ext uri="{FF2B5EF4-FFF2-40B4-BE49-F238E27FC236}">
                <a16:creationId xmlns:a16="http://schemas.microsoft.com/office/drawing/2014/main" id="{090209B2-7C27-4BED-9112-38DC060C26EF}"/>
              </a:ext>
            </a:extLst>
          </p:cNvPr>
          <p:cNvSpPr txBox="1"/>
          <p:nvPr/>
        </p:nvSpPr>
        <p:spPr>
          <a:xfrm>
            <a:off x="1563154" y="1796052"/>
            <a:ext cx="6879083" cy="523220"/>
          </a:xfrm>
          <a:prstGeom prst="rect">
            <a:avLst/>
          </a:prstGeom>
          <a:noFill/>
        </p:spPr>
        <p:txBody>
          <a:bodyPr wrap="square" rtlCol="0">
            <a:spAutoFit/>
          </a:bodyPr>
          <a:lstStyle/>
          <a:p>
            <a:r>
              <a:rPr lang="fr-CM" sz="2800" dirty="0">
                <a:latin typeface="Times New Roman" panose="02020603050405020304" pitchFamily="18" charset="0"/>
                <a:cs typeface="Times New Roman" panose="02020603050405020304" pitchFamily="18" charset="0"/>
              </a:rPr>
              <a:t>Trois atouts principaux :</a:t>
            </a:r>
          </a:p>
        </p:txBody>
      </p:sp>
    </p:spTree>
    <p:extLst>
      <p:ext uri="{BB962C8B-B14F-4D97-AF65-F5344CB8AC3E}">
        <p14:creationId xmlns:p14="http://schemas.microsoft.com/office/powerpoint/2010/main" val="2188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0D10-5AF3-4DE9-92E1-6C6DC73BF351}"/>
              </a:ext>
            </a:extLst>
          </p:cNvPr>
          <p:cNvSpPr>
            <a:spLocks noGrp="1"/>
          </p:cNvSpPr>
          <p:nvPr>
            <p:ph type="title"/>
          </p:nvPr>
        </p:nvSpPr>
        <p:spPr>
          <a:xfrm>
            <a:off x="1141413" y="618518"/>
            <a:ext cx="9905998" cy="680195"/>
          </a:xfrm>
        </p:spPr>
        <p:txBody>
          <a:bodyPr>
            <a:normAutofit fontScale="90000"/>
          </a:bodyPr>
          <a:lstStyle/>
          <a:p>
            <a:pPr algn="ctr"/>
            <a:r>
              <a:rPr lang="fr-CM" dirty="0">
                <a:solidFill>
                  <a:srgbClr val="C00000"/>
                </a:solidFill>
                <a:latin typeface="Times New Roman" panose="02020603050405020304" pitchFamily="18" charset="0"/>
                <a:cs typeface="Times New Roman" panose="02020603050405020304" pitchFamily="18" charset="0"/>
              </a:rPr>
              <a:t>II.	ATOUTS ET LIMITES DU PROJET</a:t>
            </a:r>
            <a:br>
              <a:rPr lang="fr-CM" dirty="0">
                <a:solidFill>
                  <a:srgbClr val="C00000"/>
                </a:solidFill>
                <a:latin typeface="Times New Roman" panose="02020603050405020304" pitchFamily="18" charset="0"/>
                <a:cs typeface="Times New Roman" panose="02020603050405020304" pitchFamily="18" charset="0"/>
              </a:rPr>
            </a:br>
            <a:endParaRPr lang="fr-CM" dirty="0">
              <a:solidFill>
                <a:srgbClr val="C00000"/>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10559479-C201-473F-8820-EE2B94540F07}"/>
              </a:ext>
            </a:extLst>
          </p:cNvPr>
          <p:cNvGraphicFramePr>
            <a:graphicFrameLocks noGrp="1"/>
          </p:cNvGraphicFramePr>
          <p:nvPr>
            <p:ph idx="1"/>
            <p:extLst>
              <p:ext uri="{D42A27DB-BD31-4B8C-83A1-F6EECF244321}">
                <p14:modId xmlns:p14="http://schemas.microsoft.com/office/powerpoint/2010/main" val="3438488133"/>
              </p:ext>
            </p:extLst>
          </p:nvPr>
        </p:nvGraphicFramePr>
        <p:xfrm>
          <a:off x="1724506" y="2507981"/>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F947F13-FD91-48D3-885D-A9C58DA8AA32}"/>
              </a:ext>
            </a:extLst>
          </p:cNvPr>
          <p:cNvSpPr>
            <a:spLocks noGrp="1"/>
          </p:cNvSpPr>
          <p:nvPr>
            <p:ph type="sldNum" sz="quarter" idx="12"/>
          </p:nvPr>
        </p:nvSpPr>
        <p:spPr/>
        <p:txBody>
          <a:bodyPr/>
          <a:lstStyle/>
          <a:p>
            <a:fld id="{6D22F896-40B5-4ADD-8801-0D06FADFA095}" type="slidenum">
              <a:rPr lang="en-US" sz="2400" smtClean="0"/>
              <a:t>7</a:t>
            </a:fld>
            <a:endParaRPr lang="en-US" sz="2400" dirty="0"/>
          </a:p>
        </p:txBody>
      </p:sp>
      <p:sp>
        <p:nvSpPr>
          <p:cNvPr id="5" name="TextBox 4">
            <a:extLst>
              <a:ext uri="{FF2B5EF4-FFF2-40B4-BE49-F238E27FC236}">
                <a16:creationId xmlns:a16="http://schemas.microsoft.com/office/drawing/2014/main" id="{40DFC8A2-0408-4FA4-A0C1-3CCA0ABAB327}"/>
              </a:ext>
            </a:extLst>
          </p:cNvPr>
          <p:cNvSpPr txBox="1"/>
          <p:nvPr/>
        </p:nvSpPr>
        <p:spPr>
          <a:xfrm>
            <a:off x="1391478" y="1762539"/>
            <a:ext cx="2844048" cy="523220"/>
          </a:xfrm>
          <a:prstGeom prst="rect">
            <a:avLst/>
          </a:prstGeom>
          <a:noFill/>
        </p:spPr>
        <p:txBody>
          <a:bodyPr wrap="none" rtlCol="0">
            <a:spAutoFit/>
          </a:bodyPr>
          <a:lstStyle/>
          <a:p>
            <a:r>
              <a:rPr lang="fr-CM" sz="2800" dirty="0">
                <a:latin typeface="Times New Roman" panose="02020603050405020304" pitchFamily="18" charset="0"/>
                <a:cs typeface="Times New Roman" panose="02020603050405020304" pitchFamily="18" charset="0"/>
              </a:rPr>
              <a:t>Limites du projet :</a:t>
            </a:r>
          </a:p>
        </p:txBody>
      </p:sp>
    </p:spTree>
    <p:extLst>
      <p:ext uri="{BB962C8B-B14F-4D97-AF65-F5344CB8AC3E}">
        <p14:creationId xmlns:p14="http://schemas.microsoft.com/office/powerpoint/2010/main" val="156835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12F7-1348-4814-877E-8F624057E975}"/>
              </a:ext>
            </a:extLst>
          </p:cNvPr>
          <p:cNvSpPr>
            <a:spLocks noGrp="1"/>
          </p:cNvSpPr>
          <p:nvPr>
            <p:ph type="title"/>
          </p:nvPr>
        </p:nvSpPr>
        <p:spPr>
          <a:xfrm>
            <a:off x="1522478" y="314319"/>
            <a:ext cx="10018713" cy="1752599"/>
          </a:xfrm>
        </p:spPr>
        <p:txBody>
          <a:bodyPr>
            <a:normAutofit/>
          </a:bodyPr>
          <a:lstStyle/>
          <a:p>
            <a:pPr algn="ctr"/>
            <a:r>
              <a:rPr lang="fr-CM" sz="3200" dirty="0">
                <a:solidFill>
                  <a:srgbClr val="C00000"/>
                </a:solidFill>
                <a:latin typeface="Times New Roman" panose="02020603050405020304" pitchFamily="18" charset="0"/>
                <a:cs typeface="Times New Roman" panose="02020603050405020304" pitchFamily="18" charset="0"/>
              </a:rPr>
              <a:t>III.	MATERIELS UTILISES</a:t>
            </a:r>
            <a:br>
              <a:rPr lang="fr-CM" sz="3200" dirty="0">
                <a:solidFill>
                  <a:srgbClr val="C00000"/>
                </a:solidFill>
                <a:latin typeface="Times New Roman" panose="02020603050405020304" pitchFamily="18" charset="0"/>
                <a:cs typeface="Times New Roman" panose="02020603050405020304" pitchFamily="18" charset="0"/>
              </a:rPr>
            </a:br>
            <a:endParaRPr lang="fr-CM"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934E6C-7411-49B4-A4E2-5EFA73B0CC9E}"/>
              </a:ext>
            </a:extLst>
          </p:cNvPr>
          <p:cNvSpPr>
            <a:spLocks noGrp="1"/>
          </p:cNvSpPr>
          <p:nvPr>
            <p:ph idx="1"/>
          </p:nvPr>
        </p:nvSpPr>
        <p:spPr>
          <a:xfrm>
            <a:off x="1857030" y="2246594"/>
            <a:ext cx="9905999" cy="4297087"/>
          </a:xfrm>
        </p:spPr>
        <p:txBody>
          <a:bodyPr>
            <a:normAutofit/>
          </a:bodyPr>
          <a:lstStyle/>
          <a:p>
            <a:pPr marL="0" indent="0">
              <a:buNone/>
            </a:pPr>
            <a:r>
              <a:rPr lang="fr-CM" dirty="0">
                <a:latin typeface="Times New Roman" panose="02020603050405020304" pitchFamily="18" charset="0"/>
                <a:cs typeface="Times New Roman" panose="02020603050405020304" pitchFamily="18" charset="0"/>
              </a:rPr>
              <a:t>En vue de réaliser ce projet, nous avons utilisé :</a:t>
            </a: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Un Arduino </a:t>
            </a:r>
            <a:r>
              <a:rPr lang="fr-CM" dirty="0" err="1">
                <a:latin typeface="Times New Roman" panose="02020603050405020304" pitchFamily="18" charset="0"/>
                <a:cs typeface="Times New Roman" panose="02020603050405020304" pitchFamily="18" charset="0"/>
              </a:rPr>
              <a:t>Uno</a:t>
            </a:r>
            <a:endParaRPr lang="fr-CM"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Un module capteur à effet Hall numérique</a:t>
            </a: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Un module Bluetooth</a:t>
            </a: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Roues moteurs (02) et une roue libre (01)</a:t>
            </a: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Driver moteur </a:t>
            </a: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Fil de conduction</a:t>
            </a:r>
          </a:p>
          <a:p>
            <a:pPr>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 Du matériel d’embellissement</a:t>
            </a:r>
          </a:p>
          <a:p>
            <a:pPr marL="0" indent="0">
              <a:buNone/>
            </a:pPr>
            <a:endParaRPr lang="fr-CM"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fr-CM"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1E63D8-FC21-47D0-A420-7E12D852EF27}"/>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5977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961F-29D7-4343-BDA3-2AFAC0BC5DDC}"/>
              </a:ext>
            </a:extLst>
          </p:cNvPr>
          <p:cNvSpPr>
            <a:spLocks noGrp="1"/>
          </p:cNvSpPr>
          <p:nvPr>
            <p:ph type="title"/>
          </p:nvPr>
        </p:nvSpPr>
        <p:spPr>
          <a:xfrm>
            <a:off x="1141413" y="618518"/>
            <a:ext cx="9905998" cy="746456"/>
          </a:xfrm>
        </p:spPr>
        <p:txBody>
          <a:bodyPr>
            <a:normAutofit fontScale="90000"/>
          </a:bodyPr>
          <a:lstStyle/>
          <a:p>
            <a:r>
              <a:rPr lang="fr-CM" dirty="0">
                <a:solidFill>
                  <a:srgbClr val="C00000"/>
                </a:solidFill>
                <a:latin typeface="Times New Roman" panose="02020603050405020304" pitchFamily="18" charset="0"/>
                <a:cs typeface="Times New Roman" panose="02020603050405020304" pitchFamily="18" charset="0"/>
              </a:rPr>
              <a:t>FONCTIONNEMENT ET IMPLEMENTATION</a:t>
            </a:r>
            <a:br>
              <a:rPr lang="fr-CM" dirty="0">
                <a:solidFill>
                  <a:srgbClr val="C00000"/>
                </a:solidFill>
                <a:latin typeface="Times New Roman" panose="02020603050405020304" pitchFamily="18" charset="0"/>
                <a:cs typeface="Times New Roman" panose="02020603050405020304" pitchFamily="18" charset="0"/>
              </a:rPr>
            </a:br>
            <a:endParaRPr lang="fr-CM" dirty="0">
              <a:solidFill>
                <a:srgbClr val="C00000"/>
              </a:solidFill>
            </a:endParaRPr>
          </a:p>
        </p:txBody>
      </p:sp>
      <p:sp>
        <p:nvSpPr>
          <p:cNvPr id="3" name="Content Placeholder 2">
            <a:extLst>
              <a:ext uri="{FF2B5EF4-FFF2-40B4-BE49-F238E27FC236}">
                <a16:creationId xmlns:a16="http://schemas.microsoft.com/office/drawing/2014/main" id="{DB0B02EA-CAB1-4DCC-AA88-3A934A1A90AE}"/>
              </a:ext>
            </a:extLst>
          </p:cNvPr>
          <p:cNvSpPr>
            <a:spLocks noGrp="1"/>
          </p:cNvSpPr>
          <p:nvPr>
            <p:ph idx="1"/>
          </p:nvPr>
        </p:nvSpPr>
        <p:spPr>
          <a:xfrm>
            <a:off x="1141411" y="2267743"/>
            <a:ext cx="9905999" cy="3775248"/>
          </a:xfrm>
        </p:spPr>
        <p:txBody>
          <a:bodyPr>
            <a:normAutofit/>
          </a:bodyPr>
          <a:lstStyle/>
          <a:p>
            <a:pPr marL="0" indent="0" algn="just">
              <a:buNone/>
            </a:pPr>
            <a:r>
              <a:rPr lang="fr-CM" sz="2800" dirty="0">
                <a:latin typeface="Times New Roman" panose="02020603050405020304" pitchFamily="18" charset="0"/>
                <a:cs typeface="Times New Roman" panose="02020603050405020304" pitchFamily="18" charset="0"/>
              </a:rPr>
              <a:t>Notre robot devra détecter un champ magnétique émit par un métal et le signaler avec le cri </a:t>
            </a:r>
            <a:r>
              <a:rPr lang="fr-CM" sz="2800">
                <a:latin typeface="Times New Roman" panose="02020603050405020304" pitchFamily="18" charset="0"/>
                <a:cs typeface="Times New Roman" panose="02020603050405020304" pitchFamily="18" charset="0"/>
              </a:rPr>
              <a:t>d’un buzzer.</a:t>
            </a:r>
            <a:endParaRPr lang="fr-CM" sz="2800" dirty="0">
              <a:latin typeface="Times New Roman" panose="02020603050405020304" pitchFamily="18" charset="0"/>
              <a:cs typeface="Times New Roman" panose="02020603050405020304" pitchFamily="18" charset="0"/>
            </a:endParaRPr>
          </a:p>
          <a:p>
            <a:pPr marL="0" indent="0" algn="just">
              <a:buNone/>
            </a:pPr>
            <a:r>
              <a:rPr lang="fr-CM" sz="2800" dirty="0">
                <a:latin typeface="Times New Roman" panose="02020603050405020304" pitchFamily="18" charset="0"/>
                <a:cs typeface="Times New Roman" panose="02020603050405020304" pitchFamily="18" charset="0"/>
              </a:rPr>
              <a:t>Grâce au module Bluetooth on fera communiquer notre robot et notre tableau de bord pour le diriger.</a:t>
            </a:r>
          </a:p>
          <a:p>
            <a:pPr marL="0" indent="0" algn="just">
              <a:buNone/>
            </a:pPr>
            <a:r>
              <a:rPr lang="fr-CM" sz="2800" dirty="0">
                <a:latin typeface="Times New Roman" panose="02020603050405020304" pitchFamily="18" charset="0"/>
                <a:cs typeface="Times New Roman" panose="02020603050405020304" pitchFamily="18" charset="0"/>
              </a:rPr>
              <a:t> Nous implémentons le projet,</a:t>
            </a:r>
          </a:p>
        </p:txBody>
      </p:sp>
      <p:sp>
        <p:nvSpPr>
          <p:cNvPr id="4" name="Slide Number Placeholder 3">
            <a:extLst>
              <a:ext uri="{FF2B5EF4-FFF2-40B4-BE49-F238E27FC236}">
                <a16:creationId xmlns:a16="http://schemas.microsoft.com/office/drawing/2014/main" id="{CA7B403B-EA3B-4868-9B58-0CBD66BA895C}"/>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72760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511</TotalTime>
  <Words>419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Times New Roman</vt:lpstr>
      <vt:lpstr>Wingdings</vt:lpstr>
      <vt:lpstr>Parallax</vt:lpstr>
      <vt:lpstr>ROBOT DETECTEUR DE METAUX</vt:lpstr>
      <vt:lpstr>PLAN </vt:lpstr>
      <vt:lpstr>INTRODUCTION </vt:lpstr>
      <vt:lpstr>INTRODUCTION</vt:lpstr>
      <vt:lpstr>I.   CONTEXTE DU PROJET </vt:lpstr>
      <vt:lpstr>II. ATOUTS ET LIMITES DU PROJET </vt:lpstr>
      <vt:lpstr>II. ATOUTS ET LIMITES DU PROJET </vt:lpstr>
      <vt:lpstr>III. MATERIELS UTILISES </vt:lpstr>
      <vt:lpstr>FONCTIONNEMENT ET IMPLEMENTATION </vt:lpstr>
      <vt:lpstr>DIFFILCULTES RENCONTRES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DETECTEUR DE METAUX</dc:title>
  <dc:creator>Mogoum</dc:creator>
  <cp:lastModifiedBy>Mogoum</cp:lastModifiedBy>
  <cp:revision>26</cp:revision>
  <dcterms:created xsi:type="dcterms:W3CDTF">2023-12-19T09:35:16Z</dcterms:created>
  <dcterms:modified xsi:type="dcterms:W3CDTF">2024-01-20T11:28:09Z</dcterms:modified>
</cp:coreProperties>
</file>