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51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2025/9/1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2025/9/1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2025/9/1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2025/9/1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2025/9/1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2025/9/1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2025/9/1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2025/9/1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2025/9/1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2025/9/1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2025/9/1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9882-DB0C-4CBB-A20B-E2080360D06F}" type="datetimeFigureOut">
              <a:rPr kumimoji="1" lang="ja-JP" altLang="en-US" smtClean="0"/>
              <a:pPr/>
              <a:t>2025/9/1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gsolve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980728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Static magnetic field using higher order 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hierarchic 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H(curl) conforming 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finite </a:t>
            </a:r>
            <a:r>
              <a:rPr lang="en-US" altLang="ja-JP" smtClean="0">
                <a:latin typeface="Times New Roman" pitchFamily="18" charset="0"/>
                <a:cs typeface="Times New Roman" pitchFamily="18" charset="0"/>
              </a:rPr>
              <a:t>elements  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7584" y="3429000"/>
            <a:ext cx="7344816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ja-JP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 order </a:t>
            </a:r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Nedelec</a:t>
            </a:r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elements </a:t>
            </a:r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local </a:t>
            </a:r>
            <a:r>
              <a:rPr lang="en-US" altLang="ja-JP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complete </a:t>
            </a:r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sequence properties</a:t>
            </a:r>
            <a:endParaRPr lang="en-US" altLang="ja-JP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Joachim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Schoberl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Sabine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Zaglmayr</a:t>
            </a:r>
            <a:endParaRPr lang="en-US" altLang="ja-JP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ja-JP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COMPEL</a:t>
            </a:r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The International 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Journal for </a:t>
            </a:r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Computation and Mathematics 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Electrical </a:t>
            </a:r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Electronic 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Engineering, Vol</a:t>
            </a:r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24 No. 2, 2005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43608" y="5373216"/>
            <a:ext cx="332341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Hcurl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nograd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=true order=8) for A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H1(order=8) for Ω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644008" y="5517232"/>
            <a:ext cx="2834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Python with </a:t>
            </a:r>
            <a:r>
              <a:rPr lang="en-US" altLang="ja-JP" dirty="0" err="1" smtClean="0"/>
              <a:t>netgen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ngsolve</a:t>
            </a:r>
            <a:endParaRPr lang="en-US" altLang="ja-JP" dirty="0" smtClean="0"/>
          </a:p>
          <a:p>
            <a:r>
              <a:rPr lang="en-US" altLang="ja-JP" dirty="0" smtClean="0"/>
              <a:t>  ( </a:t>
            </a:r>
            <a:r>
              <a:rPr lang="en-US" altLang="ja-JP" dirty="0" smtClean="0">
                <a:hlinkClick r:id="rId2"/>
              </a:rPr>
              <a:t>https://ngsolve.org/</a:t>
            </a:r>
            <a:r>
              <a:rPr lang="en-US" altLang="ja-JP" dirty="0" smtClean="0"/>
              <a:t> )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635896" y="2780928"/>
            <a:ext cx="500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https://github.com/kamearia/EMPY_Analysis/Static</a:t>
            </a:r>
            <a:endParaRPr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A-</a:t>
            </a:r>
            <a:r>
              <a:rPr kumimoji="1" lang="en-US" altLang="ja-JP" dirty="0" err="1" smtClean="0"/>
              <a:t>Ar</a:t>
            </a:r>
            <a:r>
              <a:rPr kumimoji="1" lang="ja-JP" altLang="en-US" dirty="0" smtClean="0"/>
              <a:t>法と</a:t>
            </a:r>
            <a:r>
              <a:rPr kumimoji="1" lang="en-US" altLang="ja-JP" dirty="0" smtClean="0"/>
              <a:t>A-</a:t>
            </a:r>
            <a:r>
              <a:rPr kumimoji="1" lang="en-US" altLang="ja-JP" dirty="0" err="1" smtClean="0"/>
              <a:t>Ωr</a:t>
            </a:r>
            <a:r>
              <a:rPr kumimoji="1" lang="ja-JP" altLang="en-US" dirty="0" smtClean="0"/>
              <a:t>法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3" y="3576157"/>
            <a:ext cx="3240360" cy="237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645024"/>
            <a:ext cx="3264251" cy="233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2852936"/>
            <a:ext cx="936104" cy="91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2852936"/>
            <a:ext cx="936104" cy="842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1" y="1268760"/>
            <a:ext cx="2088232" cy="212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99792" y="1340768"/>
            <a:ext cx="1653927" cy="42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テキスト ボックス 11"/>
          <p:cNvSpPr txBox="1"/>
          <p:nvPr/>
        </p:nvSpPr>
        <p:spPr>
          <a:xfrm>
            <a:off x="4860032" y="148478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同じ計算時間で</a:t>
            </a:r>
            <a:r>
              <a:rPr kumimoji="1" lang="en-US" altLang="ja-JP" dirty="0" smtClean="0"/>
              <a:t>A-</a:t>
            </a:r>
            <a:r>
              <a:rPr kumimoji="1" lang="en-US" altLang="ja-JP" dirty="0" err="1" smtClean="0"/>
              <a:t>Ωr</a:t>
            </a:r>
            <a:r>
              <a:rPr kumimoji="1" lang="ja-JP" altLang="en-US" dirty="0" smtClean="0"/>
              <a:t>法の方が一桁ほど</a:t>
            </a:r>
            <a:r>
              <a:rPr lang="ja-JP" altLang="en-US" dirty="0" smtClean="0"/>
              <a:t>精度が良い！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35696" y="58772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Bz</a:t>
            </a:r>
            <a:r>
              <a:rPr kumimoji="1" lang="en-US" altLang="ja-JP" dirty="0" smtClean="0"/>
              <a:t> at cube center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004048" y="59492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Magnetic energy in cube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5364088" y="3789040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6588224" y="3789040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/>
              <a:t>Adaptive meshing (Ω-</a:t>
            </a:r>
            <a:r>
              <a:rPr lang="en-US" altLang="ja-JP" dirty="0" smtClean="0"/>
              <a:t>Ω</a:t>
            </a:r>
            <a:r>
              <a:rPr lang="ja-JP" altLang="en-US" dirty="0" err="1" smtClean="0"/>
              <a:t>ｒ</a:t>
            </a:r>
            <a:r>
              <a:rPr lang="ja-JP" altLang="en-US" dirty="0" smtClean="0"/>
              <a:t>法）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                              </a:t>
            </a:r>
            <a:r>
              <a:rPr lang="en-US" altLang="ja-JP" sz="2700" dirty="0" err="1" smtClean="0"/>
              <a:t>feOrder</a:t>
            </a:r>
            <a:r>
              <a:rPr lang="en-US" altLang="ja-JP" sz="2700" dirty="0" smtClean="0"/>
              <a:t>=3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603422"/>
            <a:ext cx="3668312" cy="34097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9978" y="1556792"/>
            <a:ext cx="3604469" cy="367365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71600" y="5373216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Initial Mesh</a:t>
            </a:r>
          </a:p>
          <a:p>
            <a:r>
              <a:rPr kumimoji="1" lang="en-US" altLang="ja-JP" dirty="0" smtClean="0"/>
              <a:t>Ne=150, </a:t>
            </a:r>
            <a:r>
              <a:rPr kumimoji="1" lang="en-US" altLang="ja-JP" dirty="0" err="1" smtClean="0"/>
              <a:t>Ndof</a:t>
            </a:r>
            <a:r>
              <a:rPr kumimoji="1" lang="en-US" altLang="ja-JP" dirty="0" smtClean="0"/>
              <a:t>=783,</a:t>
            </a:r>
            <a:r>
              <a:rPr lang="en-US" altLang="ja-JP" dirty="0" smtClean="0"/>
              <a:t>Nnonzero=26111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32040" y="5445224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Mesh after 10 Refinement</a:t>
            </a:r>
          </a:p>
          <a:p>
            <a:r>
              <a:rPr lang="en-US" altLang="ja-JP" dirty="0" smtClean="0"/>
              <a:t>Ne=243903, </a:t>
            </a:r>
            <a:r>
              <a:rPr lang="en-US" altLang="ja-JP" dirty="0" err="1" smtClean="0"/>
              <a:t>Ndof</a:t>
            </a:r>
            <a:r>
              <a:rPr lang="en-US" altLang="ja-JP" dirty="0" smtClean="0"/>
              <a:t>=1108002</a:t>
            </a:r>
            <a:r>
              <a:rPr lang="en-US" altLang="ja-JP" dirty="0" smtClean="0"/>
              <a:t>,</a:t>
            </a:r>
          </a:p>
          <a:p>
            <a:r>
              <a:rPr lang="en-US" altLang="ja-JP" dirty="0" err="1" smtClean="0"/>
              <a:t>Nnonzero</a:t>
            </a:r>
            <a:r>
              <a:rPr lang="en-US" altLang="ja-JP" dirty="0" smtClean="0"/>
              <a:t>=53237796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Adaptive meshing (Ω-Ω</a:t>
            </a:r>
            <a:r>
              <a:rPr lang="ja-JP" altLang="en-US" dirty="0" err="1" smtClean="0"/>
              <a:t>ｒ</a:t>
            </a:r>
            <a:r>
              <a:rPr lang="ja-JP" altLang="en-US" dirty="0" smtClean="0"/>
              <a:t>法）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                              </a:t>
            </a:r>
            <a:r>
              <a:rPr lang="en-US" altLang="ja-JP" sz="2700" dirty="0" err="1" smtClean="0"/>
              <a:t>feOrder</a:t>
            </a:r>
            <a:r>
              <a:rPr lang="en-US" altLang="ja-JP" sz="2700" dirty="0" smtClean="0"/>
              <a:t>=3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720650"/>
            <a:ext cx="2736304" cy="1918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1628800"/>
            <a:ext cx="2919670" cy="199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4149080"/>
            <a:ext cx="2808312" cy="194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テキスト ボックス 9"/>
          <p:cNvSpPr txBox="1"/>
          <p:nvPr/>
        </p:nvSpPr>
        <p:spPr>
          <a:xfrm>
            <a:off x="611560" y="587727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評価点</a:t>
            </a:r>
            <a:r>
              <a:rPr lang="en-US" altLang="ja-JP" sz="1200" dirty="0" smtClean="0"/>
              <a:t>(0,0,0)</a:t>
            </a:r>
            <a:r>
              <a:rPr lang="ja-JP" altLang="en-US" sz="1200" dirty="0" smtClean="0"/>
              <a:t>近傍</a:t>
            </a:r>
            <a:r>
              <a:rPr lang="ja-JP" altLang="en-US" sz="1200" dirty="0" smtClean="0"/>
              <a:t>は細分割されない。</a:t>
            </a:r>
            <a:endParaRPr lang="en-US" altLang="ja-JP" sz="1200" dirty="0" smtClean="0"/>
          </a:p>
          <a:p>
            <a:r>
              <a:rPr lang="ja-JP" altLang="en-US" sz="1200" dirty="0" smtClean="0"/>
              <a:t>磁場は一様で誤差が小さいと評価される。</a:t>
            </a:r>
            <a:endParaRPr kumimoji="1" lang="ja-JP" alt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31640" y="3645024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一点</a:t>
            </a:r>
            <a:r>
              <a:rPr lang="ja-JP" altLang="en-US" sz="1050" dirty="0" smtClean="0"/>
              <a:t>の磁場は滑らかに収束しない、</a:t>
            </a:r>
            <a:endParaRPr kumimoji="1" lang="ja-JP" altLang="en-US" sz="105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27984" y="371703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磁気</a:t>
            </a:r>
            <a:r>
              <a:rPr lang="ja-JP" altLang="en-US" sz="1050" dirty="0" smtClean="0"/>
              <a:t>エネルギの積分量は滑らかに収束。</a:t>
            </a:r>
            <a:endParaRPr kumimoji="1" lang="ja-JP" altLang="en-US" sz="1050" dirty="0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724128" y="6309320"/>
          <a:ext cx="749300" cy="190500"/>
        </p:xfrm>
        <a:graphic>
          <a:graphicData uri="http://schemas.openxmlformats.org/presentationml/2006/ole">
            <p:oleObj spid="_x0000_s1030" name="Equation" r:id="rId6" imgW="749160" imgH="190440" progId="Equation.DSMT4">
              <p:embed/>
            </p:oleObj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4149080"/>
            <a:ext cx="1800200" cy="162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56992"/>
            <a:ext cx="2880320" cy="259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924944"/>
            <a:ext cx="3231209" cy="303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テキスト ボックス 5"/>
          <p:cNvSpPr txBox="1"/>
          <p:nvPr/>
        </p:nvSpPr>
        <p:spPr>
          <a:xfrm>
            <a:off x="899592" y="1556792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Cube 2m*2m*2m </a:t>
            </a:r>
            <a:r>
              <a:rPr kumimoji="1" lang="en-US" altLang="ja-JP" dirty="0" err="1" smtClean="0"/>
              <a:t>μr</a:t>
            </a:r>
            <a:r>
              <a:rPr kumimoji="1" lang="en-US" altLang="ja-JP" dirty="0" smtClean="0"/>
              <a:t>=1000</a:t>
            </a:r>
          </a:p>
          <a:p>
            <a:r>
              <a:rPr lang="en-US" altLang="ja-JP" dirty="0" smtClean="0"/>
              <a:t>1/8 region with </a:t>
            </a:r>
            <a:r>
              <a:rPr lang="en-US" altLang="ja-JP" dirty="0" err="1" smtClean="0"/>
              <a:t>simmetricity</a:t>
            </a:r>
            <a:endParaRPr lang="en-US" altLang="ja-JP" dirty="0" smtClean="0"/>
          </a:p>
          <a:p>
            <a:r>
              <a:rPr lang="en-US" altLang="ja-JP" dirty="0" smtClean="0"/>
              <a:t>1T Uniform field in z direction</a:t>
            </a:r>
          </a:p>
          <a:p>
            <a:r>
              <a:rPr kumimoji="1" lang="en-US" altLang="ja-JP" dirty="0" smtClean="0"/>
              <a:t>Total domain 1.2*1.2*1.2</a:t>
            </a:r>
          </a:p>
          <a:p>
            <a:r>
              <a:rPr lang="en-US" altLang="ja-JP" dirty="0" smtClean="0"/>
              <a:t>Reduced domain 5*5*5</a:t>
            </a:r>
          </a:p>
          <a:p>
            <a:r>
              <a:rPr kumimoji="1" lang="en-US" altLang="ja-JP" dirty="0" err="1" smtClean="0"/>
              <a:t>Bn</a:t>
            </a:r>
            <a:r>
              <a:rPr kumimoji="1" lang="en-US" altLang="ja-JP" dirty="0" smtClean="0"/>
              <a:t>=0 on the boundary</a:t>
            </a:r>
            <a:endParaRPr kumimoji="1" lang="ja-JP" alt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11560" y="6132295"/>
            <a:ext cx="21602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nv= 384 nedge= 2151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nfacet= 3328 ne= 1560</a:t>
            </a:r>
            <a:r>
              <a:rPr kumimoji="1" lang="ja-JP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04048" y="184482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FE order 8</a:t>
            </a:r>
          </a:p>
          <a:p>
            <a:r>
              <a:rPr lang="en-US" altLang="ja-JP" dirty="0" smtClean="0"/>
              <a:t>ICCG </a:t>
            </a:r>
            <a:r>
              <a:rPr lang="en-US" altLang="ja-JP" dirty="0" err="1" smtClean="0"/>
              <a:t>eps</a:t>
            </a:r>
            <a:r>
              <a:rPr lang="en-US" altLang="ja-JP" dirty="0" smtClean="0"/>
              <a:t>=10</a:t>
            </a:r>
            <a:r>
              <a:rPr lang="en-US" altLang="ja-JP" sz="2400" baseline="30000" dirty="0" smtClean="0"/>
              <a:t>-8</a:t>
            </a:r>
            <a:endParaRPr kumimoji="1" lang="ja-JP" altLang="en-US" sz="1000" baseline="30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r>
              <a:rPr kumimoji="1" lang="en-US" altLang="ja-JP" dirty="0" smtClean="0"/>
              <a:t>A-</a:t>
            </a:r>
            <a:r>
              <a:rPr kumimoji="1" lang="en-US" altLang="ja-JP" dirty="0" err="1" smtClean="0"/>
              <a:t>Ar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7" y="1340769"/>
            <a:ext cx="3630349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475656" y="4077072"/>
            <a:ext cx="60841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Dof= 315370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Nonzeros= 111303072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shift parameter= 1.02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minimum residual= 9.488181961272888e-09 at iteraions: 268</a:t>
            </a:r>
            <a:r>
              <a:rPr kumimoji="1" lang="ja-JP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03648" y="5090700"/>
            <a:ext cx="7956376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center magnetic field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= (1.2601636930633878e-11, -2.9647877868046543e-07, 3.446368332228351)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magnetic energy= 11541.379446089919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dirty="0" smtClean="0"/>
              <a:t>経過時間</a:t>
            </a:r>
            <a:r>
              <a:rPr lang="en-US" altLang="ja-JP" dirty="0" smtClean="0"/>
              <a:t>: 176.1111 </a:t>
            </a:r>
            <a:r>
              <a:rPr lang="ja-JP" altLang="en-US" dirty="0" smtClean="0"/>
              <a:t>秒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r>
              <a:rPr lang="en-US" altLang="ja-JP" dirty="0" smtClean="0"/>
              <a:t>Ω-</a:t>
            </a:r>
            <a:r>
              <a:rPr lang="en-US" altLang="ja-JP" dirty="0" err="1" smtClean="0"/>
              <a:t>Ωr</a:t>
            </a:r>
            <a:endParaRPr kumimoji="1" lang="ja-JP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375177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043608" y="4242576"/>
            <a:ext cx="56886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Dof= 135944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Nonzeros= 34965270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shift parameter= 1.01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minimum residual= 9.234648703853246e-09 at iteraions: 98</a:t>
            </a:r>
            <a:r>
              <a:rPr kumimoji="1" lang="ja-JP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043608" y="5207225"/>
            <a:ext cx="754244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center magnetic field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= (1.5102343358934567e-11, -4.231033382380488e-12, 3.4476356299040027)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magnetic energy= 11568.97631021465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600" dirty="0" smtClean="0"/>
              <a:t>経過時間</a:t>
            </a:r>
            <a:r>
              <a:rPr lang="en-US" altLang="ja-JP" sz="1600" dirty="0" smtClean="0"/>
              <a:t>: 28.7880 </a:t>
            </a:r>
            <a:r>
              <a:rPr lang="ja-JP" altLang="en-US" sz="1600" dirty="0" smtClean="0"/>
              <a:t>秒</a:t>
            </a:r>
            <a:endParaRPr kumimoji="1" lang="ja-JP" altLang="ja-JP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50704" cy="1143000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-</a:t>
            </a:r>
            <a:r>
              <a:rPr lang="en-US" altLang="ja-JP" dirty="0" err="1" smtClean="0"/>
              <a:t>Ωr</a:t>
            </a:r>
            <a:endParaRPr kumimoji="1" lang="ja-JP" alt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405765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187624" y="4581128"/>
            <a:ext cx="581120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Dof= 225059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Nonzeros= 71419621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shift parameter= 1.02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minimum residual= 7.435276405447754e-09 at iteraions: 406</a:t>
            </a:r>
            <a:r>
              <a:rPr kumimoji="1" lang="ja-JP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187624" y="5610146"/>
            <a:ext cx="553869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center magnetic field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= (0.0, -2.4790426680963306e-07, 3.4463682167354857)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magnetic energy= 11541.379590852714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経過時間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: 108.1370 </a:t>
            </a:r>
            <a:r>
              <a:rPr kumimoji="1" 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秒</a:t>
            </a:r>
            <a:r>
              <a:rPr kumimoji="1" 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556792"/>
            <a:ext cx="280831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140968"/>
            <a:ext cx="108012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9" y="4725144"/>
            <a:ext cx="3960440" cy="16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正方形/長方形 7"/>
          <p:cNvSpPr/>
          <p:nvPr/>
        </p:nvSpPr>
        <p:spPr>
          <a:xfrm>
            <a:off x="4139952" y="22048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dirty="0">
                <a:solidFill>
                  <a:srgbClr val="000000"/>
                </a:solidFill>
              </a:rPr>
              <a:t>A-</a:t>
            </a:r>
            <a:r>
              <a:rPr lang="en-US" altLang="ja-JP" dirty="0" err="1">
                <a:solidFill>
                  <a:srgbClr val="000000"/>
                </a:solidFill>
              </a:rPr>
              <a:t>Ar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11960" y="3573016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l-GR" altLang="ja-JP" dirty="0">
                <a:solidFill>
                  <a:srgbClr val="000000"/>
                </a:solidFill>
              </a:rPr>
              <a:t>Ω-Ω</a:t>
            </a:r>
            <a:r>
              <a:rPr lang="en-US" altLang="ja-JP" dirty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4139952" y="5301208"/>
            <a:ext cx="62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dirty="0">
                <a:solidFill>
                  <a:srgbClr val="000000"/>
                </a:solidFill>
              </a:rPr>
              <a:t>A-</a:t>
            </a:r>
            <a:r>
              <a:rPr lang="el-GR" altLang="ja-JP" dirty="0">
                <a:solidFill>
                  <a:srgbClr val="000000"/>
                </a:solidFill>
              </a:rPr>
              <a:t>Ω</a:t>
            </a:r>
            <a:r>
              <a:rPr lang="en-US" altLang="ja-JP" dirty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043608" y="3356992"/>
            <a:ext cx="3168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Ticcg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: time for preconditioning and iterations</a:t>
            </a:r>
          </a:p>
          <a:p>
            <a:pPr font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Ticcg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Nonzeros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/Niter </a:t>
            </a:r>
            <a:endParaRPr lang="en-US" altLang="ja-JP" sz="1200" i="0" u="none" strike="noStrike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ctr"/>
            <a:r>
              <a:rPr lang="en-US" altLang="ja-JP" sz="1200" i="0" u="none" strike="noStrike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Bz</a:t>
            </a:r>
            <a:r>
              <a:rPr lang="en-US" altLang="ja-JP" sz="1200" i="0" u="none" strike="noStrike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(T): </a:t>
            </a:r>
            <a:r>
              <a:rPr lang="en-US" altLang="ja-JP" sz="1200" i="0" u="none" strike="noStrike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Bz</a:t>
            </a:r>
            <a:r>
              <a:rPr lang="en-US" altLang="ja-JP" sz="1200" i="0" u="none" strike="noStrike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at cube center  (0,0,0)</a:t>
            </a:r>
          </a:p>
          <a:p>
            <a:pPr fontAlgn="ctr"/>
            <a:r>
              <a:rPr lang="en-US" altLang="ja-JP" sz="1200" i="0" u="none" strike="noStrike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Wm(J): Magnetic energy in the cube</a:t>
            </a:r>
          </a:p>
          <a:p>
            <a:pPr fontAlgn="ctr"/>
            <a:endParaRPr lang="en-US" altLang="ja-JP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 is nearly constant.</a:t>
            </a:r>
            <a:endParaRPr lang="en-US" altLang="ja-JP" sz="1200" i="0" u="none" strike="noStrike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ctr"/>
            <a:endParaRPr lang="en-US" altLang="ja-JP" i="0" u="none" strike="noStrike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971600" y="1628800"/>
          <a:ext cx="3200400" cy="1584960"/>
        </p:xfrm>
        <a:graphic>
          <a:graphicData uri="http://schemas.openxmlformats.org/drawingml/2006/table">
            <a:tbl>
              <a:tblPr/>
              <a:tblGrid>
                <a:gridCol w="736600"/>
                <a:gridCol w="812800"/>
                <a:gridCol w="825500"/>
                <a:gridCol w="825500"/>
              </a:tblGrid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A-Ar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Ω</a:t>
                      </a:r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Ω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A-</a:t>
                      </a:r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Ω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DOF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315370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135944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225059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Nonzeros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111303072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34965270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71419621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Niter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Ticcg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91.5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13.6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84.1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3.07E-09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3.98E-09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2.90E-09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Bz(T)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3.4463683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3.4476356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3.4463682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Wm(J)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11541.379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11568.976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11541.380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A-</a:t>
            </a:r>
            <a:r>
              <a:rPr kumimoji="1" lang="en-US" altLang="ja-JP" dirty="0" err="1" smtClean="0"/>
              <a:t>Ar</a:t>
            </a:r>
            <a:endParaRPr kumimoji="1" lang="ja-JP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17032"/>
            <a:ext cx="3965165" cy="238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556792"/>
            <a:ext cx="3713558" cy="223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テキスト ボックス 7"/>
          <p:cNvSpPr txBox="1"/>
          <p:nvPr/>
        </p:nvSpPr>
        <p:spPr>
          <a:xfrm>
            <a:off x="5148064" y="1916832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Error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∝ </a:t>
            </a:r>
            <a:r>
              <a:rPr kumimoji="1" lang="en-US" altLang="ja-JP" dirty="0" smtClean="0"/>
              <a:t>Ndof</a:t>
            </a:r>
            <a:r>
              <a:rPr kumimoji="1" lang="en-US" altLang="ja-JP" baseline="30000" dirty="0" smtClean="0"/>
              <a:t>1/2</a:t>
            </a:r>
            <a:r>
              <a:rPr kumimoji="1" lang="en-US" altLang="ja-JP" dirty="0" smtClean="0"/>
              <a:t>  -- h</a:t>
            </a:r>
          </a:p>
          <a:p>
            <a:r>
              <a:rPr lang="ja-JP" altLang="en-US" dirty="0" smtClean="0"/>
              <a:t>          ∝ </a:t>
            </a:r>
            <a:r>
              <a:rPr lang="en-US" altLang="ja-JP" dirty="0" err="1" smtClean="0"/>
              <a:t>Ndof</a:t>
            </a:r>
            <a:r>
              <a:rPr lang="en-US" altLang="ja-JP" dirty="0" smtClean="0"/>
              <a:t>      -- p</a:t>
            </a:r>
            <a:endParaRPr kumimoji="1" lang="en-US" altLang="ja-JP" dirty="0" smtClean="0"/>
          </a:p>
          <a:p>
            <a:r>
              <a:rPr lang="en-US" altLang="ja-JP" baseline="30000" dirty="0" smtClean="0"/>
              <a:t>               </a:t>
            </a:r>
            <a:endParaRPr kumimoji="1" lang="ja-JP" altLang="en-US" baseline="30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76056" y="3933056"/>
            <a:ext cx="3024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Error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∝ </a:t>
            </a:r>
            <a:r>
              <a:rPr kumimoji="1" lang="en-US" altLang="ja-JP" dirty="0" smtClean="0"/>
              <a:t>Nnz</a:t>
            </a:r>
            <a:r>
              <a:rPr lang="en-US" altLang="ja-JP" baseline="30000" dirty="0" smtClean="0"/>
              <a:t>1/2</a:t>
            </a:r>
            <a:r>
              <a:rPr kumimoji="1" lang="en-US" altLang="ja-JP" dirty="0" smtClean="0"/>
              <a:t>       -- h, p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Error(h) =〜2 Error(p)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– Bz0</a:t>
            </a:r>
          </a:p>
          <a:p>
            <a:r>
              <a:rPr lang="en-US" altLang="ja-JP" dirty="0" smtClean="0"/>
              <a:t>Error(h) =〜4 Error(p)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– Wm </a:t>
            </a:r>
          </a:p>
          <a:p>
            <a:r>
              <a:rPr lang="en-US" altLang="ja-JP" dirty="0" smtClean="0"/>
              <a:t> </a:t>
            </a:r>
            <a:endParaRPr kumimoji="1" lang="en-US" altLang="ja-JP" dirty="0" smtClean="0"/>
          </a:p>
          <a:p>
            <a:r>
              <a:rPr lang="ja-JP" altLang="en-US" dirty="0" smtClean="0"/>
              <a:t>          </a:t>
            </a:r>
            <a:endParaRPr kumimoji="1" lang="en-US" altLang="ja-JP" dirty="0" smtClean="0"/>
          </a:p>
          <a:p>
            <a:r>
              <a:rPr lang="en-US" altLang="ja-JP" baseline="30000" dirty="0" smtClean="0"/>
              <a:t>               </a:t>
            </a:r>
            <a:endParaRPr kumimoji="1" lang="ja-JP" altLang="en-US" baseline="30000" dirty="0"/>
          </a:p>
        </p:txBody>
      </p:sp>
      <p:sp>
        <p:nvSpPr>
          <p:cNvPr id="10" name="正方形/長方形 9"/>
          <p:cNvSpPr/>
          <p:nvPr/>
        </p:nvSpPr>
        <p:spPr>
          <a:xfrm>
            <a:off x="5148064" y="2996952"/>
            <a:ext cx="201622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 smtClean="0"/>
              <a:t>Nnz</a:t>
            </a:r>
            <a:r>
              <a:rPr lang="ja-JP" altLang="en-US" dirty="0" smtClean="0"/>
              <a:t>∝ </a:t>
            </a:r>
            <a:r>
              <a:rPr lang="en-US" altLang="ja-JP" dirty="0" smtClean="0"/>
              <a:t>Ndof</a:t>
            </a:r>
            <a:r>
              <a:rPr lang="en-US" altLang="ja-JP" baseline="30000" dirty="0" smtClean="0"/>
              <a:t>1/2</a:t>
            </a:r>
            <a:r>
              <a:rPr lang="en-US" altLang="ja-JP" dirty="0" smtClean="0"/>
              <a:t>  -- h</a:t>
            </a:r>
          </a:p>
          <a:p>
            <a:r>
              <a:rPr lang="ja-JP" altLang="en-US" dirty="0" smtClean="0"/>
              <a:t>       ∝ </a:t>
            </a:r>
            <a:r>
              <a:rPr lang="en-US" altLang="ja-JP" dirty="0" err="1" smtClean="0"/>
              <a:t>Ndof</a:t>
            </a:r>
            <a:r>
              <a:rPr lang="en-US" altLang="ja-JP" dirty="0" smtClean="0"/>
              <a:t>      -- 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Ω-Ω</a:t>
            </a:r>
            <a:r>
              <a:rPr kumimoji="1" lang="ja-JP" altLang="en-US" dirty="0" err="1" smtClean="0"/>
              <a:t>ｒ</a:t>
            </a:r>
            <a:endParaRPr kumimoji="1" lang="ja-JP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3960440" cy="238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717032"/>
            <a:ext cx="3948534" cy="237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テキスト ボックス 5"/>
          <p:cNvSpPr txBox="1"/>
          <p:nvPr/>
        </p:nvSpPr>
        <p:spPr>
          <a:xfrm>
            <a:off x="5148064" y="1916832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Error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∝ </a:t>
            </a:r>
            <a:r>
              <a:rPr kumimoji="1" lang="en-US" altLang="ja-JP" dirty="0" smtClean="0"/>
              <a:t>Ndof</a:t>
            </a:r>
            <a:r>
              <a:rPr kumimoji="1" lang="en-US" altLang="ja-JP" baseline="30000" dirty="0" smtClean="0"/>
              <a:t>1/2</a:t>
            </a:r>
            <a:r>
              <a:rPr kumimoji="1" lang="en-US" altLang="ja-JP" dirty="0" smtClean="0"/>
              <a:t>  -- h</a:t>
            </a:r>
          </a:p>
          <a:p>
            <a:r>
              <a:rPr lang="ja-JP" altLang="en-US" dirty="0" smtClean="0"/>
              <a:t>          ∝ </a:t>
            </a:r>
            <a:r>
              <a:rPr lang="en-US" altLang="ja-JP" dirty="0" err="1" smtClean="0"/>
              <a:t>Ndof</a:t>
            </a:r>
            <a:r>
              <a:rPr lang="en-US" altLang="ja-JP" dirty="0" smtClean="0"/>
              <a:t>      -- p</a:t>
            </a:r>
            <a:endParaRPr kumimoji="1" lang="en-US" altLang="ja-JP" dirty="0" smtClean="0"/>
          </a:p>
          <a:p>
            <a:r>
              <a:rPr lang="en-US" altLang="ja-JP" baseline="30000" dirty="0" smtClean="0"/>
              <a:t>               </a:t>
            </a:r>
            <a:endParaRPr kumimoji="1" lang="ja-JP" altLang="en-US" baseline="30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76056" y="3933056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Error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∝ </a:t>
            </a:r>
            <a:r>
              <a:rPr kumimoji="1" lang="en-US" altLang="ja-JP" dirty="0" smtClean="0"/>
              <a:t>Nnz</a:t>
            </a:r>
            <a:r>
              <a:rPr lang="en-US" altLang="ja-JP" baseline="30000" dirty="0" smtClean="0"/>
              <a:t>1/2</a:t>
            </a:r>
            <a:r>
              <a:rPr kumimoji="1" lang="en-US" altLang="ja-JP" dirty="0" smtClean="0"/>
              <a:t>       -- h, p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Error(h) =〜2 Error(p)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– Bz0</a:t>
            </a:r>
          </a:p>
          <a:p>
            <a:r>
              <a:rPr lang="en-US" altLang="ja-JP" dirty="0" smtClean="0"/>
              <a:t>Error(h) =〜4 Error(p)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– Wm </a:t>
            </a:r>
          </a:p>
          <a:p>
            <a:r>
              <a:rPr lang="en-US" altLang="ja-JP" dirty="0" smtClean="0"/>
              <a:t> </a:t>
            </a:r>
            <a:endParaRPr kumimoji="1" lang="en-US" altLang="ja-JP" dirty="0" smtClean="0"/>
          </a:p>
          <a:p>
            <a:r>
              <a:rPr lang="ja-JP" altLang="en-US" dirty="0" smtClean="0"/>
              <a:t>          </a:t>
            </a:r>
            <a:endParaRPr kumimoji="1" lang="en-US" altLang="ja-JP" dirty="0" smtClean="0"/>
          </a:p>
          <a:p>
            <a:r>
              <a:rPr lang="en-US" altLang="ja-JP" baseline="30000" dirty="0" smtClean="0"/>
              <a:t>               </a:t>
            </a:r>
            <a:endParaRPr kumimoji="1" lang="ja-JP" altLang="en-US" baseline="30000" dirty="0"/>
          </a:p>
        </p:txBody>
      </p:sp>
      <p:sp>
        <p:nvSpPr>
          <p:cNvPr id="8" name="正方形/長方形 7"/>
          <p:cNvSpPr/>
          <p:nvPr/>
        </p:nvSpPr>
        <p:spPr>
          <a:xfrm>
            <a:off x="5148064" y="2996952"/>
            <a:ext cx="201622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 smtClean="0"/>
              <a:t>Nnz</a:t>
            </a:r>
            <a:r>
              <a:rPr lang="ja-JP" altLang="en-US" dirty="0" smtClean="0"/>
              <a:t>∝ </a:t>
            </a:r>
            <a:r>
              <a:rPr lang="en-US" altLang="ja-JP" dirty="0" smtClean="0"/>
              <a:t>Ndof</a:t>
            </a:r>
            <a:r>
              <a:rPr lang="en-US" altLang="ja-JP" baseline="30000" dirty="0" smtClean="0"/>
              <a:t>1/2</a:t>
            </a:r>
            <a:r>
              <a:rPr lang="en-US" altLang="ja-JP" dirty="0" smtClean="0"/>
              <a:t>  -- h</a:t>
            </a:r>
          </a:p>
          <a:p>
            <a:r>
              <a:rPr lang="ja-JP" altLang="en-US" dirty="0" smtClean="0"/>
              <a:t>       ∝ </a:t>
            </a:r>
            <a:r>
              <a:rPr lang="en-US" altLang="ja-JP" dirty="0" err="1" smtClean="0"/>
              <a:t>Ndof</a:t>
            </a:r>
            <a:r>
              <a:rPr lang="en-US" altLang="ja-JP" dirty="0" smtClean="0"/>
              <a:t>      -- 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004048" y="2420888"/>
            <a:ext cx="3059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Error(Ω-</a:t>
            </a:r>
            <a:r>
              <a:rPr lang="en-US" altLang="ja-JP" dirty="0" err="1" smtClean="0"/>
              <a:t>Ωr</a:t>
            </a:r>
            <a:r>
              <a:rPr lang="en-US" altLang="ja-JP" dirty="0" smtClean="0"/>
              <a:t>)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= 〜2 Error(A-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	for same h, p</a:t>
            </a:r>
            <a:endParaRPr lang="ja-JP" altLang="en-US" dirty="0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3840163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493</Words>
  <Application>Microsoft Office PowerPoint</Application>
  <PresentationFormat>画面に合わせる (4:3)</PresentationFormat>
  <Paragraphs>131</Paragraphs>
  <Slides>12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4" baseType="lpstr">
      <vt:lpstr>Office テーマ</vt:lpstr>
      <vt:lpstr>MathType 6.0 Equation</vt:lpstr>
      <vt:lpstr>Static magnetic field using higher order hierarchic H(curl) conforming finite elements  </vt:lpstr>
      <vt:lpstr>スライド 2</vt:lpstr>
      <vt:lpstr>A-Ar</vt:lpstr>
      <vt:lpstr>Ω-Ωr</vt:lpstr>
      <vt:lpstr>A-Ωr</vt:lpstr>
      <vt:lpstr>スライド 6</vt:lpstr>
      <vt:lpstr>A-Ar</vt:lpstr>
      <vt:lpstr>Ω-Ωｒ</vt:lpstr>
      <vt:lpstr>スライド 9</vt:lpstr>
      <vt:lpstr>A-Ar法とA-Ωr法</vt:lpstr>
      <vt:lpstr>Adaptive meshing (Ω-Ωｒ法）                                feOrder=3</vt:lpstr>
      <vt:lpstr>Adaptive meshing (Ω-Ωｒ法）                                feOrder=3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magnetic field using higher order hierarchic H(curl) conforming finite elements</dc:title>
  <dc:creator>Akihisa Kameari</dc:creator>
  <cp:lastModifiedBy>Akihisa Kameari</cp:lastModifiedBy>
  <cp:revision>12</cp:revision>
  <dcterms:created xsi:type="dcterms:W3CDTF">2025-08-24T02:18:16Z</dcterms:created>
  <dcterms:modified xsi:type="dcterms:W3CDTF">2025-09-01T07:37:10Z</dcterms:modified>
</cp:coreProperties>
</file>