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71" r:id="rId3"/>
    <p:sldId id="270" r:id="rId4"/>
    <p:sldId id="258" r:id="rId5"/>
    <p:sldId id="265" r:id="rId6"/>
    <p:sldId id="257" r:id="rId7"/>
    <p:sldId id="264" r:id="rId8"/>
    <p:sldId id="263" r:id="rId9"/>
    <p:sldId id="260" r:id="rId10"/>
    <p:sldId id="261" r:id="rId11"/>
    <p:sldId id="262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2" y="-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6" Type="http://schemas.openxmlformats.org/officeDocument/2006/relationships/image" Target="../media/image29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2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E9A57-F851-4F39-B37E-1F767BA64AB7}" type="datetimeFigureOut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89C93-EB36-42C5-BAC7-CEEF9AB0F94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89C93-EB36-42C5-BAC7-CEEF9AB0F94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58F3-4D5C-459D-AF35-8EF73F46D00D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252C1-6E4D-40E7-B9F3-7D9F3819EFEC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FFB7B-289B-4583-873B-539594A18DC8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128C-0816-4DD5-9532-A8F77B3FF396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9371-64BD-4EB7-9D32-48684EEED1AC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11E6-AFCD-496B-99C4-A906858DC32D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5883-726D-40A2-BA06-9A35F860A988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1EFC-581C-47F6-BFF2-BB1D536F6C55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1DFC8-69D9-408E-8579-26BD4A193E28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FD7AD-7683-4D8A-A105-C11AE3BB6FDB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F98A-8435-4346-ADDC-571E0D7E4CB5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2979A-A457-4F6B-8643-48EBFD40395F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C5F9-FCD8-460A-A96B-08D51F57743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6.bin"/><Relationship Id="rId18" Type="http://schemas.openxmlformats.org/officeDocument/2006/relationships/oleObject" Target="../embeddings/oleObject21.bin"/><Relationship Id="rId3" Type="http://schemas.openxmlformats.org/officeDocument/2006/relationships/oleObject" Target="../embeddings/oleObject6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6.bin"/><Relationship Id="rId10" Type="http://schemas.openxmlformats.org/officeDocument/2006/relationships/oleObject" Target="../embeddings/oleObject13.bin"/><Relationship Id="rId19" Type="http://schemas.openxmlformats.org/officeDocument/2006/relationships/oleObject" Target="../embeddings/oleObject22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png"/><Relationship Id="rId5" Type="http://schemas.openxmlformats.org/officeDocument/2006/relationships/hyperlink" Target="https://docu.ngsolve.org/latest/i-tutorials/unit-1.6-adaptivity/adaptivity.html" TargetMode="External"/><Relationship Id="rId4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ctrTitle"/>
          </p:nvPr>
        </p:nvSpPr>
        <p:spPr>
          <a:xfrm>
            <a:off x="755576" y="980728"/>
            <a:ext cx="6478488" cy="1370583"/>
          </a:xfrm>
        </p:spPr>
        <p:txBody>
          <a:bodyPr>
            <a:noAutofit/>
          </a:bodyPr>
          <a:lstStyle/>
          <a:p>
            <a:pPr algn="l"/>
            <a:r>
              <a:rPr lang="en-US" altLang="ja-JP" sz="3600" dirty="0" smtClean="0">
                <a:latin typeface="+mj-ea"/>
              </a:rPr>
              <a:t>Adaptive meshing </a:t>
            </a:r>
            <a:r>
              <a:rPr lang="en-US" altLang="ja-JP" sz="3600" dirty="0" smtClean="0">
                <a:latin typeface="+mj-ea"/>
                <a:cs typeface="Times New Roman" pitchFamily="18" charset="0"/>
              </a:rPr>
              <a:t>using higher order hierarchic finite elements in static magnetic analysis </a:t>
            </a:r>
            <a:endParaRPr kumimoji="1" lang="ja-JP" altLang="en-US" sz="3600" dirty="0">
              <a:latin typeface="+mj-ea"/>
            </a:endParaRPr>
          </a:p>
        </p:txBody>
      </p:sp>
      <p:sp>
        <p:nvSpPr>
          <p:cNvPr id="8" name="サブタイトル 7"/>
          <p:cNvSpPr>
            <a:spLocks noGrp="1"/>
          </p:cNvSpPr>
          <p:nvPr>
            <p:ph type="subTitle" idx="1"/>
          </p:nvPr>
        </p:nvSpPr>
        <p:spPr>
          <a:xfrm>
            <a:off x="1259632" y="2996952"/>
            <a:ext cx="6440760" cy="1775048"/>
          </a:xfrm>
        </p:spPr>
        <p:txBody>
          <a:bodyPr/>
          <a:lstStyle/>
          <a:p>
            <a:pPr algn="r"/>
            <a:r>
              <a:rPr kumimoji="1" lang="en-US" altLang="ja-JP" dirty="0" smtClean="0"/>
              <a:t>Akihisa </a:t>
            </a:r>
            <a:r>
              <a:rPr kumimoji="1" lang="en-US" altLang="ja-JP" dirty="0" err="1" smtClean="0"/>
              <a:t>Kameari</a:t>
            </a:r>
            <a:endParaRPr kumimoji="1" lang="en-US" altLang="ja-JP" dirty="0" smtClean="0"/>
          </a:p>
          <a:p>
            <a:pPr algn="r"/>
            <a:r>
              <a:rPr kumimoji="1" lang="en-US" altLang="ja-JP" dirty="0" smtClean="0"/>
              <a:t>2025/09/10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128C-0816-4DD5-9532-A8F77B3FF396}" type="datetime1">
              <a:rPr kumimoji="1" lang="ja-JP" altLang="en-US" smtClean="0"/>
              <a:pPr/>
              <a:t>2025/9/19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501008"/>
            <a:ext cx="4248472" cy="220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磁性直方体内の磁気エネルギー積分　</a:t>
            </a:r>
            <a:r>
              <a:rPr kumimoji="1" lang="en-US" altLang="ja-JP" sz="3200" dirty="0" smtClean="0"/>
              <a:t>Wm</a:t>
            </a:r>
            <a:endParaRPr kumimoji="1"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4293097"/>
            <a:ext cx="8291264" cy="1008112"/>
          </a:xfrm>
        </p:spPr>
        <p:txBody>
          <a:bodyPr>
            <a:normAutofit/>
          </a:bodyPr>
          <a:lstStyle/>
          <a:p>
            <a:r>
              <a:rPr kumimoji="1" lang="ja-JP" altLang="en-US" sz="2400" dirty="0" smtClean="0"/>
              <a:t>細分に関して滑らかに収束</a:t>
            </a:r>
            <a:endParaRPr kumimoji="1" lang="en-US" altLang="ja-JP" sz="2400" dirty="0" smtClean="0"/>
          </a:p>
          <a:p>
            <a:r>
              <a:rPr lang="en-US" altLang="ja-JP" sz="2400" dirty="0" smtClean="0"/>
              <a:t>Ω-</a:t>
            </a:r>
            <a:r>
              <a:rPr lang="en-US" altLang="ja-JP" sz="2400" dirty="0" err="1" smtClean="0"/>
              <a:t>Ωr</a:t>
            </a:r>
            <a:r>
              <a:rPr lang="ja-JP" altLang="en-US" sz="2400" dirty="0" smtClean="0"/>
              <a:t>法、</a:t>
            </a:r>
            <a:r>
              <a:rPr lang="en-US" altLang="ja-JP" sz="2400" dirty="0" smtClean="0"/>
              <a:t> A-</a:t>
            </a:r>
            <a:r>
              <a:rPr lang="en-US" altLang="ja-JP" sz="2400" dirty="0" err="1" smtClean="0"/>
              <a:t>Ωr</a:t>
            </a:r>
            <a:r>
              <a:rPr lang="ja-JP" altLang="en-US" sz="2400" dirty="0" smtClean="0"/>
              <a:t>法＊は上から、</a:t>
            </a:r>
            <a:r>
              <a:rPr lang="en-US" altLang="ja-JP" sz="2400" dirty="0" smtClean="0"/>
              <a:t>A-</a:t>
            </a:r>
            <a:r>
              <a:rPr lang="en-US" altLang="ja-JP" sz="2400" dirty="0" err="1" smtClean="0"/>
              <a:t>Ar</a:t>
            </a:r>
            <a:r>
              <a:rPr lang="ja-JP" altLang="en-US" sz="2400" dirty="0" smtClean="0"/>
              <a:t>法</a:t>
            </a:r>
            <a:r>
              <a:rPr lang="en-US" altLang="ja-JP" sz="2400" dirty="0" smtClean="0"/>
              <a:t>, A-</a:t>
            </a:r>
            <a:r>
              <a:rPr lang="en-US" altLang="ja-JP" sz="2400" dirty="0" err="1" smtClean="0"/>
              <a:t>Ωr</a:t>
            </a:r>
            <a:r>
              <a:rPr lang="ja-JP" altLang="en-US" sz="2400" dirty="0" smtClean="0"/>
              <a:t>法は下から収束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8F3A-F0D4-4163-9917-431443B716A2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5572125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88024" y="13407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値は</a:t>
            </a:r>
            <a:r>
              <a:rPr kumimoji="1" lang="en-US" altLang="ja-JP" dirty="0" smtClean="0"/>
              <a:t>Cube</a:t>
            </a:r>
            <a:r>
              <a:rPr kumimoji="1" lang="ja-JP" altLang="en-US" dirty="0" smtClean="0"/>
              <a:t>の１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計算時間と磁気エネルギー　</a:t>
            </a:r>
            <a:r>
              <a:rPr kumimoji="1" lang="en-US" altLang="ja-JP" dirty="0" smtClean="0"/>
              <a:t>Wm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4941168"/>
            <a:ext cx="8229600" cy="1184995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sz="2000" dirty="0" smtClean="0"/>
              <a:t>Ω-</a:t>
            </a:r>
            <a:r>
              <a:rPr lang="en-US" altLang="ja-JP" sz="2000" dirty="0" err="1" smtClean="0"/>
              <a:t>Ωr</a:t>
            </a:r>
            <a:r>
              <a:rPr lang="ja-JP" altLang="en-US" sz="2000" dirty="0" smtClean="0"/>
              <a:t>法、</a:t>
            </a:r>
            <a:r>
              <a:rPr lang="en-US" altLang="ja-JP" sz="2000" dirty="0" smtClean="0"/>
              <a:t>Order 3</a:t>
            </a:r>
            <a:r>
              <a:rPr lang="ja-JP" altLang="en-US" sz="2000" dirty="0" smtClean="0"/>
              <a:t>が同じ計算時間で高精度</a:t>
            </a:r>
            <a:endParaRPr lang="en-US" altLang="ja-JP" sz="2000" dirty="0" smtClean="0"/>
          </a:p>
          <a:p>
            <a:r>
              <a:rPr lang="ja-JP" altLang="en-US" sz="2000" dirty="0" smtClean="0"/>
              <a:t>誤差</a:t>
            </a:r>
            <a:r>
              <a:rPr kumimoji="1" lang="ja-JP" altLang="en-US" sz="2000" dirty="0" smtClean="0"/>
              <a:t>は</a:t>
            </a:r>
            <a:r>
              <a:rPr lang="en-US" altLang="ja-JP" sz="2000" dirty="0" smtClean="0"/>
              <a:t>Ω-</a:t>
            </a:r>
            <a:r>
              <a:rPr lang="en-US" altLang="ja-JP" sz="2000" dirty="0" err="1" smtClean="0"/>
              <a:t>Ωr</a:t>
            </a:r>
            <a:r>
              <a:rPr lang="ja-JP" altLang="en-US" sz="2000" dirty="0" smtClean="0"/>
              <a:t>法、</a:t>
            </a:r>
            <a:r>
              <a:rPr lang="en-US" altLang="ja-JP" sz="2000" dirty="0" smtClean="0"/>
              <a:t>Order 3</a:t>
            </a:r>
            <a:r>
              <a:rPr lang="ja-JP" altLang="en-US" sz="2000" dirty="0" smtClean="0"/>
              <a:t>時、ほぼ計算時間に反比例</a:t>
            </a:r>
            <a:endParaRPr lang="en-US" altLang="ja-JP" sz="2000" dirty="0" smtClean="0"/>
          </a:p>
          <a:p>
            <a:r>
              <a:rPr lang="en-US" altLang="ja-JP" sz="2000" dirty="0" smtClean="0"/>
              <a:t>A-</a:t>
            </a:r>
            <a:r>
              <a:rPr lang="en-US" altLang="ja-JP" sz="2000" dirty="0" err="1" smtClean="0"/>
              <a:t>Ar,A</a:t>
            </a:r>
            <a:r>
              <a:rPr lang="en-US" altLang="ja-JP" sz="2000" dirty="0" smtClean="0"/>
              <a:t>-</a:t>
            </a:r>
            <a:r>
              <a:rPr lang="en-US" altLang="ja-JP" sz="2000" dirty="0" err="1" smtClean="0"/>
              <a:t>Ωr</a:t>
            </a:r>
            <a:r>
              <a:rPr lang="ja-JP" altLang="en-US" sz="2000" dirty="0" smtClean="0"/>
              <a:t>法はほぼ一致。細分はほとんど</a:t>
            </a:r>
            <a:r>
              <a:rPr lang="en-US" altLang="ja-JP" sz="2000" dirty="0" smtClean="0"/>
              <a:t>A</a:t>
            </a:r>
            <a:r>
              <a:rPr lang="ja-JP" altLang="en-US" sz="2000" dirty="0" smtClean="0"/>
              <a:t>領域で行われる。</a:t>
            </a:r>
            <a:r>
              <a:rPr lang="en-US" altLang="ja-JP" sz="2000" dirty="0" smtClean="0"/>
              <a:t>A-</a:t>
            </a:r>
            <a:r>
              <a:rPr lang="en-US" altLang="ja-JP" sz="2000" dirty="0" err="1" smtClean="0"/>
              <a:t>Ωr</a:t>
            </a:r>
            <a:r>
              <a:rPr lang="ja-JP" altLang="en-US" sz="2000" dirty="0" smtClean="0"/>
              <a:t>法では</a:t>
            </a:r>
            <a:r>
              <a:rPr lang="en-US" altLang="ja-JP" sz="2000" dirty="0" smtClean="0"/>
              <a:t>ICCG</a:t>
            </a:r>
            <a:r>
              <a:rPr lang="ja-JP" altLang="en-US" sz="2000" dirty="0" smtClean="0"/>
              <a:t>法が発散するため残差最小を求めるのに時間を要する。</a:t>
            </a:r>
            <a:endParaRPr lang="en-US" altLang="ja-JP" sz="2000" dirty="0" smtClean="0"/>
          </a:p>
          <a:p>
            <a:r>
              <a:rPr lang="en-US" altLang="ja-JP" sz="2000" dirty="0" smtClean="0"/>
              <a:t>A-</a:t>
            </a:r>
            <a:r>
              <a:rPr lang="en-US" altLang="ja-JP" sz="2000" dirty="0" err="1" smtClean="0"/>
              <a:t>Ωr</a:t>
            </a:r>
            <a:r>
              <a:rPr lang="ja-JP" altLang="en-US" sz="2000" dirty="0" smtClean="0"/>
              <a:t>法は精度が悪い。</a:t>
            </a:r>
            <a:endParaRPr lang="en-US" altLang="ja-JP" sz="2000" dirty="0" smtClean="0"/>
          </a:p>
          <a:p>
            <a:r>
              <a:rPr lang="en-US" altLang="ja-JP" sz="2000" dirty="0" smtClean="0"/>
              <a:t>Adaptive</a:t>
            </a:r>
            <a:r>
              <a:rPr lang="ja-JP" altLang="en-US" sz="2000" dirty="0" smtClean="0"/>
              <a:t>　</a:t>
            </a:r>
            <a:r>
              <a:rPr lang="en-US" altLang="ja-JP" sz="2000" dirty="0" err="1" smtClean="0"/>
              <a:t>meshinng</a:t>
            </a:r>
            <a:r>
              <a:rPr lang="ja-JP" altLang="en-US" sz="2000" dirty="0" smtClean="0"/>
              <a:t>により０．０１</a:t>
            </a:r>
            <a:r>
              <a:rPr lang="en-US" altLang="ja-JP" sz="2000" dirty="0" smtClean="0"/>
              <a:t>%</a:t>
            </a:r>
            <a:r>
              <a:rPr lang="ja-JP" altLang="en-US" sz="2000" dirty="0" smtClean="0"/>
              <a:t>の精度が得られる！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44D8-998F-442D-8C85-7CA19023A1ED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556792"/>
            <a:ext cx="5614987" cy="30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テキスト ボックス 7"/>
          <p:cNvSpPr txBox="1"/>
          <p:nvPr/>
        </p:nvSpPr>
        <p:spPr>
          <a:xfrm>
            <a:off x="3059832" y="4653136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計算時間は行列コレスキー分解と</a:t>
            </a:r>
            <a:r>
              <a:rPr kumimoji="1" lang="en-US" altLang="ja-JP" sz="1200" dirty="0" smtClean="0"/>
              <a:t>ICCG</a:t>
            </a:r>
            <a:r>
              <a:rPr kumimoji="1" lang="ja-JP" altLang="en-US" sz="1200" dirty="0" smtClean="0"/>
              <a:t>法繰り返し時間</a:t>
            </a:r>
            <a:endParaRPr kumimoji="1" lang="ja-JP" altLang="en-US" sz="12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1700808"/>
            <a:ext cx="2617704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下矢印 9"/>
          <p:cNvSpPr/>
          <p:nvPr/>
        </p:nvSpPr>
        <p:spPr>
          <a:xfrm rot="4678900">
            <a:off x="6224930" y="3506039"/>
            <a:ext cx="360040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44208" y="3861048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/>
              <a:t>Adaptive meshing</a:t>
            </a:r>
            <a:r>
              <a:rPr kumimoji="1" lang="ja-JP" altLang="en-US" sz="1400" dirty="0" smtClean="0"/>
              <a:t>により</a:t>
            </a:r>
            <a:endParaRPr kumimoji="1" lang="ja-JP" altLang="en-US" sz="1400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 smtClean="0"/>
              <a:t>Adaptive meshing with Kelvin transformation</a:t>
            </a:r>
            <a:endParaRPr kumimoji="1" lang="ja-JP" altLang="en-US" sz="32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128C-0816-4DD5-9532-A8F77B3FF396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A. </a:t>
            </a:r>
            <a:r>
              <a:rPr kumimoji="1" lang="en-US" altLang="ja-JP" dirty="0" err="1" smtClean="0"/>
              <a:t>Kameari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3573016"/>
            <a:ext cx="4248472" cy="2209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7984" y="1196752"/>
            <a:ext cx="33242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テキスト ボックス 8"/>
          <p:cNvSpPr txBox="1"/>
          <p:nvPr/>
        </p:nvSpPr>
        <p:spPr>
          <a:xfrm>
            <a:off x="5796136" y="278092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Initial mesh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211960" y="5733256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Mesh after 6 adaptive refinements </a:t>
            </a:r>
            <a:r>
              <a:rPr lang="en-US" altLang="ja-JP" dirty="0" smtClean="0"/>
              <a:t>by Ω-</a:t>
            </a:r>
            <a:r>
              <a:rPr lang="en-US" altLang="ja-JP" dirty="0" err="1" smtClean="0"/>
              <a:t>Ωr</a:t>
            </a:r>
            <a:r>
              <a:rPr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44208" y="12687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Kelvin outer region</a:t>
            </a:r>
            <a:endParaRPr kumimoji="1" lang="ja-JP" altLang="en-US" dirty="0"/>
          </a:p>
        </p:txBody>
      </p:sp>
      <p:sp>
        <p:nvSpPr>
          <p:cNvPr id="14" name="下矢印 13"/>
          <p:cNvSpPr/>
          <p:nvPr/>
        </p:nvSpPr>
        <p:spPr>
          <a:xfrm>
            <a:off x="6178699" y="3241354"/>
            <a:ext cx="576064" cy="7200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932040" y="1124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Inner region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39552" y="3645024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kumimoji="1" lang="en-US" altLang="ja-JP" sz="2000" dirty="0" smtClean="0"/>
              <a:t>Simultaneous adaptive refinement of Inner </a:t>
            </a:r>
            <a:r>
              <a:rPr lang="en-US" altLang="ja-JP" sz="2000" dirty="0" smtClean="0"/>
              <a:t>Kelvin outer regions.</a:t>
            </a:r>
          </a:p>
          <a:p>
            <a:pPr>
              <a:buFont typeface="Arial" pitchFamily="34" charset="0"/>
              <a:buChar char="•"/>
            </a:pPr>
            <a:r>
              <a:rPr lang="en-US" altLang="ja-JP" sz="2000" dirty="0" smtClean="0"/>
              <a:t>Use Identify and Periodic in </a:t>
            </a:r>
            <a:r>
              <a:rPr lang="en-US" altLang="ja-JP" sz="2000" dirty="0" err="1" smtClean="0"/>
              <a:t>Ngsolve</a:t>
            </a:r>
            <a:endParaRPr kumimoji="1" lang="ja-JP" altLang="en-US" sz="2000" dirty="0"/>
          </a:p>
        </p:txBody>
      </p:sp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611560" y="1700808"/>
          <a:ext cx="3381375" cy="1738313"/>
        </p:xfrm>
        <a:graphic>
          <a:graphicData uri="http://schemas.openxmlformats.org/presentationml/2006/ole">
            <p:oleObj spid="_x0000_s24583" name="Equation" r:id="rId5" imgW="1371600" imgH="74916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 smtClean="0"/>
              <a:t>Adaptive meshing with Kelvin transformation</a:t>
            </a:r>
            <a:endParaRPr kumimoji="1" lang="ja-JP" altLang="en-US" sz="32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128C-0816-4DD5-9532-A8F77B3FF396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340768"/>
            <a:ext cx="3096344" cy="21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テキスト ボックス 8"/>
          <p:cNvSpPr txBox="1"/>
          <p:nvPr/>
        </p:nvSpPr>
        <p:spPr>
          <a:xfrm>
            <a:off x="4572000" y="206084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 dependence on the Kelvin radius </a:t>
            </a:r>
            <a:r>
              <a:rPr kumimoji="1" lang="en-US" altLang="ja-JP" dirty="0" err="1" smtClean="0"/>
              <a:t>rk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96136" y="3573016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Slower with Kelvin transformation.</a:t>
            </a:r>
          </a:p>
          <a:p>
            <a:endParaRPr lang="en-US" altLang="ja-JP" dirty="0" smtClean="0"/>
          </a:p>
          <a:p>
            <a:r>
              <a:rPr kumimoji="1" lang="en-US" altLang="ja-JP" dirty="0" smtClean="0"/>
              <a:t>Issues in refinements in Kelvin transformation region?</a:t>
            </a:r>
          </a:p>
          <a:p>
            <a:endParaRPr kumimoji="1" lang="ja-JP" alt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3717032"/>
            <a:ext cx="4464496" cy="2458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200" dirty="0" smtClean="0"/>
              <a:t>Adaptive meshing with Kelvin transformation</a:t>
            </a:r>
            <a:endParaRPr kumimoji="1" lang="ja-JP" altLang="en-US" sz="32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128C-0816-4DD5-9532-A8F77B3FF396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pic>
        <p:nvPicPr>
          <p:cNvPr id="7" name="コンテンツ プレースホルダ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9832" y="1772816"/>
            <a:ext cx="5552159" cy="316835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203848" y="494116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Mesh after 7 adaptive refinements </a:t>
            </a:r>
            <a:r>
              <a:rPr lang="en-US" altLang="ja-JP" dirty="0" smtClean="0"/>
              <a:t>by A-Ar.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47664" y="5589240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・角点近傍の細分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err="1" smtClean="0"/>
              <a:t>Kervin</a:t>
            </a:r>
            <a:r>
              <a:rPr kumimoji="1" lang="ja-JP" altLang="en-US" dirty="0" smtClean="0"/>
              <a:t>領域原点（無限遠に相当）の細分</a:t>
            </a:r>
            <a:endParaRPr kumimoji="1"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Initial mesh</a:t>
            </a:r>
            <a:r>
              <a:rPr lang="ja-JP" altLang="en-US" dirty="0" err="1" smtClean="0"/>
              <a:t>に依</a:t>
            </a:r>
            <a:r>
              <a:rPr lang="ja-JP" altLang="en-US" dirty="0" smtClean="0"/>
              <a:t>存する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700808"/>
            <a:ext cx="2675983" cy="1512168"/>
          </a:xfrm>
          <a:prstGeom prst="rect">
            <a:avLst/>
          </a:prstGeom>
        </p:spPr>
      </p:pic>
      <p:sp>
        <p:nvSpPr>
          <p:cNvPr id="11" name="下矢印 10"/>
          <p:cNvSpPr/>
          <p:nvPr/>
        </p:nvSpPr>
        <p:spPr>
          <a:xfrm rot="18153344">
            <a:off x="2198214" y="3206291"/>
            <a:ext cx="432048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55576" y="306896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Initial mesh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>
                <a:latin typeface="+mj-ea"/>
                <a:cs typeface="Times New Roman" pitchFamily="18" charset="0"/>
              </a:rPr>
              <a:t>Higher order hierarchic finite elements</a:t>
            </a:r>
            <a:endParaRPr kumimoji="1" lang="ja-JP" altLang="en-US" sz="36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128C-0816-4DD5-9532-A8F77B3FF396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293096"/>
            <a:ext cx="40386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3861048"/>
            <a:ext cx="4048690" cy="495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4869160"/>
            <a:ext cx="3514174" cy="160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正方形/長方形 9"/>
          <p:cNvSpPr/>
          <p:nvPr/>
        </p:nvSpPr>
        <p:spPr>
          <a:xfrm>
            <a:off x="2123728" y="1268760"/>
            <a:ext cx="61206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High order </a:t>
            </a:r>
            <a:r>
              <a:rPr lang="en-US" altLang="ja-JP" dirty="0" err="1" smtClean="0"/>
              <a:t>Nedelec</a:t>
            </a:r>
            <a:r>
              <a:rPr lang="en-US" altLang="ja-JP" dirty="0" smtClean="0"/>
              <a:t> elements with local complete sequence properties</a:t>
            </a:r>
          </a:p>
          <a:p>
            <a:r>
              <a:rPr lang="en-US" altLang="ja-JP" dirty="0" smtClean="0"/>
              <a:t>J. </a:t>
            </a:r>
            <a:r>
              <a:rPr lang="en-US" altLang="ja-JP" dirty="0" err="1" smtClean="0"/>
              <a:t>Schoberl</a:t>
            </a:r>
            <a:r>
              <a:rPr lang="en-US" altLang="ja-JP" dirty="0" smtClean="0"/>
              <a:t> and S. </a:t>
            </a:r>
            <a:r>
              <a:rPr lang="en-US" altLang="ja-JP" dirty="0" err="1" smtClean="0"/>
              <a:t>Zaglmayr</a:t>
            </a:r>
            <a:r>
              <a:rPr lang="en-US" altLang="ja-JP" dirty="0" smtClean="0"/>
              <a:t>, COMPEL Vol. 24, No. 2 (2006)</a:t>
            </a:r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80112" y="3717032"/>
            <a:ext cx="3024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各節点、辺、面、体要素の各オーダーで完全性が成り立つ</a:t>
            </a: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kumimoji="1" lang="ja-JP" altLang="en-US" dirty="0" smtClean="0"/>
              <a:t>各辺、面、体で独立なオーダーの要素が使える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>
              <a:buFont typeface="Wingdings" pitchFamily="2" charset="2"/>
              <a:buChar char="n"/>
            </a:pPr>
            <a:r>
              <a:rPr lang="ja-JP" altLang="en-US" dirty="0" smtClean="0"/>
              <a:t>通常、</a:t>
            </a:r>
            <a:endParaRPr kumimoji="1" lang="ja-JP" altLang="en-US" dirty="0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5868144" y="5373216"/>
          <a:ext cx="2314575" cy="358775"/>
        </p:xfrm>
        <a:graphic>
          <a:graphicData uri="http://schemas.openxmlformats.org/presentationml/2006/ole">
            <p:oleObj spid="_x0000_s32773" name="Equation" r:id="rId6" imgW="1143000" imgH="177480" progId="Equation.DSMT4">
              <p:embed/>
            </p:oleObj>
          </a:graphicData>
        </a:graphic>
      </p:graphicFrame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2420888"/>
            <a:ext cx="3571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正方形/長方形 13"/>
          <p:cNvSpPr/>
          <p:nvPr/>
        </p:nvSpPr>
        <p:spPr>
          <a:xfrm>
            <a:off x="971600" y="2204864"/>
            <a:ext cx="2160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De </a:t>
            </a:r>
            <a:r>
              <a:rPr lang="en-US" altLang="ja-JP" dirty="0" err="1" smtClean="0"/>
              <a:t>Rham</a:t>
            </a:r>
            <a:r>
              <a:rPr lang="ja-JP" altLang="en-US" dirty="0" smtClean="0"/>
              <a:t> </a:t>
            </a:r>
            <a:r>
              <a:rPr lang="en-US" altLang="ja-JP" dirty="0" smtClean="0"/>
              <a:t>complex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987824" y="2204864"/>
            <a:ext cx="3511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global complete sequence property</a:t>
            </a:r>
            <a:endParaRPr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971600" y="3501008"/>
            <a:ext cx="337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local complete sequence property</a:t>
            </a:r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 smtClean="0">
                <a:latin typeface="+mj-ea"/>
                <a:cs typeface="Times New Roman" pitchFamily="18" charset="0"/>
              </a:rPr>
              <a:t>Higher order hierarchic finite elements</a:t>
            </a:r>
            <a:endParaRPr kumimoji="1" lang="ja-JP" altLang="en-US" sz="36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128C-0816-4DD5-9532-A8F77B3FF396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1988840"/>
            <a:ext cx="5668963" cy="178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005064"/>
            <a:ext cx="2827337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テキスト ボックス 10"/>
          <p:cNvSpPr txBox="1"/>
          <p:nvPr/>
        </p:nvSpPr>
        <p:spPr>
          <a:xfrm>
            <a:off x="971600" y="134076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4</a:t>
            </a:r>
            <a:r>
              <a:rPr kumimoji="1" lang="ja-JP" altLang="en-US" dirty="0" smtClean="0"/>
              <a:t>面体高次</a:t>
            </a:r>
            <a:r>
              <a:rPr kumimoji="1" lang="en-US" altLang="ja-JP" dirty="0" err="1" smtClean="0"/>
              <a:t>Hcurl</a:t>
            </a:r>
            <a:r>
              <a:rPr kumimoji="1" lang="ja-JP" altLang="en-US" dirty="0" smtClean="0"/>
              <a:t>要素の自由度</a:t>
            </a:r>
            <a:endParaRPr kumimoji="1" lang="en-US" altLang="ja-JP" dirty="0" smtClean="0"/>
          </a:p>
        </p:txBody>
      </p:sp>
      <p:graphicFrame>
        <p:nvGraphicFramePr>
          <p:cNvPr id="12" name="オブジェクト 1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9704" name="Acrobat Document" r:id="rId5" imgW="0" imgH="0" progId="Acrobat.Document.DC">
              <p:embed/>
            </p:oleObj>
          </a:graphicData>
        </a:graphic>
      </p:graphicFrame>
      <p:graphicFrame>
        <p:nvGraphicFramePr>
          <p:cNvPr id="13" name="オブジェクト 12"/>
          <p:cNvGraphicFramePr>
            <a:graphicFrameLocks noChangeAspect="1"/>
          </p:cNvGraphicFramePr>
          <p:nvPr/>
        </p:nvGraphicFramePr>
        <p:xfrm>
          <a:off x="5364088" y="5445224"/>
          <a:ext cx="2824163" cy="657225"/>
        </p:xfrm>
        <a:graphic>
          <a:graphicData uri="http://schemas.openxmlformats.org/presentationml/2006/ole">
            <p:oleObj spid="_x0000_s29705" name="パッケージャー シェル オブジェクト" showAsIcon="1" r:id="rId6" imgW="2824920" imgH="657720" progId="Package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200" dirty="0" smtClean="0"/>
              <a:t>Adaptive meshing 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using higher order hierarchic finite elements 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5616" y="1628800"/>
            <a:ext cx="3668312" cy="34097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1484784"/>
            <a:ext cx="3604469" cy="367365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971600" y="5373216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Initial Mesh</a:t>
            </a:r>
          </a:p>
          <a:p>
            <a:r>
              <a:rPr kumimoji="1" lang="en-US" altLang="ja-JP" dirty="0" smtClean="0"/>
              <a:t>Ne=150, </a:t>
            </a:r>
            <a:r>
              <a:rPr kumimoji="1" lang="en-US" altLang="ja-JP" dirty="0" err="1" smtClean="0"/>
              <a:t>Ndof</a:t>
            </a:r>
            <a:r>
              <a:rPr kumimoji="1" lang="en-US" altLang="ja-JP" dirty="0" smtClean="0"/>
              <a:t>=783,</a:t>
            </a:r>
            <a:r>
              <a:rPr lang="en-US" altLang="ja-JP" dirty="0" smtClean="0"/>
              <a:t>Nnonzero=26111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32040" y="5445224"/>
            <a:ext cx="324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Mesh after 10 Refinement</a:t>
            </a:r>
          </a:p>
          <a:p>
            <a:r>
              <a:rPr lang="en-US" altLang="ja-JP" dirty="0" smtClean="0"/>
              <a:t>Ne=243903, </a:t>
            </a:r>
            <a:r>
              <a:rPr lang="en-US" altLang="ja-JP" dirty="0" err="1" smtClean="0"/>
              <a:t>Ndof</a:t>
            </a:r>
            <a:r>
              <a:rPr lang="en-US" altLang="ja-JP" dirty="0" smtClean="0"/>
              <a:t>=1108002,</a:t>
            </a:r>
          </a:p>
          <a:p>
            <a:r>
              <a:rPr lang="en-US" altLang="ja-JP" dirty="0" err="1" smtClean="0"/>
              <a:t>Nnonzero</a:t>
            </a:r>
            <a:r>
              <a:rPr lang="en-US" altLang="ja-JP" dirty="0" smtClean="0"/>
              <a:t>=53237796</a:t>
            </a:r>
            <a:endParaRPr kumimoji="1" lang="en-US" altLang="ja-JP" dirty="0" smtClean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55776" y="5013176"/>
          <a:ext cx="1224136" cy="802362"/>
        </p:xfrm>
        <a:graphic>
          <a:graphicData uri="http://schemas.openxmlformats.org/presentationml/2006/ole">
            <p:oleObj spid="_x0000_s3074" name="Equation" r:id="rId5" imgW="888840" imgH="583920" progId="Equation.DSMT4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275855" y="1556792"/>
          <a:ext cx="888099" cy="288032"/>
        </p:xfrm>
        <a:graphic>
          <a:graphicData uri="http://schemas.openxmlformats.org/presentationml/2006/ole">
            <p:oleObj spid="_x0000_s3075" name="Equation" r:id="rId6" imgW="469800" imgH="152280" progId="Equation.DSMT4">
              <p:embed/>
            </p:oleObj>
          </a:graphicData>
        </a:graphic>
      </p:graphicFrame>
      <p:sp>
        <p:nvSpPr>
          <p:cNvPr id="9" name="日付プレースホルダ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D008-454B-4BFF-BB88-106D0673B739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323528" y="1556792"/>
            <a:ext cx="1224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(Ω-Ω</a:t>
            </a:r>
            <a:r>
              <a:rPr lang="ja-JP" altLang="en-US" dirty="0" err="1" smtClean="0"/>
              <a:t>ｒ</a:t>
            </a:r>
            <a:r>
              <a:rPr lang="ja-JP" altLang="en-US" dirty="0" smtClean="0"/>
              <a:t>法）</a:t>
            </a:r>
            <a:endParaRPr lang="en-US" altLang="ja-JP" dirty="0" smtClean="0"/>
          </a:p>
          <a:p>
            <a:r>
              <a:rPr lang="en-US" altLang="ja-JP" dirty="0" err="1" smtClean="0"/>
              <a:t>feOrder</a:t>
            </a:r>
            <a:r>
              <a:rPr lang="en-US" altLang="ja-JP" dirty="0" smtClean="0"/>
              <a:t>=3 </a:t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kumimoji="1" lang="en-US" altLang="ja-JP" sz="2800" dirty="0" smtClean="0"/>
              <a:t>2 Potential Methods in static magnetic analysis</a:t>
            </a:r>
            <a:endParaRPr kumimoji="1" lang="ja-JP" altLang="en-US" sz="2800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128C-0816-4DD5-9532-A8F77B3FF396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grpSp>
        <p:nvGrpSpPr>
          <p:cNvPr id="36" name="グループ化 35"/>
          <p:cNvGrpSpPr/>
          <p:nvPr/>
        </p:nvGrpSpPr>
        <p:grpSpPr>
          <a:xfrm>
            <a:off x="755576" y="2168525"/>
            <a:ext cx="2376264" cy="3167434"/>
            <a:chOff x="755576" y="2168525"/>
            <a:chExt cx="2376264" cy="3167434"/>
          </a:xfrm>
        </p:grpSpPr>
        <p:sp>
          <p:nvSpPr>
            <p:cNvPr id="7" name="円/楕円 6"/>
            <p:cNvSpPr/>
            <p:nvPr/>
          </p:nvSpPr>
          <p:spPr>
            <a:xfrm>
              <a:off x="899592" y="2815679"/>
              <a:ext cx="2232248" cy="2520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1403648" y="3607766"/>
              <a:ext cx="1152128" cy="1261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方体 8"/>
            <p:cNvSpPr/>
            <p:nvPr/>
          </p:nvSpPr>
          <p:spPr>
            <a:xfrm>
              <a:off x="1619672" y="4077072"/>
              <a:ext cx="576064" cy="57606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755576" y="2599655"/>
              <a:ext cx="1512168" cy="792088"/>
            </a:xfrm>
            <a:prstGeom prst="ellipse">
              <a:avLst/>
            </a:prstGeom>
            <a:noFill/>
            <a:ln w="539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22532" name="Object 4"/>
            <p:cNvGraphicFramePr>
              <a:graphicFrameLocks noChangeAspect="1"/>
            </p:cNvGraphicFramePr>
            <p:nvPr/>
          </p:nvGraphicFramePr>
          <p:xfrm>
            <a:off x="1211263" y="2168525"/>
            <a:ext cx="268287" cy="344488"/>
          </p:xfrm>
          <a:graphic>
            <a:graphicData uri="http://schemas.openxmlformats.org/presentationml/2006/ole">
              <p:oleObj spid="_x0000_s22532" name="Equation" r:id="rId3" imgW="139680" imgH="177480" progId="Equation.DSMT4">
                <p:embed/>
              </p:oleObj>
            </a:graphicData>
          </a:graphic>
        </p:graphicFrame>
        <p:graphicFrame>
          <p:nvGraphicFramePr>
            <p:cNvPr id="22533" name="Object 5"/>
            <p:cNvGraphicFramePr>
              <a:graphicFrameLocks noChangeAspect="1"/>
            </p:cNvGraphicFramePr>
            <p:nvPr/>
          </p:nvGraphicFramePr>
          <p:xfrm>
            <a:off x="1835696" y="4797152"/>
            <a:ext cx="320675" cy="346075"/>
          </p:xfrm>
          <a:graphic>
            <a:graphicData uri="http://schemas.openxmlformats.org/presentationml/2006/ole">
              <p:oleObj spid="_x0000_s22533" name="Equation" r:id="rId4" imgW="164880" imgH="177480" progId="Equation.DSMT4">
                <p:embed/>
              </p:oleObj>
            </a:graphicData>
          </a:graphic>
        </p:graphicFrame>
        <p:graphicFrame>
          <p:nvGraphicFramePr>
            <p:cNvPr id="22542" name="Object 14"/>
            <p:cNvGraphicFramePr>
              <a:graphicFrameLocks noChangeAspect="1"/>
            </p:cNvGraphicFramePr>
            <p:nvPr/>
          </p:nvGraphicFramePr>
          <p:xfrm>
            <a:off x="1547664" y="3789040"/>
            <a:ext cx="761227" cy="288032"/>
          </p:xfrm>
          <a:graphic>
            <a:graphicData uri="http://schemas.openxmlformats.org/presentationml/2006/ole">
              <p:oleObj spid="_x0000_s22542" name="Equation" r:id="rId5" imgW="469800" imgH="177480" progId="Equation.DSMT4">
                <p:embed/>
              </p:oleObj>
            </a:graphicData>
          </a:graphic>
        </p:graphicFrame>
        <p:graphicFrame>
          <p:nvGraphicFramePr>
            <p:cNvPr id="22543" name="Object 15"/>
            <p:cNvGraphicFramePr>
              <a:graphicFrameLocks noChangeAspect="1"/>
            </p:cNvGraphicFramePr>
            <p:nvPr/>
          </p:nvGraphicFramePr>
          <p:xfrm>
            <a:off x="1763688" y="3356992"/>
            <a:ext cx="1109663" cy="287337"/>
          </p:xfrm>
          <a:graphic>
            <a:graphicData uri="http://schemas.openxmlformats.org/presentationml/2006/ole">
              <p:oleObj spid="_x0000_s22543" name="Equation" r:id="rId6" imgW="685800" imgH="177480" progId="Equation.DSMT4">
                <p:embed/>
              </p:oleObj>
            </a:graphicData>
          </a:graphic>
        </p:graphicFrame>
      </p:grpSp>
      <p:grpSp>
        <p:nvGrpSpPr>
          <p:cNvPr id="37" name="グループ化 36"/>
          <p:cNvGrpSpPr/>
          <p:nvPr/>
        </p:nvGrpSpPr>
        <p:grpSpPr>
          <a:xfrm>
            <a:off x="6228184" y="2204864"/>
            <a:ext cx="2376264" cy="3167434"/>
            <a:chOff x="755576" y="2168525"/>
            <a:chExt cx="2376264" cy="3167434"/>
          </a:xfrm>
        </p:grpSpPr>
        <p:sp>
          <p:nvSpPr>
            <p:cNvPr id="38" name="円/楕円 37"/>
            <p:cNvSpPr/>
            <p:nvPr/>
          </p:nvSpPr>
          <p:spPr>
            <a:xfrm>
              <a:off x="899592" y="2815679"/>
              <a:ext cx="2232248" cy="2520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1403648" y="3607766"/>
              <a:ext cx="1152128" cy="1261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直方体 39"/>
            <p:cNvSpPr/>
            <p:nvPr/>
          </p:nvSpPr>
          <p:spPr>
            <a:xfrm>
              <a:off x="1619672" y="4077072"/>
              <a:ext cx="576064" cy="57606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755576" y="2599655"/>
              <a:ext cx="1512168" cy="792088"/>
            </a:xfrm>
            <a:prstGeom prst="ellipse">
              <a:avLst/>
            </a:prstGeom>
            <a:noFill/>
            <a:ln w="539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42" name="Object 4"/>
            <p:cNvGraphicFramePr>
              <a:graphicFrameLocks noChangeAspect="1"/>
            </p:cNvGraphicFramePr>
            <p:nvPr/>
          </p:nvGraphicFramePr>
          <p:xfrm>
            <a:off x="1211263" y="2168525"/>
            <a:ext cx="268287" cy="344488"/>
          </p:xfrm>
          <a:graphic>
            <a:graphicData uri="http://schemas.openxmlformats.org/presentationml/2006/ole">
              <p:oleObj spid="_x0000_s22544" name="Equation" r:id="rId7" imgW="139680" imgH="177480" progId="Equation.DSMT4">
                <p:embed/>
              </p:oleObj>
            </a:graphicData>
          </a:graphic>
        </p:graphicFrame>
        <p:graphicFrame>
          <p:nvGraphicFramePr>
            <p:cNvPr id="43" name="Object 5"/>
            <p:cNvGraphicFramePr>
              <a:graphicFrameLocks noChangeAspect="1"/>
            </p:cNvGraphicFramePr>
            <p:nvPr/>
          </p:nvGraphicFramePr>
          <p:xfrm>
            <a:off x="1835696" y="4797152"/>
            <a:ext cx="320675" cy="346075"/>
          </p:xfrm>
          <a:graphic>
            <a:graphicData uri="http://schemas.openxmlformats.org/presentationml/2006/ole">
              <p:oleObj spid="_x0000_s22545" name="Equation" r:id="rId8" imgW="164880" imgH="177480" progId="Equation.DSMT4">
                <p:embed/>
              </p:oleObj>
            </a:graphicData>
          </a:graphic>
        </p:graphicFrame>
        <p:graphicFrame>
          <p:nvGraphicFramePr>
            <p:cNvPr id="44" name="Object 14"/>
            <p:cNvGraphicFramePr>
              <a:graphicFrameLocks noChangeAspect="1"/>
            </p:cNvGraphicFramePr>
            <p:nvPr/>
          </p:nvGraphicFramePr>
          <p:xfrm>
            <a:off x="1547664" y="3789040"/>
            <a:ext cx="761227" cy="288032"/>
          </p:xfrm>
          <a:graphic>
            <a:graphicData uri="http://schemas.openxmlformats.org/presentationml/2006/ole">
              <p:oleObj spid="_x0000_s22546" name="Equation" r:id="rId9" imgW="469800" imgH="177480" progId="Equation.DSMT4">
                <p:embed/>
              </p:oleObj>
            </a:graphicData>
          </a:graphic>
        </p:graphicFrame>
        <p:graphicFrame>
          <p:nvGraphicFramePr>
            <p:cNvPr id="45" name="Object 15"/>
            <p:cNvGraphicFramePr>
              <a:graphicFrameLocks noChangeAspect="1"/>
            </p:cNvGraphicFramePr>
            <p:nvPr/>
          </p:nvGraphicFramePr>
          <p:xfrm>
            <a:off x="1680667" y="3337099"/>
            <a:ext cx="1274763" cy="328612"/>
          </p:xfrm>
          <a:graphic>
            <a:graphicData uri="http://schemas.openxmlformats.org/presentationml/2006/ole">
              <p:oleObj spid="_x0000_s22547" name="Equation" r:id="rId10" imgW="787320" imgH="203040" progId="Equation.DSMT4">
                <p:embed/>
              </p:oleObj>
            </a:graphicData>
          </a:graphic>
        </p:graphicFrame>
      </p:grpSp>
      <p:grpSp>
        <p:nvGrpSpPr>
          <p:cNvPr id="46" name="グループ化 45"/>
          <p:cNvGrpSpPr/>
          <p:nvPr/>
        </p:nvGrpSpPr>
        <p:grpSpPr>
          <a:xfrm>
            <a:off x="3419872" y="2132856"/>
            <a:ext cx="2376264" cy="3167434"/>
            <a:chOff x="755576" y="2168525"/>
            <a:chExt cx="2376264" cy="3167434"/>
          </a:xfrm>
        </p:grpSpPr>
        <p:sp>
          <p:nvSpPr>
            <p:cNvPr id="47" name="円/楕円 46"/>
            <p:cNvSpPr/>
            <p:nvPr/>
          </p:nvSpPr>
          <p:spPr>
            <a:xfrm>
              <a:off x="899592" y="2815679"/>
              <a:ext cx="2232248" cy="25202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1403648" y="3607766"/>
              <a:ext cx="1152128" cy="12613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1619672" y="4077072"/>
              <a:ext cx="576064" cy="576064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755576" y="2599655"/>
              <a:ext cx="1512168" cy="792088"/>
            </a:xfrm>
            <a:prstGeom prst="ellipse">
              <a:avLst/>
            </a:prstGeom>
            <a:noFill/>
            <a:ln w="53975"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aphicFrame>
          <p:nvGraphicFramePr>
            <p:cNvPr id="51" name="Object 4"/>
            <p:cNvGraphicFramePr>
              <a:graphicFrameLocks noChangeAspect="1"/>
            </p:cNvGraphicFramePr>
            <p:nvPr/>
          </p:nvGraphicFramePr>
          <p:xfrm>
            <a:off x="1211263" y="2168525"/>
            <a:ext cx="268287" cy="344488"/>
          </p:xfrm>
          <a:graphic>
            <a:graphicData uri="http://schemas.openxmlformats.org/presentationml/2006/ole">
              <p:oleObj spid="_x0000_s22548" name="Equation" r:id="rId11" imgW="139680" imgH="177480" progId="Equation.DSMT4">
                <p:embed/>
              </p:oleObj>
            </a:graphicData>
          </a:graphic>
        </p:graphicFrame>
        <p:graphicFrame>
          <p:nvGraphicFramePr>
            <p:cNvPr id="52" name="Object 5"/>
            <p:cNvGraphicFramePr>
              <a:graphicFrameLocks noChangeAspect="1"/>
            </p:cNvGraphicFramePr>
            <p:nvPr/>
          </p:nvGraphicFramePr>
          <p:xfrm>
            <a:off x="1835696" y="4797152"/>
            <a:ext cx="320675" cy="346075"/>
          </p:xfrm>
          <a:graphic>
            <a:graphicData uri="http://schemas.openxmlformats.org/presentationml/2006/ole">
              <p:oleObj spid="_x0000_s22549" name="Equation" r:id="rId12" imgW="164880" imgH="177480" progId="Equation.DSMT4">
                <p:embed/>
              </p:oleObj>
            </a:graphicData>
          </a:graphic>
        </p:graphicFrame>
        <p:graphicFrame>
          <p:nvGraphicFramePr>
            <p:cNvPr id="53" name="Object 14"/>
            <p:cNvGraphicFramePr>
              <a:graphicFrameLocks noChangeAspect="1"/>
            </p:cNvGraphicFramePr>
            <p:nvPr/>
          </p:nvGraphicFramePr>
          <p:xfrm>
            <a:off x="1547664" y="3752701"/>
            <a:ext cx="864096" cy="329851"/>
          </p:xfrm>
          <a:graphic>
            <a:graphicData uri="http://schemas.openxmlformats.org/presentationml/2006/ole">
              <p:oleObj spid="_x0000_s22550" name="Equation" r:id="rId13" imgW="469800" imgH="177480" progId="Equation.DSMT4">
                <p:embed/>
              </p:oleObj>
            </a:graphicData>
          </a:graphic>
        </p:graphicFrame>
        <p:graphicFrame>
          <p:nvGraphicFramePr>
            <p:cNvPr id="54" name="Object 15"/>
            <p:cNvGraphicFramePr>
              <a:graphicFrameLocks noChangeAspect="1"/>
            </p:cNvGraphicFramePr>
            <p:nvPr/>
          </p:nvGraphicFramePr>
          <p:xfrm>
            <a:off x="1763688" y="3356992"/>
            <a:ext cx="1109663" cy="287337"/>
          </p:xfrm>
          <a:graphic>
            <a:graphicData uri="http://schemas.openxmlformats.org/presentationml/2006/ole">
              <p:oleObj spid="_x0000_s22551" name="Equation" r:id="rId14" imgW="685800" imgH="177480" progId="Equation.DSMT4">
                <p:embed/>
              </p:oleObj>
            </a:graphicData>
          </a:graphic>
        </p:graphicFrame>
      </p:grpSp>
      <p:graphicFrame>
        <p:nvGraphicFramePr>
          <p:cNvPr id="22552" name="Object 24"/>
          <p:cNvGraphicFramePr>
            <a:graphicFrameLocks noChangeAspect="1"/>
          </p:cNvGraphicFramePr>
          <p:nvPr/>
        </p:nvGraphicFramePr>
        <p:xfrm>
          <a:off x="1619672" y="5589240"/>
          <a:ext cx="792088" cy="426509"/>
        </p:xfrm>
        <a:graphic>
          <a:graphicData uri="http://schemas.openxmlformats.org/presentationml/2006/ole">
            <p:oleObj spid="_x0000_s22552" name="Equation" r:id="rId15" imgW="330120" imgH="177480" progId="Equation.DSMT4">
              <p:embed/>
            </p:oleObj>
          </a:graphicData>
        </a:graphic>
      </p:graphicFrame>
      <p:graphicFrame>
        <p:nvGraphicFramePr>
          <p:cNvPr id="22553" name="Object 25"/>
          <p:cNvGraphicFramePr>
            <a:graphicFrameLocks noChangeAspect="1"/>
          </p:cNvGraphicFramePr>
          <p:nvPr/>
        </p:nvGraphicFramePr>
        <p:xfrm>
          <a:off x="4355976" y="5589240"/>
          <a:ext cx="792163" cy="427038"/>
        </p:xfrm>
        <a:graphic>
          <a:graphicData uri="http://schemas.openxmlformats.org/presentationml/2006/ole">
            <p:oleObj spid="_x0000_s22553" name="Equation" r:id="rId16" imgW="330120" imgH="177480" progId="Equation.DSMT4">
              <p:embed/>
            </p:oleObj>
          </a:graphicData>
        </a:graphic>
      </p:graphicFrame>
      <p:graphicFrame>
        <p:nvGraphicFramePr>
          <p:cNvPr id="22554" name="Object 26"/>
          <p:cNvGraphicFramePr>
            <a:graphicFrameLocks noChangeAspect="1"/>
          </p:cNvGraphicFramePr>
          <p:nvPr/>
        </p:nvGraphicFramePr>
        <p:xfrm>
          <a:off x="7164288" y="5589240"/>
          <a:ext cx="792163" cy="427037"/>
        </p:xfrm>
        <a:graphic>
          <a:graphicData uri="http://schemas.openxmlformats.org/presentationml/2006/ole">
            <p:oleObj spid="_x0000_s22554" name="Equation" r:id="rId17" imgW="330120" imgH="177480" progId="Equation.DSMT4">
              <p:embed/>
            </p:oleObj>
          </a:graphicData>
        </a:graphic>
      </p:graphicFrame>
      <p:graphicFrame>
        <p:nvGraphicFramePr>
          <p:cNvPr id="22556" name="Object 28"/>
          <p:cNvGraphicFramePr>
            <a:graphicFrameLocks noChangeAspect="1"/>
          </p:cNvGraphicFramePr>
          <p:nvPr/>
        </p:nvGraphicFramePr>
        <p:xfrm>
          <a:off x="2195736" y="4077072"/>
          <a:ext cx="288032" cy="320036"/>
        </p:xfrm>
        <a:graphic>
          <a:graphicData uri="http://schemas.openxmlformats.org/presentationml/2006/ole">
            <p:oleObj spid="_x0000_s22556" name="Equation" r:id="rId18" imgW="114120" imgH="126720" progId="Equation.DSMT4">
              <p:embed/>
            </p:oleObj>
          </a:graphicData>
        </a:graphic>
      </p:graphicFrame>
      <p:graphicFrame>
        <p:nvGraphicFramePr>
          <p:cNvPr id="22557" name="Object 29"/>
          <p:cNvGraphicFramePr>
            <a:graphicFrameLocks noChangeAspect="1"/>
          </p:cNvGraphicFramePr>
          <p:nvPr/>
        </p:nvGraphicFramePr>
        <p:xfrm>
          <a:off x="2627784" y="3933056"/>
          <a:ext cx="352425" cy="449262"/>
        </p:xfrm>
        <a:graphic>
          <a:graphicData uri="http://schemas.openxmlformats.org/presentationml/2006/ole">
            <p:oleObj spid="_x0000_s22557" name="Equation" r:id="rId19" imgW="139680" imgH="177480" progId="Equation.DSMT4">
              <p:embed/>
            </p:oleObj>
          </a:graphicData>
        </a:graphic>
      </p:graphicFrame>
      <p:graphicFrame>
        <p:nvGraphicFramePr>
          <p:cNvPr id="22558" name="Object 30"/>
          <p:cNvGraphicFramePr>
            <a:graphicFrameLocks noChangeAspect="1"/>
          </p:cNvGraphicFramePr>
          <p:nvPr/>
        </p:nvGraphicFramePr>
        <p:xfrm>
          <a:off x="4932040" y="4149080"/>
          <a:ext cx="288925" cy="320675"/>
        </p:xfrm>
        <a:graphic>
          <a:graphicData uri="http://schemas.openxmlformats.org/presentationml/2006/ole">
            <p:oleObj spid="_x0000_s22558" name="Equation" r:id="rId20" imgW="114120" imgH="126720" progId="Equation.DSMT4">
              <p:embed/>
            </p:oleObj>
          </a:graphicData>
        </a:graphic>
      </p:graphicFrame>
      <p:graphicFrame>
        <p:nvGraphicFramePr>
          <p:cNvPr id="22559" name="Object 31"/>
          <p:cNvGraphicFramePr>
            <a:graphicFrameLocks noChangeAspect="1"/>
          </p:cNvGraphicFramePr>
          <p:nvPr/>
        </p:nvGraphicFramePr>
        <p:xfrm>
          <a:off x="7668344" y="4077072"/>
          <a:ext cx="288925" cy="320675"/>
        </p:xfrm>
        <a:graphic>
          <a:graphicData uri="http://schemas.openxmlformats.org/presentationml/2006/ole">
            <p:oleObj spid="_x0000_s22559" name="Equation" r:id="rId21" imgW="114120" imgH="126720" progId="Equation.DSMT4">
              <p:embed/>
            </p:oleObj>
          </a:graphicData>
        </a:graphic>
      </p:graphicFrame>
      <p:graphicFrame>
        <p:nvGraphicFramePr>
          <p:cNvPr id="22560" name="Object 32"/>
          <p:cNvGraphicFramePr>
            <a:graphicFrameLocks noChangeAspect="1"/>
          </p:cNvGraphicFramePr>
          <p:nvPr/>
        </p:nvGraphicFramePr>
        <p:xfrm>
          <a:off x="8100392" y="3861048"/>
          <a:ext cx="352425" cy="449263"/>
        </p:xfrm>
        <a:graphic>
          <a:graphicData uri="http://schemas.openxmlformats.org/presentationml/2006/ole">
            <p:oleObj spid="_x0000_s22560" name="Equation" r:id="rId22" imgW="139680" imgH="177480" progId="Equation.DSMT4">
              <p:embed/>
            </p:oleObj>
          </a:graphicData>
        </a:graphic>
      </p:graphicFrame>
      <p:graphicFrame>
        <p:nvGraphicFramePr>
          <p:cNvPr id="22561" name="Object 33"/>
          <p:cNvGraphicFramePr>
            <a:graphicFrameLocks noChangeAspect="1"/>
          </p:cNvGraphicFramePr>
          <p:nvPr/>
        </p:nvGraphicFramePr>
        <p:xfrm>
          <a:off x="5364088" y="4077072"/>
          <a:ext cx="352425" cy="449263"/>
        </p:xfrm>
        <a:graphic>
          <a:graphicData uri="http://schemas.openxmlformats.org/presentationml/2006/ole">
            <p:oleObj spid="_x0000_s22561" name="Equation" r:id="rId23" imgW="139680" imgH="177480" progId="Equation.DSMT4">
              <p:embed/>
            </p:oleObj>
          </a:graphicData>
        </a:graphic>
      </p:graphicFrame>
      <p:sp>
        <p:nvSpPr>
          <p:cNvPr id="65" name="テキスト ボックス 64"/>
          <p:cNvSpPr txBox="1"/>
          <p:nvPr/>
        </p:nvSpPr>
        <p:spPr>
          <a:xfrm>
            <a:off x="3563888" y="1484784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Python program using </a:t>
            </a:r>
            <a:r>
              <a:rPr kumimoji="1" lang="en-US" altLang="ja-JP" dirty="0" err="1" smtClean="0"/>
              <a:t>Netgen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Ngsolve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507288" cy="994122"/>
          </a:xfrm>
        </p:spPr>
        <p:txBody>
          <a:bodyPr/>
          <a:lstStyle/>
          <a:p>
            <a:r>
              <a:rPr lang="en-US" altLang="ja-JP" dirty="0" smtClean="0"/>
              <a:t>Error estimation in Ω</a:t>
            </a:r>
            <a:r>
              <a:rPr lang="ja-JP" altLang="en-US" dirty="0" smtClean="0"/>
              <a:t> </a:t>
            </a:r>
            <a:r>
              <a:rPr lang="en-US" altLang="ja-JP" dirty="0" smtClean="0"/>
              <a:t>region</a:t>
            </a:r>
            <a:endParaRPr kumimoji="1" lang="ja-JP" altLang="en-US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3131840" y="1412776"/>
          <a:ext cx="1584176" cy="422447"/>
        </p:xfrm>
        <a:graphic>
          <a:graphicData uri="http://schemas.openxmlformats.org/presentationml/2006/ole">
            <p:oleObj spid="_x0000_s1026" name="Equation" r:id="rId3" imgW="571320" imgH="152280" progId="Equation.DSMT4">
              <p:embed/>
            </p:oleObj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95536" y="1412776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Magnetic scalar potential</a:t>
            </a:r>
            <a:endParaRPr kumimoji="1" lang="ja-JP" altLang="en-US" sz="2000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22275" y="1916113"/>
          <a:ext cx="5640388" cy="1081087"/>
        </p:xfrm>
        <a:graphic>
          <a:graphicData uri="http://schemas.openxmlformats.org/presentationml/2006/ole">
            <p:oleObj spid="_x0000_s1027" name="Equation" r:id="rId4" imgW="2387520" imgH="457200" progId="Equation.DSMT4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971600" y="4365104"/>
          <a:ext cx="1417780" cy="436240"/>
        </p:xfrm>
        <a:graphic>
          <a:graphicData uri="http://schemas.openxmlformats.org/presentationml/2006/ole">
            <p:oleObj spid="_x0000_s1028" name="Equation" r:id="rId5" imgW="495000" imgH="152280" progId="Equation.DSMT4">
              <p:embed/>
            </p:oleObj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043608" y="4941168"/>
          <a:ext cx="6659563" cy="576263"/>
        </p:xfrm>
        <a:graphic>
          <a:graphicData uri="http://schemas.openxmlformats.org/presentationml/2006/ole">
            <p:oleObj spid="_x0000_s1029" name="Equation" r:id="rId6" imgW="2349360" imgH="203040" progId="Equation.DSMT4">
              <p:embed/>
            </p:oleObj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827584" y="3573016"/>
          <a:ext cx="3679108" cy="806822"/>
        </p:xfrm>
        <a:graphic>
          <a:graphicData uri="http://schemas.openxmlformats.org/presentationml/2006/ole">
            <p:oleObj spid="_x0000_s1030" name="Equation" r:id="rId7" imgW="1447560" imgH="317160" progId="Equation.DSMT4">
              <p:embed/>
            </p:oleObj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395536" y="3212976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Error estimation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  （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region</a:t>
            </a:r>
            <a:r>
              <a:rPr kumimoji="1" lang="ja-JP" altLang="en-US" sz="20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kumimoji="1" lang="ja-JP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スライド番号プレースホル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26" name="フッター プレースホルダ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2987824" y="5445224"/>
            <a:ext cx="518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In </a:t>
            </a:r>
            <a:r>
              <a:rPr lang="en-US" altLang="ja-JP" dirty="0" err="1" smtClean="0"/>
              <a:t>Ngsolve</a:t>
            </a:r>
            <a:endParaRPr lang="en-US" altLang="ja-JP" dirty="0" smtClean="0"/>
          </a:p>
          <a:p>
            <a:r>
              <a:rPr lang="en-US" altLang="ja-JP" dirty="0" err="1" smtClean="0"/>
              <a:t>fes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HDiv</a:t>
            </a:r>
            <a:r>
              <a:rPr lang="en-US" altLang="ja-JP" dirty="0" smtClean="0"/>
              <a:t>(mesh, order=feOrder-1, </a:t>
            </a:r>
            <a:r>
              <a:rPr lang="en-US" altLang="ja-JP" dirty="0" err="1" smtClean="0"/>
              <a:t>definedon</a:t>
            </a:r>
            <a:r>
              <a:rPr lang="en-US" altLang="ja-JP" dirty="0" smtClean="0"/>
              <a:t>=****)</a:t>
            </a:r>
          </a:p>
          <a:p>
            <a:r>
              <a:rPr lang="en-US" altLang="ja-JP" dirty="0" err="1" smtClean="0"/>
              <a:t>Bd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GridFunction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fes</a:t>
            </a:r>
            <a:r>
              <a:rPr lang="en-US" altLang="ja-JP" dirty="0" smtClean="0"/>
              <a:t>)        </a:t>
            </a:r>
          </a:p>
          <a:p>
            <a:r>
              <a:rPr lang="en-US" altLang="ja-JP" dirty="0" err="1" smtClean="0"/>
              <a:t>Bd.Set</a:t>
            </a:r>
            <a:r>
              <a:rPr lang="en-US" altLang="ja-JP" dirty="0" smtClean="0"/>
              <a:t>(B)</a:t>
            </a:r>
            <a:endParaRPr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kumimoji="1" lang="en-US" altLang="ja-JP" dirty="0" smtClean="0"/>
              <a:t>Error estimation in A region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3F027-8AA3-4622-8A17-5E2B69DAFE01}" type="datetime1">
              <a:rPr kumimoji="1" lang="ja-JP" altLang="en-US" smtClean="0"/>
              <a:pPr/>
              <a:t>2025/9/19</a:t>
            </a:fld>
            <a:r>
              <a:rPr kumimoji="1" lang="ja-JP" altLang="en-US" dirty="0" smtClean="0"/>
              <a:t>　</a:t>
            </a:r>
            <a:r>
              <a:rPr kumimoji="1" lang="en-US" altLang="ja-JP" dirty="0" err="1" smtClean="0"/>
              <a:t>A.Kameari</a:t>
            </a:r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491880" y="1412776"/>
          <a:ext cx="1303337" cy="422275"/>
        </p:xfrm>
        <a:graphic>
          <a:graphicData uri="http://schemas.openxmlformats.org/presentationml/2006/ole">
            <p:oleObj spid="_x0000_s21506" name="Equation" r:id="rId4" imgW="469800" imgH="152280" progId="Equation.DSMT4">
              <p:embed/>
            </p:oleObj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395536" y="1412776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Magnetic </a:t>
            </a:r>
            <a:r>
              <a:rPr lang="en-US" altLang="ja-JP" sz="2000" dirty="0" smtClean="0"/>
              <a:t>vector</a:t>
            </a:r>
            <a:r>
              <a:rPr kumimoji="1" lang="en-US" altLang="ja-JP" sz="2000" dirty="0" smtClean="0"/>
              <a:t> potential</a:t>
            </a:r>
            <a:endParaRPr kumimoji="1" lang="ja-JP" altLang="en-US" sz="2000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67544" y="1844824"/>
          <a:ext cx="6510338" cy="1141413"/>
        </p:xfrm>
        <a:graphic>
          <a:graphicData uri="http://schemas.openxmlformats.org/presentationml/2006/ole">
            <p:oleObj spid="_x0000_s21507" name="Equation" r:id="rId5" imgW="2755800" imgH="482400" progId="Equation.DSMT4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971600" y="4005064"/>
          <a:ext cx="1744662" cy="508000"/>
        </p:xfrm>
        <a:graphic>
          <a:graphicData uri="http://schemas.openxmlformats.org/presentationml/2006/ole">
            <p:oleObj spid="_x0000_s21508" name="Equation" r:id="rId6" imgW="609480" imgH="177480" progId="Equation.DSMT4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971600" y="4509120"/>
          <a:ext cx="6804025" cy="576263"/>
        </p:xfrm>
        <a:graphic>
          <a:graphicData uri="http://schemas.openxmlformats.org/presentationml/2006/ole">
            <p:oleObj spid="_x0000_s21509" name="Equation" r:id="rId7" imgW="2400120" imgH="203040" progId="Equation.DSMT4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043608" y="3212976"/>
          <a:ext cx="3549650" cy="808037"/>
        </p:xfrm>
        <a:graphic>
          <a:graphicData uri="http://schemas.openxmlformats.org/presentationml/2006/ole">
            <p:oleObj spid="_x0000_s21510" name="Equation" r:id="rId8" imgW="1396800" imgH="317160" progId="Equation.DSMT4">
              <p:embed/>
            </p:oleObj>
          </a:graphicData>
        </a:graphic>
      </p:graphicFrame>
      <p:sp>
        <p:nvSpPr>
          <p:cNvPr id="12" name="テキスト ボックス 11"/>
          <p:cNvSpPr txBox="1"/>
          <p:nvPr/>
        </p:nvSpPr>
        <p:spPr>
          <a:xfrm>
            <a:off x="395536" y="2996952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>
                <a:latin typeface="Times New Roman" pitchFamily="18" charset="0"/>
                <a:cs typeface="Times New Roman" pitchFamily="18" charset="0"/>
              </a:rPr>
              <a:t>Error estimation</a:t>
            </a:r>
            <a:endParaRPr kumimoji="1" lang="ja-JP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915816" y="5157192"/>
            <a:ext cx="540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In </a:t>
            </a:r>
            <a:r>
              <a:rPr lang="en-US" altLang="ja-JP" dirty="0" err="1" smtClean="0"/>
              <a:t>Ngsolve</a:t>
            </a:r>
            <a:endParaRPr lang="en-US" altLang="ja-JP" dirty="0" smtClean="0"/>
          </a:p>
          <a:p>
            <a:r>
              <a:rPr lang="en-US" altLang="ja-JP" dirty="0" err="1" smtClean="0"/>
              <a:t>fes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HCurl</a:t>
            </a:r>
            <a:r>
              <a:rPr lang="en-US" altLang="ja-JP" dirty="0" smtClean="0"/>
              <a:t>(mesh, order=feOrder-1, </a:t>
            </a:r>
            <a:r>
              <a:rPr lang="en-US" altLang="ja-JP" dirty="0" err="1" smtClean="0"/>
              <a:t>definedon</a:t>
            </a:r>
            <a:r>
              <a:rPr lang="en-US" altLang="ja-JP" dirty="0" smtClean="0"/>
              <a:t>=****)</a:t>
            </a:r>
          </a:p>
          <a:p>
            <a:r>
              <a:rPr lang="en-US" altLang="ja-JP" dirty="0" err="1" smtClean="0"/>
              <a:t>Hd</a:t>
            </a:r>
            <a:r>
              <a:rPr lang="en-US" altLang="ja-JP" dirty="0" smtClean="0"/>
              <a:t>=</a:t>
            </a:r>
            <a:r>
              <a:rPr lang="en-US" altLang="ja-JP" dirty="0" err="1" smtClean="0"/>
              <a:t>GridFunction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fes</a:t>
            </a:r>
            <a:r>
              <a:rPr lang="en-US" altLang="ja-JP" dirty="0" smtClean="0"/>
              <a:t>)        </a:t>
            </a:r>
          </a:p>
          <a:p>
            <a:r>
              <a:rPr lang="en-US" altLang="ja-JP" dirty="0" err="1" smtClean="0"/>
              <a:t>Hd.Set</a:t>
            </a:r>
            <a:r>
              <a:rPr lang="en-US" altLang="ja-JP" dirty="0" smtClean="0"/>
              <a:t>(H)</a:t>
            </a:r>
            <a:endParaRPr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Adaptive meshing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DA7B-4BE1-4F6E-95C3-72288DA31930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7544" y="1628800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Refinement</a:t>
            </a:r>
            <a:endParaRPr kumimoji="1" lang="ja-JP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331640" y="2060848"/>
          <a:ext cx="3816425" cy="504056"/>
        </p:xfrm>
        <a:graphic>
          <a:graphicData uri="http://schemas.openxmlformats.org/presentationml/2006/ole">
            <p:oleObj spid="_x0000_s20482" name="Equation" r:id="rId3" imgW="1346040" imgH="177480" progId="Equation.DSMT4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5292080" y="2132856"/>
          <a:ext cx="2399320" cy="436240"/>
        </p:xfrm>
        <a:graphic>
          <a:graphicData uri="http://schemas.openxmlformats.org/presentationml/2006/ole">
            <p:oleObj spid="_x0000_s20483" name="Equation" r:id="rId4" imgW="838080" imgH="152280" progId="Equation.DSMT4">
              <p:embed/>
            </p:oleObj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1691680" y="5229201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hlinkClick r:id="rId5"/>
              </a:rPr>
              <a:t>https://docu.ngsolve.org/latest/i-tutorials/unit-1.6-adaptivity/adaptivity.html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619672" y="5733256"/>
            <a:ext cx="3635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 smtClean="0"/>
              <a:t>Zienkiewicz</a:t>
            </a:r>
            <a:r>
              <a:rPr lang="en-US" altLang="ja-JP" dirty="0" smtClean="0"/>
              <a:t>-Zhu type error estimator</a:t>
            </a:r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67544" y="51571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23728" y="2780928"/>
            <a:ext cx="3704737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磁性直方体中心磁場　</a:t>
            </a:r>
            <a:r>
              <a:rPr kumimoji="1" lang="en-US" altLang="ja-JP" dirty="0" smtClean="0"/>
              <a:t>Bz0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755576" y="4725144"/>
            <a:ext cx="7931224" cy="1152127"/>
          </a:xfrm>
        </p:spPr>
        <p:txBody>
          <a:bodyPr>
            <a:normAutofit fontScale="85000" lnSpcReduction="20000"/>
          </a:bodyPr>
          <a:lstStyle/>
          <a:p>
            <a:r>
              <a:rPr lang="ja-JP" altLang="en-US" sz="1600" dirty="0" smtClean="0"/>
              <a:t>一点の磁場は滑らかに収束しない。特に、二次要素では精度が出ない。４次要素は計算時間がかかる</a:t>
            </a:r>
            <a:endParaRPr lang="en-US" altLang="ja-JP" sz="1600" dirty="0" smtClean="0"/>
          </a:p>
          <a:p>
            <a:r>
              <a:rPr lang="en-US" altLang="ja-JP" sz="1600" dirty="0" smtClean="0"/>
              <a:t>A-</a:t>
            </a:r>
            <a:r>
              <a:rPr lang="en-US" altLang="ja-JP" sz="1600" dirty="0" err="1" smtClean="0"/>
              <a:t>Ar</a:t>
            </a:r>
            <a:r>
              <a:rPr lang="ja-JP" altLang="en-US" sz="1600" dirty="0" smtClean="0"/>
              <a:t>法と</a:t>
            </a:r>
            <a:r>
              <a:rPr lang="en-US" altLang="ja-JP" sz="1600" dirty="0" smtClean="0"/>
              <a:t>A-</a:t>
            </a:r>
            <a:r>
              <a:rPr lang="en-US" altLang="ja-JP" sz="1600" dirty="0" err="1" smtClean="0"/>
              <a:t>Ωr</a:t>
            </a:r>
            <a:r>
              <a:rPr lang="ja-JP" altLang="en-US" sz="1600" dirty="0" smtClean="0"/>
              <a:t>法ではほぼ一致</a:t>
            </a:r>
            <a:endParaRPr lang="en-US" altLang="ja-JP" sz="1600" dirty="0" smtClean="0"/>
          </a:p>
          <a:p>
            <a:r>
              <a:rPr lang="en-US" altLang="ja-JP" sz="1600" dirty="0" smtClean="0"/>
              <a:t>A-</a:t>
            </a:r>
            <a:r>
              <a:rPr lang="en-US" altLang="ja-JP" sz="1600" dirty="0" err="1" smtClean="0"/>
              <a:t>Ωr</a:t>
            </a:r>
            <a:r>
              <a:rPr lang="ja-JP" altLang="en-US" sz="1600" dirty="0" smtClean="0"/>
              <a:t>法で磁性体表面を</a:t>
            </a:r>
            <a:r>
              <a:rPr lang="en-US" altLang="ja-JP" sz="1600" dirty="0" smtClean="0"/>
              <a:t>A-</a:t>
            </a:r>
            <a:r>
              <a:rPr lang="en-US" altLang="ja-JP" sz="1600" dirty="0" err="1" smtClean="0"/>
              <a:t>Ωr</a:t>
            </a:r>
            <a:r>
              <a:rPr lang="ja-JP" altLang="en-US" sz="1600" dirty="0" smtClean="0"/>
              <a:t>境界に一致させると精度が出ない。</a:t>
            </a:r>
            <a:endParaRPr lang="en-US" altLang="ja-JP" sz="1600" dirty="0" smtClean="0"/>
          </a:p>
          <a:p>
            <a:r>
              <a:rPr lang="ja-JP" altLang="en-US" sz="1600" dirty="0" smtClean="0"/>
              <a:t>中心点は節点上にあり取り扱いが問題か</a:t>
            </a:r>
            <a:endParaRPr lang="en-US" altLang="ja-JP" sz="1600" dirty="0" smtClean="0"/>
          </a:p>
          <a:p>
            <a:endParaRPr lang="ja-JP" altLang="en-US" sz="1600" dirty="0" smtClean="0"/>
          </a:p>
          <a:p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1644-0274-427C-BC8B-B8E387DD8320}" type="datetime1">
              <a:rPr kumimoji="1" lang="ja-JP" altLang="en-US" smtClean="0"/>
              <a:pPr/>
              <a:t>2025/9/19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A. Kameari</a:t>
            </a:r>
            <a:endParaRPr kumimoji="1" lang="ja-JP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556792"/>
            <a:ext cx="5608637" cy="30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テキスト ボックス 7"/>
          <p:cNvSpPr txBox="1"/>
          <p:nvPr/>
        </p:nvSpPr>
        <p:spPr>
          <a:xfrm>
            <a:off x="4716016" y="393305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smtClean="0"/>
              <a:t>*</a:t>
            </a:r>
            <a:r>
              <a:rPr kumimoji="1" lang="ja-JP" altLang="en-US" sz="1200" dirty="0" smtClean="0"/>
              <a:t>磁性体表面を</a:t>
            </a:r>
            <a:r>
              <a:rPr kumimoji="1" lang="en-US" altLang="ja-JP" sz="1200" dirty="0" smtClean="0"/>
              <a:t>A-</a:t>
            </a:r>
            <a:r>
              <a:rPr kumimoji="1" lang="en-US" altLang="ja-JP" sz="1200" dirty="0" err="1" smtClean="0"/>
              <a:t>Ωr</a:t>
            </a:r>
            <a:r>
              <a:rPr kumimoji="1" lang="ja-JP" altLang="en-US" sz="1200" dirty="0" smtClean="0"/>
              <a:t>境界とする</a:t>
            </a:r>
            <a:endParaRPr kumimoji="1" lang="ja-JP" altLang="en-US" sz="12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60232" y="3140968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評価点</a:t>
            </a:r>
            <a:r>
              <a:rPr lang="en-US" altLang="ja-JP" sz="1200" dirty="0" smtClean="0"/>
              <a:t>(0,0,0)</a:t>
            </a:r>
            <a:r>
              <a:rPr lang="ja-JP" altLang="en-US" sz="1200" dirty="0" smtClean="0"/>
              <a:t>近傍は細分割されない。</a:t>
            </a:r>
            <a:endParaRPr lang="en-US" altLang="ja-JP" sz="1200" dirty="0" smtClean="0"/>
          </a:p>
          <a:p>
            <a:r>
              <a:rPr lang="ja-JP" altLang="en-US" sz="1200" dirty="0" smtClean="0"/>
              <a:t>磁場は一様で誤差が小さいと評価される。</a:t>
            </a:r>
            <a:endParaRPr kumimoji="1" lang="ja-JP" altLang="en-US" sz="1200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9744" y="1700807"/>
            <a:ext cx="1548680" cy="139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スライド番号プレースホル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4C5F9-FCD8-460A-A96B-08D51F5774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584</Words>
  <Application>Microsoft Office PowerPoint</Application>
  <PresentationFormat>画面に合わせる (4:3)</PresentationFormat>
  <Paragraphs>123</Paragraphs>
  <Slides>14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4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Office テーマ</vt:lpstr>
      <vt:lpstr>MathType 6.0 Equation</vt:lpstr>
      <vt:lpstr>Acrobat Document</vt:lpstr>
      <vt:lpstr>パッケージャー シェル オブジェクト</vt:lpstr>
      <vt:lpstr>Equation</vt:lpstr>
      <vt:lpstr>Adaptive meshing using higher order hierarchic finite elements in static magnetic analysis </vt:lpstr>
      <vt:lpstr>Higher order hierarchic finite elements</vt:lpstr>
      <vt:lpstr>Higher order hierarchic finite elements</vt:lpstr>
      <vt:lpstr>Adaptive meshing  using higher order hierarchic finite elements </vt:lpstr>
      <vt:lpstr>2 Potential Methods in static magnetic analysis</vt:lpstr>
      <vt:lpstr>Error estimation in Ω region</vt:lpstr>
      <vt:lpstr>Error estimation in A region</vt:lpstr>
      <vt:lpstr>Adaptive meshing</vt:lpstr>
      <vt:lpstr>磁性直方体中心磁場　Bz0</vt:lpstr>
      <vt:lpstr>磁性直方体内の磁気エネルギー積分　Wm</vt:lpstr>
      <vt:lpstr>計算時間と磁気エネルギー　Wm</vt:lpstr>
      <vt:lpstr>Adaptive meshing with Kelvin transformation</vt:lpstr>
      <vt:lpstr>Adaptive meshing with Kelvin transformation</vt:lpstr>
      <vt:lpstr>Adaptive meshing with Kelvin transformation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meshing</dc:title>
  <dc:creator>Akihisa Kameari</dc:creator>
  <cp:lastModifiedBy>Akihisa Kameari</cp:lastModifiedBy>
  <cp:revision>30</cp:revision>
  <dcterms:created xsi:type="dcterms:W3CDTF">2025-09-02T02:57:35Z</dcterms:created>
  <dcterms:modified xsi:type="dcterms:W3CDTF">2025-09-20T04:17:16Z</dcterms:modified>
</cp:coreProperties>
</file>