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51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9882-DB0C-4CBB-A20B-E2080360D06F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DD16-178A-4D56-AA91-7F2AAFD9AEB7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gsolve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980728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Static magnetic field using higher order 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hierarchic 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H(curl) conforming 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finite elements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7584" y="3429000"/>
            <a:ext cx="7344816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ja-JP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 order </a:t>
            </a:r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Nedelec</a:t>
            </a:r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elements </a:t>
            </a:r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local </a:t>
            </a:r>
            <a:r>
              <a:rPr lang="en-US" altLang="ja-JP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complete </a:t>
            </a:r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sequence properties</a:t>
            </a:r>
            <a:endParaRPr lang="en-US" altLang="ja-JP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Joachim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Schoberl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Sabine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Zaglmayr</a:t>
            </a:r>
            <a:endParaRPr lang="en-US" altLang="ja-JP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ja-JP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COMPEL</a:t>
            </a:r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The International 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Journal for </a:t>
            </a:r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Computation and Mathematics 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Electrical </a:t>
            </a:r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Electronic 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Engineering, Vol</a:t>
            </a:r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24 No. 2, 2005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43608" y="5373216"/>
            <a:ext cx="332341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Hcurl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nograd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=true order=8) for A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H1(order=8) for Ω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644008" y="5517232"/>
            <a:ext cx="2834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Python with </a:t>
            </a:r>
            <a:r>
              <a:rPr lang="en-US" altLang="ja-JP" dirty="0" err="1" smtClean="0"/>
              <a:t>netgen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ngsolve</a:t>
            </a:r>
            <a:endParaRPr lang="en-US" altLang="ja-JP" dirty="0" smtClean="0"/>
          </a:p>
          <a:p>
            <a:r>
              <a:rPr lang="en-US" altLang="ja-JP" dirty="0" smtClean="0"/>
              <a:t>  ( </a:t>
            </a:r>
            <a:r>
              <a:rPr lang="en-US" altLang="ja-JP" dirty="0" smtClean="0">
                <a:hlinkClick r:id="rId2"/>
              </a:rPr>
              <a:t>https://ngsolve.org/</a:t>
            </a:r>
            <a:r>
              <a:rPr lang="en-US" altLang="ja-JP" dirty="0" smtClean="0"/>
              <a:t> )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635896" y="2780928"/>
            <a:ext cx="500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https://github.com/kamearia/EMPY_Analysis/Static</a:t>
            </a:r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56992"/>
            <a:ext cx="2880320" cy="259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924944"/>
            <a:ext cx="3231209" cy="303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テキスト ボックス 5"/>
          <p:cNvSpPr txBox="1"/>
          <p:nvPr/>
        </p:nvSpPr>
        <p:spPr>
          <a:xfrm>
            <a:off x="899592" y="1556792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Cube 2m*2m*2m </a:t>
            </a:r>
            <a:r>
              <a:rPr kumimoji="1" lang="en-US" altLang="ja-JP" dirty="0" err="1" smtClean="0"/>
              <a:t>μr</a:t>
            </a:r>
            <a:r>
              <a:rPr kumimoji="1" lang="en-US" altLang="ja-JP" dirty="0" smtClean="0"/>
              <a:t>=1000</a:t>
            </a:r>
          </a:p>
          <a:p>
            <a:r>
              <a:rPr lang="en-US" altLang="ja-JP" dirty="0" smtClean="0"/>
              <a:t>1/8 region with </a:t>
            </a:r>
            <a:r>
              <a:rPr lang="en-US" altLang="ja-JP" dirty="0" err="1" smtClean="0"/>
              <a:t>simmetricity</a:t>
            </a:r>
            <a:endParaRPr lang="en-US" altLang="ja-JP" dirty="0" smtClean="0"/>
          </a:p>
          <a:p>
            <a:r>
              <a:rPr lang="en-US" altLang="ja-JP" dirty="0" smtClean="0"/>
              <a:t>1T Uniform field in z direction</a:t>
            </a:r>
          </a:p>
          <a:p>
            <a:r>
              <a:rPr kumimoji="1" lang="en-US" altLang="ja-JP" dirty="0" smtClean="0"/>
              <a:t>Total domain 1.2*1.2*1.2</a:t>
            </a:r>
          </a:p>
          <a:p>
            <a:r>
              <a:rPr lang="en-US" altLang="ja-JP" dirty="0" smtClean="0"/>
              <a:t>Reduced domain 5*5*5</a:t>
            </a:r>
          </a:p>
          <a:p>
            <a:r>
              <a:rPr kumimoji="1" lang="en-US" altLang="ja-JP" dirty="0" err="1" smtClean="0"/>
              <a:t>Bn</a:t>
            </a:r>
            <a:r>
              <a:rPr kumimoji="1" lang="en-US" altLang="ja-JP" dirty="0" smtClean="0"/>
              <a:t>=0 on the boundary</a:t>
            </a:r>
            <a:endParaRPr kumimoji="1" lang="ja-JP" alt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11560" y="6132295"/>
            <a:ext cx="21602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nv= 384 nedge= 2151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nfacet= 3328 ne= 1560</a:t>
            </a:r>
            <a:r>
              <a:rPr kumimoji="1" lang="ja-JP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04048" y="184482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FE order 8</a:t>
            </a:r>
          </a:p>
          <a:p>
            <a:r>
              <a:rPr lang="en-US" altLang="ja-JP" dirty="0" smtClean="0"/>
              <a:t>ICCG </a:t>
            </a:r>
            <a:r>
              <a:rPr lang="en-US" altLang="ja-JP" dirty="0" err="1" smtClean="0"/>
              <a:t>eps</a:t>
            </a:r>
            <a:r>
              <a:rPr lang="en-US" altLang="ja-JP" dirty="0" smtClean="0"/>
              <a:t>=10</a:t>
            </a:r>
            <a:r>
              <a:rPr lang="en-US" altLang="ja-JP" sz="2400" baseline="30000" dirty="0" smtClean="0"/>
              <a:t>-8</a:t>
            </a:r>
            <a:endParaRPr kumimoji="1" lang="ja-JP" altLang="en-US" sz="1000" baseline="30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r>
              <a:rPr kumimoji="1" lang="en-US" altLang="ja-JP" dirty="0" smtClean="0"/>
              <a:t>A-</a:t>
            </a:r>
            <a:r>
              <a:rPr kumimoji="1" lang="en-US" altLang="ja-JP" dirty="0" err="1" smtClean="0"/>
              <a:t>Ar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7" y="1340769"/>
            <a:ext cx="3630349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475656" y="4077072"/>
            <a:ext cx="60841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Dof= 315370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Nonzeros= 111303072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shift parameter= 1.02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minimum residual= 9.488181961272888e-09 at iteraions: 268</a:t>
            </a:r>
            <a:r>
              <a:rPr kumimoji="1" lang="ja-JP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03648" y="5090700"/>
            <a:ext cx="7956376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center magnetic field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= (1.2601636930633878e-11, -2.9647877868046543e-07, 3.446368332228351)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magnetic energy= 11541.379446089919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dirty="0" smtClean="0"/>
              <a:t>経過時間</a:t>
            </a:r>
            <a:r>
              <a:rPr lang="en-US" altLang="ja-JP" dirty="0" smtClean="0"/>
              <a:t>: 176.1111 </a:t>
            </a:r>
            <a:r>
              <a:rPr lang="ja-JP" altLang="en-US" dirty="0" smtClean="0"/>
              <a:t>秒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r>
              <a:rPr lang="en-US" altLang="ja-JP" dirty="0" smtClean="0"/>
              <a:t>Ω-</a:t>
            </a:r>
            <a:r>
              <a:rPr lang="en-US" altLang="ja-JP" dirty="0" err="1" smtClean="0"/>
              <a:t>Ωr</a:t>
            </a:r>
            <a:endParaRPr kumimoji="1" lang="ja-JP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375177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043608" y="4242576"/>
            <a:ext cx="56886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Dof= 135944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Nonzeros= 34965270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shift parameter= 1.01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minimum residual= 9.234648703853246e-09 at iteraions: 98</a:t>
            </a:r>
            <a:r>
              <a:rPr kumimoji="1" lang="ja-JP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043608" y="5207225"/>
            <a:ext cx="754244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center magnetic field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= (1.5102343358934567e-11, -4.231033382380488e-12, 3.4476356299040027)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magnetic energy= 11568.97631021465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600" dirty="0" smtClean="0"/>
              <a:t>経過時間</a:t>
            </a:r>
            <a:r>
              <a:rPr lang="en-US" altLang="ja-JP" sz="1600" dirty="0" smtClean="0"/>
              <a:t>: 28.7880 </a:t>
            </a:r>
            <a:r>
              <a:rPr lang="ja-JP" altLang="en-US" sz="1600" dirty="0" smtClean="0"/>
              <a:t>秒</a:t>
            </a:r>
            <a:endParaRPr kumimoji="1" lang="ja-JP" altLang="ja-JP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50704" cy="1143000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-</a:t>
            </a:r>
            <a:r>
              <a:rPr lang="en-US" altLang="ja-JP" dirty="0" err="1" smtClean="0"/>
              <a:t>Ωr</a:t>
            </a:r>
            <a:endParaRPr kumimoji="1" lang="ja-JP" alt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405765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187624" y="4581128"/>
            <a:ext cx="581120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Dof= 225059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Nonzeros= 71419621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shift parameter= 1.02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minimum residual= 7.435276405447754e-09 at iteraions: 406</a:t>
            </a:r>
            <a:r>
              <a:rPr kumimoji="1" lang="ja-JP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187624" y="5610146"/>
            <a:ext cx="553869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center magnetic field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= (0.0, -2.4790426680963306e-07, 3.4463682167354857)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magnetic energy= 11541.379590852714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経過時間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: 108.1370 </a:t>
            </a:r>
            <a:r>
              <a:rPr kumimoji="1" 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秒</a:t>
            </a:r>
            <a:r>
              <a:rPr kumimoji="1" 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556792"/>
            <a:ext cx="280831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140968"/>
            <a:ext cx="108012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9" y="4725144"/>
            <a:ext cx="3960440" cy="16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正方形/長方形 7"/>
          <p:cNvSpPr/>
          <p:nvPr/>
        </p:nvSpPr>
        <p:spPr>
          <a:xfrm>
            <a:off x="4139952" y="22048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dirty="0">
                <a:solidFill>
                  <a:srgbClr val="000000"/>
                </a:solidFill>
              </a:rPr>
              <a:t>A-</a:t>
            </a:r>
            <a:r>
              <a:rPr lang="en-US" altLang="ja-JP" dirty="0" err="1">
                <a:solidFill>
                  <a:srgbClr val="000000"/>
                </a:solidFill>
              </a:rPr>
              <a:t>Ar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11960" y="3573016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l-GR" altLang="ja-JP" dirty="0">
                <a:solidFill>
                  <a:srgbClr val="000000"/>
                </a:solidFill>
              </a:rPr>
              <a:t>Ω-Ω</a:t>
            </a:r>
            <a:r>
              <a:rPr lang="en-US" altLang="ja-JP" dirty="0">
                <a:solidFill>
                  <a:srgbClr val="000000"/>
                </a:solidFill>
              </a:rPr>
              <a:t>r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139952" y="5301208"/>
            <a:ext cx="62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dirty="0">
                <a:solidFill>
                  <a:srgbClr val="000000"/>
                </a:solidFill>
              </a:rPr>
              <a:t>A-</a:t>
            </a:r>
            <a:r>
              <a:rPr lang="el-GR" altLang="ja-JP" dirty="0">
                <a:solidFill>
                  <a:srgbClr val="000000"/>
                </a:solidFill>
              </a:rPr>
              <a:t>Ω</a:t>
            </a:r>
            <a:r>
              <a:rPr lang="en-US" altLang="ja-JP" dirty="0">
                <a:solidFill>
                  <a:srgbClr val="000000"/>
                </a:solidFill>
              </a:rPr>
              <a:t>r</a:t>
            </a:r>
            <a:endParaRPr lang="en-US" altLang="ja-JP" dirty="0">
              <a:solidFill>
                <a:srgbClr val="000000"/>
              </a:solidFill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/>
        </p:nvGraphicFramePr>
        <p:xfrm>
          <a:off x="683568" y="1772816"/>
          <a:ext cx="3200400" cy="1478280"/>
        </p:xfrm>
        <a:graphic>
          <a:graphicData uri="http://schemas.openxmlformats.org/drawingml/2006/table">
            <a:tbl>
              <a:tblPr/>
              <a:tblGrid>
                <a:gridCol w="736600"/>
                <a:gridCol w="812800"/>
                <a:gridCol w="825500"/>
                <a:gridCol w="825500"/>
              </a:tblGrid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A-Ar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Ω-Ω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A-</a:t>
                      </a:r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Ω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DOF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315370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135944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225059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Nonzeros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111303072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34965270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71419621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Niter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268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406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Tcal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176.1111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28.788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108.137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ＭＳ Ｐゴシック"/>
                        </a:rPr>
                        <a:t>Bz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*(T)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3.4463683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3.4476356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3.4463682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Wm**(J)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11541.379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11568.976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11541.380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正方形/長方形 13"/>
          <p:cNvSpPr/>
          <p:nvPr/>
        </p:nvSpPr>
        <p:spPr>
          <a:xfrm>
            <a:off x="307918" y="3573016"/>
            <a:ext cx="39004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ja-JP" b="1" i="0" u="none" strike="noStrike" dirty="0" err="1" smtClean="0">
                <a:solidFill>
                  <a:srgbClr val="000000"/>
                </a:solidFill>
                <a:latin typeface="ＭＳ Ｐゴシック"/>
              </a:rPr>
              <a:t>Bz</a:t>
            </a:r>
            <a:r>
              <a:rPr lang="en-US" altLang="ja-JP" b="1" i="0" u="none" strike="noStrike" dirty="0" smtClean="0">
                <a:solidFill>
                  <a:srgbClr val="000000"/>
                </a:solidFill>
                <a:latin typeface="ＭＳ Ｐゴシック"/>
              </a:rPr>
              <a:t>*(T): </a:t>
            </a:r>
            <a:r>
              <a:rPr lang="en-US" altLang="ja-JP" b="1" i="0" u="none" strike="noStrike" dirty="0" err="1" smtClean="0">
                <a:solidFill>
                  <a:srgbClr val="000000"/>
                </a:solidFill>
                <a:latin typeface="ＭＳ Ｐゴシック"/>
              </a:rPr>
              <a:t>Bz</a:t>
            </a:r>
            <a:r>
              <a:rPr lang="en-US" altLang="ja-JP" b="1" i="0" u="none" strike="noStrike" dirty="0" smtClean="0">
                <a:solidFill>
                  <a:srgbClr val="000000"/>
                </a:solidFill>
                <a:latin typeface="ＭＳ Ｐゴシック"/>
              </a:rPr>
              <a:t> at cube center  (0,0,0)</a:t>
            </a:r>
          </a:p>
          <a:p>
            <a:pPr fontAlgn="ctr"/>
            <a:r>
              <a:rPr lang="en-US" altLang="ja-JP" b="1" i="0" u="none" strike="noStrike" dirty="0" smtClean="0">
                <a:solidFill>
                  <a:srgbClr val="000000"/>
                </a:solidFill>
                <a:latin typeface="ＭＳ Ｐゴシック"/>
              </a:rPr>
              <a:t>Wm**(J): Magnetic energy in the cube</a:t>
            </a:r>
          </a:p>
          <a:p>
            <a:pPr algn="ctr" fontAlgn="ctr"/>
            <a:endParaRPr lang="en-US" altLang="ja-JP" b="1" i="0" u="none" strike="noStrike" dirty="0">
              <a:solidFill>
                <a:srgbClr val="000000"/>
              </a:solidFill>
              <a:latin typeface="ＭＳ Ｐゴシック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317</Words>
  <Application>Microsoft Office PowerPoint</Application>
  <PresentationFormat>画面に合わせる (4:3)</PresentationFormat>
  <Paragraphs>80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Static magnetic field using higher order hierarchic H(curl) conforming finite elements</vt:lpstr>
      <vt:lpstr>スライド 2</vt:lpstr>
      <vt:lpstr>A-Ar</vt:lpstr>
      <vt:lpstr>Ω-Ωr</vt:lpstr>
      <vt:lpstr>A-Ωr</vt:lpstr>
      <vt:lpstr>スライド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magnetic field using higher order hierarchic H(curl) conforming finite elements</dc:title>
  <dc:creator>Akihisa Kameari</dc:creator>
  <cp:lastModifiedBy>Akihisa Kameari</cp:lastModifiedBy>
  <cp:revision>4</cp:revision>
  <dcterms:created xsi:type="dcterms:W3CDTF">2025-08-24T02:18:16Z</dcterms:created>
  <dcterms:modified xsi:type="dcterms:W3CDTF">2025-08-24T05:56:53Z</dcterms:modified>
</cp:coreProperties>
</file>