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8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67E"/>
    <a:srgbClr val="FFF2CC"/>
    <a:srgbClr val="F8979C"/>
    <a:srgbClr val="FF302D"/>
    <a:srgbClr val="FF534B"/>
    <a:srgbClr val="BDD7EE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>
        <p:scale>
          <a:sx n="50" d="100"/>
          <a:sy n="50" d="100"/>
        </p:scale>
        <p:origin x="2864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BC9E9-092C-AA4F-8A0B-5D2565828860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D0DF8-89B2-0A44-BE6E-05586CA015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21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D0DF8-89B2-0A44-BE6E-05586CA015E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266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9E6B-5F40-E84E-A555-A87B5A09A9F6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5C5C-0A7C-6640-BADF-D74001F5FD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31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9E6B-5F40-E84E-A555-A87B5A09A9F6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5C5C-0A7C-6640-BADF-D74001F5FD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08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9E6B-5F40-E84E-A555-A87B5A09A9F6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5C5C-0A7C-6640-BADF-D74001F5FD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71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9E6B-5F40-E84E-A555-A87B5A09A9F6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5C5C-0A7C-6640-BADF-D74001F5FD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61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9E6B-5F40-E84E-A555-A87B5A09A9F6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5C5C-0A7C-6640-BADF-D74001F5FD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14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9E6B-5F40-E84E-A555-A87B5A09A9F6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5C5C-0A7C-6640-BADF-D74001F5FD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88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9E6B-5F40-E84E-A555-A87B5A09A9F6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5C5C-0A7C-6640-BADF-D74001F5FD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84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9E6B-5F40-E84E-A555-A87B5A09A9F6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5C5C-0A7C-6640-BADF-D74001F5FD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2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9E6B-5F40-E84E-A555-A87B5A09A9F6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5C5C-0A7C-6640-BADF-D74001F5FD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42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9E6B-5F40-E84E-A555-A87B5A09A9F6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5C5C-0A7C-6640-BADF-D74001F5FD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68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9E6B-5F40-E84E-A555-A87B5A09A9F6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5C5C-0A7C-6640-BADF-D74001F5FD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17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D9E6B-5F40-E84E-A555-A87B5A09A9F6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A5C5C-0A7C-6640-BADF-D74001F5FD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5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BE6734F-86CE-3F47-972C-B87D8DCD77B1}"/>
              </a:ext>
            </a:extLst>
          </p:cNvPr>
          <p:cNvSpPr txBox="1"/>
          <p:nvPr/>
        </p:nvSpPr>
        <p:spPr>
          <a:xfrm>
            <a:off x="371476" y="3871919"/>
            <a:ext cx="8461162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0" dirty="0">
                <a:solidFill>
                  <a:srgbClr val="FF0000"/>
                </a:solidFill>
              </a:rPr>
              <a:t>Don’t save and edit </a:t>
            </a:r>
          </a:p>
          <a:p>
            <a:pPr algn="ctr"/>
            <a:r>
              <a:rPr lang="en-US" altLang="ja-JP" sz="8000" dirty="0">
                <a:solidFill>
                  <a:srgbClr val="FF0000"/>
                </a:solidFill>
              </a:rPr>
              <a:t>on Linux</a:t>
            </a:r>
            <a:endParaRPr kumimoji="1" lang="ja-JP" altLang="en-US" sz="8000">
              <a:solidFill>
                <a:srgbClr val="FF0000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B13314B-D10E-2F4D-A6F2-C4296D2C1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283" y="274639"/>
            <a:ext cx="4827587" cy="335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2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FDC7A2DE-204C-2D4C-BCCB-B2265E2E8ABD}"/>
              </a:ext>
            </a:extLst>
          </p:cNvPr>
          <p:cNvGrpSpPr/>
          <p:nvPr/>
        </p:nvGrpSpPr>
        <p:grpSpPr>
          <a:xfrm>
            <a:off x="-4678326" y="-2083981"/>
            <a:ext cx="18032819" cy="11924027"/>
            <a:chOff x="-4678326" y="-2083981"/>
            <a:chExt cx="18032819" cy="11924027"/>
          </a:xfrm>
        </p:grpSpPr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CA64DD93-3CEB-0B40-8CE2-1B2D1C674F27}"/>
                </a:ext>
              </a:extLst>
            </p:cNvPr>
            <p:cNvSpPr/>
            <p:nvPr/>
          </p:nvSpPr>
          <p:spPr>
            <a:xfrm>
              <a:off x="-4678326" y="-2083981"/>
              <a:ext cx="18032819" cy="11924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4" name="角丸四角形 243">
              <a:extLst>
                <a:ext uri="{FF2B5EF4-FFF2-40B4-BE49-F238E27FC236}">
                  <a16:creationId xmlns:a16="http://schemas.microsoft.com/office/drawing/2014/main" id="{A92C74F1-BD6F-9340-A992-CF8EAC6A3BB0}"/>
                </a:ext>
              </a:extLst>
            </p:cNvPr>
            <p:cNvSpPr/>
            <p:nvPr/>
          </p:nvSpPr>
          <p:spPr>
            <a:xfrm>
              <a:off x="2180707" y="1104126"/>
              <a:ext cx="9652770" cy="3996394"/>
            </a:xfrm>
            <a:prstGeom prst="roundRect">
              <a:avLst>
                <a:gd name="adj" fmla="val 7761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2" name="円/楕円 261">
              <a:extLst>
                <a:ext uri="{FF2B5EF4-FFF2-40B4-BE49-F238E27FC236}">
                  <a16:creationId xmlns:a16="http://schemas.microsoft.com/office/drawing/2014/main" id="{C206A38A-FD6F-7149-B211-68E4652CF96B}"/>
                </a:ext>
              </a:extLst>
            </p:cNvPr>
            <p:cNvSpPr/>
            <p:nvPr/>
          </p:nvSpPr>
          <p:spPr>
            <a:xfrm>
              <a:off x="-2315104" y="-709299"/>
              <a:ext cx="3963923" cy="8490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2" name="角丸四角形 241">
              <a:extLst>
                <a:ext uri="{FF2B5EF4-FFF2-40B4-BE49-F238E27FC236}">
                  <a16:creationId xmlns:a16="http://schemas.microsoft.com/office/drawing/2014/main" id="{E616C32F-B08B-9541-B6DE-C34F84FB2390}"/>
                </a:ext>
              </a:extLst>
            </p:cNvPr>
            <p:cNvSpPr/>
            <p:nvPr/>
          </p:nvSpPr>
          <p:spPr>
            <a:xfrm>
              <a:off x="-2806996" y="1450253"/>
              <a:ext cx="9986829" cy="3372492"/>
            </a:xfrm>
            <a:prstGeom prst="roundRect">
              <a:avLst>
                <a:gd name="adj" fmla="val 756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4" name="角丸四角形 223">
              <a:extLst>
                <a:ext uri="{FF2B5EF4-FFF2-40B4-BE49-F238E27FC236}">
                  <a16:creationId xmlns:a16="http://schemas.microsoft.com/office/drawing/2014/main" id="{988C66C5-66DD-924D-805E-1401EDF0BFD9}"/>
                </a:ext>
              </a:extLst>
            </p:cNvPr>
            <p:cNvSpPr/>
            <p:nvPr/>
          </p:nvSpPr>
          <p:spPr>
            <a:xfrm>
              <a:off x="-4210495" y="5329434"/>
              <a:ext cx="2892549" cy="1749240"/>
            </a:xfrm>
            <a:prstGeom prst="roundRect">
              <a:avLst>
                <a:gd name="adj" fmla="val 815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3" name="正方形/長方形 302">
              <a:extLst>
                <a:ext uri="{FF2B5EF4-FFF2-40B4-BE49-F238E27FC236}">
                  <a16:creationId xmlns:a16="http://schemas.microsoft.com/office/drawing/2014/main" id="{939CB0DA-397E-6542-9E38-32494087F565}"/>
                </a:ext>
              </a:extLst>
            </p:cNvPr>
            <p:cNvSpPr/>
            <p:nvPr/>
          </p:nvSpPr>
          <p:spPr>
            <a:xfrm>
              <a:off x="2209800" y="1409700"/>
              <a:ext cx="5041900" cy="3454400"/>
            </a:xfrm>
            <a:prstGeom prst="rect">
              <a:avLst/>
            </a:prstGeom>
            <a:solidFill>
              <a:srgbClr val="FFF2C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" name="角丸四角形 222">
              <a:extLst>
                <a:ext uri="{FF2B5EF4-FFF2-40B4-BE49-F238E27FC236}">
                  <a16:creationId xmlns:a16="http://schemas.microsoft.com/office/drawing/2014/main" id="{1F495CEE-85E0-454F-9D22-E7DB3DEAD949}"/>
                </a:ext>
              </a:extLst>
            </p:cNvPr>
            <p:cNvSpPr/>
            <p:nvPr/>
          </p:nvSpPr>
          <p:spPr>
            <a:xfrm>
              <a:off x="-4017362" y="5160157"/>
              <a:ext cx="2461058" cy="36933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" name="角丸四角形 210">
              <a:extLst>
                <a:ext uri="{FF2B5EF4-FFF2-40B4-BE49-F238E27FC236}">
                  <a16:creationId xmlns:a16="http://schemas.microsoft.com/office/drawing/2014/main" id="{8377AE27-FAFC-754B-931A-A73A17C616AF}"/>
                </a:ext>
              </a:extLst>
            </p:cNvPr>
            <p:cNvSpPr/>
            <p:nvPr/>
          </p:nvSpPr>
          <p:spPr>
            <a:xfrm>
              <a:off x="7183131" y="5862769"/>
              <a:ext cx="2492990" cy="36957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" name="角丸四角形 196">
              <a:extLst>
                <a:ext uri="{FF2B5EF4-FFF2-40B4-BE49-F238E27FC236}">
                  <a16:creationId xmlns:a16="http://schemas.microsoft.com/office/drawing/2014/main" id="{515267A0-14E0-6A4B-BE03-A4CAA98C4DDD}"/>
                </a:ext>
              </a:extLst>
            </p:cNvPr>
            <p:cNvSpPr/>
            <p:nvPr/>
          </p:nvSpPr>
          <p:spPr>
            <a:xfrm>
              <a:off x="914400" y="5504467"/>
              <a:ext cx="11079126" cy="4045933"/>
            </a:xfrm>
            <a:prstGeom prst="roundRect">
              <a:avLst>
                <a:gd name="adj" fmla="val 6388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0" name="角丸四角形 209">
              <a:extLst>
                <a:ext uri="{FF2B5EF4-FFF2-40B4-BE49-F238E27FC236}">
                  <a16:creationId xmlns:a16="http://schemas.microsoft.com/office/drawing/2014/main" id="{3418F6B4-F2B3-D24A-AF07-BF4BC81C3DF0}"/>
                </a:ext>
              </a:extLst>
            </p:cNvPr>
            <p:cNvSpPr/>
            <p:nvPr/>
          </p:nvSpPr>
          <p:spPr>
            <a:xfrm>
              <a:off x="5025776" y="5833394"/>
              <a:ext cx="6807701" cy="3602705"/>
            </a:xfrm>
            <a:prstGeom prst="roundRect">
              <a:avLst>
                <a:gd name="adj" fmla="val 711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accent2">
                  <a:lumMod val="40000"/>
                  <a:lumOff val="6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角丸四角形 65">
              <a:extLst>
                <a:ext uri="{FF2B5EF4-FFF2-40B4-BE49-F238E27FC236}">
                  <a16:creationId xmlns:a16="http://schemas.microsoft.com/office/drawing/2014/main" id="{1C9C1DD5-2756-684B-822B-0D2FC2E27781}"/>
                </a:ext>
              </a:extLst>
            </p:cNvPr>
            <p:cNvSpPr/>
            <p:nvPr/>
          </p:nvSpPr>
          <p:spPr>
            <a:xfrm>
              <a:off x="-2078855" y="3102392"/>
              <a:ext cx="2811319" cy="3946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0785EEB4-EFAB-804F-9A55-F1547C271182}"/>
                </a:ext>
              </a:extLst>
            </p:cNvPr>
            <p:cNvSpPr/>
            <p:nvPr/>
          </p:nvSpPr>
          <p:spPr>
            <a:xfrm>
              <a:off x="3314699" y="-1798137"/>
              <a:ext cx="1871663" cy="557212"/>
            </a:xfrm>
            <a:prstGeom prst="rect">
              <a:avLst/>
            </a:prstGeom>
            <a:solidFill>
              <a:srgbClr val="FF302D">
                <a:alpha val="69804"/>
              </a:srgbClr>
            </a:solidFill>
            <a:ln w="63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39858802-2C02-964E-951F-7C316257E084}"/>
                </a:ext>
              </a:extLst>
            </p:cNvPr>
            <p:cNvSpPr txBox="1"/>
            <p:nvPr/>
          </p:nvSpPr>
          <p:spPr>
            <a:xfrm>
              <a:off x="3593715" y="-1704197"/>
              <a:ext cx="1328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err="1"/>
                <a:t>denso</a:t>
              </a:r>
              <a:r>
                <a:rPr lang="en-US" altLang="ja-JP" b="1" dirty="0" err="1"/>
                <a:t>_apps</a:t>
              </a:r>
              <a:endParaRPr kumimoji="1" lang="ja-JP" altLang="en-US" b="1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3078F2A7-2FB5-C84A-AB50-18E8220534F6}"/>
                </a:ext>
              </a:extLst>
            </p:cNvPr>
            <p:cNvSpPr/>
            <p:nvPr/>
          </p:nvSpPr>
          <p:spPr>
            <a:xfrm>
              <a:off x="8519888" y="1775323"/>
              <a:ext cx="1871663" cy="5572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2AF7A50F-290C-B641-B641-A089FEFDACA9}"/>
                </a:ext>
              </a:extLst>
            </p:cNvPr>
            <p:cNvSpPr txBox="1"/>
            <p:nvPr/>
          </p:nvSpPr>
          <p:spPr>
            <a:xfrm>
              <a:off x="8760913" y="1869263"/>
              <a:ext cx="140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err="1"/>
                <a:t>denso</a:t>
              </a:r>
              <a:r>
                <a:rPr lang="en-US" altLang="ja-JP" b="1" dirty="0" err="1"/>
                <a:t>_robot</a:t>
              </a:r>
              <a:endParaRPr kumimoji="1" lang="ja-JP" altLang="en-US" b="1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0AA9ACDD-D7CA-5343-B2F6-C2A5465FA8D7}"/>
                </a:ext>
              </a:extLst>
            </p:cNvPr>
            <p:cNvSpPr/>
            <p:nvPr/>
          </p:nvSpPr>
          <p:spPr>
            <a:xfrm>
              <a:off x="3457213" y="1770625"/>
              <a:ext cx="1871663" cy="5572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39130AB1-7426-C247-A9C3-B05DDFE7F5EE}"/>
                </a:ext>
              </a:extLst>
            </p:cNvPr>
            <p:cNvSpPr txBox="1"/>
            <p:nvPr/>
          </p:nvSpPr>
          <p:spPr>
            <a:xfrm>
              <a:off x="3628665" y="1864565"/>
              <a:ext cx="1546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err="1"/>
                <a:t>denso</a:t>
              </a:r>
              <a:r>
                <a:rPr lang="en-US" altLang="ja-JP" b="1" dirty="0" err="1"/>
                <a:t>_moveit</a:t>
              </a:r>
              <a:endParaRPr kumimoji="1" lang="ja-JP" altLang="en-US" b="1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7D7F73FC-8676-4144-95A1-CA5A4855A4C1}"/>
                </a:ext>
              </a:extLst>
            </p:cNvPr>
            <p:cNvSpPr/>
            <p:nvPr/>
          </p:nvSpPr>
          <p:spPr>
            <a:xfrm>
              <a:off x="-2606389" y="1770625"/>
              <a:ext cx="1871663" cy="5572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7259A183-AAAC-5D45-9FF3-C18887DF4A07}"/>
                </a:ext>
              </a:extLst>
            </p:cNvPr>
            <p:cNvSpPr txBox="1"/>
            <p:nvPr/>
          </p:nvSpPr>
          <p:spPr>
            <a:xfrm>
              <a:off x="-2549389" y="1864564"/>
              <a:ext cx="1786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err="1"/>
                <a:t>denso</a:t>
              </a:r>
              <a:r>
                <a:rPr lang="en-US" altLang="ja-JP" b="1" dirty="0" err="1"/>
                <a:t>_simulator</a:t>
              </a:r>
              <a:endParaRPr kumimoji="1" lang="ja-JP" altLang="en-US" b="1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53C308AE-D515-7547-AF03-41B1EC02C8DA}"/>
                </a:ext>
              </a:extLst>
            </p:cNvPr>
            <p:cNvSpPr/>
            <p:nvPr/>
          </p:nvSpPr>
          <p:spPr>
            <a:xfrm>
              <a:off x="1189768" y="5871698"/>
              <a:ext cx="1871663" cy="5572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3EBFEBE6-1086-6E4E-B8FC-2E122E5CB713}"/>
                </a:ext>
              </a:extLst>
            </p:cNvPr>
            <p:cNvSpPr txBox="1"/>
            <p:nvPr/>
          </p:nvSpPr>
          <p:spPr>
            <a:xfrm>
              <a:off x="1280253" y="5966956"/>
              <a:ext cx="1717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err="1"/>
                <a:t>denso</a:t>
              </a:r>
              <a:r>
                <a:rPr lang="en-US" altLang="ja-JP" b="1" dirty="0" err="1"/>
                <a:t>_common</a:t>
              </a:r>
              <a:endParaRPr kumimoji="1" lang="ja-JP" altLang="en-US" b="1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9913AA6F-E6F4-844A-8D14-2EE4C2059728}"/>
                </a:ext>
              </a:extLst>
            </p:cNvPr>
            <p:cNvSpPr txBox="1"/>
            <p:nvPr/>
          </p:nvSpPr>
          <p:spPr>
            <a:xfrm>
              <a:off x="7635465" y="5677958"/>
              <a:ext cx="1516569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Hand Package</a:t>
              </a:r>
              <a:endParaRPr kumimoji="1" lang="ja-JP" altLang="en-US" b="1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F1C40E7-9942-4E43-BB1B-EFF4FE6ACCD1}"/>
                </a:ext>
              </a:extLst>
            </p:cNvPr>
            <p:cNvSpPr/>
            <p:nvPr/>
          </p:nvSpPr>
          <p:spPr>
            <a:xfrm>
              <a:off x="3550263" y="-1098055"/>
              <a:ext cx="1502723" cy="403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932EDFA7-C2E1-8646-BC13-8A01887F2F4E}"/>
                </a:ext>
              </a:extLst>
            </p:cNvPr>
            <p:cNvSpPr txBox="1"/>
            <p:nvPr/>
          </p:nvSpPr>
          <p:spPr>
            <a:xfrm>
              <a:off x="3587562" y="-1065372"/>
              <a:ext cx="14670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dirty="0" err="1"/>
                <a:t>denso</a:t>
              </a:r>
              <a:r>
                <a:rPr lang="en-US" altLang="ja-JP" sz="1600" b="1" dirty="0" err="1"/>
                <a:t>_</a:t>
              </a:r>
              <a:r>
                <a:rPr kumimoji="1" lang="en-US" altLang="ja-JP" sz="1600" b="1" dirty="0" err="1"/>
                <a:t>bringup</a:t>
              </a:r>
              <a:endParaRPr kumimoji="1" lang="ja-JP" altLang="en-US" sz="1600" b="1"/>
            </a:p>
          </p:txBody>
        </p: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B58775B2-86F8-BA42-9196-DFCCC88CA1B5}"/>
                </a:ext>
              </a:extLst>
            </p:cNvPr>
            <p:cNvCxnSpPr/>
            <p:nvPr/>
          </p:nvCxnSpPr>
          <p:spPr>
            <a:xfrm>
              <a:off x="3421079" y="-1253625"/>
              <a:ext cx="0" cy="36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91BE76EB-DF0E-4140-A330-A3D8F0A263EF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402656" y="-896095"/>
              <a:ext cx="1476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8B343334-F0D3-C74A-BC72-B1893A4FD826}"/>
                </a:ext>
              </a:extLst>
            </p:cNvPr>
            <p:cNvSpPr/>
            <p:nvPr/>
          </p:nvSpPr>
          <p:spPr>
            <a:xfrm>
              <a:off x="-2342285" y="2463701"/>
              <a:ext cx="1502723" cy="403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32FA9F26-2647-674B-8233-41BC6368240A}"/>
                </a:ext>
              </a:extLst>
            </p:cNvPr>
            <p:cNvSpPr txBox="1"/>
            <p:nvPr/>
          </p:nvSpPr>
          <p:spPr>
            <a:xfrm>
              <a:off x="-2280984" y="2496384"/>
              <a:ext cx="14004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dirty="0" err="1"/>
                <a:t>denso</a:t>
              </a:r>
              <a:r>
                <a:rPr lang="en-US" altLang="ja-JP" sz="1600" b="1" dirty="0" err="1"/>
                <a:t>_gazebo</a:t>
              </a:r>
              <a:endParaRPr kumimoji="1" lang="ja-JP" altLang="en-US" sz="1600" b="1"/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37033E0D-8DBD-0844-9BCF-BECD0C42CB71}"/>
                </a:ext>
              </a:extLst>
            </p:cNvPr>
            <p:cNvCxnSpPr/>
            <p:nvPr/>
          </p:nvCxnSpPr>
          <p:spPr>
            <a:xfrm>
              <a:off x="-2471469" y="2320831"/>
              <a:ext cx="0" cy="3448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FB101A0-6201-D049-B7CB-54AC98CBD1B2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-2489892" y="2665661"/>
              <a:ext cx="1476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D2B97809-1120-434D-9D3A-5CBFF560CDCC}"/>
                </a:ext>
              </a:extLst>
            </p:cNvPr>
            <p:cNvSpPr txBox="1"/>
            <p:nvPr/>
          </p:nvSpPr>
          <p:spPr>
            <a:xfrm>
              <a:off x="-1956930" y="-583246"/>
              <a:ext cx="33988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dirty="0"/>
                <a:t>(</a:t>
              </a:r>
              <a:r>
                <a:rPr kumimoji="1" lang="en-US" altLang="ja-JP" sz="1600" b="1" dirty="0" err="1"/>
                <a:t>robot_options</a:t>
              </a:r>
              <a:r>
                <a:rPr kumimoji="1" lang="en-US" altLang="ja-JP" sz="1600" b="1" dirty="0"/>
                <a:t>)</a:t>
              </a:r>
            </a:p>
            <a:p>
              <a:r>
                <a:rPr kumimoji="1" lang="en-US" altLang="ja-JP" sz="1600" b="1" dirty="0"/>
                <a:t>= vs087(_with_(hand)_and_(sensors))</a:t>
              </a:r>
              <a:endParaRPr kumimoji="1" lang="ja-JP" altLang="en-US" sz="1600" b="1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A71E7EF5-8FDB-594A-B33B-FFAA15DEE8AA}"/>
                </a:ext>
              </a:extLst>
            </p:cNvPr>
            <p:cNvSpPr/>
            <p:nvPr/>
          </p:nvSpPr>
          <p:spPr>
            <a:xfrm>
              <a:off x="8779256" y="2484895"/>
              <a:ext cx="1502723" cy="403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F2A3A62E-2E90-B942-871A-5650737B618B}"/>
                </a:ext>
              </a:extLst>
            </p:cNvPr>
            <p:cNvSpPr txBox="1"/>
            <p:nvPr/>
          </p:nvSpPr>
          <p:spPr>
            <a:xfrm>
              <a:off x="8840557" y="2517578"/>
              <a:ext cx="1410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dirty="0" err="1"/>
                <a:t>denso</a:t>
              </a:r>
              <a:r>
                <a:rPr lang="en-US" altLang="ja-JP" sz="1600" b="1" dirty="0" err="1"/>
                <a:t>_control</a:t>
              </a:r>
              <a:endParaRPr kumimoji="1" lang="ja-JP" altLang="en-US" sz="1600" b="1"/>
            </a:p>
          </p:txBody>
        </p: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9F7CEACB-A972-A74B-85BA-DDD37D265F42}"/>
                </a:ext>
              </a:extLst>
            </p:cNvPr>
            <p:cNvCxnSpPr/>
            <p:nvPr/>
          </p:nvCxnSpPr>
          <p:spPr>
            <a:xfrm>
              <a:off x="8650072" y="2342025"/>
              <a:ext cx="0" cy="3448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08202AB5-FD75-BF4E-B67B-385597483062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8631649" y="2686855"/>
              <a:ext cx="1476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8FFC50BB-D2B0-B144-9CB6-03C3BE88B296}"/>
                </a:ext>
              </a:extLst>
            </p:cNvPr>
            <p:cNvSpPr/>
            <p:nvPr/>
          </p:nvSpPr>
          <p:spPr>
            <a:xfrm>
              <a:off x="1441886" y="6576503"/>
              <a:ext cx="1812286" cy="403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52A3ED89-B39C-0549-8CD3-5A6ABD80ED3D}"/>
                </a:ext>
              </a:extLst>
            </p:cNvPr>
            <p:cNvSpPr txBox="1"/>
            <p:nvPr/>
          </p:nvSpPr>
          <p:spPr>
            <a:xfrm>
              <a:off x="1460323" y="6609186"/>
              <a:ext cx="1841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dirty="0" err="1"/>
                <a:t>denso</a:t>
              </a:r>
              <a:r>
                <a:rPr lang="en-US" altLang="ja-JP" sz="1600" b="1" dirty="0" err="1"/>
                <a:t>_descriptions</a:t>
              </a:r>
              <a:endParaRPr kumimoji="1" lang="ja-JP" altLang="en-US" sz="1600" b="1"/>
            </a:p>
          </p:txBody>
        </p: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51A41DB7-E92F-B445-A90F-CE0ADA5453D1}"/>
                </a:ext>
              </a:extLst>
            </p:cNvPr>
            <p:cNvCxnSpPr/>
            <p:nvPr/>
          </p:nvCxnSpPr>
          <p:spPr>
            <a:xfrm>
              <a:off x="1300002" y="6433633"/>
              <a:ext cx="0" cy="3448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BF0D3DF7-39EE-A040-9DAB-04E3C9FF985E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1294279" y="6778463"/>
              <a:ext cx="1476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1EC18AC7-41A9-E543-A69B-05FD1DFDC8CE}"/>
                </a:ext>
              </a:extLst>
            </p:cNvPr>
            <p:cNvSpPr/>
            <p:nvPr/>
          </p:nvSpPr>
          <p:spPr>
            <a:xfrm>
              <a:off x="5151294" y="6362450"/>
              <a:ext cx="1871663" cy="5572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8D64F53B-7AA5-6043-8F67-73210332FFD0}"/>
                </a:ext>
              </a:extLst>
            </p:cNvPr>
            <p:cNvSpPr txBox="1"/>
            <p:nvPr/>
          </p:nvSpPr>
          <p:spPr>
            <a:xfrm>
              <a:off x="5259270" y="6456390"/>
              <a:ext cx="1680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(hand)_</a:t>
              </a:r>
              <a:r>
                <a:rPr lang="en-US" altLang="ja-JP" b="1" dirty="0" err="1"/>
                <a:t>ros_pkg</a:t>
              </a:r>
              <a:endParaRPr kumimoji="1" lang="ja-JP" altLang="en-US" b="1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9885C77C-970B-044F-96AC-7C47AA271CD1}"/>
                </a:ext>
              </a:extLst>
            </p:cNvPr>
            <p:cNvSpPr/>
            <p:nvPr/>
          </p:nvSpPr>
          <p:spPr>
            <a:xfrm>
              <a:off x="5403412" y="7045990"/>
              <a:ext cx="1812286" cy="403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A665E0C7-D9FD-8142-98AE-8694D5221FEA}"/>
                </a:ext>
              </a:extLst>
            </p:cNvPr>
            <p:cNvSpPr txBox="1"/>
            <p:nvPr/>
          </p:nvSpPr>
          <p:spPr>
            <a:xfrm>
              <a:off x="5412950" y="7078673"/>
              <a:ext cx="18044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b="1" dirty="0"/>
                <a:t>(hand)_description</a:t>
              </a:r>
              <a:endParaRPr kumimoji="1" lang="ja-JP" altLang="en-US" sz="1600" b="1"/>
            </a:p>
          </p:txBody>
        </p: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63DEBC33-3FCA-EC4A-A796-1156FC0849E8}"/>
                </a:ext>
              </a:extLst>
            </p:cNvPr>
            <p:cNvCxnSpPr>
              <a:cxnSpLocks/>
            </p:cNvCxnSpPr>
            <p:nvPr/>
          </p:nvCxnSpPr>
          <p:spPr>
            <a:xfrm>
              <a:off x="5274228" y="6919662"/>
              <a:ext cx="0" cy="15385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6DE5F20D-7729-7941-90A2-9A190D6ABA6D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5255805" y="7247950"/>
              <a:ext cx="1476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3C71D7C0-2EC3-DB4B-BD5C-F7A46F522D86}"/>
                </a:ext>
              </a:extLst>
            </p:cNvPr>
            <p:cNvSpPr txBox="1"/>
            <p:nvPr/>
          </p:nvSpPr>
          <p:spPr>
            <a:xfrm>
              <a:off x="-2082865" y="3141476"/>
              <a:ext cx="28528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/>
                <a:t>(</a:t>
              </a:r>
              <a:r>
                <a:rPr kumimoji="1" lang="en-US" altLang="ja-JP" sz="1600" b="1" dirty="0" err="1"/>
                <a:t>robot_options</a:t>
              </a:r>
              <a:r>
                <a:rPr kumimoji="1" lang="en-US" altLang="ja-JP" sz="1600" b="1" dirty="0"/>
                <a:t>)_</a:t>
              </a:r>
              <a:r>
                <a:rPr kumimoji="1" lang="en-US" altLang="ja-JP" sz="1600" b="1" dirty="0" err="1"/>
                <a:t>gazebo.launch</a:t>
              </a:r>
              <a:endParaRPr kumimoji="1" lang="ja-JP" altLang="en-US" sz="1600" b="1"/>
            </a:p>
          </p:txBody>
        </p: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80496A01-C50A-6641-ADB3-CC196DD5446F}"/>
                </a:ext>
              </a:extLst>
            </p:cNvPr>
            <p:cNvCxnSpPr>
              <a:cxnSpLocks/>
            </p:cNvCxnSpPr>
            <p:nvPr/>
          </p:nvCxnSpPr>
          <p:spPr>
            <a:xfrm>
              <a:off x="-2230044" y="3293557"/>
              <a:ext cx="1476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角丸四角形 69">
              <a:extLst>
                <a:ext uri="{FF2B5EF4-FFF2-40B4-BE49-F238E27FC236}">
                  <a16:creationId xmlns:a16="http://schemas.microsoft.com/office/drawing/2014/main" id="{645B6761-32C9-944D-B514-AA851005ADC0}"/>
                </a:ext>
              </a:extLst>
            </p:cNvPr>
            <p:cNvSpPr/>
            <p:nvPr/>
          </p:nvSpPr>
          <p:spPr>
            <a:xfrm>
              <a:off x="-2085372" y="3831822"/>
              <a:ext cx="2637446" cy="39466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6864F11C-2A8D-1A46-A528-D28376A7A975}"/>
                </a:ext>
              </a:extLst>
            </p:cNvPr>
            <p:cNvSpPr txBox="1"/>
            <p:nvPr/>
          </p:nvSpPr>
          <p:spPr>
            <a:xfrm>
              <a:off x="-2089379" y="3870907"/>
              <a:ext cx="2818358" cy="336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/>
                <a:t>(</a:t>
              </a:r>
              <a:r>
                <a:rPr kumimoji="1" lang="en-US" altLang="ja-JP" sz="1600" b="1" dirty="0" err="1"/>
                <a:t>robot_options</a:t>
              </a:r>
              <a:r>
                <a:rPr kumimoji="1" lang="en-US" altLang="ja-JP" sz="1600" b="1" dirty="0"/>
                <a:t>).</a:t>
              </a:r>
              <a:r>
                <a:rPr kumimoji="1" lang="en-US" altLang="ja-JP" sz="1600" b="1" dirty="0" err="1"/>
                <a:t>gazebo.</a:t>
              </a:r>
              <a:r>
                <a:rPr lang="en-US" altLang="ja-JP" sz="1600" b="1" dirty="0" err="1"/>
                <a:t>xacro</a:t>
              </a:r>
              <a:endParaRPr kumimoji="1" lang="ja-JP" altLang="en-US" sz="1600" b="1"/>
            </a:p>
          </p:txBody>
        </p: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01ED1EB5-2738-354A-8103-24A38A05B2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40196" y="2876707"/>
              <a:ext cx="0" cy="117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E556362E-DBDA-4D40-B3D4-CD84D3C0C9FB}"/>
                </a:ext>
              </a:extLst>
            </p:cNvPr>
            <p:cNvCxnSpPr>
              <a:cxnSpLocks/>
            </p:cNvCxnSpPr>
            <p:nvPr/>
          </p:nvCxnSpPr>
          <p:spPr>
            <a:xfrm>
              <a:off x="-2241784" y="4035687"/>
              <a:ext cx="1476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角丸四角形 74">
              <a:extLst>
                <a:ext uri="{FF2B5EF4-FFF2-40B4-BE49-F238E27FC236}">
                  <a16:creationId xmlns:a16="http://schemas.microsoft.com/office/drawing/2014/main" id="{09A4F96F-7E5B-004D-B42A-CE9F45E2A128}"/>
                </a:ext>
              </a:extLst>
            </p:cNvPr>
            <p:cNvSpPr/>
            <p:nvPr/>
          </p:nvSpPr>
          <p:spPr>
            <a:xfrm>
              <a:off x="9045155" y="3178696"/>
              <a:ext cx="2053394" cy="3946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EFA542CC-E26E-084C-8A1E-74A58ECBFEEA}"/>
                </a:ext>
              </a:extLst>
            </p:cNvPr>
            <p:cNvSpPr txBox="1"/>
            <p:nvPr/>
          </p:nvSpPr>
          <p:spPr>
            <a:xfrm>
              <a:off x="9073228" y="3217780"/>
              <a:ext cx="2057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err="1"/>
                <a:t>denso_control</a:t>
              </a:r>
              <a:r>
                <a:rPr kumimoji="1" lang="en-US" altLang="ja-JP" sz="1600" b="1" dirty="0" err="1"/>
                <a:t>.launch</a:t>
              </a:r>
              <a:endParaRPr kumimoji="1" lang="ja-JP" altLang="en-US" sz="1600" b="1"/>
            </a:p>
          </p:txBody>
        </p: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30572BB5-340B-9547-9AEA-43A5EE0E1C28}"/>
                </a:ext>
              </a:extLst>
            </p:cNvPr>
            <p:cNvCxnSpPr>
              <a:cxnSpLocks/>
            </p:cNvCxnSpPr>
            <p:nvPr/>
          </p:nvCxnSpPr>
          <p:spPr>
            <a:xfrm>
              <a:off x="8881765" y="2896695"/>
              <a:ext cx="0" cy="3448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24E2F403-C69F-364A-B301-74735237137D}"/>
                </a:ext>
              </a:extLst>
            </p:cNvPr>
            <p:cNvCxnSpPr>
              <a:cxnSpLocks/>
            </p:cNvCxnSpPr>
            <p:nvPr/>
          </p:nvCxnSpPr>
          <p:spPr>
            <a:xfrm>
              <a:off x="8883519" y="3369861"/>
              <a:ext cx="1476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角丸四角形 78">
              <a:extLst>
                <a:ext uri="{FF2B5EF4-FFF2-40B4-BE49-F238E27FC236}">
                  <a16:creationId xmlns:a16="http://schemas.microsoft.com/office/drawing/2014/main" id="{686C4C9F-CAD5-B14C-BA23-00FFD4F33160}"/>
                </a:ext>
              </a:extLst>
            </p:cNvPr>
            <p:cNvSpPr/>
            <p:nvPr/>
          </p:nvSpPr>
          <p:spPr>
            <a:xfrm>
              <a:off x="9035168" y="3838735"/>
              <a:ext cx="2637446" cy="394662"/>
            </a:xfrm>
            <a:prstGeom prst="roundRect">
              <a:avLst/>
            </a:prstGeom>
            <a:solidFill>
              <a:srgbClr val="F8979C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FBDA434C-A0D7-3B4B-98A4-5CF7026E7BAE}"/>
                </a:ext>
              </a:extLst>
            </p:cNvPr>
            <p:cNvSpPr txBox="1"/>
            <p:nvPr/>
          </p:nvSpPr>
          <p:spPr>
            <a:xfrm>
              <a:off x="9015119" y="3886385"/>
              <a:ext cx="2818358" cy="336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/>
                <a:t>(</a:t>
              </a:r>
              <a:r>
                <a:rPr kumimoji="1" lang="en-US" altLang="ja-JP" sz="1600" b="1" dirty="0" err="1"/>
                <a:t>robot_options</a:t>
              </a:r>
              <a:r>
                <a:rPr kumimoji="1" lang="en-US" altLang="ja-JP" sz="1600" b="1" dirty="0"/>
                <a:t>)_</a:t>
              </a:r>
              <a:r>
                <a:rPr kumimoji="1" lang="en-US" altLang="ja-JP" sz="1600" b="1" dirty="0" err="1"/>
                <a:t>control.yaml</a:t>
              </a:r>
              <a:endParaRPr kumimoji="1" lang="ja-JP" altLang="en-US" sz="1600" b="1"/>
            </a:p>
          </p:txBody>
        </p: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336E8255-ED0E-904F-943A-ED007369E840}"/>
                </a:ext>
              </a:extLst>
            </p:cNvPr>
            <p:cNvCxnSpPr>
              <a:cxnSpLocks/>
            </p:cNvCxnSpPr>
            <p:nvPr/>
          </p:nvCxnSpPr>
          <p:spPr>
            <a:xfrm>
              <a:off x="8880344" y="3241525"/>
              <a:ext cx="0" cy="8096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1DA96EDD-AF6B-984C-B7E8-CD3A70807E82}"/>
                </a:ext>
              </a:extLst>
            </p:cNvPr>
            <p:cNvCxnSpPr>
              <a:cxnSpLocks/>
            </p:cNvCxnSpPr>
            <p:nvPr/>
          </p:nvCxnSpPr>
          <p:spPr>
            <a:xfrm>
              <a:off x="8878756" y="4042600"/>
              <a:ext cx="1476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23752956-3C0B-D04B-A853-2399FC2F92A9}"/>
                </a:ext>
              </a:extLst>
            </p:cNvPr>
            <p:cNvSpPr/>
            <p:nvPr/>
          </p:nvSpPr>
          <p:spPr>
            <a:xfrm>
              <a:off x="3737105" y="2460904"/>
              <a:ext cx="2094297" cy="403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4B98490E-A9A3-1541-8103-F0E3E1B169AA}"/>
                </a:ext>
              </a:extLst>
            </p:cNvPr>
            <p:cNvSpPr txBox="1"/>
            <p:nvPr/>
          </p:nvSpPr>
          <p:spPr>
            <a:xfrm>
              <a:off x="3798406" y="2493587"/>
              <a:ext cx="2020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b="1" dirty="0" err="1"/>
                <a:t>denso_moveit_config</a:t>
              </a:r>
              <a:endParaRPr kumimoji="1" lang="ja-JP" altLang="en-US" sz="1600" b="1"/>
            </a:p>
          </p:txBody>
        </p: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457AB540-28C7-8B4A-A676-80878CCBEEAC}"/>
                </a:ext>
              </a:extLst>
            </p:cNvPr>
            <p:cNvCxnSpPr/>
            <p:nvPr/>
          </p:nvCxnSpPr>
          <p:spPr>
            <a:xfrm>
              <a:off x="3596975" y="2318034"/>
              <a:ext cx="0" cy="3448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D95AF3EB-51FE-0342-B166-6DAF3DD758C6}"/>
                </a:ext>
              </a:extLst>
            </p:cNvPr>
            <p:cNvCxnSpPr>
              <a:cxnSpLocks/>
              <a:endCxn id="84" idx="1"/>
            </p:cNvCxnSpPr>
            <p:nvPr/>
          </p:nvCxnSpPr>
          <p:spPr>
            <a:xfrm>
              <a:off x="3589498" y="2662864"/>
              <a:ext cx="1476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角丸四角形 97">
              <a:extLst>
                <a:ext uri="{FF2B5EF4-FFF2-40B4-BE49-F238E27FC236}">
                  <a16:creationId xmlns:a16="http://schemas.microsoft.com/office/drawing/2014/main" id="{B6C12868-1107-6549-ABD3-F9EDD7781564}"/>
                </a:ext>
              </a:extLst>
            </p:cNvPr>
            <p:cNvSpPr/>
            <p:nvPr/>
          </p:nvSpPr>
          <p:spPr>
            <a:xfrm>
              <a:off x="2761926" y="-475922"/>
              <a:ext cx="3082625" cy="3946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671F0ACA-3739-BA42-9133-2339FD4E31E5}"/>
                </a:ext>
              </a:extLst>
            </p:cNvPr>
            <p:cNvSpPr txBox="1"/>
            <p:nvPr/>
          </p:nvSpPr>
          <p:spPr>
            <a:xfrm>
              <a:off x="2838126" y="-436837"/>
              <a:ext cx="29129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/>
                <a:t>(</a:t>
              </a:r>
              <a:r>
                <a:rPr kumimoji="1" lang="en-US" altLang="ja-JP" sz="1600" b="1" dirty="0" err="1"/>
                <a:t>robot_options</a:t>
              </a:r>
              <a:r>
                <a:rPr kumimoji="1" lang="en-US" altLang="ja-JP" sz="1600" b="1" dirty="0"/>
                <a:t>)_</a:t>
              </a:r>
              <a:r>
                <a:rPr lang="en-US" altLang="ja-JP" sz="1600" b="1" dirty="0" err="1"/>
                <a:t>bringup</a:t>
              </a:r>
              <a:r>
                <a:rPr kumimoji="1" lang="en-US" altLang="ja-JP" sz="1600" b="1" dirty="0" err="1"/>
                <a:t>.launch</a:t>
              </a:r>
              <a:endParaRPr kumimoji="1" lang="ja-JP" altLang="en-US" sz="1600" b="1"/>
            </a:p>
          </p:txBody>
        </p: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EA88FA7B-5675-1942-B92C-7071BDBBB59C}"/>
                </a:ext>
              </a:extLst>
            </p:cNvPr>
            <p:cNvCxnSpPr>
              <a:stCxn id="19" idx="2"/>
              <a:endCxn id="98" idx="0"/>
            </p:cNvCxnSpPr>
            <p:nvPr/>
          </p:nvCxnSpPr>
          <p:spPr>
            <a:xfrm>
              <a:off x="4301625" y="-694135"/>
              <a:ext cx="1614" cy="2182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ひし形 101">
              <a:extLst>
                <a:ext uri="{FF2B5EF4-FFF2-40B4-BE49-F238E27FC236}">
                  <a16:creationId xmlns:a16="http://schemas.microsoft.com/office/drawing/2014/main" id="{802D74CB-8AE9-5B4A-8652-D50CEFAB18C3}"/>
                </a:ext>
              </a:extLst>
            </p:cNvPr>
            <p:cNvSpPr/>
            <p:nvPr/>
          </p:nvSpPr>
          <p:spPr>
            <a:xfrm>
              <a:off x="3544753" y="142634"/>
              <a:ext cx="1512191" cy="762409"/>
            </a:xfrm>
            <a:prstGeom prst="diamond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7612EA2F-3B1B-7745-8092-C053B4BAE1DD}"/>
                </a:ext>
              </a:extLst>
            </p:cNvPr>
            <p:cNvSpPr txBox="1"/>
            <p:nvPr/>
          </p:nvSpPr>
          <p:spPr>
            <a:xfrm>
              <a:off x="3737206" y="341716"/>
              <a:ext cx="1143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sim=true?</a:t>
              </a:r>
              <a:endParaRPr kumimoji="1" lang="ja-JP" altLang="en-US" b="1"/>
            </a:p>
          </p:txBody>
        </p:sp>
        <p:sp>
          <p:nvSpPr>
            <p:cNvPr id="111" name="角丸四角形 110">
              <a:extLst>
                <a:ext uri="{FF2B5EF4-FFF2-40B4-BE49-F238E27FC236}">
                  <a16:creationId xmlns:a16="http://schemas.microsoft.com/office/drawing/2014/main" id="{DF5170CB-C449-2749-AB4A-35BE39C80CB6}"/>
                </a:ext>
              </a:extLst>
            </p:cNvPr>
            <p:cNvSpPr/>
            <p:nvPr/>
          </p:nvSpPr>
          <p:spPr>
            <a:xfrm>
              <a:off x="5114461" y="3825619"/>
              <a:ext cx="1919784" cy="3946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86C837BC-22C0-0A47-BBE2-297149C719C1}"/>
                </a:ext>
              </a:extLst>
            </p:cNvPr>
            <p:cNvSpPr txBox="1"/>
            <p:nvPr/>
          </p:nvSpPr>
          <p:spPr>
            <a:xfrm>
              <a:off x="5133176" y="3839304"/>
              <a:ext cx="1930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err="1"/>
                <a:t>move_group</a:t>
              </a:r>
              <a:r>
                <a:rPr kumimoji="1" lang="en-US" altLang="ja-JP" sz="1600" b="1" dirty="0" err="1"/>
                <a:t>.launch</a:t>
              </a:r>
              <a:endParaRPr kumimoji="1" lang="ja-JP" altLang="en-US" sz="1600" b="1"/>
            </a:p>
          </p:txBody>
        </p: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AB75B585-5E0E-B14A-B107-D5157C7C60E8}"/>
                </a:ext>
              </a:extLst>
            </p:cNvPr>
            <p:cNvCxnSpPr>
              <a:cxnSpLocks/>
            </p:cNvCxnSpPr>
            <p:nvPr/>
          </p:nvCxnSpPr>
          <p:spPr>
            <a:xfrm>
              <a:off x="4784253" y="3434206"/>
              <a:ext cx="0" cy="1391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角丸四角形 118">
              <a:extLst>
                <a:ext uri="{FF2B5EF4-FFF2-40B4-BE49-F238E27FC236}">
                  <a16:creationId xmlns:a16="http://schemas.microsoft.com/office/drawing/2014/main" id="{1FFFF144-0C34-9849-A3C1-3E11F6A07DA4}"/>
                </a:ext>
              </a:extLst>
            </p:cNvPr>
            <p:cNvSpPr/>
            <p:nvPr/>
          </p:nvSpPr>
          <p:spPr>
            <a:xfrm>
              <a:off x="2338387" y="3823452"/>
              <a:ext cx="2289780" cy="3946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BDDFF6D7-6982-D14E-816E-A610F5DD61E0}"/>
                </a:ext>
              </a:extLst>
            </p:cNvPr>
            <p:cNvSpPr txBox="1"/>
            <p:nvPr/>
          </p:nvSpPr>
          <p:spPr>
            <a:xfrm>
              <a:off x="2355645" y="3841271"/>
              <a:ext cx="22937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err="1"/>
                <a:t>move_group_sim.launch</a:t>
              </a:r>
              <a:endParaRPr kumimoji="1" lang="ja-JP" altLang="en-US" sz="1600" b="1"/>
            </a:p>
          </p:txBody>
        </p:sp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309ED590-F58A-0441-8DE8-E1A12CA65465}"/>
                </a:ext>
              </a:extLst>
            </p:cNvPr>
            <p:cNvSpPr/>
            <p:nvPr/>
          </p:nvSpPr>
          <p:spPr>
            <a:xfrm>
              <a:off x="4033883" y="3019577"/>
              <a:ext cx="1585733" cy="403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796790DC-A6FB-C345-AA3D-CE6824E6FC30}"/>
                </a:ext>
              </a:extLst>
            </p:cNvPr>
            <p:cNvSpPr txBox="1"/>
            <p:nvPr/>
          </p:nvSpPr>
          <p:spPr>
            <a:xfrm>
              <a:off x="4095184" y="3052260"/>
              <a:ext cx="15326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dirty="0"/>
                <a:t>(</a:t>
              </a:r>
              <a:r>
                <a:rPr kumimoji="1" lang="en-US" altLang="ja-JP" sz="1600" b="1" dirty="0" err="1"/>
                <a:t>robot_options</a:t>
              </a:r>
              <a:r>
                <a:rPr kumimoji="1" lang="en-US" altLang="ja-JP" sz="1600" b="1" dirty="0"/>
                <a:t>)</a:t>
              </a:r>
              <a:endParaRPr kumimoji="1" lang="ja-JP" altLang="en-US" sz="1600" b="1"/>
            </a:p>
          </p:txBody>
        </p:sp>
        <p:cxnSp>
          <p:nvCxnSpPr>
            <p:cNvPr id="129" name="直線コネクタ 128">
              <a:extLst>
                <a:ext uri="{FF2B5EF4-FFF2-40B4-BE49-F238E27FC236}">
                  <a16:creationId xmlns:a16="http://schemas.microsoft.com/office/drawing/2014/main" id="{7C4A5BCE-77CB-DF4A-8228-BDB3CB2E2D81}"/>
                </a:ext>
              </a:extLst>
            </p:cNvPr>
            <p:cNvCxnSpPr/>
            <p:nvPr/>
          </p:nvCxnSpPr>
          <p:spPr>
            <a:xfrm>
              <a:off x="3900564" y="2876707"/>
              <a:ext cx="0" cy="3448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307C6C6A-04A0-F340-A3D7-7563776C5428}"/>
                </a:ext>
              </a:extLst>
            </p:cNvPr>
            <p:cNvCxnSpPr>
              <a:cxnSpLocks/>
              <a:endCxn id="127" idx="1"/>
            </p:cNvCxnSpPr>
            <p:nvPr/>
          </p:nvCxnSpPr>
          <p:spPr>
            <a:xfrm>
              <a:off x="3886276" y="3221537"/>
              <a:ext cx="1476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角丸四角形 132">
              <a:extLst>
                <a:ext uri="{FF2B5EF4-FFF2-40B4-BE49-F238E27FC236}">
                  <a16:creationId xmlns:a16="http://schemas.microsoft.com/office/drawing/2014/main" id="{73B14C71-9BA3-0844-A9C3-3117CB044C3C}"/>
                </a:ext>
              </a:extLst>
            </p:cNvPr>
            <p:cNvSpPr/>
            <p:nvPr/>
          </p:nvSpPr>
          <p:spPr>
            <a:xfrm>
              <a:off x="1733879" y="7268266"/>
              <a:ext cx="2561673" cy="37932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テキスト ボックス 133">
              <a:extLst>
                <a:ext uri="{FF2B5EF4-FFF2-40B4-BE49-F238E27FC236}">
                  <a16:creationId xmlns:a16="http://schemas.microsoft.com/office/drawing/2014/main" id="{9790E9B9-AE47-9644-81D2-980E210D542B}"/>
                </a:ext>
              </a:extLst>
            </p:cNvPr>
            <p:cNvSpPr txBox="1"/>
            <p:nvPr/>
          </p:nvSpPr>
          <p:spPr>
            <a:xfrm>
              <a:off x="1800136" y="7286425"/>
              <a:ext cx="2533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/>
                <a:t>(</a:t>
              </a:r>
              <a:r>
                <a:rPr kumimoji="1" lang="en-US" altLang="ja-JP" sz="1600" b="1" dirty="0" err="1"/>
                <a:t>robot_options</a:t>
              </a:r>
              <a:r>
                <a:rPr kumimoji="1" lang="en-US" altLang="ja-JP" sz="1600" b="1" dirty="0"/>
                <a:t>).</a:t>
              </a:r>
              <a:r>
                <a:rPr kumimoji="1" lang="en-US" altLang="ja-JP" sz="1600" b="1" dirty="0" err="1"/>
                <a:t>urdf.xacro</a:t>
              </a:r>
              <a:endParaRPr kumimoji="1" lang="ja-JP" altLang="en-US" sz="1600" b="1"/>
            </a:p>
          </p:txBody>
        </p:sp>
        <p:cxnSp>
          <p:nvCxnSpPr>
            <p:cNvPr id="136" name="直線コネクタ 135">
              <a:extLst>
                <a:ext uri="{FF2B5EF4-FFF2-40B4-BE49-F238E27FC236}">
                  <a16:creationId xmlns:a16="http://schemas.microsoft.com/office/drawing/2014/main" id="{87C35909-77D5-1D40-B936-B0E2B9CC7D4F}"/>
                </a:ext>
              </a:extLst>
            </p:cNvPr>
            <p:cNvCxnSpPr>
              <a:cxnSpLocks/>
            </p:cNvCxnSpPr>
            <p:nvPr/>
          </p:nvCxnSpPr>
          <p:spPr>
            <a:xfrm>
              <a:off x="1593509" y="7459431"/>
              <a:ext cx="1476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コネクタ 139">
              <a:extLst>
                <a:ext uri="{FF2B5EF4-FFF2-40B4-BE49-F238E27FC236}">
                  <a16:creationId xmlns:a16="http://schemas.microsoft.com/office/drawing/2014/main" id="{D93B104D-2C5F-7E40-BA56-F030DDAF7B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57214" y="3552093"/>
              <a:ext cx="0" cy="25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BC5F9BBB-8F49-F640-AF43-E4738B639782}"/>
                </a:ext>
              </a:extLst>
            </p:cNvPr>
            <p:cNvCxnSpPr>
              <a:cxnSpLocks/>
            </p:cNvCxnSpPr>
            <p:nvPr/>
          </p:nvCxnSpPr>
          <p:spPr>
            <a:xfrm>
              <a:off x="3444513" y="3552093"/>
              <a:ext cx="2653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DC9A9C1B-E538-BB44-8052-B76E0D5127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77714" y="3553007"/>
              <a:ext cx="0" cy="25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角丸四角形 145">
              <a:extLst>
                <a:ext uri="{FF2B5EF4-FFF2-40B4-BE49-F238E27FC236}">
                  <a16:creationId xmlns:a16="http://schemas.microsoft.com/office/drawing/2014/main" id="{CCFA73B9-A1B1-3F4E-9E91-1FF74826CA2A}"/>
                </a:ext>
              </a:extLst>
            </p:cNvPr>
            <p:cNvSpPr/>
            <p:nvPr/>
          </p:nvSpPr>
          <p:spPr>
            <a:xfrm>
              <a:off x="5671473" y="7582811"/>
              <a:ext cx="1746218" cy="35671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テキスト ボックス 146">
              <a:extLst>
                <a:ext uri="{FF2B5EF4-FFF2-40B4-BE49-F238E27FC236}">
                  <a16:creationId xmlns:a16="http://schemas.microsoft.com/office/drawing/2014/main" id="{41AEB422-78D7-CC4D-97F2-35DDC1C4C7A3}"/>
                </a:ext>
              </a:extLst>
            </p:cNvPr>
            <p:cNvSpPr txBox="1"/>
            <p:nvPr/>
          </p:nvSpPr>
          <p:spPr>
            <a:xfrm>
              <a:off x="5737729" y="7600970"/>
              <a:ext cx="16799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/>
                <a:t>(hand).</a:t>
              </a:r>
              <a:r>
                <a:rPr kumimoji="1" lang="en-US" altLang="ja-JP" sz="1600" b="1" dirty="0" err="1"/>
                <a:t>urdf.xacro</a:t>
              </a:r>
              <a:endParaRPr kumimoji="1" lang="ja-JP" altLang="en-US" sz="1600" b="1"/>
            </a:p>
          </p:txBody>
        </p: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40BABF3B-6D20-DC44-85FC-8ACD615473A2}"/>
                </a:ext>
              </a:extLst>
            </p:cNvPr>
            <p:cNvCxnSpPr>
              <a:cxnSpLocks/>
            </p:cNvCxnSpPr>
            <p:nvPr/>
          </p:nvCxnSpPr>
          <p:spPr>
            <a:xfrm>
              <a:off x="5529348" y="7436965"/>
              <a:ext cx="0" cy="3370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コネクタ 148">
              <a:extLst>
                <a:ext uri="{FF2B5EF4-FFF2-40B4-BE49-F238E27FC236}">
                  <a16:creationId xmlns:a16="http://schemas.microsoft.com/office/drawing/2014/main" id="{F16CD543-77A6-7648-8636-93E8550EE2AB}"/>
                </a:ext>
              </a:extLst>
            </p:cNvPr>
            <p:cNvCxnSpPr>
              <a:cxnSpLocks/>
            </p:cNvCxnSpPr>
            <p:nvPr/>
          </p:nvCxnSpPr>
          <p:spPr>
            <a:xfrm>
              <a:off x="5531102" y="7773976"/>
              <a:ext cx="1476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角丸四角形 149">
              <a:extLst>
                <a:ext uri="{FF2B5EF4-FFF2-40B4-BE49-F238E27FC236}">
                  <a16:creationId xmlns:a16="http://schemas.microsoft.com/office/drawing/2014/main" id="{BBE2F748-BB0E-F645-8289-075535536585}"/>
                </a:ext>
              </a:extLst>
            </p:cNvPr>
            <p:cNvSpPr/>
            <p:nvPr/>
          </p:nvSpPr>
          <p:spPr>
            <a:xfrm>
              <a:off x="1737424" y="7867231"/>
              <a:ext cx="1973543" cy="35671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テキスト ボックス 150">
              <a:extLst>
                <a:ext uri="{FF2B5EF4-FFF2-40B4-BE49-F238E27FC236}">
                  <a16:creationId xmlns:a16="http://schemas.microsoft.com/office/drawing/2014/main" id="{2AC5E6C2-EC15-D84F-8B0D-4F572ED59709}"/>
                </a:ext>
              </a:extLst>
            </p:cNvPr>
            <p:cNvSpPr txBox="1"/>
            <p:nvPr/>
          </p:nvSpPr>
          <p:spPr>
            <a:xfrm>
              <a:off x="1803681" y="7885390"/>
              <a:ext cx="19663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/>
                <a:t>(sensors).</a:t>
              </a:r>
              <a:r>
                <a:rPr kumimoji="1" lang="en-US" altLang="ja-JP" sz="1600" b="1" dirty="0" err="1"/>
                <a:t>urdf.xacro</a:t>
              </a:r>
              <a:endParaRPr kumimoji="1" lang="ja-JP" altLang="en-US" sz="1600" b="1"/>
            </a:p>
          </p:txBody>
        </p:sp>
        <p:cxnSp>
          <p:nvCxnSpPr>
            <p:cNvPr id="152" name="直線コネクタ 151">
              <a:extLst>
                <a:ext uri="{FF2B5EF4-FFF2-40B4-BE49-F238E27FC236}">
                  <a16:creationId xmlns:a16="http://schemas.microsoft.com/office/drawing/2014/main" id="{243647BB-8EF3-BD4B-AE14-7E299A1AFF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2600" y="6987822"/>
              <a:ext cx="589" cy="10783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コネクタ 152">
              <a:extLst>
                <a:ext uri="{FF2B5EF4-FFF2-40B4-BE49-F238E27FC236}">
                  <a16:creationId xmlns:a16="http://schemas.microsoft.com/office/drawing/2014/main" id="{3C0460AB-E422-934F-A095-E09FF28DF75E}"/>
                </a:ext>
              </a:extLst>
            </p:cNvPr>
            <p:cNvCxnSpPr>
              <a:cxnSpLocks/>
            </p:cNvCxnSpPr>
            <p:nvPr/>
          </p:nvCxnSpPr>
          <p:spPr>
            <a:xfrm>
              <a:off x="1584354" y="8058396"/>
              <a:ext cx="1476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78F0D517-6B90-374B-A3D4-B90D428C9372}"/>
                </a:ext>
              </a:extLst>
            </p:cNvPr>
            <p:cNvSpPr/>
            <p:nvPr/>
          </p:nvSpPr>
          <p:spPr>
            <a:xfrm>
              <a:off x="-3836222" y="5729474"/>
              <a:ext cx="1442444" cy="5572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7" name="テキスト ボックス 156">
              <a:extLst>
                <a:ext uri="{FF2B5EF4-FFF2-40B4-BE49-F238E27FC236}">
                  <a16:creationId xmlns:a16="http://schemas.microsoft.com/office/drawing/2014/main" id="{3331C2C7-9A45-524B-8BE3-6DA5B7BCA962}"/>
                </a:ext>
              </a:extLst>
            </p:cNvPr>
            <p:cNvSpPr txBox="1"/>
            <p:nvPr/>
          </p:nvSpPr>
          <p:spPr>
            <a:xfrm>
              <a:off x="-3779223" y="5823413"/>
              <a:ext cx="1357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gazebo-</a:t>
              </a:r>
              <a:r>
                <a:rPr kumimoji="1" lang="en-US" altLang="ja-JP" b="1" dirty="0" err="1"/>
                <a:t>pkgs</a:t>
              </a:r>
              <a:endParaRPr kumimoji="1" lang="ja-JP" altLang="en-US" b="1"/>
            </a:p>
          </p:txBody>
        </p:sp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90AE1848-E37F-E144-8283-3318FA047F50}"/>
                </a:ext>
              </a:extLst>
            </p:cNvPr>
            <p:cNvSpPr/>
            <p:nvPr/>
          </p:nvSpPr>
          <p:spPr>
            <a:xfrm>
              <a:off x="-3832678" y="6392234"/>
              <a:ext cx="1889295" cy="5572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テキスト ボックス 158">
              <a:extLst>
                <a:ext uri="{FF2B5EF4-FFF2-40B4-BE49-F238E27FC236}">
                  <a16:creationId xmlns:a16="http://schemas.microsoft.com/office/drawing/2014/main" id="{7FD6B756-C5E3-A346-A8C4-43E6CB8FC5A7}"/>
                </a:ext>
              </a:extLst>
            </p:cNvPr>
            <p:cNvSpPr txBox="1"/>
            <p:nvPr/>
          </p:nvSpPr>
          <p:spPr>
            <a:xfrm>
              <a:off x="-3775678" y="6486173"/>
              <a:ext cx="1855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general-</a:t>
              </a:r>
              <a:r>
                <a:rPr lang="en-US" altLang="ja-JP" b="1" dirty="0" err="1"/>
                <a:t>msg</a:t>
              </a:r>
              <a:r>
                <a:rPr lang="en-US" altLang="ja-JP" b="1" dirty="0"/>
                <a:t>-</a:t>
              </a:r>
              <a:r>
                <a:rPr lang="en-US" altLang="ja-JP" b="1" dirty="0" err="1"/>
                <a:t>pkgs</a:t>
              </a:r>
              <a:endParaRPr kumimoji="1" lang="ja-JP" altLang="en-US" b="1"/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3C6999B3-530A-124D-8740-935B37FB4675}"/>
                </a:ext>
              </a:extLst>
            </p:cNvPr>
            <p:cNvSpPr/>
            <p:nvPr/>
          </p:nvSpPr>
          <p:spPr>
            <a:xfrm>
              <a:off x="7831179" y="6454108"/>
              <a:ext cx="1421652" cy="3712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テキスト ボックス 160">
              <a:extLst>
                <a:ext uri="{FF2B5EF4-FFF2-40B4-BE49-F238E27FC236}">
                  <a16:creationId xmlns:a16="http://schemas.microsoft.com/office/drawing/2014/main" id="{34D28742-16F8-BE48-AF5D-5C738CB08DB6}"/>
                </a:ext>
              </a:extLst>
            </p:cNvPr>
            <p:cNvSpPr txBox="1"/>
            <p:nvPr/>
          </p:nvSpPr>
          <p:spPr>
            <a:xfrm>
              <a:off x="7815317" y="6474091"/>
              <a:ext cx="14552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b="1" dirty="0"/>
                <a:t>(hand)_control</a:t>
              </a:r>
              <a:endParaRPr kumimoji="1" lang="ja-JP" altLang="en-US" sz="1600" b="1"/>
            </a:p>
          </p:txBody>
        </p:sp>
        <p:cxnSp>
          <p:nvCxnSpPr>
            <p:cNvPr id="162" name="直線コネクタ 161">
              <a:extLst>
                <a:ext uri="{FF2B5EF4-FFF2-40B4-BE49-F238E27FC236}">
                  <a16:creationId xmlns:a16="http://schemas.microsoft.com/office/drawing/2014/main" id="{1F31AEE7-1DF6-F345-83D3-B2E0D5DD099E}"/>
                </a:ext>
              </a:extLst>
            </p:cNvPr>
            <p:cNvCxnSpPr>
              <a:cxnSpLocks/>
              <a:stCxn id="50" idx="3"/>
              <a:endCxn id="160" idx="1"/>
            </p:cNvCxnSpPr>
            <p:nvPr/>
          </p:nvCxnSpPr>
          <p:spPr>
            <a:xfrm flipV="1">
              <a:off x="7022957" y="6639727"/>
              <a:ext cx="808222" cy="13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角丸四角形 162">
              <a:extLst>
                <a:ext uri="{FF2B5EF4-FFF2-40B4-BE49-F238E27FC236}">
                  <a16:creationId xmlns:a16="http://schemas.microsoft.com/office/drawing/2014/main" id="{CA6957C4-518D-2D45-86A5-6C6826A6C313}"/>
                </a:ext>
              </a:extLst>
            </p:cNvPr>
            <p:cNvSpPr/>
            <p:nvPr/>
          </p:nvSpPr>
          <p:spPr>
            <a:xfrm>
              <a:off x="8099240" y="6969664"/>
              <a:ext cx="3511522" cy="375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テキスト ボックス 163">
              <a:extLst>
                <a:ext uri="{FF2B5EF4-FFF2-40B4-BE49-F238E27FC236}">
                  <a16:creationId xmlns:a16="http://schemas.microsoft.com/office/drawing/2014/main" id="{EBB291FF-475F-9F4A-A8BC-AD609874541F}"/>
                </a:ext>
              </a:extLst>
            </p:cNvPr>
            <p:cNvSpPr txBox="1"/>
            <p:nvPr/>
          </p:nvSpPr>
          <p:spPr>
            <a:xfrm>
              <a:off x="8144231" y="6987822"/>
              <a:ext cx="3445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/>
                <a:t>(hand)_</a:t>
              </a:r>
              <a:r>
                <a:rPr lang="en-US" altLang="ja-JP" sz="1600" b="1" dirty="0" err="1"/>
                <a:t>joint_state_republisher.launch</a:t>
              </a:r>
              <a:endParaRPr kumimoji="1" lang="ja-JP" altLang="en-US" sz="1600" b="1"/>
            </a:p>
          </p:txBody>
        </p:sp>
        <p:cxnSp>
          <p:nvCxnSpPr>
            <p:cNvPr id="165" name="直線コネクタ 164">
              <a:extLst>
                <a:ext uri="{FF2B5EF4-FFF2-40B4-BE49-F238E27FC236}">
                  <a16:creationId xmlns:a16="http://schemas.microsoft.com/office/drawing/2014/main" id="{C0FD370E-6F5A-D144-98B5-9910097DFC6A}"/>
                </a:ext>
              </a:extLst>
            </p:cNvPr>
            <p:cNvCxnSpPr>
              <a:cxnSpLocks/>
            </p:cNvCxnSpPr>
            <p:nvPr/>
          </p:nvCxnSpPr>
          <p:spPr>
            <a:xfrm>
              <a:off x="7957115" y="6836518"/>
              <a:ext cx="0" cy="3448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C563AE6E-2BE4-614A-A8A4-9DDD5B341F32}"/>
                </a:ext>
              </a:extLst>
            </p:cNvPr>
            <p:cNvCxnSpPr>
              <a:cxnSpLocks/>
            </p:cNvCxnSpPr>
            <p:nvPr/>
          </p:nvCxnSpPr>
          <p:spPr>
            <a:xfrm>
              <a:off x="7958869" y="7160829"/>
              <a:ext cx="1476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A4CC8B52-44FF-7445-9D79-D4664083C440}"/>
                </a:ext>
              </a:extLst>
            </p:cNvPr>
            <p:cNvSpPr/>
            <p:nvPr/>
          </p:nvSpPr>
          <p:spPr>
            <a:xfrm>
              <a:off x="7831179" y="7456665"/>
              <a:ext cx="1320855" cy="3681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テキスト ボックス 169">
              <a:extLst>
                <a:ext uri="{FF2B5EF4-FFF2-40B4-BE49-F238E27FC236}">
                  <a16:creationId xmlns:a16="http://schemas.microsoft.com/office/drawing/2014/main" id="{85A31D9B-EA43-5B4E-9CEB-2CDC2E1794D5}"/>
                </a:ext>
              </a:extLst>
            </p:cNvPr>
            <p:cNvSpPr txBox="1"/>
            <p:nvPr/>
          </p:nvSpPr>
          <p:spPr>
            <a:xfrm>
              <a:off x="7828017" y="7463948"/>
              <a:ext cx="13545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b="1" dirty="0"/>
                <a:t>(hand)_driver</a:t>
              </a:r>
              <a:endParaRPr kumimoji="1" lang="ja-JP" altLang="en-US" sz="1600" b="1"/>
            </a:p>
          </p:txBody>
        </p:sp>
        <p:sp>
          <p:nvSpPr>
            <p:cNvPr id="171" name="角丸四角形 170">
              <a:extLst>
                <a:ext uri="{FF2B5EF4-FFF2-40B4-BE49-F238E27FC236}">
                  <a16:creationId xmlns:a16="http://schemas.microsoft.com/office/drawing/2014/main" id="{28BB763F-2B4E-8A49-A3BE-0EB7369D857F}"/>
                </a:ext>
              </a:extLst>
            </p:cNvPr>
            <p:cNvSpPr/>
            <p:nvPr/>
          </p:nvSpPr>
          <p:spPr>
            <a:xfrm>
              <a:off x="8099240" y="7972222"/>
              <a:ext cx="1468135" cy="356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" name="テキスト ボックス 171">
              <a:extLst>
                <a:ext uri="{FF2B5EF4-FFF2-40B4-BE49-F238E27FC236}">
                  <a16:creationId xmlns:a16="http://schemas.microsoft.com/office/drawing/2014/main" id="{37A64F20-4E89-5F47-BCD6-A57A401A77E6}"/>
                </a:ext>
              </a:extLst>
            </p:cNvPr>
            <p:cNvSpPr txBox="1"/>
            <p:nvPr/>
          </p:nvSpPr>
          <p:spPr>
            <a:xfrm>
              <a:off x="8144231" y="7990379"/>
              <a:ext cx="1565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err="1"/>
                <a:t>listener.launch</a:t>
              </a:r>
              <a:endParaRPr kumimoji="1" lang="ja-JP" altLang="en-US" sz="1600" b="1"/>
            </a:p>
          </p:txBody>
        </p:sp>
        <p:cxnSp>
          <p:nvCxnSpPr>
            <p:cNvPr id="173" name="直線コネクタ 172">
              <a:extLst>
                <a:ext uri="{FF2B5EF4-FFF2-40B4-BE49-F238E27FC236}">
                  <a16:creationId xmlns:a16="http://schemas.microsoft.com/office/drawing/2014/main" id="{662C2D0C-0B5D-FE40-AC70-81C1A5FBA35F}"/>
                </a:ext>
              </a:extLst>
            </p:cNvPr>
            <p:cNvCxnSpPr>
              <a:cxnSpLocks/>
            </p:cNvCxnSpPr>
            <p:nvPr/>
          </p:nvCxnSpPr>
          <p:spPr>
            <a:xfrm>
              <a:off x="7969815" y="7817810"/>
              <a:ext cx="0" cy="3448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コネクタ 173">
              <a:extLst>
                <a:ext uri="{FF2B5EF4-FFF2-40B4-BE49-F238E27FC236}">
                  <a16:creationId xmlns:a16="http://schemas.microsoft.com/office/drawing/2014/main" id="{214B55F1-4D77-8042-855E-E618AF4FB6DD}"/>
                </a:ext>
              </a:extLst>
            </p:cNvPr>
            <p:cNvCxnSpPr>
              <a:cxnSpLocks/>
            </p:cNvCxnSpPr>
            <p:nvPr/>
          </p:nvCxnSpPr>
          <p:spPr>
            <a:xfrm>
              <a:off x="7958869" y="8163386"/>
              <a:ext cx="1476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コネクタ 175">
              <a:extLst>
                <a:ext uri="{FF2B5EF4-FFF2-40B4-BE49-F238E27FC236}">
                  <a16:creationId xmlns:a16="http://schemas.microsoft.com/office/drawing/2014/main" id="{87EAD633-2F1A-7840-A360-812005D65E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6501" y="6643301"/>
              <a:ext cx="1" cy="10153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コネクタ 178">
              <a:extLst>
                <a:ext uri="{FF2B5EF4-FFF2-40B4-BE49-F238E27FC236}">
                  <a16:creationId xmlns:a16="http://schemas.microsoft.com/office/drawing/2014/main" id="{C2E3A974-6622-024F-A429-7CAF553E0459}"/>
                </a:ext>
              </a:extLst>
            </p:cNvPr>
            <p:cNvCxnSpPr>
              <a:cxnSpLocks/>
            </p:cNvCxnSpPr>
            <p:nvPr/>
          </p:nvCxnSpPr>
          <p:spPr>
            <a:xfrm>
              <a:off x="7652003" y="7653469"/>
              <a:ext cx="1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テキスト ボックス 179">
              <a:extLst>
                <a:ext uri="{FF2B5EF4-FFF2-40B4-BE49-F238E27FC236}">
                  <a16:creationId xmlns:a16="http://schemas.microsoft.com/office/drawing/2014/main" id="{85DB05E1-5A9E-3641-9D10-48B892AD8D60}"/>
                </a:ext>
              </a:extLst>
            </p:cNvPr>
            <p:cNvSpPr txBox="1"/>
            <p:nvPr/>
          </p:nvSpPr>
          <p:spPr>
            <a:xfrm>
              <a:off x="-3867799" y="5153806"/>
              <a:ext cx="2145396" cy="3693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G</a:t>
              </a:r>
              <a:r>
                <a:rPr kumimoji="1" lang="en-US" altLang="ja-JP" b="1" dirty="0"/>
                <a:t>azebo</a:t>
              </a:r>
              <a:r>
                <a:rPr lang="en-US" altLang="ja-JP" b="1" dirty="0"/>
                <a:t> Grasp Plugin</a:t>
              </a:r>
              <a:endParaRPr kumimoji="1" lang="ja-JP" altLang="en-US" b="1"/>
            </a:p>
          </p:txBody>
        </p:sp>
        <p:cxnSp>
          <p:nvCxnSpPr>
            <p:cNvPr id="182" name="直線矢印コネクタ 181">
              <a:extLst>
                <a:ext uri="{FF2B5EF4-FFF2-40B4-BE49-F238E27FC236}">
                  <a16:creationId xmlns:a16="http://schemas.microsoft.com/office/drawing/2014/main" id="{7404E943-D885-CA44-B17B-94C26ECD5E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0265" y="3573358"/>
              <a:ext cx="0" cy="25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矢印コネクタ 198">
              <a:extLst>
                <a:ext uri="{FF2B5EF4-FFF2-40B4-BE49-F238E27FC236}">
                  <a16:creationId xmlns:a16="http://schemas.microsoft.com/office/drawing/2014/main" id="{D29D7332-F4C2-E24A-B115-13E88C15F5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94590" y="-77018"/>
              <a:ext cx="6259" cy="216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矢印コネクタ 200">
              <a:extLst>
                <a:ext uri="{FF2B5EF4-FFF2-40B4-BE49-F238E27FC236}">
                  <a16:creationId xmlns:a16="http://schemas.microsoft.com/office/drawing/2014/main" id="{E571E883-1482-9544-9FB6-37D4ADF8E6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2982" y="7646244"/>
              <a:ext cx="0" cy="216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コネクタ 204">
              <a:extLst>
                <a:ext uri="{FF2B5EF4-FFF2-40B4-BE49-F238E27FC236}">
                  <a16:creationId xmlns:a16="http://schemas.microsoft.com/office/drawing/2014/main" id="{06A0F6D4-9CD8-054F-8A16-FECC3EFC96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0921" y="7939524"/>
              <a:ext cx="6789" cy="170120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コネクタ 206">
              <a:extLst>
                <a:ext uri="{FF2B5EF4-FFF2-40B4-BE49-F238E27FC236}">
                  <a16:creationId xmlns:a16="http://schemas.microsoft.com/office/drawing/2014/main" id="{7A0C5D7C-136B-E341-8445-C8CE96AF34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01172" y="8112278"/>
              <a:ext cx="2584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矢印コネクタ 208">
              <a:extLst>
                <a:ext uri="{FF2B5EF4-FFF2-40B4-BE49-F238E27FC236}">
                  <a16:creationId xmlns:a16="http://schemas.microsoft.com/office/drawing/2014/main" id="{4B05D7B9-72CF-E54B-9C60-2218D03931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1172" y="7666778"/>
              <a:ext cx="0" cy="463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角丸四角形 212">
              <a:extLst>
                <a:ext uri="{FF2B5EF4-FFF2-40B4-BE49-F238E27FC236}">
                  <a16:creationId xmlns:a16="http://schemas.microsoft.com/office/drawing/2014/main" id="{7DA1FF43-28D9-4A4F-B395-945E52DD250B}"/>
                </a:ext>
              </a:extLst>
            </p:cNvPr>
            <p:cNvSpPr/>
            <p:nvPr/>
          </p:nvSpPr>
          <p:spPr>
            <a:xfrm>
              <a:off x="5567965" y="5341302"/>
              <a:ext cx="1799604" cy="3693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2" name="テキスト ボックス 211">
              <a:extLst>
                <a:ext uri="{FF2B5EF4-FFF2-40B4-BE49-F238E27FC236}">
                  <a16:creationId xmlns:a16="http://schemas.microsoft.com/office/drawing/2014/main" id="{3A1DD1E3-50D5-6748-9FA6-6DBB13E406D9}"/>
                </a:ext>
              </a:extLst>
            </p:cNvPr>
            <p:cNvSpPr txBox="1"/>
            <p:nvPr/>
          </p:nvSpPr>
          <p:spPr>
            <a:xfrm>
              <a:off x="5720365" y="5349867"/>
              <a:ext cx="1434175" cy="3693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Robot Model</a:t>
              </a:r>
              <a:endParaRPr kumimoji="1" lang="ja-JP" altLang="en-US" b="1"/>
            </a:p>
          </p:txBody>
        </p:sp>
        <p:cxnSp>
          <p:nvCxnSpPr>
            <p:cNvPr id="215" name="直線コネクタ 214">
              <a:extLst>
                <a:ext uri="{FF2B5EF4-FFF2-40B4-BE49-F238E27FC236}">
                  <a16:creationId xmlns:a16="http://schemas.microsoft.com/office/drawing/2014/main" id="{5C04E491-971A-984E-BFA5-8FA0D14A68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9702" y="5232400"/>
              <a:ext cx="0" cy="2015550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カギ線コネクタ 216">
              <a:extLst>
                <a:ext uri="{FF2B5EF4-FFF2-40B4-BE49-F238E27FC236}">
                  <a16:creationId xmlns:a16="http://schemas.microsoft.com/office/drawing/2014/main" id="{244BA037-A026-AF48-A5E7-9DBEA5440785}"/>
                </a:ext>
              </a:extLst>
            </p:cNvPr>
            <p:cNvCxnSpPr>
              <a:cxnSpLocks/>
              <a:endCxn id="70" idx="2"/>
            </p:cNvCxnSpPr>
            <p:nvPr/>
          </p:nvCxnSpPr>
          <p:spPr>
            <a:xfrm rot="10800000">
              <a:off x="-766648" y="4226484"/>
              <a:ext cx="4475049" cy="101861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線矢印コネクタ 221">
              <a:extLst>
                <a:ext uri="{FF2B5EF4-FFF2-40B4-BE49-F238E27FC236}">
                  <a16:creationId xmlns:a16="http://schemas.microsoft.com/office/drawing/2014/main" id="{13D86F9E-7323-4C4A-9439-7EC5820D60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775767" y="3519266"/>
              <a:ext cx="0" cy="324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コネクタ 225">
              <a:extLst>
                <a:ext uri="{FF2B5EF4-FFF2-40B4-BE49-F238E27FC236}">
                  <a16:creationId xmlns:a16="http://schemas.microsoft.com/office/drawing/2014/main" id="{63ABE61F-3675-2F4E-B103-A57FB79D85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945634" y="6664163"/>
              <a:ext cx="91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コネクタ 277">
              <a:extLst>
                <a:ext uri="{FF2B5EF4-FFF2-40B4-BE49-F238E27FC236}">
                  <a16:creationId xmlns:a16="http://schemas.microsoft.com/office/drawing/2014/main" id="{CFE7819A-8C42-4F42-BE9F-2A432724A2EC}"/>
                </a:ext>
              </a:extLst>
            </p:cNvPr>
            <p:cNvCxnSpPr>
              <a:cxnSpLocks/>
            </p:cNvCxnSpPr>
            <p:nvPr/>
          </p:nvCxnSpPr>
          <p:spPr>
            <a:xfrm>
              <a:off x="2186419" y="1409700"/>
              <a:ext cx="0" cy="3454400"/>
            </a:xfrm>
            <a:prstGeom prst="line">
              <a:avLst/>
            </a:prstGeom>
            <a:ln w="38100"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コネクタ 226">
              <a:extLst>
                <a:ext uri="{FF2B5EF4-FFF2-40B4-BE49-F238E27FC236}">
                  <a16:creationId xmlns:a16="http://schemas.microsoft.com/office/drawing/2014/main" id="{B485376A-1682-7747-9E6B-EDF18907EDD7}"/>
                </a:ext>
              </a:extLst>
            </p:cNvPr>
            <p:cNvCxnSpPr>
              <a:cxnSpLocks/>
            </p:cNvCxnSpPr>
            <p:nvPr/>
          </p:nvCxnSpPr>
          <p:spPr>
            <a:xfrm>
              <a:off x="-2382504" y="6015125"/>
              <a:ext cx="1339926" cy="0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線矢印コネクタ 229">
              <a:extLst>
                <a:ext uri="{FF2B5EF4-FFF2-40B4-BE49-F238E27FC236}">
                  <a16:creationId xmlns:a16="http://schemas.microsoft.com/office/drawing/2014/main" id="{BA75F84F-1B10-3340-A1D1-42588528DF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042578" y="4233398"/>
              <a:ext cx="0" cy="24374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線コネクタ 232">
              <a:extLst>
                <a:ext uri="{FF2B5EF4-FFF2-40B4-BE49-F238E27FC236}">
                  <a16:creationId xmlns:a16="http://schemas.microsoft.com/office/drawing/2014/main" id="{4AADE141-2E12-3942-8CCB-04EC7DB85B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3189" y="4020783"/>
              <a:ext cx="756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線コネクタ 234">
              <a:extLst>
                <a:ext uri="{FF2B5EF4-FFF2-40B4-BE49-F238E27FC236}">
                  <a16:creationId xmlns:a16="http://schemas.microsoft.com/office/drawing/2014/main" id="{FA60D9C1-3298-624C-935A-BE7872FB91FF}"/>
                </a:ext>
              </a:extLst>
            </p:cNvPr>
            <p:cNvCxnSpPr>
              <a:cxnSpLocks/>
            </p:cNvCxnSpPr>
            <p:nvPr/>
          </p:nvCxnSpPr>
          <p:spPr>
            <a:xfrm>
              <a:off x="748714" y="3310753"/>
              <a:ext cx="864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カギ線コネクタ 238">
              <a:extLst>
                <a:ext uri="{FF2B5EF4-FFF2-40B4-BE49-F238E27FC236}">
                  <a16:creationId xmlns:a16="http://schemas.microsoft.com/office/drawing/2014/main" id="{27D4F78F-DC29-3049-A030-9419A63EC5E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34549" y="1285180"/>
              <a:ext cx="3496944" cy="1974263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線コネクタ 242">
              <a:extLst>
                <a:ext uri="{FF2B5EF4-FFF2-40B4-BE49-F238E27FC236}">
                  <a16:creationId xmlns:a16="http://schemas.microsoft.com/office/drawing/2014/main" id="{402F0A7C-A9D1-804B-91DE-0D08501761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47419" y="4051165"/>
              <a:ext cx="7678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角丸四角形 245">
              <a:extLst>
                <a:ext uri="{FF2B5EF4-FFF2-40B4-BE49-F238E27FC236}">
                  <a16:creationId xmlns:a16="http://schemas.microsoft.com/office/drawing/2014/main" id="{9E440B0A-7539-0F49-ABF0-BB9E065ECEEA}"/>
                </a:ext>
              </a:extLst>
            </p:cNvPr>
            <p:cNvSpPr/>
            <p:nvPr/>
          </p:nvSpPr>
          <p:spPr>
            <a:xfrm>
              <a:off x="6097714" y="882359"/>
              <a:ext cx="1476582" cy="43851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5" name="テキスト ボックス 244">
              <a:extLst>
                <a:ext uri="{FF2B5EF4-FFF2-40B4-BE49-F238E27FC236}">
                  <a16:creationId xmlns:a16="http://schemas.microsoft.com/office/drawing/2014/main" id="{A05D5497-E131-2D4C-BE8B-A2FE5C08C316}"/>
                </a:ext>
              </a:extLst>
            </p:cNvPr>
            <p:cNvSpPr txBox="1"/>
            <p:nvPr/>
          </p:nvSpPr>
          <p:spPr>
            <a:xfrm>
              <a:off x="6241761" y="915520"/>
              <a:ext cx="1263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Real Robot</a:t>
              </a:r>
              <a:endParaRPr kumimoji="1" lang="ja-JP" altLang="en-US" b="1"/>
            </a:p>
          </p:txBody>
        </p:sp>
        <p:cxnSp>
          <p:nvCxnSpPr>
            <p:cNvPr id="248" name="直線コネクタ 247">
              <a:extLst>
                <a:ext uri="{FF2B5EF4-FFF2-40B4-BE49-F238E27FC236}">
                  <a16:creationId xmlns:a16="http://schemas.microsoft.com/office/drawing/2014/main" id="{F675D404-F4AD-E541-BCFD-F9CBCFDF23AE}"/>
                </a:ext>
              </a:extLst>
            </p:cNvPr>
            <p:cNvCxnSpPr/>
            <p:nvPr/>
          </p:nvCxnSpPr>
          <p:spPr>
            <a:xfrm>
              <a:off x="9529275" y="3573358"/>
              <a:ext cx="0" cy="144000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コネクタ 248">
              <a:extLst>
                <a:ext uri="{FF2B5EF4-FFF2-40B4-BE49-F238E27FC236}">
                  <a16:creationId xmlns:a16="http://schemas.microsoft.com/office/drawing/2014/main" id="{4ED9B157-B58C-644D-B27F-8B659982B2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0738" y="3717127"/>
              <a:ext cx="172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カギ線コネクタ 252">
              <a:extLst>
                <a:ext uri="{FF2B5EF4-FFF2-40B4-BE49-F238E27FC236}">
                  <a16:creationId xmlns:a16="http://schemas.microsoft.com/office/drawing/2014/main" id="{5B3B50BD-C897-984E-9AB8-AF1DCFEC3FA1}"/>
                </a:ext>
              </a:extLst>
            </p:cNvPr>
            <p:cNvCxnSpPr>
              <a:cxnSpLocks/>
              <a:endCxn id="102" idx="3"/>
            </p:cNvCxnSpPr>
            <p:nvPr/>
          </p:nvCxnSpPr>
          <p:spPr>
            <a:xfrm rot="16200000" flipV="1">
              <a:off x="4658899" y="921884"/>
              <a:ext cx="3540120" cy="274402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角丸四角形 258">
              <a:extLst>
                <a:ext uri="{FF2B5EF4-FFF2-40B4-BE49-F238E27FC236}">
                  <a16:creationId xmlns:a16="http://schemas.microsoft.com/office/drawing/2014/main" id="{75C4D19B-F20E-2A49-B06E-33AD2372FAB8}"/>
                </a:ext>
              </a:extLst>
            </p:cNvPr>
            <p:cNvSpPr/>
            <p:nvPr/>
          </p:nvSpPr>
          <p:spPr>
            <a:xfrm>
              <a:off x="-63500" y="1232161"/>
              <a:ext cx="1346200" cy="44883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8" name="テキスト ボックス 257">
              <a:extLst>
                <a:ext uri="{FF2B5EF4-FFF2-40B4-BE49-F238E27FC236}">
                  <a16:creationId xmlns:a16="http://schemas.microsoft.com/office/drawing/2014/main" id="{509145FA-3124-D44F-8F45-DA50FF0DCEA9}"/>
                </a:ext>
              </a:extLst>
            </p:cNvPr>
            <p:cNvSpPr txBox="1"/>
            <p:nvPr/>
          </p:nvSpPr>
          <p:spPr>
            <a:xfrm>
              <a:off x="42168" y="1273674"/>
              <a:ext cx="1111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Simulator</a:t>
              </a:r>
              <a:endParaRPr kumimoji="1" lang="ja-JP" altLang="en-US" b="1"/>
            </a:p>
          </p:txBody>
        </p:sp>
        <p:sp>
          <p:nvSpPr>
            <p:cNvPr id="261" name="角丸四角形 260">
              <a:extLst>
                <a:ext uri="{FF2B5EF4-FFF2-40B4-BE49-F238E27FC236}">
                  <a16:creationId xmlns:a16="http://schemas.microsoft.com/office/drawing/2014/main" id="{C92136C1-6FA9-FE4E-9BDE-EC3FDAD0F826}"/>
                </a:ext>
              </a:extLst>
            </p:cNvPr>
            <p:cNvSpPr/>
            <p:nvPr/>
          </p:nvSpPr>
          <p:spPr>
            <a:xfrm>
              <a:off x="2326518" y="359973"/>
              <a:ext cx="532873" cy="28561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0" name="テキスト ボックス 259">
              <a:extLst>
                <a:ext uri="{FF2B5EF4-FFF2-40B4-BE49-F238E27FC236}">
                  <a16:creationId xmlns:a16="http://schemas.microsoft.com/office/drawing/2014/main" id="{77793BBE-7D77-5F4B-9F2D-A0AD14C59433}"/>
                </a:ext>
              </a:extLst>
            </p:cNvPr>
            <p:cNvSpPr txBox="1"/>
            <p:nvPr/>
          </p:nvSpPr>
          <p:spPr>
            <a:xfrm>
              <a:off x="2305253" y="307672"/>
              <a:ext cx="692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true</a:t>
              </a:r>
              <a:endParaRPr kumimoji="1" lang="ja-JP" altLang="en-US" b="1"/>
            </a:p>
          </p:txBody>
        </p:sp>
        <p:sp>
          <p:nvSpPr>
            <p:cNvPr id="265" name="角丸四角形 264">
              <a:extLst>
                <a:ext uri="{FF2B5EF4-FFF2-40B4-BE49-F238E27FC236}">
                  <a16:creationId xmlns:a16="http://schemas.microsoft.com/office/drawing/2014/main" id="{05100848-F77C-BD4F-B6FE-CBAC9F1009F3}"/>
                </a:ext>
              </a:extLst>
            </p:cNvPr>
            <p:cNvSpPr/>
            <p:nvPr/>
          </p:nvSpPr>
          <p:spPr>
            <a:xfrm>
              <a:off x="6060246" y="332695"/>
              <a:ext cx="635025" cy="34483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3" name="テキスト ボックス 262">
              <a:extLst>
                <a:ext uri="{FF2B5EF4-FFF2-40B4-BE49-F238E27FC236}">
                  <a16:creationId xmlns:a16="http://schemas.microsoft.com/office/drawing/2014/main" id="{87F8BC1B-9BBE-0B4B-9344-E7AE32DAB0B8}"/>
                </a:ext>
              </a:extLst>
            </p:cNvPr>
            <p:cNvSpPr txBox="1"/>
            <p:nvPr/>
          </p:nvSpPr>
          <p:spPr>
            <a:xfrm>
              <a:off x="6068811" y="319995"/>
              <a:ext cx="631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false</a:t>
              </a:r>
              <a:endParaRPr kumimoji="1" lang="ja-JP" altLang="en-US" b="1"/>
            </a:p>
          </p:txBody>
        </p:sp>
        <p:cxnSp>
          <p:nvCxnSpPr>
            <p:cNvPr id="267" name="直線矢印コネクタ 266">
              <a:extLst>
                <a:ext uri="{FF2B5EF4-FFF2-40B4-BE49-F238E27FC236}">
                  <a16:creationId xmlns:a16="http://schemas.microsoft.com/office/drawing/2014/main" id="{95B278AF-D3F7-6C42-B8E1-E8A642B9C613}"/>
                </a:ext>
              </a:extLst>
            </p:cNvPr>
            <p:cNvCxnSpPr>
              <a:stCxn id="262" idx="6"/>
              <a:endCxn id="98" idx="1"/>
            </p:cNvCxnSpPr>
            <p:nvPr/>
          </p:nvCxnSpPr>
          <p:spPr>
            <a:xfrm>
              <a:off x="1648819" y="-284782"/>
              <a:ext cx="11131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コネクタ 268">
              <a:extLst>
                <a:ext uri="{FF2B5EF4-FFF2-40B4-BE49-F238E27FC236}">
                  <a16:creationId xmlns:a16="http://schemas.microsoft.com/office/drawing/2014/main" id="{C07386E4-7EE4-1842-8800-F5AF04BEF756}"/>
                </a:ext>
              </a:extLst>
            </p:cNvPr>
            <p:cNvCxnSpPr/>
            <p:nvPr/>
          </p:nvCxnSpPr>
          <p:spPr>
            <a:xfrm flipV="1">
              <a:off x="9567375" y="8172708"/>
              <a:ext cx="30641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コネクタ 270">
              <a:extLst>
                <a:ext uri="{FF2B5EF4-FFF2-40B4-BE49-F238E27FC236}">
                  <a16:creationId xmlns:a16="http://schemas.microsoft.com/office/drawing/2014/main" id="{EFDB8846-3405-1E45-B8A4-334E5B3188D4}"/>
                </a:ext>
              </a:extLst>
            </p:cNvPr>
            <p:cNvCxnSpPr>
              <a:cxnSpLocks/>
            </p:cNvCxnSpPr>
            <p:nvPr/>
          </p:nvCxnSpPr>
          <p:spPr>
            <a:xfrm>
              <a:off x="11596474" y="7157346"/>
              <a:ext cx="1044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コネクタ 272">
              <a:extLst>
                <a:ext uri="{FF2B5EF4-FFF2-40B4-BE49-F238E27FC236}">
                  <a16:creationId xmlns:a16="http://schemas.microsoft.com/office/drawing/2014/main" id="{1AA21DAC-9531-4D42-9610-A7F1C5215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31479" y="774843"/>
              <a:ext cx="0" cy="7419130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コネクタ 275">
              <a:extLst>
                <a:ext uri="{FF2B5EF4-FFF2-40B4-BE49-F238E27FC236}">
                  <a16:creationId xmlns:a16="http://schemas.microsoft.com/office/drawing/2014/main" id="{90EEA4B9-ACE5-0542-BF01-258F7AAD6780}"/>
                </a:ext>
              </a:extLst>
            </p:cNvPr>
            <p:cNvCxnSpPr/>
            <p:nvPr/>
          </p:nvCxnSpPr>
          <p:spPr>
            <a:xfrm flipH="1">
              <a:off x="7789916" y="790153"/>
              <a:ext cx="48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カギ線コネクタ 289">
              <a:extLst>
                <a:ext uri="{FF2B5EF4-FFF2-40B4-BE49-F238E27FC236}">
                  <a16:creationId xmlns:a16="http://schemas.microsoft.com/office/drawing/2014/main" id="{4BB679D2-D550-BF47-A4AB-E2F6D1500714}"/>
                </a:ext>
              </a:extLst>
            </p:cNvPr>
            <p:cNvCxnSpPr>
              <a:cxnSpLocks/>
              <a:endCxn id="111" idx="2"/>
            </p:cNvCxnSpPr>
            <p:nvPr/>
          </p:nvCxnSpPr>
          <p:spPr>
            <a:xfrm flipV="1">
              <a:off x="3670300" y="4220281"/>
              <a:ext cx="2404053" cy="1033200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コネクタ 295">
              <a:extLst>
                <a:ext uri="{FF2B5EF4-FFF2-40B4-BE49-F238E27FC236}">
                  <a16:creationId xmlns:a16="http://schemas.microsoft.com/office/drawing/2014/main" id="{30FB0DEF-FB2A-DA43-B46E-716A6BE76268}"/>
                </a:ext>
              </a:extLst>
            </p:cNvPr>
            <p:cNvCxnSpPr/>
            <p:nvPr/>
          </p:nvCxnSpPr>
          <p:spPr>
            <a:xfrm>
              <a:off x="-457200" y="4220281"/>
              <a:ext cx="0" cy="326319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カギ線コネクタ 297">
              <a:extLst>
                <a:ext uri="{FF2B5EF4-FFF2-40B4-BE49-F238E27FC236}">
                  <a16:creationId xmlns:a16="http://schemas.microsoft.com/office/drawing/2014/main" id="{93942C9B-F6C5-1447-AD45-F5512CA6C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469901" y="4218114"/>
              <a:ext cx="3960000" cy="32848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F9DD52EF-6279-EE42-A7D7-A8D698EFAC19}"/>
                </a:ext>
              </a:extLst>
            </p:cNvPr>
            <p:cNvSpPr txBox="1"/>
            <p:nvPr/>
          </p:nvSpPr>
          <p:spPr>
            <a:xfrm>
              <a:off x="9245616" y="7359559"/>
              <a:ext cx="2553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b="1" dirty="0"/>
                <a:t>※</a:t>
              </a:r>
              <a:r>
                <a:rPr lang="en-US" altLang="ja-JP" sz="1400" b="1" dirty="0"/>
                <a:t>Add virtually gripper joints </a:t>
              </a:r>
            </a:p>
            <a:p>
              <a:r>
                <a:rPr lang="en-US" altLang="ja-JP" sz="1400" b="1" dirty="0"/>
                <a:t>    to match real robot controller</a:t>
              </a: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FD53AAA4-1BCB-B345-88D3-DE2BD5680C9F}"/>
                </a:ext>
              </a:extLst>
            </p:cNvPr>
            <p:cNvSpPr txBox="1"/>
            <p:nvPr/>
          </p:nvSpPr>
          <p:spPr>
            <a:xfrm>
              <a:off x="9564094" y="8186329"/>
              <a:ext cx="25362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b="1" dirty="0"/>
                <a:t>※</a:t>
              </a:r>
              <a:r>
                <a:rPr lang="en-US" altLang="ja-JP" sz="1400" b="1" dirty="0"/>
                <a:t>Activate gripper service node</a:t>
              </a:r>
              <a:endParaRPr kumimoji="1" lang="ja-JP" altLang="en-US" sz="1400" b="1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68703F8-CD2D-6147-B041-7EE8F94BF4CB}"/>
                </a:ext>
              </a:extLst>
            </p:cNvPr>
            <p:cNvSpPr txBox="1"/>
            <p:nvPr/>
          </p:nvSpPr>
          <p:spPr>
            <a:xfrm>
              <a:off x="-4140684" y="7122543"/>
              <a:ext cx="2790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b="1" dirty="0"/>
                <a:t>※Require for Gazebo-Grasp-Plugin</a:t>
              </a:r>
              <a:endParaRPr kumimoji="1" lang="ja-JP" altLang="en-US" sz="1400" b="1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6D885BCB-A899-D544-8AFF-B393682CB803}"/>
                </a:ext>
              </a:extLst>
            </p:cNvPr>
            <p:cNvSpPr txBox="1"/>
            <p:nvPr/>
          </p:nvSpPr>
          <p:spPr>
            <a:xfrm>
              <a:off x="-315662" y="4249171"/>
              <a:ext cx="175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b="1" dirty="0"/>
                <a:t>※Add Gazebo config</a:t>
              </a:r>
              <a:endParaRPr kumimoji="1" lang="ja-JP" altLang="en-US" sz="1400" b="1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4A8330A-1D97-6348-9589-721F950B46E8}"/>
                </a:ext>
              </a:extLst>
            </p:cNvPr>
            <p:cNvSpPr txBox="1"/>
            <p:nvPr/>
          </p:nvSpPr>
          <p:spPr>
            <a:xfrm>
              <a:off x="4457798" y="-56105"/>
              <a:ext cx="15463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b="1"/>
                <a:t>※Input </a:t>
              </a:r>
              <a:r>
                <a:rPr kumimoji="1" lang="en-US" altLang="ja-JP" sz="1400" b="1" dirty="0"/>
                <a:t>command</a:t>
              </a:r>
              <a:endParaRPr kumimoji="1" lang="ja-JP" altLang="en-US" sz="1400" b="1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BC7B23AE-CCC3-EB44-95DD-07A7BA960856}"/>
                </a:ext>
              </a:extLst>
            </p:cNvPr>
            <p:cNvSpPr txBox="1"/>
            <p:nvPr/>
          </p:nvSpPr>
          <p:spPr>
            <a:xfrm>
              <a:off x="3091849" y="1472859"/>
              <a:ext cx="3131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b="1" dirty="0"/>
                <a:t>※Repository for </a:t>
              </a:r>
              <a:r>
                <a:rPr lang="en-US" altLang="ja-JP" sz="1400" b="1" dirty="0" err="1"/>
                <a:t>MoveIt</a:t>
              </a:r>
              <a:r>
                <a:rPr lang="en-US" altLang="ja-JP" sz="1400" b="1" dirty="0"/>
                <a:t>! configuration </a:t>
              </a:r>
              <a:endParaRPr kumimoji="1" lang="ja-JP" altLang="en-US" sz="1400" b="1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8F0ECD16-D1E7-E045-A336-75FC64BAD625}"/>
                </a:ext>
              </a:extLst>
            </p:cNvPr>
            <p:cNvSpPr txBox="1"/>
            <p:nvPr/>
          </p:nvSpPr>
          <p:spPr>
            <a:xfrm>
              <a:off x="8174675" y="1439795"/>
              <a:ext cx="2811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b="1" dirty="0"/>
                <a:t>※Repository for real robot control </a:t>
              </a:r>
              <a:endParaRPr kumimoji="1" lang="ja-JP" altLang="en-US" sz="1400" b="1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7103EB6-4864-D348-B4A0-161CC3E36CC5}"/>
                </a:ext>
              </a:extLst>
            </p:cNvPr>
            <p:cNvSpPr txBox="1"/>
            <p:nvPr/>
          </p:nvSpPr>
          <p:spPr>
            <a:xfrm>
              <a:off x="-2677888" y="1476624"/>
              <a:ext cx="2173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b="1" dirty="0"/>
                <a:t>※Repository for simulator</a:t>
              </a:r>
              <a:endParaRPr kumimoji="1" lang="ja-JP" altLang="en-US" sz="1400" b="1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3BE26E99-6BD2-9D4B-B07F-75C0169B4340}"/>
                </a:ext>
              </a:extLst>
            </p:cNvPr>
            <p:cNvSpPr txBox="1"/>
            <p:nvPr/>
          </p:nvSpPr>
          <p:spPr>
            <a:xfrm>
              <a:off x="1000785" y="5551897"/>
              <a:ext cx="24604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b="1" dirty="0"/>
                <a:t>※Repository for robot models</a:t>
              </a:r>
              <a:endParaRPr kumimoji="1" lang="ja-JP" altLang="en-US" sz="1400" b="1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60FA6CC7-E083-CF49-84AB-E37D5CE1FE8E}"/>
                </a:ext>
              </a:extLst>
            </p:cNvPr>
            <p:cNvSpPr txBox="1"/>
            <p:nvPr/>
          </p:nvSpPr>
          <p:spPr>
            <a:xfrm>
              <a:off x="5095785" y="5894797"/>
              <a:ext cx="26191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b="1" dirty="0"/>
                <a:t>※Repository for </a:t>
              </a:r>
            </a:p>
            <a:p>
              <a:r>
                <a:rPr kumimoji="1" lang="en-US" altLang="ja-JP" sz="1400" b="1" dirty="0"/>
                <a:t>    robot hand model and control</a:t>
              </a:r>
              <a:endParaRPr kumimoji="1" lang="ja-JP" altLang="en-US" sz="1400" b="1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4BDD7441-4056-044E-90A7-1E649EAD9E35}"/>
                </a:ext>
              </a:extLst>
            </p:cNvPr>
            <p:cNvSpPr txBox="1"/>
            <p:nvPr/>
          </p:nvSpPr>
          <p:spPr>
            <a:xfrm>
              <a:off x="5186362" y="-1673420"/>
              <a:ext cx="22932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b="1" dirty="0"/>
                <a:t>※Repository for application</a:t>
              </a:r>
              <a:endParaRPr kumimoji="1" lang="ja-JP" altLang="en-US" sz="1400" b="1"/>
            </a:p>
          </p:txBody>
        </p:sp>
        <p:sp>
          <p:nvSpPr>
            <p:cNvPr id="167" name="角丸四角形 166">
              <a:extLst>
                <a:ext uri="{FF2B5EF4-FFF2-40B4-BE49-F238E27FC236}">
                  <a16:creationId xmlns:a16="http://schemas.microsoft.com/office/drawing/2014/main" id="{F9F4803D-6A83-9348-A2CF-19D1FF16D7C9}"/>
                </a:ext>
              </a:extLst>
            </p:cNvPr>
            <p:cNvSpPr/>
            <p:nvPr/>
          </p:nvSpPr>
          <p:spPr>
            <a:xfrm>
              <a:off x="5416226" y="-1098222"/>
              <a:ext cx="2219239" cy="3946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" name="テキスト ボックス 167">
              <a:extLst>
                <a:ext uri="{FF2B5EF4-FFF2-40B4-BE49-F238E27FC236}">
                  <a16:creationId xmlns:a16="http://schemas.microsoft.com/office/drawing/2014/main" id="{9CE33813-D53D-624D-AA3C-80997AB84CFF}"/>
                </a:ext>
              </a:extLst>
            </p:cNvPr>
            <p:cNvSpPr txBox="1"/>
            <p:nvPr/>
          </p:nvSpPr>
          <p:spPr>
            <a:xfrm>
              <a:off x="5492426" y="-1059137"/>
              <a:ext cx="29129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err="1"/>
                <a:t>denso</a:t>
              </a:r>
              <a:r>
                <a:rPr kumimoji="1" lang="en-US" altLang="ja-JP" sz="1600" b="1" dirty="0" err="1"/>
                <a:t>_</a:t>
              </a:r>
              <a:r>
                <a:rPr lang="en-US" altLang="ja-JP" sz="1600" b="1" dirty="0" err="1"/>
                <a:t>bringup</a:t>
              </a:r>
              <a:r>
                <a:rPr kumimoji="1" lang="en-US" altLang="ja-JP" sz="1600" b="1" dirty="0" err="1"/>
                <a:t>.launch</a:t>
              </a:r>
              <a:endParaRPr kumimoji="1" lang="ja-JP" altLang="en-US" sz="1600" b="1"/>
            </a:p>
          </p:txBody>
        </p:sp>
        <p:cxnSp>
          <p:nvCxnSpPr>
            <p:cNvPr id="175" name="直線コネクタ 174">
              <a:extLst>
                <a:ext uri="{FF2B5EF4-FFF2-40B4-BE49-F238E27FC236}">
                  <a16:creationId xmlns:a16="http://schemas.microsoft.com/office/drawing/2014/main" id="{3D727570-68CD-E24E-9941-4575258A0A61}"/>
                </a:ext>
              </a:extLst>
            </p:cNvPr>
            <p:cNvCxnSpPr>
              <a:cxnSpLocks/>
              <a:endCxn id="167" idx="1"/>
            </p:cNvCxnSpPr>
            <p:nvPr/>
          </p:nvCxnSpPr>
          <p:spPr>
            <a:xfrm flipV="1">
              <a:off x="5052986" y="-900891"/>
              <a:ext cx="363240" cy="47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カギ線コネクタ 42">
              <a:extLst>
                <a:ext uri="{FF2B5EF4-FFF2-40B4-BE49-F238E27FC236}">
                  <a16:creationId xmlns:a16="http://schemas.microsoft.com/office/drawing/2014/main" id="{47FB1694-2118-9345-BC07-A486E3983504}"/>
                </a:ext>
              </a:extLst>
            </p:cNvPr>
            <p:cNvCxnSpPr>
              <a:stCxn id="167" idx="2"/>
              <a:endCxn id="98" idx="3"/>
            </p:cNvCxnSpPr>
            <p:nvPr/>
          </p:nvCxnSpPr>
          <p:spPr>
            <a:xfrm rot="5400000">
              <a:off x="5972715" y="-831723"/>
              <a:ext cx="424969" cy="68129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55B3604F-6507-2146-9B28-1F8DC535C90A}"/>
                </a:ext>
              </a:extLst>
            </p:cNvPr>
            <p:cNvSpPr txBox="1"/>
            <p:nvPr/>
          </p:nvSpPr>
          <p:spPr>
            <a:xfrm>
              <a:off x="4054395" y="4271796"/>
              <a:ext cx="16090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b="1" dirty="0"/>
                <a:t>※Activate </a:t>
              </a:r>
              <a:r>
                <a:rPr kumimoji="1" lang="en-US" altLang="ja-JP" sz="1400" b="1" dirty="0" err="1"/>
                <a:t>MoveIt</a:t>
              </a:r>
              <a:r>
                <a:rPr kumimoji="1" lang="en-US" altLang="ja-JP" sz="1400" b="1" dirty="0"/>
                <a:t>!</a:t>
              </a:r>
              <a:endParaRPr kumimoji="1" lang="ja-JP" altLang="en-US" sz="1400" b="1"/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7C9457A0-6031-7D43-9CE0-D8ED669D4145}"/>
                </a:ext>
              </a:extLst>
            </p:cNvPr>
            <p:cNvSpPr txBox="1"/>
            <p:nvPr/>
          </p:nvSpPr>
          <p:spPr>
            <a:xfrm>
              <a:off x="-589333" y="3520795"/>
              <a:ext cx="15678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b="1" dirty="0"/>
                <a:t>※Activate Gazebo</a:t>
              </a:r>
              <a:endParaRPr kumimoji="1" lang="ja-JP" altLang="en-US" sz="1400" b="1"/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FECE6D38-5F2A-D046-ABE9-576B1CEA73F0}"/>
                </a:ext>
              </a:extLst>
            </p:cNvPr>
            <p:cNvSpPr txBox="1"/>
            <p:nvPr/>
          </p:nvSpPr>
          <p:spPr>
            <a:xfrm>
              <a:off x="6602287" y="7972222"/>
              <a:ext cx="1271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b="1" dirty="0"/>
                <a:t>※Hand model</a:t>
              </a:r>
              <a:endParaRPr kumimoji="1" lang="ja-JP" altLang="en-US" sz="1400" b="1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0E5A9929-A4DB-EB4D-B31B-346874331D99}"/>
                </a:ext>
              </a:extLst>
            </p:cNvPr>
            <p:cNvSpPr txBox="1"/>
            <p:nvPr/>
          </p:nvSpPr>
          <p:spPr>
            <a:xfrm>
              <a:off x="2018039" y="8243570"/>
              <a:ext cx="1380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b="1" dirty="0"/>
                <a:t>※Sensor model</a:t>
              </a:r>
              <a:endParaRPr kumimoji="1" lang="ja-JP" altLang="en-US" sz="1400" b="1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29157A83-9945-7641-94DB-BA5BFA670720}"/>
                </a:ext>
              </a:extLst>
            </p:cNvPr>
            <p:cNvSpPr txBox="1"/>
            <p:nvPr/>
          </p:nvSpPr>
          <p:spPr>
            <a:xfrm>
              <a:off x="3718231" y="6986797"/>
              <a:ext cx="1326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b="1" dirty="0"/>
                <a:t>※Robot model</a:t>
              </a:r>
              <a:endParaRPr kumimoji="1" lang="ja-JP" altLang="en-US" sz="1400" b="1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E0F7E3D0-9E99-154B-B1AF-99D3BFA71BA1}"/>
                </a:ext>
              </a:extLst>
            </p:cNvPr>
            <p:cNvSpPr txBox="1"/>
            <p:nvPr/>
          </p:nvSpPr>
          <p:spPr>
            <a:xfrm>
              <a:off x="9031057" y="2895408"/>
              <a:ext cx="27874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b="1" dirty="0"/>
                <a:t>※Activate real robot configuration</a:t>
              </a:r>
              <a:endParaRPr kumimoji="1" lang="ja-JP" altLang="en-US" sz="1400" b="1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50F45ECF-9CC6-9C49-850D-AF7D30B2BD14}"/>
                </a:ext>
              </a:extLst>
            </p:cNvPr>
            <p:cNvSpPr txBox="1"/>
            <p:nvPr/>
          </p:nvSpPr>
          <p:spPr>
            <a:xfrm>
              <a:off x="9094626" y="4266759"/>
              <a:ext cx="21456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b="1" dirty="0"/>
                <a:t>※Controller for real robot</a:t>
              </a:r>
              <a:endParaRPr kumimoji="1" lang="ja-JP" altLang="en-US" sz="1400" b="1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CA17E84E-7EF5-DC4B-BF5A-BFFAA11635B4}"/>
                </a:ext>
              </a:extLst>
            </p:cNvPr>
            <p:cNvSpPr txBox="1"/>
            <p:nvPr/>
          </p:nvSpPr>
          <p:spPr>
            <a:xfrm>
              <a:off x="7617003" y="-1062873"/>
              <a:ext cx="21343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b="1" dirty="0"/>
                <a:t>※</a:t>
              </a:r>
              <a:r>
                <a:rPr kumimoji="1" lang="en-US" altLang="ja-JP" sz="1400" b="1" dirty="0" err="1"/>
                <a:t>Bringup</a:t>
              </a:r>
              <a:r>
                <a:rPr kumimoji="1" lang="en-US" altLang="ja-JP" sz="1400" b="1" dirty="0"/>
                <a:t> common config</a:t>
              </a:r>
            </a:p>
          </p:txBody>
        </p:sp>
        <p:sp>
          <p:nvSpPr>
            <p:cNvPr id="177" name="角丸四角形 176">
              <a:extLst>
                <a:ext uri="{FF2B5EF4-FFF2-40B4-BE49-F238E27FC236}">
                  <a16:creationId xmlns:a16="http://schemas.microsoft.com/office/drawing/2014/main" id="{1CC57A93-35BF-324D-8AAE-0166983F4439}"/>
                </a:ext>
              </a:extLst>
            </p:cNvPr>
            <p:cNvSpPr/>
            <p:nvPr/>
          </p:nvSpPr>
          <p:spPr>
            <a:xfrm>
              <a:off x="5704809" y="8787729"/>
              <a:ext cx="2148607" cy="35671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" name="テキスト ボックス 177">
              <a:extLst>
                <a:ext uri="{FF2B5EF4-FFF2-40B4-BE49-F238E27FC236}">
                  <a16:creationId xmlns:a16="http://schemas.microsoft.com/office/drawing/2014/main" id="{656B8422-533C-DA4F-99BF-8ECECB35452E}"/>
                </a:ext>
              </a:extLst>
            </p:cNvPr>
            <p:cNvSpPr txBox="1"/>
            <p:nvPr/>
          </p:nvSpPr>
          <p:spPr>
            <a:xfrm>
              <a:off x="5787604" y="8803491"/>
              <a:ext cx="1902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/>
                <a:t>(hand).</a:t>
              </a:r>
              <a:r>
                <a:rPr lang="en-US" altLang="ja-JP" sz="1600" b="1" dirty="0" err="1"/>
                <a:t>gazebo</a:t>
              </a:r>
              <a:r>
                <a:rPr kumimoji="1" lang="en-US" altLang="ja-JP" sz="1600" b="1" dirty="0" err="1"/>
                <a:t>.xacro</a:t>
              </a:r>
              <a:endParaRPr kumimoji="1" lang="ja-JP" altLang="en-US" sz="1600" b="1"/>
            </a:p>
          </p:txBody>
        </p:sp>
        <p:cxnSp>
          <p:nvCxnSpPr>
            <p:cNvPr id="181" name="直線コネクタ 180">
              <a:extLst>
                <a:ext uri="{FF2B5EF4-FFF2-40B4-BE49-F238E27FC236}">
                  <a16:creationId xmlns:a16="http://schemas.microsoft.com/office/drawing/2014/main" id="{616CA2BB-81CF-B84F-939F-B92249C189D8}"/>
                </a:ext>
              </a:extLst>
            </p:cNvPr>
            <p:cNvCxnSpPr>
              <a:cxnSpLocks/>
            </p:cNvCxnSpPr>
            <p:nvPr/>
          </p:nvCxnSpPr>
          <p:spPr>
            <a:xfrm>
              <a:off x="5564439" y="8978894"/>
              <a:ext cx="1476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テキスト ボックス 183">
              <a:extLst>
                <a:ext uri="{FF2B5EF4-FFF2-40B4-BE49-F238E27FC236}">
                  <a16:creationId xmlns:a16="http://schemas.microsoft.com/office/drawing/2014/main" id="{D885AAD0-EC47-624B-B2AE-A2B00276829C}"/>
                </a:ext>
              </a:extLst>
            </p:cNvPr>
            <p:cNvSpPr txBox="1"/>
            <p:nvPr/>
          </p:nvSpPr>
          <p:spPr>
            <a:xfrm>
              <a:off x="6973001" y="9139278"/>
              <a:ext cx="1843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b="1" dirty="0"/>
                <a:t>※Hand G</a:t>
              </a:r>
              <a:r>
                <a:rPr lang="en-US" altLang="ja-JP" sz="1400" b="1" dirty="0"/>
                <a:t>azebo config</a:t>
              </a:r>
              <a:endParaRPr kumimoji="1" lang="ja-JP" altLang="en-US" sz="1400" b="1"/>
            </a:p>
          </p:txBody>
        </p:sp>
        <p:cxnSp>
          <p:nvCxnSpPr>
            <p:cNvPr id="185" name="直線コネクタ 184">
              <a:extLst>
                <a:ext uri="{FF2B5EF4-FFF2-40B4-BE49-F238E27FC236}">
                  <a16:creationId xmlns:a16="http://schemas.microsoft.com/office/drawing/2014/main" id="{A03E34B0-F463-3C4E-9202-F65BE618AE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9996" y="9130054"/>
              <a:ext cx="6789" cy="170120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カギ線コネクタ 43">
              <a:extLst>
                <a:ext uri="{FF2B5EF4-FFF2-40B4-BE49-F238E27FC236}">
                  <a16:creationId xmlns:a16="http://schemas.microsoft.com/office/drawing/2014/main" id="{0F5621FA-5897-0048-A00C-8091E060F84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-932800" y="4231808"/>
              <a:ext cx="7740000" cy="5077293"/>
            </a:xfrm>
            <a:prstGeom prst="bentConnector3">
              <a:avLst>
                <a:gd name="adj1" fmla="val 100017"/>
              </a:avLst>
            </a:prstGeom>
            <a:ln w="381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正方形/長方形 182">
              <a:extLst>
                <a:ext uri="{FF2B5EF4-FFF2-40B4-BE49-F238E27FC236}">
                  <a16:creationId xmlns:a16="http://schemas.microsoft.com/office/drawing/2014/main" id="{8A6FF1DD-53DC-6948-8C3E-ECD6B0C74B3A}"/>
                </a:ext>
              </a:extLst>
            </p:cNvPr>
            <p:cNvSpPr/>
            <p:nvPr/>
          </p:nvSpPr>
          <p:spPr>
            <a:xfrm>
              <a:off x="5403412" y="8261275"/>
              <a:ext cx="1440000" cy="403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4CDD8B6B-A05B-0A43-9E3F-24F80C07BDB6}"/>
                </a:ext>
              </a:extLst>
            </p:cNvPr>
            <p:cNvSpPr txBox="1"/>
            <p:nvPr/>
          </p:nvSpPr>
          <p:spPr>
            <a:xfrm>
              <a:off x="5418941" y="8298776"/>
              <a:ext cx="14453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b="1" dirty="0"/>
                <a:t>(hand)_gazebo</a:t>
              </a:r>
              <a:endParaRPr kumimoji="1" lang="ja-JP" altLang="en-US" sz="1600" b="1"/>
            </a:p>
          </p:txBody>
        </p:sp>
        <p:cxnSp>
          <p:nvCxnSpPr>
            <p:cNvPr id="193" name="直線コネクタ 192">
              <a:extLst>
                <a:ext uri="{FF2B5EF4-FFF2-40B4-BE49-F238E27FC236}">
                  <a16:creationId xmlns:a16="http://schemas.microsoft.com/office/drawing/2014/main" id="{46D4B721-0282-884D-A0BC-F72A3EBFFF0D}"/>
                </a:ext>
              </a:extLst>
            </p:cNvPr>
            <p:cNvCxnSpPr>
              <a:cxnSpLocks/>
            </p:cNvCxnSpPr>
            <p:nvPr/>
          </p:nvCxnSpPr>
          <p:spPr>
            <a:xfrm>
              <a:off x="5252643" y="8458200"/>
              <a:ext cx="1476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コネクタ 193">
              <a:extLst>
                <a:ext uri="{FF2B5EF4-FFF2-40B4-BE49-F238E27FC236}">
                  <a16:creationId xmlns:a16="http://schemas.microsoft.com/office/drawing/2014/main" id="{B7FCC3C2-03FB-3F46-AA63-E348F079E34B}"/>
                </a:ext>
              </a:extLst>
            </p:cNvPr>
            <p:cNvCxnSpPr>
              <a:cxnSpLocks/>
            </p:cNvCxnSpPr>
            <p:nvPr/>
          </p:nvCxnSpPr>
          <p:spPr>
            <a:xfrm>
              <a:off x="5559596" y="8643465"/>
              <a:ext cx="0" cy="3370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4399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1094</TotalTime>
  <Words>288</Words>
  <Application>Microsoft Macintosh PowerPoint</Application>
  <PresentationFormat>画面に合わせる (4:3)</PresentationFormat>
  <Paragraphs>67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p104134k</dc:creator>
  <cp:lastModifiedBy>p104134k</cp:lastModifiedBy>
  <cp:revision>52</cp:revision>
  <dcterms:created xsi:type="dcterms:W3CDTF">2019-06-16T05:31:09Z</dcterms:created>
  <dcterms:modified xsi:type="dcterms:W3CDTF">2019-07-03T03:19:11Z</dcterms:modified>
</cp:coreProperties>
</file>