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33"/>
  </p:notesMasterIdLst>
  <p:handoutMasterIdLst>
    <p:handoutMasterId r:id="rId34"/>
  </p:handoutMasterIdLst>
  <p:sldIdLst>
    <p:sldId id="256" r:id="rId2"/>
    <p:sldId id="400" r:id="rId3"/>
    <p:sldId id="402" r:id="rId4"/>
    <p:sldId id="403" r:id="rId5"/>
    <p:sldId id="426" r:id="rId6"/>
    <p:sldId id="427" r:id="rId7"/>
    <p:sldId id="436" r:id="rId8"/>
    <p:sldId id="437" r:id="rId9"/>
    <p:sldId id="438" r:id="rId10"/>
    <p:sldId id="440" r:id="rId11"/>
    <p:sldId id="441" r:id="rId12"/>
    <p:sldId id="442" r:id="rId13"/>
    <p:sldId id="446" r:id="rId14"/>
    <p:sldId id="443" r:id="rId15"/>
    <p:sldId id="439" r:id="rId16"/>
    <p:sldId id="444" r:id="rId17"/>
    <p:sldId id="435" r:id="rId18"/>
    <p:sldId id="447" r:id="rId19"/>
    <p:sldId id="451" r:id="rId20"/>
    <p:sldId id="452" r:id="rId21"/>
    <p:sldId id="453" r:id="rId22"/>
    <p:sldId id="454" r:id="rId23"/>
    <p:sldId id="455" r:id="rId24"/>
    <p:sldId id="456" r:id="rId25"/>
    <p:sldId id="445" r:id="rId26"/>
    <p:sldId id="408" r:id="rId27"/>
    <p:sldId id="428" r:id="rId28"/>
    <p:sldId id="430" r:id="rId29"/>
    <p:sldId id="433" r:id="rId30"/>
    <p:sldId id="431" r:id="rId31"/>
    <p:sldId id="434" r:id="rId32"/>
  </p:sldIdLst>
  <p:sldSz cx="9144000" cy="6858000" type="screen4x3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Verdana" pitchFamily="34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Verdana" pitchFamily="34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Verdana" pitchFamily="34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Verdana" pitchFamily="34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9933"/>
    <a:srgbClr val="66FF33"/>
    <a:srgbClr val="006600"/>
    <a:srgbClr val="3366FF"/>
    <a:srgbClr val="D5D5FF"/>
    <a:srgbClr val="E7E7FF"/>
    <a:srgbClr val="CCFFFF"/>
    <a:srgbClr val="B7FFB7"/>
    <a:srgbClr val="D5FFD5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5" autoAdjust="0"/>
    <p:restoredTop sz="98936" autoAdjust="0"/>
  </p:normalViewPr>
  <p:slideViewPr>
    <p:cSldViewPr>
      <p:cViewPr varScale="1">
        <p:scale>
          <a:sx n="103" d="100"/>
          <a:sy n="103" d="100"/>
        </p:scale>
        <p:origin x="-11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9" d="100"/>
        <a:sy n="99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2292" y="-120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ea typeface="新細明體" charset="-120"/>
              </a:defRPr>
            </a:lvl1pPr>
          </a:lstStyle>
          <a:p>
            <a:pPr>
              <a:defRPr/>
            </a:pPr>
            <a:fld id="{64C90E38-8D40-49AF-9A35-4094A906CDB0}" type="datetimeFigureOut">
              <a:rPr lang="zh-TW" altLang="en-US"/>
              <a:pPr>
                <a:defRPr/>
              </a:pPr>
              <a:t>2011/6/9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ea typeface="新細明體" charset="-120"/>
              </a:defRPr>
            </a:lvl1pPr>
          </a:lstStyle>
          <a:p>
            <a:pPr>
              <a:defRPr/>
            </a:pPr>
            <a:fld id="{110A3F8E-9E5B-41C4-A7E4-082D0782478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1229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731552D-94BD-4133-BC38-BFFBA20C354B}" type="slidenum">
              <a:rPr lang="zh-TW" altLang="en-US" smtClean="0"/>
              <a:pPr/>
              <a:t>1</a:t>
            </a:fld>
            <a:endParaRPr lang="zh-TW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333399"/>
          </a:solidFill>
          <a:ln w="952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kumimoji="0" lang="zh-TW" altLang="zh-TW" sz="2400">
              <a:latin typeface="Times New Roman" pitchFamily="18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2007/12/12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57884" y="5715016"/>
            <a:ext cx="860026" cy="497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文字方塊 10"/>
          <p:cNvSpPr txBox="1"/>
          <p:nvPr userDrawn="1"/>
        </p:nvSpPr>
        <p:spPr>
          <a:xfrm>
            <a:off x="6715140" y="5500702"/>
            <a:ext cx="147153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i="1" dirty="0" smtClean="0">
                <a:latin typeface="Arial" pitchFamily="34" charset="0"/>
                <a:cs typeface="Arial" pitchFamily="34" charset="0"/>
              </a:rPr>
              <a:t>WU-YANG</a:t>
            </a:r>
            <a:r>
              <a:rPr lang="en-US" altLang="zh-TW" sz="3200" b="1" i="1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altLang="zh-TW" sz="900" b="1" i="1" dirty="0" smtClean="0">
                <a:latin typeface="Arial" pitchFamily="34" charset="0"/>
                <a:cs typeface="Arial" pitchFamily="34" charset="0"/>
              </a:rPr>
              <a:t>Technology Co., Ltd. </a:t>
            </a:r>
            <a:endParaRPr lang="zh-TW" altLang="en-US" sz="900" dirty="0" smtClean="0">
              <a:latin typeface="Arial" pitchFamily="34" charset="0"/>
              <a:cs typeface="Arial" pitchFamily="34" charset="0"/>
            </a:endParaRPr>
          </a:p>
          <a:p>
            <a:endParaRPr lang="zh-TW" altLang="en-US" sz="9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2007/12/12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73838" y="260350"/>
            <a:ext cx="2001837" cy="583247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66738" y="260350"/>
            <a:ext cx="5854700" cy="583247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2007/12/12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>
                <a:latin typeface="Arial" pitchFamily="34" charset="0"/>
                <a:ea typeface="標楷體" pitchFamily="65" charset="-120"/>
                <a:cs typeface="Arial" pitchFamily="34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 baseline="0">
                <a:latin typeface="Arial" pitchFamily="34" charset="0"/>
                <a:ea typeface="標楷體" pitchFamily="65" charset="-120"/>
              </a:defRPr>
            </a:lvl1pPr>
            <a:lvl2pPr>
              <a:defRPr sz="1800" baseline="0">
                <a:latin typeface="Arial" pitchFamily="34" charset="0"/>
                <a:ea typeface="標楷體" pitchFamily="65" charset="-120"/>
              </a:defRPr>
            </a:lvl2pPr>
            <a:lvl3pPr>
              <a:defRPr sz="1800" baseline="0">
                <a:latin typeface="Arial" pitchFamily="34" charset="0"/>
                <a:ea typeface="標楷體" pitchFamily="65" charset="-120"/>
              </a:defRPr>
            </a:lvl3pPr>
            <a:lvl4pPr>
              <a:defRPr sz="1800" baseline="0">
                <a:latin typeface="Arial" pitchFamily="34" charset="0"/>
                <a:ea typeface="標楷體" pitchFamily="65" charset="-120"/>
              </a:defRPr>
            </a:lvl4pPr>
            <a:lvl5pPr>
              <a:defRPr sz="1800" baseline="0"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2007/12/12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2007/12/12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66738" y="1125538"/>
            <a:ext cx="3924300" cy="4967287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3438" y="1125538"/>
            <a:ext cx="3924300" cy="4967287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2007/12/12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2007/12/12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2007/12/12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2007/12/12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2007/12/12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2007/12/12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260350"/>
            <a:ext cx="8001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125538"/>
            <a:ext cx="8001000" cy="496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auto">
          <a:xfrm>
            <a:off x="609600" y="992188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333399"/>
          </a:solidFill>
          <a:ln w="952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kumimoji="0" lang="zh-TW" altLang="zh-TW" sz="2400">
              <a:latin typeface="Times New Roman" pitchFamily="18" charset="0"/>
            </a:endParaRPr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TW"/>
              <a:t>2007/12/12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200"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>
                <a:ea typeface="新細明體" charset="-12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286776" y="71414"/>
            <a:ext cx="785786" cy="454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新細明體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新細明體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新細明體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新細明體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新細明體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新細明體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新細明體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新細明體" charset="-12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kumimoji="1"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kumimoji="1"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000108"/>
            <a:ext cx="7772400" cy="1362092"/>
          </a:xfrm>
        </p:spPr>
        <p:txBody>
          <a:bodyPr/>
          <a:lstStyle/>
          <a:p>
            <a:pPr algn="ctr" eaLnBrk="1" hangingPunct="1"/>
            <a:r>
              <a:rPr lang="en-US" altLang="zh-TW" sz="4800" dirty="0" smtClean="0">
                <a:solidFill>
                  <a:srgbClr val="FF0000"/>
                </a:solidFill>
                <a:latin typeface="GungsuhChe" pitchFamily="49" charset="-127"/>
                <a:ea typeface="GungsuhChe" pitchFamily="49" charset="-127"/>
              </a:rPr>
              <a:t>SIOC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實驗</a:t>
            </a:r>
            <a:r>
              <a:rPr lang="en-US" altLang="zh-TW" dirty="0" smtClean="0"/>
              <a:t>8</a:t>
            </a:r>
            <a:r>
              <a:rPr lang="zh-TW" altLang="en-US" dirty="0" smtClean="0"/>
              <a:t>：</a:t>
            </a:r>
            <a:r>
              <a:rPr lang="en-US" altLang="zh-TW" dirty="0" smtClean="0"/>
              <a:t>SPI</a:t>
            </a:r>
            <a:endParaRPr lang="en-US" altLang="zh-TW" dirty="0" smtClean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14375" y="3429000"/>
            <a:ext cx="7010400" cy="2500313"/>
          </a:xfrm>
        </p:spPr>
        <p:txBody>
          <a:bodyPr/>
          <a:lstStyle/>
          <a:p>
            <a:pPr eaLnBrk="1" hangingPunct="1"/>
            <a:endParaRPr kumimoji="0"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eaLnBrk="1" hangingPunct="1"/>
            <a:endParaRPr kumimoji="0"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eaLnBrk="1" hangingPunct="1"/>
            <a:endParaRPr kumimoji="0"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eaLnBrk="1" hangingPunct="1"/>
            <a:endParaRPr lang="en-US" altLang="zh-TW" sz="2400" b="1" dirty="0" smtClean="0">
              <a:latin typeface="Arial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357422" y="3143248"/>
            <a:ext cx="4071966" cy="97565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"/>
              </a:spcBef>
              <a:defRPr/>
            </a:pPr>
            <a:r>
              <a:rPr kumimoji="0" lang="zh-TW" altLang="en-US" sz="2800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歐俊良 </a:t>
            </a:r>
            <a:r>
              <a:rPr kumimoji="0" lang="en-US" altLang="zh-TW" sz="2800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/</a:t>
            </a:r>
            <a:r>
              <a:rPr lang="zh-TW" altLang="en-US" sz="2800" dirty="0" smtClean="0">
                <a:latin typeface="+mj-lt"/>
                <a:ea typeface="標楷體" pitchFamily="65" charset="-120"/>
              </a:rPr>
              <a:t>陳慶瀚</a:t>
            </a:r>
            <a:endParaRPr lang="zh-TW" altLang="en-US" sz="2800" dirty="0">
              <a:latin typeface="+mj-lt"/>
              <a:ea typeface="標楷體" pitchFamily="65" charset="-120"/>
            </a:endParaRPr>
          </a:p>
          <a:p>
            <a:pPr algn="ctr">
              <a:spcBef>
                <a:spcPct val="5000"/>
              </a:spcBef>
              <a:defRPr/>
            </a:pPr>
            <a:r>
              <a:rPr lang="en-US" altLang="zh-TW" sz="2800" dirty="0" smtClean="0">
                <a:latin typeface="+mj-lt"/>
                <a:ea typeface="標楷體" pitchFamily="65" charset="-120"/>
              </a:rPr>
              <a:t>MIAT</a:t>
            </a:r>
            <a:r>
              <a:rPr lang="zh-TW" altLang="en-US" sz="2800" dirty="0" smtClean="0">
                <a:latin typeface="+mj-lt"/>
                <a:ea typeface="標楷體" pitchFamily="65" charset="-120"/>
              </a:rPr>
              <a:t>實驗室</a:t>
            </a:r>
            <a:endParaRPr lang="zh-TW" altLang="en-US" sz="2800" dirty="0">
              <a:latin typeface="+mj-lt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 smtClean="0"/>
              <a:t>SPI_DataSize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SPI_DataSize</a:t>
            </a:r>
            <a:r>
              <a:rPr lang="en-US" altLang="zh-TW" dirty="0" smtClean="0"/>
              <a:t> configures the SPI data size.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55576" y="2564905"/>
          <a:ext cx="7992888" cy="2775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9805"/>
                <a:gridCol w="5633083"/>
              </a:tblGrid>
              <a:tr h="467959">
                <a:tc>
                  <a:txBody>
                    <a:bodyPr/>
                    <a:lstStyle/>
                    <a:p>
                      <a:r>
                        <a:rPr lang="en-US" altLang="zh-TW" sz="18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SPI_DataSize</a:t>
                      </a:r>
                      <a:endParaRPr lang="en-US" altLang="zh-TW" sz="1800" b="1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zh-TW" altLang="en-US" dirty="0"/>
                    </a:p>
                  </a:txBody>
                  <a:tcPr/>
                </a:tc>
              </a:tr>
              <a:tr h="1153872">
                <a:tc>
                  <a:txBody>
                    <a:bodyPr/>
                    <a:lstStyle/>
                    <a:p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SPI_DataSize_16b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SPI 16-bit data frame format for transmission and reception</a:t>
                      </a:r>
                    </a:p>
                  </a:txBody>
                  <a:tcPr/>
                </a:tc>
              </a:tr>
              <a:tr h="1153872">
                <a:tc>
                  <a:txBody>
                    <a:bodyPr/>
                    <a:lstStyle/>
                    <a:p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SPI_DataSize_8b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SPI 8-bit data frame format for transmission and reception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SPI_CPOL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SPI_CPOL selects the serial clock steady state.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55576" y="2564905"/>
          <a:ext cx="7992888" cy="2775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9805"/>
                <a:gridCol w="5633083"/>
              </a:tblGrid>
              <a:tr h="467959">
                <a:tc>
                  <a:txBody>
                    <a:bodyPr/>
                    <a:lstStyle/>
                    <a:p>
                      <a:r>
                        <a:rPr lang="en-US" altLang="zh-TW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SPI_CPOL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zh-TW" altLang="en-US" dirty="0"/>
                    </a:p>
                  </a:txBody>
                  <a:tcPr/>
                </a:tc>
              </a:tr>
              <a:tr h="1153872">
                <a:tc>
                  <a:txBody>
                    <a:bodyPr/>
                    <a:lstStyle/>
                    <a:p>
                      <a:r>
                        <a:rPr lang="en-US" altLang="zh-TW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SPI_CPOL_High</a:t>
                      </a:r>
                      <a:endParaRPr lang="en-US" altLang="zh-TW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Clock idle high</a:t>
                      </a:r>
                    </a:p>
                  </a:txBody>
                  <a:tcPr/>
                </a:tc>
              </a:tr>
              <a:tr h="1153872">
                <a:tc>
                  <a:txBody>
                    <a:bodyPr/>
                    <a:lstStyle/>
                    <a:p>
                      <a:r>
                        <a:rPr lang="en-US" altLang="zh-TW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SPI_CPOL_Low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Clock idle low</a:t>
                      </a:r>
                    </a:p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SPI_CPHA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SPI_CPHA configures the clock active edge for the bit capture.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83568" y="1988840"/>
          <a:ext cx="7992888" cy="2952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9805"/>
                <a:gridCol w="5633083"/>
              </a:tblGrid>
              <a:tr h="497736">
                <a:tc>
                  <a:txBody>
                    <a:bodyPr/>
                    <a:lstStyle/>
                    <a:p>
                      <a:r>
                        <a:rPr lang="en-US" altLang="zh-TW" sz="18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SPI_DataSize</a:t>
                      </a:r>
                      <a:endParaRPr lang="en-US" altLang="zh-TW" sz="1800" b="1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zh-TW" altLang="en-US" dirty="0"/>
                    </a:p>
                  </a:txBody>
                  <a:tcPr/>
                </a:tc>
              </a:tr>
              <a:tr h="1227296">
                <a:tc>
                  <a:txBody>
                    <a:bodyPr/>
                    <a:lstStyle/>
                    <a:p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SPI_CPHA_2Edge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is captured on the second edge</a:t>
                      </a:r>
                    </a:p>
                  </a:txBody>
                  <a:tcPr/>
                </a:tc>
              </a:tr>
              <a:tr h="1227296">
                <a:tc>
                  <a:txBody>
                    <a:bodyPr/>
                    <a:lstStyle/>
                    <a:p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SPI_CPHA_1Edge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is captured on the first edge</a:t>
                      </a:r>
                    </a:p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1" dirty="0" smtClean="0"/>
              <a:t>SPI Protocol Cont.,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268760"/>
            <a:ext cx="7252026" cy="4392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SPI_NSS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SPI_NSS specifies whether the NSS signal is managed by hardware (NSS pin) or by software using the SSI bit..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55576" y="2564905"/>
          <a:ext cx="7992888" cy="2775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9805"/>
                <a:gridCol w="5633083"/>
              </a:tblGrid>
              <a:tr h="467959">
                <a:tc>
                  <a:txBody>
                    <a:bodyPr/>
                    <a:lstStyle/>
                    <a:p>
                      <a:r>
                        <a:rPr lang="en-US" altLang="zh-TW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SPI_NSS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zh-TW" altLang="en-US" dirty="0"/>
                    </a:p>
                  </a:txBody>
                  <a:tcPr/>
                </a:tc>
              </a:tr>
              <a:tr h="1153872">
                <a:tc>
                  <a:txBody>
                    <a:bodyPr/>
                    <a:lstStyle/>
                    <a:p>
                      <a:r>
                        <a:rPr lang="en-US" altLang="zh-TW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SPI_NSS_Hard</a:t>
                      </a:r>
                      <a:endParaRPr lang="en-US" altLang="zh-TW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NSS managed by external pin</a:t>
                      </a:r>
                    </a:p>
                  </a:txBody>
                  <a:tcPr/>
                </a:tc>
              </a:tr>
              <a:tr h="1153872">
                <a:tc>
                  <a:txBody>
                    <a:bodyPr/>
                    <a:lstStyle/>
                    <a:p>
                      <a:r>
                        <a:rPr lang="en-US" altLang="zh-TW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SPI_NSS_Soft</a:t>
                      </a:r>
                      <a:endParaRPr lang="en-US" altLang="zh-TW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Internal NSS signal controlled by SSI bit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 smtClean="0"/>
              <a:t>SPI_BaudRatePrescaler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SPI_BaudRatePrescaler</a:t>
            </a:r>
            <a:r>
              <a:rPr lang="en-US" altLang="zh-TW" dirty="0" smtClean="0"/>
              <a:t> is used to define the Baud Rate </a:t>
            </a:r>
            <a:r>
              <a:rPr lang="en-US" altLang="zh-TW" dirty="0" err="1" smtClean="0"/>
              <a:t>prescaler</a:t>
            </a:r>
            <a:r>
              <a:rPr lang="en-US" altLang="zh-TW" dirty="0" smtClean="0"/>
              <a:t> value which will be used to configure the transmit and receive SCK clock.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03040" y="2276872"/>
          <a:ext cx="8640960" cy="3968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76"/>
                <a:gridCol w="5256584"/>
              </a:tblGrid>
              <a:tr h="416018">
                <a:tc>
                  <a:txBody>
                    <a:bodyPr/>
                    <a:lstStyle/>
                    <a:p>
                      <a:r>
                        <a:rPr lang="en-US" altLang="zh-TW" sz="18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SPI_BaudratePrescaler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zh-TW" altLang="en-US" dirty="0"/>
                    </a:p>
                  </a:txBody>
                  <a:tcPr/>
                </a:tc>
              </a:tr>
              <a:tr h="4160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+mn-cs"/>
                        </a:rPr>
                        <a:t>SPI_BaudRatePrescaler2</a:t>
                      </a:r>
                      <a:endParaRPr lang="zh-TW" altLang="en-US" sz="1800" kern="1200" baseline="0" dirty="0" smtClean="0">
                        <a:solidFill>
                          <a:schemeClr val="dk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Baud Rate </a:t>
                      </a:r>
                      <a:r>
                        <a:rPr lang="en-US" altLang="zh-TW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Prescaler</a:t>
                      </a:r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equal to 2</a:t>
                      </a:r>
                      <a:endParaRPr lang="zh-TW" altLang="en-US" dirty="0"/>
                    </a:p>
                  </a:txBody>
                  <a:tcPr/>
                </a:tc>
              </a:tr>
              <a:tr h="4160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+mn-cs"/>
                        </a:rPr>
                        <a:t>SPI_BaudRatePrescaler4</a:t>
                      </a:r>
                      <a:endParaRPr lang="zh-TW" altLang="en-US" sz="1800" kern="1200" baseline="0" dirty="0" smtClean="0">
                        <a:solidFill>
                          <a:schemeClr val="dk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Baud Rate </a:t>
                      </a:r>
                      <a:r>
                        <a:rPr lang="en-US" altLang="zh-TW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Prescaler</a:t>
                      </a:r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equal to 4</a:t>
                      </a:r>
                      <a:endParaRPr lang="zh-TW" alt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60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+mn-cs"/>
                        </a:rPr>
                        <a:t>SPI_BaudRatePrescaler8</a:t>
                      </a:r>
                      <a:endParaRPr lang="zh-TW" altLang="en-US" sz="1800" kern="1200" baseline="0" dirty="0" smtClean="0">
                        <a:solidFill>
                          <a:schemeClr val="dk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Baud Rate </a:t>
                      </a:r>
                      <a:r>
                        <a:rPr lang="en-US" altLang="zh-TW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Prescaler</a:t>
                      </a:r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equal to 8</a:t>
                      </a:r>
                      <a:endParaRPr lang="zh-TW" alt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60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+mn-cs"/>
                        </a:rPr>
                        <a:t>SPI_BaudRatePrescaler16</a:t>
                      </a:r>
                      <a:endParaRPr lang="zh-TW" altLang="en-US" sz="1800" kern="1200" baseline="0" dirty="0" smtClean="0">
                        <a:solidFill>
                          <a:schemeClr val="dk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Baud Rate </a:t>
                      </a:r>
                      <a:r>
                        <a:rPr lang="en-US" altLang="zh-TW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Prescaler</a:t>
                      </a:r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equal to 16</a:t>
                      </a:r>
                      <a:endParaRPr lang="zh-TW" alt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60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+mn-cs"/>
                        </a:rPr>
                        <a:t>SPI_BaudRatePrescaler32</a:t>
                      </a:r>
                      <a:endParaRPr lang="zh-TW" altLang="en-US" sz="1800" kern="1200" baseline="0" dirty="0" smtClean="0">
                        <a:solidFill>
                          <a:schemeClr val="dk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Baud Rate </a:t>
                      </a:r>
                      <a:r>
                        <a:rPr lang="en-US" altLang="zh-TW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Prescaler</a:t>
                      </a:r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equal to 32</a:t>
                      </a:r>
                      <a:endParaRPr lang="zh-TW" alt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60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+mn-cs"/>
                        </a:rPr>
                        <a:t>SPI_BaudRatePrescaler64</a:t>
                      </a:r>
                      <a:endParaRPr lang="zh-TW" altLang="en-US" sz="1800" kern="1200" baseline="0" dirty="0" smtClean="0">
                        <a:solidFill>
                          <a:schemeClr val="dk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Baud Rate </a:t>
                      </a:r>
                      <a:r>
                        <a:rPr lang="en-US" altLang="zh-TW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Prescaler</a:t>
                      </a:r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equal to 64</a:t>
                      </a:r>
                      <a:endParaRPr lang="zh-TW" alt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60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+mn-cs"/>
                        </a:rPr>
                        <a:t>SPI_BaudRatePrescaler128</a:t>
                      </a:r>
                      <a:endParaRPr lang="zh-TW" altLang="en-US" sz="1800" kern="1200" baseline="0" dirty="0" smtClean="0">
                        <a:solidFill>
                          <a:schemeClr val="dk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Baud Rate </a:t>
                      </a:r>
                      <a:r>
                        <a:rPr lang="en-US" altLang="zh-TW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Prescaler</a:t>
                      </a:r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equal to 128</a:t>
                      </a:r>
                      <a:endParaRPr lang="zh-TW" alt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60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aseline="0" dirty="0" smtClean="0">
                          <a:latin typeface="Arial"/>
                        </a:rPr>
                        <a:t>SPI_BaudRatePrescaler256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Baud Rate </a:t>
                      </a:r>
                      <a:r>
                        <a:rPr lang="en-US" altLang="zh-TW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Prescaler</a:t>
                      </a:r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equal to 256</a:t>
                      </a:r>
                      <a:endParaRPr lang="zh-TW" alt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 smtClean="0"/>
              <a:t>SPI_FirstBit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SPI_FirstBit</a:t>
            </a:r>
            <a:r>
              <a:rPr lang="en-US" altLang="zh-TW" dirty="0" smtClean="0"/>
              <a:t> specifies whether data transfers start from MSB or LSB bit.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			        149</a:t>
            </a:r>
            <a:r>
              <a:rPr lang="zh-TW" altLang="en-US" dirty="0" smtClean="0"/>
              <a:t>二進位表示法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55576" y="1988840"/>
          <a:ext cx="7992888" cy="280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9805"/>
                <a:gridCol w="5633083"/>
              </a:tblGrid>
              <a:tr h="467959">
                <a:tc>
                  <a:txBody>
                    <a:bodyPr/>
                    <a:lstStyle/>
                    <a:p>
                      <a:r>
                        <a:rPr lang="en-US" altLang="zh-TW" sz="18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SPI_FirstBit</a:t>
                      </a:r>
                      <a:endParaRPr lang="en-US" altLang="zh-TW" sz="1800" b="1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zh-TW" altLang="en-US" dirty="0"/>
                    </a:p>
                  </a:txBody>
                  <a:tcPr/>
                </a:tc>
              </a:tr>
              <a:tr h="1153872">
                <a:tc>
                  <a:txBody>
                    <a:bodyPr/>
                    <a:lstStyle/>
                    <a:p>
                      <a:r>
                        <a:rPr lang="en-US" altLang="zh-TW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SPI_FisrtBit_MSB</a:t>
                      </a:r>
                      <a:endParaRPr lang="en-US" altLang="zh-TW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First bit to transfer is the MSB</a:t>
                      </a:r>
                    </a:p>
                  </a:txBody>
                  <a:tcPr/>
                </a:tc>
              </a:tr>
              <a:tr h="1186481">
                <a:tc>
                  <a:txBody>
                    <a:bodyPr/>
                    <a:lstStyle/>
                    <a:p>
                      <a:r>
                        <a:rPr lang="en-US" altLang="zh-TW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SPI_FisrtBit_LSB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First bit to transfer is the LSB</a:t>
                      </a:r>
                    </a:p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4725144"/>
            <a:ext cx="4848225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Initialize the SPI1 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SPI_InitTypeDef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SPI_InitStructure</a:t>
            </a:r>
            <a:r>
              <a:rPr lang="en-US" altLang="zh-TW" dirty="0" smtClean="0"/>
              <a:t>;</a:t>
            </a:r>
          </a:p>
          <a:p>
            <a:r>
              <a:rPr lang="en-US" altLang="zh-TW" dirty="0" err="1" smtClean="0"/>
              <a:t>SPI_InitStructure.SPI_Direction</a:t>
            </a:r>
            <a:r>
              <a:rPr lang="en-US" altLang="zh-TW" dirty="0" smtClean="0"/>
              <a:t> = SPI_Direction_2Lines_FullDuplex;</a:t>
            </a:r>
          </a:p>
          <a:p>
            <a:r>
              <a:rPr lang="en-US" altLang="zh-TW" dirty="0" err="1" smtClean="0"/>
              <a:t>SPI_InitStructure.SPI_Mode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SPI_Mode_Master</a:t>
            </a:r>
            <a:r>
              <a:rPr lang="en-US" altLang="zh-TW" dirty="0" smtClean="0"/>
              <a:t>;</a:t>
            </a:r>
          </a:p>
          <a:p>
            <a:r>
              <a:rPr lang="en-US" altLang="zh-TW" dirty="0" err="1" smtClean="0"/>
              <a:t>SPI_InitStructure.SPI_DatSize</a:t>
            </a:r>
            <a:r>
              <a:rPr lang="en-US" altLang="zh-TW" dirty="0" smtClean="0"/>
              <a:t> = SPI_DatSize_16b;</a:t>
            </a:r>
          </a:p>
          <a:p>
            <a:r>
              <a:rPr lang="en-US" altLang="zh-TW" dirty="0" err="1" smtClean="0"/>
              <a:t>SPI_InitStructure.SPI_CPOL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SPI_CPOL_Low</a:t>
            </a:r>
            <a:r>
              <a:rPr lang="en-US" altLang="zh-TW" dirty="0" smtClean="0"/>
              <a:t>;</a:t>
            </a:r>
          </a:p>
          <a:p>
            <a:r>
              <a:rPr lang="en-US" altLang="zh-TW" dirty="0" err="1" smtClean="0"/>
              <a:t>SPI_InitStructure.SPI_CPHA</a:t>
            </a:r>
            <a:r>
              <a:rPr lang="en-US" altLang="zh-TW" dirty="0" smtClean="0"/>
              <a:t> = SPI_CPHA_2Edge;</a:t>
            </a:r>
          </a:p>
          <a:p>
            <a:r>
              <a:rPr lang="en-US" altLang="zh-TW" dirty="0" err="1" smtClean="0"/>
              <a:t>SPI_InitStructure.SPI_NSS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SPI_NSS_Soft</a:t>
            </a:r>
            <a:r>
              <a:rPr lang="en-US" altLang="zh-TW" dirty="0" smtClean="0"/>
              <a:t>;</a:t>
            </a:r>
          </a:p>
          <a:p>
            <a:r>
              <a:rPr lang="en-US" altLang="zh-TW" dirty="0" err="1" smtClean="0"/>
              <a:t>SPI_InitStructure.SPI_BaudRatePrescaler</a:t>
            </a:r>
            <a:r>
              <a:rPr lang="en-US" altLang="zh-TW" dirty="0" smtClean="0"/>
              <a:t> =</a:t>
            </a:r>
          </a:p>
          <a:p>
            <a:pPr>
              <a:buNone/>
            </a:pPr>
            <a:r>
              <a:rPr lang="en-US" altLang="zh-TW" dirty="0" smtClean="0"/>
              <a:t>       SPI_BaudRatePrescaler_128;</a:t>
            </a:r>
          </a:p>
          <a:p>
            <a:r>
              <a:rPr lang="en-US" altLang="zh-TW" dirty="0" err="1" smtClean="0"/>
              <a:t>SPI_InitStructure.SPI_FirstBit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SPI_FirstBit_MSB</a:t>
            </a:r>
            <a:r>
              <a:rPr lang="en-US" altLang="zh-TW" dirty="0" smtClean="0"/>
              <a:t>;</a:t>
            </a:r>
          </a:p>
          <a:p>
            <a:r>
              <a:rPr lang="en-US" altLang="zh-TW" dirty="0" err="1" smtClean="0"/>
              <a:t>SPI_Init</a:t>
            </a:r>
            <a:r>
              <a:rPr lang="en-US" altLang="zh-TW" dirty="0" smtClean="0"/>
              <a:t>(SPI1, &amp;</a:t>
            </a:r>
            <a:r>
              <a:rPr lang="en-US" altLang="zh-TW" dirty="0" err="1" smtClean="0"/>
              <a:t>SPI_InitStructure</a:t>
            </a:r>
            <a:r>
              <a:rPr lang="en-US" altLang="zh-TW" dirty="0" smtClean="0"/>
              <a:t>);</a:t>
            </a:r>
            <a:endParaRPr lang="zh-TW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SPI_I2S_SendData 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95536" y="1484784"/>
          <a:ext cx="8064896" cy="3816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48"/>
                <a:gridCol w="4032448"/>
              </a:tblGrid>
              <a:tr h="485353">
                <a:tc>
                  <a:txBody>
                    <a:bodyPr/>
                    <a:lstStyle/>
                    <a:p>
                      <a:r>
                        <a:rPr lang="en-US" altLang="zh-TW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Function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SPI_I2S_SendData</a:t>
                      </a:r>
                      <a:endParaRPr lang="zh-TW" altLang="en-US" dirty="0"/>
                    </a:p>
                  </a:txBody>
                  <a:tcPr/>
                </a:tc>
              </a:tr>
              <a:tr h="585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 prototype</a:t>
                      </a:r>
                      <a:endParaRPr lang="zh-TW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SPI_I2S_SendData(</a:t>
                      </a:r>
                      <a:r>
                        <a:rPr lang="en-US" altLang="zh-TW" sz="12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SPI_TypeDef</a:t>
                      </a:r>
                      <a:r>
                        <a:rPr lang="en-US" altLang="zh-TW" sz="12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zh-TW" sz="12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SPIx</a:t>
                      </a:r>
                      <a:r>
                        <a:rPr lang="en-US" altLang="zh-TW" sz="12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u16 Data)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827235">
                <a:tc>
                  <a:txBody>
                    <a:bodyPr/>
                    <a:lstStyle/>
                    <a:p>
                      <a:r>
                        <a:rPr lang="en-US" altLang="zh-TW" sz="12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Behavior description 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Transmits data through the </a:t>
                      </a:r>
                      <a:r>
                        <a:rPr lang="en-US" altLang="zh-TW" sz="12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SPIx</a:t>
                      </a:r>
                      <a:r>
                        <a:rPr lang="en-US" altLang="zh-TW" sz="12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/I2Sx peripheral.</a:t>
                      </a:r>
                    </a:p>
                    <a:p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849368">
                <a:tc>
                  <a:txBody>
                    <a:bodyPr/>
                    <a:lstStyle/>
                    <a:p>
                      <a:r>
                        <a:rPr lang="en-US" altLang="zh-TW" sz="12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 parameter1 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SPIx</a:t>
                      </a:r>
                      <a:r>
                        <a:rPr lang="en-US" altLang="zh-TW" sz="12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where x can be 1, 2 or 3 to select the SPI peripheral.</a:t>
                      </a:r>
                    </a:p>
                    <a:p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068511">
                <a:tc>
                  <a:txBody>
                    <a:bodyPr/>
                    <a:lstStyle/>
                    <a:p>
                      <a:r>
                        <a:rPr lang="en-US" altLang="zh-TW" sz="12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 parameter 2 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Data: Byte or half word (in SPI mode), or half word (in I2S mode) to be transmitted.</a:t>
                      </a:r>
                    </a:p>
                    <a:p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SPI_I2S_SendData function </a:t>
            </a:r>
            <a:r>
              <a:rPr lang="en-US" altLang="zh-TW" b="1" i="1" dirty="0" smtClean="0"/>
              <a:t>Cont.,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b="1" dirty="0" smtClean="0"/>
              <a:t>Example:</a:t>
            </a:r>
          </a:p>
          <a:p>
            <a:pPr>
              <a:buNone/>
            </a:pPr>
            <a:r>
              <a:rPr lang="en-US" altLang="zh-TW" dirty="0" smtClean="0"/>
              <a:t>/* Send 0xA5 through the SPI1 peripheral */</a:t>
            </a:r>
          </a:p>
          <a:p>
            <a:pPr>
              <a:buNone/>
            </a:pPr>
            <a:r>
              <a:rPr lang="en-US" altLang="zh-TW" dirty="0" smtClean="0"/>
              <a:t>SPI_I2S_SendData(SPI1, 0xA5);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95536" y="1412777"/>
          <a:ext cx="8280920" cy="2260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460"/>
                <a:gridCol w="4140460"/>
              </a:tblGrid>
              <a:tr h="565212">
                <a:tc>
                  <a:txBody>
                    <a:bodyPr/>
                    <a:lstStyle/>
                    <a:p>
                      <a:r>
                        <a:rPr lang="en-US" altLang="zh-TW" sz="12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Output parameter 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65212">
                <a:tc>
                  <a:txBody>
                    <a:bodyPr/>
                    <a:lstStyle/>
                    <a:p>
                      <a:r>
                        <a:rPr lang="en-US" altLang="zh-TW" sz="12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 parameter 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65212">
                <a:tc>
                  <a:txBody>
                    <a:bodyPr/>
                    <a:lstStyle/>
                    <a:p>
                      <a:r>
                        <a:rPr lang="en-US" altLang="zh-TW" sz="12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Required preconditions 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</a:p>
                    <a:p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65212">
                <a:tc>
                  <a:txBody>
                    <a:bodyPr/>
                    <a:lstStyle/>
                    <a:p>
                      <a:r>
                        <a:rPr lang="en-US" altLang="zh-TW" sz="12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Called functions 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600" dirty="0" smtClean="0"/>
              <a:t>大綱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200" dirty="0" smtClean="0"/>
              <a:t>SPI introduction</a:t>
            </a:r>
          </a:p>
          <a:p>
            <a:r>
              <a:rPr lang="en-US" altLang="zh-TW" sz="3200" b="1" i="1" dirty="0" smtClean="0">
                <a:latin typeface="Arial" charset="0"/>
                <a:cs typeface="Arial" charset="0"/>
              </a:rPr>
              <a:t>SPI Standard Driver Library</a:t>
            </a:r>
          </a:p>
          <a:p>
            <a:r>
              <a:rPr lang="zh-TW" altLang="en-US" sz="3200" dirty="0" smtClean="0"/>
              <a:t>實驗項目</a:t>
            </a:r>
            <a:endParaRPr lang="zh-TW" altLang="en-US" sz="3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SPI_I2S_ReceiveData 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67544" y="1340768"/>
          <a:ext cx="8352928" cy="37444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6464"/>
                <a:gridCol w="4176464"/>
              </a:tblGrid>
              <a:tr h="476195">
                <a:tc>
                  <a:txBody>
                    <a:bodyPr/>
                    <a:lstStyle/>
                    <a:p>
                      <a:r>
                        <a:rPr lang="en-US" altLang="zh-TW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Function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SPI_I2S_ReceiveData</a:t>
                      </a:r>
                      <a:endParaRPr lang="zh-TW" altLang="en-US" dirty="0"/>
                    </a:p>
                  </a:txBody>
                  <a:tcPr/>
                </a:tc>
              </a:tr>
              <a:tr h="5749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 prototype</a:t>
                      </a:r>
                      <a:endParaRPr lang="zh-TW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u16 SPI_I2S_ReceiveData(</a:t>
                      </a:r>
                      <a:r>
                        <a:rPr lang="en-US" altLang="zh-TW" sz="12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SPI_TypeDef</a:t>
                      </a:r>
                      <a:r>
                        <a:rPr lang="en-US" altLang="zh-TW" sz="12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zh-TW" sz="12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SPIx</a:t>
                      </a:r>
                      <a:r>
                        <a:rPr lang="en-US" altLang="zh-TW" sz="12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sz="12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11626">
                <a:tc>
                  <a:txBody>
                    <a:bodyPr/>
                    <a:lstStyle/>
                    <a:p>
                      <a:r>
                        <a:rPr lang="en-US" altLang="zh-TW" sz="12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Behavior description 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the most recent data received through the </a:t>
                      </a:r>
                      <a:r>
                        <a:rPr lang="en-US" altLang="zh-TW" sz="12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SPIx</a:t>
                      </a:r>
                      <a:r>
                        <a:rPr lang="en-US" altLang="zh-TW" sz="12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/I2Sx peripheral.</a:t>
                      </a:r>
                      <a:endParaRPr lang="zh-TW" altLang="en-US" sz="12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33343">
                <a:tc>
                  <a:txBody>
                    <a:bodyPr/>
                    <a:lstStyle/>
                    <a:p>
                      <a:r>
                        <a:rPr lang="en-US" altLang="zh-TW" sz="12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 parameter1 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SPIx</a:t>
                      </a:r>
                      <a:r>
                        <a:rPr lang="en-US" altLang="zh-TW" sz="12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where x can be 1, 2 or 3 to select the SPI/I2S? peripheral.</a:t>
                      </a:r>
                      <a:endParaRPr lang="zh-TW" altLang="en-US" sz="12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048350">
                <a:tc>
                  <a:txBody>
                    <a:bodyPr/>
                    <a:lstStyle/>
                    <a:p>
                      <a:r>
                        <a:rPr lang="en-US" altLang="zh-TW" sz="12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Ouput</a:t>
                      </a:r>
                      <a:r>
                        <a:rPr lang="en-US" altLang="zh-TW" sz="12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parameter 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zh-TW" altLang="en-US" sz="12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SPI_I2S_ReceiveData function </a:t>
            </a:r>
            <a:r>
              <a:rPr lang="en-US" altLang="zh-TW" b="1" i="1" dirty="0" smtClean="0"/>
              <a:t>Cont.,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b="1" dirty="0" smtClean="0"/>
              <a:t>Example:</a:t>
            </a:r>
          </a:p>
          <a:p>
            <a:pPr>
              <a:buNone/>
            </a:pPr>
            <a:r>
              <a:rPr lang="en-US" altLang="zh-TW" dirty="0" smtClean="0"/>
              <a:t>/* Read the most recent data received by the SPI2 peripheral */</a:t>
            </a:r>
          </a:p>
          <a:p>
            <a:pPr>
              <a:buNone/>
            </a:pPr>
            <a:r>
              <a:rPr lang="en-US" altLang="zh-TW" dirty="0" smtClean="0"/>
              <a:t>u16 </a:t>
            </a:r>
            <a:r>
              <a:rPr lang="en-US" altLang="zh-TW" dirty="0" err="1" smtClean="0"/>
              <a:t>ReceivedData</a:t>
            </a:r>
            <a:r>
              <a:rPr lang="en-US" altLang="zh-TW" dirty="0" smtClean="0"/>
              <a:t>;</a:t>
            </a:r>
          </a:p>
          <a:p>
            <a:pPr>
              <a:buNone/>
            </a:pPr>
            <a:r>
              <a:rPr lang="en-US" altLang="zh-TW" dirty="0" err="1" smtClean="0"/>
              <a:t>ReceivedData</a:t>
            </a:r>
            <a:r>
              <a:rPr lang="en-US" altLang="zh-TW" dirty="0" smtClean="0"/>
              <a:t> = SPI_I2S_ReceiveData(SPI2);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95536" y="1412777"/>
          <a:ext cx="8280920" cy="2260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460"/>
                <a:gridCol w="4140460"/>
              </a:tblGrid>
              <a:tr h="565212">
                <a:tc>
                  <a:txBody>
                    <a:bodyPr/>
                    <a:lstStyle/>
                    <a:p>
                      <a:r>
                        <a:rPr lang="en-US" altLang="zh-TW" sz="12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Output parameter 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65212">
                <a:tc>
                  <a:txBody>
                    <a:bodyPr/>
                    <a:lstStyle/>
                    <a:p>
                      <a:r>
                        <a:rPr lang="en-US" altLang="zh-TW" sz="12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 parameter 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value of the received data.</a:t>
                      </a:r>
                      <a:endParaRPr lang="zh-TW" altLang="en-US" sz="12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65212">
                <a:tc>
                  <a:txBody>
                    <a:bodyPr/>
                    <a:lstStyle/>
                    <a:p>
                      <a:r>
                        <a:rPr lang="en-US" altLang="zh-TW" sz="12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Required preconditions 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</a:p>
                    <a:p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65212">
                <a:tc>
                  <a:txBody>
                    <a:bodyPr/>
                    <a:lstStyle/>
                    <a:p>
                      <a:r>
                        <a:rPr lang="en-US" altLang="zh-TW" sz="12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Called functions 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SPI_I2S_GetFlagStatus 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95536" y="1484784"/>
          <a:ext cx="8064896" cy="4053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48"/>
                <a:gridCol w="4032448"/>
              </a:tblGrid>
              <a:tr h="485353">
                <a:tc>
                  <a:txBody>
                    <a:bodyPr/>
                    <a:lstStyle/>
                    <a:p>
                      <a:r>
                        <a:rPr lang="en-US" altLang="zh-TW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Function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SPI_I2S_GetFlagStatus</a:t>
                      </a:r>
                      <a:endParaRPr lang="zh-TW" altLang="en-US" dirty="0"/>
                    </a:p>
                  </a:txBody>
                  <a:tcPr/>
                </a:tc>
              </a:tr>
              <a:tr h="585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 prototype</a:t>
                      </a:r>
                      <a:endParaRPr lang="zh-TW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2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FlagStatus</a:t>
                      </a:r>
                      <a:r>
                        <a:rPr lang="en-US" altLang="zh-TW" sz="12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SPI_I2S_GetFlagStatus(</a:t>
                      </a:r>
                      <a:r>
                        <a:rPr lang="en-US" altLang="zh-TW" sz="12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SPI_TypeDef</a:t>
                      </a:r>
                      <a:r>
                        <a:rPr lang="en-US" altLang="zh-TW" sz="12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zh-TW" sz="12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SPIx</a:t>
                      </a:r>
                      <a:r>
                        <a:rPr lang="en-US" altLang="zh-TW" sz="12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u16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TW" sz="12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SPI_I2S_FLAG)</a:t>
                      </a:r>
                      <a:endParaRPr lang="zh-TW" altLang="en-US" sz="12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27235">
                <a:tc>
                  <a:txBody>
                    <a:bodyPr/>
                    <a:lstStyle/>
                    <a:p>
                      <a:r>
                        <a:rPr lang="en-US" altLang="zh-TW" sz="12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Behavior description 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Checks whether the specified SPI/I2S flag is set or not.</a:t>
                      </a:r>
                      <a:endParaRPr lang="zh-TW" altLang="en-US" sz="12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49368">
                <a:tc>
                  <a:txBody>
                    <a:bodyPr/>
                    <a:lstStyle/>
                    <a:p>
                      <a:r>
                        <a:rPr lang="en-US" altLang="zh-TW" sz="12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 parameter1 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SPIx</a:t>
                      </a:r>
                      <a:r>
                        <a:rPr lang="en-US" altLang="zh-TW" sz="12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where x can be 1, 2 or 3 to select the SPI peripheral.</a:t>
                      </a:r>
                    </a:p>
                    <a:p>
                      <a:pPr marL="0" algn="l" defTabSz="914400" rtl="0" eaLnBrk="1" latinLnBrk="0" hangingPunct="1"/>
                      <a:endParaRPr lang="zh-TW" altLang="en-US" sz="12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068511">
                <a:tc>
                  <a:txBody>
                    <a:bodyPr/>
                    <a:lstStyle/>
                    <a:p>
                      <a:r>
                        <a:rPr lang="en-US" altLang="zh-TW" sz="12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 parameter 2 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2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SPI_I2S_FLAG: flag to be checked.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TW" sz="12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Refer to SPI_I2S_FLAG for more details on the allowed values for this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TW" sz="12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parameter.</a:t>
                      </a:r>
                      <a:endParaRPr lang="zh-TW" altLang="en-US" sz="12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SPI_I2S_GetFlagStatus function </a:t>
            </a:r>
            <a:r>
              <a:rPr lang="en-US" altLang="zh-TW" b="1" i="1" dirty="0" smtClean="0"/>
              <a:t>Cont.,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b="1" dirty="0" smtClean="0"/>
              <a:t>Example:</a:t>
            </a:r>
          </a:p>
          <a:p>
            <a:pPr>
              <a:buNone/>
            </a:pPr>
            <a:r>
              <a:rPr lang="en-US" altLang="zh-TW" dirty="0" smtClean="0"/>
              <a:t>/* Send 0xA5 through the SPI1 peripheral */</a:t>
            </a:r>
          </a:p>
          <a:p>
            <a:pPr>
              <a:buNone/>
            </a:pPr>
            <a:r>
              <a:rPr lang="en-US" altLang="zh-TW" dirty="0" smtClean="0"/>
              <a:t>SPI_I2S_SendData(SPI1, 0xA5);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95536" y="1412777"/>
          <a:ext cx="8280920" cy="2260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460"/>
                <a:gridCol w="4140460"/>
              </a:tblGrid>
              <a:tr h="565212">
                <a:tc>
                  <a:txBody>
                    <a:bodyPr/>
                    <a:lstStyle/>
                    <a:p>
                      <a:r>
                        <a:rPr lang="en-US" altLang="zh-TW" sz="12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Output parameter 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65212">
                <a:tc>
                  <a:txBody>
                    <a:bodyPr/>
                    <a:lstStyle/>
                    <a:p>
                      <a:r>
                        <a:rPr lang="en-US" altLang="zh-TW" sz="12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 parameter 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new state of SPI_I2S_FLAG (SET or RESET).</a:t>
                      </a:r>
                      <a:endParaRPr lang="zh-TW" altLang="en-US" sz="12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65212">
                <a:tc>
                  <a:txBody>
                    <a:bodyPr/>
                    <a:lstStyle/>
                    <a:p>
                      <a:r>
                        <a:rPr lang="en-US" altLang="zh-TW" sz="12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Required preconditions 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</a:p>
                    <a:p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65212">
                <a:tc>
                  <a:txBody>
                    <a:bodyPr/>
                    <a:lstStyle/>
                    <a:p>
                      <a:r>
                        <a:rPr lang="en-US" altLang="zh-TW" sz="12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Called functions 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SPI_I2S_FLAG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b="1" dirty="0" smtClean="0"/>
              <a:t>Example:</a:t>
            </a:r>
          </a:p>
          <a:p>
            <a:pPr>
              <a:buNone/>
            </a:pPr>
            <a:r>
              <a:rPr lang="en-US" altLang="zh-TW" dirty="0" smtClean="0"/>
              <a:t>/* Test if the SPI1 transmit buffer empty flag is set or not */</a:t>
            </a:r>
          </a:p>
          <a:p>
            <a:pPr>
              <a:buNone/>
            </a:pPr>
            <a:r>
              <a:rPr lang="en-US" altLang="zh-TW" dirty="0" err="1" smtClean="0"/>
              <a:t>FlagStatus</a:t>
            </a:r>
            <a:r>
              <a:rPr lang="en-US" altLang="zh-TW" dirty="0" smtClean="0"/>
              <a:t> Status;</a:t>
            </a:r>
          </a:p>
          <a:p>
            <a:pPr>
              <a:buNone/>
            </a:pPr>
            <a:r>
              <a:rPr lang="en-US" altLang="zh-TW" dirty="0" smtClean="0"/>
              <a:t>Status = SPI_I2S_GetFlagStatus(SPI1, SPI_I2S_FLAG_TXE);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827584" y="1412777"/>
          <a:ext cx="7632848" cy="1695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424"/>
                <a:gridCol w="3816424"/>
              </a:tblGrid>
              <a:tr h="565212">
                <a:tc>
                  <a:txBody>
                    <a:bodyPr/>
                    <a:lstStyle/>
                    <a:p>
                      <a:r>
                        <a:rPr lang="en-US" altLang="zh-TW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SPI_I2S_FLAG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65212">
                <a:tc>
                  <a:txBody>
                    <a:bodyPr/>
                    <a:lstStyle/>
                    <a:p>
                      <a:r>
                        <a:rPr lang="en-US" altLang="zh-TW" sz="12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SPI_I2S_FLAG_TXE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Transmit buffer empty flag</a:t>
                      </a:r>
                      <a:endParaRPr lang="zh-TW" altLang="en-US" sz="12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65212">
                <a:tc>
                  <a:txBody>
                    <a:bodyPr/>
                    <a:lstStyle/>
                    <a:p>
                      <a:r>
                        <a:rPr lang="en-US" altLang="zh-TW" sz="12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SPI_I2S_FLAG_RXNE</a:t>
                      </a:r>
                      <a:endParaRPr lang="zh-TW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Receive buffer not empty flag</a:t>
                      </a:r>
                      <a:endParaRPr lang="zh-TW" altLang="en-US" sz="12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zh-TW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8" descr="D:\MIAT_STM32DS\MIAT_Reference\sp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5301208"/>
            <a:ext cx="4038600" cy="125754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1" dirty="0" smtClean="0"/>
              <a:t>Wire Connecting Table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1979712" y="4160502"/>
          <a:ext cx="4896544" cy="2616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7064"/>
                <a:gridCol w="2509480"/>
              </a:tblGrid>
              <a:tr h="275348">
                <a:tc gridSpan="2">
                  <a:txBody>
                    <a:bodyPr/>
                    <a:lstStyle/>
                    <a:p>
                      <a:r>
                        <a:rPr lang="en-US" altLang="zh-TW" sz="1400" dirty="0" smtClean="0"/>
                        <a:t>Pin Mapping</a:t>
                      </a:r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578232">
                <a:tc>
                  <a:txBody>
                    <a:bodyPr/>
                    <a:lstStyle/>
                    <a:p>
                      <a:r>
                        <a:rPr lang="en-US" altLang="zh-TW" sz="1800" b="1" dirty="0" smtClean="0">
                          <a:solidFill>
                            <a:srgbClr val="FF0000"/>
                          </a:solidFill>
                        </a:rPr>
                        <a:t>Master</a:t>
                      </a:r>
                      <a:endParaRPr lang="zh-TW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dirty="0" smtClean="0">
                          <a:solidFill>
                            <a:srgbClr val="FF0000"/>
                          </a:solidFill>
                        </a:rPr>
                        <a:t>Slave</a:t>
                      </a:r>
                    </a:p>
                    <a:p>
                      <a:endParaRPr lang="zh-TW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75348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GND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GND</a:t>
                      </a:r>
                      <a:endParaRPr lang="zh-TW" altLang="en-US" sz="1400" dirty="0"/>
                    </a:p>
                  </a:txBody>
                  <a:tcPr/>
                </a:tc>
              </a:tr>
              <a:tr h="275348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VDD1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VDD1</a:t>
                      </a:r>
                      <a:endParaRPr lang="zh-TW" altLang="en-US" sz="1400" dirty="0"/>
                    </a:p>
                  </a:txBody>
                  <a:tcPr/>
                </a:tc>
              </a:tr>
              <a:tr h="275348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SPI1 SCK (PA.05)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SPI2 SCK (PB.13)</a:t>
                      </a:r>
                      <a:endParaRPr lang="zh-TW" altLang="en-US" sz="1400" dirty="0"/>
                    </a:p>
                  </a:txBody>
                  <a:tcPr/>
                </a:tc>
              </a:tr>
              <a:tr h="378612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SPI1 MISO (PA.06)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 SPI2 MISO (PB.14)</a:t>
                      </a:r>
                      <a:endParaRPr lang="zh-TW" altLang="en-US" sz="1400" dirty="0"/>
                    </a:p>
                  </a:txBody>
                  <a:tcPr/>
                </a:tc>
              </a:tr>
              <a:tr h="378612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SPI1 MOSI (PA.07)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SPI2 MOSI (PB.15)</a:t>
                      </a:r>
                      <a:endParaRPr lang="zh-TW" altLang="en-US" sz="1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124744"/>
            <a:ext cx="3240360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1196752"/>
            <a:ext cx="3024336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直線接點 8"/>
          <p:cNvCxnSpPr/>
          <p:nvPr/>
        </p:nvCxnSpPr>
        <p:spPr>
          <a:xfrm>
            <a:off x="1475656" y="1412776"/>
            <a:ext cx="3456384" cy="72008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1403648" y="2924944"/>
            <a:ext cx="5184576" cy="7920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1403648" y="3068960"/>
            <a:ext cx="5400600" cy="576064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1475656" y="3140968"/>
            <a:ext cx="5184576" cy="36004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1403648" y="1772816"/>
            <a:ext cx="3672408" cy="720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實驗一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 smtClean="0"/>
              <a:t>將</a:t>
            </a:r>
            <a:r>
              <a:rPr lang="en-US" altLang="zh-TW" sz="2400" dirty="0" smtClean="0"/>
              <a:t>master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(SPI1)32</a:t>
            </a:r>
            <a:r>
              <a:rPr lang="zh-TW" altLang="en-US" sz="2400" dirty="0" smtClean="0"/>
              <a:t>筆</a:t>
            </a:r>
            <a:r>
              <a:rPr lang="en-US" altLang="zh-TW" sz="2400" dirty="0" smtClean="0"/>
              <a:t>16</a:t>
            </a:r>
            <a:r>
              <a:rPr lang="zh-TW" altLang="en-US" sz="2400" dirty="0" smtClean="0"/>
              <a:t>位元資料傳到</a:t>
            </a:r>
            <a:r>
              <a:rPr lang="en-US" altLang="zh-TW" sz="2400" dirty="0" smtClean="0"/>
              <a:t>slave(SPI2)</a:t>
            </a:r>
            <a:endParaRPr lang="zh-TW" altLang="en-US" sz="2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916832"/>
            <a:ext cx="7953375" cy="40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實驗一說明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TX</a:t>
            </a:r>
            <a:r>
              <a:rPr lang="zh-TW" altLang="en-US" dirty="0" smtClean="0"/>
              <a:t>程式為</a:t>
            </a:r>
            <a:r>
              <a:rPr lang="en-US" altLang="zh-TW" dirty="0" smtClean="0"/>
              <a:t>master</a:t>
            </a:r>
            <a:r>
              <a:rPr lang="zh-TW" altLang="en-US" dirty="0" smtClean="0"/>
              <a:t>，</a:t>
            </a:r>
            <a:r>
              <a:rPr lang="en-US" altLang="zh-TW" dirty="0" smtClean="0"/>
              <a:t>RX</a:t>
            </a:r>
            <a:r>
              <a:rPr lang="zh-TW" altLang="en-US" dirty="0" smtClean="0"/>
              <a:t>程式為</a:t>
            </a:r>
            <a:r>
              <a:rPr lang="en-US" altLang="zh-TW" dirty="0" smtClean="0"/>
              <a:t>slave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#define </a:t>
            </a:r>
            <a:r>
              <a:rPr lang="en-US" altLang="zh-TW" dirty="0" err="1" smtClean="0"/>
              <a:t>BufferSize</a:t>
            </a:r>
            <a:r>
              <a:rPr lang="en-US" altLang="zh-TW" dirty="0" smtClean="0"/>
              <a:t>  32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uint16_t  SPI1_Buffer_Tx[</a:t>
            </a:r>
            <a:r>
              <a:rPr lang="en-US" altLang="zh-TW" dirty="0" err="1" smtClean="0"/>
              <a:t>BufferSize</a:t>
            </a:r>
            <a:r>
              <a:rPr lang="en-US" altLang="zh-TW" dirty="0" smtClean="0"/>
              <a:t>]={1,2,3….,32}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uint16_t  SPI2_Buffer_Rx[</a:t>
            </a:r>
            <a:r>
              <a:rPr lang="en-US" altLang="zh-TW" dirty="0" err="1" smtClean="0"/>
              <a:t>BufferSize</a:t>
            </a:r>
            <a:r>
              <a:rPr lang="en-US" altLang="zh-TW" dirty="0" smtClean="0"/>
              <a:t>]</a:t>
            </a:r>
          </a:p>
          <a:p>
            <a:endParaRPr lang="fr-FR" altLang="zh-TW" dirty="0" smtClean="0"/>
          </a:p>
          <a:p>
            <a:r>
              <a:rPr lang="fr-FR" altLang="zh-TW" dirty="0" smtClean="0"/>
              <a:t>uint32_t </a:t>
            </a:r>
            <a:r>
              <a:rPr lang="fr-FR" altLang="zh-TW" dirty="0" err="1" smtClean="0"/>
              <a:t>TxIdx</a:t>
            </a:r>
            <a:r>
              <a:rPr lang="fr-FR" altLang="zh-TW" dirty="0" smtClean="0"/>
              <a:t> = 0, </a:t>
            </a:r>
            <a:r>
              <a:rPr lang="fr-FR" altLang="zh-TW" dirty="0" err="1" smtClean="0"/>
              <a:t>RxIdx</a:t>
            </a:r>
            <a:r>
              <a:rPr lang="fr-FR" altLang="zh-TW" dirty="0" smtClean="0"/>
              <a:t> = 0;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將</a:t>
            </a:r>
            <a:r>
              <a:rPr lang="en-US" altLang="zh-TW" dirty="0" smtClean="0"/>
              <a:t>TX</a:t>
            </a:r>
            <a:r>
              <a:rPr lang="zh-TW" altLang="en-US" dirty="0" smtClean="0"/>
              <a:t>程式中</a:t>
            </a:r>
            <a:r>
              <a:rPr lang="en-US" altLang="zh-TW" dirty="0" smtClean="0"/>
              <a:t>SPI1_Buffer_Tx[</a:t>
            </a:r>
            <a:r>
              <a:rPr lang="en-US" altLang="zh-TW" dirty="0" err="1" smtClean="0"/>
              <a:t>BufferSize</a:t>
            </a:r>
            <a:r>
              <a:rPr lang="en-US" altLang="zh-TW" dirty="0" smtClean="0"/>
              <a:t>]</a:t>
            </a:r>
            <a:r>
              <a:rPr lang="zh-TW" altLang="en-US" dirty="0" smtClean="0"/>
              <a:t>，傳到</a:t>
            </a:r>
            <a:r>
              <a:rPr lang="en-US" altLang="zh-TW" dirty="0" smtClean="0"/>
              <a:t>RX</a:t>
            </a:r>
            <a:r>
              <a:rPr lang="zh-TW" altLang="en-US" dirty="0" smtClean="0"/>
              <a:t>程式中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       SPI2_Buffer_Rx[</a:t>
            </a:r>
            <a:r>
              <a:rPr lang="en-US" altLang="zh-TW" dirty="0" err="1" smtClean="0"/>
              <a:t>BufferSize</a:t>
            </a:r>
            <a:r>
              <a:rPr lang="en-US" altLang="zh-TW" dirty="0" smtClean="0"/>
              <a:t>]</a:t>
            </a:r>
            <a:endParaRPr lang="zh-TW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實驗二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將</a:t>
            </a:r>
            <a:r>
              <a:rPr lang="en-US" altLang="zh-TW" dirty="0" smtClean="0"/>
              <a:t>master</a:t>
            </a:r>
            <a:r>
              <a:rPr lang="zh-TW" altLang="en-US" dirty="0" smtClean="0"/>
              <a:t> </a:t>
            </a:r>
            <a:r>
              <a:rPr lang="en-US" altLang="zh-TW" dirty="0" smtClean="0"/>
              <a:t>(SPI1)16</a:t>
            </a:r>
            <a:r>
              <a:rPr lang="zh-TW" altLang="en-US" dirty="0" smtClean="0"/>
              <a:t>筆</a:t>
            </a:r>
            <a:r>
              <a:rPr lang="en-US" altLang="zh-TW" dirty="0" smtClean="0"/>
              <a:t>32</a:t>
            </a:r>
            <a:r>
              <a:rPr lang="zh-TW" altLang="en-US" dirty="0" smtClean="0"/>
              <a:t>位元資料傳到</a:t>
            </a:r>
            <a:r>
              <a:rPr lang="en-US" altLang="zh-TW" dirty="0" smtClean="0"/>
              <a:t>slave(SPI2)</a:t>
            </a:r>
            <a:endParaRPr lang="zh-TW" altLang="en-US" dirty="0" smtClean="0"/>
          </a:p>
          <a:p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700808"/>
            <a:ext cx="7010400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實驗二說明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en-US" altLang="zh-TW" dirty="0" smtClean="0"/>
              <a:t>uint32_t SPI1_Buffer_Data[</a:t>
            </a:r>
            <a:r>
              <a:rPr lang="en-US" altLang="zh-TW" dirty="0" err="1" smtClean="0"/>
              <a:t>BufferSize</a:t>
            </a:r>
            <a:r>
              <a:rPr lang="en-US" altLang="zh-TW" dirty="0" smtClean="0"/>
              <a:t>/2] ={65536,65537,65538,… 65551};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uint32_t  SPI2_Buffer_Data[</a:t>
            </a:r>
            <a:r>
              <a:rPr lang="en-US" altLang="zh-TW" dirty="0" err="1" smtClean="0"/>
              <a:t>BufferSize</a:t>
            </a:r>
            <a:r>
              <a:rPr lang="en-US" altLang="zh-TW" dirty="0" smtClean="0"/>
              <a:t>/2]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3068960"/>
            <a:ext cx="5904656" cy="3262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SPI 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Serial Peripheral Interface Bus(SPI)</a:t>
            </a:r>
          </a:p>
          <a:p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The SPI bus specifies four logic signals: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2400" dirty="0" smtClean="0"/>
              <a:t>SCLK: Serial Clock (output from master)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2400" dirty="0" smtClean="0"/>
              <a:t>MOSI; SIMO: Master Output, Slave Input (output from master)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2400" dirty="0" smtClean="0"/>
              <a:t>MISO; SOMI: Master Input, Slave Output (output from slave)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2400" dirty="0" smtClean="0"/>
              <a:t>SS: Slave Select (active low, output from master).</a:t>
            </a:r>
          </a:p>
          <a:p>
            <a:endParaRPr lang="en-US" altLang="zh-TW" sz="2400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實驗三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將</a:t>
            </a:r>
            <a:r>
              <a:rPr lang="en-US" altLang="zh-TW" dirty="0" smtClean="0"/>
              <a:t>master</a:t>
            </a:r>
            <a:r>
              <a:rPr lang="zh-TW" altLang="en-US" dirty="0" smtClean="0"/>
              <a:t> </a:t>
            </a:r>
            <a:r>
              <a:rPr lang="en-US" altLang="zh-TW" dirty="0" smtClean="0"/>
              <a:t>(SPI1)</a:t>
            </a:r>
            <a:r>
              <a:rPr lang="zh-TW" altLang="en-US" dirty="0" smtClean="0"/>
              <a:t>任意傳</a:t>
            </a:r>
            <a:r>
              <a:rPr lang="en-US" altLang="zh-TW" dirty="0" smtClean="0"/>
              <a:t>1</a:t>
            </a:r>
            <a:r>
              <a:rPr lang="zh-TW" altLang="en-US" dirty="0" smtClean="0"/>
              <a:t>到</a:t>
            </a:r>
            <a:r>
              <a:rPr lang="en-US" altLang="zh-TW" dirty="0" smtClean="0"/>
              <a:t>32</a:t>
            </a:r>
            <a:r>
              <a:rPr lang="zh-TW" altLang="en-US" dirty="0" smtClean="0"/>
              <a:t>筆</a:t>
            </a:r>
            <a:r>
              <a:rPr lang="en-US" altLang="zh-TW" dirty="0" smtClean="0"/>
              <a:t>16</a:t>
            </a:r>
            <a:r>
              <a:rPr lang="zh-TW" altLang="en-US" dirty="0" smtClean="0"/>
              <a:t>位元資料傳到</a:t>
            </a:r>
            <a:r>
              <a:rPr lang="en-US" altLang="zh-TW" dirty="0" smtClean="0"/>
              <a:t>slave(SPI2)</a:t>
            </a:r>
            <a:endParaRPr lang="zh-TW" altLang="en-US" dirty="0" smtClean="0"/>
          </a:p>
          <a:p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9138" y="1852613"/>
            <a:ext cx="7705725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實驗三說明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while (1)	</a:t>
            </a:r>
          </a:p>
          <a:p>
            <a:pPr>
              <a:buNone/>
            </a:pPr>
            <a:r>
              <a:rPr lang="en-US" altLang="zh-TW" dirty="0" smtClean="0"/>
              <a:t> 	{ </a:t>
            </a:r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  	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單一 </a:t>
            </a:r>
            <a:r>
              <a:rPr lang="en-US" altLang="zh-TW" dirty="0" smtClean="0"/>
              <a:t>master </a:t>
            </a:r>
            <a:r>
              <a:rPr lang="zh-TW" altLang="en-US" dirty="0" smtClean="0"/>
              <a:t>對單一 </a:t>
            </a:r>
            <a:r>
              <a:rPr lang="en-US" altLang="zh-TW" dirty="0" smtClean="0"/>
              <a:t>slave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4932040" y="2996952"/>
            <a:ext cx="100811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627784" y="2420888"/>
            <a:ext cx="100811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內容版面配置區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			</a:t>
            </a:r>
          </a:p>
          <a:p>
            <a:pPr>
              <a:buNone/>
            </a:pPr>
            <a:r>
              <a:rPr lang="en-US" altLang="zh-TW" dirty="0" smtClean="0"/>
              <a:t>			</a:t>
            </a:r>
            <a:r>
              <a:rPr lang="zh-TW" altLang="en-US" dirty="0" smtClean="0"/>
              <a:t>單一 </a:t>
            </a:r>
            <a:r>
              <a:rPr lang="en-US" altLang="zh-TW" dirty="0" smtClean="0"/>
              <a:t>master </a:t>
            </a:r>
            <a:r>
              <a:rPr lang="zh-TW" altLang="en-US" dirty="0" smtClean="0"/>
              <a:t>對單一 </a:t>
            </a:r>
            <a:r>
              <a:rPr lang="en-US" altLang="zh-TW" dirty="0" smtClean="0"/>
              <a:t>slave SPI</a:t>
            </a:r>
            <a:r>
              <a:rPr lang="zh-TW" altLang="en-US" dirty="0" smtClean="0"/>
              <a:t>架構</a:t>
            </a:r>
            <a:endParaRPr lang="zh-TW" altLang="en-US" dirty="0"/>
          </a:p>
        </p:txBody>
      </p:sp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95536" y="2132856"/>
            <a:ext cx="8307991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1" dirty="0" smtClean="0"/>
              <a:t>SPI Protocol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916832"/>
            <a:ext cx="6759483" cy="2934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i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SPI Standard Driver Library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 smtClean="0"/>
              <a:t>SPI_InitTypeDef</a:t>
            </a:r>
            <a:r>
              <a:rPr lang="en-US" altLang="zh-TW" b="1" dirty="0" smtClean="0"/>
              <a:t> 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err="1" smtClean="0"/>
              <a:t>typedef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struct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{</a:t>
            </a:r>
          </a:p>
          <a:p>
            <a:pPr lvl="1">
              <a:buNone/>
            </a:pPr>
            <a:r>
              <a:rPr lang="en-US" altLang="zh-TW" dirty="0" smtClean="0"/>
              <a:t>u16 </a:t>
            </a:r>
            <a:r>
              <a:rPr lang="en-US" altLang="zh-TW" dirty="0" err="1" smtClean="0"/>
              <a:t>SPI_Direction</a:t>
            </a:r>
            <a:r>
              <a:rPr lang="en-US" altLang="zh-TW" dirty="0" smtClean="0"/>
              <a:t>;</a:t>
            </a:r>
          </a:p>
          <a:p>
            <a:pPr lvl="1">
              <a:buNone/>
            </a:pPr>
            <a:r>
              <a:rPr lang="en-US" altLang="zh-TW" dirty="0" smtClean="0"/>
              <a:t>u16 </a:t>
            </a:r>
            <a:r>
              <a:rPr lang="en-US" altLang="zh-TW" dirty="0" err="1" smtClean="0"/>
              <a:t>SPI_Mode</a:t>
            </a:r>
            <a:r>
              <a:rPr lang="en-US" altLang="zh-TW" dirty="0" smtClean="0"/>
              <a:t>;</a:t>
            </a:r>
          </a:p>
          <a:p>
            <a:pPr lvl="1">
              <a:buNone/>
            </a:pPr>
            <a:r>
              <a:rPr lang="en-US" altLang="zh-TW" dirty="0" smtClean="0"/>
              <a:t>u16 </a:t>
            </a:r>
            <a:r>
              <a:rPr lang="en-US" altLang="zh-TW" dirty="0" err="1" smtClean="0"/>
              <a:t>SPI_DataSize</a:t>
            </a:r>
            <a:r>
              <a:rPr lang="en-US" altLang="zh-TW" dirty="0" smtClean="0"/>
              <a:t>;</a:t>
            </a:r>
          </a:p>
          <a:p>
            <a:pPr lvl="1">
              <a:buNone/>
            </a:pPr>
            <a:r>
              <a:rPr lang="en-US" altLang="zh-TW" dirty="0" smtClean="0"/>
              <a:t>u16 SPI_CPOL;</a:t>
            </a:r>
          </a:p>
          <a:p>
            <a:pPr lvl="1">
              <a:buNone/>
            </a:pPr>
            <a:r>
              <a:rPr lang="en-US" altLang="zh-TW" dirty="0" smtClean="0"/>
              <a:t>u16 SPI_CPHA;</a:t>
            </a:r>
          </a:p>
          <a:p>
            <a:pPr lvl="1">
              <a:buNone/>
            </a:pPr>
            <a:r>
              <a:rPr lang="en-US" altLang="zh-TW" dirty="0" smtClean="0"/>
              <a:t>u16 SPI_NSS;</a:t>
            </a:r>
          </a:p>
          <a:p>
            <a:pPr lvl="1">
              <a:buNone/>
            </a:pPr>
            <a:r>
              <a:rPr lang="en-US" altLang="zh-TW" dirty="0" smtClean="0"/>
              <a:t>u16 </a:t>
            </a:r>
            <a:r>
              <a:rPr lang="en-US" altLang="zh-TW" dirty="0" err="1" smtClean="0"/>
              <a:t>SPI_BaudRatePrescaler</a:t>
            </a:r>
            <a:r>
              <a:rPr lang="en-US" altLang="zh-TW" dirty="0" smtClean="0"/>
              <a:t>;</a:t>
            </a:r>
          </a:p>
          <a:p>
            <a:pPr lvl="1">
              <a:buNone/>
            </a:pPr>
            <a:r>
              <a:rPr lang="en-US" altLang="zh-TW" dirty="0" smtClean="0"/>
              <a:t>u16 </a:t>
            </a:r>
            <a:r>
              <a:rPr lang="en-US" altLang="zh-TW" dirty="0" err="1" smtClean="0"/>
              <a:t>SPI_FirstBit</a:t>
            </a:r>
            <a:r>
              <a:rPr lang="en-US" altLang="zh-TW" dirty="0" smtClean="0"/>
              <a:t>;</a:t>
            </a:r>
          </a:p>
          <a:p>
            <a:pPr lvl="1">
              <a:buNone/>
            </a:pPr>
            <a:r>
              <a:rPr lang="en-US" altLang="zh-TW" dirty="0" smtClean="0"/>
              <a:t>u16 </a:t>
            </a:r>
            <a:r>
              <a:rPr lang="en-US" altLang="zh-TW" dirty="0" err="1" smtClean="0"/>
              <a:t>SPI_CRCPolynomial</a:t>
            </a:r>
            <a:r>
              <a:rPr lang="en-US" altLang="zh-TW" dirty="0" smtClean="0"/>
              <a:t>;</a:t>
            </a:r>
          </a:p>
          <a:p>
            <a:pPr>
              <a:buNone/>
            </a:pPr>
            <a:r>
              <a:rPr lang="en-US" altLang="zh-TW" dirty="0" smtClean="0"/>
              <a:t>} </a:t>
            </a:r>
            <a:r>
              <a:rPr lang="en-US" altLang="zh-TW" dirty="0" err="1" smtClean="0"/>
              <a:t>SPI_InitTypeDef</a:t>
            </a:r>
            <a:r>
              <a:rPr lang="en-US" altLang="zh-TW" dirty="0" smtClean="0"/>
              <a:t>;</a:t>
            </a:r>
            <a:endParaRPr lang="zh-TW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 smtClean="0"/>
              <a:t>SPI_Direction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SPI_Direction</a:t>
            </a:r>
            <a:r>
              <a:rPr lang="en-US" altLang="zh-TW" dirty="0" smtClean="0"/>
              <a:t> configures the SPI unidirectional or bidirectional data mode</a:t>
            </a:r>
            <a:endParaRPr lang="en-US" altLang="zh-TW" i="1" dirty="0" smtClean="0"/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55576" y="2348880"/>
          <a:ext cx="8136904" cy="3840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8452"/>
                <a:gridCol w="4068452"/>
              </a:tblGrid>
              <a:tr h="45725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SPI_Direction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zh-TW" altLang="en-US" dirty="0"/>
                    </a:p>
                  </a:txBody>
                  <a:tcPr/>
                </a:tc>
              </a:tr>
              <a:tr h="457250">
                <a:tc>
                  <a:txBody>
                    <a:bodyPr/>
                    <a:lstStyle/>
                    <a:p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SPI_Direction_2Lines_FullDuplex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SPI configured as 2 lines unidirectional full duplex</a:t>
                      </a:r>
                      <a:endParaRPr lang="zh-TW" altLang="en-US" dirty="0"/>
                    </a:p>
                  </a:txBody>
                  <a:tcPr/>
                </a:tc>
              </a:tr>
              <a:tr h="457250">
                <a:tc>
                  <a:txBody>
                    <a:bodyPr/>
                    <a:lstStyle/>
                    <a:p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SPI_Direction_2Lines_Rx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Only SPI configured as 2 lines unidirectional Rx only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</a:tr>
              <a:tr h="457250">
                <a:tc>
                  <a:txBody>
                    <a:bodyPr/>
                    <a:lstStyle/>
                    <a:p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SPI_Direction_1Line_Rx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SPI configured as 1 line bidirectional Rx only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</a:tr>
              <a:tr h="457250">
                <a:tc>
                  <a:txBody>
                    <a:bodyPr/>
                    <a:lstStyle/>
                    <a:p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SPI_Direction_1Line_Tx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SPI configured as 1 line bidirectional Tx only</a:t>
                      </a:r>
                      <a:endParaRPr lang="zh-TW" altLang="en-US" smtClean="0"/>
                    </a:p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 smtClean="0"/>
              <a:t>SPI_Mode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SPI_Mode</a:t>
            </a:r>
            <a:r>
              <a:rPr lang="en-US" altLang="zh-TW" dirty="0" smtClean="0"/>
              <a:t> configures the SPI operating mode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55576" y="2564905"/>
          <a:ext cx="7560840" cy="2775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420"/>
                <a:gridCol w="3780420"/>
              </a:tblGrid>
              <a:tr h="467959">
                <a:tc>
                  <a:txBody>
                    <a:bodyPr/>
                    <a:lstStyle/>
                    <a:p>
                      <a:r>
                        <a:rPr lang="en-US" altLang="zh-TW" sz="18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SPI_Mode</a:t>
                      </a:r>
                      <a:endParaRPr lang="en-US" altLang="zh-TW" sz="1800" b="1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zh-TW" altLang="en-US" dirty="0"/>
                    </a:p>
                  </a:txBody>
                  <a:tcPr/>
                </a:tc>
              </a:tr>
              <a:tr h="1153872">
                <a:tc>
                  <a:txBody>
                    <a:bodyPr/>
                    <a:lstStyle/>
                    <a:p>
                      <a:r>
                        <a:rPr lang="en-US" altLang="zh-TW" sz="18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SPI_Mode_Master</a:t>
                      </a:r>
                      <a:r>
                        <a:rPr lang="en-US" altLang="zh-TW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 configured as a master</a:t>
                      </a:r>
                    </a:p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153872">
                <a:tc>
                  <a:txBody>
                    <a:bodyPr/>
                    <a:lstStyle/>
                    <a:p>
                      <a:r>
                        <a:rPr lang="en-US" altLang="zh-TW" sz="18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SPI_Mode_Slave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 configured as a slave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新細明體"/>
        <a:cs typeface=""/>
      </a:majorFont>
      <a:minorFont>
        <a:latin typeface="Verdan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7283</TotalTime>
  <Words>975</Words>
  <Application>Microsoft Office PowerPoint</Application>
  <PresentationFormat>如螢幕大小 (4:3)</PresentationFormat>
  <Paragraphs>306</Paragraphs>
  <Slides>31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2" baseType="lpstr">
      <vt:lpstr>Profile</vt:lpstr>
      <vt:lpstr>SIOC  實驗8：SPI</vt:lpstr>
      <vt:lpstr>大綱</vt:lpstr>
      <vt:lpstr>SPI Introduction</vt:lpstr>
      <vt:lpstr>單一 master 對單一 slave</vt:lpstr>
      <vt:lpstr>SPI Protocol</vt:lpstr>
      <vt:lpstr>SPI Standard Driver Library</vt:lpstr>
      <vt:lpstr>SPI_InitTypeDef structure</vt:lpstr>
      <vt:lpstr>SPI_Direction</vt:lpstr>
      <vt:lpstr>SPI_Mode</vt:lpstr>
      <vt:lpstr>SPI_DataSize</vt:lpstr>
      <vt:lpstr>SPI_CPOL</vt:lpstr>
      <vt:lpstr>SPI_CPHA</vt:lpstr>
      <vt:lpstr>SPI Protocol Cont.,</vt:lpstr>
      <vt:lpstr>SPI_NSS</vt:lpstr>
      <vt:lpstr>SPI_BaudRatePrescaler</vt:lpstr>
      <vt:lpstr>SPI_FirstBit</vt:lpstr>
      <vt:lpstr>Initialize the SPI1 example</vt:lpstr>
      <vt:lpstr>SPI_I2S_SendData function</vt:lpstr>
      <vt:lpstr>SPI_I2S_SendData function Cont.,</vt:lpstr>
      <vt:lpstr>SPI_I2S_ReceiveData function</vt:lpstr>
      <vt:lpstr>SPI_I2S_ReceiveData function Cont.,</vt:lpstr>
      <vt:lpstr>SPI_I2S_GetFlagStatus function</vt:lpstr>
      <vt:lpstr>SPI_I2S_GetFlagStatus function Cont.,</vt:lpstr>
      <vt:lpstr>SPI_I2S_FLAG</vt:lpstr>
      <vt:lpstr>Wire Connecting Table</vt:lpstr>
      <vt:lpstr>實驗一</vt:lpstr>
      <vt:lpstr>實驗一說明</vt:lpstr>
      <vt:lpstr>實驗二</vt:lpstr>
      <vt:lpstr>實驗二說明</vt:lpstr>
      <vt:lpstr>實驗三</vt:lpstr>
      <vt:lpstr>實驗三說明</vt:lpstr>
    </vt:vector>
  </TitlesOfParts>
  <Company>CMT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Mithril</dc:creator>
  <cp:lastModifiedBy>PIERRE</cp:lastModifiedBy>
  <cp:revision>722</cp:revision>
  <dcterms:created xsi:type="dcterms:W3CDTF">2007-11-19T07:45:47Z</dcterms:created>
  <dcterms:modified xsi:type="dcterms:W3CDTF">2011-06-09T07:36:57Z</dcterms:modified>
</cp:coreProperties>
</file>