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42"/>
  </p:notesMasterIdLst>
  <p:sldIdLst>
    <p:sldId id="256" r:id="rId2"/>
    <p:sldId id="296" r:id="rId3"/>
    <p:sldId id="257" r:id="rId4"/>
    <p:sldId id="258" r:id="rId5"/>
    <p:sldId id="259" r:id="rId6"/>
    <p:sldId id="261" r:id="rId7"/>
    <p:sldId id="262" r:id="rId8"/>
    <p:sldId id="263" r:id="rId9"/>
    <p:sldId id="264" r:id="rId10"/>
    <p:sldId id="266" r:id="rId11"/>
    <p:sldId id="267" r:id="rId12"/>
    <p:sldId id="268" r:id="rId13"/>
    <p:sldId id="270" r:id="rId14"/>
    <p:sldId id="271" r:id="rId15"/>
    <p:sldId id="272" r:id="rId16"/>
    <p:sldId id="269" r:id="rId17"/>
    <p:sldId id="273" r:id="rId18"/>
    <p:sldId id="274" r:id="rId19"/>
    <p:sldId id="275" r:id="rId20"/>
    <p:sldId id="276" r:id="rId21"/>
    <p:sldId id="277" r:id="rId22"/>
    <p:sldId id="265"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D495BD-0884-4E77-8B33-27D5BC41ED84}" type="datetimeFigureOut">
              <a:rPr lang="fr-FR" smtClean="0"/>
              <a:t>20/11/2022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1F051-B8AC-4527-B309-2C37A791392A}" type="slidenum">
              <a:rPr lang="fr-FR" smtClean="0"/>
              <a:t>‹N°›</a:t>
            </a:fld>
            <a:endParaRPr lang="fr-FR"/>
          </a:p>
        </p:txBody>
      </p:sp>
    </p:spTree>
    <p:extLst>
      <p:ext uri="{BB962C8B-B14F-4D97-AF65-F5344CB8AC3E}">
        <p14:creationId xmlns:p14="http://schemas.microsoft.com/office/powerpoint/2010/main" val="257212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F31F051-B8AC-4527-B309-2C37A791392A}" type="slidenum">
              <a:rPr lang="fr-FR" smtClean="0"/>
              <a:t>16</a:t>
            </a:fld>
            <a:endParaRPr lang="fr-FR"/>
          </a:p>
        </p:txBody>
      </p:sp>
    </p:spTree>
    <p:extLst>
      <p:ext uri="{BB962C8B-B14F-4D97-AF65-F5344CB8AC3E}">
        <p14:creationId xmlns:p14="http://schemas.microsoft.com/office/powerpoint/2010/main" val="330825788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232B0EE-7928-424D-BF5B-8C3F383DC8E8}" type="datetimeFigureOut">
              <a:rPr lang="fr-FR" smtClean="0"/>
              <a:t>20/11/2022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8F1166E-57D6-4C91-985E-9A27A7C947D0}" type="slidenum">
              <a:rPr lang="fr-FR" smtClean="0"/>
              <a:t>‹N°›</a:t>
            </a:fld>
            <a:endParaRPr lang="fr-FR"/>
          </a:p>
        </p:txBody>
      </p:sp>
    </p:spTree>
    <p:extLst>
      <p:ext uri="{BB962C8B-B14F-4D97-AF65-F5344CB8AC3E}">
        <p14:creationId xmlns:p14="http://schemas.microsoft.com/office/powerpoint/2010/main" val="30390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232B0EE-7928-424D-BF5B-8C3F383DC8E8}" type="datetimeFigureOut">
              <a:rPr lang="fr-FR" smtClean="0"/>
              <a:t>20/11/2022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F1166E-57D6-4C91-985E-9A27A7C947D0}" type="slidenum">
              <a:rPr lang="fr-FR" smtClean="0"/>
              <a:t>‹N°›</a:t>
            </a:fld>
            <a:endParaRPr lang="fr-FR"/>
          </a:p>
        </p:txBody>
      </p:sp>
    </p:spTree>
    <p:extLst>
      <p:ext uri="{BB962C8B-B14F-4D97-AF65-F5344CB8AC3E}">
        <p14:creationId xmlns:p14="http://schemas.microsoft.com/office/powerpoint/2010/main" val="4057863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232B0EE-7928-424D-BF5B-8C3F383DC8E8}" type="datetimeFigureOut">
              <a:rPr lang="fr-FR" smtClean="0"/>
              <a:t>20/11/2022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F1166E-57D6-4C91-985E-9A27A7C947D0}" type="slidenum">
              <a:rPr lang="fr-FR" smtClean="0"/>
              <a:t>‹N°›</a:t>
            </a:fld>
            <a:endParaRPr lang="fr-FR"/>
          </a:p>
        </p:txBody>
      </p:sp>
    </p:spTree>
    <p:extLst>
      <p:ext uri="{BB962C8B-B14F-4D97-AF65-F5344CB8AC3E}">
        <p14:creationId xmlns:p14="http://schemas.microsoft.com/office/powerpoint/2010/main" val="347963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232B0EE-7928-424D-BF5B-8C3F383DC8E8}" type="datetimeFigureOut">
              <a:rPr lang="fr-FR" smtClean="0"/>
              <a:t>20/11/2022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F1166E-57D6-4C91-985E-9A27A7C947D0}" type="slidenum">
              <a:rPr lang="fr-FR" smtClean="0"/>
              <a:t>‹N°›</a:t>
            </a:fld>
            <a:endParaRPr lang="fr-FR"/>
          </a:p>
        </p:txBody>
      </p:sp>
    </p:spTree>
    <p:extLst>
      <p:ext uri="{BB962C8B-B14F-4D97-AF65-F5344CB8AC3E}">
        <p14:creationId xmlns:p14="http://schemas.microsoft.com/office/powerpoint/2010/main" val="1456680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3232B0EE-7928-424D-BF5B-8C3F383DC8E8}" type="datetimeFigureOut">
              <a:rPr lang="fr-FR" smtClean="0"/>
              <a:t>20/11/2022</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8F1166E-57D6-4C91-985E-9A27A7C947D0}" type="slidenum">
              <a:rPr lang="fr-FR" smtClean="0"/>
              <a:t>‹N°›</a:t>
            </a:fld>
            <a:endParaRPr lang="fr-FR"/>
          </a:p>
        </p:txBody>
      </p:sp>
    </p:spTree>
    <p:extLst>
      <p:ext uri="{BB962C8B-B14F-4D97-AF65-F5344CB8AC3E}">
        <p14:creationId xmlns:p14="http://schemas.microsoft.com/office/powerpoint/2010/main" val="166949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232B0EE-7928-424D-BF5B-8C3F383DC8E8}" type="datetimeFigureOut">
              <a:rPr lang="fr-FR" smtClean="0"/>
              <a:t>20/11/2022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8F1166E-57D6-4C91-985E-9A27A7C947D0}" type="slidenum">
              <a:rPr lang="fr-FR" smtClean="0"/>
              <a:t>‹N°›</a:t>
            </a:fld>
            <a:endParaRPr lang="fr-FR"/>
          </a:p>
        </p:txBody>
      </p:sp>
    </p:spTree>
    <p:extLst>
      <p:ext uri="{BB962C8B-B14F-4D97-AF65-F5344CB8AC3E}">
        <p14:creationId xmlns:p14="http://schemas.microsoft.com/office/powerpoint/2010/main" val="163071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232B0EE-7928-424D-BF5B-8C3F383DC8E8}" type="datetimeFigureOut">
              <a:rPr lang="fr-FR" smtClean="0"/>
              <a:t>20/11/2022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8F1166E-57D6-4C91-985E-9A27A7C947D0}" type="slidenum">
              <a:rPr lang="fr-FR" smtClean="0"/>
              <a:t>‹N°›</a:t>
            </a:fld>
            <a:endParaRPr lang="fr-FR"/>
          </a:p>
        </p:txBody>
      </p:sp>
    </p:spTree>
    <p:extLst>
      <p:ext uri="{BB962C8B-B14F-4D97-AF65-F5344CB8AC3E}">
        <p14:creationId xmlns:p14="http://schemas.microsoft.com/office/powerpoint/2010/main" val="1252895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232B0EE-7928-424D-BF5B-8C3F383DC8E8}" type="datetimeFigureOut">
              <a:rPr lang="fr-FR" smtClean="0"/>
              <a:t>20/11/2022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8F1166E-57D6-4C91-985E-9A27A7C947D0}" type="slidenum">
              <a:rPr lang="fr-FR" smtClean="0"/>
              <a:t>‹N°›</a:t>
            </a:fld>
            <a:endParaRPr lang="fr-FR"/>
          </a:p>
        </p:txBody>
      </p:sp>
    </p:spTree>
    <p:extLst>
      <p:ext uri="{BB962C8B-B14F-4D97-AF65-F5344CB8AC3E}">
        <p14:creationId xmlns:p14="http://schemas.microsoft.com/office/powerpoint/2010/main" val="3120947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2B0EE-7928-424D-BF5B-8C3F383DC8E8}" type="datetimeFigureOut">
              <a:rPr lang="fr-FR" smtClean="0"/>
              <a:t>20/11/2022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8F1166E-57D6-4C91-985E-9A27A7C947D0}" type="slidenum">
              <a:rPr lang="fr-FR" smtClean="0"/>
              <a:t>‹N°›</a:t>
            </a:fld>
            <a:endParaRPr lang="fr-FR"/>
          </a:p>
        </p:txBody>
      </p:sp>
    </p:spTree>
    <p:extLst>
      <p:ext uri="{BB962C8B-B14F-4D97-AF65-F5344CB8AC3E}">
        <p14:creationId xmlns:p14="http://schemas.microsoft.com/office/powerpoint/2010/main" val="150724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232B0EE-7928-424D-BF5B-8C3F383DC8E8}" type="datetimeFigureOut">
              <a:rPr lang="fr-FR" smtClean="0"/>
              <a:t>20/11/2022</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F1166E-57D6-4C91-985E-9A27A7C947D0}" type="slidenum">
              <a:rPr lang="fr-FR" smtClean="0"/>
              <a:t>‹N°›</a:t>
            </a:fld>
            <a:endParaRPr lang="fr-FR"/>
          </a:p>
        </p:txBody>
      </p:sp>
    </p:spTree>
    <p:extLst>
      <p:ext uri="{BB962C8B-B14F-4D97-AF65-F5344CB8AC3E}">
        <p14:creationId xmlns:p14="http://schemas.microsoft.com/office/powerpoint/2010/main" val="2795840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232B0EE-7928-424D-BF5B-8C3F383DC8E8}" type="datetimeFigureOut">
              <a:rPr lang="fr-FR" smtClean="0"/>
              <a:t>20/11/2022</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F1166E-57D6-4C91-985E-9A27A7C947D0}" type="slidenum">
              <a:rPr lang="fr-FR" smtClean="0"/>
              <a:t>‹N°›</a:t>
            </a:fld>
            <a:endParaRPr lang="fr-FR"/>
          </a:p>
        </p:txBody>
      </p:sp>
    </p:spTree>
    <p:extLst>
      <p:ext uri="{BB962C8B-B14F-4D97-AF65-F5344CB8AC3E}">
        <p14:creationId xmlns:p14="http://schemas.microsoft.com/office/powerpoint/2010/main" val="159248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232B0EE-7928-424D-BF5B-8C3F383DC8E8}" type="datetimeFigureOut">
              <a:rPr lang="fr-FR" smtClean="0"/>
              <a:t>20/11/2022</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8F1166E-57D6-4C91-985E-9A27A7C947D0}" type="slidenum">
              <a:rPr lang="fr-FR" smtClean="0"/>
              <a:t>‹N°›</a:t>
            </a:fld>
            <a:endParaRPr lang="fr-FR"/>
          </a:p>
        </p:txBody>
      </p:sp>
    </p:spTree>
    <p:extLst>
      <p:ext uri="{BB962C8B-B14F-4D97-AF65-F5344CB8AC3E}">
        <p14:creationId xmlns:p14="http://schemas.microsoft.com/office/powerpoint/2010/main" val="1170292250"/>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api.flutter.dev/flutter/widgets/Row-class.html" TargetMode="External"/><Relationship Id="rId7" Type="http://schemas.openxmlformats.org/officeDocument/2006/relationships/image" Target="../media/image42.png"/><Relationship Id="rId2" Type="http://schemas.openxmlformats.org/officeDocument/2006/relationships/hyperlink" Target="https://api.flutter.dev/flutter/widgets/Expanded-class.html" TargetMode="External"/><Relationship Id="rId1" Type="http://schemas.openxmlformats.org/officeDocument/2006/relationships/slideLayout" Target="../slideLayouts/slideLayout2.xml"/><Relationship Id="rId6" Type="http://schemas.openxmlformats.org/officeDocument/2006/relationships/hyperlink" Target="https://api.flutter.dev/flutter/widgets/Flexible/flex.html" TargetMode="External"/><Relationship Id="rId5" Type="http://schemas.openxmlformats.org/officeDocument/2006/relationships/hyperlink" Target="https://api.flutter.dev/flutter/widgets/Flex-class.html" TargetMode="External"/><Relationship Id="rId4" Type="http://schemas.openxmlformats.org/officeDocument/2006/relationships/hyperlink" Target="https://api.flutter.dev/flutter/widgets/Column-class.html"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flutter.dev/docs/development/ui/widge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E2D2A8-A95E-E7DA-A526-A63F188F0C7E}"/>
              </a:ext>
            </a:extLst>
          </p:cNvPr>
          <p:cNvSpPr>
            <a:spLocks noGrp="1"/>
          </p:cNvSpPr>
          <p:nvPr>
            <p:ph type="ctrTitle"/>
          </p:nvPr>
        </p:nvSpPr>
        <p:spPr/>
        <p:txBody>
          <a:bodyPr/>
          <a:lstStyle/>
          <a:p>
            <a:r>
              <a:rPr lang="fr-FR" dirty="0"/>
              <a:t>Flutter</a:t>
            </a:r>
          </a:p>
        </p:txBody>
      </p:sp>
      <p:sp>
        <p:nvSpPr>
          <p:cNvPr id="3" name="Sous-titre 2">
            <a:extLst>
              <a:ext uri="{FF2B5EF4-FFF2-40B4-BE49-F238E27FC236}">
                <a16:creationId xmlns:a16="http://schemas.microsoft.com/office/drawing/2014/main" id="{D97CDD71-9231-BAE1-2DE1-732C93BD216F}"/>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871106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4895FB-DE8B-0C27-FA50-3D933834F7BC}"/>
              </a:ext>
            </a:extLst>
          </p:cNvPr>
          <p:cNvSpPr>
            <a:spLocks noGrp="1"/>
          </p:cNvSpPr>
          <p:nvPr>
            <p:ph type="title"/>
          </p:nvPr>
        </p:nvSpPr>
        <p:spPr>
          <a:xfrm>
            <a:off x="1069848" y="227179"/>
            <a:ext cx="9938463" cy="980184"/>
          </a:xfrm>
        </p:spPr>
        <p:txBody>
          <a:bodyPr/>
          <a:lstStyle/>
          <a:p>
            <a:r>
              <a:rPr lang="fr-FR" dirty="0" err="1"/>
              <a:t>Buttonnavigationbar</a:t>
            </a:r>
            <a:endParaRPr lang="fr-FR" dirty="0"/>
          </a:p>
        </p:txBody>
      </p:sp>
      <p:sp>
        <p:nvSpPr>
          <p:cNvPr id="3" name="Espace réservé du contenu 2">
            <a:extLst>
              <a:ext uri="{FF2B5EF4-FFF2-40B4-BE49-F238E27FC236}">
                <a16:creationId xmlns:a16="http://schemas.microsoft.com/office/drawing/2014/main" id="{4705BCB1-E070-CAFF-FA87-38FE7E4B8C84}"/>
              </a:ext>
            </a:extLst>
          </p:cNvPr>
          <p:cNvSpPr>
            <a:spLocks noGrp="1"/>
          </p:cNvSpPr>
          <p:nvPr>
            <p:ph idx="1"/>
          </p:nvPr>
        </p:nvSpPr>
        <p:spPr>
          <a:xfrm>
            <a:off x="168676" y="1207363"/>
            <a:ext cx="6853561" cy="5495278"/>
          </a:xfrm>
        </p:spPr>
        <p:txBody>
          <a:bodyPr/>
          <a:lstStyle/>
          <a:p>
            <a:r>
              <a:rPr lang="fr-FR"/>
              <a:t>Pour insérer   </a:t>
            </a:r>
            <a:r>
              <a:rPr lang="fr-FR" dirty="0"/>
              <a:t>une barre de navigation on ajoute argument </a:t>
            </a:r>
            <a:r>
              <a:rPr lang="fr-FR" sz="2000" b="0" dirty="0" err="1">
                <a:solidFill>
                  <a:srgbClr val="9CDCFE"/>
                </a:solidFill>
                <a:effectLst/>
                <a:latin typeface="Consolas" panose="020B0609020204030204" pitchFamily="49" charset="0"/>
              </a:rPr>
              <a:t>bottomNavigationBar</a:t>
            </a:r>
            <a:endParaRPr lang="fr-FR" sz="2000" b="0" dirty="0">
              <a:solidFill>
                <a:srgbClr val="9CDCFE"/>
              </a:solidFill>
              <a:effectLst/>
              <a:latin typeface="Consolas" panose="020B0609020204030204" pitchFamily="49" charset="0"/>
            </a:endParaRPr>
          </a:p>
          <a:p>
            <a:r>
              <a:rPr lang="fr-FR" dirty="0"/>
              <a:t>La valeur est un widget </a:t>
            </a:r>
            <a:r>
              <a:rPr lang="fr-FR" sz="2000" b="0" dirty="0" err="1">
                <a:solidFill>
                  <a:srgbClr val="4EC9B0"/>
                </a:solidFill>
                <a:effectLst/>
                <a:latin typeface="Consolas" panose="020B0609020204030204" pitchFamily="49" charset="0"/>
              </a:rPr>
              <a:t>BottomNavigationBar</a:t>
            </a:r>
            <a:r>
              <a:rPr lang="fr-FR" sz="2000" b="0" dirty="0">
                <a:solidFill>
                  <a:srgbClr val="4EC9B0"/>
                </a:solidFill>
                <a:effectLst/>
                <a:latin typeface="Consolas" panose="020B0609020204030204" pitchFamily="49" charset="0"/>
              </a:rPr>
              <a:t>()</a:t>
            </a:r>
          </a:p>
          <a:p>
            <a:r>
              <a:rPr lang="fr-FR" dirty="0"/>
              <a:t>Ce dernier doit contenir au moins deux widget </a:t>
            </a:r>
            <a:r>
              <a:rPr lang="fr-FR" sz="2000" b="0" dirty="0" err="1">
                <a:solidFill>
                  <a:srgbClr val="4EC9B0"/>
                </a:solidFill>
                <a:effectLst/>
                <a:latin typeface="Consolas" panose="020B0609020204030204" pitchFamily="49" charset="0"/>
              </a:rPr>
              <a:t>BottomNavigationBarItem</a:t>
            </a:r>
            <a:r>
              <a:rPr lang="fr-FR" dirty="0"/>
              <a:t> </a:t>
            </a:r>
          </a:p>
          <a:p>
            <a:endParaRPr lang="fr-FR" dirty="0"/>
          </a:p>
        </p:txBody>
      </p:sp>
      <p:sp>
        <p:nvSpPr>
          <p:cNvPr id="5" name="ZoneTexte 4">
            <a:extLst>
              <a:ext uri="{FF2B5EF4-FFF2-40B4-BE49-F238E27FC236}">
                <a16:creationId xmlns:a16="http://schemas.microsoft.com/office/drawing/2014/main" id="{87433460-864A-6B11-6AC0-50A2FECB3F22}"/>
              </a:ext>
            </a:extLst>
          </p:cNvPr>
          <p:cNvSpPr txBox="1"/>
          <p:nvPr/>
        </p:nvSpPr>
        <p:spPr>
          <a:xfrm>
            <a:off x="3508899" y="3224766"/>
            <a:ext cx="4418860" cy="3477875"/>
          </a:xfrm>
          <a:prstGeom prst="rect">
            <a:avLst/>
          </a:prstGeom>
          <a:solidFill>
            <a:schemeClr val="tx1"/>
          </a:solidFill>
        </p:spPr>
        <p:txBody>
          <a:bodyPr wrap="square">
            <a:spAutoFit/>
          </a:bodyPr>
          <a:lstStyle/>
          <a:p>
            <a:r>
              <a:rPr lang="fr-FR" sz="1100" b="0" dirty="0">
                <a:solidFill>
                  <a:srgbClr val="D4D4D4"/>
                </a:solidFill>
                <a:effectLst/>
                <a:latin typeface="Consolas" panose="020B0609020204030204" pitchFamily="49" charset="0"/>
              </a:rPr>
              <a:t>    </a:t>
            </a:r>
            <a:r>
              <a:rPr lang="fr-FR" sz="1100" b="0" dirty="0">
                <a:solidFill>
                  <a:srgbClr val="C586C0"/>
                </a:solidFill>
                <a:effectLst/>
                <a:latin typeface="Consolas" panose="020B0609020204030204" pitchFamily="49" charset="0"/>
              </a:rPr>
              <a:t>return</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MaterialApp</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home</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Scaffold</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appBar</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AppBar</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title</a:t>
            </a:r>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const</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Text</a:t>
            </a:r>
            <a:r>
              <a:rPr lang="fr-FR" sz="1100" b="0" dirty="0">
                <a:solidFill>
                  <a:srgbClr val="D4D4D4"/>
                </a:solidFill>
                <a:effectLst/>
                <a:latin typeface="Consolas" panose="020B0609020204030204" pitchFamily="49" charset="0"/>
              </a:rPr>
              <a:t>(</a:t>
            </a:r>
            <a:r>
              <a:rPr lang="fr-FR" sz="1100" b="0" dirty="0">
                <a:solidFill>
                  <a:srgbClr val="CE9178"/>
                </a:solidFill>
                <a:effectLst/>
                <a:latin typeface="Consolas" panose="020B0609020204030204" pitchFamily="49" charset="0"/>
              </a:rPr>
              <a:t>'</a:t>
            </a:r>
            <a:r>
              <a:rPr lang="fr-FR" sz="1100" b="0" dirty="0" err="1">
                <a:solidFill>
                  <a:srgbClr val="CE9178"/>
                </a:solidFill>
                <a:effectLst/>
                <a:latin typeface="Consolas" panose="020B0609020204030204" pitchFamily="49" charset="0"/>
              </a:rPr>
              <a:t>my</a:t>
            </a:r>
            <a:r>
              <a:rPr lang="fr-FR" sz="1100" b="0" dirty="0">
                <a:solidFill>
                  <a:srgbClr val="CE9178"/>
                </a:solidFill>
                <a:effectLst/>
                <a:latin typeface="Consolas" panose="020B0609020204030204" pitchFamily="49" charset="0"/>
              </a:rPr>
              <a:t> first app'</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body</a:t>
            </a:r>
            <a:r>
              <a:rPr lang="fr-FR" sz="1100" b="0" dirty="0">
                <a:solidFill>
                  <a:srgbClr val="D4D4D4"/>
                </a:solidFill>
                <a:effectLst/>
                <a:latin typeface="Consolas" panose="020B0609020204030204" pitchFamily="49" charset="0"/>
              </a:rPr>
              <a:t>:</a:t>
            </a:r>
            <a:r>
              <a:rPr lang="fr-FR" sz="1100" b="0" dirty="0">
                <a:solidFill>
                  <a:srgbClr val="569CD6"/>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const</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Text</a:t>
            </a:r>
            <a:r>
              <a:rPr lang="fr-FR" sz="1100" b="0" dirty="0">
                <a:solidFill>
                  <a:srgbClr val="D4D4D4"/>
                </a:solidFill>
                <a:effectLst/>
                <a:latin typeface="Consolas" panose="020B0609020204030204" pitchFamily="49" charset="0"/>
              </a:rPr>
              <a:t>(</a:t>
            </a:r>
            <a:r>
              <a:rPr lang="fr-FR" sz="1100" b="0" dirty="0">
                <a:solidFill>
                  <a:srgbClr val="CE9178"/>
                </a:solidFill>
                <a:effectLst/>
                <a:latin typeface="Consolas" panose="020B0609020204030204" pitchFamily="49" charset="0"/>
              </a:rPr>
              <a:t>'</a:t>
            </a:r>
            <a:r>
              <a:rPr lang="fr-FR" sz="1100" b="0" dirty="0" err="1">
                <a:solidFill>
                  <a:srgbClr val="CE9178"/>
                </a:solidFill>
                <a:effectLst/>
                <a:latin typeface="Consolas" panose="020B0609020204030204" pitchFamily="49" charset="0"/>
              </a:rPr>
              <a:t>this</a:t>
            </a:r>
            <a:r>
              <a:rPr lang="fr-FR" sz="1100" b="0" dirty="0">
                <a:solidFill>
                  <a:srgbClr val="CE9178"/>
                </a:solidFill>
                <a:effectLst/>
                <a:latin typeface="Consolas" panose="020B0609020204030204" pitchFamily="49" charset="0"/>
              </a:rPr>
              <a:t> </a:t>
            </a:r>
            <a:r>
              <a:rPr lang="fr-FR" sz="1100" b="0" dirty="0" err="1">
                <a:solidFill>
                  <a:srgbClr val="CE9178"/>
                </a:solidFill>
                <a:effectLst/>
                <a:latin typeface="Consolas" panose="020B0609020204030204" pitchFamily="49" charset="0"/>
              </a:rPr>
              <a:t>is</a:t>
            </a:r>
            <a:r>
              <a:rPr lang="fr-FR" sz="1100" b="0" dirty="0">
                <a:solidFill>
                  <a:srgbClr val="CE9178"/>
                </a:solidFill>
                <a:effectLst/>
                <a:latin typeface="Consolas" panose="020B0609020204030204" pitchFamily="49" charset="0"/>
              </a:rPr>
              <a:t> a body'</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bottomNavigationBar</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BottomNavigationBar</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items</a:t>
            </a:r>
            <a:r>
              <a:rPr lang="fr-FR" sz="1100" b="0" dirty="0">
                <a:solidFill>
                  <a:srgbClr val="D4D4D4"/>
                </a:solidFill>
                <a:effectLst/>
                <a:latin typeface="Consolas" panose="020B0609020204030204" pitchFamily="49" charset="0"/>
              </a:rPr>
              <a:t>:</a:t>
            </a:r>
            <a:r>
              <a:rPr lang="fr-FR" sz="1100" b="0" dirty="0">
                <a:solidFill>
                  <a:srgbClr val="569CD6"/>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const</a:t>
            </a:r>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BottomNavigationBarItem</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label</a:t>
            </a:r>
            <a:r>
              <a:rPr lang="fr-FR" sz="1100" b="0" dirty="0">
                <a:solidFill>
                  <a:srgbClr val="D4D4D4"/>
                </a:solidFill>
                <a:effectLst/>
                <a:latin typeface="Consolas" panose="020B0609020204030204" pitchFamily="49" charset="0"/>
              </a:rPr>
              <a:t>: </a:t>
            </a:r>
            <a:r>
              <a:rPr lang="fr-FR" sz="1100" b="0" dirty="0">
                <a:solidFill>
                  <a:srgbClr val="CE9178"/>
                </a:solidFill>
                <a:effectLst/>
                <a:latin typeface="Consolas" panose="020B0609020204030204" pitchFamily="49" charset="0"/>
              </a:rPr>
              <a:t>'Home'</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icon</a:t>
            </a:r>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Icon</a:t>
            </a:r>
            <a:r>
              <a:rPr lang="fr-FR" sz="1100" b="0" dirty="0">
                <a:solidFill>
                  <a:srgbClr val="D4D4D4"/>
                </a:solidFill>
                <a:effectLst/>
                <a:latin typeface="Consolas" panose="020B0609020204030204" pitchFamily="49" charset="0"/>
              </a:rPr>
              <a:t>(</a:t>
            </a:r>
            <a:r>
              <a:rPr lang="fr-FR" sz="1100" b="0" dirty="0" err="1">
                <a:solidFill>
                  <a:srgbClr val="4EC9B0"/>
                </a:solidFill>
                <a:effectLst/>
                <a:latin typeface="Consolas" panose="020B0609020204030204" pitchFamily="49" charset="0"/>
              </a:rPr>
              <a:t>Icons</a:t>
            </a:r>
            <a:r>
              <a:rPr lang="fr-FR" sz="1100" b="0" dirty="0" err="1">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home</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BottomNavigationBarItem</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label</a:t>
            </a:r>
            <a:r>
              <a:rPr lang="fr-FR" sz="1100" b="0" dirty="0">
                <a:solidFill>
                  <a:srgbClr val="D4D4D4"/>
                </a:solidFill>
                <a:effectLst/>
                <a:latin typeface="Consolas" panose="020B0609020204030204" pitchFamily="49" charset="0"/>
              </a:rPr>
              <a:t>: </a:t>
            </a:r>
            <a:r>
              <a:rPr lang="fr-FR" sz="1100" b="0" dirty="0">
                <a:solidFill>
                  <a:srgbClr val="CE9178"/>
                </a:solidFill>
                <a:effectLst/>
                <a:latin typeface="Consolas" panose="020B0609020204030204" pitchFamily="49" charset="0"/>
              </a:rPr>
              <a:t>'Settings'</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icon</a:t>
            </a:r>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Icon</a:t>
            </a:r>
            <a:r>
              <a:rPr lang="fr-FR" sz="1100" b="0" dirty="0">
                <a:solidFill>
                  <a:srgbClr val="D4D4D4"/>
                </a:solidFill>
                <a:effectLst/>
                <a:latin typeface="Consolas" panose="020B0609020204030204" pitchFamily="49" charset="0"/>
              </a:rPr>
              <a:t>(</a:t>
            </a:r>
            <a:r>
              <a:rPr lang="fr-FR" sz="1100" b="0" dirty="0" err="1">
                <a:solidFill>
                  <a:srgbClr val="4EC9B0"/>
                </a:solidFill>
                <a:effectLst/>
                <a:latin typeface="Consolas" panose="020B0609020204030204" pitchFamily="49" charset="0"/>
              </a:rPr>
              <a:t>Icons</a:t>
            </a:r>
            <a:r>
              <a:rPr lang="fr-FR" sz="1100" b="0" dirty="0" err="1">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settings</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p>
        </p:txBody>
      </p:sp>
      <p:pic>
        <p:nvPicPr>
          <p:cNvPr id="7" name="Image 6">
            <a:extLst>
              <a:ext uri="{FF2B5EF4-FFF2-40B4-BE49-F238E27FC236}">
                <a16:creationId xmlns:a16="http://schemas.microsoft.com/office/drawing/2014/main" id="{944938D1-F258-2D7B-2B79-45F2C92F8DAE}"/>
              </a:ext>
            </a:extLst>
          </p:cNvPr>
          <p:cNvPicPr>
            <a:picLocks noChangeAspect="1"/>
          </p:cNvPicPr>
          <p:nvPr/>
        </p:nvPicPr>
        <p:blipFill>
          <a:blip r:embed="rId2"/>
          <a:stretch>
            <a:fillRect/>
          </a:stretch>
        </p:blipFill>
        <p:spPr>
          <a:xfrm>
            <a:off x="8174983" y="385380"/>
            <a:ext cx="3133940" cy="6245441"/>
          </a:xfrm>
          <a:prstGeom prst="rect">
            <a:avLst/>
          </a:prstGeom>
        </p:spPr>
      </p:pic>
      <p:sp>
        <p:nvSpPr>
          <p:cNvPr id="8" name="ZoneTexte 7">
            <a:extLst>
              <a:ext uri="{FF2B5EF4-FFF2-40B4-BE49-F238E27FC236}">
                <a16:creationId xmlns:a16="http://schemas.microsoft.com/office/drawing/2014/main" id="{91EBF3E1-65D2-FEC0-CE85-DCB08C45DEF8}"/>
              </a:ext>
            </a:extLst>
          </p:cNvPr>
          <p:cNvSpPr txBox="1"/>
          <p:nvPr/>
        </p:nvSpPr>
        <p:spPr>
          <a:xfrm>
            <a:off x="372861" y="3508100"/>
            <a:ext cx="2405849" cy="738664"/>
          </a:xfrm>
          <a:prstGeom prst="rect">
            <a:avLst/>
          </a:prstGeom>
          <a:solidFill>
            <a:schemeClr val="accent4">
              <a:lumMod val="60000"/>
              <a:lumOff val="40000"/>
            </a:schemeClr>
          </a:solidFill>
        </p:spPr>
        <p:txBody>
          <a:bodyPr wrap="square" rtlCol="0">
            <a:spAutoFit/>
          </a:bodyPr>
          <a:lstStyle/>
          <a:p>
            <a:r>
              <a:rPr lang="fr-FR" sz="1400"/>
              <a:t>On ajout const pour enlever les ligne blue sur vscode</a:t>
            </a:r>
            <a:endParaRPr lang="fr-FR" sz="1400" dirty="0"/>
          </a:p>
        </p:txBody>
      </p:sp>
      <p:sp>
        <p:nvSpPr>
          <p:cNvPr id="10" name="ZoneTexte 9">
            <a:extLst>
              <a:ext uri="{FF2B5EF4-FFF2-40B4-BE49-F238E27FC236}">
                <a16:creationId xmlns:a16="http://schemas.microsoft.com/office/drawing/2014/main" id="{A0DDBFA5-C943-2428-CFEC-20C1B052ABE3}"/>
              </a:ext>
            </a:extLst>
          </p:cNvPr>
          <p:cNvSpPr txBox="1"/>
          <p:nvPr/>
        </p:nvSpPr>
        <p:spPr>
          <a:xfrm>
            <a:off x="216635" y="4626783"/>
            <a:ext cx="2839374" cy="1200329"/>
          </a:xfrm>
          <a:prstGeom prst="rect">
            <a:avLst/>
          </a:prstGeom>
          <a:solidFill>
            <a:srgbClr val="00B050"/>
          </a:solidFill>
        </p:spPr>
        <p:txBody>
          <a:bodyPr wrap="square">
            <a:spAutoFit/>
          </a:bodyPr>
          <a:lstStyle/>
          <a:p>
            <a:r>
              <a:rPr lang="fr-FR" dirty="0"/>
              <a:t>Pour les </a:t>
            </a:r>
            <a:r>
              <a:rPr lang="fr-FR" dirty="0" err="1"/>
              <a:t>icon</a:t>
            </a:r>
            <a:r>
              <a:rPr lang="fr-FR" dirty="0"/>
              <a:t> visitez https://api.flutter.dev/flutter/widgets/Icon-class.html</a:t>
            </a:r>
          </a:p>
        </p:txBody>
      </p:sp>
    </p:spTree>
    <p:extLst>
      <p:ext uri="{BB962C8B-B14F-4D97-AF65-F5344CB8AC3E}">
        <p14:creationId xmlns:p14="http://schemas.microsoft.com/office/powerpoint/2010/main" val="418263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2EF84F-507C-B757-9AF1-E104FDD3073C}"/>
              </a:ext>
            </a:extLst>
          </p:cNvPr>
          <p:cNvSpPr>
            <a:spLocks noGrp="1"/>
          </p:cNvSpPr>
          <p:nvPr>
            <p:ph type="title"/>
          </p:nvPr>
        </p:nvSpPr>
        <p:spPr/>
        <p:txBody>
          <a:bodyPr/>
          <a:lstStyle/>
          <a:p>
            <a:r>
              <a:rPr lang="fr-FR" dirty="0"/>
              <a:t>Centrer le body</a:t>
            </a:r>
          </a:p>
        </p:txBody>
      </p:sp>
      <p:sp>
        <p:nvSpPr>
          <p:cNvPr id="3" name="Espace réservé du contenu 2">
            <a:extLst>
              <a:ext uri="{FF2B5EF4-FFF2-40B4-BE49-F238E27FC236}">
                <a16:creationId xmlns:a16="http://schemas.microsoft.com/office/drawing/2014/main" id="{9C121696-3E2D-62D2-640B-F7CC56FBA485}"/>
              </a:ext>
            </a:extLst>
          </p:cNvPr>
          <p:cNvSpPr>
            <a:spLocks noGrp="1"/>
          </p:cNvSpPr>
          <p:nvPr>
            <p:ph idx="1"/>
          </p:nvPr>
        </p:nvSpPr>
        <p:spPr>
          <a:xfrm>
            <a:off x="195309" y="1544715"/>
            <a:ext cx="10932939" cy="4627485"/>
          </a:xfrm>
        </p:spPr>
        <p:txBody>
          <a:bodyPr/>
          <a:lstStyle/>
          <a:p>
            <a:r>
              <a:rPr lang="fr-FR" dirty="0"/>
              <a:t>On utilise le widget center pour Center le body</a:t>
            </a:r>
          </a:p>
        </p:txBody>
      </p:sp>
      <p:pic>
        <p:nvPicPr>
          <p:cNvPr id="5" name="Image 4">
            <a:extLst>
              <a:ext uri="{FF2B5EF4-FFF2-40B4-BE49-F238E27FC236}">
                <a16:creationId xmlns:a16="http://schemas.microsoft.com/office/drawing/2014/main" id="{0BB0D995-0B8B-E086-4836-7D0D32507704}"/>
              </a:ext>
            </a:extLst>
          </p:cNvPr>
          <p:cNvPicPr>
            <a:picLocks noChangeAspect="1"/>
          </p:cNvPicPr>
          <p:nvPr/>
        </p:nvPicPr>
        <p:blipFill>
          <a:blip r:embed="rId2"/>
          <a:stretch>
            <a:fillRect/>
          </a:stretch>
        </p:blipFill>
        <p:spPr>
          <a:xfrm>
            <a:off x="514905" y="2093976"/>
            <a:ext cx="5001323" cy="4344006"/>
          </a:xfrm>
          <a:prstGeom prst="rect">
            <a:avLst/>
          </a:prstGeom>
        </p:spPr>
      </p:pic>
      <p:pic>
        <p:nvPicPr>
          <p:cNvPr id="7" name="Image 6">
            <a:extLst>
              <a:ext uri="{FF2B5EF4-FFF2-40B4-BE49-F238E27FC236}">
                <a16:creationId xmlns:a16="http://schemas.microsoft.com/office/drawing/2014/main" id="{E3B70868-F73A-90FD-C257-378A710DBDFF}"/>
              </a:ext>
            </a:extLst>
          </p:cNvPr>
          <p:cNvPicPr>
            <a:picLocks noChangeAspect="1"/>
          </p:cNvPicPr>
          <p:nvPr/>
        </p:nvPicPr>
        <p:blipFill>
          <a:blip r:embed="rId3"/>
          <a:stretch>
            <a:fillRect/>
          </a:stretch>
        </p:blipFill>
        <p:spPr>
          <a:xfrm>
            <a:off x="8429790" y="242078"/>
            <a:ext cx="3018054" cy="6373844"/>
          </a:xfrm>
          <a:prstGeom prst="rect">
            <a:avLst/>
          </a:prstGeom>
        </p:spPr>
      </p:pic>
    </p:spTree>
    <p:extLst>
      <p:ext uri="{BB962C8B-B14F-4D97-AF65-F5344CB8AC3E}">
        <p14:creationId xmlns:p14="http://schemas.microsoft.com/office/powerpoint/2010/main" val="180549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71CA09A-C8D1-4387-4B69-7D8E543ACBC5}"/>
              </a:ext>
            </a:extLst>
          </p:cNvPr>
          <p:cNvSpPr>
            <a:spLocks noGrp="1"/>
          </p:cNvSpPr>
          <p:nvPr>
            <p:ph idx="1"/>
          </p:nvPr>
        </p:nvSpPr>
        <p:spPr>
          <a:xfrm>
            <a:off x="0" y="356759"/>
            <a:ext cx="3910525" cy="4050792"/>
          </a:xfrm>
        </p:spPr>
        <p:txBody>
          <a:bodyPr/>
          <a:lstStyle/>
          <a:p>
            <a:r>
              <a:rPr lang="fr-FR" dirty="0"/>
              <a:t>Pour remanier plus rapidement clique droit sur le widget</a:t>
            </a:r>
          </a:p>
        </p:txBody>
      </p:sp>
      <p:pic>
        <p:nvPicPr>
          <p:cNvPr id="5" name="Image 4">
            <a:extLst>
              <a:ext uri="{FF2B5EF4-FFF2-40B4-BE49-F238E27FC236}">
                <a16:creationId xmlns:a16="http://schemas.microsoft.com/office/drawing/2014/main" id="{10F455A7-5077-B4A2-A1E8-59408BFE142D}"/>
              </a:ext>
            </a:extLst>
          </p:cNvPr>
          <p:cNvPicPr>
            <a:picLocks noChangeAspect="1"/>
          </p:cNvPicPr>
          <p:nvPr/>
        </p:nvPicPr>
        <p:blipFill>
          <a:blip r:embed="rId2"/>
          <a:stretch>
            <a:fillRect/>
          </a:stretch>
        </p:blipFill>
        <p:spPr>
          <a:xfrm>
            <a:off x="4378481" y="356759"/>
            <a:ext cx="4163006" cy="6144482"/>
          </a:xfrm>
          <a:prstGeom prst="rect">
            <a:avLst/>
          </a:prstGeom>
        </p:spPr>
      </p:pic>
      <p:pic>
        <p:nvPicPr>
          <p:cNvPr id="7" name="Image 6">
            <a:extLst>
              <a:ext uri="{FF2B5EF4-FFF2-40B4-BE49-F238E27FC236}">
                <a16:creationId xmlns:a16="http://schemas.microsoft.com/office/drawing/2014/main" id="{03B4899F-AB17-7703-9C43-0ED2F8400361}"/>
              </a:ext>
            </a:extLst>
          </p:cNvPr>
          <p:cNvPicPr>
            <a:picLocks noChangeAspect="1"/>
          </p:cNvPicPr>
          <p:nvPr/>
        </p:nvPicPr>
        <p:blipFill>
          <a:blip r:embed="rId3"/>
          <a:stretch>
            <a:fillRect/>
          </a:stretch>
        </p:blipFill>
        <p:spPr>
          <a:xfrm>
            <a:off x="9331327" y="968128"/>
            <a:ext cx="2181529" cy="3962953"/>
          </a:xfrm>
          <a:prstGeom prst="rect">
            <a:avLst/>
          </a:prstGeom>
        </p:spPr>
      </p:pic>
    </p:spTree>
    <p:extLst>
      <p:ext uri="{BB962C8B-B14F-4D97-AF65-F5344CB8AC3E}">
        <p14:creationId xmlns:p14="http://schemas.microsoft.com/office/powerpoint/2010/main" val="1275496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64E90F-4A95-7275-9EF4-1571CDB9A131}"/>
              </a:ext>
            </a:extLst>
          </p:cNvPr>
          <p:cNvSpPr>
            <a:spLocks noGrp="1"/>
          </p:cNvSpPr>
          <p:nvPr>
            <p:ph type="title"/>
          </p:nvPr>
        </p:nvSpPr>
        <p:spPr/>
        <p:txBody>
          <a:bodyPr/>
          <a:lstStyle/>
          <a:p>
            <a:r>
              <a:rPr lang="fr-FR" dirty="0" err="1"/>
              <a:t>Material</a:t>
            </a:r>
            <a:r>
              <a:rPr lang="fr-FR" dirty="0"/>
              <a:t> design</a:t>
            </a:r>
          </a:p>
        </p:txBody>
      </p:sp>
      <p:sp>
        <p:nvSpPr>
          <p:cNvPr id="3" name="Espace réservé du contenu 2">
            <a:extLst>
              <a:ext uri="{FF2B5EF4-FFF2-40B4-BE49-F238E27FC236}">
                <a16:creationId xmlns:a16="http://schemas.microsoft.com/office/drawing/2014/main" id="{B6C967A2-DE7F-FE6E-8C4C-8C2E0295E6D2}"/>
              </a:ext>
            </a:extLst>
          </p:cNvPr>
          <p:cNvSpPr>
            <a:spLocks noGrp="1"/>
          </p:cNvSpPr>
          <p:nvPr>
            <p:ph idx="1"/>
          </p:nvPr>
        </p:nvSpPr>
        <p:spPr>
          <a:xfrm>
            <a:off x="257451" y="1766656"/>
            <a:ext cx="11718525" cy="4962618"/>
          </a:xfrm>
        </p:spPr>
        <p:txBody>
          <a:bodyPr>
            <a:normAutofit/>
          </a:bodyPr>
          <a:lstStyle/>
          <a:p>
            <a:r>
              <a:rPr lang="fr-FR" b="0" i="0" dirty="0">
                <a:solidFill>
                  <a:srgbClr val="273239"/>
                </a:solidFill>
                <a:effectLst/>
                <a:latin typeface="urw-din"/>
              </a:rPr>
              <a:t>Si quelqu'un souhaite créer rapidement de belles applications évolutives sur plusieurs plates-formes ? Alors la conception matérielle est la voie à suivre. </a:t>
            </a:r>
          </a:p>
          <a:p>
            <a:pPr algn="l" fontAlgn="base"/>
            <a:r>
              <a:rPr lang="fr-FR" b="0" i="0" dirty="0" err="1">
                <a:solidFill>
                  <a:srgbClr val="273239"/>
                </a:solidFill>
                <a:effectLst/>
                <a:latin typeface="urw-din"/>
              </a:rPr>
              <a:t>Material</a:t>
            </a:r>
            <a:r>
              <a:rPr lang="fr-FR" b="0" i="0" dirty="0">
                <a:solidFill>
                  <a:srgbClr val="273239"/>
                </a:solidFill>
                <a:effectLst/>
                <a:latin typeface="urw-din"/>
              </a:rPr>
              <a:t> est un système de conception adaptable, soutenu par un code open source, qui aide les développeurs à créer facilement des expériences numériques de haute qualité. </a:t>
            </a:r>
          </a:p>
          <a:p>
            <a:pPr algn="l" fontAlgn="base"/>
            <a:r>
              <a:rPr lang="fr-FR" b="0" i="0" dirty="0">
                <a:solidFill>
                  <a:srgbClr val="273239"/>
                </a:solidFill>
                <a:effectLst/>
                <a:latin typeface="urw-din"/>
              </a:rPr>
              <a:t>Des directives de conception aux composants de développement, </a:t>
            </a:r>
            <a:r>
              <a:rPr lang="fr-FR" b="0" i="0" dirty="0" err="1">
                <a:solidFill>
                  <a:srgbClr val="273239"/>
                </a:solidFill>
                <a:effectLst/>
                <a:latin typeface="urw-din"/>
              </a:rPr>
              <a:t>Material</a:t>
            </a:r>
            <a:r>
              <a:rPr lang="fr-FR" b="0" i="0" dirty="0">
                <a:solidFill>
                  <a:srgbClr val="273239"/>
                </a:solidFill>
                <a:effectLst/>
                <a:latin typeface="urw-din"/>
              </a:rPr>
              <a:t> peut aider les développeurs à créer des produits plus rapidement. </a:t>
            </a:r>
          </a:p>
          <a:p>
            <a:pPr algn="l" fontAlgn="base"/>
            <a:r>
              <a:rPr lang="fr-FR" b="0" i="0" dirty="0">
                <a:solidFill>
                  <a:srgbClr val="273239"/>
                </a:solidFill>
                <a:effectLst/>
                <a:latin typeface="urw-din"/>
              </a:rPr>
              <a:t>Dans les directives, il y a des composants qui sont les blocs de construction qui rendent un produit utilisable et fonctionnel. </a:t>
            </a:r>
          </a:p>
          <a:p>
            <a:pPr algn="l" fontAlgn="base"/>
            <a:r>
              <a:rPr lang="fr-FR" b="0" i="0" dirty="0">
                <a:solidFill>
                  <a:srgbClr val="273239"/>
                </a:solidFill>
                <a:effectLst/>
                <a:latin typeface="urw-din"/>
              </a:rPr>
              <a:t>Chaque page de composant comprend des conseils sur la façon dont ils doivent être utilisés, le modèle d'interaction et les spécifications de conception vous donnant les informations dont le développeur a besoin pour s'assurer que vous faites les choses correctement.</a:t>
            </a:r>
          </a:p>
          <a:p>
            <a:pPr algn="l" fontAlgn="base"/>
            <a:r>
              <a:rPr lang="fr-FR" b="0" i="0" dirty="0">
                <a:solidFill>
                  <a:srgbClr val="273239"/>
                </a:solidFill>
                <a:effectLst/>
                <a:latin typeface="urw-din"/>
              </a:rPr>
              <a:t>Flutter prend également en charge la conception matérielle. Il existe toutes sortes de widgets de conception de matériaux dans Flutter, qu'il s'agisse de boutons, de panneaux en expansion, d'animations et bien plus encore. </a:t>
            </a:r>
            <a:endParaRPr lang="fr-FR" dirty="0"/>
          </a:p>
        </p:txBody>
      </p:sp>
    </p:spTree>
    <p:extLst>
      <p:ext uri="{BB962C8B-B14F-4D97-AF65-F5344CB8AC3E}">
        <p14:creationId xmlns:p14="http://schemas.microsoft.com/office/powerpoint/2010/main" val="3550290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B5DBF2-2979-2678-1896-96F1B9EC49E4}"/>
              </a:ext>
            </a:extLst>
          </p:cNvPr>
          <p:cNvSpPr>
            <a:spLocks noGrp="1"/>
          </p:cNvSpPr>
          <p:nvPr>
            <p:ph type="title"/>
          </p:nvPr>
        </p:nvSpPr>
        <p:spPr>
          <a:xfrm>
            <a:off x="1069847" y="484632"/>
            <a:ext cx="10142649" cy="1033450"/>
          </a:xfrm>
        </p:spPr>
        <p:txBody>
          <a:bodyPr>
            <a:normAutofit fontScale="90000"/>
          </a:bodyPr>
          <a:lstStyle/>
          <a:p>
            <a:pPr fontAlgn="base"/>
            <a:r>
              <a:rPr lang="fr-FR" b="1" i="0" dirty="0" err="1">
                <a:solidFill>
                  <a:srgbClr val="273239"/>
                </a:solidFill>
                <a:effectLst/>
                <a:latin typeface="urw-din"/>
              </a:rPr>
              <a:t>Material</a:t>
            </a:r>
            <a:r>
              <a:rPr lang="fr-FR" b="1" i="0" dirty="0">
                <a:solidFill>
                  <a:srgbClr val="273239"/>
                </a:solidFill>
                <a:effectLst/>
                <a:latin typeface="urw-din"/>
              </a:rPr>
              <a:t> Design </a:t>
            </a:r>
            <a:r>
              <a:rPr lang="fr-FR" b="1" i="0" dirty="0" err="1">
                <a:solidFill>
                  <a:srgbClr val="273239"/>
                </a:solidFill>
                <a:effectLst/>
                <a:latin typeface="urw-din"/>
              </a:rPr>
              <a:t>Color</a:t>
            </a:r>
            <a:r>
              <a:rPr lang="fr-FR" b="1" i="0" dirty="0">
                <a:solidFill>
                  <a:srgbClr val="273239"/>
                </a:solidFill>
                <a:effectLst/>
                <a:latin typeface="urw-din"/>
              </a:rPr>
              <a:t> System</a:t>
            </a:r>
            <a:br>
              <a:rPr lang="fr-FR" b="1" i="0" dirty="0">
                <a:solidFill>
                  <a:srgbClr val="273239"/>
                </a:solidFill>
                <a:effectLst/>
                <a:latin typeface="urw-din"/>
              </a:rPr>
            </a:br>
            <a:endParaRPr lang="fr-FR" dirty="0"/>
          </a:p>
        </p:txBody>
      </p:sp>
      <p:sp>
        <p:nvSpPr>
          <p:cNvPr id="3" name="Espace réservé du contenu 2">
            <a:extLst>
              <a:ext uri="{FF2B5EF4-FFF2-40B4-BE49-F238E27FC236}">
                <a16:creationId xmlns:a16="http://schemas.microsoft.com/office/drawing/2014/main" id="{EB7BBE41-00A9-F2FE-32EA-95A1BF79F483}"/>
              </a:ext>
            </a:extLst>
          </p:cNvPr>
          <p:cNvSpPr>
            <a:spLocks noGrp="1"/>
          </p:cNvSpPr>
          <p:nvPr>
            <p:ph idx="1"/>
          </p:nvPr>
        </p:nvSpPr>
        <p:spPr>
          <a:xfrm>
            <a:off x="319596" y="1358283"/>
            <a:ext cx="11611992" cy="5362113"/>
          </a:xfrm>
        </p:spPr>
        <p:txBody>
          <a:bodyPr/>
          <a:lstStyle/>
          <a:p>
            <a:r>
              <a:rPr lang="fr-FR" b="0" i="0" dirty="0">
                <a:solidFill>
                  <a:srgbClr val="273239"/>
                </a:solidFill>
                <a:effectLst/>
                <a:latin typeface="urw-din"/>
              </a:rPr>
              <a:t>Un thème de couleur dans </a:t>
            </a:r>
            <a:r>
              <a:rPr lang="fr-FR" b="0" i="0" dirty="0" err="1">
                <a:solidFill>
                  <a:srgbClr val="273239"/>
                </a:solidFill>
                <a:effectLst/>
                <a:latin typeface="urw-din"/>
              </a:rPr>
              <a:t>Material</a:t>
            </a:r>
            <a:r>
              <a:rPr lang="fr-FR" b="0" i="0" dirty="0">
                <a:solidFill>
                  <a:srgbClr val="273239"/>
                </a:solidFill>
                <a:effectLst/>
                <a:latin typeface="urw-din"/>
              </a:rPr>
              <a:t> fait référence à un ensemble restreint de couleurs qui définissent une interface. Le thème de matériau par défaut intègre des couleurs vives comme le primaire et le secondaire, ainsi que des emplacements de couleur pour les arrière-plans, les surfaces, les erreurs, etc. </a:t>
            </a:r>
          </a:p>
        </p:txBody>
      </p:sp>
      <p:pic>
        <p:nvPicPr>
          <p:cNvPr id="1026" name="Picture 2">
            <a:extLst>
              <a:ext uri="{FF2B5EF4-FFF2-40B4-BE49-F238E27FC236}">
                <a16:creationId xmlns:a16="http://schemas.microsoft.com/office/drawing/2014/main" id="{95882DF4-8C36-84AA-344C-77BC2FC42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666" y="2274533"/>
            <a:ext cx="481965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654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763318-5011-629D-860E-B14272492710}"/>
              </a:ext>
            </a:extLst>
          </p:cNvPr>
          <p:cNvSpPr>
            <a:spLocks noGrp="1"/>
          </p:cNvSpPr>
          <p:nvPr>
            <p:ph type="title"/>
          </p:nvPr>
        </p:nvSpPr>
        <p:spPr/>
        <p:txBody>
          <a:bodyPr/>
          <a:lstStyle/>
          <a:p>
            <a:r>
              <a:rPr lang="fr-FR" b="1" i="0" dirty="0" err="1">
                <a:solidFill>
                  <a:srgbClr val="273239"/>
                </a:solidFill>
                <a:effectLst/>
                <a:latin typeface="urw-din"/>
              </a:rPr>
              <a:t>Material</a:t>
            </a:r>
            <a:r>
              <a:rPr lang="fr-FR" b="1" i="0" dirty="0">
                <a:solidFill>
                  <a:srgbClr val="273239"/>
                </a:solidFill>
                <a:effectLst/>
                <a:latin typeface="urw-din"/>
              </a:rPr>
              <a:t> </a:t>
            </a:r>
            <a:r>
              <a:rPr lang="fr-FR" b="1" i="0" dirty="0" err="1">
                <a:solidFill>
                  <a:srgbClr val="273239"/>
                </a:solidFill>
                <a:effectLst/>
                <a:latin typeface="urw-din"/>
              </a:rPr>
              <a:t>Typography</a:t>
            </a:r>
            <a:br>
              <a:rPr lang="fr-FR" b="1" i="0" dirty="0">
                <a:solidFill>
                  <a:srgbClr val="273239"/>
                </a:solidFill>
                <a:effectLst/>
                <a:latin typeface="urw-din"/>
              </a:rPr>
            </a:br>
            <a:endParaRPr lang="fr-FR" dirty="0"/>
          </a:p>
        </p:txBody>
      </p:sp>
      <p:sp>
        <p:nvSpPr>
          <p:cNvPr id="3" name="Espace réservé du contenu 2">
            <a:extLst>
              <a:ext uri="{FF2B5EF4-FFF2-40B4-BE49-F238E27FC236}">
                <a16:creationId xmlns:a16="http://schemas.microsoft.com/office/drawing/2014/main" id="{B0F4C4C3-E28E-868A-211F-391282DFDD3D}"/>
              </a:ext>
            </a:extLst>
          </p:cNvPr>
          <p:cNvSpPr>
            <a:spLocks noGrp="1"/>
          </p:cNvSpPr>
          <p:nvPr>
            <p:ph idx="1"/>
          </p:nvPr>
        </p:nvSpPr>
        <p:spPr>
          <a:xfrm>
            <a:off x="372862" y="1571348"/>
            <a:ext cx="6329780" cy="5042516"/>
          </a:xfrm>
        </p:spPr>
        <p:txBody>
          <a:bodyPr/>
          <a:lstStyle/>
          <a:p>
            <a:pPr algn="l" fontAlgn="base"/>
            <a:r>
              <a:rPr lang="fr-FR" b="0" i="0" dirty="0">
                <a:solidFill>
                  <a:srgbClr val="273239"/>
                </a:solidFill>
                <a:effectLst/>
                <a:latin typeface="urw-din"/>
              </a:rPr>
              <a:t>La typographie dans la conception matérielle est basée sur une échelle de type. Une échelle de texte est une hiérarchie de styles de texte qui peut être utilisée dans diverses circonstances dans une mise en page. L'échelle de type de matériau est un mélange de 13 styles réutilisables qui ont chacun une application et une signification prévues, allant des grands styles de titre aux légendes et boutons du corps du texte. L'élaboration d'une bonne échelle de caractères pour votre application permet de conserver une typographie cohérente et significative pour les utilisateurs, tout en offrant suffisamment d'options stylistiques pour créer une apparence et un caractère convaincants.</a:t>
            </a:r>
          </a:p>
          <a:p>
            <a:pPr marL="0" indent="0">
              <a:buNone/>
            </a:pPr>
            <a:br>
              <a:rPr lang="fr-FR" dirty="0"/>
            </a:br>
            <a:endParaRPr lang="fr-FR" dirty="0"/>
          </a:p>
        </p:txBody>
      </p:sp>
      <p:pic>
        <p:nvPicPr>
          <p:cNvPr id="2052" name="Picture 4">
            <a:extLst>
              <a:ext uri="{FF2B5EF4-FFF2-40B4-BE49-F238E27FC236}">
                <a16:creationId xmlns:a16="http://schemas.microsoft.com/office/drawing/2014/main" id="{0762D12E-0463-FC6F-5E54-9F72CBB23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5970" y="1829943"/>
            <a:ext cx="384810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968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1C3FA-7312-4D1A-BA09-61F294B881C1}"/>
              </a:ext>
            </a:extLst>
          </p:cNvPr>
          <p:cNvSpPr>
            <a:spLocks noGrp="1"/>
          </p:cNvSpPr>
          <p:nvPr>
            <p:ph type="title"/>
          </p:nvPr>
        </p:nvSpPr>
        <p:spPr>
          <a:xfrm>
            <a:off x="705863" y="111770"/>
            <a:ext cx="9716521" cy="1024572"/>
          </a:xfrm>
        </p:spPr>
        <p:txBody>
          <a:bodyPr/>
          <a:lstStyle/>
          <a:p>
            <a:r>
              <a:rPr lang="fr-FR" dirty="0" err="1"/>
              <a:t>button</a:t>
            </a:r>
            <a:endParaRPr lang="fr-FR" dirty="0"/>
          </a:p>
        </p:txBody>
      </p:sp>
      <p:sp>
        <p:nvSpPr>
          <p:cNvPr id="3" name="Espace réservé du contenu 2">
            <a:extLst>
              <a:ext uri="{FF2B5EF4-FFF2-40B4-BE49-F238E27FC236}">
                <a16:creationId xmlns:a16="http://schemas.microsoft.com/office/drawing/2014/main" id="{01972014-3C7E-F4F8-9F97-24B487012149}"/>
              </a:ext>
            </a:extLst>
          </p:cNvPr>
          <p:cNvSpPr>
            <a:spLocks noGrp="1"/>
          </p:cNvSpPr>
          <p:nvPr>
            <p:ph idx="1"/>
          </p:nvPr>
        </p:nvSpPr>
        <p:spPr>
          <a:xfrm>
            <a:off x="79899" y="1029810"/>
            <a:ext cx="11904955" cy="5716419"/>
          </a:xfrm>
        </p:spPr>
        <p:txBody>
          <a:bodyPr/>
          <a:lstStyle/>
          <a:p>
            <a:r>
              <a:rPr lang="fr-FR" dirty="0"/>
              <a:t>Flutter possède une multitude de choix de </a:t>
            </a:r>
            <a:r>
              <a:rPr lang="fr-FR" dirty="0" err="1"/>
              <a:t>boutton</a:t>
            </a:r>
            <a:r>
              <a:rPr lang="fr-FR" dirty="0"/>
              <a:t> </a:t>
            </a:r>
          </a:p>
          <a:p>
            <a:r>
              <a:rPr lang="fr-FR" dirty="0"/>
              <a:t>3 boutons principaux  :</a:t>
            </a:r>
          </a:p>
          <a:p>
            <a:pPr lvl="1"/>
            <a:r>
              <a:rPr lang="fr-FR" b="0" i="0" dirty="0" err="1">
                <a:solidFill>
                  <a:srgbClr val="111111"/>
                </a:solidFill>
                <a:effectLst/>
                <a:latin typeface="Roboto" panose="02000000000000000000" pitchFamily="2" charset="0"/>
              </a:rPr>
              <a:t>ElevatedButton</a:t>
            </a:r>
            <a:r>
              <a:rPr lang="fr-FR" b="0" i="0" dirty="0">
                <a:solidFill>
                  <a:srgbClr val="111111"/>
                </a:solidFill>
                <a:effectLst/>
                <a:latin typeface="Roboto" panose="02000000000000000000" pitchFamily="2" charset="0"/>
              </a:rPr>
              <a:t> :</a:t>
            </a:r>
          </a:p>
          <a:p>
            <a:pPr lvl="2"/>
            <a:r>
              <a:rPr lang="fr-FR" b="0" i="0" dirty="0">
                <a:solidFill>
                  <a:srgbClr val="111111"/>
                </a:solidFill>
                <a:effectLst/>
                <a:latin typeface="Roboto" panose="02000000000000000000" pitchFamily="2" charset="0"/>
              </a:rPr>
              <a:t>Un "bouton surélevé" de </a:t>
            </a:r>
            <a:r>
              <a:rPr lang="fr-FR" b="0" i="0" dirty="0" err="1">
                <a:solidFill>
                  <a:srgbClr val="111111"/>
                </a:solidFill>
                <a:effectLst/>
                <a:latin typeface="Roboto" panose="02000000000000000000" pitchFamily="2" charset="0"/>
              </a:rPr>
              <a:t>Material</a:t>
            </a:r>
            <a:r>
              <a:rPr lang="fr-FR" b="0" i="0" dirty="0">
                <a:solidFill>
                  <a:srgbClr val="111111"/>
                </a:solidFill>
                <a:effectLst/>
                <a:latin typeface="Roboto" panose="02000000000000000000" pitchFamily="2" charset="0"/>
              </a:rPr>
              <a:t> Design. </a:t>
            </a:r>
          </a:p>
          <a:p>
            <a:pPr lvl="2"/>
            <a:r>
              <a:rPr lang="fr-FR" b="0" i="0" dirty="0">
                <a:solidFill>
                  <a:srgbClr val="111111"/>
                </a:solidFill>
                <a:effectLst/>
                <a:latin typeface="Roboto" panose="02000000000000000000" pitchFamily="2" charset="0"/>
              </a:rPr>
              <a:t>Utilisez des boutons surélevés pour ajouter de la dimension à des mises en page généralement plates</a:t>
            </a:r>
          </a:p>
          <a:p>
            <a:pPr lvl="1"/>
            <a:r>
              <a:rPr lang="fr-FR" b="0" i="0" dirty="0" err="1">
                <a:solidFill>
                  <a:srgbClr val="111111"/>
                </a:solidFill>
                <a:effectLst/>
                <a:latin typeface="Roboto" panose="02000000000000000000" pitchFamily="2" charset="0"/>
              </a:rPr>
              <a:t>TextButton</a:t>
            </a:r>
            <a:endParaRPr lang="fr-FR" b="0" i="0" dirty="0">
              <a:solidFill>
                <a:srgbClr val="111111"/>
              </a:solidFill>
              <a:effectLst/>
              <a:latin typeface="Roboto" panose="02000000000000000000" pitchFamily="2" charset="0"/>
            </a:endParaRPr>
          </a:p>
          <a:p>
            <a:pPr lvl="2"/>
            <a:r>
              <a:rPr lang="fr-FR" b="0" i="0" dirty="0">
                <a:solidFill>
                  <a:srgbClr val="111111"/>
                </a:solidFill>
                <a:effectLst/>
                <a:latin typeface="Roboto" panose="02000000000000000000" pitchFamily="2" charset="0"/>
              </a:rPr>
              <a:t>Utilisez des boutons de texte sur les barres d'outils, dans les boîtes de dialogue ou alignés avec un autre contenu, mais décalés de ce contenu avec un remplissage afin que la présence du bouton soit évidente.</a:t>
            </a:r>
          </a:p>
          <a:p>
            <a:pPr lvl="1"/>
            <a:r>
              <a:rPr lang="fr-FR" b="0" i="0" dirty="0" err="1">
                <a:solidFill>
                  <a:srgbClr val="111111"/>
                </a:solidFill>
                <a:effectLst/>
                <a:latin typeface="Roboto" panose="02000000000000000000" pitchFamily="2" charset="0"/>
              </a:rPr>
              <a:t>OutlinedButton</a:t>
            </a:r>
            <a:endParaRPr lang="fr-FR" b="0" i="0" dirty="0">
              <a:solidFill>
                <a:srgbClr val="111111"/>
              </a:solidFill>
              <a:effectLst/>
              <a:latin typeface="Roboto" panose="02000000000000000000" pitchFamily="2" charset="0"/>
            </a:endParaRPr>
          </a:p>
          <a:p>
            <a:pPr lvl="2"/>
            <a:r>
              <a:rPr lang="fr-FR" b="0" i="0" dirty="0">
                <a:solidFill>
                  <a:srgbClr val="111111"/>
                </a:solidFill>
                <a:effectLst/>
                <a:latin typeface="Roboto" panose="02000000000000000000" pitchFamily="2" charset="0"/>
              </a:rPr>
              <a:t>Les boutons soulignés sont des boutons moyennement accentués. Ils contiennent des actions importantes, mais ils ne constituent pas l'action principale dans une application</a:t>
            </a:r>
          </a:p>
          <a:p>
            <a:endParaRPr lang="fr-FR" b="0" i="0" dirty="0">
              <a:solidFill>
                <a:srgbClr val="111111"/>
              </a:solidFill>
              <a:effectLst/>
              <a:latin typeface="Roboto" panose="02000000000000000000" pitchFamily="2" charset="0"/>
            </a:endParaRPr>
          </a:p>
          <a:p>
            <a:endParaRPr lang="fr-FR" dirty="0"/>
          </a:p>
          <a:p>
            <a:endParaRPr lang="fr-FR" dirty="0"/>
          </a:p>
        </p:txBody>
      </p:sp>
      <p:pic>
        <p:nvPicPr>
          <p:cNvPr id="5" name="Image 4">
            <a:extLst>
              <a:ext uri="{FF2B5EF4-FFF2-40B4-BE49-F238E27FC236}">
                <a16:creationId xmlns:a16="http://schemas.microsoft.com/office/drawing/2014/main" id="{8ED5404C-5FF2-5B99-AE80-2FD7D7722880}"/>
              </a:ext>
            </a:extLst>
          </p:cNvPr>
          <p:cNvPicPr>
            <a:picLocks noChangeAspect="1"/>
          </p:cNvPicPr>
          <p:nvPr/>
        </p:nvPicPr>
        <p:blipFill>
          <a:blip r:embed="rId3"/>
          <a:stretch>
            <a:fillRect/>
          </a:stretch>
        </p:blipFill>
        <p:spPr>
          <a:xfrm>
            <a:off x="705863" y="4462369"/>
            <a:ext cx="2640077" cy="21314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 6">
            <a:extLst>
              <a:ext uri="{FF2B5EF4-FFF2-40B4-BE49-F238E27FC236}">
                <a16:creationId xmlns:a16="http://schemas.microsoft.com/office/drawing/2014/main" id="{AB76DB2A-7BEA-816F-66B5-697BA3C71DB7}"/>
              </a:ext>
            </a:extLst>
          </p:cNvPr>
          <p:cNvPicPr>
            <a:picLocks noChangeAspect="1"/>
          </p:cNvPicPr>
          <p:nvPr/>
        </p:nvPicPr>
        <p:blipFill>
          <a:blip r:embed="rId4"/>
          <a:stretch>
            <a:fillRect/>
          </a:stretch>
        </p:blipFill>
        <p:spPr>
          <a:xfrm>
            <a:off x="4669607" y="4462369"/>
            <a:ext cx="2000529" cy="19814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 8">
            <a:extLst>
              <a:ext uri="{FF2B5EF4-FFF2-40B4-BE49-F238E27FC236}">
                <a16:creationId xmlns:a16="http://schemas.microsoft.com/office/drawing/2014/main" id="{8B3B40F1-454B-1998-3400-CDBFCD75049E}"/>
              </a:ext>
            </a:extLst>
          </p:cNvPr>
          <p:cNvPicPr>
            <a:picLocks noChangeAspect="1"/>
          </p:cNvPicPr>
          <p:nvPr/>
        </p:nvPicPr>
        <p:blipFill>
          <a:blip r:embed="rId5"/>
          <a:stretch>
            <a:fillRect/>
          </a:stretch>
        </p:blipFill>
        <p:spPr>
          <a:xfrm>
            <a:off x="7606146" y="4651898"/>
            <a:ext cx="3297086" cy="16423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23524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168353-E3A2-D0B9-0497-77C7623DE74E}"/>
              </a:ext>
            </a:extLst>
          </p:cNvPr>
          <p:cNvSpPr>
            <a:spLocks noGrp="1"/>
          </p:cNvSpPr>
          <p:nvPr>
            <p:ph type="title"/>
          </p:nvPr>
        </p:nvSpPr>
        <p:spPr>
          <a:xfrm>
            <a:off x="763480" y="0"/>
            <a:ext cx="10182687" cy="1136342"/>
          </a:xfrm>
        </p:spPr>
        <p:txBody>
          <a:bodyPr/>
          <a:lstStyle/>
          <a:p>
            <a:r>
              <a:rPr lang="fr-FR" b="0" i="0" dirty="0" err="1">
                <a:solidFill>
                  <a:srgbClr val="111111"/>
                </a:solidFill>
                <a:effectLst/>
                <a:latin typeface="Roboto" panose="02000000000000000000" pitchFamily="2" charset="0"/>
              </a:rPr>
              <a:t>ElevatedButton</a:t>
            </a:r>
            <a:endParaRPr lang="fr-FR" dirty="0"/>
          </a:p>
        </p:txBody>
      </p:sp>
      <p:sp>
        <p:nvSpPr>
          <p:cNvPr id="3" name="Espace réservé du contenu 2">
            <a:extLst>
              <a:ext uri="{FF2B5EF4-FFF2-40B4-BE49-F238E27FC236}">
                <a16:creationId xmlns:a16="http://schemas.microsoft.com/office/drawing/2014/main" id="{D08D7935-456E-C500-B459-D6D9B10C99C4}"/>
              </a:ext>
            </a:extLst>
          </p:cNvPr>
          <p:cNvSpPr>
            <a:spLocks noGrp="1"/>
          </p:cNvSpPr>
          <p:nvPr>
            <p:ph idx="1"/>
          </p:nvPr>
        </p:nvSpPr>
        <p:spPr>
          <a:xfrm>
            <a:off x="363984" y="1056443"/>
            <a:ext cx="6578354" cy="5115757"/>
          </a:xfrm>
        </p:spPr>
        <p:txBody>
          <a:bodyPr/>
          <a:lstStyle/>
          <a:p>
            <a:r>
              <a:rPr lang="fr-FR" dirty="0" err="1"/>
              <a:t>ElevatedButton</a:t>
            </a:r>
            <a:r>
              <a:rPr lang="fr-FR" dirty="0"/>
              <a:t> accepte deux </a:t>
            </a:r>
            <a:r>
              <a:rPr lang="fr-FR" dirty="0" err="1"/>
              <a:t>parametre</a:t>
            </a:r>
            <a:r>
              <a:rPr lang="fr-FR" dirty="0"/>
              <a:t> </a:t>
            </a:r>
          </a:p>
          <a:p>
            <a:r>
              <a:rPr lang="fr-FR" dirty="0" err="1"/>
              <a:t>Onpressed</a:t>
            </a:r>
            <a:r>
              <a:rPr lang="fr-FR" dirty="0"/>
              <a:t> : la methode qui ce </a:t>
            </a:r>
            <a:r>
              <a:rPr lang="fr-FR" dirty="0" err="1"/>
              <a:t>declanche</a:t>
            </a:r>
            <a:r>
              <a:rPr lang="fr-FR" dirty="0"/>
              <a:t> lors de l’</a:t>
            </a:r>
            <a:r>
              <a:rPr lang="fr-FR" dirty="0" err="1"/>
              <a:t>evenement</a:t>
            </a:r>
            <a:r>
              <a:rPr lang="fr-FR" dirty="0"/>
              <a:t> click</a:t>
            </a:r>
          </a:p>
          <a:p>
            <a:r>
              <a:rPr lang="fr-FR" dirty="0"/>
              <a:t>Child: le widget a affiché</a:t>
            </a:r>
          </a:p>
        </p:txBody>
      </p:sp>
      <p:sp>
        <p:nvSpPr>
          <p:cNvPr id="5" name="ZoneTexte 4">
            <a:extLst>
              <a:ext uri="{FF2B5EF4-FFF2-40B4-BE49-F238E27FC236}">
                <a16:creationId xmlns:a16="http://schemas.microsoft.com/office/drawing/2014/main" id="{3086A20F-01C1-1A46-8930-A343DC769E87}"/>
              </a:ext>
            </a:extLst>
          </p:cNvPr>
          <p:cNvSpPr txBox="1"/>
          <p:nvPr/>
        </p:nvSpPr>
        <p:spPr>
          <a:xfrm>
            <a:off x="7092517" y="93981"/>
            <a:ext cx="4936725" cy="4708981"/>
          </a:xfrm>
          <a:prstGeom prst="rect">
            <a:avLst/>
          </a:prstGeom>
          <a:solidFill>
            <a:schemeClr val="tx1"/>
          </a:solidFill>
        </p:spPr>
        <p:txBody>
          <a:bodyPr wrap="square">
            <a:spAutoFit/>
          </a:bodyPr>
          <a:lstStyle/>
          <a:p>
            <a:r>
              <a:rPr lang="fr-FR" sz="1200" b="0" dirty="0">
                <a:solidFill>
                  <a:srgbClr val="C586C0"/>
                </a:solidFill>
                <a:effectLst/>
                <a:latin typeface="Consolas" panose="020B0609020204030204" pitchFamily="49" charset="0"/>
              </a:rPr>
              <a:t>return</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MaterialApp</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home</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Scaffold</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appBar</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AppBar</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title</a:t>
            </a:r>
            <a:r>
              <a:rPr lang="fr-FR" sz="1200" b="0" dirty="0">
                <a:solidFill>
                  <a:srgbClr val="D4D4D4"/>
                </a:solidFill>
                <a:effectLst/>
                <a:latin typeface="Consolas" panose="020B0609020204030204" pitchFamily="49" charset="0"/>
              </a:rPr>
              <a:t>: </a:t>
            </a:r>
            <a:r>
              <a:rPr lang="fr-FR" sz="1200" b="0" dirty="0" err="1">
                <a:solidFill>
                  <a:srgbClr val="569CD6"/>
                </a:solidFill>
                <a:effectLst/>
                <a:latin typeface="Consolas" panose="020B0609020204030204" pitchFamily="49" charset="0"/>
              </a:rPr>
              <a:t>const</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Text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my</a:t>
            </a:r>
            <a:r>
              <a:rPr lang="fr-FR" sz="1200" b="0" dirty="0">
                <a:solidFill>
                  <a:srgbClr val="CE9178"/>
                </a:solidFill>
                <a:effectLst/>
                <a:latin typeface="Consolas" panose="020B0609020204030204" pitchFamily="49" charset="0"/>
              </a:rPr>
              <a:t> first app'</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body</a:t>
            </a:r>
            <a:r>
              <a:rPr lang="fr-FR" sz="1200" b="0" dirty="0">
                <a:solidFill>
                  <a:srgbClr val="D4D4D4"/>
                </a:solidFill>
                <a:effectLst/>
                <a:latin typeface="Consolas" panose="020B0609020204030204" pitchFamily="49" charset="0"/>
              </a:rPr>
              <a:t>: </a:t>
            </a:r>
            <a:r>
              <a:rPr lang="fr-FR" sz="1200" b="0" dirty="0">
                <a:solidFill>
                  <a:srgbClr val="4EC9B0"/>
                </a:solidFill>
                <a:effectLst/>
                <a:latin typeface="Consolas" panose="020B0609020204030204" pitchFamily="49" charset="0"/>
              </a:rPr>
              <a:t>Center</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child</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ElevatedButton</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onPressed</a:t>
            </a:r>
            <a:r>
              <a:rPr lang="fr-FR" sz="1200" b="0" dirty="0">
                <a:solidFill>
                  <a:srgbClr val="D4D4D4"/>
                </a:solidFill>
                <a:effectLst/>
                <a:latin typeface="Consolas" panose="020B0609020204030204" pitchFamily="49" charset="0"/>
              </a:rPr>
              <a:t>: () {},</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child</a:t>
            </a:r>
            <a:r>
              <a:rPr lang="fr-FR" sz="1200" b="0" dirty="0">
                <a:solidFill>
                  <a:srgbClr val="D4D4D4"/>
                </a:solidFill>
                <a:effectLst/>
                <a:latin typeface="Consolas" panose="020B0609020204030204" pitchFamily="49" charset="0"/>
              </a:rPr>
              <a:t>: </a:t>
            </a:r>
            <a:r>
              <a:rPr lang="fr-FR" sz="1200" b="0" dirty="0" err="1">
                <a:solidFill>
                  <a:srgbClr val="569CD6"/>
                </a:solidFill>
                <a:effectLst/>
                <a:latin typeface="Consolas" panose="020B0609020204030204" pitchFamily="49" charset="0"/>
              </a:rPr>
              <a:t>const</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Text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'Click'</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bottomNavigationBar</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BottomNavigationBar</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items</a:t>
            </a:r>
            <a:r>
              <a:rPr lang="fr-FR" sz="1200" b="0" dirty="0">
                <a:solidFill>
                  <a:srgbClr val="D4D4D4"/>
                </a:solidFill>
                <a:effectLst/>
                <a:latin typeface="Consolas" panose="020B0609020204030204" pitchFamily="49" charset="0"/>
              </a:rPr>
              <a:t>: </a:t>
            </a:r>
            <a:r>
              <a:rPr lang="fr-FR" sz="1200" b="0" dirty="0" err="1">
                <a:solidFill>
                  <a:srgbClr val="569CD6"/>
                </a:solidFill>
                <a:effectLst/>
                <a:latin typeface="Consolas" panose="020B0609020204030204" pitchFamily="49" charset="0"/>
              </a:rPr>
              <a:t>const</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BottomNavigationBarItem</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label</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'Home'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icon</a:t>
            </a:r>
            <a:r>
              <a:rPr lang="fr-FR" sz="1200" b="0" dirty="0">
                <a:solidFill>
                  <a:srgbClr val="D4D4D4"/>
                </a:solidFill>
                <a:effectLst/>
                <a:latin typeface="Consolas" panose="020B0609020204030204" pitchFamily="49" charset="0"/>
              </a:rPr>
              <a:t>: </a:t>
            </a:r>
            <a:r>
              <a:rPr lang="fr-FR" sz="1200" b="0" dirty="0">
                <a:solidFill>
                  <a:srgbClr val="4EC9B0"/>
                </a:solidFill>
                <a:effectLst/>
                <a:latin typeface="Consolas" panose="020B0609020204030204" pitchFamily="49" charset="0"/>
              </a:rPr>
              <a:t>Icon</a:t>
            </a:r>
            <a:r>
              <a:rPr lang="fr-FR" sz="1200" b="0" dirty="0">
                <a:solidFill>
                  <a:srgbClr val="D4D4D4"/>
                </a:solidFill>
                <a:effectLst/>
                <a:latin typeface="Consolas" panose="020B0609020204030204" pitchFamily="49" charset="0"/>
              </a:rPr>
              <a:t>(</a:t>
            </a:r>
            <a:r>
              <a:rPr lang="fr-FR" sz="1200" b="0" dirty="0" err="1">
                <a:solidFill>
                  <a:srgbClr val="4EC9B0"/>
                </a:solidFill>
                <a:effectLst/>
                <a:latin typeface="Consolas" panose="020B0609020204030204" pitchFamily="49" charset="0"/>
              </a:rPr>
              <a:t>Icons</a:t>
            </a:r>
            <a:r>
              <a:rPr lang="fr-FR" sz="1200" b="0" dirty="0" err="1">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home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BottomNavigationBarItem</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label</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'Settings'</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icon</a:t>
            </a:r>
            <a:r>
              <a:rPr lang="fr-FR" sz="1200" b="0" dirty="0">
                <a:solidFill>
                  <a:srgbClr val="D4D4D4"/>
                </a:solidFill>
                <a:effectLst/>
                <a:latin typeface="Consolas" panose="020B0609020204030204" pitchFamily="49" charset="0"/>
              </a:rPr>
              <a:t>: </a:t>
            </a:r>
            <a:r>
              <a:rPr lang="fr-FR" sz="1200" b="0" dirty="0">
                <a:solidFill>
                  <a:srgbClr val="4EC9B0"/>
                </a:solidFill>
                <a:effectLst/>
                <a:latin typeface="Consolas" panose="020B0609020204030204" pitchFamily="49" charset="0"/>
              </a:rPr>
              <a:t>Icon</a:t>
            </a:r>
            <a:r>
              <a:rPr lang="fr-FR" sz="1200" b="0" dirty="0">
                <a:solidFill>
                  <a:srgbClr val="D4D4D4"/>
                </a:solidFill>
                <a:effectLst/>
                <a:latin typeface="Consolas" panose="020B0609020204030204" pitchFamily="49" charset="0"/>
              </a:rPr>
              <a:t>(</a:t>
            </a:r>
            <a:r>
              <a:rPr lang="fr-FR" sz="1200" b="0" dirty="0" err="1">
                <a:solidFill>
                  <a:srgbClr val="4EC9B0"/>
                </a:solidFill>
                <a:effectLst/>
                <a:latin typeface="Consolas" panose="020B0609020204030204" pitchFamily="49" charset="0"/>
              </a:rPr>
              <a:t>Icons</a:t>
            </a:r>
            <a:r>
              <a:rPr lang="fr-FR" sz="1200" b="0" dirty="0" err="1">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settings</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p>
        </p:txBody>
      </p:sp>
      <p:pic>
        <p:nvPicPr>
          <p:cNvPr id="7" name="Image 6">
            <a:extLst>
              <a:ext uri="{FF2B5EF4-FFF2-40B4-BE49-F238E27FC236}">
                <a16:creationId xmlns:a16="http://schemas.microsoft.com/office/drawing/2014/main" id="{9425AC7B-E3A5-CC52-DA9C-C95C7D264216}"/>
              </a:ext>
            </a:extLst>
          </p:cNvPr>
          <p:cNvPicPr>
            <a:picLocks noChangeAspect="1"/>
          </p:cNvPicPr>
          <p:nvPr/>
        </p:nvPicPr>
        <p:blipFill>
          <a:blip r:embed="rId2"/>
          <a:stretch>
            <a:fillRect/>
          </a:stretch>
        </p:blipFill>
        <p:spPr>
          <a:xfrm>
            <a:off x="4183142" y="2130640"/>
            <a:ext cx="2506674" cy="4452151"/>
          </a:xfrm>
          <a:prstGeom prst="rect">
            <a:avLst/>
          </a:prstGeom>
        </p:spPr>
      </p:pic>
    </p:spTree>
    <p:extLst>
      <p:ext uri="{BB962C8B-B14F-4D97-AF65-F5344CB8AC3E}">
        <p14:creationId xmlns:p14="http://schemas.microsoft.com/office/powerpoint/2010/main" val="3865836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F7698C-FC33-E8B4-48C6-42C5331C1FE2}"/>
              </a:ext>
            </a:extLst>
          </p:cNvPr>
          <p:cNvSpPr>
            <a:spLocks noGrp="1"/>
          </p:cNvSpPr>
          <p:nvPr>
            <p:ph type="title"/>
          </p:nvPr>
        </p:nvSpPr>
        <p:spPr>
          <a:xfrm>
            <a:off x="1069848" y="484632"/>
            <a:ext cx="9609989" cy="349869"/>
          </a:xfrm>
        </p:spPr>
        <p:txBody>
          <a:bodyPr>
            <a:normAutofit fontScale="90000"/>
          </a:bodyPr>
          <a:lstStyle/>
          <a:p>
            <a:r>
              <a:rPr lang="fr-FR" dirty="0" err="1"/>
              <a:t>print</a:t>
            </a:r>
            <a:endParaRPr lang="fr-FR" dirty="0"/>
          </a:p>
        </p:txBody>
      </p:sp>
      <p:sp>
        <p:nvSpPr>
          <p:cNvPr id="3" name="Espace réservé du contenu 2">
            <a:extLst>
              <a:ext uri="{FF2B5EF4-FFF2-40B4-BE49-F238E27FC236}">
                <a16:creationId xmlns:a16="http://schemas.microsoft.com/office/drawing/2014/main" id="{977919BF-DF13-C02A-4DC4-61BB2AE196DE}"/>
              </a:ext>
            </a:extLst>
          </p:cNvPr>
          <p:cNvSpPr>
            <a:spLocks noGrp="1"/>
          </p:cNvSpPr>
          <p:nvPr>
            <p:ph idx="1"/>
          </p:nvPr>
        </p:nvSpPr>
        <p:spPr>
          <a:xfrm>
            <a:off x="221941" y="1642369"/>
            <a:ext cx="7510509" cy="4971495"/>
          </a:xfrm>
        </p:spPr>
        <p:txBody>
          <a:bodyPr/>
          <a:lstStyle/>
          <a:p>
            <a:r>
              <a:rPr lang="fr-FR" dirty="0"/>
              <a:t>Pour affiché des message sur la consol on utilise la methode </a:t>
            </a:r>
            <a:r>
              <a:rPr lang="fr-FR" dirty="0" err="1"/>
              <a:t>print</a:t>
            </a:r>
            <a:r>
              <a:rPr lang="fr-FR" dirty="0"/>
              <a:t> </a:t>
            </a:r>
          </a:p>
        </p:txBody>
      </p:sp>
      <p:sp>
        <p:nvSpPr>
          <p:cNvPr id="5" name="ZoneTexte 4">
            <a:extLst>
              <a:ext uri="{FF2B5EF4-FFF2-40B4-BE49-F238E27FC236}">
                <a16:creationId xmlns:a16="http://schemas.microsoft.com/office/drawing/2014/main" id="{2CF9CFE2-6AED-2BC7-679D-1B661E0A0C28}"/>
              </a:ext>
            </a:extLst>
          </p:cNvPr>
          <p:cNvSpPr txBox="1"/>
          <p:nvPr/>
        </p:nvSpPr>
        <p:spPr>
          <a:xfrm>
            <a:off x="570391" y="3142695"/>
            <a:ext cx="5590712" cy="1815882"/>
          </a:xfrm>
          <a:prstGeom prst="rect">
            <a:avLst/>
          </a:prstGeom>
          <a:solidFill>
            <a:schemeClr val="tx1"/>
          </a:solidFill>
        </p:spPr>
        <p:txBody>
          <a:bodyPr wrap="square">
            <a:spAutoFit/>
          </a:bodyPr>
          <a:lstStyle/>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body</a:t>
            </a:r>
            <a:r>
              <a:rPr lang="en-US" sz="1400" b="0" dirty="0">
                <a:solidFill>
                  <a:srgbClr val="D4D4D4"/>
                </a:solidFill>
                <a:effectLst/>
                <a:latin typeface="Consolas" panose="020B0609020204030204" pitchFamily="49" charset="0"/>
              </a:rPr>
              <a:t>: </a:t>
            </a:r>
            <a:r>
              <a:rPr lang="en-US" sz="1400" b="0" dirty="0">
                <a:solidFill>
                  <a:srgbClr val="4EC9B0"/>
                </a:solidFill>
                <a:effectLst/>
                <a:latin typeface="Consolas" panose="020B0609020204030204" pitchFamily="49" charset="0"/>
              </a:rPr>
              <a:t>Center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child</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ElevatedButton</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onPressed</a:t>
            </a:r>
            <a:r>
              <a:rPr lang="en-US" sz="1400" b="0" dirty="0">
                <a:solidFill>
                  <a:srgbClr val="D4D4D4"/>
                </a:solidFill>
                <a:effectLst/>
                <a:latin typeface="Consolas" panose="020B0609020204030204" pitchFamily="49" charset="0"/>
              </a:rPr>
              <a:t>: () {</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"print me"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child</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const</a:t>
            </a:r>
            <a:r>
              <a:rPr lang="en-US" sz="1400" b="0" dirty="0">
                <a:solidFill>
                  <a:srgbClr val="D4D4D4"/>
                </a:solidFill>
                <a:effectLst/>
                <a:latin typeface="Consolas" panose="020B0609020204030204" pitchFamily="49" charset="0"/>
              </a:rPr>
              <a:t> </a:t>
            </a:r>
            <a:r>
              <a:rPr lang="en-US" sz="1400" b="0" dirty="0">
                <a:solidFill>
                  <a:srgbClr val="4EC9B0"/>
                </a:solidFill>
                <a:effectLst/>
                <a:latin typeface="Consolas" panose="020B0609020204030204" pitchFamily="49" charset="0"/>
              </a:rPr>
              <a:t>Text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'Click'</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p>
        </p:txBody>
      </p:sp>
      <p:pic>
        <p:nvPicPr>
          <p:cNvPr id="7" name="Image 6">
            <a:extLst>
              <a:ext uri="{FF2B5EF4-FFF2-40B4-BE49-F238E27FC236}">
                <a16:creationId xmlns:a16="http://schemas.microsoft.com/office/drawing/2014/main" id="{F5068B4E-98D2-CCAF-7EBF-E012530180FC}"/>
              </a:ext>
            </a:extLst>
          </p:cNvPr>
          <p:cNvPicPr>
            <a:picLocks noChangeAspect="1"/>
          </p:cNvPicPr>
          <p:nvPr/>
        </p:nvPicPr>
        <p:blipFill>
          <a:blip r:embed="rId2"/>
          <a:stretch>
            <a:fillRect/>
          </a:stretch>
        </p:blipFill>
        <p:spPr>
          <a:xfrm>
            <a:off x="958378" y="5581404"/>
            <a:ext cx="7878274" cy="409632"/>
          </a:xfrm>
          <a:prstGeom prst="rect">
            <a:avLst/>
          </a:prstGeom>
        </p:spPr>
      </p:pic>
    </p:spTree>
    <p:extLst>
      <p:ext uri="{BB962C8B-B14F-4D97-AF65-F5344CB8AC3E}">
        <p14:creationId xmlns:p14="http://schemas.microsoft.com/office/powerpoint/2010/main" val="2077047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6E8A8B-FB10-F151-6D77-07DB1BD34367}"/>
              </a:ext>
            </a:extLst>
          </p:cNvPr>
          <p:cNvSpPr>
            <a:spLocks noGrp="1"/>
          </p:cNvSpPr>
          <p:nvPr>
            <p:ph type="title"/>
          </p:nvPr>
        </p:nvSpPr>
        <p:spPr>
          <a:xfrm>
            <a:off x="1069848" y="484632"/>
            <a:ext cx="9805298" cy="136805"/>
          </a:xfrm>
        </p:spPr>
        <p:txBody>
          <a:bodyPr>
            <a:normAutofit fontScale="90000"/>
          </a:bodyPr>
          <a:lstStyle/>
          <a:p>
            <a:r>
              <a:rPr lang="fr-FR" dirty="0"/>
              <a:t>Créer une variable</a:t>
            </a:r>
          </a:p>
        </p:txBody>
      </p:sp>
      <p:sp>
        <p:nvSpPr>
          <p:cNvPr id="3" name="Espace réservé du contenu 2">
            <a:extLst>
              <a:ext uri="{FF2B5EF4-FFF2-40B4-BE49-F238E27FC236}">
                <a16:creationId xmlns:a16="http://schemas.microsoft.com/office/drawing/2014/main" id="{72443770-55AD-426D-29EC-638213F835E6}"/>
              </a:ext>
            </a:extLst>
          </p:cNvPr>
          <p:cNvSpPr>
            <a:spLocks noGrp="1"/>
          </p:cNvSpPr>
          <p:nvPr>
            <p:ph idx="1"/>
          </p:nvPr>
        </p:nvSpPr>
        <p:spPr>
          <a:xfrm>
            <a:off x="224901" y="1011700"/>
            <a:ext cx="7454283" cy="4050792"/>
          </a:xfrm>
        </p:spPr>
        <p:txBody>
          <a:bodyPr/>
          <a:lstStyle/>
          <a:p>
            <a:r>
              <a:rPr lang="fr-FR" dirty="0"/>
              <a:t>On </a:t>
            </a:r>
            <a:r>
              <a:rPr lang="fr-FR" dirty="0" err="1"/>
              <a:t>cree</a:t>
            </a:r>
            <a:r>
              <a:rPr lang="fr-FR" dirty="0"/>
              <a:t> les </a:t>
            </a:r>
            <a:r>
              <a:rPr lang="fr-FR" dirty="0" err="1"/>
              <a:t>variabe</a:t>
            </a:r>
            <a:r>
              <a:rPr lang="fr-FR" dirty="0"/>
              <a:t> dans la class comme on la </a:t>
            </a:r>
            <a:r>
              <a:rPr lang="fr-FR" dirty="0" err="1"/>
              <a:t>apprie</a:t>
            </a:r>
            <a:r>
              <a:rPr lang="fr-FR" dirty="0"/>
              <a:t> avec le langage </a:t>
            </a:r>
            <a:r>
              <a:rPr lang="fr-FR" dirty="0" err="1"/>
              <a:t>dart</a:t>
            </a:r>
            <a:endParaRPr lang="fr-FR" dirty="0"/>
          </a:p>
          <a:p>
            <a:r>
              <a:rPr lang="fr-FR" dirty="0"/>
              <a:t>Etant donnée que le Widget </a:t>
            </a:r>
            <a:r>
              <a:rPr lang="fr-FR" dirty="0" err="1"/>
              <a:t>Text</a:t>
            </a:r>
            <a:r>
              <a:rPr lang="fr-FR" dirty="0"/>
              <a:t> possède une variable comme argument on enlevé « </a:t>
            </a:r>
            <a:r>
              <a:rPr lang="fr-FR" dirty="0" err="1"/>
              <a:t>const</a:t>
            </a:r>
            <a:r>
              <a:rPr lang="fr-FR" dirty="0"/>
              <a:t> » </a:t>
            </a:r>
          </a:p>
        </p:txBody>
      </p:sp>
      <p:sp>
        <p:nvSpPr>
          <p:cNvPr id="5" name="ZoneTexte 4">
            <a:extLst>
              <a:ext uri="{FF2B5EF4-FFF2-40B4-BE49-F238E27FC236}">
                <a16:creationId xmlns:a16="http://schemas.microsoft.com/office/drawing/2014/main" id="{C2DB1BC3-10A3-F8ED-280D-0C2C8504BFEF}"/>
              </a:ext>
            </a:extLst>
          </p:cNvPr>
          <p:cNvSpPr txBox="1"/>
          <p:nvPr/>
        </p:nvSpPr>
        <p:spPr>
          <a:xfrm>
            <a:off x="7796813" y="12680"/>
            <a:ext cx="4170286" cy="3416320"/>
          </a:xfrm>
          <a:prstGeom prst="rect">
            <a:avLst/>
          </a:prstGeom>
          <a:solidFill>
            <a:schemeClr val="tx1"/>
          </a:solidFill>
        </p:spPr>
        <p:txBody>
          <a:bodyPr wrap="square">
            <a:spAutoFit/>
          </a:bodyPr>
          <a:lstStyle/>
          <a:p>
            <a:r>
              <a:rPr lang="fr-FR" sz="1200" b="0" dirty="0">
                <a:solidFill>
                  <a:srgbClr val="569CD6"/>
                </a:solidFill>
                <a:effectLst/>
                <a:latin typeface="Consolas" panose="020B0609020204030204" pitchFamily="49" charset="0"/>
              </a:rPr>
              <a:t>class</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MyApp</a:t>
            </a:r>
            <a:r>
              <a:rPr lang="fr-FR" sz="1200" b="0" dirty="0">
                <a:solidFill>
                  <a:srgbClr val="D4D4D4"/>
                </a:solidFill>
                <a:effectLst/>
                <a:latin typeface="Consolas" panose="020B0609020204030204" pitchFamily="49" charset="0"/>
              </a:rPr>
              <a:t> </a:t>
            </a:r>
            <a:r>
              <a:rPr lang="fr-FR" sz="1200" b="0" dirty="0" err="1">
                <a:solidFill>
                  <a:srgbClr val="569CD6"/>
                </a:solidFill>
                <a:effectLst/>
                <a:latin typeface="Consolas" panose="020B0609020204030204" pitchFamily="49" charset="0"/>
              </a:rPr>
              <a:t>extends</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StatelessWidget</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MyApp</a:t>
            </a:r>
            <a:r>
              <a:rPr lang="fr-FR" sz="1200" b="0" dirty="0">
                <a:solidFill>
                  <a:srgbClr val="D4D4D4"/>
                </a:solidFill>
                <a:effectLst/>
                <a:latin typeface="Consolas" panose="020B0609020204030204" pitchFamily="49" charset="0"/>
              </a:rPr>
              <a:t>({</a:t>
            </a:r>
            <a:r>
              <a:rPr lang="fr-FR" sz="1200" b="0" dirty="0" err="1">
                <a:solidFill>
                  <a:srgbClr val="569CD6"/>
                </a:solidFill>
                <a:effectLst/>
                <a:latin typeface="Consolas" panose="020B0609020204030204" pitchFamily="49" charset="0"/>
              </a:rPr>
              <a:t>super</a:t>
            </a:r>
            <a:r>
              <a:rPr lang="fr-FR" sz="1200" b="0" dirty="0" err="1">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key</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EC9B0"/>
                </a:solidFill>
                <a:effectLst/>
                <a:latin typeface="Consolas" panose="020B0609020204030204" pitchFamily="49" charset="0"/>
              </a:rPr>
              <a:t>String</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buttonName</a:t>
            </a:r>
            <a:r>
              <a:rPr lang="fr-FR" sz="1200" b="0" dirty="0">
                <a:solidFill>
                  <a:srgbClr val="D4D4D4"/>
                </a:solidFill>
                <a:effectLst/>
                <a:latin typeface="Consolas" panose="020B0609020204030204" pitchFamily="49" charset="0"/>
              </a:rPr>
              <a:t> = </a:t>
            </a:r>
            <a:r>
              <a:rPr lang="fr-FR" sz="1200" b="0" dirty="0">
                <a:solidFill>
                  <a:srgbClr val="CE9178"/>
                </a:solidFill>
                <a:effectLst/>
                <a:latin typeface="Consolas" panose="020B0609020204030204" pitchFamily="49" charset="0"/>
              </a:rPr>
              <a:t>'click me'</a:t>
            </a:r>
            <a:r>
              <a:rPr lang="fr-FR" sz="1200" b="0" dirty="0">
                <a:solidFill>
                  <a:srgbClr val="D4D4D4"/>
                </a:solidFill>
                <a:effectLst/>
                <a:latin typeface="Consolas" panose="020B0609020204030204" pitchFamily="49" charset="0"/>
              </a:rPr>
              <a:t>;</a:t>
            </a:r>
          </a:p>
          <a:p>
            <a:br>
              <a:rPr lang="fr-FR" sz="1200" b="0" dirty="0">
                <a:solidFill>
                  <a:srgbClr val="D4D4D4"/>
                </a:solidFill>
                <a:effectLst/>
                <a:latin typeface="Consolas" panose="020B0609020204030204" pitchFamily="49" charset="0"/>
              </a:rPr>
            </a:b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@override</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4EC9B0"/>
                </a:solidFill>
                <a:effectLst/>
                <a:latin typeface="Consolas" panose="020B0609020204030204" pitchFamily="49" charset="0"/>
              </a:rPr>
              <a:t>Widget</a:t>
            </a:r>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build</a:t>
            </a:r>
            <a:r>
              <a:rPr lang="fr-FR" sz="1200" b="0" dirty="0">
                <a:solidFill>
                  <a:srgbClr val="D4D4D4"/>
                </a:solidFill>
                <a:effectLst/>
                <a:latin typeface="Consolas" panose="020B0609020204030204" pitchFamily="49" charset="0"/>
              </a:rPr>
              <a:t>(</a:t>
            </a:r>
            <a:r>
              <a:rPr lang="fr-FR" sz="1200" b="0" dirty="0" err="1">
                <a:solidFill>
                  <a:srgbClr val="4EC9B0"/>
                </a:solidFill>
                <a:effectLst/>
                <a:latin typeface="Consolas" panose="020B0609020204030204" pitchFamily="49" charset="0"/>
              </a:rPr>
              <a:t>BuildContext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context</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return</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MaterialApp</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home</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Scaffold</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appBar</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AppBar</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title</a:t>
            </a:r>
            <a:r>
              <a:rPr lang="fr-FR" sz="1200" b="0" dirty="0">
                <a:solidFill>
                  <a:srgbClr val="D4D4D4"/>
                </a:solidFill>
                <a:effectLst/>
                <a:latin typeface="Consolas" panose="020B0609020204030204" pitchFamily="49" charset="0"/>
              </a:rPr>
              <a:t>: </a:t>
            </a:r>
            <a:r>
              <a:rPr lang="fr-FR" sz="1200" b="0" dirty="0" err="1">
                <a:solidFill>
                  <a:srgbClr val="569CD6"/>
                </a:solidFill>
                <a:effectLst/>
                <a:latin typeface="Consolas" panose="020B0609020204030204" pitchFamily="49" charset="0"/>
              </a:rPr>
              <a:t>const</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Text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my</a:t>
            </a:r>
            <a:r>
              <a:rPr lang="fr-FR" sz="1200" b="0" dirty="0">
                <a:solidFill>
                  <a:srgbClr val="CE9178"/>
                </a:solidFill>
                <a:effectLst/>
                <a:latin typeface="Consolas" panose="020B0609020204030204" pitchFamily="49" charset="0"/>
              </a:rPr>
              <a:t> first app'</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body</a:t>
            </a:r>
            <a:r>
              <a:rPr lang="fr-FR" sz="1200" b="0" dirty="0">
                <a:solidFill>
                  <a:srgbClr val="D4D4D4"/>
                </a:solidFill>
                <a:effectLst/>
                <a:latin typeface="Consolas" panose="020B0609020204030204" pitchFamily="49" charset="0"/>
              </a:rPr>
              <a:t>: </a:t>
            </a:r>
            <a:r>
              <a:rPr lang="fr-FR" sz="1200" b="0" dirty="0">
                <a:solidFill>
                  <a:srgbClr val="4EC9B0"/>
                </a:solidFill>
                <a:effectLst/>
                <a:latin typeface="Consolas" panose="020B0609020204030204" pitchFamily="49" charset="0"/>
              </a:rPr>
              <a:t>Center</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child</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ElevatedButton</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onPressed</a:t>
            </a:r>
            <a:r>
              <a:rPr lang="fr-FR" sz="1200" b="0" dirty="0">
                <a:solidFill>
                  <a:srgbClr val="D4D4D4"/>
                </a:solidFill>
                <a:effectLst/>
                <a:latin typeface="Consolas" panose="020B0609020204030204" pitchFamily="49" charset="0"/>
              </a:rPr>
              <a:t>: () {</a:t>
            </a:r>
          </a:p>
          <a:p>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print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print</a:t>
            </a:r>
            <a:r>
              <a:rPr lang="fr-FR" sz="1200" b="0" dirty="0">
                <a:solidFill>
                  <a:srgbClr val="CE9178"/>
                </a:solidFill>
                <a:effectLst/>
                <a:latin typeface="Consolas" panose="020B0609020204030204" pitchFamily="49" charset="0"/>
              </a:rPr>
              <a:t> me"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child</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Text</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buttonName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p:txBody>
      </p:sp>
      <p:sp>
        <p:nvSpPr>
          <p:cNvPr id="6" name="ZoneTexte 5">
            <a:extLst>
              <a:ext uri="{FF2B5EF4-FFF2-40B4-BE49-F238E27FC236}">
                <a16:creationId xmlns:a16="http://schemas.microsoft.com/office/drawing/2014/main" id="{CEE59580-0898-1D70-D28B-1B07C2B4D437}"/>
              </a:ext>
            </a:extLst>
          </p:cNvPr>
          <p:cNvSpPr txBox="1"/>
          <p:nvPr/>
        </p:nvSpPr>
        <p:spPr>
          <a:xfrm>
            <a:off x="297491" y="3037096"/>
            <a:ext cx="4505329" cy="1200329"/>
          </a:xfrm>
          <a:prstGeom prst="rect">
            <a:avLst/>
          </a:prstGeom>
          <a:solidFill>
            <a:schemeClr val="accent2">
              <a:lumMod val="60000"/>
              <a:lumOff val="40000"/>
            </a:schemeClr>
          </a:solidFill>
        </p:spPr>
        <p:txBody>
          <a:bodyPr wrap="square" rtlCol="0">
            <a:spAutoFit/>
          </a:bodyPr>
          <a:lstStyle/>
          <a:p>
            <a:br>
              <a:rPr lang="fr-FR" dirty="0"/>
            </a:br>
            <a:r>
              <a:rPr lang="fr-FR" b="0" i="0" dirty="0">
                <a:solidFill>
                  <a:srgbClr val="202124"/>
                </a:solidFill>
                <a:effectLst/>
                <a:latin typeface="arial" panose="020B0604020202020204" pitchFamily="34" charset="0"/>
              </a:rPr>
              <a:t>C'est une bonne pratique d'exposer la possibilité de fournir une clé lors de la création de widgets publics.</a:t>
            </a:r>
            <a:endParaRPr lang="fr-FR" dirty="0"/>
          </a:p>
        </p:txBody>
      </p:sp>
    </p:spTree>
    <p:extLst>
      <p:ext uri="{BB962C8B-B14F-4D97-AF65-F5344CB8AC3E}">
        <p14:creationId xmlns:p14="http://schemas.microsoft.com/office/powerpoint/2010/main" val="137691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ED3C5-9FD9-409C-73E0-CC9A708EC7C5}"/>
              </a:ext>
            </a:extLst>
          </p:cNvPr>
          <p:cNvSpPr>
            <a:spLocks noGrp="1"/>
          </p:cNvSpPr>
          <p:nvPr>
            <p:ph type="title"/>
          </p:nvPr>
        </p:nvSpPr>
        <p:spPr/>
        <p:txBody>
          <a:bodyPr/>
          <a:lstStyle/>
          <a:p>
            <a:r>
              <a:rPr lang="fr-FR" dirty="0"/>
              <a:t>Programme</a:t>
            </a:r>
          </a:p>
        </p:txBody>
      </p:sp>
      <p:sp>
        <p:nvSpPr>
          <p:cNvPr id="3" name="Espace réservé du contenu 2">
            <a:extLst>
              <a:ext uri="{FF2B5EF4-FFF2-40B4-BE49-F238E27FC236}">
                <a16:creationId xmlns:a16="http://schemas.microsoft.com/office/drawing/2014/main" id="{86A2D0DA-4ABC-43BD-6FBE-BBA249EDAE38}"/>
              </a:ext>
            </a:extLst>
          </p:cNvPr>
          <p:cNvSpPr>
            <a:spLocks noGrp="1"/>
          </p:cNvSpPr>
          <p:nvPr>
            <p:ph idx="1"/>
          </p:nvPr>
        </p:nvSpPr>
        <p:spPr/>
        <p:txBody>
          <a:bodyPr>
            <a:normAutofit fontScale="92500" lnSpcReduction="20000"/>
          </a:bodyPr>
          <a:lstStyle/>
          <a:p>
            <a:r>
              <a:rPr lang="fr-FR" dirty="0"/>
              <a:t>1. Introduction à Flutter</a:t>
            </a:r>
          </a:p>
          <a:p>
            <a:r>
              <a:rPr lang="fr-FR" dirty="0"/>
              <a:t>2. Les bases de Dart pour Flutter</a:t>
            </a:r>
          </a:p>
          <a:p>
            <a:r>
              <a:rPr lang="fr-FR" dirty="0"/>
              <a:t>3. Introduction aux widgets</a:t>
            </a:r>
          </a:p>
          <a:p>
            <a:r>
              <a:rPr lang="fr-FR" dirty="0"/>
              <a:t>4. Widgets de </a:t>
            </a:r>
            <a:r>
              <a:rPr lang="fr-FR" dirty="0" err="1"/>
              <a:t>Layout</a:t>
            </a:r>
            <a:endParaRPr lang="fr-FR" dirty="0"/>
          </a:p>
          <a:p>
            <a:r>
              <a:rPr lang="fr-FR" dirty="0"/>
              <a:t>5. Introduction à </a:t>
            </a:r>
            <a:r>
              <a:rPr lang="fr-FR" dirty="0" err="1"/>
              <a:t>Material</a:t>
            </a:r>
            <a:r>
              <a:rPr lang="fr-FR" dirty="0"/>
              <a:t> Design</a:t>
            </a:r>
          </a:p>
          <a:p>
            <a:r>
              <a:rPr lang="fr-FR" dirty="0"/>
              <a:t>6. Stateless, Stateful,</a:t>
            </a:r>
          </a:p>
          <a:p>
            <a:r>
              <a:rPr lang="fr-FR" dirty="0"/>
              <a:t>7. Widgets relatifs aux listes</a:t>
            </a:r>
          </a:p>
          <a:p>
            <a:r>
              <a:rPr lang="fr-FR" dirty="0"/>
              <a:t>8.  </a:t>
            </a:r>
            <a:r>
              <a:rPr lang="fr-FR" dirty="0" err="1"/>
              <a:t>BottomNavigationBar</a:t>
            </a:r>
            <a:endParaRPr lang="fr-FR"/>
          </a:p>
          <a:p>
            <a:r>
              <a:rPr lang="fr-FR"/>
              <a:t> </a:t>
            </a:r>
            <a:r>
              <a:rPr lang="fr-FR" dirty="0"/>
              <a:t>9. Approfondissement sur le fonctionnement de Flutter</a:t>
            </a:r>
          </a:p>
          <a:p>
            <a:r>
              <a:rPr lang="fr-FR" dirty="0"/>
              <a:t>10.La navigation</a:t>
            </a:r>
          </a:p>
          <a:p>
            <a:r>
              <a:rPr lang="fr-FR" dirty="0"/>
              <a:t>11.Utilisation du </a:t>
            </a:r>
            <a:r>
              <a:rPr lang="fr-FR" dirty="0" err="1"/>
              <a:t>protocol</a:t>
            </a:r>
            <a:r>
              <a:rPr lang="fr-FR" dirty="0"/>
              <a:t> HTTP</a:t>
            </a:r>
          </a:p>
        </p:txBody>
      </p:sp>
    </p:spTree>
    <p:extLst>
      <p:ext uri="{BB962C8B-B14F-4D97-AF65-F5344CB8AC3E}">
        <p14:creationId xmlns:p14="http://schemas.microsoft.com/office/powerpoint/2010/main" val="1138999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13855B-C30F-5734-525D-E0DDC198419A}"/>
              </a:ext>
            </a:extLst>
          </p:cNvPr>
          <p:cNvSpPr>
            <a:spLocks noGrp="1"/>
          </p:cNvSpPr>
          <p:nvPr>
            <p:ph type="title"/>
          </p:nvPr>
        </p:nvSpPr>
        <p:spPr>
          <a:xfrm>
            <a:off x="439533" y="271568"/>
            <a:ext cx="11083684" cy="855896"/>
          </a:xfrm>
        </p:spPr>
        <p:txBody>
          <a:bodyPr>
            <a:noAutofit/>
          </a:bodyPr>
          <a:lstStyle/>
          <a:p>
            <a:r>
              <a:rPr lang="fr-FR" sz="4000" b="0" i="0" dirty="0" err="1">
                <a:solidFill>
                  <a:srgbClr val="3A3A3A"/>
                </a:solidFill>
                <a:effectLst/>
                <a:latin typeface="Roboto" panose="02000000000000000000" pitchFamily="2" charset="0"/>
              </a:rPr>
              <a:t>StatefulWidget</a:t>
            </a:r>
            <a:r>
              <a:rPr lang="fr-FR" sz="4000" b="0" i="0" dirty="0">
                <a:solidFill>
                  <a:srgbClr val="3A3A3A"/>
                </a:solidFill>
                <a:effectLst/>
                <a:latin typeface="Roboto" panose="02000000000000000000" pitchFamily="2" charset="0"/>
              </a:rPr>
              <a:t> ou </a:t>
            </a:r>
            <a:r>
              <a:rPr lang="fr-FR" sz="4000" b="0" i="0" dirty="0" err="1">
                <a:solidFill>
                  <a:srgbClr val="3A3A3A"/>
                </a:solidFill>
                <a:effectLst/>
                <a:latin typeface="Roboto" panose="02000000000000000000" pitchFamily="2" charset="0"/>
              </a:rPr>
              <a:t>StatelessWidget</a:t>
            </a:r>
            <a:br>
              <a:rPr lang="fr-FR" sz="4000" b="0" i="0" dirty="0">
                <a:solidFill>
                  <a:srgbClr val="3A3A3A"/>
                </a:solidFill>
                <a:effectLst/>
                <a:latin typeface="Roboto" panose="02000000000000000000" pitchFamily="2" charset="0"/>
              </a:rPr>
            </a:br>
            <a:endParaRPr lang="fr-FR" sz="4000" dirty="0"/>
          </a:p>
        </p:txBody>
      </p:sp>
      <p:sp>
        <p:nvSpPr>
          <p:cNvPr id="3" name="Espace réservé du contenu 2">
            <a:extLst>
              <a:ext uri="{FF2B5EF4-FFF2-40B4-BE49-F238E27FC236}">
                <a16:creationId xmlns:a16="http://schemas.microsoft.com/office/drawing/2014/main" id="{72493827-8095-E932-4200-E89AFB628DD7}"/>
              </a:ext>
            </a:extLst>
          </p:cNvPr>
          <p:cNvSpPr>
            <a:spLocks noGrp="1"/>
          </p:cNvSpPr>
          <p:nvPr>
            <p:ph idx="1"/>
          </p:nvPr>
        </p:nvSpPr>
        <p:spPr>
          <a:xfrm>
            <a:off x="439533" y="1127463"/>
            <a:ext cx="11474300" cy="5575177"/>
          </a:xfrm>
        </p:spPr>
        <p:txBody>
          <a:bodyPr>
            <a:normAutofit/>
          </a:bodyPr>
          <a:lstStyle/>
          <a:p>
            <a:pPr algn="l" fontAlgn="base"/>
            <a:r>
              <a:rPr lang="fr-FR" b="0" i="0" dirty="0">
                <a:solidFill>
                  <a:srgbClr val="3A3A3A"/>
                </a:solidFill>
                <a:effectLst/>
                <a:latin typeface="Lato" panose="020F0502020204030203" pitchFamily="34" charset="0"/>
              </a:rPr>
              <a:t>Vous devez vous demander ce que font le « Widget </a:t>
            </a:r>
            <a:r>
              <a:rPr lang="fr-FR" b="0" i="0" dirty="0" err="1">
                <a:solidFill>
                  <a:srgbClr val="3A3A3A"/>
                </a:solidFill>
                <a:effectLst/>
                <a:latin typeface="Lato" panose="020F0502020204030203" pitchFamily="34" charset="0"/>
              </a:rPr>
              <a:t>build</a:t>
            </a:r>
            <a:r>
              <a:rPr lang="fr-FR" b="0" i="0" dirty="0">
                <a:solidFill>
                  <a:srgbClr val="3A3A3A"/>
                </a:solidFill>
                <a:effectLst/>
                <a:latin typeface="Lato" panose="020F0502020204030203" pitchFamily="34" charset="0"/>
              </a:rPr>
              <a:t> » et le « </a:t>
            </a:r>
            <a:r>
              <a:rPr lang="fr-FR" b="0" i="0" dirty="0" err="1">
                <a:solidFill>
                  <a:srgbClr val="3A3A3A"/>
                </a:solidFill>
                <a:effectLst/>
                <a:latin typeface="Lato" panose="020F0502020204030203" pitchFamily="34" charset="0"/>
              </a:rPr>
              <a:t>StatelessWidget</a:t>
            </a:r>
            <a:r>
              <a:rPr lang="fr-FR" b="0" i="0" dirty="0">
                <a:solidFill>
                  <a:srgbClr val="3A3A3A"/>
                </a:solidFill>
                <a:effectLst/>
                <a:latin typeface="Lato" panose="020F0502020204030203" pitchFamily="34" charset="0"/>
              </a:rPr>
              <a:t> ».</a:t>
            </a:r>
          </a:p>
          <a:p>
            <a:pPr algn="l" fontAlgn="base"/>
            <a:r>
              <a:rPr lang="fr-FR" b="0" i="0" dirty="0">
                <a:solidFill>
                  <a:srgbClr val="3A3A3A"/>
                </a:solidFill>
                <a:effectLst/>
                <a:latin typeface="Lato" panose="020F0502020204030203" pitchFamily="34" charset="0"/>
              </a:rPr>
              <a:t>Le « </a:t>
            </a:r>
            <a:r>
              <a:rPr lang="fr-FR" b="0" i="0" dirty="0" err="1">
                <a:solidFill>
                  <a:srgbClr val="3A3A3A"/>
                </a:solidFill>
                <a:effectLst/>
                <a:latin typeface="Lato" panose="020F0502020204030203" pitchFamily="34" charset="0"/>
              </a:rPr>
              <a:t>StatelessWidget</a:t>
            </a:r>
            <a:r>
              <a:rPr lang="fr-FR" b="0" i="0" dirty="0">
                <a:solidFill>
                  <a:srgbClr val="3A3A3A"/>
                </a:solidFill>
                <a:effectLst/>
                <a:latin typeface="Lato" panose="020F0502020204030203" pitchFamily="34" charset="0"/>
              </a:rPr>
              <a:t> » est utilisé dans les écrans sans rendu dynamique (pas de changement sur l’écran, </a:t>
            </a:r>
            <a:r>
              <a:rPr lang="fr-FR" b="1" i="0" dirty="0">
                <a:solidFill>
                  <a:srgbClr val="3A3A3A"/>
                </a:solidFill>
                <a:effectLst/>
                <a:latin typeface="Lato" panose="020F0502020204030203" pitchFamily="34" charset="0"/>
              </a:rPr>
              <a:t>sans changement d’état</a:t>
            </a:r>
            <a:r>
              <a:rPr lang="fr-FR" b="0" i="0" dirty="0">
                <a:solidFill>
                  <a:srgbClr val="3A3A3A"/>
                </a:solidFill>
                <a:effectLst/>
                <a:latin typeface="Lato" panose="020F0502020204030203" pitchFamily="34" charset="0"/>
              </a:rPr>
              <a:t>), contrairement au « </a:t>
            </a:r>
            <a:r>
              <a:rPr lang="fr-FR" b="0" i="0" dirty="0" err="1">
                <a:solidFill>
                  <a:srgbClr val="3A3A3A"/>
                </a:solidFill>
                <a:effectLst/>
                <a:latin typeface="Lato" panose="020F0502020204030203" pitchFamily="34" charset="0"/>
              </a:rPr>
              <a:t>StatefulWidget</a:t>
            </a:r>
            <a:r>
              <a:rPr lang="fr-FR" b="0" i="0" dirty="0">
                <a:solidFill>
                  <a:srgbClr val="3A3A3A"/>
                </a:solidFill>
                <a:effectLst/>
                <a:latin typeface="Lato" panose="020F0502020204030203" pitchFamily="34" charset="0"/>
              </a:rPr>
              <a:t> », qui, lui, permet des rendus dynamiques (par exemple on appuie sur un bouton et le texte change).</a:t>
            </a:r>
          </a:p>
          <a:p>
            <a:pPr algn="l" fontAlgn="base"/>
            <a:r>
              <a:rPr lang="fr-FR" b="0" i="0" dirty="0">
                <a:solidFill>
                  <a:srgbClr val="3A3A3A"/>
                </a:solidFill>
                <a:effectLst/>
                <a:latin typeface="Lato" panose="020F0502020204030203" pitchFamily="34" charset="0"/>
              </a:rPr>
              <a:t>Cette différence est importante quand il s’agit de la consommation de ressource de votre application, tout ce qui ne demande pas de rendu dynamique doit utiliser un </a:t>
            </a:r>
            <a:r>
              <a:rPr lang="fr-FR" b="0" i="0" dirty="0" err="1">
                <a:solidFill>
                  <a:srgbClr val="3A3A3A"/>
                </a:solidFill>
                <a:effectLst/>
                <a:latin typeface="Lato" panose="020F0502020204030203" pitchFamily="34" charset="0"/>
              </a:rPr>
              <a:t>StatelessWidget</a:t>
            </a:r>
            <a:r>
              <a:rPr lang="fr-FR" b="0" i="0" dirty="0">
                <a:solidFill>
                  <a:srgbClr val="3A3A3A"/>
                </a:solidFill>
                <a:effectLst/>
                <a:latin typeface="Lato" panose="020F0502020204030203" pitchFamily="34" charset="0"/>
              </a:rPr>
              <a:t>.</a:t>
            </a:r>
          </a:p>
          <a:p>
            <a:pPr algn="l" fontAlgn="base"/>
            <a:r>
              <a:rPr lang="fr-FR" b="0" i="0" dirty="0">
                <a:solidFill>
                  <a:srgbClr val="3A3A3A"/>
                </a:solidFill>
                <a:effectLst/>
                <a:latin typeface="Lato" panose="020F0502020204030203" pitchFamily="34" charset="0"/>
              </a:rPr>
              <a:t>Pour utiliser correctement les widgets, un widget de type </a:t>
            </a:r>
            <a:r>
              <a:rPr lang="fr-FR" b="1" i="0" dirty="0">
                <a:solidFill>
                  <a:srgbClr val="3A3A3A"/>
                </a:solidFill>
                <a:effectLst/>
                <a:latin typeface="Lato" panose="020F0502020204030203" pitchFamily="34" charset="0"/>
              </a:rPr>
              <a:t>State</a:t>
            </a:r>
            <a:r>
              <a:rPr lang="fr-FR" b="0" i="0" dirty="0">
                <a:solidFill>
                  <a:srgbClr val="3A3A3A"/>
                </a:solidFill>
                <a:effectLst/>
                <a:latin typeface="Lato" panose="020F0502020204030203" pitchFamily="34" charset="0"/>
              </a:rPr>
              <a:t> est obligatoire.</a:t>
            </a:r>
          </a:p>
          <a:p>
            <a:pPr algn="l" fontAlgn="base"/>
            <a:r>
              <a:rPr lang="fr-FR" b="0" i="0" dirty="0">
                <a:solidFill>
                  <a:srgbClr val="3A3A3A"/>
                </a:solidFill>
                <a:effectLst/>
                <a:latin typeface="Lato" panose="020F0502020204030203" pitchFamily="34" charset="0"/>
              </a:rPr>
              <a:t>Le « widget </a:t>
            </a:r>
            <a:r>
              <a:rPr lang="fr-FR" b="0" i="0" dirty="0" err="1">
                <a:solidFill>
                  <a:srgbClr val="3A3A3A"/>
                </a:solidFill>
                <a:effectLst/>
                <a:latin typeface="Lato" panose="020F0502020204030203" pitchFamily="34" charset="0"/>
              </a:rPr>
              <a:t>build</a:t>
            </a:r>
            <a:r>
              <a:rPr lang="fr-FR" b="0" i="0" dirty="0">
                <a:solidFill>
                  <a:srgbClr val="3A3A3A"/>
                </a:solidFill>
                <a:effectLst/>
                <a:latin typeface="Lato" panose="020F0502020204030203" pitchFamily="34" charset="0"/>
              </a:rPr>
              <a:t> » est lui contenu dans le « </a:t>
            </a:r>
            <a:r>
              <a:rPr lang="fr-FR" b="0" i="0" dirty="0" err="1">
                <a:solidFill>
                  <a:srgbClr val="3A3A3A"/>
                </a:solidFill>
                <a:effectLst/>
                <a:latin typeface="Lato" panose="020F0502020204030203" pitchFamily="34" charset="0"/>
              </a:rPr>
              <a:t>StatelessWidget</a:t>
            </a:r>
            <a:r>
              <a:rPr lang="fr-FR" b="0" i="0" dirty="0">
                <a:solidFill>
                  <a:srgbClr val="3A3A3A"/>
                </a:solidFill>
                <a:effectLst/>
                <a:latin typeface="Lato" panose="020F0502020204030203" pitchFamily="34" charset="0"/>
              </a:rPr>
              <a:t> », c’est une fonction qui est appelée lorsque l’on appelle un widget de type State.</a:t>
            </a:r>
          </a:p>
          <a:p>
            <a:pPr algn="l" fontAlgn="base"/>
            <a:r>
              <a:rPr lang="fr-FR" b="0" i="0" dirty="0">
                <a:solidFill>
                  <a:srgbClr val="3A3A3A"/>
                </a:solidFill>
                <a:effectLst/>
                <a:latin typeface="Lato" panose="020F0502020204030203" pitchFamily="34" charset="0"/>
              </a:rPr>
              <a:t>Si l’on veut par exemple pouvoir changer la couleur du texte de manière dynamique, il va falloir utiliser un « </a:t>
            </a:r>
            <a:r>
              <a:rPr lang="fr-FR" b="0" i="0" dirty="0" err="1">
                <a:solidFill>
                  <a:srgbClr val="3A3A3A"/>
                </a:solidFill>
                <a:effectLst/>
                <a:latin typeface="Lato" panose="020F0502020204030203" pitchFamily="34" charset="0"/>
              </a:rPr>
              <a:t>StatefulWidget</a:t>
            </a:r>
            <a:r>
              <a:rPr lang="fr-FR" b="0" i="0" dirty="0">
                <a:solidFill>
                  <a:srgbClr val="3A3A3A"/>
                </a:solidFill>
                <a:effectLst/>
                <a:latin typeface="Lato" panose="020F0502020204030203" pitchFamily="34" charset="0"/>
              </a:rPr>
              <a:t> ».</a:t>
            </a:r>
          </a:p>
          <a:p>
            <a:endParaRPr lang="fr-FR" dirty="0"/>
          </a:p>
        </p:txBody>
      </p:sp>
    </p:spTree>
    <p:extLst>
      <p:ext uri="{BB962C8B-B14F-4D97-AF65-F5344CB8AC3E}">
        <p14:creationId xmlns:p14="http://schemas.microsoft.com/office/powerpoint/2010/main" val="3734884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DEF23E1-35D5-859B-2CBA-0268D95A7AFC}"/>
              </a:ext>
            </a:extLst>
          </p:cNvPr>
          <p:cNvSpPr>
            <a:spLocks noGrp="1"/>
          </p:cNvSpPr>
          <p:nvPr>
            <p:ph idx="1"/>
          </p:nvPr>
        </p:nvSpPr>
        <p:spPr>
          <a:xfrm>
            <a:off x="266330" y="257452"/>
            <a:ext cx="11727402" cy="6471822"/>
          </a:xfrm>
        </p:spPr>
        <p:txBody>
          <a:bodyPr/>
          <a:lstStyle/>
          <a:p>
            <a:r>
              <a:rPr lang="fr-FR" dirty="0"/>
              <a:t>Le but maintenant est de utiliser </a:t>
            </a:r>
            <a:r>
              <a:rPr lang="fr-FR" dirty="0" err="1"/>
              <a:t>statefullW</a:t>
            </a:r>
            <a:r>
              <a:rPr lang="fr-FR" dirty="0"/>
              <a:t> pour changer la variable « </a:t>
            </a:r>
            <a:r>
              <a:rPr lang="fr-FR" dirty="0" err="1"/>
              <a:t>buttonName</a:t>
            </a:r>
            <a:r>
              <a:rPr lang="fr-FR" dirty="0"/>
              <a:t> »</a:t>
            </a:r>
          </a:p>
          <a:p>
            <a:r>
              <a:rPr lang="fr-FR" dirty="0"/>
              <a:t>Pour convertir rapidement un </a:t>
            </a:r>
            <a:r>
              <a:rPr lang="fr-FR" dirty="0" err="1"/>
              <a:t>statelessW</a:t>
            </a:r>
            <a:r>
              <a:rPr lang="fr-FR" dirty="0"/>
              <a:t> en </a:t>
            </a:r>
            <a:r>
              <a:rPr lang="fr-FR" dirty="0" err="1"/>
              <a:t>stateFullW</a:t>
            </a:r>
            <a:r>
              <a:rPr lang="fr-FR" dirty="0"/>
              <a:t> on fait </a:t>
            </a:r>
            <a:r>
              <a:rPr lang="fr-FR" dirty="0" err="1"/>
              <a:t>refractor</a:t>
            </a:r>
            <a:r>
              <a:rPr lang="fr-FR" dirty="0"/>
              <a:t> (remanier) avec le buton droit de la sourie</a:t>
            </a:r>
          </a:p>
        </p:txBody>
      </p:sp>
      <p:sp>
        <p:nvSpPr>
          <p:cNvPr id="5" name="ZoneTexte 4">
            <a:extLst>
              <a:ext uri="{FF2B5EF4-FFF2-40B4-BE49-F238E27FC236}">
                <a16:creationId xmlns:a16="http://schemas.microsoft.com/office/drawing/2014/main" id="{194E4E04-5BA0-EEF5-FC3B-373CFDBFAC95}"/>
              </a:ext>
            </a:extLst>
          </p:cNvPr>
          <p:cNvSpPr txBox="1"/>
          <p:nvPr/>
        </p:nvSpPr>
        <p:spPr>
          <a:xfrm>
            <a:off x="339571" y="1509957"/>
            <a:ext cx="4081509" cy="2970044"/>
          </a:xfrm>
          <a:prstGeom prst="rect">
            <a:avLst/>
          </a:prstGeom>
          <a:solidFill>
            <a:schemeClr val="tx1"/>
          </a:solidFill>
        </p:spPr>
        <p:txBody>
          <a:bodyPr wrap="square">
            <a:spAutoFit/>
          </a:bodyPr>
          <a:lstStyle/>
          <a:p>
            <a:r>
              <a:rPr lang="fr-FR" sz="1100" b="0" dirty="0">
                <a:solidFill>
                  <a:srgbClr val="569CD6"/>
                </a:solidFill>
                <a:effectLst/>
                <a:latin typeface="Consolas" panose="020B0609020204030204" pitchFamily="49" charset="0"/>
              </a:rPr>
              <a:t>class</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MyApp</a:t>
            </a:r>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extends</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StatefulWidget</a:t>
            </a:r>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const</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MyApp</a:t>
            </a:r>
            <a:r>
              <a:rPr lang="fr-FR" sz="1100" b="0" dirty="0">
                <a:solidFill>
                  <a:srgbClr val="D4D4D4"/>
                </a:solidFill>
                <a:effectLst/>
                <a:latin typeface="Consolas" panose="020B0609020204030204" pitchFamily="49" charset="0"/>
              </a:rPr>
              <a:t>({</a:t>
            </a:r>
            <a:r>
              <a:rPr lang="fr-FR" sz="1100" b="0" dirty="0" err="1">
                <a:solidFill>
                  <a:srgbClr val="569CD6"/>
                </a:solidFill>
                <a:effectLst/>
                <a:latin typeface="Consolas" panose="020B0609020204030204" pitchFamily="49" charset="0"/>
              </a:rPr>
              <a:t>super</a:t>
            </a:r>
            <a:r>
              <a:rPr lang="fr-FR" sz="1100" b="0" dirty="0" err="1">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key</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@override</a:t>
            </a:r>
            <a:endParaRPr lang="fr-FR" sz="1100" b="0" dirty="0">
              <a:solidFill>
                <a:srgbClr val="D4D4D4"/>
              </a:solidFill>
              <a:effectLst/>
              <a:latin typeface="Consolas" panose="020B0609020204030204" pitchFamily="49" charset="0"/>
            </a:endParaRPr>
          </a:p>
          <a:p>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State</a:t>
            </a:r>
            <a:r>
              <a:rPr lang="fr-FR" sz="1100" b="0" dirty="0">
                <a:solidFill>
                  <a:srgbClr val="D4D4D4"/>
                </a:solidFill>
                <a:effectLst/>
                <a:latin typeface="Consolas" panose="020B0609020204030204" pitchFamily="49" charset="0"/>
              </a:rPr>
              <a:t>&lt;</a:t>
            </a:r>
            <a:r>
              <a:rPr lang="fr-FR" sz="1100" b="0" dirty="0" err="1">
                <a:solidFill>
                  <a:srgbClr val="4EC9B0"/>
                </a:solidFill>
                <a:effectLst/>
                <a:latin typeface="Consolas" panose="020B0609020204030204" pitchFamily="49" charset="0"/>
              </a:rPr>
              <a:t>MyApp</a:t>
            </a:r>
            <a:r>
              <a:rPr lang="fr-FR" sz="1100" b="0" dirty="0">
                <a:solidFill>
                  <a:srgbClr val="D4D4D4"/>
                </a:solidFill>
                <a:effectLst/>
                <a:latin typeface="Consolas" panose="020B0609020204030204" pitchFamily="49" charset="0"/>
              </a:rPr>
              <a:t>&gt; </a:t>
            </a:r>
            <a:r>
              <a:rPr lang="fr-FR" sz="1100" b="0" dirty="0" err="1">
                <a:solidFill>
                  <a:srgbClr val="DCDCAA"/>
                </a:solidFill>
                <a:effectLst/>
                <a:latin typeface="Consolas" panose="020B0609020204030204" pitchFamily="49" charset="0"/>
              </a:rPr>
              <a:t>createState</a:t>
            </a:r>
            <a:r>
              <a:rPr lang="fr-FR" sz="1100" b="0" dirty="0">
                <a:solidFill>
                  <a:srgbClr val="D4D4D4"/>
                </a:solidFill>
                <a:effectLst/>
                <a:latin typeface="Consolas" panose="020B0609020204030204" pitchFamily="49" charset="0"/>
              </a:rPr>
              <a:t>() =&gt; </a:t>
            </a:r>
            <a:r>
              <a:rPr lang="fr-FR" sz="1100" b="0" dirty="0">
                <a:solidFill>
                  <a:srgbClr val="4EC9B0"/>
                </a:solidFill>
                <a:effectLst/>
                <a:latin typeface="Consolas" panose="020B0609020204030204" pitchFamily="49" charset="0"/>
              </a:rPr>
              <a:t>_</a:t>
            </a:r>
            <a:r>
              <a:rPr lang="fr-FR" sz="1100" b="0" dirty="0" err="1">
                <a:solidFill>
                  <a:srgbClr val="4EC9B0"/>
                </a:solidFill>
                <a:effectLst/>
                <a:latin typeface="Consolas" panose="020B0609020204030204" pitchFamily="49" charset="0"/>
              </a:rPr>
              <a:t>MyAppState</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a:t>
            </a:r>
          </a:p>
          <a:p>
            <a:br>
              <a:rPr lang="fr-FR" sz="1100" b="0" dirty="0">
                <a:solidFill>
                  <a:srgbClr val="D4D4D4"/>
                </a:solidFill>
                <a:effectLst/>
                <a:latin typeface="Consolas" panose="020B0609020204030204" pitchFamily="49" charset="0"/>
              </a:rPr>
            </a:br>
            <a:r>
              <a:rPr lang="fr-FR" sz="1100" b="0" dirty="0">
                <a:solidFill>
                  <a:srgbClr val="569CD6"/>
                </a:solidFill>
                <a:effectLst/>
                <a:latin typeface="Consolas" panose="020B0609020204030204" pitchFamily="49" charset="0"/>
              </a:rPr>
              <a:t>class</a:t>
            </a:r>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_</a:t>
            </a:r>
            <a:r>
              <a:rPr lang="fr-FR" sz="1100" b="0" dirty="0" err="1">
                <a:solidFill>
                  <a:srgbClr val="4EC9B0"/>
                </a:solidFill>
                <a:effectLst/>
                <a:latin typeface="Consolas" panose="020B0609020204030204" pitchFamily="49" charset="0"/>
              </a:rPr>
              <a:t>MyAppState</a:t>
            </a:r>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extends</a:t>
            </a:r>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State</a:t>
            </a:r>
            <a:r>
              <a:rPr lang="fr-FR" sz="1100" b="0" dirty="0">
                <a:solidFill>
                  <a:srgbClr val="D4D4D4"/>
                </a:solidFill>
                <a:effectLst/>
                <a:latin typeface="Consolas" panose="020B0609020204030204" pitchFamily="49" charset="0"/>
              </a:rPr>
              <a:t>&lt;</a:t>
            </a:r>
            <a:r>
              <a:rPr lang="fr-FR" sz="1100" b="0" dirty="0" err="1">
                <a:solidFill>
                  <a:srgbClr val="4EC9B0"/>
                </a:solidFill>
                <a:effectLst/>
                <a:latin typeface="Consolas" panose="020B0609020204030204" pitchFamily="49" charset="0"/>
              </a:rPr>
              <a:t>MyApp</a:t>
            </a:r>
            <a:r>
              <a:rPr lang="fr-FR" sz="1100" b="0" dirty="0">
                <a:solidFill>
                  <a:srgbClr val="D4D4D4"/>
                </a:solidFill>
                <a:effectLst/>
                <a:latin typeface="Consolas" panose="020B0609020204030204" pitchFamily="49" charset="0"/>
              </a:rPr>
              <a:t>&gt; {</a:t>
            </a:r>
          </a:p>
          <a:p>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String</a:t>
            </a:r>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buttonName</a:t>
            </a:r>
            <a:r>
              <a:rPr lang="fr-FR" sz="1100" b="0" dirty="0">
                <a:solidFill>
                  <a:srgbClr val="D4D4D4"/>
                </a:solidFill>
                <a:effectLst/>
                <a:latin typeface="Consolas" panose="020B0609020204030204" pitchFamily="49" charset="0"/>
              </a:rPr>
              <a:t> = </a:t>
            </a:r>
            <a:r>
              <a:rPr lang="fr-FR" sz="1100" b="0" dirty="0">
                <a:solidFill>
                  <a:srgbClr val="CE9178"/>
                </a:solidFill>
                <a:effectLst/>
                <a:latin typeface="Consolas" panose="020B0609020204030204" pitchFamily="49" charset="0"/>
              </a:rPr>
              <a:t>'click me'</a:t>
            </a:r>
            <a:r>
              <a:rPr lang="fr-FR" sz="1100" b="0" dirty="0">
                <a:solidFill>
                  <a:srgbClr val="D4D4D4"/>
                </a:solidFill>
                <a:effectLst/>
                <a:latin typeface="Consolas" panose="020B0609020204030204" pitchFamily="49" charset="0"/>
              </a:rPr>
              <a:t>;</a:t>
            </a:r>
          </a:p>
          <a:p>
            <a:br>
              <a:rPr lang="fr-FR" sz="1100" b="0" dirty="0">
                <a:solidFill>
                  <a:srgbClr val="D4D4D4"/>
                </a:solidFill>
                <a:effectLst/>
                <a:latin typeface="Consolas" panose="020B0609020204030204" pitchFamily="49" charset="0"/>
              </a:rPr>
            </a:br>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@override</a:t>
            </a:r>
            <a:endParaRPr lang="fr-FR" sz="1100" b="0" dirty="0">
              <a:solidFill>
                <a:srgbClr val="D4D4D4"/>
              </a:solidFill>
              <a:effectLst/>
              <a:latin typeface="Consolas" panose="020B0609020204030204" pitchFamily="49" charset="0"/>
            </a:endParaRPr>
          </a:p>
          <a:p>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Widget</a:t>
            </a:r>
            <a:r>
              <a:rPr lang="fr-FR" sz="1100" b="0" dirty="0">
                <a:solidFill>
                  <a:srgbClr val="D4D4D4"/>
                </a:solidFill>
                <a:effectLst/>
                <a:latin typeface="Consolas" panose="020B0609020204030204" pitchFamily="49" charset="0"/>
              </a:rPr>
              <a:t> </a:t>
            </a:r>
            <a:r>
              <a:rPr lang="fr-FR" sz="1100" b="0" dirty="0" err="1">
                <a:solidFill>
                  <a:srgbClr val="DCDCAA"/>
                </a:solidFill>
                <a:effectLst/>
                <a:latin typeface="Consolas" panose="020B0609020204030204" pitchFamily="49" charset="0"/>
              </a:rPr>
              <a:t>build</a:t>
            </a:r>
            <a:r>
              <a:rPr lang="fr-FR" sz="1100" b="0" dirty="0">
                <a:solidFill>
                  <a:srgbClr val="D4D4D4"/>
                </a:solidFill>
                <a:effectLst/>
                <a:latin typeface="Consolas" panose="020B0609020204030204" pitchFamily="49" charset="0"/>
              </a:rPr>
              <a:t>(</a:t>
            </a:r>
            <a:r>
              <a:rPr lang="fr-FR" sz="1100" b="0" dirty="0" err="1">
                <a:solidFill>
                  <a:srgbClr val="4EC9B0"/>
                </a:solidFill>
                <a:effectLst/>
                <a:latin typeface="Consolas" panose="020B0609020204030204" pitchFamily="49" charset="0"/>
              </a:rPr>
              <a:t>BuildContext</a:t>
            </a:r>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context</a:t>
            </a:r>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a:solidFill>
                  <a:srgbClr val="C586C0"/>
                </a:solidFill>
                <a:effectLst/>
                <a:latin typeface="Consolas" panose="020B0609020204030204" pitchFamily="49" charset="0"/>
              </a:rPr>
              <a:t>return</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MaterialApp</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home</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Scaffold</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appBar</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AppBar</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title</a:t>
            </a:r>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const</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Text</a:t>
            </a:r>
            <a:r>
              <a:rPr lang="fr-FR" sz="1100" b="0" dirty="0">
                <a:solidFill>
                  <a:srgbClr val="D4D4D4"/>
                </a:solidFill>
                <a:effectLst/>
                <a:latin typeface="Consolas" panose="020B0609020204030204" pitchFamily="49" charset="0"/>
              </a:rPr>
              <a:t>(</a:t>
            </a:r>
            <a:r>
              <a:rPr lang="fr-FR" sz="1100" b="0" dirty="0">
                <a:solidFill>
                  <a:srgbClr val="CE9178"/>
                </a:solidFill>
                <a:effectLst/>
                <a:latin typeface="Consolas" panose="020B0609020204030204" pitchFamily="49" charset="0"/>
              </a:rPr>
              <a:t>'</a:t>
            </a:r>
            <a:r>
              <a:rPr lang="fr-FR" sz="1100" b="0" dirty="0" err="1">
                <a:solidFill>
                  <a:srgbClr val="CE9178"/>
                </a:solidFill>
                <a:effectLst/>
                <a:latin typeface="Consolas" panose="020B0609020204030204" pitchFamily="49" charset="0"/>
              </a:rPr>
              <a:t>my</a:t>
            </a:r>
            <a:r>
              <a:rPr lang="fr-FR" sz="1100" b="0" dirty="0">
                <a:solidFill>
                  <a:srgbClr val="CE9178"/>
                </a:solidFill>
                <a:effectLst/>
                <a:latin typeface="Consolas" panose="020B0609020204030204" pitchFamily="49" charset="0"/>
              </a:rPr>
              <a:t> first app'</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body</a:t>
            </a:r>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Center</a:t>
            </a:r>
            <a:r>
              <a:rPr lang="fr-FR" sz="1100" b="0" dirty="0">
                <a:solidFill>
                  <a:srgbClr val="D4D4D4"/>
                </a:solidFill>
                <a:effectLst/>
                <a:latin typeface="Consolas" panose="020B0609020204030204" pitchFamily="49" charset="0"/>
              </a:rPr>
              <a:t>(</a:t>
            </a:r>
          </a:p>
        </p:txBody>
      </p:sp>
      <p:sp>
        <p:nvSpPr>
          <p:cNvPr id="7" name="ZoneTexte 6">
            <a:extLst>
              <a:ext uri="{FF2B5EF4-FFF2-40B4-BE49-F238E27FC236}">
                <a16:creationId xmlns:a16="http://schemas.microsoft.com/office/drawing/2014/main" id="{1262C865-8351-B849-0FC7-603B56C2E39C}"/>
              </a:ext>
            </a:extLst>
          </p:cNvPr>
          <p:cNvSpPr txBox="1"/>
          <p:nvPr/>
        </p:nvSpPr>
        <p:spPr>
          <a:xfrm>
            <a:off x="5200095" y="1977007"/>
            <a:ext cx="6094520" cy="3416320"/>
          </a:xfrm>
          <a:prstGeom prst="rect">
            <a:avLst/>
          </a:prstGeom>
          <a:noFill/>
        </p:spPr>
        <p:txBody>
          <a:bodyPr wrap="square">
            <a:spAutoFit/>
          </a:bodyPr>
          <a:lstStyle/>
          <a:p>
            <a:pPr marL="285750" indent="-285750">
              <a:buFont typeface="Arial" panose="020B0604020202020204" pitchFamily="34" charset="0"/>
              <a:buChar char="•"/>
            </a:pPr>
            <a:r>
              <a:rPr lang="fr-FR" b="0" i="0" dirty="0">
                <a:solidFill>
                  <a:srgbClr val="3A3A3A"/>
                </a:solidFill>
                <a:effectLst/>
                <a:latin typeface="Lato" panose="020F0502020204030203" pitchFamily="34" charset="0"/>
              </a:rPr>
              <a:t>Si vous comparez le nouveau fichier avec le précédent, vous allez déjà vous apercevoir que le nouveau fichier contient plus de code. Il contient aussi deux « class » au lieu d’une.</a:t>
            </a:r>
          </a:p>
          <a:p>
            <a:pPr marL="285750" indent="-285750" algn="l" fontAlgn="base">
              <a:buFont typeface="Arial" panose="020B0604020202020204" pitchFamily="34" charset="0"/>
              <a:buChar char="•"/>
            </a:pPr>
            <a:r>
              <a:rPr lang="fr-FR" b="0" i="0" dirty="0">
                <a:solidFill>
                  <a:srgbClr val="3A3A3A"/>
                </a:solidFill>
                <a:effectLst/>
                <a:latin typeface="Lato" panose="020F0502020204030203" pitchFamily="34" charset="0"/>
              </a:rPr>
              <a:t>Le « </a:t>
            </a:r>
            <a:r>
              <a:rPr lang="fr-FR" b="0" i="0" dirty="0" err="1">
                <a:solidFill>
                  <a:srgbClr val="3A3A3A"/>
                </a:solidFill>
                <a:effectLst/>
                <a:latin typeface="Lato" panose="020F0502020204030203" pitchFamily="34" charset="0"/>
              </a:rPr>
              <a:t>StatefulWidget</a:t>
            </a:r>
            <a:r>
              <a:rPr lang="fr-FR" b="0" i="0" dirty="0">
                <a:solidFill>
                  <a:srgbClr val="3A3A3A"/>
                </a:solidFill>
                <a:effectLst/>
                <a:latin typeface="Lato" panose="020F0502020204030203" pitchFamily="34" charset="0"/>
              </a:rPr>
              <a:t> » est séparé en deux class de </a:t>
            </a:r>
            <a:r>
              <a:rPr lang="fr-FR" b="1" i="0" dirty="0">
                <a:solidFill>
                  <a:srgbClr val="3A3A3A"/>
                </a:solidFill>
                <a:effectLst/>
                <a:latin typeface="Lato" panose="020F0502020204030203" pitchFamily="34" charset="0"/>
              </a:rPr>
              <a:t>manière intentionnelle</a:t>
            </a:r>
            <a:r>
              <a:rPr lang="fr-FR" b="0" i="0" dirty="0">
                <a:solidFill>
                  <a:srgbClr val="3A3A3A"/>
                </a:solidFill>
                <a:effectLst/>
                <a:latin typeface="Lato" panose="020F0502020204030203" pitchFamily="34" charset="0"/>
              </a:rPr>
              <a:t>.</a:t>
            </a:r>
          </a:p>
          <a:p>
            <a:pPr marL="285750" indent="-285750" algn="l" fontAlgn="base">
              <a:buFont typeface="Arial" panose="020B0604020202020204" pitchFamily="34" charset="0"/>
              <a:buChar char="•"/>
            </a:pPr>
            <a:r>
              <a:rPr lang="fr-FR" b="0" i="0" dirty="0">
                <a:solidFill>
                  <a:srgbClr val="3A3A3A"/>
                </a:solidFill>
                <a:effectLst/>
                <a:latin typeface="Lato" panose="020F0502020204030203" pitchFamily="34" charset="0"/>
              </a:rPr>
              <a:t>La première class est fixe, c’est le point d’entrée.</a:t>
            </a:r>
          </a:p>
          <a:p>
            <a:pPr marL="285750" indent="-285750" algn="l" fontAlgn="base">
              <a:buFont typeface="Arial" panose="020B0604020202020204" pitchFamily="34" charset="0"/>
              <a:buChar char="•"/>
            </a:pPr>
            <a:r>
              <a:rPr lang="fr-FR" b="0" i="0" dirty="0">
                <a:solidFill>
                  <a:srgbClr val="3A3A3A"/>
                </a:solidFill>
                <a:effectLst/>
                <a:latin typeface="Lato" panose="020F0502020204030203" pitchFamily="34" charset="0"/>
              </a:rPr>
              <a:t>La seconde “class” permet de gérer le dynamisme et le changement des éléments, elle ressemble à un </a:t>
            </a:r>
            <a:r>
              <a:rPr lang="fr-FR" b="0" i="0" dirty="0" err="1">
                <a:solidFill>
                  <a:srgbClr val="3A3A3A"/>
                </a:solidFill>
                <a:effectLst/>
                <a:latin typeface="Lato" panose="020F0502020204030203" pitchFamily="34" charset="0"/>
              </a:rPr>
              <a:t>StatelessWidget</a:t>
            </a:r>
            <a:r>
              <a:rPr lang="fr-FR" b="0" i="0" dirty="0">
                <a:solidFill>
                  <a:srgbClr val="3A3A3A"/>
                </a:solidFill>
                <a:effectLst/>
                <a:latin typeface="Lato" panose="020F0502020204030203" pitchFamily="34" charset="0"/>
              </a:rPr>
              <a:t>. Vous y trouvez le fameux Widget </a:t>
            </a:r>
            <a:r>
              <a:rPr lang="fr-FR" b="0" i="0" dirty="0" err="1">
                <a:solidFill>
                  <a:srgbClr val="3A3A3A"/>
                </a:solidFill>
                <a:effectLst/>
                <a:latin typeface="Lato" panose="020F0502020204030203" pitchFamily="34" charset="0"/>
              </a:rPr>
              <a:t>Build</a:t>
            </a:r>
            <a:r>
              <a:rPr lang="fr-FR" b="0" i="0" dirty="0">
                <a:solidFill>
                  <a:srgbClr val="3A3A3A"/>
                </a:solidFill>
                <a:effectLst/>
                <a:latin typeface="Lato" panose="020F0502020204030203" pitchFamily="34" charset="0"/>
              </a:rPr>
              <a:t> .</a:t>
            </a:r>
          </a:p>
          <a:p>
            <a:endParaRPr lang="fr-FR" dirty="0"/>
          </a:p>
        </p:txBody>
      </p:sp>
      <p:sp>
        <p:nvSpPr>
          <p:cNvPr id="8" name="ZoneTexte 7">
            <a:extLst>
              <a:ext uri="{FF2B5EF4-FFF2-40B4-BE49-F238E27FC236}">
                <a16:creationId xmlns:a16="http://schemas.microsoft.com/office/drawing/2014/main" id="{1233FFCF-8FEE-47B9-5E34-D3EE8734EC55}"/>
              </a:ext>
            </a:extLst>
          </p:cNvPr>
          <p:cNvSpPr txBox="1"/>
          <p:nvPr/>
        </p:nvSpPr>
        <p:spPr>
          <a:xfrm>
            <a:off x="198268" y="4676089"/>
            <a:ext cx="3993841" cy="1938992"/>
          </a:xfrm>
          <a:prstGeom prst="rect">
            <a:avLst/>
          </a:prstGeom>
          <a:solidFill>
            <a:schemeClr val="tx1"/>
          </a:solidFill>
        </p:spPr>
        <p:txBody>
          <a:bodyPr wrap="square">
            <a:spAutoFit/>
          </a:bodyPr>
          <a:lstStyle/>
          <a:p>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body</a:t>
            </a:r>
            <a:r>
              <a:rPr lang="fr-FR" sz="1200" b="0" dirty="0">
                <a:solidFill>
                  <a:srgbClr val="D4D4D4"/>
                </a:solidFill>
                <a:effectLst/>
                <a:latin typeface="Consolas" panose="020B0609020204030204" pitchFamily="49" charset="0"/>
              </a:rPr>
              <a:t>: </a:t>
            </a:r>
            <a:r>
              <a:rPr lang="fr-FR" sz="1200" b="0" dirty="0">
                <a:solidFill>
                  <a:srgbClr val="4EC9B0"/>
                </a:solidFill>
                <a:effectLst/>
                <a:latin typeface="Consolas" panose="020B0609020204030204" pitchFamily="49" charset="0"/>
              </a:rPr>
              <a:t>Center</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child</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ElevatedButton</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onPressed</a:t>
            </a:r>
            <a:r>
              <a:rPr lang="fr-FR" sz="1200" b="0" dirty="0">
                <a:solidFill>
                  <a:srgbClr val="D4D4D4"/>
                </a:solidFill>
                <a:effectLst/>
                <a:latin typeface="Consolas" panose="020B0609020204030204" pitchFamily="49" charset="0"/>
              </a:rPr>
              <a:t>: () {</a:t>
            </a:r>
          </a:p>
          <a:p>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setState</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buttonName</a:t>
            </a:r>
            <a:r>
              <a:rPr lang="fr-FR" sz="1200" b="0" dirty="0">
                <a:solidFill>
                  <a:srgbClr val="D4D4D4"/>
                </a:solidFill>
                <a:effectLst/>
                <a:latin typeface="Consolas" panose="020B0609020204030204" pitchFamily="49" charset="0"/>
              </a:rPr>
              <a:t> = </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clicked</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child</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Text</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buttonName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p>
        </p:txBody>
      </p:sp>
      <p:sp>
        <p:nvSpPr>
          <p:cNvPr id="10" name="ZoneTexte 9">
            <a:extLst>
              <a:ext uri="{FF2B5EF4-FFF2-40B4-BE49-F238E27FC236}">
                <a16:creationId xmlns:a16="http://schemas.microsoft.com/office/drawing/2014/main" id="{E796811A-8D2F-5402-52F5-988F755D566C}"/>
              </a:ext>
            </a:extLst>
          </p:cNvPr>
          <p:cNvSpPr txBox="1"/>
          <p:nvPr/>
        </p:nvSpPr>
        <p:spPr>
          <a:xfrm>
            <a:off x="4260171" y="5589415"/>
            <a:ext cx="6094520" cy="923330"/>
          </a:xfrm>
          <a:prstGeom prst="rect">
            <a:avLst/>
          </a:prstGeom>
          <a:noFill/>
        </p:spPr>
        <p:txBody>
          <a:bodyPr wrap="square">
            <a:spAutoFit/>
          </a:bodyPr>
          <a:lstStyle/>
          <a:p>
            <a:r>
              <a:rPr lang="fr-FR" b="0" i="0" dirty="0">
                <a:solidFill>
                  <a:srgbClr val="3A3A3A"/>
                </a:solidFill>
                <a:effectLst/>
                <a:latin typeface="Lato" panose="020F0502020204030203" pitchFamily="34" charset="0"/>
              </a:rPr>
              <a:t>La fonction « </a:t>
            </a:r>
            <a:r>
              <a:rPr lang="fr-FR" b="0" i="0" dirty="0" err="1">
                <a:solidFill>
                  <a:srgbClr val="3A3A3A"/>
                </a:solidFill>
                <a:effectLst/>
                <a:latin typeface="Lato" panose="020F0502020204030203" pitchFamily="34" charset="0"/>
              </a:rPr>
              <a:t>setstate</a:t>
            </a:r>
            <a:r>
              <a:rPr lang="fr-FR" b="0" i="0" dirty="0">
                <a:solidFill>
                  <a:srgbClr val="3A3A3A"/>
                </a:solidFill>
                <a:effectLst/>
                <a:latin typeface="Lato" panose="020F0502020204030203" pitchFamily="34" charset="0"/>
              </a:rPr>
              <a:t> » permet d’avertir votre « </a:t>
            </a:r>
            <a:r>
              <a:rPr lang="fr-FR" b="0" i="0" dirty="0" err="1">
                <a:solidFill>
                  <a:srgbClr val="3A3A3A"/>
                </a:solidFill>
                <a:effectLst/>
                <a:latin typeface="Lato" panose="020F0502020204030203" pitchFamily="34" charset="0"/>
              </a:rPr>
              <a:t>StatefulWidget</a:t>
            </a:r>
            <a:r>
              <a:rPr lang="fr-FR" b="0" i="0" dirty="0">
                <a:solidFill>
                  <a:srgbClr val="3A3A3A"/>
                </a:solidFill>
                <a:effectLst/>
                <a:latin typeface="Lato" panose="020F0502020204030203" pitchFamily="34" charset="0"/>
              </a:rPr>
              <a:t> » d’un changement d’état afin de rafraîchir le rendu.</a:t>
            </a:r>
            <a:endParaRPr lang="fr-FR" dirty="0"/>
          </a:p>
        </p:txBody>
      </p:sp>
    </p:spTree>
    <p:extLst>
      <p:ext uri="{BB962C8B-B14F-4D97-AF65-F5344CB8AC3E}">
        <p14:creationId xmlns:p14="http://schemas.microsoft.com/office/powerpoint/2010/main" val="2853468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558B60-9476-CD4E-577D-43E00B50FABE}"/>
              </a:ext>
            </a:extLst>
          </p:cNvPr>
          <p:cNvSpPr>
            <a:spLocks noGrp="1"/>
          </p:cNvSpPr>
          <p:nvPr>
            <p:ph type="title"/>
          </p:nvPr>
        </p:nvSpPr>
        <p:spPr/>
        <p:txBody>
          <a:bodyPr/>
          <a:lstStyle/>
          <a:p>
            <a:r>
              <a:rPr lang="fr-FR" dirty="0"/>
              <a:t>Widgets de </a:t>
            </a:r>
            <a:r>
              <a:rPr lang="fr-FR" dirty="0" err="1"/>
              <a:t>Layout</a:t>
            </a:r>
            <a:r>
              <a:rPr lang="fr-FR" dirty="0"/>
              <a:t> -</a:t>
            </a:r>
            <a:r>
              <a:rPr lang="fr-FR" b="0" i="0" dirty="0">
                <a:solidFill>
                  <a:srgbClr val="4A4A4A"/>
                </a:solidFill>
                <a:effectLst/>
                <a:latin typeface="Roboto" panose="02000000000000000000" pitchFamily="2" charset="0"/>
              </a:rPr>
              <a:t> mise en page </a:t>
            </a:r>
            <a:endParaRPr lang="fr-FR" dirty="0"/>
          </a:p>
        </p:txBody>
      </p:sp>
      <p:sp>
        <p:nvSpPr>
          <p:cNvPr id="3" name="Espace réservé du contenu 2">
            <a:extLst>
              <a:ext uri="{FF2B5EF4-FFF2-40B4-BE49-F238E27FC236}">
                <a16:creationId xmlns:a16="http://schemas.microsoft.com/office/drawing/2014/main" id="{6E276BAD-91C2-FCB9-4A89-1B0557BFEC3E}"/>
              </a:ext>
            </a:extLst>
          </p:cNvPr>
          <p:cNvSpPr>
            <a:spLocks noGrp="1"/>
          </p:cNvSpPr>
          <p:nvPr>
            <p:ph idx="1"/>
          </p:nvPr>
        </p:nvSpPr>
        <p:spPr>
          <a:xfrm>
            <a:off x="150920" y="1695635"/>
            <a:ext cx="11833934" cy="4998128"/>
          </a:xfrm>
        </p:spPr>
        <p:txBody>
          <a:bodyPr/>
          <a:lstStyle/>
          <a:p>
            <a:r>
              <a:rPr lang="fr-FR" b="0" i="0" dirty="0">
                <a:solidFill>
                  <a:srgbClr val="4A4A4A"/>
                </a:solidFill>
                <a:effectLst/>
                <a:latin typeface="Roboto" panose="02000000000000000000" pitchFamily="2" charset="0"/>
              </a:rPr>
              <a:t>Les widgets sont au cœur du mécanisme de mise en page de Flutter. Dans Flutter, presque tout est un widget, même les modèles de mise en page sont des widgets. Les images, les icônes et le texte que vous voyez dans une application Flutter sont tous des widgets. Mais les éléments que vous ne voyez pas sont également des widgets, tels que les lignes, les colonnes et les grilles qui organisent, contraignent et alignent les widgets visibles</a:t>
            </a:r>
          </a:p>
          <a:p>
            <a:r>
              <a:rPr lang="fr-FR" b="0" i="0" dirty="0">
                <a:solidFill>
                  <a:srgbClr val="4A4A4A"/>
                </a:solidFill>
                <a:effectLst/>
                <a:latin typeface="Roboto" panose="02000000000000000000" pitchFamily="2" charset="0"/>
              </a:rPr>
              <a:t>Vous créez une mise en page en composant des widgets pour créer des widgets plus complexes. Par exemple, la première capture d'écran ci-dessous montre 3 icônes avec une étiquette sous chacune :.</a:t>
            </a:r>
            <a:endParaRPr lang="fr-FR" dirty="0"/>
          </a:p>
        </p:txBody>
      </p:sp>
      <p:pic>
        <p:nvPicPr>
          <p:cNvPr id="1026" name="Picture 2" descr="Exemple de mise en page">
            <a:extLst>
              <a:ext uri="{FF2B5EF4-FFF2-40B4-BE49-F238E27FC236}">
                <a16:creationId xmlns:a16="http://schemas.microsoft.com/office/drawing/2014/main" id="{503EBB2F-1E3D-6802-7313-8E50343214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1403" y="4544950"/>
            <a:ext cx="3810000" cy="438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59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F716D47-2C30-1102-7FDF-8A7D10C3D0FD}"/>
              </a:ext>
            </a:extLst>
          </p:cNvPr>
          <p:cNvSpPr>
            <a:spLocks noGrp="1"/>
          </p:cNvSpPr>
          <p:nvPr>
            <p:ph idx="1"/>
          </p:nvPr>
        </p:nvSpPr>
        <p:spPr>
          <a:xfrm>
            <a:off x="124287" y="346229"/>
            <a:ext cx="11913833" cy="6356412"/>
          </a:xfrm>
        </p:spPr>
        <p:txBody>
          <a:bodyPr/>
          <a:lstStyle/>
          <a:p>
            <a:r>
              <a:rPr lang="fr-FR" b="0" i="0" dirty="0">
                <a:solidFill>
                  <a:srgbClr val="4A4A4A"/>
                </a:solidFill>
                <a:effectLst/>
                <a:latin typeface="Roboto" panose="02000000000000000000" pitchFamily="2" charset="0"/>
              </a:rPr>
              <a:t>Voici un schéma de l'arborescence des widgets pour cette interface utilisateur :</a:t>
            </a:r>
            <a:endParaRPr lang="fr-FR" dirty="0"/>
          </a:p>
        </p:txBody>
      </p:sp>
      <p:pic>
        <p:nvPicPr>
          <p:cNvPr id="2052" name="Picture 4" descr="Arbre de nœuds">
            <a:extLst>
              <a:ext uri="{FF2B5EF4-FFF2-40B4-BE49-F238E27FC236}">
                <a16:creationId xmlns:a16="http://schemas.microsoft.com/office/drawing/2014/main" id="{A96F49A1-472C-B14D-ABFC-207664E11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21509"/>
            <a:ext cx="5715000" cy="5019675"/>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3274E12C-F4CF-F7A3-CC86-61E238EAA1A3}"/>
              </a:ext>
            </a:extLst>
          </p:cNvPr>
          <p:cNvSpPr txBox="1"/>
          <p:nvPr/>
        </p:nvSpPr>
        <p:spPr>
          <a:xfrm>
            <a:off x="5943600" y="1238465"/>
            <a:ext cx="6094520" cy="1384995"/>
          </a:xfrm>
          <a:prstGeom prst="rect">
            <a:avLst/>
          </a:prstGeom>
          <a:noFill/>
        </p:spPr>
        <p:txBody>
          <a:bodyPr wrap="square">
            <a:spAutoFit/>
          </a:bodyPr>
          <a:lstStyle/>
          <a:p>
            <a:pPr marL="285750" indent="-285750">
              <a:buFont typeface="Arial" panose="020B0604020202020204" pitchFamily="34" charset="0"/>
              <a:buChar char="•"/>
            </a:pPr>
            <a:endParaRPr lang="fr-FR" sz="1400" dirty="0"/>
          </a:p>
          <a:p>
            <a:pPr marL="285750" indent="-285750">
              <a:buFont typeface="Arial" panose="020B0604020202020204" pitchFamily="34" charset="0"/>
              <a:buChar char="•"/>
            </a:pPr>
            <a:r>
              <a:rPr lang="fr-FR" sz="1400" dirty="0"/>
              <a:t>Dans cet exemple, chaque </a:t>
            </a:r>
            <a:r>
              <a:rPr lang="fr-FR" sz="1400" dirty="0" err="1"/>
              <a:t>Textwidget</a:t>
            </a:r>
            <a:r>
              <a:rPr lang="fr-FR" sz="1400" dirty="0"/>
              <a:t> est placé dans un Container pour ajouter des marges. L'ensemble </a:t>
            </a:r>
            <a:r>
              <a:rPr lang="fr-FR" sz="1400" dirty="0" err="1"/>
              <a:t>Rowest</a:t>
            </a:r>
            <a:r>
              <a:rPr lang="fr-FR" sz="1400" dirty="0"/>
              <a:t> également placé dans un Container pour ajouter un rembourrage autour de la ligne.</a:t>
            </a:r>
          </a:p>
          <a:p>
            <a:pPr marL="285750" indent="-285750">
              <a:buFont typeface="Arial" panose="020B0604020202020204" pitchFamily="34" charset="0"/>
              <a:buChar char="•"/>
            </a:pPr>
            <a:endParaRPr lang="fr-FR" sz="1400" dirty="0"/>
          </a:p>
          <a:p>
            <a:pPr marL="285750" indent="-285750">
              <a:buFont typeface="Arial" panose="020B0604020202020204" pitchFamily="34" charset="0"/>
              <a:buChar char="•"/>
            </a:pPr>
            <a:endParaRPr lang="fr-FR" sz="1400" dirty="0"/>
          </a:p>
        </p:txBody>
      </p:sp>
    </p:spTree>
    <p:extLst>
      <p:ext uri="{BB962C8B-B14F-4D97-AF65-F5344CB8AC3E}">
        <p14:creationId xmlns:p14="http://schemas.microsoft.com/office/powerpoint/2010/main" val="2369267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EEEA18-736E-04BF-6330-17F0540C2CDD}"/>
              </a:ext>
            </a:extLst>
          </p:cNvPr>
          <p:cNvSpPr>
            <a:spLocks noGrp="1"/>
          </p:cNvSpPr>
          <p:nvPr>
            <p:ph type="title"/>
          </p:nvPr>
        </p:nvSpPr>
        <p:spPr>
          <a:xfrm>
            <a:off x="106533" y="0"/>
            <a:ext cx="11718523" cy="1065320"/>
          </a:xfrm>
        </p:spPr>
        <p:txBody>
          <a:bodyPr>
            <a:noAutofit/>
          </a:bodyPr>
          <a:lstStyle/>
          <a:p>
            <a:r>
              <a:rPr lang="fr-FR" sz="2800" b="0" i="0" dirty="0">
                <a:solidFill>
                  <a:srgbClr val="4A4A4A"/>
                </a:solidFill>
                <a:effectLst/>
                <a:latin typeface="Google Sans"/>
              </a:rPr>
              <a:t>Disposez plusieurs widgets verticalement et horizontalement</a:t>
            </a:r>
            <a:br>
              <a:rPr lang="fr-FR" sz="2800" b="0" i="0" dirty="0">
                <a:solidFill>
                  <a:srgbClr val="4A4A4A"/>
                </a:solidFill>
                <a:effectLst/>
                <a:latin typeface="Google Sans"/>
              </a:rPr>
            </a:br>
            <a:endParaRPr lang="fr-FR" sz="2800" dirty="0"/>
          </a:p>
        </p:txBody>
      </p:sp>
      <p:sp>
        <p:nvSpPr>
          <p:cNvPr id="3" name="Espace réservé du contenu 2">
            <a:extLst>
              <a:ext uri="{FF2B5EF4-FFF2-40B4-BE49-F238E27FC236}">
                <a16:creationId xmlns:a16="http://schemas.microsoft.com/office/drawing/2014/main" id="{10DF9859-BCB2-70A1-6B09-41F0AFAC4F44}"/>
              </a:ext>
            </a:extLst>
          </p:cNvPr>
          <p:cNvSpPr>
            <a:spLocks noGrp="1"/>
          </p:cNvSpPr>
          <p:nvPr>
            <p:ph idx="1"/>
          </p:nvPr>
        </p:nvSpPr>
        <p:spPr>
          <a:xfrm>
            <a:off x="292963" y="1065319"/>
            <a:ext cx="11718523" cy="5672831"/>
          </a:xfrm>
        </p:spPr>
        <p:txBody>
          <a:bodyPr/>
          <a:lstStyle/>
          <a:p>
            <a:r>
              <a:rPr lang="fr-FR" dirty="0"/>
              <a:t>L'un des modèles de mise en page les plus courants consiste à organiser les widgets verticalement ou horizontalement. Vous pouvez utiliser un Row widget pour organiser les widgets horizontalement et un </a:t>
            </a:r>
            <a:r>
              <a:rPr lang="fr-FR" dirty="0" err="1"/>
              <a:t>Column</a:t>
            </a:r>
            <a:r>
              <a:rPr lang="fr-FR" dirty="0"/>
              <a:t> widget pour organiser les widgets verticalement.</a:t>
            </a:r>
          </a:p>
          <a:p>
            <a:r>
              <a:rPr lang="fr-FR" dirty="0"/>
              <a:t>Row et </a:t>
            </a:r>
            <a:r>
              <a:rPr lang="fr-FR" dirty="0" err="1"/>
              <a:t>Column</a:t>
            </a:r>
            <a:r>
              <a:rPr lang="fr-FR" dirty="0"/>
              <a:t> sont deux des modèles de mise en page les plus couramment utilisés.</a:t>
            </a:r>
          </a:p>
          <a:p>
            <a:r>
              <a:rPr lang="fr-FR" dirty="0"/>
              <a:t>Row et </a:t>
            </a:r>
            <a:r>
              <a:rPr lang="fr-FR" dirty="0" err="1"/>
              <a:t>Column</a:t>
            </a:r>
            <a:r>
              <a:rPr lang="fr-FR" dirty="0"/>
              <a:t> chacun prend une liste de widgets enfants.</a:t>
            </a:r>
          </a:p>
          <a:p>
            <a:r>
              <a:rPr lang="fr-FR" dirty="0"/>
              <a:t>Un widget enfant peut lui-même être un Row, </a:t>
            </a:r>
            <a:r>
              <a:rPr lang="fr-FR" dirty="0" err="1"/>
              <a:t>Column</a:t>
            </a:r>
            <a:r>
              <a:rPr lang="fr-FR" dirty="0"/>
              <a:t> ou un autre widget complexe.</a:t>
            </a:r>
          </a:p>
          <a:p>
            <a:r>
              <a:rPr lang="fr-FR" dirty="0"/>
              <a:t>Vous pouvez spécifier comment un Row ou </a:t>
            </a:r>
            <a:r>
              <a:rPr lang="fr-FR" dirty="0" err="1"/>
              <a:t>Column</a:t>
            </a:r>
            <a:r>
              <a:rPr lang="fr-FR" dirty="0"/>
              <a:t> aligne ses enfants, à la fois verticalement et horizontalement.</a:t>
            </a:r>
          </a:p>
          <a:p>
            <a:r>
              <a:rPr lang="fr-FR" dirty="0"/>
              <a:t>Vous pouvez étirer ou contraindre des widgets enfants spécifiques.</a:t>
            </a:r>
          </a:p>
          <a:p>
            <a:r>
              <a:rPr lang="fr-FR" dirty="0"/>
              <a:t>Vous pouvez spécifier comment les widgets enfants utilisent l' espace disponible de Row ou </a:t>
            </a:r>
            <a:r>
              <a:rPr lang="fr-FR" dirty="0" err="1"/>
              <a:t>Column</a:t>
            </a:r>
            <a:endParaRPr lang="fr-FR" dirty="0"/>
          </a:p>
        </p:txBody>
      </p:sp>
    </p:spTree>
    <p:extLst>
      <p:ext uri="{BB962C8B-B14F-4D97-AF65-F5344CB8AC3E}">
        <p14:creationId xmlns:p14="http://schemas.microsoft.com/office/powerpoint/2010/main" val="4069056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apture d'écran avec légendes montrant la ligne contenant deux enfants">
            <a:extLst>
              <a:ext uri="{FF2B5EF4-FFF2-40B4-BE49-F238E27FC236}">
                <a16:creationId xmlns:a16="http://schemas.microsoft.com/office/drawing/2014/main" id="{09CC6E80-D175-D24B-61F9-C76D55D5E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219" y="1154095"/>
            <a:ext cx="10741379" cy="5447781"/>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0253EC54-249C-505B-797C-33ACA6336788}"/>
              </a:ext>
            </a:extLst>
          </p:cNvPr>
          <p:cNvSpPr txBox="1"/>
          <p:nvPr/>
        </p:nvSpPr>
        <p:spPr>
          <a:xfrm>
            <a:off x="391219" y="115356"/>
            <a:ext cx="6094520" cy="923330"/>
          </a:xfrm>
          <a:prstGeom prst="rect">
            <a:avLst/>
          </a:prstGeom>
          <a:noFill/>
        </p:spPr>
        <p:txBody>
          <a:bodyPr wrap="square">
            <a:spAutoFit/>
          </a:bodyPr>
          <a:lstStyle/>
          <a:p>
            <a:r>
              <a:rPr lang="fr-FR" dirty="0"/>
              <a:t>Cette mise en page est organisée sous la forme d'un fichier Row. La ligne contient deux enfants : une colonne à gauche et une image à droite :</a:t>
            </a:r>
          </a:p>
        </p:txBody>
      </p:sp>
      <p:sp>
        <p:nvSpPr>
          <p:cNvPr id="8" name="ZoneTexte 7">
            <a:extLst>
              <a:ext uri="{FF2B5EF4-FFF2-40B4-BE49-F238E27FC236}">
                <a16:creationId xmlns:a16="http://schemas.microsoft.com/office/drawing/2014/main" id="{21BCA211-CC3D-D4D6-F970-3A19D705AD44}"/>
              </a:ext>
            </a:extLst>
          </p:cNvPr>
          <p:cNvSpPr txBox="1"/>
          <p:nvPr/>
        </p:nvSpPr>
        <p:spPr>
          <a:xfrm>
            <a:off x="7219765" y="230765"/>
            <a:ext cx="4871621" cy="1200329"/>
          </a:xfrm>
          <a:prstGeom prst="rect">
            <a:avLst/>
          </a:prstGeom>
          <a:noFill/>
        </p:spPr>
        <p:txBody>
          <a:bodyPr wrap="square">
            <a:spAutoFit/>
          </a:bodyPr>
          <a:lstStyle/>
          <a:p>
            <a:pPr algn="l"/>
            <a:r>
              <a:rPr lang="fr-FR" b="0" i="0" dirty="0">
                <a:solidFill>
                  <a:srgbClr val="4A4A4A"/>
                </a:solidFill>
                <a:effectLst/>
                <a:latin typeface="Roboto" panose="02000000000000000000" pitchFamily="2" charset="0"/>
              </a:rPr>
              <a:t>L'arborescence des widgets de la colonne de gauche imbrique les lignes et les colonnes.</a:t>
            </a:r>
          </a:p>
          <a:p>
            <a:br>
              <a:rPr lang="fr-FR" dirty="0"/>
            </a:br>
            <a:endParaRPr lang="fr-FR" dirty="0"/>
          </a:p>
        </p:txBody>
      </p:sp>
    </p:spTree>
    <p:extLst>
      <p:ext uri="{BB962C8B-B14F-4D97-AF65-F5344CB8AC3E}">
        <p14:creationId xmlns:p14="http://schemas.microsoft.com/office/powerpoint/2010/main" val="1987068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chéma montrant une colonne de gauche décomposée en ses sous-lignes et sous-colonnes">
            <a:extLst>
              <a:ext uri="{FF2B5EF4-FFF2-40B4-BE49-F238E27FC236}">
                <a16:creationId xmlns:a16="http://schemas.microsoft.com/office/drawing/2014/main" id="{F3A4D24A-9426-067E-7948-E4234A301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5075" y="905614"/>
            <a:ext cx="8753475"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372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33415A-29FE-A925-35BF-8DB63E913F2B}"/>
              </a:ext>
            </a:extLst>
          </p:cNvPr>
          <p:cNvSpPr>
            <a:spLocks noGrp="1"/>
          </p:cNvSpPr>
          <p:nvPr>
            <p:ph type="title"/>
          </p:nvPr>
        </p:nvSpPr>
        <p:spPr>
          <a:xfrm>
            <a:off x="1069848" y="484632"/>
            <a:ext cx="9929585" cy="465279"/>
          </a:xfrm>
        </p:spPr>
        <p:txBody>
          <a:bodyPr>
            <a:normAutofit fontScale="90000"/>
          </a:bodyPr>
          <a:lstStyle/>
          <a:p>
            <a:r>
              <a:rPr lang="fr-FR" dirty="0" err="1"/>
              <a:t>Culumn</a:t>
            </a:r>
            <a:endParaRPr lang="fr-FR" dirty="0"/>
          </a:p>
        </p:txBody>
      </p:sp>
      <p:sp>
        <p:nvSpPr>
          <p:cNvPr id="3" name="Espace réservé du contenu 2">
            <a:extLst>
              <a:ext uri="{FF2B5EF4-FFF2-40B4-BE49-F238E27FC236}">
                <a16:creationId xmlns:a16="http://schemas.microsoft.com/office/drawing/2014/main" id="{C3797646-EC82-80FD-A1B1-28D2FEBFE6C0}"/>
              </a:ext>
            </a:extLst>
          </p:cNvPr>
          <p:cNvSpPr>
            <a:spLocks noGrp="1"/>
          </p:cNvSpPr>
          <p:nvPr>
            <p:ph idx="1"/>
          </p:nvPr>
        </p:nvSpPr>
        <p:spPr>
          <a:xfrm>
            <a:off x="1069848" y="2121408"/>
            <a:ext cx="2587752" cy="4050792"/>
          </a:xfrm>
        </p:spPr>
        <p:txBody>
          <a:bodyPr/>
          <a:lstStyle/>
          <a:p>
            <a:endParaRPr lang="fr-FR"/>
          </a:p>
        </p:txBody>
      </p:sp>
      <p:sp>
        <p:nvSpPr>
          <p:cNvPr id="5" name="ZoneTexte 4">
            <a:extLst>
              <a:ext uri="{FF2B5EF4-FFF2-40B4-BE49-F238E27FC236}">
                <a16:creationId xmlns:a16="http://schemas.microsoft.com/office/drawing/2014/main" id="{6C302D30-1F86-61D2-CCCC-9473CE35A1C9}"/>
              </a:ext>
            </a:extLst>
          </p:cNvPr>
          <p:cNvSpPr txBox="1"/>
          <p:nvPr/>
        </p:nvSpPr>
        <p:spPr>
          <a:xfrm>
            <a:off x="447257" y="1287976"/>
            <a:ext cx="3832934" cy="3647152"/>
          </a:xfrm>
          <a:prstGeom prst="rect">
            <a:avLst/>
          </a:prstGeom>
          <a:solidFill>
            <a:schemeClr val="tx1"/>
          </a:solidFill>
        </p:spPr>
        <p:txBody>
          <a:bodyPr wrap="square">
            <a:spAutoFit/>
          </a:bodyPr>
          <a:lstStyle/>
          <a:p>
            <a:r>
              <a:rPr lang="fr-FR" sz="1050" b="0" dirty="0">
                <a:solidFill>
                  <a:srgbClr val="D4D4D4"/>
                </a:solidFill>
                <a:effectLst/>
                <a:latin typeface="Consolas" panose="020B0609020204030204" pitchFamily="49" charset="0"/>
              </a:rPr>
              <a:t> </a:t>
            </a:r>
            <a:r>
              <a:rPr lang="fr-FR" sz="1050" b="0" dirty="0">
                <a:solidFill>
                  <a:srgbClr val="9CDCFE"/>
                </a:solidFill>
                <a:effectLst/>
                <a:latin typeface="Consolas" panose="020B0609020204030204" pitchFamily="49" charset="0"/>
              </a:rPr>
              <a:t>body</a:t>
            </a:r>
            <a:r>
              <a:rPr lang="fr-FR" sz="1050" b="0" dirty="0">
                <a:solidFill>
                  <a:srgbClr val="D4D4D4"/>
                </a:solidFill>
                <a:effectLst/>
                <a:latin typeface="Consolas" panose="020B0609020204030204" pitchFamily="49" charset="0"/>
              </a:rPr>
              <a:t>: </a:t>
            </a:r>
            <a:r>
              <a:rPr lang="fr-FR" sz="1050" b="0" dirty="0">
                <a:solidFill>
                  <a:srgbClr val="4EC9B0"/>
                </a:solidFill>
                <a:effectLst/>
                <a:latin typeface="Consolas" panose="020B0609020204030204" pitchFamily="49" charset="0"/>
              </a:rPr>
              <a:t>Center</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child</a:t>
            </a:r>
            <a:r>
              <a:rPr lang="fr-FR" sz="1050" b="0" dirty="0">
                <a:solidFill>
                  <a:srgbClr val="D4D4D4"/>
                </a:solidFill>
                <a:effectLst/>
                <a:latin typeface="Consolas" panose="020B0609020204030204" pitchFamily="49" charset="0"/>
              </a:rPr>
              <a:t>: </a:t>
            </a:r>
            <a:r>
              <a:rPr lang="fr-FR" sz="1050" b="0" dirty="0" err="1">
                <a:solidFill>
                  <a:srgbClr val="4EC9B0"/>
                </a:solidFill>
                <a:effectLst/>
                <a:latin typeface="Consolas" panose="020B0609020204030204" pitchFamily="49" charset="0"/>
              </a:rPr>
              <a:t>Column</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children</a:t>
            </a:r>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r>
              <a:rPr lang="fr-FR" sz="1050" b="0" dirty="0" err="1">
                <a:solidFill>
                  <a:srgbClr val="4EC9B0"/>
                </a:solidFill>
                <a:effectLst/>
                <a:latin typeface="Consolas" panose="020B0609020204030204" pitchFamily="49" charset="0"/>
              </a:rPr>
              <a:t>ElevatedButton</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onPressed</a:t>
            </a:r>
            <a:r>
              <a:rPr lang="fr-FR" sz="1050" b="0" dirty="0">
                <a:solidFill>
                  <a:srgbClr val="D4D4D4"/>
                </a:solidFill>
                <a:effectLst/>
                <a:latin typeface="Consolas" panose="020B0609020204030204" pitchFamily="49" charset="0"/>
              </a:rPr>
              <a:t>: () {</a:t>
            </a:r>
          </a:p>
          <a:p>
            <a:r>
              <a:rPr lang="fr-FR" sz="1050" b="0" dirty="0">
                <a:solidFill>
                  <a:srgbClr val="D4D4D4"/>
                </a:solidFill>
                <a:effectLst/>
                <a:latin typeface="Consolas" panose="020B0609020204030204" pitchFamily="49" charset="0"/>
              </a:rPr>
              <a:t>                  </a:t>
            </a:r>
            <a:r>
              <a:rPr lang="fr-FR" sz="1050" b="0" dirty="0" err="1">
                <a:solidFill>
                  <a:srgbClr val="DCDCAA"/>
                </a:solidFill>
                <a:effectLst/>
                <a:latin typeface="Consolas" panose="020B0609020204030204" pitchFamily="49" charset="0"/>
              </a:rPr>
              <a:t>setState</a:t>
            </a:r>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buttonName</a:t>
            </a:r>
            <a:r>
              <a:rPr lang="fr-FR" sz="1050" b="0" dirty="0">
                <a:solidFill>
                  <a:srgbClr val="D4D4D4"/>
                </a:solidFill>
                <a:effectLst/>
                <a:latin typeface="Consolas" panose="020B0609020204030204" pitchFamily="49" charset="0"/>
              </a:rPr>
              <a:t> = </a:t>
            </a:r>
            <a:r>
              <a:rPr lang="fr-FR" sz="1050" b="0" dirty="0">
                <a:solidFill>
                  <a:srgbClr val="CE9178"/>
                </a:solidFill>
                <a:effectLst/>
                <a:latin typeface="Consolas" panose="020B0609020204030204" pitchFamily="49" charset="0"/>
              </a:rPr>
              <a:t>"</a:t>
            </a:r>
            <a:r>
              <a:rPr lang="fr-FR" sz="1050" b="0" dirty="0" err="1">
                <a:solidFill>
                  <a:srgbClr val="CE9178"/>
                </a:solidFill>
                <a:effectLst/>
                <a:latin typeface="Consolas" panose="020B0609020204030204" pitchFamily="49" charset="0"/>
              </a:rPr>
              <a:t>clicked</a:t>
            </a:r>
            <a:r>
              <a:rPr lang="fr-FR" sz="1050" b="0" dirty="0">
                <a:solidFill>
                  <a:srgbClr val="CE9178"/>
                </a:solidFill>
                <a:effectLst/>
                <a:latin typeface="Consolas" panose="020B0609020204030204" pitchFamily="49" charset="0"/>
              </a:rPr>
              <a:t>"</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child</a:t>
            </a:r>
            <a:r>
              <a:rPr lang="fr-FR" sz="1050" b="0" dirty="0">
                <a:solidFill>
                  <a:srgbClr val="D4D4D4"/>
                </a:solidFill>
                <a:effectLst/>
                <a:latin typeface="Consolas" panose="020B0609020204030204" pitchFamily="49" charset="0"/>
              </a:rPr>
              <a:t>: </a:t>
            </a:r>
            <a:r>
              <a:rPr lang="fr-FR" sz="1050" b="0" dirty="0" err="1">
                <a:solidFill>
                  <a:srgbClr val="4EC9B0"/>
                </a:solidFill>
                <a:effectLst/>
                <a:latin typeface="Consolas" panose="020B0609020204030204" pitchFamily="49" charset="0"/>
              </a:rPr>
              <a:t>Text</a:t>
            </a:r>
            <a:r>
              <a:rPr lang="fr-FR" sz="1050" b="0" dirty="0">
                <a:solidFill>
                  <a:srgbClr val="D4D4D4"/>
                </a:solidFill>
                <a:effectLst/>
                <a:latin typeface="Consolas" panose="020B0609020204030204" pitchFamily="49" charset="0"/>
              </a:rPr>
              <a:t>(</a:t>
            </a:r>
            <a:r>
              <a:rPr lang="fr-FR" sz="1050" b="0" dirty="0" err="1">
                <a:solidFill>
                  <a:srgbClr val="9CDCFE"/>
                </a:solidFill>
                <a:effectLst/>
                <a:latin typeface="Consolas" panose="020B0609020204030204" pitchFamily="49" charset="0"/>
              </a:rPr>
              <a:t>buttonName</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r>
              <a:rPr lang="fr-FR" sz="1050" b="0" dirty="0" err="1">
                <a:solidFill>
                  <a:srgbClr val="4EC9B0"/>
                </a:solidFill>
                <a:effectLst/>
                <a:latin typeface="Consolas" panose="020B0609020204030204" pitchFamily="49" charset="0"/>
              </a:rPr>
              <a:t>ElevatedButton</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onPressed</a:t>
            </a:r>
            <a:r>
              <a:rPr lang="fr-FR" sz="1050" b="0" dirty="0">
                <a:solidFill>
                  <a:srgbClr val="D4D4D4"/>
                </a:solidFill>
                <a:effectLst/>
                <a:latin typeface="Consolas" panose="020B0609020204030204" pitchFamily="49" charset="0"/>
              </a:rPr>
              <a:t>: () {</a:t>
            </a:r>
          </a:p>
          <a:p>
            <a:r>
              <a:rPr lang="fr-FR" sz="1050" b="0" dirty="0">
                <a:solidFill>
                  <a:srgbClr val="D4D4D4"/>
                </a:solidFill>
                <a:effectLst/>
                <a:latin typeface="Consolas" panose="020B0609020204030204" pitchFamily="49" charset="0"/>
              </a:rPr>
              <a:t>                  </a:t>
            </a:r>
            <a:r>
              <a:rPr lang="fr-FR" sz="1050" b="0" dirty="0" err="1">
                <a:solidFill>
                  <a:srgbClr val="DCDCAA"/>
                </a:solidFill>
                <a:effectLst/>
                <a:latin typeface="Consolas" panose="020B0609020204030204" pitchFamily="49" charset="0"/>
              </a:rPr>
              <a:t>setState</a:t>
            </a:r>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buttonName</a:t>
            </a:r>
            <a:r>
              <a:rPr lang="fr-FR" sz="1050" b="0" dirty="0">
                <a:solidFill>
                  <a:srgbClr val="D4D4D4"/>
                </a:solidFill>
                <a:effectLst/>
                <a:latin typeface="Consolas" panose="020B0609020204030204" pitchFamily="49" charset="0"/>
              </a:rPr>
              <a:t> = </a:t>
            </a:r>
            <a:r>
              <a:rPr lang="fr-FR" sz="1050" b="0" dirty="0">
                <a:solidFill>
                  <a:srgbClr val="CE9178"/>
                </a:solidFill>
                <a:effectLst/>
                <a:latin typeface="Consolas" panose="020B0609020204030204" pitchFamily="49" charset="0"/>
              </a:rPr>
              <a:t>"</a:t>
            </a:r>
            <a:r>
              <a:rPr lang="fr-FR" sz="1050" b="0" dirty="0" err="1">
                <a:solidFill>
                  <a:srgbClr val="CE9178"/>
                </a:solidFill>
                <a:effectLst/>
                <a:latin typeface="Consolas" panose="020B0609020204030204" pitchFamily="49" charset="0"/>
              </a:rPr>
              <a:t>clicked</a:t>
            </a:r>
            <a:r>
              <a:rPr lang="fr-FR" sz="1050" b="0" dirty="0">
                <a:solidFill>
                  <a:srgbClr val="CE9178"/>
                </a:solidFill>
                <a:effectLst/>
                <a:latin typeface="Consolas" panose="020B0609020204030204" pitchFamily="49" charset="0"/>
              </a:rPr>
              <a:t>"</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child</a:t>
            </a:r>
            <a:r>
              <a:rPr lang="fr-FR" sz="1050" b="0" dirty="0">
                <a:solidFill>
                  <a:srgbClr val="D4D4D4"/>
                </a:solidFill>
                <a:effectLst/>
                <a:latin typeface="Consolas" panose="020B0609020204030204" pitchFamily="49" charset="0"/>
              </a:rPr>
              <a:t>: </a:t>
            </a:r>
            <a:r>
              <a:rPr lang="fr-FR" sz="1050" b="0" dirty="0" err="1">
                <a:solidFill>
                  <a:srgbClr val="4EC9B0"/>
                </a:solidFill>
                <a:effectLst/>
                <a:latin typeface="Consolas" panose="020B0609020204030204" pitchFamily="49" charset="0"/>
              </a:rPr>
              <a:t>Text</a:t>
            </a:r>
            <a:r>
              <a:rPr lang="fr-FR" sz="1050" b="0" dirty="0">
                <a:solidFill>
                  <a:srgbClr val="D4D4D4"/>
                </a:solidFill>
                <a:effectLst/>
                <a:latin typeface="Consolas" panose="020B0609020204030204" pitchFamily="49" charset="0"/>
              </a:rPr>
              <a:t>(</a:t>
            </a:r>
            <a:r>
              <a:rPr lang="fr-FR" sz="1050" b="0" dirty="0" err="1">
                <a:solidFill>
                  <a:srgbClr val="9CDCFE"/>
                </a:solidFill>
                <a:effectLst/>
                <a:latin typeface="Consolas" panose="020B0609020204030204" pitchFamily="49" charset="0"/>
              </a:rPr>
              <a:t>buttonName</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p>
        </p:txBody>
      </p:sp>
      <p:pic>
        <p:nvPicPr>
          <p:cNvPr id="7" name="Image 6">
            <a:extLst>
              <a:ext uri="{FF2B5EF4-FFF2-40B4-BE49-F238E27FC236}">
                <a16:creationId xmlns:a16="http://schemas.microsoft.com/office/drawing/2014/main" id="{097FF282-1DA3-00FB-A805-BC54C626A1CF}"/>
              </a:ext>
            </a:extLst>
          </p:cNvPr>
          <p:cNvPicPr>
            <a:picLocks noChangeAspect="1"/>
          </p:cNvPicPr>
          <p:nvPr/>
        </p:nvPicPr>
        <p:blipFill>
          <a:blip r:embed="rId2"/>
          <a:stretch>
            <a:fillRect/>
          </a:stretch>
        </p:blipFill>
        <p:spPr>
          <a:xfrm>
            <a:off x="6878901" y="516503"/>
            <a:ext cx="2065820" cy="4498759"/>
          </a:xfrm>
          <a:prstGeom prst="rect">
            <a:avLst/>
          </a:prstGeom>
        </p:spPr>
      </p:pic>
    </p:spTree>
    <p:extLst>
      <p:ext uri="{BB962C8B-B14F-4D97-AF65-F5344CB8AC3E}">
        <p14:creationId xmlns:p14="http://schemas.microsoft.com/office/powerpoint/2010/main" val="4277952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6246C9-27CE-8D1A-13D8-902745759854}"/>
              </a:ext>
            </a:extLst>
          </p:cNvPr>
          <p:cNvSpPr>
            <a:spLocks noGrp="1"/>
          </p:cNvSpPr>
          <p:nvPr>
            <p:ph type="title"/>
          </p:nvPr>
        </p:nvSpPr>
        <p:spPr>
          <a:xfrm>
            <a:off x="1066800" y="244935"/>
            <a:ext cx="10058400" cy="1609344"/>
          </a:xfrm>
        </p:spPr>
        <p:txBody>
          <a:bodyPr/>
          <a:lstStyle/>
          <a:p>
            <a:r>
              <a:rPr lang="fr-FR" dirty="0" err="1"/>
              <a:t>mainAxisAlignment</a:t>
            </a:r>
            <a:endParaRPr lang="fr-FR" dirty="0"/>
          </a:p>
        </p:txBody>
      </p:sp>
      <p:sp>
        <p:nvSpPr>
          <p:cNvPr id="5" name="ZoneTexte 4">
            <a:extLst>
              <a:ext uri="{FF2B5EF4-FFF2-40B4-BE49-F238E27FC236}">
                <a16:creationId xmlns:a16="http://schemas.microsoft.com/office/drawing/2014/main" id="{E959BDA0-3AEF-09D2-7B9A-C2C05D79D351}"/>
              </a:ext>
            </a:extLst>
          </p:cNvPr>
          <p:cNvSpPr txBox="1"/>
          <p:nvPr/>
        </p:nvSpPr>
        <p:spPr>
          <a:xfrm>
            <a:off x="6358631" y="685800"/>
            <a:ext cx="5306628" cy="461665"/>
          </a:xfrm>
          <a:prstGeom prst="rect">
            <a:avLst/>
          </a:prstGeom>
          <a:solidFill>
            <a:schemeClr val="tx1"/>
          </a:solidFill>
        </p:spPr>
        <p:txBody>
          <a:bodyPr wrap="square">
            <a:spAutoFit/>
          </a:bodyPr>
          <a:lstStyle/>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child</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Column</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mainAxisAlignment</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MainAxisAlignment</a:t>
            </a:r>
            <a:r>
              <a:rPr lang="fr-FR" sz="1200" b="0" dirty="0" err="1">
                <a:solidFill>
                  <a:srgbClr val="D4D4D4"/>
                </a:solidFill>
                <a:effectLst/>
                <a:latin typeface="Consolas" panose="020B0609020204030204" pitchFamily="49" charset="0"/>
              </a:rPr>
              <a:t>.valeur</a:t>
            </a:r>
            <a:r>
              <a:rPr lang="fr-FR" sz="1200" b="0" dirty="0">
                <a:solidFill>
                  <a:srgbClr val="D4D4D4"/>
                </a:solidFill>
                <a:effectLst/>
                <a:latin typeface="Consolas" panose="020B0609020204030204" pitchFamily="49" charset="0"/>
              </a:rPr>
              <a:t>, …</a:t>
            </a:r>
          </a:p>
        </p:txBody>
      </p:sp>
      <p:sp>
        <p:nvSpPr>
          <p:cNvPr id="7" name="ZoneTexte 6">
            <a:extLst>
              <a:ext uri="{FF2B5EF4-FFF2-40B4-BE49-F238E27FC236}">
                <a16:creationId xmlns:a16="http://schemas.microsoft.com/office/drawing/2014/main" id="{98B5C4AA-1BE5-158A-6F8D-1B1762326FB4}"/>
              </a:ext>
            </a:extLst>
          </p:cNvPr>
          <p:cNvSpPr txBox="1"/>
          <p:nvPr/>
        </p:nvSpPr>
        <p:spPr>
          <a:xfrm>
            <a:off x="125815" y="1998534"/>
            <a:ext cx="2054381" cy="276999"/>
          </a:xfrm>
          <a:prstGeom prst="rect">
            <a:avLst/>
          </a:prstGeom>
          <a:solidFill>
            <a:schemeClr val="tx1"/>
          </a:solidFill>
        </p:spPr>
        <p:txBody>
          <a:bodyPr wrap="square">
            <a:spAutoFit/>
          </a:bodyPr>
          <a:lstStyle/>
          <a:p>
            <a:r>
              <a:rPr lang="fr-FR" sz="1200" b="0" dirty="0" err="1">
                <a:solidFill>
                  <a:srgbClr val="4EC9B0"/>
                </a:solidFill>
                <a:effectLst/>
                <a:latin typeface="Consolas" panose="020B0609020204030204" pitchFamily="49" charset="0"/>
              </a:rPr>
              <a:t>MainAxisAlignment</a:t>
            </a:r>
            <a:r>
              <a:rPr lang="fr-FR" sz="1200" b="0" dirty="0" err="1">
                <a:solidFill>
                  <a:srgbClr val="D4D4D4"/>
                </a:solidFill>
                <a:effectLst/>
                <a:latin typeface="Consolas" panose="020B0609020204030204" pitchFamily="49" charset="0"/>
              </a:rPr>
              <a:t>.</a:t>
            </a:r>
            <a:r>
              <a:rPr lang="fr-FR" sz="1200" b="0" dirty="0" err="1">
                <a:solidFill>
                  <a:srgbClr val="4FC1FF"/>
                </a:solidFill>
                <a:effectLst/>
                <a:latin typeface="Consolas" panose="020B0609020204030204" pitchFamily="49" charset="0"/>
              </a:rPr>
              <a:t>end</a:t>
            </a:r>
            <a:r>
              <a:rPr lang="fr-FR" sz="1200" b="0" dirty="0">
                <a:solidFill>
                  <a:srgbClr val="D4D4D4"/>
                </a:solidFill>
                <a:effectLst/>
                <a:latin typeface="Consolas" panose="020B0609020204030204" pitchFamily="49" charset="0"/>
              </a:rPr>
              <a:t>,</a:t>
            </a:r>
          </a:p>
        </p:txBody>
      </p:sp>
      <p:sp>
        <p:nvSpPr>
          <p:cNvPr id="8" name="ZoneTexte 7">
            <a:extLst>
              <a:ext uri="{FF2B5EF4-FFF2-40B4-BE49-F238E27FC236}">
                <a16:creationId xmlns:a16="http://schemas.microsoft.com/office/drawing/2014/main" id="{6CC26160-1BC9-C373-DEBC-C6F26A23F4A0}"/>
              </a:ext>
            </a:extLst>
          </p:cNvPr>
          <p:cNvSpPr txBox="1"/>
          <p:nvPr/>
        </p:nvSpPr>
        <p:spPr>
          <a:xfrm>
            <a:off x="2332348" y="2005452"/>
            <a:ext cx="2054382" cy="430887"/>
          </a:xfrm>
          <a:prstGeom prst="rect">
            <a:avLst/>
          </a:prstGeom>
          <a:solidFill>
            <a:schemeClr val="tx1"/>
          </a:solidFill>
        </p:spPr>
        <p:txBody>
          <a:bodyPr wrap="square">
            <a:spAutoFit/>
          </a:bodyPr>
          <a:lstStyle/>
          <a:p>
            <a:r>
              <a:rPr lang="fr-FR" sz="1100" b="0" dirty="0" err="1">
                <a:solidFill>
                  <a:srgbClr val="4EC9B0"/>
                </a:solidFill>
                <a:effectLst/>
                <a:latin typeface="Consolas" panose="020B0609020204030204" pitchFamily="49" charset="0"/>
              </a:rPr>
              <a:t>MainAxisAlignment</a:t>
            </a:r>
            <a:r>
              <a:rPr lang="fr-FR" sz="1100" b="0" dirty="0" err="1">
                <a:solidFill>
                  <a:srgbClr val="D4D4D4"/>
                </a:solidFill>
                <a:effectLst/>
                <a:latin typeface="Consolas" panose="020B0609020204030204" pitchFamily="49" charset="0"/>
              </a:rPr>
              <a:t>.</a:t>
            </a:r>
            <a:r>
              <a:rPr lang="fr-FR" sz="1100" b="0" dirty="0" err="1">
                <a:solidFill>
                  <a:srgbClr val="4FC1FF"/>
                </a:solidFill>
                <a:effectLst/>
                <a:latin typeface="Consolas" panose="020B0609020204030204" pitchFamily="49" charset="0"/>
              </a:rPr>
              <a:t>center</a:t>
            </a:r>
            <a:r>
              <a:rPr lang="fr-FR" sz="1100" b="0" dirty="0">
                <a:solidFill>
                  <a:srgbClr val="D4D4D4"/>
                </a:solidFill>
                <a:effectLst/>
                <a:latin typeface="Consolas" panose="020B0609020204030204" pitchFamily="49" charset="0"/>
              </a:rPr>
              <a:t>,</a:t>
            </a:r>
          </a:p>
        </p:txBody>
      </p:sp>
      <p:sp>
        <p:nvSpPr>
          <p:cNvPr id="9" name="ZoneTexte 8">
            <a:extLst>
              <a:ext uri="{FF2B5EF4-FFF2-40B4-BE49-F238E27FC236}">
                <a16:creationId xmlns:a16="http://schemas.microsoft.com/office/drawing/2014/main" id="{898F8A5C-FE79-F448-FD7D-660C4670D7A3}"/>
              </a:ext>
            </a:extLst>
          </p:cNvPr>
          <p:cNvSpPr txBox="1"/>
          <p:nvPr/>
        </p:nvSpPr>
        <p:spPr>
          <a:xfrm>
            <a:off x="4551602" y="2068018"/>
            <a:ext cx="1927008" cy="400110"/>
          </a:xfrm>
          <a:prstGeom prst="rect">
            <a:avLst/>
          </a:prstGeom>
          <a:solidFill>
            <a:schemeClr val="tx1"/>
          </a:solidFill>
        </p:spPr>
        <p:txBody>
          <a:bodyPr wrap="square">
            <a:spAutoFit/>
          </a:bodyPr>
          <a:lstStyle/>
          <a:p>
            <a:r>
              <a:rPr lang="fr-FR" sz="1000" b="0" dirty="0" err="1">
                <a:solidFill>
                  <a:srgbClr val="4EC9B0"/>
                </a:solidFill>
                <a:effectLst/>
                <a:latin typeface="Consolas" panose="020B0609020204030204" pitchFamily="49" charset="0"/>
              </a:rPr>
              <a:t>MainAxisAlignment</a:t>
            </a:r>
            <a:r>
              <a:rPr lang="fr-FR" sz="1000" b="0" dirty="0" err="1">
                <a:solidFill>
                  <a:srgbClr val="D4D4D4"/>
                </a:solidFill>
                <a:effectLst/>
                <a:latin typeface="Consolas" panose="020B0609020204030204" pitchFamily="49" charset="0"/>
              </a:rPr>
              <a:t>.</a:t>
            </a:r>
            <a:r>
              <a:rPr lang="fr-FR" sz="1000" b="0" dirty="0" err="1">
                <a:solidFill>
                  <a:srgbClr val="4FC1FF"/>
                </a:solidFill>
                <a:effectLst/>
                <a:latin typeface="Consolas" panose="020B0609020204030204" pitchFamily="49" charset="0"/>
              </a:rPr>
              <a:t>spacearound</a:t>
            </a:r>
            <a:r>
              <a:rPr lang="fr-FR" sz="1000" b="0" dirty="0">
                <a:solidFill>
                  <a:srgbClr val="D4D4D4"/>
                </a:solidFill>
                <a:effectLst/>
                <a:latin typeface="Consolas" panose="020B0609020204030204" pitchFamily="49" charset="0"/>
              </a:rPr>
              <a:t>,</a:t>
            </a:r>
          </a:p>
        </p:txBody>
      </p:sp>
      <p:sp>
        <p:nvSpPr>
          <p:cNvPr id="10" name="ZoneTexte 9">
            <a:extLst>
              <a:ext uri="{FF2B5EF4-FFF2-40B4-BE49-F238E27FC236}">
                <a16:creationId xmlns:a16="http://schemas.microsoft.com/office/drawing/2014/main" id="{7E8CB230-57F7-0869-2086-86E2908B1B91}"/>
              </a:ext>
            </a:extLst>
          </p:cNvPr>
          <p:cNvSpPr txBox="1"/>
          <p:nvPr/>
        </p:nvSpPr>
        <p:spPr>
          <a:xfrm>
            <a:off x="9185243" y="1959285"/>
            <a:ext cx="2083521" cy="461665"/>
          </a:xfrm>
          <a:prstGeom prst="rect">
            <a:avLst/>
          </a:prstGeom>
          <a:solidFill>
            <a:schemeClr val="tx1"/>
          </a:solidFill>
        </p:spPr>
        <p:txBody>
          <a:bodyPr wrap="square">
            <a:spAutoFit/>
          </a:bodyPr>
          <a:lstStyle/>
          <a:p>
            <a:r>
              <a:rPr lang="fr-FR" sz="1200" b="0" dirty="0" err="1">
                <a:solidFill>
                  <a:srgbClr val="4EC9B0"/>
                </a:solidFill>
                <a:effectLst/>
                <a:latin typeface="Consolas" panose="020B0609020204030204" pitchFamily="49" charset="0"/>
              </a:rPr>
              <a:t>MainAxisAlignment</a:t>
            </a:r>
            <a:r>
              <a:rPr lang="fr-FR" sz="1200" b="0" dirty="0" err="1">
                <a:solidFill>
                  <a:srgbClr val="D4D4D4"/>
                </a:solidFill>
                <a:effectLst/>
                <a:latin typeface="Consolas" panose="020B0609020204030204" pitchFamily="49" charset="0"/>
              </a:rPr>
              <a:t>.</a:t>
            </a:r>
            <a:r>
              <a:rPr lang="fr-FR" sz="1200" b="0" dirty="0" err="1">
                <a:solidFill>
                  <a:srgbClr val="4FC1FF"/>
                </a:solidFill>
                <a:effectLst/>
                <a:latin typeface="Consolas" panose="020B0609020204030204" pitchFamily="49" charset="0"/>
              </a:rPr>
              <a:t>space</a:t>
            </a:r>
            <a:r>
              <a:rPr lang="fr-FR" sz="1200" dirty="0" err="1">
                <a:solidFill>
                  <a:srgbClr val="4FC1FF"/>
                </a:solidFill>
                <a:latin typeface="Consolas" panose="020B0609020204030204" pitchFamily="49" charset="0"/>
              </a:rPr>
              <a:t>E</a:t>
            </a:r>
            <a:r>
              <a:rPr lang="fr-FR" sz="1200" b="0" dirty="0" err="1">
                <a:solidFill>
                  <a:srgbClr val="4FC1FF"/>
                </a:solidFill>
                <a:effectLst/>
                <a:latin typeface="Consolas" panose="020B0609020204030204" pitchFamily="49" charset="0"/>
              </a:rPr>
              <a:t>vently</a:t>
            </a:r>
            <a:r>
              <a:rPr lang="fr-FR" sz="1200" b="0" dirty="0">
                <a:solidFill>
                  <a:srgbClr val="D4D4D4"/>
                </a:solidFill>
                <a:effectLst/>
                <a:latin typeface="Consolas" panose="020B0609020204030204" pitchFamily="49" charset="0"/>
              </a:rPr>
              <a:t>,</a:t>
            </a:r>
          </a:p>
        </p:txBody>
      </p:sp>
      <p:sp>
        <p:nvSpPr>
          <p:cNvPr id="11" name="ZoneTexte 10">
            <a:extLst>
              <a:ext uri="{FF2B5EF4-FFF2-40B4-BE49-F238E27FC236}">
                <a16:creationId xmlns:a16="http://schemas.microsoft.com/office/drawing/2014/main" id="{FB32C6C3-2604-0013-9E6E-52B2F1C4F049}"/>
              </a:ext>
            </a:extLst>
          </p:cNvPr>
          <p:cNvSpPr txBox="1"/>
          <p:nvPr/>
        </p:nvSpPr>
        <p:spPr>
          <a:xfrm>
            <a:off x="6920065" y="2037240"/>
            <a:ext cx="2091880" cy="461665"/>
          </a:xfrm>
          <a:prstGeom prst="rect">
            <a:avLst/>
          </a:prstGeom>
          <a:solidFill>
            <a:schemeClr val="tx1"/>
          </a:solidFill>
        </p:spPr>
        <p:txBody>
          <a:bodyPr wrap="square">
            <a:spAutoFit/>
          </a:bodyPr>
          <a:lstStyle/>
          <a:p>
            <a:r>
              <a:rPr lang="fr-FR" sz="1200" b="0" dirty="0" err="1">
                <a:solidFill>
                  <a:srgbClr val="4EC9B0"/>
                </a:solidFill>
                <a:effectLst/>
                <a:latin typeface="Consolas" panose="020B0609020204030204" pitchFamily="49" charset="0"/>
              </a:rPr>
              <a:t>MainAxisAlignment</a:t>
            </a:r>
            <a:r>
              <a:rPr lang="fr-FR" sz="1200" b="0" dirty="0" err="1">
                <a:solidFill>
                  <a:srgbClr val="D4D4D4"/>
                </a:solidFill>
                <a:effectLst/>
                <a:latin typeface="Consolas" panose="020B0609020204030204" pitchFamily="49" charset="0"/>
              </a:rPr>
              <a:t>.</a:t>
            </a:r>
            <a:r>
              <a:rPr lang="fr-FR" sz="1200" b="0" dirty="0" err="1">
                <a:solidFill>
                  <a:srgbClr val="4FC1FF"/>
                </a:solidFill>
                <a:effectLst/>
                <a:latin typeface="Consolas" panose="020B0609020204030204" pitchFamily="49" charset="0"/>
              </a:rPr>
              <a:t>spacebetween</a:t>
            </a:r>
            <a:r>
              <a:rPr lang="fr-FR" sz="1200" b="0" dirty="0">
                <a:solidFill>
                  <a:srgbClr val="D4D4D4"/>
                </a:solidFill>
                <a:effectLst/>
                <a:latin typeface="Consolas" panose="020B0609020204030204" pitchFamily="49" charset="0"/>
              </a:rPr>
              <a:t>,</a:t>
            </a:r>
          </a:p>
        </p:txBody>
      </p:sp>
      <p:pic>
        <p:nvPicPr>
          <p:cNvPr id="13" name="Image 12">
            <a:extLst>
              <a:ext uri="{FF2B5EF4-FFF2-40B4-BE49-F238E27FC236}">
                <a16:creationId xmlns:a16="http://schemas.microsoft.com/office/drawing/2014/main" id="{0A42395D-D96A-C1D9-F727-91C70E9489DA}"/>
              </a:ext>
            </a:extLst>
          </p:cNvPr>
          <p:cNvPicPr>
            <a:picLocks noChangeAspect="1"/>
          </p:cNvPicPr>
          <p:nvPr/>
        </p:nvPicPr>
        <p:blipFill>
          <a:blip r:embed="rId2"/>
          <a:stretch>
            <a:fillRect/>
          </a:stretch>
        </p:blipFill>
        <p:spPr>
          <a:xfrm>
            <a:off x="115421" y="2525956"/>
            <a:ext cx="2054381" cy="3949792"/>
          </a:xfrm>
          <a:prstGeom prst="rect">
            <a:avLst/>
          </a:prstGeom>
        </p:spPr>
      </p:pic>
      <p:pic>
        <p:nvPicPr>
          <p:cNvPr id="15" name="Image 14">
            <a:extLst>
              <a:ext uri="{FF2B5EF4-FFF2-40B4-BE49-F238E27FC236}">
                <a16:creationId xmlns:a16="http://schemas.microsoft.com/office/drawing/2014/main" id="{FE965A43-5A69-6A95-6756-F6462E7C8CF3}"/>
              </a:ext>
            </a:extLst>
          </p:cNvPr>
          <p:cNvPicPr>
            <a:picLocks noChangeAspect="1"/>
          </p:cNvPicPr>
          <p:nvPr/>
        </p:nvPicPr>
        <p:blipFill>
          <a:blip r:embed="rId3"/>
          <a:stretch>
            <a:fillRect/>
          </a:stretch>
        </p:blipFill>
        <p:spPr>
          <a:xfrm>
            <a:off x="2311263" y="2525956"/>
            <a:ext cx="1993283" cy="3798963"/>
          </a:xfrm>
          <a:prstGeom prst="rect">
            <a:avLst/>
          </a:prstGeom>
        </p:spPr>
      </p:pic>
      <p:pic>
        <p:nvPicPr>
          <p:cNvPr id="17" name="Image 16">
            <a:extLst>
              <a:ext uri="{FF2B5EF4-FFF2-40B4-BE49-F238E27FC236}">
                <a16:creationId xmlns:a16="http://schemas.microsoft.com/office/drawing/2014/main" id="{05284446-4191-F679-12C2-49A90854FDF3}"/>
              </a:ext>
            </a:extLst>
          </p:cNvPr>
          <p:cNvPicPr>
            <a:picLocks noChangeAspect="1"/>
          </p:cNvPicPr>
          <p:nvPr/>
        </p:nvPicPr>
        <p:blipFill>
          <a:blip r:embed="rId4"/>
          <a:stretch>
            <a:fillRect/>
          </a:stretch>
        </p:blipFill>
        <p:spPr>
          <a:xfrm>
            <a:off x="4485327" y="2525956"/>
            <a:ext cx="1993283" cy="3815037"/>
          </a:xfrm>
          <a:prstGeom prst="rect">
            <a:avLst/>
          </a:prstGeom>
        </p:spPr>
      </p:pic>
      <p:pic>
        <p:nvPicPr>
          <p:cNvPr id="19" name="Image 18">
            <a:extLst>
              <a:ext uri="{FF2B5EF4-FFF2-40B4-BE49-F238E27FC236}">
                <a16:creationId xmlns:a16="http://schemas.microsoft.com/office/drawing/2014/main" id="{9CB21A2D-D9DA-1F3B-FE2B-C98053529516}"/>
              </a:ext>
            </a:extLst>
          </p:cNvPr>
          <p:cNvPicPr>
            <a:picLocks noChangeAspect="1"/>
          </p:cNvPicPr>
          <p:nvPr/>
        </p:nvPicPr>
        <p:blipFill>
          <a:blip r:embed="rId5"/>
          <a:stretch>
            <a:fillRect/>
          </a:stretch>
        </p:blipFill>
        <p:spPr>
          <a:xfrm>
            <a:off x="6928425" y="2599677"/>
            <a:ext cx="2083520" cy="4013388"/>
          </a:xfrm>
          <a:prstGeom prst="rect">
            <a:avLst/>
          </a:prstGeom>
        </p:spPr>
      </p:pic>
      <p:pic>
        <p:nvPicPr>
          <p:cNvPr id="21" name="Image 20">
            <a:extLst>
              <a:ext uri="{FF2B5EF4-FFF2-40B4-BE49-F238E27FC236}">
                <a16:creationId xmlns:a16="http://schemas.microsoft.com/office/drawing/2014/main" id="{E2D50ED9-7276-6CC8-2DF9-BF05A1FE0BC0}"/>
              </a:ext>
            </a:extLst>
          </p:cNvPr>
          <p:cNvPicPr>
            <a:picLocks noChangeAspect="1"/>
          </p:cNvPicPr>
          <p:nvPr/>
        </p:nvPicPr>
        <p:blipFill>
          <a:blip r:embed="rId6"/>
          <a:stretch>
            <a:fillRect/>
          </a:stretch>
        </p:blipFill>
        <p:spPr>
          <a:xfrm>
            <a:off x="9284755" y="2479790"/>
            <a:ext cx="2193047" cy="4229913"/>
          </a:xfrm>
          <a:prstGeom prst="rect">
            <a:avLst/>
          </a:prstGeom>
        </p:spPr>
      </p:pic>
    </p:spTree>
    <p:extLst>
      <p:ext uri="{BB962C8B-B14F-4D97-AF65-F5344CB8AC3E}">
        <p14:creationId xmlns:p14="http://schemas.microsoft.com/office/powerpoint/2010/main" val="4242358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C76865-39AB-139A-4E81-5FE55069B6F4}"/>
              </a:ext>
            </a:extLst>
          </p:cNvPr>
          <p:cNvSpPr>
            <a:spLocks noGrp="1"/>
          </p:cNvSpPr>
          <p:nvPr>
            <p:ph type="title"/>
          </p:nvPr>
        </p:nvSpPr>
        <p:spPr>
          <a:xfrm>
            <a:off x="1069848" y="262690"/>
            <a:ext cx="10058400" cy="1609344"/>
          </a:xfrm>
        </p:spPr>
        <p:txBody>
          <a:bodyPr/>
          <a:lstStyle/>
          <a:p>
            <a:r>
              <a:rPr lang="fr-FR" dirty="0" err="1"/>
              <a:t>CrossAxisAlignment</a:t>
            </a:r>
            <a:endParaRPr lang="fr-FR" dirty="0"/>
          </a:p>
        </p:txBody>
      </p:sp>
      <p:sp>
        <p:nvSpPr>
          <p:cNvPr id="3" name="Espace réservé du contenu 2">
            <a:extLst>
              <a:ext uri="{FF2B5EF4-FFF2-40B4-BE49-F238E27FC236}">
                <a16:creationId xmlns:a16="http://schemas.microsoft.com/office/drawing/2014/main" id="{B141AF78-F8A8-6F0F-AF90-65F0B8FAE05F}"/>
              </a:ext>
            </a:extLst>
          </p:cNvPr>
          <p:cNvSpPr>
            <a:spLocks noGrp="1"/>
          </p:cNvSpPr>
          <p:nvPr>
            <p:ph idx="1"/>
          </p:nvPr>
        </p:nvSpPr>
        <p:spPr/>
        <p:txBody>
          <a:bodyPr/>
          <a:lstStyle/>
          <a:p>
            <a:r>
              <a:rPr lang="fr-FR" dirty="0"/>
              <a:t>Etant donnée que notre </a:t>
            </a:r>
            <a:r>
              <a:rPr lang="fr-FR" dirty="0" err="1"/>
              <a:t>column</a:t>
            </a:r>
            <a:r>
              <a:rPr lang="fr-FR" dirty="0"/>
              <a:t> n’occupe pas l’</a:t>
            </a:r>
            <a:r>
              <a:rPr lang="fr-FR" dirty="0" err="1"/>
              <a:t>intergralité</a:t>
            </a:r>
            <a:r>
              <a:rPr lang="fr-FR" dirty="0"/>
              <a:t> de la largeur on utilise le widget </a:t>
            </a:r>
            <a:r>
              <a:rPr lang="fr-FR" dirty="0" err="1"/>
              <a:t>SizeBox</a:t>
            </a:r>
            <a:endParaRPr lang="fr-FR" dirty="0"/>
          </a:p>
        </p:txBody>
      </p:sp>
      <p:sp>
        <p:nvSpPr>
          <p:cNvPr id="5" name="ZoneTexte 4">
            <a:extLst>
              <a:ext uri="{FF2B5EF4-FFF2-40B4-BE49-F238E27FC236}">
                <a16:creationId xmlns:a16="http://schemas.microsoft.com/office/drawing/2014/main" id="{1BC94BCF-2325-9D24-B72B-3CD57FE08D90}"/>
              </a:ext>
            </a:extLst>
          </p:cNvPr>
          <p:cNvSpPr txBox="1"/>
          <p:nvPr/>
        </p:nvSpPr>
        <p:spPr>
          <a:xfrm>
            <a:off x="1759997" y="3346585"/>
            <a:ext cx="6094520" cy="1600438"/>
          </a:xfrm>
          <a:prstGeom prst="rect">
            <a:avLst/>
          </a:prstGeom>
          <a:solidFill>
            <a:schemeClr val="tx1"/>
          </a:solidFill>
        </p:spPr>
        <p:txBody>
          <a:bodyPr wrap="square">
            <a:spAutoFit/>
          </a:bodyPr>
          <a:lstStyle/>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body</a:t>
            </a:r>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Center</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child</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SizedBox</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width</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double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infinity</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child</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Column</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crossAxisAlignment</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CrossAxisAlignment</a:t>
            </a:r>
            <a:r>
              <a:rPr lang="fr-FR" sz="1400" b="0" dirty="0" err="1">
                <a:solidFill>
                  <a:srgbClr val="D4D4D4"/>
                </a:solidFill>
                <a:effectLst/>
                <a:latin typeface="Consolas" panose="020B0609020204030204" pitchFamily="49" charset="0"/>
              </a:rPr>
              <a:t>.</a:t>
            </a:r>
            <a:r>
              <a:rPr lang="fr-FR" sz="1400" b="0" dirty="0" err="1">
                <a:solidFill>
                  <a:srgbClr val="4FC1FF"/>
                </a:solidFill>
                <a:effectLst/>
                <a:latin typeface="Consolas" panose="020B0609020204030204" pitchFamily="49" charset="0"/>
              </a:rPr>
              <a:t>valeur</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children</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ElevatedButton</a:t>
            </a:r>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285796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92B4C0-A5F3-FB0A-0DA1-0A0563E3C78E}"/>
              </a:ext>
            </a:extLst>
          </p:cNvPr>
          <p:cNvSpPr>
            <a:spLocks noGrp="1"/>
          </p:cNvSpPr>
          <p:nvPr>
            <p:ph type="title"/>
          </p:nvPr>
        </p:nvSpPr>
        <p:spPr>
          <a:xfrm>
            <a:off x="1078637" y="0"/>
            <a:ext cx="10058400" cy="1609344"/>
          </a:xfrm>
        </p:spPr>
        <p:txBody>
          <a:bodyPr/>
          <a:lstStyle/>
          <a:p>
            <a:r>
              <a:rPr lang="fr-FR" dirty="0"/>
              <a:t>Installation </a:t>
            </a:r>
          </a:p>
        </p:txBody>
      </p:sp>
      <p:sp>
        <p:nvSpPr>
          <p:cNvPr id="3" name="Espace réservé du contenu 2">
            <a:extLst>
              <a:ext uri="{FF2B5EF4-FFF2-40B4-BE49-F238E27FC236}">
                <a16:creationId xmlns:a16="http://schemas.microsoft.com/office/drawing/2014/main" id="{BB769A65-75C4-FDAE-59D2-F6B554224EC2}"/>
              </a:ext>
            </a:extLst>
          </p:cNvPr>
          <p:cNvSpPr>
            <a:spLocks noGrp="1"/>
          </p:cNvSpPr>
          <p:nvPr>
            <p:ph idx="1"/>
          </p:nvPr>
        </p:nvSpPr>
        <p:spPr>
          <a:xfrm>
            <a:off x="266330" y="1109708"/>
            <a:ext cx="11274640" cy="4918229"/>
          </a:xfrm>
        </p:spPr>
        <p:txBody>
          <a:bodyPr/>
          <a:lstStyle/>
          <a:p>
            <a:r>
              <a:rPr lang="fr-FR" dirty="0"/>
              <a:t>Pour installer flutter il faut suivre les étapes de la documentation officiel </a:t>
            </a:r>
          </a:p>
          <a:p>
            <a:pPr marL="0" indent="0">
              <a:buNone/>
            </a:pPr>
            <a:r>
              <a:rPr lang="fr-FR" dirty="0"/>
              <a:t>https://docs.flutter.dev/get-started/install </a:t>
            </a:r>
          </a:p>
        </p:txBody>
      </p:sp>
      <p:pic>
        <p:nvPicPr>
          <p:cNvPr id="5" name="Image 4">
            <a:extLst>
              <a:ext uri="{FF2B5EF4-FFF2-40B4-BE49-F238E27FC236}">
                <a16:creationId xmlns:a16="http://schemas.microsoft.com/office/drawing/2014/main" id="{02104748-2A8E-82A3-A55B-EE4177749466}"/>
              </a:ext>
            </a:extLst>
          </p:cNvPr>
          <p:cNvPicPr>
            <a:picLocks noChangeAspect="1"/>
          </p:cNvPicPr>
          <p:nvPr/>
        </p:nvPicPr>
        <p:blipFill>
          <a:blip r:embed="rId2"/>
          <a:stretch>
            <a:fillRect/>
          </a:stretch>
        </p:blipFill>
        <p:spPr>
          <a:xfrm>
            <a:off x="874451" y="2046793"/>
            <a:ext cx="9343659" cy="44782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61233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E283765-180E-47F0-F6E5-73D2FC37A448}"/>
              </a:ext>
            </a:extLst>
          </p:cNvPr>
          <p:cNvPicPr>
            <a:picLocks noChangeAspect="1"/>
          </p:cNvPicPr>
          <p:nvPr/>
        </p:nvPicPr>
        <p:blipFill>
          <a:blip r:embed="rId2"/>
          <a:stretch>
            <a:fillRect/>
          </a:stretch>
        </p:blipFill>
        <p:spPr>
          <a:xfrm>
            <a:off x="8333547" y="1790972"/>
            <a:ext cx="3248478" cy="3077004"/>
          </a:xfrm>
          <a:prstGeom prst="rect">
            <a:avLst/>
          </a:prstGeom>
        </p:spPr>
      </p:pic>
      <p:sp>
        <p:nvSpPr>
          <p:cNvPr id="7" name="ZoneTexte 6">
            <a:extLst>
              <a:ext uri="{FF2B5EF4-FFF2-40B4-BE49-F238E27FC236}">
                <a16:creationId xmlns:a16="http://schemas.microsoft.com/office/drawing/2014/main" id="{A302BE7B-B66A-27C2-95F2-08567B6A6661}"/>
              </a:ext>
            </a:extLst>
          </p:cNvPr>
          <p:cNvSpPr txBox="1"/>
          <p:nvPr/>
        </p:nvSpPr>
        <p:spPr>
          <a:xfrm>
            <a:off x="8018755" y="1108826"/>
            <a:ext cx="3741573" cy="261610"/>
          </a:xfrm>
          <a:prstGeom prst="rect">
            <a:avLst/>
          </a:prstGeom>
          <a:solidFill>
            <a:schemeClr val="tx1"/>
          </a:solidFill>
        </p:spPr>
        <p:txBody>
          <a:bodyPr wrap="square">
            <a:spAutoFit/>
          </a:bodyPr>
          <a:lstStyle/>
          <a:p>
            <a:r>
              <a:rPr lang="fr-FR" sz="1100" b="0" dirty="0" err="1">
                <a:solidFill>
                  <a:srgbClr val="9CDCFE"/>
                </a:solidFill>
                <a:effectLst/>
                <a:latin typeface="Consolas" panose="020B0609020204030204" pitchFamily="49" charset="0"/>
              </a:rPr>
              <a:t>crossAxisAlignment</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CrossAxisAlignment</a:t>
            </a:r>
            <a:r>
              <a:rPr lang="fr-FR" sz="1100" b="0" dirty="0" err="1">
                <a:solidFill>
                  <a:srgbClr val="D4D4D4"/>
                </a:solidFill>
                <a:effectLst/>
                <a:latin typeface="Consolas" panose="020B0609020204030204" pitchFamily="49" charset="0"/>
              </a:rPr>
              <a:t>.</a:t>
            </a:r>
            <a:r>
              <a:rPr lang="fr-FR" sz="1100" b="0" dirty="0" err="1">
                <a:solidFill>
                  <a:srgbClr val="4FC1FF"/>
                </a:solidFill>
                <a:effectLst/>
                <a:latin typeface="Consolas" panose="020B0609020204030204" pitchFamily="49" charset="0"/>
              </a:rPr>
              <a:t>center</a:t>
            </a:r>
            <a:r>
              <a:rPr lang="fr-FR" sz="1100" b="0" dirty="0">
                <a:solidFill>
                  <a:srgbClr val="D4D4D4"/>
                </a:solidFill>
                <a:effectLst/>
                <a:latin typeface="Consolas" panose="020B0609020204030204" pitchFamily="49" charset="0"/>
              </a:rPr>
              <a:t>,</a:t>
            </a:r>
          </a:p>
        </p:txBody>
      </p:sp>
      <p:sp>
        <p:nvSpPr>
          <p:cNvPr id="9" name="ZoneTexte 8">
            <a:extLst>
              <a:ext uri="{FF2B5EF4-FFF2-40B4-BE49-F238E27FC236}">
                <a16:creationId xmlns:a16="http://schemas.microsoft.com/office/drawing/2014/main" id="{0028B79B-C38A-3B7E-3A0D-93701A6341A2}"/>
              </a:ext>
            </a:extLst>
          </p:cNvPr>
          <p:cNvSpPr txBox="1"/>
          <p:nvPr/>
        </p:nvSpPr>
        <p:spPr>
          <a:xfrm>
            <a:off x="3781974" y="1513973"/>
            <a:ext cx="3886200" cy="276999"/>
          </a:xfrm>
          <a:prstGeom prst="rect">
            <a:avLst/>
          </a:prstGeom>
          <a:solidFill>
            <a:schemeClr val="tx1"/>
          </a:solidFill>
        </p:spPr>
        <p:txBody>
          <a:bodyPr wrap="square">
            <a:spAutoFit/>
          </a:bodyPr>
          <a:lstStyle/>
          <a:p>
            <a:r>
              <a:rPr lang="fr-FR" sz="1200" b="0" dirty="0" err="1">
                <a:solidFill>
                  <a:srgbClr val="9CDCFE"/>
                </a:solidFill>
                <a:effectLst/>
                <a:latin typeface="Consolas" panose="020B0609020204030204" pitchFamily="49" charset="0"/>
              </a:rPr>
              <a:t>crossAxisAlignment</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CrossAxisAlignment</a:t>
            </a:r>
            <a:r>
              <a:rPr lang="fr-FR" sz="1200" b="0" dirty="0" err="1">
                <a:solidFill>
                  <a:srgbClr val="D4D4D4"/>
                </a:solidFill>
                <a:effectLst/>
                <a:latin typeface="Consolas" panose="020B0609020204030204" pitchFamily="49" charset="0"/>
              </a:rPr>
              <a:t>.</a:t>
            </a:r>
            <a:r>
              <a:rPr lang="fr-FR" sz="1200" b="0" dirty="0" err="1">
                <a:solidFill>
                  <a:srgbClr val="4FC1FF"/>
                </a:solidFill>
                <a:effectLst/>
                <a:latin typeface="Consolas" panose="020B0609020204030204" pitchFamily="49" charset="0"/>
              </a:rPr>
              <a:t>end</a:t>
            </a:r>
            <a:r>
              <a:rPr lang="fr-FR" sz="1200" b="0" dirty="0">
                <a:solidFill>
                  <a:srgbClr val="D4D4D4"/>
                </a:solidFill>
                <a:effectLst/>
                <a:latin typeface="Consolas" panose="020B0609020204030204" pitchFamily="49" charset="0"/>
              </a:rPr>
              <a:t>,</a:t>
            </a:r>
          </a:p>
        </p:txBody>
      </p:sp>
      <p:pic>
        <p:nvPicPr>
          <p:cNvPr id="11" name="Image 10">
            <a:extLst>
              <a:ext uri="{FF2B5EF4-FFF2-40B4-BE49-F238E27FC236}">
                <a16:creationId xmlns:a16="http://schemas.microsoft.com/office/drawing/2014/main" id="{CD6C505C-7EC1-446B-2A75-4612681C4653}"/>
              </a:ext>
            </a:extLst>
          </p:cNvPr>
          <p:cNvPicPr>
            <a:picLocks noChangeAspect="1"/>
          </p:cNvPicPr>
          <p:nvPr/>
        </p:nvPicPr>
        <p:blipFill>
          <a:blip r:embed="rId3"/>
          <a:stretch>
            <a:fillRect/>
          </a:stretch>
        </p:blipFill>
        <p:spPr>
          <a:xfrm>
            <a:off x="3999390" y="1960406"/>
            <a:ext cx="3219899" cy="2457793"/>
          </a:xfrm>
          <a:prstGeom prst="rect">
            <a:avLst/>
          </a:prstGeom>
        </p:spPr>
      </p:pic>
      <p:sp>
        <p:nvSpPr>
          <p:cNvPr id="13" name="ZoneTexte 12">
            <a:extLst>
              <a:ext uri="{FF2B5EF4-FFF2-40B4-BE49-F238E27FC236}">
                <a16:creationId xmlns:a16="http://schemas.microsoft.com/office/drawing/2014/main" id="{AFBAEEC4-DF52-4144-7F23-6030898C03C7}"/>
              </a:ext>
            </a:extLst>
          </p:cNvPr>
          <p:cNvSpPr txBox="1"/>
          <p:nvPr/>
        </p:nvSpPr>
        <p:spPr>
          <a:xfrm>
            <a:off x="201967" y="662550"/>
            <a:ext cx="3797423" cy="261610"/>
          </a:xfrm>
          <a:prstGeom prst="rect">
            <a:avLst/>
          </a:prstGeom>
          <a:solidFill>
            <a:schemeClr val="tx1"/>
          </a:solidFill>
        </p:spPr>
        <p:txBody>
          <a:bodyPr wrap="square">
            <a:spAutoFit/>
          </a:bodyPr>
          <a:lstStyle/>
          <a:p>
            <a:r>
              <a:rPr lang="fr-FR" sz="1100" b="0" dirty="0" err="1">
                <a:solidFill>
                  <a:srgbClr val="9CDCFE"/>
                </a:solidFill>
                <a:effectLst/>
                <a:latin typeface="Consolas" panose="020B0609020204030204" pitchFamily="49" charset="0"/>
              </a:rPr>
              <a:t>crossAxisAlignment</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CrossAxisAlignment</a:t>
            </a:r>
            <a:r>
              <a:rPr lang="fr-FR" sz="1100" b="0" dirty="0" err="1">
                <a:solidFill>
                  <a:srgbClr val="D4D4D4"/>
                </a:solidFill>
                <a:effectLst/>
                <a:latin typeface="Consolas" panose="020B0609020204030204" pitchFamily="49" charset="0"/>
              </a:rPr>
              <a:t>.</a:t>
            </a:r>
            <a:r>
              <a:rPr lang="fr-FR" sz="1100" b="0" dirty="0" err="1">
                <a:solidFill>
                  <a:srgbClr val="4FC1FF"/>
                </a:solidFill>
                <a:effectLst/>
                <a:latin typeface="Consolas" panose="020B0609020204030204" pitchFamily="49" charset="0"/>
              </a:rPr>
              <a:t>stretch</a:t>
            </a:r>
            <a:r>
              <a:rPr lang="fr-FR" sz="1100" b="0" dirty="0">
                <a:solidFill>
                  <a:srgbClr val="D4D4D4"/>
                </a:solidFill>
                <a:effectLst/>
                <a:latin typeface="Consolas" panose="020B0609020204030204" pitchFamily="49" charset="0"/>
              </a:rPr>
              <a:t>,</a:t>
            </a:r>
          </a:p>
        </p:txBody>
      </p:sp>
      <p:pic>
        <p:nvPicPr>
          <p:cNvPr id="15" name="Image 14">
            <a:extLst>
              <a:ext uri="{FF2B5EF4-FFF2-40B4-BE49-F238E27FC236}">
                <a16:creationId xmlns:a16="http://schemas.microsoft.com/office/drawing/2014/main" id="{7EE82B79-AFC0-2A9A-ADA8-64BE0E4824C9}"/>
              </a:ext>
            </a:extLst>
          </p:cNvPr>
          <p:cNvPicPr>
            <a:picLocks noChangeAspect="1"/>
          </p:cNvPicPr>
          <p:nvPr/>
        </p:nvPicPr>
        <p:blipFill>
          <a:blip r:embed="rId4"/>
          <a:stretch>
            <a:fillRect/>
          </a:stretch>
        </p:blipFill>
        <p:spPr>
          <a:xfrm>
            <a:off x="201967" y="1108826"/>
            <a:ext cx="3229426" cy="2305372"/>
          </a:xfrm>
          <a:prstGeom prst="rect">
            <a:avLst/>
          </a:prstGeom>
        </p:spPr>
      </p:pic>
    </p:spTree>
    <p:extLst>
      <p:ext uri="{BB962C8B-B14F-4D97-AF65-F5344CB8AC3E}">
        <p14:creationId xmlns:p14="http://schemas.microsoft.com/office/powerpoint/2010/main" val="3629209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F51AF77-5D31-4437-B16C-D6C42812D909}"/>
              </a:ext>
            </a:extLst>
          </p:cNvPr>
          <p:cNvSpPr txBox="1"/>
          <p:nvPr/>
        </p:nvSpPr>
        <p:spPr>
          <a:xfrm>
            <a:off x="1200705" y="2289517"/>
            <a:ext cx="6094520" cy="523220"/>
          </a:xfrm>
          <a:prstGeom prst="rect">
            <a:avLst/>
          </a:prstGeom>
          <a:solidFill>
            <a:schemeClr val="tx1"/>
          </a:solidFill>
        </p:spPr>
        <p:txBody>
          <a:bodyPr wrap="square">
            <a:spAutoFit/>
          </a:bodyPr>
          <a:lstStyle/>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mainAxisAlignment</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MainAxisAlignment</a:t>
            </a:r>
            <a:r>
              <a:rPr lang="fr-FR" sz="1400" b="0" dirty="0" err="1">
                <a:solidFill>
                  <a:srgbClr val="D4D4D4"/>
                </a:solidFill>
                <a:effectLst/>
                <a:latin typeface="Consolas" panose="020B0609020204030204" pitchFamily="49" charset="0"/>
              </a:rPr>
              <a:t>.</a:t>
            </a:r>
            <a:r>
              <a:rPr lang="fr-FR" sz="1400" b="0" dirty="0" err="1">
                <a:solidFill>
                  <a:srgbClr val="4FC1FF"/>
                </a:solidFill>
                <a:effectLst/>
                <a:latin typeface="Consolas" panose="020B0609020204030204" pitchFamily="49" charset="0"/>
              </a:rPr>
              <a:t>spaceBetween</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crossAxisAlignment</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CrossAxisAlignment</a:t>
            </a:r>
            <a:r>
              <a:rPr lang="fr-FR" sz="1400" b="0" dirty="0" err="1">
                <a:solidFill>
                  <a:srgbClr val="D4D4D4"/>
                </a:solidFill>
                <a:effectLst/>
                <a:latin typeface="Consolas" panose="020B0609020204030204" pitchFamily="49" charset="0"/>
              </a:rPr>
              <a:t>.</a:t>
            </a:r>
            <a:r>
              <a:rPr lang="fr-FR" sz="1400" b="0" dirty="0" err="1">
                <a:solidFill>
                  <a:srgbClr val="4FC1FF"/>
                </a:solidFill>
                <a:effectLst/>
                <a:latin typeface="Consolas" panose="020B0609020204030204" pitchFamily="49" charset="0"/>
              </a:rPr>
              <a:t>end</a:t>
            </a:r>
            <a:r>
              <a:rPr lang="fr-FR" sz="1400" b="0" dirty="0">
                <a:solidFill>
                  <a:srgbClr val="D4D4D4"/>
                </a:solidFill>
                <a:effectLst/>
                <a:latin typeface="Consolas" panose="020B0609020204030204" pitchFamily="49" charset="0"/>
              </a:rPr>
              <a:t>,</a:t>
            </a:r>
          </a:p>
        </p:txBody>
      </p:sp>
      <p:pic>
        <p:nvPicPr>
          <p:cNvPr id="7" name="Image 6">
            <a:extLst>
              <a:ext uri="{FF2B5EF4-FFF2-40B4-BE49-F238E27FC236}">
                <a16:creationId xmlns:a16="http://schemas.microsoft.com/office/drawing/2014/main" id="{B3BE059B-68CA-BB72-AEA8-94FA2CFD6C49}"/>
              </a:ext>
            </a:extLst>
          </p:cNvPr>
          <p:cNvPicPr>
            <a:picLocks noChangeAspect="1"/>
          </p:cNvPicPr>
          <p:nvPr/>
        </p:nvPicPr>
        <p:blipFill>
          <a:blip r:embed="rId2"/>
          <a:stretch>
            <a:fillRect/>
          </a:stretch>
        </p:blipFill>
        <p:spPr>
          <a:xfrm>
            <a:off x="8183275" y="179696"/>
            <a:ext cx="3064017" cy="6498608"/>
          </a:xfrm>
          <a:prstGeom prst="rect">
            <a:avLst/>
          </a:prstGeom>
        </p:spPr>
      </p:pic>
    </p:spTree>
    <p:extLst>
      <p:ext uri="{BB962C8B-B14F-4D97-AF65-F5344CB8AC3E}">
        <p14:creationId xmlns:p14="http://schemas.microsoft.com/office/powerpoint/2010/main" val="2839103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97B5C7-548D-B507-053D-3A4D9966786A}"/>
              </a:ext>
            </a:extLst>
          </p:cNvPr>
          <p:cNvSpPr>
            <a:spLocks noGrp="1"/>
          </p:cNvSpPr>
          <p:nvPr>
            <p:ph type="title"/>
          </p:nvPr>
        </p:nvSpPr>
        <p:spPr/>
        <p:txBody>
          <a:bodyPr/>
          <a:lstStyle/>
          <a:p>
            <a:r>
              <a:rPr lang="fr-FR" dirty="0" err="1"/>
              <a:t>row</a:t>
            </a:r>
            <a:endParaRPr lang="fr-FR" dirty="0"/>
          </a:p>
        </p:txBody>
      </p:sp>
      <p:sp>
        <p:nvSpPr>
          <p:cNvPr id="3" name="Espace réservé du contenu 2">
            <a:extLst>
              <a:ext uri="{FF2B5EF4-FFF2-40B4-BE49-F238E27FC236}">
                <a16:creationId xmlns:a16="http://schemas.microsoft.com/office/drawing/2014/main" id="{D2F256B8-D7DF-F7CA-AF95-8D727BF17147}"/>
              </a:ext>
            </a:extLst>
          </p:cNvPr>
          <p:cNvSpPr>
            <a:spLocks noGrp="1"/>
          </p:cNvSpPr>
          <p:nvPr>
            <p:ph idx="1"/>
          </p:nvPr>
        </p:nvSpPr>
        <p:spPr>
          <a:xfrm>
            <a:off x="806023" y="2614571"/>
            <a:ext cx="4008179" cy="4050792"/>
          </a:xfrm>
        </p:spPr>
        <p:txBody>
          <a:bodyPr/>
          <a:lstStyle/>
          <a:p>
            <a:r>
              <a:rPr lang="fr-FR" dirty="0"/>
              <a:t>Contrairement a </a:t>
            </a:r>
            <a:r>
              <a:rPr lang="fr-FR" dirty="0" err="1"/>
              <a:t>column</a:t>
            </a:r>
            <a:r>
              <a:rPr lang="fr-FR" dirty="0"/>
              <a:t>, </a:t>
            </a:r>
            <a:r>
              <a:rPr lang="fr-FR" dirty="0" err="1"/>
              <a:t>row</a:t>
            </a:r>
            <a:r>
              <a:rPr lang="fr-FR" dirty="0"/>
              <a:t> affiche les éléments horizontalement</a:t>
            </a:r>
          </a:p>
        </p:txBody>
      </p:sp>
      <p:pic>
        <p:nvPicPr>
          <p:cNvPr id="5" name="Image 4">
            <a:extLst>
              <a:ext uri="{FF2B5EF4-FFF2-40B4-BE49-F238E27FC236}">
                <a16:creationId xmlns:a16="http://schemas.microsoft.com/office/drawing/2014/main" id="{B0AA2DE6-9AA3-E0B5-1D92-DC39198673F0}"/>
              </a:ext>
            </a:extLst>
          </p:cNvPr>
          <p:cNvPicPr>
            <a:picLocks noChangeAspect="1"/>
          </p:cNvPicPr>
          <p:nvPr/>
        </p:nvPicPr>
        <p:blipFill>
          <a:blip r:embed="rId2"/>
          <a:stretch>
            <a:fillRect/>
          </a:stretch>
        </p:blipFill>
        <p:spPr>
          <a:xfrm>
            <a:off x="3411503" y="192637"/>
            <a:ext cx="4925112" cy="1838582"/>
          </a:xfrm>
          <a:prstGeom prst="rect">
            <a:avLst/>
          </a:prstGeom>
        </p:spPr>
      </p:pic>
      <p:pic>
        <p:nvPicPr>
          <p:cNvPr id="7" name="Image 6">
            <a:extLst>
              <a:ext uri="{FF2B5EF4-FFF2-40B4-BE49-F238E27FC236}">
                <a16:creationId xmlns:a16="http://schemas.microsoft.com/office/drawing/2014/main" id="{C18DE400-3C71-CA8A-ADE3-F97E9AB181C0}"/>
              </a:ext>
            </a:extLst>
          </p:cNvPr>
          <p:cNvPicPr>
            <a:picLocks noChangeAspect="1"/>
          </p:cNvPicPr>
          <p:nvPr/>
        </p:nvPicPr>
        <p:blipFill>
          <a:blip r:embed="rId3"/>
          <a:stretch>
            <a:fillRect/>
          </a:stretch>
        </p:blipFill>
        <p:spPr>
          <a:xfrm>
            <a:off x="8558556" y="685800"/>
            <a:ext cx="3229426" cy="5668166"/>
          </a:xfrm>
          <a:prstGeom prst="rect">
            <a:avLst/>
          </a:prstGeom>
        </p:spPr>
      </p:pic>
    </p:spTree>
    <p:extLst>
      <p:ext uri="{BB962C8B-B14F-4D97-AF65-F5344CB8AC3E}">
        <p14:creationId xmlns:p14="http://schemas.microsoft.com/office/powerpoint/2010/main" val="1431594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9DB81D-1995-0A40-6C44-997966765EF7}"/>
              </a:ext>
            </a:extLst>
          </p:cNvPr>
          <p:cNvSpPr>
            <a:spLocks noGrp="1"/>
          </p:cNvSpPr>
          <p:nvPr>
            <p:ph type="title"/>
          </p:nvPr>
        </p:nvSpPr>
        <p:spPr/>
        <p:txBody>
          <a:bodyPr/>
          <a:lstStyle/>
          <a:p>
            <a:r>
              <a:rPr lang="fr-FR" dirty="0" err="1"/>
              <a:t>Elevatedbutton</a:t>
            </a:r>
            <a:r>
              <a:rPr lang="fr-FR" dirty="0"/>
              <a:t> &amp; </a:t>
            </a:r>
            <a:r>
              <a:rPr lang="fr-FR" dirty="0" err="1"/>
              <a:t>Text</a:t>
            </a:r>
            <a:r>
              <a:rPr lang="fr-FR" dirty="0"/>
              <a:t> style</a:t>
            </a:r>
          </a:p>
        </p:txBody>
      </p:sp>
      <p:sp>
        <p:nvSpPr>
          <p:cNvPr id="3" name="Espace réservé du contenu 2">
            <a:extLst>
              <a:ext uri="{FF2B5EF4-FFF2-40B4-BE49-F238E27FC236}">
                <a16:creationId xmlns:a16="http://schemas.microsoft.com/office/drawing/2014/main" id="{2D454C0E-36EC-B0F6-B25F-F5603A9C1A5C}"/>
              </a:ext>
            </a:extLst>
          </p:cNvPr>
          <p:cNvSpPr>
            <a:spLocks noGrp="1"/>
          </p:cNvSpPr>
          <p:nvPr>
            <p:ph idx="1"/>
          </p:nvPr>
        </p:nvSpPr>
        <p:spPr>
          <a:xfrm>
            <a:off x="346230" y="2121408"/>
            <a:ext cx="5424256" cy="4050792"/>
          </a:xfrm>
        </p:spPr>
        <p:txBody>
          <a:bodyPr/>
          <a:lstStyle/>
          <a:p>
            <a:r>
              <a:rPr lang="fr-FR" dirty="0"/>
              <a:t>On utilise la methode static </a:t>
            </a:r>
            <a:r>
              <a:rPr lang="fr-FR" dirty="0" err="1"/>
              <a:t>styleFrom</a:t>
            </a:r>
            <a:r>
              <a:rPr lang="fr-FR" dirty="0"/>
              <a:t> pour modifier les style des </a:t>
            </a:r>
            <a:r>
              <a:rPr lang="fr-FR" dirty="0" err="1"/>
              <a:t>button</a:t>
            </a:r>
            <a:endParaRPr lang="fr-FR" dirty="0"/>
          </a:p>
          <a:p>
            <a:r>
              <a:rPr lang="fr-FR" dirty="0"/>
              <a:t>Avec vs code si on tape </a:t>
            </a:r>
            <a:r>
              <a:rPr lang="fr-FR" dirty="0" err="1"/>
              <a:t>ctrl+espace</a:t>
            </a:r>
            <a:r>
              <a:rPr lang="fr-FR" dirty="0"/>
              <a:t> une liste re propriété s’affiche </a:t>
            </a:r>
          </a:p>
          <a:p>
            <a:endParaRPr lang="fr-FR" dirty="0"/>
          </a:p>
          <a:p>
            <a:endParaRPr lang="fr-FR" dirty="0"/>
          </a:p>
          <a:p>
            <a:r>
              <a:rPr lang="fr-FR" dirty="0"/>
              <a:t>On utilise la methode </a:t>
            </a:r>
            <a:r>
              <a:rPr lang="fr-FR" dirty="0" err="1"/>
              <a:t>TextStyle</a:t>
            </a:r>
            <a:r>
              <a:rPr lang="fr-FR" dirty="0"/>
              <a:t> pour changer le style du widget </a:t>
            </a:r>
            <a:r>
              <a:rPr lang="fr-FR" dirty="0" err="1"/>
              <a:t>Text</a:t>
            </a:r>
            <a:endParaRPr lang="fr-FR" dirty="0"/>
          </a:p>
          <a:p>
            <a:endParaRPr lang="fr-FR" dirty="0"/>
          </a:p>
        </p:txBody>
      </p:sp>
      <p:sp>
        <p:nvSpPr>
          <p:cNvPr id="5" name="ZoneTexte 4">
            <a:extLst>
              <a:ext uri="{FF2B5EF4-FFF2-40B4-BE49-F238E27FC236}">
                <a16:creationId xmlns:a16="http://schemas.microsoft.com/office/drawing/2014/main" id="{218E6D53-048D-D8F8-7C90-FCE134D9B960}"/>
              </a:ext>
            </a:extLst>
          </p:cNvPr>
          <p:cNvSpPr txBox="1"/>
          <p:nvPr/>
        </p:nvSpPr>
        <p:spPr>
          <a:xfrm>
            <a:off x="6223246" y="1749703"/>
            <a:ext cx="5211192" cy="2308324"/>
          </a:xfrm>
          <a:prstGeom prst="rect">
            <a:avLst/>
          </a:prstGeom>
          <a:solidFill>
            <a:schemeClr val="tx1"/>
          </a:solidFill>
        </p:spPr>
        <p:txBody>
          <a:bodyPr wrap="square">
            <a:spAutoFit/>
          </a:bodyPr>
          <a:lstStyle/>
          <a:p>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ElevatedButton</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onPressed</a:t>
            </a:r>
            <a:r>
              <a:rPr lang="fr-FR" sz="1200" b="0" dirty="0">
                <a:solidFill>
                  <a:srgbClr val="D4D4D4"/>
                </a:solidFill>
                <a:effectLst/>
                <a:latin typeface="Consolas" panose="020B0609020204030204" pitchFamily="49" charset="0"/>
              </a:rPr>
              <a:t>: () {</a:t>
            </a:r>
          </a:p>
          <a:p>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setState</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buttonName</a:t>
            </a:r>
            <a:r>
              <a:rPr lang="fr-FR" sz="1200" b="0" dirty="0">
                <a:solidFill>
                  <a:srgbClr val="D4D4D4"/>
                </a:solidFill>
                <a:effectLst/>
                <a:latin typeface="Consolas" panose="020B0609020204030204" pitchFamily="49" charset="0"/>
              </a:rPr>
              <a:t> = </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clicked</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style</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ElevatedButton</a:t>
            </a:r>
            <a:r>
              <a:rPr lang="fr-FR" sz="1200" b="0" dirty="0" err="1">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styleFrom</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backgroundColor</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Colors</a:t>
            </a:r>
            <a:r>
              <a:rPr lang="fr-FR" sz="1200" b="0" dirty="0" err="1">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cyan</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foregroundColor</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Colors</a:t>
            </a:r>
            <a:r>
              <a:rPr lang="fr-FR" sz="1200" b="0" dirty="0" err="1">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indigoAccent</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child</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Text</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buttonName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p:txBody>
      </p:sp>
      <p:pic>
        <p:nvPicPr>
          <p:cNvPr id="7" name="Image 6">
            <a:extLst>
              <a:ext uri="{FF2B5EF4-FFF2-40B4-BE49-F238E27FC236}">
                <a16:creationId xmlns:a16="http://schemas.microsoft.com/office/drawing/2014/main" id="{19AB2A88-C114-BB7A-386E-ACDB64D5D1CB}"/>
              </a:ext>
            </a:extLst>
          </p:cNvPr>
          <p:cNvPicPr>
            <a:picLocks noChangeAspect="1"/>
          </p:cNvPicPr>
          <p:nvPr/>
        </p:nvPicPr>
        <p:blipFill>
          <a:blip r:embed="rId2"/>
          <a:stretch>
            <a:fillRect/>
          </a:stretch>
        </p:blipFill>
        <p:spPr>
          <a:xfrm>
            <a:off x="9592909" y="999833"/>
            <a:ext cx="1755016" cy="749870"/>
          </a:xfrm>
          <a:prstGeom prst="rect">
            <a:avLst/>
          </a:prstGeom>
        </p:spPr>
      </p:pic>
      <p:pic>
        <p:nvPicPr>
          <p:cNvPr id="9" name="Image 8">
            <a:extLst>
              <a:ext uri="{FF2B5EF4-FFF2-40B4-BE49-F238E27FC236}">
                <a16:creationId xmlns:a16="http://schemas.microsoft.com/office/drawing/2014/main" id="{D0447430-31B9-B6E7-43A5-C81830419A89}"/>
              </a:ext>
            </a:extLst>
          </p:cNvPr>
          <p:cNvPicPr>
            <a:picLocks noChangeAspect="1"/>
          </p:cNvPicPr>
          <p:nvPr/>
        </p:nvPicPr>
        <p:blipFill>
          <a:blip r:embed="rId3"/>
          <a:stretch>
            <a:fillRect/>
          </a:stretch>
        </p:blipFill>
        <p:spPr>
          <a:xfrm>
            <a:off x="9592909" y="4924773"/>
            <a:ext cx="2183409" cy="796650"/>
          </a:xfrm>
          <a:prstGeom prst="rect">
            <a:avLst/>
          </a:prstGeom>
        </p:spPr>
      </p:pic>
      <p:sp>
        <p:nvSpPr>
          <p:cNvPr id="12" name="ZoneTexte 11">
            <a:extLst>
              <a:ext uri="{FF2B5EF4-FFF2-40B4-BE49-F238E27FC236}">
                <a16:creationId xmlns:a16="http://schemas.microsoft.com/office/drawing/2014/main" id="{6C666509-EF29-D228-5509-B5F2C632CC27}"/>
              </a:ext>
            </a:extLst>
          </p:cNvPr>
          <p:cNvSpPr txBox="1"/>
          <p:nvPr/>
        </p:nvSpPr>
        <p:spPr>
          <a:xfrm>
            <a:off x="6077102" y="5519887"/>
            <a:ext cx="4607511" cy="1107996"/>
          </a:xfrm>
          <a:prstGeom prst="rect">
            <a:avLst/>
          </a:prstGeom>
          <a:solidFill>
            <a:schemeClr val="tx1"/>
          </a:solidFill>
        </p:spPr>
        <p:txBody>
          <a:bodyPr wrap="square">
            <a:spAutoFit/>
          </a:bodyPr>
          <a:lstStyle/>
          <a:p>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const</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Text</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a:solidFill>
                  <a:srgbClr val="CE9178"/>
                </a:solidFill>
                <a:effectLst/>
                <a:latin typeface="Consolas" panose="020B0609020204030204" pitchFamily="49" charset="0"/>
              </a:rPr>
              <a:t>'bienvenu'</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style</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TextStyle</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backgroundColor</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Colors</a:t>
            </a:r>
            <a:r>
              <a:rPr lang="fr-FR" sz="1100" b="0" dirty="0" err="1">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deepOrange</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86972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6614FE-81C1-EC9C-E6BE-BE40838835C7}"/>
              </a:ext>
            </a:extLst>
          </p:cNvPr>
          <p:cNvSpPr>
            <a:spLocks noGrp="1"/>
          </p:cNvSpPr>
          <p:nvPr>
            <p:ph type="title"/>
          </p:nvPr>
        </p:nvSpPr>
        <p:spPr>
          <a:xfrm>
            <a:off x="577049" y="97654"/>
            <a:ext cx="11292396" cy="887767"/>
          </a:xfrm>
        </p:spPr>
        <p:txBody>
          <a:bodyPr/>
          <a:lstStyle/>
          <a:p>
            <a:r>
              <a:rPr lang="fr-FR" dirty="0"/>
              <a:t>Container</a:t>
            </a:r>
          </a:p>
        </p:txBody>
      </p:sp>
      <p:sp>
        <p:nvSpPr>
          <p:cNvPr id="3" name="Espace réservé du contenu 2">
            <a:extLst>
              <a:ext uri="{FF2B5EF4-FFF2-40B4-BE49-F238E27FC236}">
                <a16:creationId xmlns:a16="http://schemas.microsoft.com/office/drawing/2014/main" id="{DBC9782E-DC0A-1643-586D-1EFA05A702E1}"/>
              </a:ext>
            </a:extLst>
          </p:cNvPr>
          <p:cNvSpPr>
            <a:spLocks noGrp="1"/>
          </p:cNvSpPr>
          <p:nvPr>
            <p:ph idx="1"/>
          </p:nvPr>
        </p:nvSpPr>
        <p:spPr>
          <a:xfrm>
            <a:off x="159799" y="878889"/>
            <a:ext cx="11807300" cy="5797119"/>
          </a:xfrm>
        </p:spPr>
        <p:txBody>
          <a:bodyPr>
            <a:normAutofit/>
          </a:bodyPr>
          <a:lstStyle/>
          <a:p>
            <a:r>
              <a:rPr lang="fr-FR" b="1" i="0" dirty="0">
                <a:solidFill>
                  <a:srgbClr val="273239"/>
                </a:solidFill>
                <a:effectLst/>
                <a:latin typeface="urw-din"/>
              </a:rPr>
              <a:t>La classe Container</a:t>
            </a:r>
            <a:r>
              <a:rPr lang="fr-FR" b="0" i="0" dirty="0">
                <a:solidFill>
                  <a:srgbClr val="273239"/>
                </a:solidFill>
                <a:effectLst/>
                <a:latin typeface="urw-din"/>
              </a:rPr>
              <a:t> dans Flutter est un widget pratique qui combine la peinture, le positionnement et le dimensionnement communs des widgets. Fondamentalement, un conteneur est comme une boîte pour stocker le contenu. Un élément de conteneur de base qui stocke un widget a une </a:t>
            </a:r>
            <a:r>
              <a:rPr lang="fr-FR" b="1" i="0" dirty="0">
                <a:solidFill>
                  <a:srgbClr val="273239"/>
                </a:solidFill>
                <a:effectLst/>
                <a:latin typeface="urw-din"/>
              </a:rPr>
              <a:t>marge</a:t>
            </a:r>
            <a:r>
              <a:rPr lang="fr-FR" b="0" i="0" dirty="0">
                <a:solidFill>
                  <a:srgbClr val="273239"/>
                </a:solidFill>
                <a:effectLst/>
                <a:latin typeface="urw-din"/>
              </a:rPr>
              <a:t> , qui sépare le conteneur actuel des autres contenus. Le conteneur total peut recevoir une </a:t>
            </a:r>
            <a:r>
              <a:rPr lang="fr-FR" b="1" i="0" dirty="0">
                <a:solidFill>
                  <a:srgbClr val="273239"/>
                </a:solidFill>
                <a:effectLst/>
                <a:latin typeface="urw-din"/>
              </a:rPr>
              <a:t>bordure</a:t>
            </a:r>
            <a:r>
              <a:rPr lang="fr-FR" b="0" i="0" dirty="0">
                <a:solidFill>
                  <a:srgbClr val="273239"/>
                </a:solidFill>
                <a:effectLst/>
                <a:latin typeface="urw-din"/>
              </a:rPr>
              <a:t> de différentes formes, par exemple des rectangles arrondis, etc</a:t>
            </a:r>
            <a:r>
              <a:rPr lang="fr-FR" b="0" i="0">
                <a:solidFill>
                  <a:srgbClr val="273239"/>
                </a:solidFill>
                <a:effectLst/>
                <a:latin typeface="urw-din"/>
              </a:rPr>
              <a:t>. </a:t>
            </a:r>
            <a:endParaRPr lang="fr-FR" b="0" i="0" dirty="0">
              <a:solidFill>
                <a:srgbClr val="273239"/>
              </a:solidFill>
              <a:effectLst/>
              <a:latin typeface="urw-din"/>
            </a:endParaRPr>
          </a:p>
          <a:p>
            <a:r>
              <a:rPr lang="fr-FR" dirty="0">
                <a:solidFill>
                  <a:srgbClr val="273239"/>
                </a:solidFill>
                <a:latin typeface="urw-din"/>
              </a:rPr>
              <a:t>Contrairement a </a:t>
            </a:r>
            <a:r>
              <a:rPr lang="fr-FR" dirty="0" err="1">
                <a:solidFill>
                  <a:srgbClr val="273239"/>
                </a:solidFill>
                <a:latin typeface="urw-din"/>
              </a:rPr>
              <a:t>sizebox</a:t>
            </a:r>
            <a:r>
              <a:rPr lang="fr-FR" dirty="0">
                <a:solidFill>
                  <a:srgbClr val="273239"/>
                </a:solidFill>
                <a:latin typeface="urw-din"/>
              </a:rPr>
              <a:t>, container </a:t>
            </a:r>
            <a:r>
              <a:rPr lang="fr-FR" dirty="0" err="1">
                <a:solidFill>
                  <a:srgbClr val="273239"/>
                </a:solidFill>
                <a:latin typeface="urw-din"/>
              </a:rPr>
              <a:t>possede</a:t>
            </a:r>
            <a:r>
              <a:rPr lang="fr-FR" dirty="0">
                <a:solidFill>
                  <a:srgbClr val="273239"/>
                </a:solidFill>
                <a:latin typeface="urw-din"/>
              </a:rPr>
              <a:t> </a:t>
            </a:r>
            <a:r>
              <a:rPr lang="fr-FR" dirty="0" err="1">
                <a:solidFill>
                  <a:srgbClr val="273239"/>
                </a:solidFill>
                <a:latin typeface="urw-din"/>
              </a:rPr>
              <a:t>plusieur</a:t>
            </a:r>
            <a:r>
              <a:rPr lang="fr-FR" dirty="0">
                <a:solidFill>
                  <a:srgbClr val="273239"/>
                </a:solidFill>
                <a:latin typeface="urw-din"/>
              </a:rPr>
              <a:t> </a:t>
            </a:r>
            <a:r>
              <a:rPr lang="fr-FR" dirty="0" err="1">
                <a:solidFill>
                  <a:srgbClr val="273239"/>
                </a:solidFill>
                <a:latin typeface="urw-din"/>
              </a:rPr>
              <a:t>proprieté</a:t>
            </a:r>
            <a:r>
              <a:rPr lang="fr-FR" dirty="0">
                <a:solidFill>
                  <a:srgbClr val="273239"/>
                </a:solidFill>
                <a:latin typeface="urw-din"/>
              </a:rPr>
              <a:t> hormis la largeur et la hauteur</a:t>
            </a:r>
            <a:endParaRPr lang="fr-FR" dirty="0"/>
          </a:p>
        </p:txBody>
      </p:sp>
      <p:pic>
        <p:nvPicPr>
          <p:cNvPr id="5" name="Image 4">
            <a:extLst>
              <a:ext uri="{FF2B5EF4-FFF2-40B4-BE49-F238E27FC236}">
                <a16:creationId xmlns:a16="http://schemas.microsoft.com/office/drawing/2014/main" id="{DB3E316B-0776-B4C0-8A5D-E7C1269955CF}"/>
              </a:ext>
            </a:extLst>
          </p:cNvPr>
          <p:cNvPicPr>
            <a:picLocks noChangeAspect="1"/>
          </p:cNvPicPr>
          <p:nvPr/>
        </p:nvPicPr>
        <p:blipFill>
          <a:blip r:embed="rId2"/>
          <a:stretch>
            <a:fillRect/>
          </a:stretch>
        </p:blipFill>
        <p:spPr>
          <a:xfrm>
            <a:off x="308375" y="4096884"/>
            <a:ext cx="3762900" cy="2286319"/>
          </a:xfrm>
          <a:prstGeom prst="rect">
            <a:avLst/>
          </a:prstGeom>
        </p:spPr>
      </p:pic>
      <p:pic>
        <p:nvPicPr>
          <p:cNvPr id="7" name="Image 6">
            <a:extLst>
              <a:ext uri="{FF2B5EF4-FFF2-40B4-BE49-F238E27FC236}">
                <a16:creationId xmlns:a16="http://schemas.microsoft.com/office/drawing/2014/main" id="{F1C1471E-CF7A-F725-8427-87321BF62F61}"/>
              </a:ext>
            </a:extLst>
          </p:cNvPr>
          <p:cNvPicPr>
            <a:picLocks noChangeAspect="1"/>
          </p:cNvPicPr>
          <p:nvPr/>
        </p:nvPicPr>
        <p:blipFill>
          <a:blip r:embed="rId3"/>
          <a:stretch>
            <a:fillRect/>
          </a:stretch>
        </p:blipFill>
        <p:spPr>
          <a:xfrm>
            <a:off x="9891380" y="2883936"/>
            <a:ext cx="1978065" cy="3792072"/>
          </a:xfrm>
          <a:prstGeom prst="rect">
            <a:avLst/>
          </a:prstGeom>
        </p:spPr>
      </p:pic>
    </p:spTree>
    <p:extLst>
      <p:ext uri="{BB962C8B-B14F-4D97-AF65-F5344CB8AC3E}">
        <p14:creationId xmlns:p14="http://schemas.microsoft.com/office/powerpoint/2010/main" val="70495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F2660F-3DD4-497F-98F0-489875FEF292}"/>
              </a:ext>
            </a:extLst>
          </p:cNvPr>
          <p:cNvSpPr>
            <a:spLocks noGrp="1"/>
          </p:cNvSpPr>
          <p:nvPr>
            <p:ph type="title"/>
          </p:nvPr>
        </p:nvSpPr>
        <p:spPr/>
        <p:txBody>
          <a:bodyPr/>
          <a:lstStyle/>
          <a:p>
            <a:r>
              <a:rPr lang="fr-FR" dirty="0" err="1"/>
              <a:t>expended</a:t>
            </a:r>
            <a:endParaRPr lang="fr-FR" dirty="0"/>
          </a:p>
        </p:txBody>
      </p:sp>
      <p:sp>
        <p:nvSpPr>
          <p:cNvPr id="3" name="Espace réservé du contenu 2">
            <a:extLst>
              <a:ext uri="{FF2B5EF4-FFF2-40B4-BE49-F238E27FC236}">
                <a16:creationId xmlns:a16="http://schemas.microsoft.com/office/drawing/2014/main" id="{C88D2875-3B0B-5100-A135-68464335CB07}"/>
              </a:ext>
            </a:extLst>
          </p:cNvPr>
          <p:cNvSpPr>
            <a:spLocks noGrp="1"/>
          </p:cNvSpPr>
          <p:nvPr>
            <p:ph idx="1"/>
          </p:nvPr>
        </p:nvSpPr>
        <p:spPr>
          <a:xfrm>
            <a:off x="315245" y="2396970"/>
            <a:ext cx="3271333" cy="3784107"/>
          </a:xfrm>
        </p:spPr>
        <p:txBody>
          <a:bodyPr/>
          <a:lstStyle/>
          <a:p>
            <a:r>
              <a:rPr lang="fr-FR" dirty="0"/>
              <a:t>Voyons l’exemple suivant</a:t>
            </a:r>
          </a:p>
          <a:p>
            <a:r>
              <a:rPr lang="fr-FR" dirty="0"/>
              <a:t>On crée 3 container dans une </a:t>
            </a:r>
            <a:r>
              <a:rPr lang="fr-FR" dirty="0" err="1"/>
              <a:t>column</a:t>
            </a:r>
            <a:endParaRPr lang="fr-FR" dirty="0"/>
          </a:p>
          <a:p>
            <a:r>
              <a:rPr lang="fr-FR" dirty="0"/>
              <a:t>On remarque qu’il reste du blanc en bas </a:t>
            </a:r>
          </a:p>
          <a:p>
            <a:endParaRPr lang="fr-FR" dirty="0"/>
          </a:p>
        </p:txBody>
      </p:sp>
      <p:sp>
        <p:nvSpPr>
          <p:cNvPr id="5" name="ZoneTexte 4">
            <a:extLst>
              <a:ext uri="{FF2B5EF4-FFF2-40B4-BE49-F238E27FC236}">
                <a16:creationId xmlns:a16="http://schemas.microsoft.com/office/drawing/2014/main" id="{D0913445-6476-21C3-52AD-DCF1B5AEEEF2}"/>
              </a:ext>
            </a:extLst>
          </p:cNvPr>
          <p:cNvSpPr txBox="1"/>
          <p:nvPr/>
        </p:nvSpPr>
        <p:spPr>
          <a:xfrm>
            <a:off x="4179263" y="2292937"/>
            <a:ext cx="4587536" cy="3046988"/>
          </a:xfrm>
          <a:prstGeom prst="rect">
            <a:avLst/>
          </a:prstGeom>
          <a:solidFill>
            <a:schemeClr val="tx1"/>
          </a:solidFill>
        </p:spPr>
        <p:txBody>
          <a:bodyPr wrap="square">
            <a:spAutoFit/>
          </a:bodyPr>
          <a:lstStyle/>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body</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Column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children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Container</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color</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Colors</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amber</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child</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Center</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child</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Text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Container</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color</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Colors</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orange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child</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Center</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child</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Text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"2"</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Container</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color</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Colors</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blueAccent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child</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Center</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child</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Text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"3"</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p:txBody>
      </p:sp>
      <p:cxnSp>
        <p:nvCxnSpPr>
          <p:cNvPr id="9" name="Connecteur droit avec flèche 8">
            <a:extLst>
              <a:ext uri="{FF2B5EF4-FFF2-40B4-BE49-F238E27FC236}">
                <a16:creationId xmlns:a16="http://schemas.microsoft.com/office/drawing/2014/main" id="{7A340435-B6F4-1D89-2F5F-B637AD16D8B1}"/>
              </a:ext>
            </a:extLst>
          </p:cNvPr>
          <p:cNvCxnSpPr/>
          <p:nvPr/>
        </p:nvCxnSpPr>
        <p:spPr>
          <a:xfrm flipV="1">
            <a:off x="8632795" y="4861679"/>
            <a:ext cx="630315" cy="97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BC73FA85-60AF-3F72-D77A-E744EFE13CA2}"/>
              </a:ext>
            </a:extLst>
          </p:cNvPr>
          <p:cNvPicPr>
            <a:picLocks noChangeAspect="1"/>
          </p:cNvPicPr>
          <p:nvPr/>
        </p:nvPicPr>
        <p:blipFill>
          <a:blip r:embed="rId2"/>
          <a:stretch>
            <a:fillRect/>
          </a:stretch>
        </p:blipFill>
        <p:spPr>
          <a:xfrm>
            <a:off x="9359485" y="1699574"/>
            <a:ext cx="2517270" cy="4594694"/>
          </a:xfrm>
          <a:prstGeom prst="rect">
            <a:avLst/>
          </a:prstGeom>
        </p:spPr>
      </p:pic>
    </p:spTree>
    <p:extLst>
      <p:ext uri="{BB962C8B-B14F-4D97-AF65-F5344CB8AC3E}">
        <p14:creationId xmlns:p14="http://schemas.microsoft.com/office/powerpoint/2010/main" val="1918525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E856FC2-E678-FAF1-6062-890CFD16A598}"/>
              </a:ext>
            </a:extLst>
          </p:cNvPr>
          <p:cNvSpPr>
            <a:spLocks noGrp="1"/>
          </p:cNvSpPr>
          <p:nvPr>
            <p:ph idx="1"/>
          </p:nvPr>
        </p:nvSpPr>
        <p:spPr>
          <a:xfrm>
            <a:off x="411332" y="597309"/>
            <a:ext cx="6522128" cy="5574891"/>
          </a:xfrm>
        </p:spPr>
        <p:txBody>
          <a:bodyPr/>
          <a:lstStyle/>
          <a:p>
            <a:pPr algn="l"/>
            <a:r>
              <a:rPr lang="fr-FR" b="0" i="0" dirty="0">
                <a:solidFill>
                  <a:srgbClr val="111111"/>
                </a:solidFill>
                <a:effectLst/>
                <a:latin typeface="Roboto" panose="02000000000000000000" pitchFamily="2" charset="0"/>
              </a:rPr>
              <a:t>L'utilisation d'un widget </a:t>
            </a:r>
            <a:r>
              <a:rPr lang="fr-FR" b="0" i="0" u="none" strike="noStrike" dirty="0" err="1">
                <a:solidFill>
                  <a:srgbClr val="0175C2"/>
                </a:solidFill>
                <a:effectLst/>
                <a:latin typeface="Roboto" panose="02000000000000000000" pitchFamily="2" charset="0"/>
                <a:hlinkClick r:id="rId2"/>
              </a:rPr>
              <a:t>Expanded</a:t>
            </a:r>
            <a:r>
              <a:rPr lang="fr-FR" b="0" i="0" dirty="0">
                <a:solidFill>
                  <a:srgbClr val="111111"/>
                </a:solidFill>
                <a:effectLst/>
                <a:latin typeface="Roboto" panose="02000000000000000000" pitchFamily="2" charset="0"/>
              </a:rPr>
              <a:t> permet à un enfant d'un </a:t>
            </a:r>
            <a:r>
              <a:rPr lang="fr-FR" b="0" i="0" u="none" strike="noStrike" dirty="0">
                <a:solidFill>
                  <a:srgbClr val="0175C2"/>
                </a:solidFill>
                <a:effectLst/>
                <a:latin typeface="Roboto" panose="02000000000000000000" pitchFamily="2" charset="0"/>
                <a:hlinkClick r:id="rId3"/>
              </a:rPr>
              <a:t>Row</a:t>
            </a:r>
            <a:r>
              <a:rPr lang="fr-FR" b="0" i="0" dirty="0">
                <a:solidFill>
                  <a:srgbClr val="111111"/>
                </a:solidFill>
                <a:effectLst/>
                <a:latin typeface="Roboto" panose="02000000000000000000" pitchFamily="2" charset="0"/>
              </a:rPr>
              <a:t> , </a:t>
            </a:r>
            <a:r>
              <a:rPr lang="fr-FR" b="0" i="0" u="none" strike="noStrike" dirty="0" err="1">
                <a:solidFill>
                  <a:srgbClr val="0175C2"/>
                </a:solidFill>
                <a:effectLst/>
                <a:latin typeface="Roboto" panose="02000000000000000000" pitchFamily="2" charset="0"/>
                <a:hlinkClick r:id="rId4"/>
              </a:rPr>
              <a:t>Column</a:t>
            </a:r>
            <a:r>
              <a:rPr lang="fr-FR" b="0" i="0" dirty="0">
                <a:solidFill>
                  <a:srgbClr val="111111"/>
                </a:solidFill>
                <a:effectLst/>
                <a:latin typeface="Roboto" panose="02000000000000000000" pitchFamily="2" charset="0"/>
              </a:rPr>
              <a:t> ou </a:t>
            </a:r>
            <a:r>
              <a:rPr lang="fr-FR" b="0" i="0" u="none" strike="noStrike" dirty="0">
                <a:solidFill>
                  <a:srgbClr val="0175C2"/>
                </a:solidFill>
                <a:effectLst/>
                <a:latin typeface="Roboto" panose="02000000000000000000" pitchFamily="2" charset="0"/>
                <a:hlinkClick r:id="rId5"/>
              </a:rPr>
              <a:t>Flex</a:t>
            </a:r>
            <a:r>
              <a:rPr lang="fr-FR" b="0" i="0" dirty="0">
                <a:solidFill>
                  <a:srgbClr val="111111"/>
                </a:solidFill>
                <a:effectLst/>
                <a:latin typeface="Roboto" panose="02000000000000000000" pitchFamily="2" charset="0"/>
              </a:rPr>
              <a:t> de se développer pour remplir l'espace disponible le long de l'axe principal (par exemple, horizontalement pour un </a:t>
            </a:r>
            <a:r>
              <a:rPr lang="fr-FR" b="0" i="0" u="none" strike="noStrike" dirty="0">
                <a:solidFill>
                  <a:srgbClr val="0175C2"/>
                </a:solidFill>
                <a:effectLst/>
                <a:latin typeface="Roboto" panose="02000000000000000000" pitchFamily="2" charset="0"/>
                <a:hlinkClick r:id="rId3"/>
              </a:rPr>
              <a:t>Row</a:t>
            </a:r>
            <a:r>
              <a:rPr lang="fr-FR" b="0" i="0" dirty="0">
                <a:solidFill>
                  <a:srgbClr val="111111"/>
                </a:solidFill>
                <a:effectLst/>
                <a:latin typeface="Roboto" panose="02000000000000000000" pitchFamily="2" charset="0"/>
              </a:rPr>
              <a:t> ou verticalement pour un </a:t>
            </a:r>
            <a:r>
              <a:rPr lang="fr-FR" b="0" i="0" u="none" strike="noStrike" dirty="0" err="1">
                <a:solidFill>
                  <a:srgbClr val="0175C2"/>
                </a:solidFill>
                <a:effectLst/>
                <a:latin typeface="Roboto" panose="02000000000000000000" pitchFamily="2" charset="0"/>
                <a:hlinkClick r:id="rId4"/>
              </a:rPr>
              <a:t>Column</a:t>
            </a:r>
            <a:r>
              <a:rPr lang="fr-FR" b="0" i="0" dirty="0">
                <a:solidFill>
                  <a:srgbClr val="111111"/>
                </a:solidFill>
                <a:effectLst/>
                <a:latin typeface="Roboto" panose="02000000000000000000" pitchFamily="2" charset="0"/>
              </a:rPr>
              <a:t> ). Si plusieurs enfants sont agrandis, l'espace disponible est divisé entre eux en fonction du facteur </a:t>
            </a:r>
            <a:r>
              <a:rPr lang="fr-FR" b="0" i="0" u="none" strike="noStrike" dirty="0">
                <a:solidFill>
                  <a:srgbClr val="0175C2"/>
                </a:solidFill>
                <a:effectLst/>
                <a:latin typeface="Roboto" panose="02000000000000000000" pitchFamily="2" charset="0"/>
                <a:hlinkClick r:id="rId6"/>
              </a:rPr>
              <a:t>flexible .</a:t>
            </a:r>
            <a:endParaRPr lang="fr-FR" b="0" i="0" u="none" strike="noStrike" dirty="0">
              <a:solidFill>
                <a:srgbClr val="0175C2"/>
              </a:solidFill>
              <a:effectLst/>
              <a:latin typeface="Roboto" panose="02000000000000000000" pitchFamily="2" charset="0"/>
            </a:endParaRPr>
          </a:p>
          <a:p>
            <a:pPr algn="l"/>
            <a:r>
              <a:rPr lang="fr-FR" u="none" strike="noStrike" dirty="0">
                <a:solidFill>
                  <a:srgbClr val="111111"/>
                </a:solidFill>
                <a:latin typeface="Roboto" panose="02000000000000000000" pitchFamily="2" charset="0"/>
              </a:rPr>
              <a:t>La propriété </a:t>
            </a:r>
            <a:r>
              <a:rPr lang="fr-FR" u="none" strike="noStrike" dirty="0" err="1">
                <a:solidFill>
                  <a:srgbClr val="111111"/>
                </a:solidFill>
                <a:latin typeface="Roboto" panose="02000000000000000000" pitchFamily="2" charset="0"/>
              </a:rPr>
              <a:t>flex</a:t>
            </a:r>
            <a:r>
              <a:rPr lang="fr-FR" u="none" strike="noStrike" dirty="0">
                <a:solidFill>
                  <a:srgbClr val="111111"/>
                </a:solidFill>
                <a:latin typeface="Roboto" panose="02000000000000000000" pitchFamily="2" charset="0"/>
              </a:rPr>
              <a:t> permet de devisé l’</a:t>
            </a:r>
            <a:r>
              <a:rPr lang="fr-FR" u="none" strike="noStrike" dirty="0" err="1">
                <a:solidFill>
                  <a:srgbClr val="111111"/>
                </a:solidFill>
                <a:latin typeface="Roboto" panose="02000000000000000000" pitchFamily="2" charset="0"/>
              </a:rPr>
              <a:t>ecrant</a:t>
            </a:r>
            <a:r>
              <a:rPr lang="fr-FR" u="none" strike="noStrike" dirty="0">
                <a:solidFill>
                  <a:srgbClr val="111111"/>
                </a:solidFill>
                <a:latin typeface="Roboto" panose="02000000000000000000" pitchFamily="2" charset="0"/>
              </a:rPr>
              <a:t> en pourcentage </a:t>
            </a:r>
            <a:endParaRPr lang="fr-FR" b="0" i="0" u="none" strike="noStrike" dirty="0">
              <a:solidFill>
                <a:srgbClr val="0175C2"/>
              </a:solidFill>
              <a:effectLst/>
              <a:latin typeface="Roboto" panose="02000000000000000000" pitchFamily="2" charset="0"/>
            </a:endParaRPr>
          </a:p>
          <a:p>
            <a:pPr algn="l"/>
            <a:r>
              <a:rPr lang="fr-FR" dirty="0">
                <a:solidFill>
                  <a:srgbClr val="111111"/>
                </a:solidFill>
                <a:latin typeface="Roboto" panose="02000000000000000000" pitchFamily="2" charset="0"/>
              </a:rPr>
              <a:t>Par </a:t>
            </a:r>
            <a:r>
              <a:rPr lang="fr-FR" dirty="0" err="1">
                <a:solidFill>
                  <a:srgbClr val="111111"/>
                </a:solidFill>
                <a:latin typeface="Roboto" panose="02000000000000000000" pitchFamily="2" charset="0"/>
              </a:rPr>
              <a:t>defaut</a:t>
            </a:r>
            <a:r>
              <a:rPr lang="fr-FR" dirty="0">
                <a:solidFill>
                  <a:srgbClr val="111111"/>
                </a:solidFill>
                <a:latin typeface="Roboto" panose="02000000000000000000" pitchFamily="2" charset="0"/>
              </a:rPr>
              <a:t> </a:t>
            </a:r>
            <a:r>
              <a:rPr lang="fr-FR" dirty="0" err="1">
                <a:solidFill>
                  <a:srgbClr val="111111"/>
                </a:solidFill>
                <a:latin typeface="Roboto" panose="02000000000000000000" pitchFamily="2" charset="0"/>
              </a:rPr>
              <a:t>flex</a:t>
            </a:r>
            <a:r>
              <a:rPr lang="fr-FR" dirty="0">
                <a:solidFill>
                  <a:srgbClr val="111111"/>
                </a:solidFill>
                <a:latin typeface="Roboto" panose="02000000000000000000" pitchFamily="2" charset="0"/>
              </a:rPr>
              <a:t> =1</a:t>
            </a:r>
            <a:endParaRPr lang="fr-FR" b="0" i="0" dirty="0">
              <a:solidFill>
                <a:srgbClr val="111111"/>
              </a:solidFill>
              <a:effectLst/>
              <a:latin typeface="Roboto" panose="02000000000000000000" pitchFamily="2" charset="0"/>
            </a:endParaRPr>
          </a:p>
        </p:txBody>
      </p:sp>
      <p:sp>
        <p:nvSpPr>
          <p:cNvPr id="5" name="ZoneTexte 4">
            <a:extLst>
              <a:ext uri="{FF2B5EF4-FFF2-40B4-BE49-F238E27FC236}">
                <a16:creationId xmlns:a16="http://schemas.microsoft.com/office/drawing/2014/main" id="{9D081FE2-E944-0513-79E2-BCD234AFB19A}"/>
              </a:ext>
            </a:extLst>
          </p:cNvPr>
          <p:cNvSpPr txBox="1"/>
          <p:nvPr/>
        </p:nvSpPr>
        <p:spPr>
          <a:xfrm>
            <a:off x="7084380" y="652794"/>
            <a:ext cx="4989252" cy="4154984"/>
          </a:xfrm>
          <a:prstGeom prst="rect">
            <a:avLst/>
          </a:prstGeom>
          <a:solidFill>
            <a:schemeClr val="tx1"/>
          </a:solidFill>
        </p:spPr>
        <p:txBody>
          <a:bodyPr wrap="square">
            <a:spAutoFit/>
          </a:bodyPr>
          <a:lstStyle/>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body</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Column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children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Expanded</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child</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Container</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color</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Colors</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amber</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child</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Center</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child</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Text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Expanded</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child</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Container</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color</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Colors</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orange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child</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Center</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child</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Text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"2"</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Expanded</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child</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Container</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color</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Colors</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blueAccent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child</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Center</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child</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Text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"3"</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p:txBody>
      </p:sp>
      <p:pic>
        <p:nvPicPr>
          <p:cNvPr id="7" name="Image 6">
            <a:extLst>
              <a:ext uri="{FF2B5EF4-FFF2-40B4-BE49-F238E27FC236}">
                <a16:creationId xmlns:a16="http://schemas.microsoft.com/office/drawing/2014/main" id="{B4EE360D-2ECD-AD2B-BF96-1D6B88C80192}"/>
              </a:ext>
            </a:extLst>
          </p:cNvPr>
          <p:cNvPicPr>
            <a:picLocks noChangeAspect="1"/>
          </p:cNvPicPr>
          <p:nvPr/>
        </p:nvPicPr>
        <p:blipFill>
          <a:blip r:embed="rId7"/>
          <a:stretch>
            <a:fillRect/>
          </a:stretch>
        </p:blipFill>
        <p:spPr>
          <a:xfrm>
            <a:off x="4534350" y="3080113"/>
            <a:ext cx="1933088" cy="3455329"/>
          </a:xfrm>
          <a:prstGeom prst="rect">
            <a:avLst/>
          </a:prstGeom>
        </p:spPr>
      </p:pic>
    </p:spTree>
    <p:extLst>
      <p:ext uri="{BB962C8B-B14F-4D97-AF65-F5344CB8AC3E}">
        <p14:creationId xmlns:p14="http://schemas.microsoft.com/office/powerpoint/2010/main" val="2830245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E448AB5-FF99-3A20-76E9-4ACB96469827}"/>
              </a:ext>
            </a:extLst>
          </p:cNvPr>
          <p:cNvSpPr>
            <a:spLocks noGrp="1"/>
          </p:cNvSpPr>
          <p:nvPr>
            <p:ph idx="1"/>
          </p:nvPr>
        </p:nvSpPr>
        <p:spPr>
          <a:xfrm>
            <a:off x="128815" y="186076"/>
            <a:ext cx="5109010" cy="4050792"/>
          </a:xfrm>
        </p:spPr>
        <p:txBody>
          <a:bodyPr/>
          <a:lstStyle/>
          <a:p>
            <a:pPr algn="l" fontAlgn="base"/>
            <a:r>
              <a:rPr lang="fr-FR" b="0" i="0" dirty="0">
                <a:solidFill>
                  <a:srgbClr val="51585F"/>
                </a:solidFill>
                <a:effectLst/>
                <a:latin typeface="-apple-system"/>
              </a:rPr>
              <a:t>Le principe ici est le suivant :</a:t>
            </a:r>
          </a:p>
          <a:p>
            <a:pPr algn="l" fontAlgn="base"/>
            <a:r>
              <a:rPr lang="fr-FR" b="0" i="0" dirty="0" err="1">
                <a:solidFill>
                  <a:srgbClr val="51585F"/>
                </a:solidFill>
                <a:effectLst/>
                <a:latin typeface="-apple-system"/>
              </a:rPr>
              <a:t>total_flex</a:t>
            </a:r>
            <a:r>
              <a:rPr lang="fr-FR" b="0" i="0" dirty="0">
                <a:solidFill>
                  <a:srgbClr val="51585F"/>
                </a:solidFill>
                <a:effectLst/>
                <a:latin typeface="-apple-system"/>
              </a:rPr>
              <a:t> = 1+3+2 = 6</a:t>
            </a:r>
          </a:p>
          <a:p>
            <a:pPr algn="l" fontAlgn="base"/>
            <a:r>
              <a:rPr lang="fr-FR" b="0" i="0" dirty="0">
                <a:solidFill>
                  <a:srgbClr val="51585F"/>
                </a:solidFill>
                <a:effectLst/>
                <a:latin typeface="-apple-system"/>
              </a:rPr>
              <a:t>Par conséquent :</a:t>
            </a:r>
          </a:p>
          <a:p>
            <a:pPr algn="l" fontAlgn="base"/>
            <a:r>
              <a:rPr lang="fr-FR" b="0" i="0" dirty="0">
                <a:solidFill>
                  <a:srgbClr val="51585F"/>
                </a:solidFill>
                <a:effectLst/>
                <a:latin typeface="-apple-system"/>
              </a:rPr>
              <a:t>Container du haut occupera 1/6 de l’écran.</a:t>
            </a:r>
          </a:p>
          <a:p>
            <a:pPr algn="l" fontAlgn="base"/>
            <a:r>
              <a:rPr lang="fr-FR" b="0" i="0" dirty="0">
                <a:solidFill>
                  <a:srgbClr val="51585F"/>
                </a:solidFill>
                <a:effectLst/>
                <a:latin typeface="-apple-system"/>
              </a:rPr>
              <a:t>Container du milieu occupera 3/6 de l’écran.</a:t>
            </a:r>
          </a:p>
          <a:p>
            <a:pPr algn="l" fontAlgn="base"/>
            <a:r>
              <a:rPr lang="fr-FR" b="0" i="0" dirty="0">
                <a:solidFill>
                  <a:srgbClr val="51585F"/>
                </a:solidFill>
                <a:effectLst/>
                <a:latin typeface="-apple-system"/>
              </a:rPr>
              <a:t>Container du bas occupera 2/6 de l’écran.</a:t>
            </a:r>
          </a:p>
          <a:p>
            <a:endParaRPr lang="fr-FR" dirty="0"/>
          </a:p>
        </p:txBody>
      </p:sp>
      <p:sp>
        <p:nvSpPr>
          <p:cNvPr id="5" name="ZoneTexte 4">
            <a:extLst>
              <a:ext uri="{FF2B5EF4-FFF2-40B4-BE49-F238E27FC236}">
                <a16:creationId xmlns:a16="http://schemas.microsoft.com/office/drawing/2014/main" id="{8F10635E-F193-23AB-90F5-5F0024A87664}"/>
              </a:ext>
            </a:extLst>
          </p:cNvPr>
          <p:cNvSpPr txBox="1"/>
          <p:nvPr/>
        </p:nvSpPr>
        <p:spPr>
          <a:xfrm>
            <a:off x="128815" y="2686218"/>
            <a:ext cx="6094520" cy="3985706"/>
          </a:xfrm>
          <a:prstGeom prst="rect">
            <a:avLst/>
          </a:prstGeom>
          <a:solidFill>
            <a:schemeClr val="tx1"/>
          </a:solidFill>
        </p:spPr>
        <p:txBody>
          <a:bodyPr wrap="square">
            <a:spAutoFit/>
          </a:bodyPr>
          <a:lstStyle/>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children</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Expanded</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flex</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child</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Container</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color</a:t>
            </a:r>
            <a:r>
              <a:rPr lang="en-US" sz="1100" b="0" dirty="0">
                <a:solidFill>
                  <a:srgbClr val="D4D4D4"/>
                </a:solidFill>
                <a:effectLst/>
                <a:latin typeface="Consolas" panose="020B0609020204030204" pitchFamily="49" charset="0"/>
              </a:rPr>
              <a:t>: </a:t>
            </a:r>
            <a:r>
              <a:rPr lang="en-US" sz="1100" b="0" dirty="0" err="1">
                <a:solidFill>
                  <a:srgbClr val="4EC9B0"/>
                </a:solidFill>
                <a:effectLst/>
                <a:latin typeface="Consolas" panose="020B0609020204030204" pitchFamily="49" charset="0"/>
              </a:rPr>
              <a:t>Colors</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amber</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child</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const</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Center</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child</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Text</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Expanded</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flex</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3</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child</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Container</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color</a:t>
            </a:r>
            <a:r>
              <a:rPr lang="en-US" sz="1100" b="0" dirty="0">
                <a:solidFill>
                  <a:srgbClr val="D4D4D4"/>
                </a:solidFill>
                <a:effectLst/>
                <a:latin typeface="Consolas" panose="020B0609020204030204" pitchFamily="49" charset="0"/>
              </a:rPr>
              <a:t>: </a:t>
            </a:r>
            <a:r>
              <a:rPr lang="en-US" sz="1100" b="0" dirty="0" err="1">
                <a:solidFill>
                  <a:srgbClr val="4EC9B0"/>
                </a:solidFill>
                <a:effectLst/>
                <a:latin typeface="Consolas" panose="020B0609020204030204" pitchFamily="49" charset="0"/>
              </a:rPr>
              <a:t>Colors</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orange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child</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const</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Center</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child</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Text</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"2"</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Expanded</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flex</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2</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child</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Container</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color</a:t>
            </a:r>
            <a:r>
              <a:rPr lang="en-US" sz="1100" b="0" dirty="0">
                <a:solidFill>
                  <a:srgbClr val="D4D4D4"/>
                </a:solidFill>
                <a:effectLst/>
                <a:latin typeface="Consolas" panose="020B0609020204030204" pitchFamily="49" charset="0"/>
              </a:rPr>
              <a:t>: </a:t>
            </a:r>
            <a:r>
              <a:rPr lang="en-US" sz="1100" b="0" dirty="0" err="1">
                <a:solidFill>
                  <a:srgbClr val="4EC9B0"/>
                </a:solidFill>
                <a:effectLst/>
                <a:latin typeface="Consolas" panose="020B0609020204030204" pitchFamily="49" charset="0"/>
              </a:rPr>
              <a:t>Colors</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blueAccent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child</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const</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Center</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child</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Text</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"3"</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p>
        </p:txBody>
      </p:sp>
      <p:pic>
        <p:nvPicPr>
          <p:cNvPr id="7" name="Image 6">
            <a:extLst>
              <a:ext uri="{FF2B5EF4-FFF2-40B4-BE49-F238E27FC236}">
                <a16:creationId xmlns:a16="http://schemas.microsoft.com/office/drawing/2014/main" id="{A8BBAF50-28E2-7D9C-D49E-E6F69DDE7B7A}"/>
              </a:ext>
            </a:extLst>
          </p:cNvPr>
          <p:cNvPicPr>
            <a:picLocks noChangeAspect="1"/>
          </p:cNvPicPr>
          <p:nvPr/>
        </p:nvPicPr>
        <p:blipFill>
          <a:blip r:embed="rId2"/>
          <a:stretch>
            <a:fillRect/>
          </a:stretch>
        </p:blipFill>
        <p:spPr>
          <a:xfrm>
            <a:off x="7450988" y="299601"/>
            <a:ext cx="3486637" cy="6258798"/>
          </a:xfrm>
          <a:prstGeom prst="rect">
            <a:avLst/>
          </a:prstGeom>
        </p:spPr>
      </p:pic>
    </p:spTree>
    <p:extLst>
      <p:ext uri="{BB962C8B-B14F-4D97-AF65-F5344CB8AC3E}">
        <p14:creationId xmlns:p14="http://schemas.microsoft.com/office/powerpoint/2010/main" val="3562850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A672D3-E27A-7AB5-ADFB-9B6A5BFFC2E8}"/>
              </a:ext>
            </a:extLst>
          </p:cNvPr>
          <p:cNvSpPr>
            <a:spLocks noGrp="1"/>
          </p:cNvSpPr>
          <p:nvPr>
            <p:ph type="title"/>
          </p:nvPr>
        </p:nvSpPr>
        <p:spPr/>
        <p:txBody>
          <a:bodyPr/>
          <a:lstStyle/>
          <a:p>
            <a:r>
              <a:rPr lang="fr-FR" dirty="0"/>
              <a:t>Navigator</a:t>
            </a:r>
          </a:p>
        </p:txBody>
      </p:sp>
      <p:sp>
        <p:nvSpPr>
          <p:cNvPr id="3" name="Espace réservé du contenu 2">
            <a:extLst>
              <a:ext uri="{FF2B5EF4-FFF2-40B4-BE49-F238E27FC236}">
                <a16:creationId xmlns:a16="http://schemas.microsoft.com/office/drawing/2014/main" id="{34103015-4732-F0B0-C7D0-7B50F09B9C42}"/>
              </a:ext>
            </a:extLst>
          </p:cNvPr>
          <p:cNvSpPr>
            <a:spLocks noGrp="1"/>
          </p:cNvSpPr>
          <p:nvPr>
            <p:ph idx="1"/>
          </p:nvPr>
        </p:nvSpPr>
        <p:spPr>
          <a:xfrm>
            <a:off x="328474" y="1784411"/>
            <a:ext cx="11620870" cy="4847207"/>
          </a:xfrm>
        </p:spPr>
        <p:txBody>
          <a:bodyPr/>
          <a:lstStyle/>
          <a:p>
            <a:r>
              <a:rPr lang="fr-FR" dirty="0"/>
              <a:t>Avant d’apprendre la navigation entre Screen </a:t>
            </a:r>
          </a:p>
          <a:p>
            <a:r>
              <a:rPr lang="fr-FR" dirty="0"/>
              <a:t>On </a:t>
            </a:r>
            <a:r>
              <a:rPr lang="fr-FR" dirty="0" err="1"/>
              <a:t>cree</a:t>
            </a:r>
            <a:r>
              <a:rPr lang="fr-FR" dirty="0"/>
              <a:t> un widget Home et un screen </a:t>
            </a:r>
            <a:r>
              <a:rPr lang="fr-FR" dirty="0" err="1"/>
              <a:t>LearnFlutter</a:t>
            </a:r>
            <a:endParaRPr lang="fr-FR" dirty="0"/>
          </a:p>
          <a:p>
            <a:r>
              <a:rPr lang="fr-FR" dirty="0"/>
              <a:t>Notre main doit appeler le widget  Home  comme suit </a:t>
            </a:r>
          </a:p>
        </p:txBody>
      </p:sp>
      <p:sp>
        <p:nvSpPr>
          <p:cNvPr id="5" name="ZoneTexte 4">
            <a:extLst>
              <a:ext uri="{FF2B5EF4-FFF2-40B4-BE49-F238E27FC236}">
                <a16:creationId xmlns:a16="http://schemas.microsoft.com/office/drawing/2014/main" id="{C93F3FA2-00C3-CCE7-3DEE-7CF13D29CE11}"/>
              </a:ext>
            </a:extLst>
          </p:cNvPr>
          <p:cNvSpPr txBox="1"/>
          <p:nvPr/>
        </p:nvSpPr>
        <p:spPr>
          <a:xfrm>
            <a:off x="177555" y="3153743"/>
            <a:ext cx="3782630" cy="3477875"/>
          </a:xfrm>
          <a:prstGeom prst="rect">
            <a:avLst/>
          </a:prstGeom>
          <a:solidFill>
            <a:schemeClr val="tx1"/>
          </a:solidFill>
        </p:spPr>
        <p:txBody>
          <a:bodyPr wrap="square">
            <a:spAutoFit/>
          </a:bodyPr>
          <a:lstStyle/>
          <a:p>
            <a:r>
              <a:rPr lang="fr-FR" sz="1100" b="0" dirty="0">
                <a:solidFill>
                  <a:srgbClr val="569CD6"/>
                </a:solidFill>
                <a:effectLst/>
                <a:latin typeface="Consolas" panose="020B0609020204030204" pitchFamily="49" charset="0"/>
              </a:rPr>
              <a:t>import</a:t>
            </a:r>
            <a:r>
              <a:rPr lang="fr-FR" sz="1100" b="0" dirty="0">
                <a:solidFill>
                  <a:srgbClr val="D4D4D4"/>
                </a:solidFill>
                <a:effectLst/>
                <a:latin typeface="Consolas" panose="020B0609020204030204" pitchFamily="49" charset="0"/>
              </a:rPr>
              <a:t> </a:t>
            </a:r>
            <a:r>
              <a:rPr lang="fr-FR" sz="1100" b="0" dirty="0">
                <a:solidFill>
                  <a:srgbClr val="CE9178"/>
                </a:solidFill>
                <a:effectLst/>
                <a:latin typeface="Consolas" panose="020B0609020204030204" pitchFamily="49" charset="0"/>
              </a:rPr>
              <a:t>'</a:t>
            </a:r>
            <a:r>
              <a:rPr lang="fr-FR" sz="1100" b="0" dirty="0" err="1">
                <a:solidFill>
                  <a:srgbClr val="CE9178"/>
                </a:solidFill>
                <a:effectLst/>
                <a:latin typeface="Consolas" panose="020B0609020204030204" pitchFamily="49" charset="0"/>
              </a:rPr>
              <a:t>package:flutter</a:t>
            </a:r>
            <a:r>
              <a:rPr lang="fr-FR" sz="1100" b="0" dirty="0">
                <a:solidFill>
                  <a:srgbClr val="CE9178"/>
                </a:solidFill>
                <a:effectLst/>
                <a:latin typeface="Consolas" panose="020B0609020204030204" pitchFamily="49" charset="0"/>
              </a:rPr>
              <a:t>/</a:t>
            </a:r>
            <a:r>
              <a:rPr lang="fr-FR" sz="1100" b="0" dirty="0" err="1">
                <a:solidFill>
                  <a:srgbClr val="CE9178"/>
                </a:solidFill>
                <a:effectLst/>
                <a:latin typeface="Consolas" panose="020B0609020204030204" pitchFamily="49" charset="0"/>
              </a:rPr>
              <a:t>material.dart</a:t>
            </a:r>
            <a:r>
              <a:rPr lang="fr-FR" sz="1100" b="0" dirty="0">
                <a:solidFill>
                  <a:srgbClr val="CE9178"/>
                </a:solidFill>
                <a:effectLst/>
                <a:latin typeface="Consolas" panose="020B0609020204030204" pitchFamily="49" charset="0"/>
              </a:rPr>
              <a:t>'</a:t>
            </a:r>
            <a:r>
              <a:rPr lang="fr-FR" sz="1100" b="0" dirty="0">
                <a:solidFill>
                  <a:srgbClr val="D4D4D4"/>
                </a:solidFill>
                <a:effectLst/>
                <a:latin typeface="Consolas" panose="020B0609020204030204" pitchFamily="49" charset="0"/>
              </a:rPr>
              <a:t>;</a:t>
            </a:r>
          </a:p>
          <a:p>
            <a:r>
              <a:rPr lang="fr-FR" sz="1100" b="0" dirty="0">
                <a:solidFill>
                  <a:srgbClr val="569CD6"/>
                </a:solidFill>
                <a:effectLst/>
                <a:latin typeface="Consolas" panose="020B0609020204030204" pitchFamily="49" charset="0"/>
              </a:rPr>
              <a:t>import</a:t>
            </a:r>
            <a:r>
              <a:rPr lang="fr-FR" sz="1100" b="0" dirty="0">
                <a:solidFill>
                  <a:srgbClr val="D4D4D4"/>
                </a:solidFill>
                <a:effectLst/>
                <a:latin typeface="Consolas" panose="020B0609020204030204" pitchFamily="49" charset="0"/>
              </a:rPr>
              <a:t> </a:t>
            </a:r>
            <a:r>
              <a:rPr lang="fr-FR" sz="1100" b="0" dirty="0">
                <a:solidFill>
                  <a:srgbClr val="CE9178"/>
                </a:solidFill>
                <a:effectLst/>
                <a:latin typeface="Consolas" panose="020B0609020204030204" pitchFamily="49" charset="0"/>
              </a:rPr>
              <a:t>'</a:t>
            </a:r>
            <a:r>
              <a:rPr lang="fr-FR" sz="1100" b="0" dirty="0" err="1">
                <a:solidFill>
                  <a:srgbClr val="CE9178"/>
                </a:solidFill>
                <a:effectLst/>
                <a:latin typeface="Consolas" panose="020B0609020204030204" pitchFamily="49" charset="0"/>
              </a:rPr>
              <a:t>package:myapp</a:t>
            </a:r>
            <a:r>
              <a:rPr lang="fr-FR" sz="1100" b="0" dirty="0">
                <a:solidFill>
                  <a:srgbClr val="CE9178"/>
                </a:solidFill>
                <a:effectLst/>
                <a:latin typeface="Consolas" panose="020B0609020204030204" pitchFamily="49" charset="0"/>
              </a:rPr>
              <a:t>/</a:t>
            </a:r>
            <a:r>
              <a:rPr lang="fr-FR" sz="1100" b="0" dirty="0" err="1">
                <a:solidFill>
                  <a:srgbClr val="CE9178"/>
                </a:solidFill>
                <a:effectLst/>
                <a:latin typeface="Consolas" panose="020B0609020204030204" pitchFamily="49" charset="0"/>
              </a:rPr>
              <a:t>home.dart</a:t>
            </a:r>
            <a:r>
              <a:rPr lang="fr-FR" sz="1100" b="0" dirty="0">
                <a:solidFill>
                  <a:srgbClr val="CE9178"/>
                </a:solidFill>
                <a:effectLst/>
                <a:latin typeface="Consolas" panose="020B0609020204030204" pitchFamily="49" charset="0"/>
              </a:rPr>
              <a:t>'</a:t>
            </a:r>
            <a:r>
              <a:rPr lang="fr-FR" sz="1100" b="0" dirty="0">
                <a:solidFill>
                  <a:srgbClr val="D4D4D4"/>
                </a:solidFill>
                <a:effectLst/>
                <a:latin typeface="Consolas" panose="020B0609020204030204" pitchFamily="49" charset="0"/>
              </a:rPr>
              <a:t>;</a:t>
            </a:r>
          </a:p>
          <a:p>
            <a:br>
              <a:rPr lang="fr-FR" sz="1100" b="0" dirty="0">
                <a:solidFill>
                  <a:srgbClr val="D4D4D4"/>
                </a:solidFill>
                <a:effectLst/>
                <a:latin typeface="Consolas" panose="020B0609020204030204" pitchFamily="49" charset="0"/>
              </a:rPr>
            </a:br>
            <a:r>
              <a:rPr lang="fr-FR" sz="1100" b="0" dirty="0">
                <a:solidFill>
                  <a:srgbClr val="569CD6"/>
                </a:solidFill>
                <a:effectLst/>
                <a:latin typeface="Consolas" panose="020B0609020204030204" pitchFamily="49" charset="0"/>
              </a:rPr>
              <a:t>void</a:t>
            </a:r>
            <a:r>
              <a:rPr lang="fr-FR" sz="1100" b="0" dirty="0">
                <a:solidFill>
                  <a:srgbClr val="D4D4D4"/>
                </a:solidFill>
                <a:effectLst/>
                <a:latin typeface="Consolas" panose="020B0609020204030204" pitchFamily="49" charset="0"/>
              </a:rPr>
              <a:t> </a:t>
            </a:r>
            <a:r>
              <a:rPr lang="fr-FR" sz="1100" b="0" dirty="0">
                <a:solidFill>
                  <a:srgbClr val="DCDCAA"/>
                </a:solidFill>
                <a:effectLst/>
                <a:latin typeface="Consolas" panose="020B0609020204030204" pitchFamily="49" charset="0"/>
              </a:rPr>
              <a:t>main</a:t>
            </a:r>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err="1">
                <a:solidFill>
                  <a:srgbClr val="DCDCAA"/>
                </a:solidFill>
                <a:effectLst/>
                <a:latin typeface="Consolas" panose="020B0609020204030204" pitchFamily="49" charset="0"/>
              </a:rPr>
              <a:t>runApp</a:t>
            </a:r>
            <a:r>
              <a:rPr lang="fr-FR" sz="1100" b="0" dirty="0">
                <a:solidFill>
                  <a:srgbClr val="D4D4D4"/>
                </a:solidFill>
                <a:effectLst/>
                <a:latin typeface="Consolas" panose="020B0609020204030204" pitchFamily="49" charset="0"/>
              </a:rPr>
              <a:t>(</a:t>
            </a:r>
            <a:r>
              <a:rPr lang="fr-FR" sz="1100" b="0" dirty="0" err="1">
                <a:solidFill>
                  <a:srgbClr val="569CD6"/>
                </a:solidFill>
                <a:effectLst/>
                <a:latin typeface="Consolas" panose="020B0609020204030204" pitchFamily="49" charset="0"/>
              </a:rPr>
              <a:t>const</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MyApp</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a:t>
            </a:r>
          </a:p>
          <a:p>
            <a:br>
              <a:rPr lang="fr-FR" sz="1100" b="0" dirty="0">
                <a:solidFill>
                  <a:srgbClr val="D4D4D4"/>
                </a:solidFill>
                <a:effectLst/>
                <a:latin typeface="Consolas" panose="020B0609020204030204" pitchFamily="49" charset="0"/>
              </a:rPr>
            </a:br>
            <a:r>
              <a:rPr lang="fr-FR" sz="1100" b="0" dirty="0">
                <a:solidFill>
                  <a:srgbClr val="6A9955"/>
                </a:solidFill>
                <a:effectLst/>
                <a:latin typeface="Consolas" panose="020B0609020204030204" pitchFamily="49" charset="0"/>
              </a:rPr>
              <a:t>// ignore: </a:t>
            </a:r>
            <a:r>
              <a:rPr lang="fr-FR" sz="1100" b="0" dirty="0" err="1">
                <a:solidFill>
                  <a:srgbClr val="6A9955"/>
                </a:solidFill>
                <a:effectLst/>
                <a:latin typeface="Consolas" panose="020B0609020204030204" pitchFamily="49" charset="0"/>
              </a:rPr>
              <a:t>must_be_immutable</a:t>
            </a:r>
            <a:endParaRPr lang="fr-FR" sz="1100" b="0" dirty="0">
              <a:solidFill>
                <a:srgbClr val="D4D4D4"/>
              </a:solidFill>
              <a:effectLst/>
              <a:latin typeface="Consolas" panose="020B0609020204030204" pitchFamily="49" charset="0"/>
            </a:endParaRPr>
          </a:p>
          <a:p>
            <a:r>
              <a:rPr lang="fr-FR" sz="1100" b="0" dirty="0">
                <a:solidFill>
                  <a:srgbClr val="569CD6"/>
                </a:solidFill>
                <a:effectLst/>
                <a:latin typeface="Consolas" panose="020B0609020204030204" pitchFamily="49" charset="0"/>
              </a:rPr>
              <a:t>class</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MyApp</a:t>
            </a:r>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extends</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StatelessWidget</a:t>
            </a:r>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const</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MyApp</a:t>
            </a:r>
            <a:r>
              <a:rPr lang="fr-FR" sz="1100" b="0" dirty="0">
                <a:solidFill>
                  <a:srgbClr val="D4D4D4"/>
                </a:solidFill>
                <a:effectLst/>
                <a:latin typeface="Consolas" panose="020B0609020204030204" pitchFamily="49" charset="0"/>
              </a:rPr>
              <a:t>({</a:t>
            </a:r>
            <a:r>
              <a:rPr lang="fr-FR" sz="1100" b="0" dirty="0" err="1">
                <a:solidFill>
                  <a:srgbClr val="569CD6"/>
                </a:solidFill>
                <a:effectLst/>
                <a:latin typeface="Consolas" panose="020B0609020204030204" pitchFamily="49" charset="0"/>
              </a:rPr>
              <a:t>super</a:t>
            </a:r>
            <a:r>
              <a:rPr lang="fr-FR" sz="1100" b="0" dirty="0" err="1">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key</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@override</a:t>
            </a:r>
            <a:endParaRPr lang="fr-FR" sz="1100" b="0" dirty="0">
              <a:solidFill>
                <a:srgbClr val="D4D4D4"/>
              </a:solidFill>
              <a:effectLst/>
              <a:latin typeface="Consolas" panose="020B0609020204030204" pitchFamily="49" charset="0"/>
            </a:endParaRPr>
          </a:p>
          <a:p>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Widget</a:t>
            </a:r>
            <a:r>
              <a:rPr lang="fr-FR" sz="1100" b="0" dirty="0">
                <a:solidFill>
                  <a:srgbClr val="D4D4D4"/>
                </a:solidFill>
                <a:effectLst/>
                <a:latin typeface="Consolas" panose="020B0609020204030204" pitchFamily="49" charset="0"/>
              </a:rPr>
              <a:t> </a:t>
            </a:r>
            <a:r>
              <a:rPr lang="fr-FR" sz="1100" b="0" dirty="0" err="1">
                <a:solidFill>
                  <a:srgbClr val="DCDCAA"/>
                </a:solidFill>
                <a:effectLst/>
                <a:latin typeface="Consolas" panose="020B0609020204030204" pitchFamily="49" charset="0"/>
              </a:rPr>
              <a:t>build</a:t>
            </a:r>
            <a:r>
              <a:rPr lang="fr-FR" sz="1100" b="0" dirty="0">
                <a:solidFill>
                  <a:srgbClr val="D4D4D4"/>
                </a:solidFill>
                <a:effectLst/>
                <a:latin typeface="Consolas" panose="020B0609020204030204" pitchFamily="49" charset="0"/>
              </a:rPr>
              <a:t>(</a:t>
            </a:r>
            <a:r>
              <a:rPr lang="fr-FR" sz="1100" b="0" dirty="0" err="1">
                <a:solidFill>
                  <a:srgbClr val="4EC9B0"/>
                </a:solidFill>
                <a:effectLst/>
                <a:latin typeface="Consolas" panose="020B0609020204030204" pitchFamily="49" charset="0"/>
              </a:rPr>
              <a:t>BuildContext</a:t>
            </a:r>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context</a:t>
            </a:r>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a:solidFill>
                  <a:srgbClr val="C586C0"/>
                </a:solidFill>
                <a:effectLst/>
                <a:latin typeface="Consolas" panose="020B0609020204030204" pitchFamily="49" charset="0"/>
              </a:rPr>
              <a:t>return</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MaterialApp</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home</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Scaffold</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appBar</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AppBar</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title</a:t>
            </a:r>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const</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Text</a:t>
            </a:r>
            <a:r>
              <a:rPr lang="fr-FR" sz="1100" b="0" dirty="0">
                <a:solidFill>
                  <a:srgbClr val="D4D4D4"/>
                </a:solidFill>
                <a:effectLst/>
                <a:latin typeface="Consolas" panose="020B0609020204030204" pitchFamily="49" charset="0"/>
              </a:rPr>
              <a:t>(</a:t>
            </a:r>
            <a:r>
              <a:rPr lang="fr-FR" sz="1100" b="0" dirty="0">
                <a:solidFill>
                  <a:srgbClr val="CE9178"/>
                </a:solidFill>
                <a:effectLst/>
                <a:latin typeface="Consolas" panose="020B0609020204030204" pitchFamily="49" charset="0"/>
              </a:rPr>
              <a:t>‘</a:t>
            </a:r>
            <a:r>
              <a:rPr lang="fr-FR" sz="1100" b="0" dirty="0" err="1">
                <a:solidFill>
                  <a:srgbClr val="CE9178"/>
                </a:solidFill>
                <a:effectLst/>
                <a:latin typeface="Consolas" panose="020B0609020204030204" pitchFamily="49" charset="0"/>
              </a:rPr>
              <a:t>My</a:t>
            </a:r>
            <a:r>
              <a:rPr lang="fr-FR" sz="1100" b="0" dirty="0">
                <a:solidFill>
                  <a:srgbClr val="CE9178"/>
                </a:solidFill>
                <a:effectLst/>
                <a:latin typeface="Consolas" panose="020B0609020204030204" pitchFamily="49" charset="0"/>
              </a:rPr>
              <a:t> app'</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body</a:t>
            </a:r>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const</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HomePage</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bottomNavigationBar</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BottomNavigationBar</a:t>
            </a:r>
            <a:r>
              <a:rPr lang="fr-FR" sz="1100" b="0" dirty="0">
                <a:solidFill>
                  <a:srgbClr val="D4D4D4"/>
                </a:solidFill>
                <a:effectLst/>
                <a:latin typeface="Consolas" panose="020B0609020204030204" pitchFamily="49" charset="0"/>
              </a:rPr>
              <a:t>(..</a:t>
            </a:r>
          </a:p>
        </p:txBody>
      </p:sp>
      <p:sp>
        <p:nvSpPr>
          <p:cNvPr id="7" name="ZoneTexte 6">
            <a:extLst>
              <a:ext uri="{FF2B5EF4-FFF2-40B4-BE49-F238E27FC236}">
                <a16:creationId xmlns:a16="http://schemas.microsoft.com/office/drawing/2014/main" id="{848C9782-018C-8AE4-9D94-53ACCBDC9C50}"/>
              </a:ext>
            </a:extLst>
          </p:cNvPr>
          <p:cNvSpPr txBox="1"/>
          <p:nvPr/>
        </p:nvSpPr>
        <p:spPr>
          <a:xfrm>
            <a:off x="4037490" y="3429000"/>
            <a:ext cx="3782629" cy="2970044"/>
          </a:xfrm>
          <a:prstGeom prst="rect">
            <a:avLst/>
          </a:prstGeom>
          <a:solidFill>
            <a:schemeClr val="tx1"/>
          </a:solidFill>
        </p:spPr>
        <p:txBody>
          <a:bodyPr wrap="square">
            <a:spAutoFit/>
          </a:bodyPr>
          <a:lstStyle/>
          <a:p>
            <a:r>
              <a:rPr lang="fr-FR" sz="1100" b="0" dirty="0">
                <a:solidFill>
                  <a:srgbClr val="569CD6"/>
                </a:solidFill>
                <a:effectLst/>
                <a:latin typeface="Consolas" panose="020B0609020204030204" pitchFamily="49" charset="0"/>
              </a:rPr>
              <a:t>import</a:t>
            </a:r>
            <a:r>
              <a:rPr lang="fr-FR" sz="1100" b="0" dirty="0">
                <a:solidFill>
                  <a:srgbClr val="D4D4D4"/>
                </a:solidFill>
                <a:effectLst/>
                <a:latin typeface="Consolas" panose="020B0609020204030204" pitchFamily="49" charset="0"/>
              </a:rPr>
              <a:t> </a:t>
            </a:r>
            <a:r>
              <a:rPr lang="fr-FR" sz="1100" b="0" dirty="0">
                <a:solidFill>
                  <a:srgbClr val="CE9178"/>
                </a:solidFill>
                <a:effectLst/>
                <a:latin typeface="Consolas" panose="020B0609020204030204" pitchFamily="49" charset="0"/>
              </a:rPr>
              <a:t>'</a:t>
            </a:r>
            <a:r>
              <a:rPr lang="fr-FR" sz="1100" b="0" dirty="0" err="1">
                <a:solidFill>
                  <a:srgbClr val="CE9178"/>
                </a:solidFill>
                <a:effectLst/>
                <a:latin typeface="Consolas" panose="020B0609020204030204" pitchFamily="49" charset="0"/>
              </a:rPr>
              <a:t>package:flutter</a:t>
            </a:r>
            <a:r>
              <a:rPr lang="fr-FR" sz="1100" b="0" dirty="0">
                <a:solidFill>
                  <a:srgbClr val="CE9178"/>
                </a:solidFill>
                <a:effectLst/>
                <a:latin typeface="Consolas" panose="020B0609020204030204" pitchFamily="49" charset="0"/>
              </a:rPr>
              <a:t>/</a:t>
            </a:r>
            <a:r>
              <a:rPr lang="fr-FR" sz="1100" b="0" dirty="0" err="1">
                <a:solidFill>
                  <a:srgbClr val="CE9178"/>
                </a:solidFill>
                <a:effectLst/>
                <a:latin typeface="Consolas" panose="020B0609020204030204" pitchFamily="49" charset="0"/>
              </a:rPr>
              <a:t>material.dart</a:t>
            </a:r>
            <a:r>
              <a:rPr lang="fr-FR" sz="1100" b="0" dirty="0">
                <a:solidFill>
                  <a:srgbClr val="CE9178"/>
                </a:solidFill>
                <a:effectLst/>
                <a:latin typeface="Consolas" panose="020B0609020204030204" pitchFamily="49" charset="0"/>
              </a:rPr>
              <a:t>'</a:t>
            </a:r>
            <a:r>
              <a:rPr lang="fr-FR" sz="1100" b="0" dirty="0">
                <a:solidFill>
                  <a:srgbClr val="D4D4D4"/>
                </a:solidFill>
                <a:effectLst/>
                <a:latin typeface="Consolas" panose="020B0609020204030204" pitchFamily="49" charset="0"/>
              </a:rPr>
              <a:t>;</a:t>
            </a:r>
          </a:p>
          <a:p>
            <a:br>
              <a:rPr lang="fr-FR" sz="1100" b="0" dirty="0">
                <a:solidFill>
                  <a:srgbClr val="D4D4D4"/>
                </a:solidFill>
                <a:effectLst/>
                <a:latin typeface="Consolas" panose="020B0609020204030204" pitchFamily="49" charset="0"/>
              </a:rPr>
            </a:br>
            <a:r>
              <a:rPr lang="fr-FR" sz="1100" b="0" dirty="0">
                <a:solidFill>
                  <a:srgbClr val="569CD6"/>
                </a:solidFill>
                <a:effectLst/>
                <a:latin typeface="Consolas" panose="020B0609020204030204" pitchFamily="49" charset="0"/>
              </a:rPr>
              <a:t>class</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HomePage</a:t>
            </a:r>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extends</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StatelessWidget</a:t>
            </a:r>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const</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HomePage</a:t>
            </a:r>
            <a:r>
              <a:rPr lang="fr-FR" sz="1100" b="0" dirty="0">
                <a:solidFill>
                  <a:srgbClr val="D4D4D4"/>
                </a:solidFill>
                <a:effectLst/>
                <a:latin typeface="Consolas" panose="020B0609020204030204" pitchFamily="49" charset="0"/>
              </a:rPr>
              <a:t>({</a:t>
            </a:r>
            <a:r>
              <a:rPr lang="fr-FR" sz="1100" b="0" dirty="0" err="1">
                <a:solidFill>
                  <a:srgbClr val="569CD6"/>
                </a:solidFill>
                <a:effectLst/>
                <a:latin typeface="Consolas" panose="020B0609020204030204" pitchFamily="49" charset="0"/>
              </a:rPr>
              <a:t>super</a:t>
            </a:r>
            <a:r>
              <a:rPr lang="fr-FR" sz="1100" b="0" dirty="0" err="1">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key</a:t>
            </a:r>
            <a:r>
              <a:rPr lang="fr-FR" sz="1100" b="0" dirty="0">
                <a:solidFill>
                  <a:srgbClr val="D4D4D4"/>
                </a:solidFill>
                <a:effectLst/>
                <a:latin typeface="Consolas" panose="020B0609020204030204" pitchFamily="49" charset="0"/>
              </a:rPr>
              <a:t>});</a:t>
            </a:r>
          </a:p>
          <a:p>
            <a:br>
              <a:rPr lang="fr-FR" sz="1100" b="0" dirty="0">
                <a:solidFill>
                  <a:srgbClr val="D4D4D4"/>
                </a:solidFill>
                <a:effectLst/>
                <a:latin typeface="Consolas" panose="020B0609020204030204" pitchFamily="49" charset="0"/>
              </a:rPr>
            </a:br>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@override</a:t>
            </a:r>
            <a:endParaRPr lang="fr-FR" sz="1100" b="0" dirty="0">
              <a:solidFill>
                <a:srgbClr val="D4D4D4"/>
              </a:solidFill>
              <a:effectLst/>
              <a:latin typeface="Consolas" panose="020B0609020204030204" pitchFamily="49" charset="0"/>
            </a:endParaRPr>
          </a:p>
          <a:p>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Widget</a:t>
            </a:r>
            <a:r>
              <a:rPr lang="fr-FR" sz="1100" b="0" dirty="0">
                <a:solidFill>
                  <a:srgbClr val="D4D4D4"/>
                </a:solidFill>
                <a:effectLst/>
                <a:latin typeface="Consolas" panose="020B0609020204030204" pitchFamily="49" charset="0"/>
              </a:rPr>
              <a:t> </a:t>
            </a:r>
            <a:r>
              <a:rPr lang="fr-FR" sz="1100" b="0" dirty="0" err="1">
                <a:solidFill>
                  <a:srgbClr val="DCDCAA"/>
                </a:solidFill>
                <a:effectLst/>
                <a:latin typeface="Consolas" panose="020B0609020204030204" pitchFamily="49" charset="0"/>
              </a:rPr>
              <a:t>build</a:t>
            </a:r>
            <a:r>
              <a:rPr lang="fr-FR" sz="1100" b="0" dirty="0">
                <a:solidFill>
                  <a:srgbClr val="D4D4D4"/>
                </a:solidFill>
                <a:effectLst/>
                <a:latin typeface="Consolas" panose="020B0609020204030204" pitchFamily="49" charset="0"/>
              </a:rPr>
              <a:t>(</a:t>
            </a:r>
            <a:r>
              <a:rPr lang="fr-FR" sz="1100" b="0" dirty="0" err="1">
                <a:solidFill>
                  <a:srgbClr val="4EC9B0"/>
                </a:solidFill>
                <a:effectLst/>
                <a:latin typeface="Consolas" panose="020B0609020204030204" pitchFamily="49" charset="0"/>
              </a:rPr>
              <a:t>BuildContext</a:t>
            </a:r>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context</a:t>
            </a:r>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a:solidFill>
                  <a:srgbClr val="C586C0"/>
                </a:solidFill>
                <a:effectLst/>
                <a:latin typeface="Consolas" panose="020B0609020204030204" pitchFamily="49" charset="0"/>
              </a:rPr>
              <a:t>return</a:t>
            </a:r>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Center</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child</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ElevatedButton</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onPressed</a:t>
            </a:r>
            <a:r>
              <a:rPr lang="fr-FR" sz="1100" b="0" dirty="0">
                <a:solidFill>
                  <a:srgbClr val="D4D4D4"/>
                </a:solidFill>
                <a:effectLst/>
                <a:latin typeface="Consolas" panose="020B0609020204030204" pitchFamily="49" charset="0"/>
              </a:rPr>
              <a:t>: () {},</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child</a:t>
            </a:r>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const</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Text</a:t>
            </a:r>
            <a:r>
              <a:rPr lang="fr-FR" sz="1100" b="0" dirty="0">
                <a:solidFill>
                  <a:srgbClr val="D4D4D4"/>
                </a:solidFill>
                <a:effectLst/>
                <a:latin typeface="Consolas" panose="020B0609020204030204" pitchFamily="49" charset="0"/>
              </a:rPr>
              <a:t>(</a:t>
            </a:r>
            <a:r>
              <a:rPr lang="fr-FR" sz="1100" b="0" dirty="0">
                <a:solidFill>
                  <a:srgbClr val="CE9178"/>
                </a:solidFill>
                <a:effectLst/>
                <a:latin typeface="Consolas" panose="020B0609020204030204" pitchFamily="49" charset="0"/>
              </a:rPr>
              <a:t>'</a:t>
            </a:r>
            <a:r>
              <a:rPr lang="fr-FR" sz="1100" b="0" dirty="0" err="1">
                <a:solidFill>
                  <a:srgbClr val="CE9178"/>
                </a:solidFill>
                <a:effectLst/>
                <a:latin typeface="Consolas" panose="020B0609020204030204" pitchFamily="49" charset="0"/>
              </a:rPr>
              <a:t>Learn</a:t>
            </a:r>
            <a:r>
              <a:rPr lang="fr-FR" sz="1100" b="0" dirty="0">
                <a:solidFill>
                  <a:srgbClr val="CE9178"/>
                </a:solidFill>
                <a:effectLst/>
                <a:latin typeface="Consolas" panose="020B0609020204030204" pitchFamily="49" charset="0"/>
              </a:rPr>
              <a:t> Flutter'</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a:t>
            </a:r>
          </a:p>
          <a:p>
            <a:br>
              <a:rPr lang="fr-FR" sz="1100" b="0" dirty="0">
                <a:solidFill>
                  <a:srgbClr val="D4D4D4"/>
                </a:solidFill>
                <a:effectLst/>
                <a:latin typeface="Consolas" panose="020B0609020204030204" pitchFamily="49" charset="0"/>
              </a:rPr>
            </a:br>
            <a:endParaRPr lang="fr-FR" sz="1100" b="0" dirty="0">
              <a:solidFill>
                <a:srgbClr val="D4D4D4"/>
              </a:solidFill>
              <a:effectLst/>
              <a:latin typeface="Consolas" panose="020B0609020204030204" pitchFamily="49" charset="0"/>
            </a:endParaRPr>
          </a:p>
        </p:txBody>
      </p:sp>
      <p:sp>
        <p:nvSpPr>
          <p:cNvPr id="9" name="ZoneTexte 8">
            <a:extLst>
              <a:ext uri="{FF2B5EF4-FFF2-40B4-BE49-F238E27FC236}">
                <a16:creationId xmlns:a16="http://schemas.microsoft.com/office/drawing/2014/main" id="{8FEC0E60-2E4D-E011-F922-8ED8E867F3F4}"/>
              </a:ext>
            </a:extLst>
          </p:cNvPr>
          <p:cNvSpPr txBox="1"/>
          <p:nvPr/>
        </p:nvSpPr>
        <p:spPr>
          <a:xfrm>
            <a:off x="7897425" y="3911155"/>
            <a:ext cx="4117020" cy="2462213"/>
          </a:xfrm>
          <a:prstGeom prst="rect">
            <a:avLst/>
          </a:prstGeom>
          <a:solidFill>
            <a:schemeClr val="tx1"/>
          </a:solidFill>
        </p:spPr>
        <p:txBody>
          <a:bodyPr wrap="square">
            <a:spAutoFit/>
          </a:bodyPr>
          <a:lstStyle/>
          <a:p>
            <a:r>
              <a:rPr lang="fr-FR" sz="1100" b="0" dirty="0">
                <a:solidFill>
                  <a:srgbClr val="569CD6"/>
                </a:solidFill>
                <a:effectLst/>
                <a:latin typeface="Consolas" panose="020B0609020204030204" pitchFamily="49" charset="0"/>
              </a:rPr>
              <a:t>import</a:t>
            </a:r>
            <a:r>
              <a:rPr lang="fr-FR" sz="1100" b="0" dirty="0">
                <a:solidFill>
                  <a:srgbClr val="D4D4D4"/>
                </a:solidFill>
                <a:effectLst/>
                <a:latin typeface="Consolas" panose="020B0609020204030204" pitchFamily="49" charset="0"/>
              </a:rPr>
              <a:t> </a:t>
            </a:r>
            <a:r>
              <a:rPr lang="fr-FR" sz="1100" b="0" dirty="0">
                <a:solidFill>
                  <a:srgbClr val="CE9178"/>
                </a:solidFill>
                <a:effectLst/>
                <a:latin typeface="Consolas" panose="020B0609020204030204" pitchFamily="49" charset="0"/>
              </a:rPr>
              <a:t>'</a:t>
            </a:r>
            <a:r>
              <a:rPr lang="fr-FR" sz="1100" b="0" dirty="0" err="1">
                <a:solidFill>
                  <a:srgbClr val="CE9178"/>
                </a:solidFill>
                <a:effectLst/>
                <a:latin typeface="Consolas" panose="020B0609020204030204" pitchFamily="49" charset="0"/>
              </a:rPr>
              <a:t>package:flutter</a:t>
            </a:r>
            <a:r>
              <a:rPr lang="fr-FR" sz="1100" b="0" dirty="0">
                <a:solidFill>
                  <a:srgbClr val="CE9178"/>
                </a:solidFill>
                <a:effectLst/>
                <a:latin typeface="Consolas" panose="020B0609020204030204" pitchFamily="49" charset="0"/>
              </a:rPr>
              <a:t>/</a:t>
            </a:r>
            <a:r>
              <a:rPr lang="fr-FR" sz="1100" b="0" dirty="0" err="1">
                <a:solidFill>
                  <a:srgbClr val="CE9178"/>
                </a:solidFill>
                <a:effectLst/>
                <a:latin typeface="Consolas" panose="020B0609020204030204" pitchFamily="49" charset="0"/>
              </a:rPr>
              <a:t>material.dart</a:t>
            </a:r>
            <a:r>
              <a:rPr lang="fr-FR" sz="1100" b="0" dirty="0">
                <a:solidFill>
                  <a:srgbClr val="CE9178"/>
                </a:solidFill>
                <a:effectLst/>
                <a:latin typeface="Consolas" panose="020B0609020204030204" pitchFamily="49" charset="0"/>
              </a:rPr>
              <a:t>'</a:t>
            </a:r>
            <a:r>
              <a:rPr lang="fr-FR" sz="1100" b="0" dirty="0">
                <a:solidFill>
                  <a:srgbClr val="D4D4D4"/>
                </a:solidFill>
                <a:effectLst/>
                <a:latin typeface="Consolas" panose="020B0609020204030204" pitchFamily="49" charset="0"/>
              </a:rPr>
              <a:t>;</a:t>
            </a:r>
          </a:p>
          <a:p>
            <a:br>
              <a:rPr lang="fr-FR" sz="1100" b="0" dirty="0">
                <a:solidFill>
                  <a:srgbClr val="D4D4D4"/>
                </a:solidFill>
                <a:effectLst/>
                <a:latin typeface="Consolas" panose="020B0609020204030204" pitchFamily="49" charset="0"/>
              </a:rPr>
            </a:br>
            <a:r>
              <a:rPr lang="fr-FR" sz="1100" b="0" dirty="0">
                <a:solidFill>
                  <a:srgbClr val="569CD6"/>
                </a:solidFill>
                <a:effectLst/>
                <a:latin typeface="Consolas" panose="020B0609020204030204" pitchFamily="49" charset="0"/>
              </a:rPr>
              <a:t>class</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LearnFlutter</a:t>
            </a:r>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extends</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StatelessWidget</a:t>
            </a:r>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const</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LearnFlutter</a:t>
            </a:r>
            <a:r>
              <a:rPr lang="fr-FR" sz="1100" b="0" dirty="0">
                <a:solidFill>
                  <a:srgbClr val="D4D4D4"/>
                </a:solidFill>
                <a:effectLst/>
                <a:latin typeface="Consolas" panose="020B0609020204030204" pitchFamily="49" charset="0"/>
              </a:rPr>
              <a:t>({</a:t>
            </a:r>
            <a:r>
              <a:rPr lang="fr-FR" sz="1100" b="0" dirty="0" err="1">
                <a:solidFill>
                  <a:srgbClr val="569CD6"/>
                </a:solidFill>
                <a:effectLst/>
                <a:latin typeface="Consolas" panose="020B0609020204030204" pitchFamily="49" charset="0"/>
              </a:rPr>
              <a:t>super</a:t>
            </a:r>
            <a:r>
              <a:rPr lang="fr-FR" sz="1100" b="0" dirty="0" err="1">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key</a:t>
            </a:r>
            <a:r>
              <a:rPr lang="fr-FR" sz="1100" b="0" dirty="0">
                <a:solidFill>
                  <a:srgbClr val="D4D4D4"/>
                </a:solidFill>
                <a:effectLst/>
                <a:latin typeface="Consolas" panose="020B0609020204030204" pitchFamily="49" charset="0"/>
              </a:rPr>
              <a:t>});</a:t>
            </a:r>
          </a:p>
          <a:p>
            <a:br>
              <a:rPr lang="fr-FR" sz="1100" b="0" dirty="0">
                <a:solidFill>
                  <a:srgbClr val="D4D4D4"/>
                </a:solidFill>
                <a:effectLst/>
                <a:latin typeface="Consolas" panose="020B0609020204030204" pitchFamily="49" charset="0"/>
              </a:rPr>
            </a:br>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@override</a:t>
            </a:r>
            <a:endParaRPr lang="fr-FR" sz="1100" b="0" dirty="0">
              <a:solidFill>
                <a:srgbClr val="D4D4D4"/>
              </a:solidFill>
              <a:effectLst/>
              <a:latin typeface="Consolas" panose="020B0609020204030204" pitchFamily="49" charset="0"/>
            </a:endParaRPr>
          </a:p>
          <a:p>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Widget</a:t>
            </a:r>
            <a:r>
              <a:rPr lang="fr-FR" sz="1100" b="0" dirty="0">
                <a:solidFill>
                  <a:srgbClr val="D4D4D4"/>
                </a:solidFill>
                <a:effectLst/>
                <a:latin typeface="Consolas" panose="020B0609020204030204" pitchFamily="49" charset="0"/>
              </a:rPr>
              <a:t> </a:t>
            </a:r>
            <a:r>
              <a:rPr lang="fr-FR" sz="1100" b="0" dirty="0" err="1">
                <a:solidFill>
                  <a:srgbClr val="DCDCAA"/>
                </a:solidFill>
                <a:effectLst/>
                <a:latin typeface="Consolas" panose="020B0609020204030204" pitchFamily="49" charset="0"/>
              </a:rPr>
              <a:t>build</a:t>
            </a:r>
            <a:r>
              <a:rPr lang="fr-FR" sz="1100" b="0" dirty="0">
                <a:solidFill>
                  <a:srgbClr val="D4D4D4"/>
                </a:solidFill>
                <a:effectLst/>
                <a:latin typeface="Consolas" panose="020B0609020204030204" pitchFamily="49" charset="0"/>
              </a:rPr>
              <a:t>(</a:t>
            </a:r>
            <a:r>
              <a:rPr lang="fr-FR" sz="1100" b="0" dirty="0" err="1">
                <a:solidFill>
                  <a:srgbClr val="4EC9B0"/>
                </a:solidFill>
                <a:effectLst/>
                <a:latin typeface="Consolas" panose="020B0609020204030204" pitchFamily="49" charset="0"/>
              </a:rPr>
              <a:t>BuildContext</a:t>
            </a:r>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context</a:t>
            </a:r>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a:solidFill>
                  <a:srgbClr val="C586C0"/>
                </a:solidFill>
                <a:effectLst/>
                <a:latin typeface="Consolas" panose="020B0609020204030204" pitchFamily="49" charset="0"/>
              </a:rPr>
              <a:t>return</a:t>
            </a:r>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const</a:t>
            </a:r>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Center</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child</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Text</a:t>
            </a:r>
            <a:r>
              <a:rPr lang="fr-FR" sz="1100" b="0" dirty="0">
                <a:solidFill>
                  <a:srgbClr val="D4D4D4"/>
                </a:solidFill>
                <a:effectLst/>
                <a:latin typeface="Consolas" panose="020B0609020204030204" pitchFamily="49" charset="0"/>
              </a:rPr>
              <a:t>(</a:t>
            </a:r>
            <a:r>
              <a:rPr lang="fr-FR" sz="1100" b="0" dirty="0">
                <a:solidFill>
                  <a:srgbClr val="CE9178"/>
                </a:solidFill>
                <a:effectLst/>
                <a:latin typeface="Consolas" panose="020B0609020204030204" pitchFamily="49" charset="0"/>
              </a:rPr>
              <a:t>'Flutter Tuto'</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a:t>
            </a:r>
          </a:p>
          <a:p>
            <a:br>
              <a:rPr lang="fr-FR" sz="1100" b="0" dirty="0">
                <a:solidFill>
                  <a:srgbClr val="D4D4D4"/>
                </a:solidFill>
                <a:effectLst/>
                <a:latin typeface="Consolas" panose="020B0609020204030204" pitchFamily="49" charset="0"/>
              </a:rPr>
            </a:br>
            <a:endParaRPr lang="fr-FR" sz="1100" b="0" dirty="0">
              <a:solidFill>
                <a:srgbClr val="D4D4D4"/>
              </a:solidFill>
              <a:effectLst/>
              <a:latin typeface="Consolas" panose="020B0609020204030204" pitchFamily="49" charset="0"/>
            </a:endParaRPr>
          </a:p>
        </p:txBody>
      </p:sp>
      <p:pic>
        <p:nvPicPr>
          <p:cNvPr id="13" name="Image 12">
            <a:extLst>
              <a:ext uri="{FF2B5EF4-FFF2-40B4-BE49-F238E27FC236}">
                <a16:creationId xmlns:a16="http://schemas.microsoft.com/office/drawing/2014/main" id="{13B9F007-6CF0-3E86-3871-59716C4C1EF8}"/>
              </a:ext>
            </a:extLst>
          </p:cNvPr>
          <p:cNvPicPr>
            <a:picLocks noChangeAspect="1"/>
          </p:cNvPicPr>
          <p:nvPr/>
        </p:nvPicPr>
        <p:blipFill>
          <a:blip r:embed="rId2"/>
          <a:stretch>
            <a:fillRect/>
          </a:stretch>
        </p:blipFill>
        <p:spPr>
          <a:xfrm>
            <a:off x="8898512" y="1727732"/>
            <a:ext cx="2114845" cy="990738"/>
          </a:xfrm>
          <a:prstGeom prst="rect">
            <a:avLst/>
          </a:prstGeom>
        </p:spPr>
      </p:pic>
    </p:spTree>
    <p:extLst>
      <p:ext uri="{BB962C8B-B14F-4D97-AF65-F5344CB8AC3E}">
        <p14:creationId xmlns:p14="http://schemas.microsoft.com/office/powerpoint/2010/main" val="3707242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6AF2460-49CD-A6C7-DBA7-5FA52CD84DBE}"/>
              </a:ext>
            </a:extLst>
          </p:cNvPr>
          <p:cNvSpPr>
            <a:spLocks noGrp="1"/>
          </p:cNvSpPr>
          <p:nvPr>
            <p:ph idx="1"/>
          </p:nvPr>
        </p:nvSpPr>
        <p:spPr>
          <a:xfrm>
            <a:off x="497150" y="754602"/>
            <a:ext cx="10631098" cy="5417598"/>
          </a:xfrm>
        </p:spPr>
        <p:txBody>
          <a:bodyPr/>
          <a:lstStyle/>
          <a:p>
            <a:r>
              <a:rPr lang="fr-FR" dirty="0"/>
              <a:t>le passage d’un screen a un autre ce fait comme suit</a:t>
            </a:r>
          </a:p>
        </p:txBody>
      </p:sp>
      <p:sp>
        <p:nvSpPr>
          <p:cNvPr id="5" name="ZoneTexte 4">
            <a:extLst>
              <a:ext uri="{FF2B5EF4-FFF2-40B4-BE49-F238E27FC236}">
                <a16:creationId xmlns:a16="http://schemas.microsoft.com/office/drawing/2014/main" id="{846100EF-A26E-1BE7-C7A6-2BB934E79689}"/>
              </a:ext>
            </a:extLst>
          </p:cNvPr>
          <p:cNvSpPr txBox="1"/>
          <p:nvPr/>
        </p:nvSpPr>
        <p:spPr>
          <a:xfrm>
            <a:off x="419470" y="1595229"/>
            <a:ext cx="6922364" cy="2246769"/>
          </a:xfrm>
          <a:prstGeom prst="rect">
            <a:avLst/>
          </a:prstGeom>
          <a:solidFill>
            <a:schemeClr val="tx1"/>
          </a:solidFill>
        </p:spPr>
        <p:txBody>
          <a:bodyPr wrap="square">
            <a:spAutoFit/>
          </a:bodyPr>
          <a:lstStyle/>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child</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ElevatedButton</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onPressed</a:t>
            </a:r>
            <a:r>
              <a:rPr lang="fr-FR" sz="1400" b="0" dirty="0">
                <a:solidFill>
                  <a:srgbClr val="D4D4D4"/>
                </a:solidFill>
                <a:effectLst/>
                <a:latin typeface="Consolas" panose="020B0609020204030204" pitchFamily="49" charset="0"/>
              </a:rPr>
              <a:t>: () {</a:t>
            </a:r>
          </a:p>
          <a:p>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Navigator</a:t>
            </a:r>
            <a:r>
              <a:rPr lang="fr-FR" sz="1400" b="0" dirty="0" err="1">
                <a:solidFill>
                  <a:srgbClr val="D4D4D4"/>
                </a:solidFill>
                <a:effectLst/>
                <a:latin typeface="Consolas" panose="020B0609020204030204" pitchFamily="49" charset="0"/>
              </a:rPr>
              <a:t>.</a:t>
            </a:r>
            <a:r>
              <a:rPr lang="fr-FR" sz="1400" b="0" dirty="0" err="1">
                <a:solidFill>
                  <a:srgbClr val="DCDCAA"/>
                </a:solidFill>
                <a:effectLst/>
                <a:latin typeface="Consolas" panose="020B0609020204030204" pitchFamily="49" charset="0"/>
              </a:rPr>
              <a:t>of</a:t>
            </a:r>
            <a:r>
              <a:rPr lang="fr-FR" sz="1400" b="0" dirty="0">
                <a:solidFill>
                  <a:srgbClr val="D4D4D4"/>
                </a:solidFill>
                <a:effectLst/>
                <a:latin typeface="Consolas" panose="020B0609020204030204" pitchFamily="49" charset="0"/>
              </a:rPr>
              <a:t>(</a:t>
            </a:r>
            <a:r>
              <a:rPr lang="fr-FR" sz="1400" b="0" dirty="0">
                <a:solidFill>
                  <a:srgbClr val="9CDCFE"/>
                </a:solidFill>
                <a:effectLst/>
                <a:latin typeface="Consolas" panose="020B0609020204030204" pitchFamily="49" charset="0"/>
              </a:rPr>
              <a:t>context</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push</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MaterialPageRoute</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builder</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BuildContext</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context</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return</a:t>
            </a:r>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const</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LearnFlutter</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child</a:t>
            </a:r>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const</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Text</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Learn</a:t>
            </a:r>
            <a:r>
              <a:rPr lang="fr-FR" sz="1400" b="0" dirty="0">
                <a:solidFill>
                  <a:srgbClr val="CE9178"/>
                </a:solidFill>
                <a:effectLst/>
                <a:latin typeface="Consolas" panose="020B0609020204030204" pitchFamily="49" charset="0"/>
              </a:rPr>
              <a:t> Flutter'</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p>
        </p:txBody>
      </p:sp>
      <p:pic>
        <p:nvPicPr>
          <p:cNvPr id="7" name="Image 6">
            <a:extLst>
              <a:ext uri="{FF2B5EF4-FFF2-40B4-BE49-F238E27FC236}">
                <a16:creationId xmlns:a16="http://schemas.microsoft.com/office/drawing/2014/main" id="{B48FEA24-6ADD-122C-C69C-D5D6EF521956}"/>
              </a:ext>
            </a:extLst>
          </p:cNvPr>
          <p:cNvPicPr>
            <a:picLocks noChangeAspect="1"/>
          </p:cNvPicPr>
          <p:nvPr/>
        </p:nvPicPr>
        <p:blipFill>
          <a:blip r:embed="rId2"/>
          <a:stretch>
            <a:fillRect/>
          </a:stretch>
        </p:blipFill>
        <p:spPr>
          <a:xfrm>
            <a:off x="8329687" y="466077"/>
            <a:ext cx="2876241" cy="5925845"/>
          </a:xfrm>
          <a:prstGeom prst="rect">
            <a:avLst/>
          </a:prstGeom>
        </p:spPr>
      </p:pic>
      <p:sp>
        <p:nvSpPr>
          <p:cNvPr id="8" name="ZoneTexte 7">
            <a:extLst>
              <a:ext uri="{FF2B5EF4-FFF2-40B4-BE49-F238E27FC236}">
                <a16:creationId xmlns:a16="http://schemas.microsoft.com/office/drawing/2014/main" id="{C6BCAA19-F4FA-5AF0-E146-6B78987B4EDE}"/>
              </a:ext>
            </a:extLst>
          </p:cNvPr>
          <p:cNvSpPr txBox="1"/>
          <p:nvPr/>
        </p:nvSpPr>
        <p:spPr>
          <a:xfrm>
            <a:off x="346229" y="4279037"/>
            <a:ext cx="4971495" cy="923330"/>
          </a:xfrm>
          <a:prstGeom prst="rect">
            <a:avLst/>
          </a:prstGeom>
          <a:noFill/>
        </p:spPr>
        <p:txBody>
          <a:bodyPr wrap="square" rtlCol="0">
            <a:spAutoFit/>
          </a:bodyPr>
          <a:lstStyle/>
          <a:p>
            <a:r>
              <a:rPr lang="fr-FR" dirty="0"/>
              <a:t>Etant donnée que le screen </a:t>
            </a:r>
            <a:r>
              <a:rPr lang="fr-FR" dirty="0" err="1"/>
              <a:t>LearnFlutter</a:t>
            </a:r>
            <a:r>
              <a:rPr lang="fr-FR" dirty="0"/>
              <a:t> ne possède pas de </a:t>
            </a:r>
            <a:r>
              <a:rPr lang="fr-FR" dirty="0" err="1"/>
              <a:t>scafold</a:t>
            </a:r>
            <a:r>
              <a:rPr lang="fr-FR" dirty="0"/>
              <a:t> on a un </a:t>
            </a:r>
            <a:r>
              <a:rPr lang="fr-FR" dirty="0" err="1"/>
              <a:t>ecran</a:t>
            </a:r>
            <a:r>
              <a:rPr lang="fr-FR" dirty="0"/>
              <a:t> noir on doit donc créer un </a:t>
            </a:r>
            <a:r>
              <a:rPr lang="fr-FR" dirty="0" err="1"/>
              <a:t>scafold</a:t>
            </a:r>
            <a:r>
              <a:rPr lang="fr-FR" dirty="0"/>
              <a:t> dedans </a:t>
            </a:r>
          </a:p>
        </p:txBody>
      </p:sp>
    </p:spTree>
    <p:extLst>
      <p:ext uri="{BB962C8B-B14F-4D97-AF65-F5344CB8AC3E}">
        <p14:creationId xmlns:p14="http://schemas.microsoft.com/office/powerpoint/2010/main" val="1852932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E4B4A5-403B-4629-051E-24F2E6AEF61A}"/>
              </a:ext>
            </a:extLst>
          </p:cNvPr>
          <p:cNvSpPr>
            <a:spLocks noGrp="1"/>
          </p:cNvSpPr>
          <p:nvPr>
            <p:ph type="title"/>
          </p:nvPr>
        </p:nvSpPr>
        <p:spPr/>
        <p:txBody>
          <a:bodyPr/>
          <a:lstStyle/>
          <a:p>
            <a:r>
              <a:rPr lang="fr-FR" dirty="0"/>
              <a:t>Création d’un projet </a:t>
            </a:r>
          </a:p>
        </p:txBody>
      </p:sp>
      <p:sp>
        <p:nvSpPr>
          <p:cNvPr id="3" name="Espace réservé du contenu 2">
            <a:extLst>
              <a:ext uri="{FF2B5EF4-FFF2-40B4-BE49-F238E27FC236}">
                <a16:creationId xmlns:a16="http://schemas.microsoft.com/office/drawing/2014/main" id="{4F41C482-D532-D104-4F6B-C34C0CE5644F}"/>
              </a:ext>
            </a:extLst>
          </p:cNvPr>
          <p:cNvSpPr>
            <a:spLocks noGrp="1"/>
          </p:cNvSpPr>
          <p:nvPr>
            <p:ph idx="1"/>
          </p:nvPr>
        </p:nvSpPr>
        <p:spPr/>
        <p:txBody>
          <a:bodyPr/>
          <a:lstStyle/>
          <a:p>
            <a:r>
              <a:rPr lang="fr-FR" dirty="0"/>
              <a:t>Une fois </a:t>
            </a:r>
            <a:r>
              <a:rPr lang="fr-FR" dirty="0" err="1"/>
              <a:t>visual</a:t>
            </a:r>
            <a:r>
              <a:rPr lang="fr-FR" dirty="0"/>
              <a:t> studio installer on lance la cmd suivante pour créer un nouveau projet </a:t>
            </a:r>
          </a:p>
          <a:p>
            <a:r>
              <a:rPr lang="fr-FR" dirty="0">
                <a:highlight>
                  <a:srgbClr val="C0C0C0"/>
                </a:highlight>
              </a:rPr>
              <a:t>Flutter </a:t>
            </a:r>
            <a:r>
              <a:rPr lang="fr-FR" dirty="0" err="1">
                <a:highlight>
                  <a:srgbClr val="C0C0C0"/>
                </a:highlight>
              </a:rPr>
              <a:t>create</a:t>
            </a:r>
            <a:r>
              <a:rPr lang="fr-FR" dirty="0">
                <a:highlight>
                  <a:srgbClr val="C0C0C0"/>
                </a:highlight>
              </a:rPr>
              <a:t> </a:t>
            </a:r>
            <a:r>
              <a:rPr lang="fr-FR" dirty="0" err="1">
                <a:highlight>
                  <a:srgbClr val="C0C0C0"/>
                </a:highlight>
              </a:rPr>
              <a:t>NomProjet</a:t>
            </a:r>
            <a:r>
              <a:rPr lang="fr-FR" dirty="0">
                <a:highlight>
                  <a:srgbClr val="C0C0C0"/>
                </a:highlight>
              </a:rPr>
              <a:t> </a:t>
            </a:r>
          </a:p>
        </p:txBody>
      </p:sp>
    </p:spTree>
    <p:extLst>
      <p:ext uri="{BB962C8B-B14F-4D97-AF65-F5344CB8AC3E}">
        <p14:creationId xmlns:p14="http://schemas.microsoft.com/office/powerpoint/2010/main" val="511438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C34D2C4-8B07-09ED-515E-90E33C4295C7}"/>
              </a:ext>
            </a:extLst>
          </p:cNvPr>
          <p:cNvPicPr>
            <a:picLocks noChangeAspect="1"/>
          </p:cNvPicPr>
          <p:nvPr/>
        </p:nvPicPr>
        <p:blipFill>
          <a:blip r:embed="rId2"/>
          <a:stretch>
            <a:fillRect/>
          </a:stretch>
        </p:blipFill>
        <p:spPr>
          <a:xfrm>
            <a:off x="8663736" y="457200"/>
            <a:ext cx="2796988" cy="5943600"/>
          </a:xfrm>
          <a:prstGeom prst="rect">
            <a:avLst/>
          </a:prstGeom>
        </p:spPr>
      </p:pic>
      <p:sp>
        <p:nvSpPr>
          <p:cNvPr id="7" name="ZoneTexte 6">
            <a:extLst>
              <a:ext uri="{FF2B5EF4-FFF2-40B4-BE49-F238E27FC236}">
                <a16:creationId xmlns:a16="http://schemas.microsoft.com/office/drawing/2014/main" id="{8631CE0B-34ED-6FAF-2727-A19F5C1459BD}"/>
              </a:ext>
            </a:extLst>
          </p:cNvPr>
          <p:cNvSpPr txBox="1"/>
          <p:nvPr/>
        </p:nvSpPr>
        <p:spPr>
          <a:xfrm>
            <a:off x="481005" y="751344"/>
            <a:ext cx="6094520" cy="5355312"/>
          </a:xfrm>
          <a:prstGeom prst="rect">
            <a:avLst/>
          </a:prstGeom>
          <a:solidFill>
            <a:schemeClr val="tx1"/>
          </a:solidFill>
        </p:spPr>
        <p:txBody>
          <a:bodyPr wrap="square">
            <a:spAutoFit/>
          </a:bodyPr>
          <a:lstStyle/>
          <a:p>
            <a:r>
              <a:rPr lang="fr-FR" b="0" dirty="0">
                <a:solidFill>
                  <a:srgbClr val="569CD6"/>
                </a:solidFill>
                <a:effectLst/>
                <a:latin typeface="Consolas" panose="020B0609020204030204" pitchFamily="49" charset="0"/>
              </a:rPr>
              <a:t>import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package:flutter</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material.dart</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br>
              <a:rPr lang="fr-FR" b="0" dirty="0">
                <a:solidFill>
                  <a:srgbClr val="D4D4D4"/>
                </a:solidFill>
                <a:effectLst/>
                <a:latin typeface="Consolas" panose="020B0609020204030204" pitchFamily="49" charset="0"/>
              </a:rPr>
            </a:br>
            <a:r>
              <a:rPr lang="fr-FR" b="0" dirty="0">
                <a:solidFill>
                  <a:srgbClr val="569CD6"/>
                </a:solidFill>
                <a:effectLst/>
                <a:latin typeface="Consolas" panose="020B0609020204030204" pitchFamily="49" charset="0"/>
              </a:rPr>
              <a:t>class</a:t>
            </a:r>
            <a:r>
              <a:rPr lang="fr-FR" b="0" dirty="0">
                <a:solidFill>
                  <a:srgbClr val="D4D4D4"/>
                </a:solidFill>
                <a:effectLst/>
                <a:latin typeface="Consolas" panose="020B0609020204030204" pitchFamily="49" charset="0"/>
              </a:rPr>
              <a:t> </a:t>
            </a:r>
            <a:r>
              <a:rPr lang="fr-FR" b="0" dirty="0" err="1">
                <a:solidFill>
                  <a:srgbClr val="4EC9B0"/>
                </a:solidFill>
                <a:effectLst/>
                <a:latin typeface="Consolas" panose="020B0609020204030204" pitchFamily="49" charset="0"/>
              </a:rPr>
              <a:t>LearnFlutter</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extends</a:t>
            </a:r>
            <a:r>
              <a:rPr lang="fr-FR" b="0" dirty="0">
                <a:solidFill>
                  <a:srgbClr val="D4D4D4"/>
                </a:solidFill>
                <a:effectLst/>
                <a:latin typeface="Consolas" panose="020B0609020204030204" pitchFamily="49" charset="0"/>
              </a:rPr>
              <a:t> </a:t>
            </a:r>
            <a:r>
              <a:rPr lang="fr-FR" b="0" dirty="0" err="1">
                <a:solidFill>
                  <a:srgbClr val="4EC9B0"/>
                </a:solidFill>
                <a:effectLst/>
                <a:latin typeface="Consolas" panose="020B0609020204030204" pitchFamily="49" charset="0"/>
              </a:rPr>
              <a:t>StatelessWidget</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a:t>
            </a:r>
            <a:r>
              <a:rPr lang="fr-FR" b="0" dirty="0" err="1">
                <a:solidFill>
                  <a:srgbClr val="4EC9B0"/>
                </a:solidFill>
                <a:effectLst/>
                <a:latin typeface="Consolas" panose="020B0609020204030204" pitchFamily="49" charset="0"/>
              </a:rPr>
              <a:t>LearnFlutter</a:t>
            </a:r>
            <a:r>
              <a:rPr lang="fr-FR" b="0" dirty="0">
                <a:solidFill>
                  <a:srgbClr val="D4D4D4"/>
                </a:solidFill>
                <a:effectLst/>
                <a:latin typeface="Consolas" panose="020B0609020204030204" pitchFamily="49" charset="0"/>
              </a:rPr>
              <a:t>({</a:t>
            </a:r>
            <a:r>
              <a:rPr lang="fr-FR" b="0" dirty="0" err="1">
                <a:solidFill>
                  <a:srgbClr val="569CD6"/>
                </a:solidFill>
                <a:effectLst/>
                <a:latin typeface="Consolas" panose="020B0609020204030204" pitchFamily="49" charset="0"/>
              </a:rPr>
              <a:t>super</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key</a:t>
            </a:r>
            <a:r>
              <a:rPr lang="fr-FR" b="0" dirty="0">
                <a:solidFill>
                  <a:srgbClr val="D4D4D4"/>
                </a:solidFill>
                <a:effectLst/>
                <a:latin typeface="Consolas" panose="020B0609020204030204" pitchFamily="49" charset="0"/>
              </a:rPr>
              <a:t>});</a:t>
            </a:r>
          </a:p>
          <a:p>
            <a:br>
              <a:rPr lang="fr-FR" b="0" dirty="0">
                <a:solidFill>
                  <a:srgbClr val="D4D4D4"/>
                </a:solidFill>
                <a:effectLst/>
                <a:latin typeface="Consolas" panose="020B0609020204030204" pitchFamily="49" charset="0"/>
              </a:rPr>
            </a:b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@override</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4EC9B0"/>
                </a:solidFill>
                <a:effectLst/>
                <a:latin typeface="Consolas" panose="020B0609020204030204" pitchFamily="49" charset="0"/>
              </a:rPr>
              <a:t>Widget</a:t>
            </a:r>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build</a:t>
            </a:r>
            <a:r>
              <a:rPr lang="fr-FR" b="0" dirty="0">
                <a:solidFill>
                  <a:srgbClr val="D4D4D4"/>
                </a:solidFill>
                <a:effectLst/>
                <a:latin typeface="Consolas" panose="020B0609020204030204" pitchFamily="49" charset="0"/>
              </a:rPr>
              <a:t>(</a:t>
            </a:r>
            <a:r>
              <a:rPr lang="fr-FR" b="0" dirty="0" err="1">
                <a:solidFill>
                  <a:srgbClr val="4EC9B0"/>
                </a:solidFill>
                <a:effectLst/>
                <a:latin typeface="Consolas" panose="020B0609020204030204" pitchFamily="49" charset="0"/>
              </a:rPr>
              <a:t>BuildContext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context</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C586C0"/>
                </a:solidFill>
                <a:effectLst/>
                <a:latin typeface="Consolas" panose="020B0609020204030204" pitchFamily="49" charset="0"/>
              </a:rPr>
              <a:t>return</a:t>
            </a:r>
            <a:r>
              <a:rPr lang="fr-FR" b="0" dirty="0">
                <a:solidFill>
                  <a:srgbClr val="D4D4D4"/>
                </a:solidFill>
                <a:effectLst/>
                <a:latin typeface="Consolas" panose="020B0609020204030204" pitchFamily="49" charset="0"/>
              </a:rPr>
              <a:t> </a:t>
            </a:r>
            <a:r>
              <a:rPr lang="fr-FR" b="0" dirty="0" err="1">
                <a:solidFill>
                  <a:srgbClr val="4EC9B0"/>
                </a:solidFill>
                <a:effectLst/>
                <a:latin typeface="Consolas" panose="020B0609020204030204" pitchFamily="49" charset="0"/>
              </a:rPr>
              <a:t>Scaffold</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appBar</a:t>
            </a:r>
            <a:r>
              <a:rPr lang="fr-FR" b="0" dirty="0">
                <a:solidFill>
                  <a:srgbClr val="D4D4D4"/>
                </a:solidFill>
                <a:effectLst/>
                <a:latin typeface="Consolas" panose="020B0609020204030204" pitchFamily="49" charset="0"/>
              </a:rPr>
              <a:t>: </a:t>
            </a:r>
            <a:r>
              <a:rPr lang="fr-FR" b="0" dirty="0" err="1">
                <a:solidFill>
                  <a:srgbClr val="4EC9B0"/>
                </a:solidFill>
                <a:effectLst/>
                <a:latin typeface="Consolas" panose="020B0609020204030204" pitchFamily="49" charset="0"/>
              </a:rPr>
              <a:t>AppBar</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title</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a:t>
            </a:r>
            <a:r>
              <a:rPr lang="fr-FR" b="0" dirty="0" err="1">
                <a:solidFill>
                  <a:srgbClr val="4EC9B0"/>
                </a:solidFill>
                <a:effectLst/>
                <a:latin typeface="Consolas" panose="020B0609020204030204" pitchFamily="49" charset="0"/>
              </a:rPr>
              <a:t>Text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Learn</a:t>
            </a:r>
            <a:r>
              <a:rPr lang="fr-FR" b="0" dirty="0">
                <a:solidFill>
                  <a:srgbClr val="CE9178"/>
                </a:solidFill>
                <a:effectLst/>
                <a:latin typeface="Consolas" panose="020B0609020204030204" pitchFamily="49" charset="0"/>
              </a:rPr>
              <a:t> flutter'</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body</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const</a:t>
            </a:r>
            <a:r>
              <a:rPr lang="fr-FR" b="0" dirty="0">
                <a:solidFill>
                  <a:srgbClr val="D4D4D4"/>
                </a:solidFill>
                <a:effectLst/>
                <a:latin typeface="Consolas" panose="020B0609020204030204" pitchFamily="49" charset="0"/>
              </a:rPr>
              <a:t> </a:t>
            </a:r>
            <a:r>
              <a:rPr lang="fr-FR" b="0" dirty="0">
                <a:solidFill>
                  <a:srgbClr val="4EC9B0"/>
                </a:solidFill>
                <a:effectLst/>
                <a:latin typeface="Consolas" panose="020B0609020204030204" pitchFamily="49" charset="0"/>
              </a:rPr>
              <a:t>Center</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child</a:t>
            </a:r>
            <a:r>
              <a:rPr lang="fr-FR" b="0" dirty="0">
                <a:solidFill>
                  <a:srgbClr val="D4D4D4"/>
                </a:solidFill>
                <a:effectLst/>
                <a:latin typeface="Consolas" panose="020B0609020204030204" pitchFamily="49" charset="0"/>
              </a:rPr>
              <a:t>: </a:t>
            </a:r>
            <a:r>
              <a:rPr lang="fr-FR" b="0" dirty="0" err="1">
                <a:solidFill>
                  <a:srgbClr val="4EC9B0"/>
                </a:solidFill>
                <a:effectLst/>
                <a:latin typeface="Consolas" panose="020B0609020204030204" pitchFamily="49" charset="0"/>
              </a:rPr>
              <a:t>Text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'Flutter Tuto'</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a:t>
            </a:r>
          </a:p>
          <a:p>
            <a:br>
              <a:rPr lang="fr-FR" b="0" dirty="0">
                <a:solidFill>
                  <a:srgbClr val="D4D4D4"/>
                </a:solidFill>
                <a:effectLst/>
                <a:latin typeface="Consolas" panose="020B0609020204030204" pitchFamily="49" charset="0"/>
              </a:rPr>
            </a:b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8094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39688A-9B63-413D-482E-94359ACF19FD}"/>
              </a:ext>
            </a:extLst>
          </p:cNvPr>
          <p:cNvSpPr>
            <a:spLocks noGrp="1"/>
          </p:cNvSpPr>
          <p:nvPr>
            <p:ph type="title"/>
          </p:nvPr>
        </p:nvSpPr>
        <p:spPr>
          <a:xfrm>
            <a:off x="1066800" y="378100"/>
            <a:ext cx="10058400" cy="1609344"/>
          </a:xfrm>
        </p:spPr>
        <p:txBody>
          <a:bodyPr/>
          <a:lstStyle/>
          <a:p>
            <a:r>
              <a:rPr lang="fr-FR" dirty="0"/>
              <a:t>structure des dossiers </a:t>
            </a:r>
          </a:p>
        </p:txBody>
      </p:sp>
      <p:sp>
        <p:nvSpPr>
          <p:cNvPr id="3" name="Espace réservé du contenu 2">
            <a:extLst>
              <a:ext uri="{FF2B5EF4-FFF2-40B4-BE49-F238E27FC236}">
                <a16:creationId xmlns:a16="http://schemas.microsoft.com/office/drawing/2014/main" id="{6AC56A71-6827-E6BD-F22F-43DCCD087A6F}"/>
              </a:ext>
            </a:extLst>
          </p:cNvPr>
          <p:cNvSpPr>
            <a:spLocks noGrp="1"/>
          </p:cNvSpPr>
          <p:nvPr>
            <p:ph idx="1"/>
          </p:nvPr>
        </p:nvSpPr>
        <p:spPr>
          <a:xfrm>
            <a:off x="333001" y="2013722"/>
            <a:ext cx="8038642" cy="4050792"/>
          </a:xfrm>
        </p:spPr>
        <p:txBody>
          <a:bodyPr/>
          <a:lstStyle/>
          <a:p>
            <a:r>
              <a:rPr lang="fr-FR" dirty="0"/>
              <a:t>.</a:t>
            </a:r>
            <a:r>
              <a:rPr lang="fr-FR" dirty="0" err="1"/>
              <a:t>idea</a:t>
            </a:r>
            <a:r>
              <a:rPr lang="fr-FR" dirty="0"/>
              <a:t> : contient une configuration de </a:t>
            </a:r>
            <a:r>
              <a:rPr lang="fr-FR" dirty="0" err="1"/>
              <a:t>android</a:t>
            </a:r>
            <a:r>
              <a:rPr lang="fr-FR" dirty="0"/>
              <a:t> studio</a:t>
            </a:r>
          </a:p>
          <a:p>
            <a:r>
              <a:rPr lang="fr-FR" dirty="0" err="1"/>
              <a:t>android</a:t>
            </a:r>
            <a:r>
              <a:rPr lang="fr-FR" dirty="0"/>
              <a:t> : contient un projet </a:t>
            </a:r>
            <a:r>
              <a:rPr lang="fr-FR" dirty="0" err="1"/>
              <a:t>android</a:t>
            </a:r>
            <a:r>
              <a:rPr lang="fr-FR" dirty="0"/>
              <a:t> complet, c’est le projet que flutter </a:t>
            </a:r>
            <a:r>
              <a:rPr lang="fr-FR" dirty="0" err="1"/>
              <a:t>sdk</a:t>
            </a:r>
            <a:r>
              <a:rPr lang="fr-FR" dirty="0"/>
              <a:t> utilisera pour fusionner avec le code flutter </a:t>
            </a:r>
          </a:p>
          <a:p>
            <a:r>
              <a:rPr lang="fr-FR" dirty="0" err="1"/>
              <a:t>Build</a:t>
            </a:r>
            <a:r>
              <a:rPr lang="fr-FR" dirty="0"/>
              <a:t>: contient la sortie de l’application</a:t>
            </a:r>
          </a:p>
          <a:p>
            <a:r>
              <a:rPr lang="fr-FR" dirty="0"/>
              <a:t>Lib : c’est le dossier ou on fait tout le travail </a:t>
            </a:r>
          </a:p>
          <a:p>
            <a:endParaRPr lang="fr-FR" dirty="0"/>
          </a:p>
        </p:txBody>
      </p:sp>
      <p:pic>
        <p:nvPicPr>
          <p:cNvPr id="5" name="Image 4">
            <a:extLst>
              <a:ext uri="{FF2B5EF4-FFF2-40B4-BE49-F238E27FC236}">
                <a16:creationId xmlns:a16="http://schemas.microsoft.com/office/drawing/2014/main" id="{D65C36B9-056D-8238-B291-5DE75E821EC5}"/>
              </a:ext>
            </a:extLst>
          </p:cNvPr>
          <p:cNvPicPr>
            <a:picLocks noChangeAspect="1"/>
          </p:cNvPicPr>
          <p:nvPr/>
        </p:nvPicPr>
        <p:blipFill>
          <a:blip r:embed="rId2"/>
          <a:stretch>
            <a:fillRect/>
          </a:stretch>
        </p:blipFill>
        <p:spPr>
          <a:xfrm>
            <a:off x="8715268" y="571508"/>
            <a:ext cx="2857899" cy="5182323"/>
          </a:xfrm>
          <a:prstGeom prst="rect">
            <a:avLst/>
          </a:prstGeom>
        </p:spPr>
      </p:pic>
    </p:spTree>
    <p:extLst>
      <p:ext uri="{BB962C8B-B14F-4D97-AF65-F5344CB8AC3E}">
        <p14:creationId xmlns:p14="http://schemas.microsoft.com/office/powerpoint/2010/main" val="3179102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1F4390-E7EF-BB2F-9EE2-C18EBD13F4D8}"/>
              </a:ext>
            </a:extLst>
          </p:cNvPr>
          <p:cNvSpPr>
            <a:spLocks noGrp="1"/>
          </p:cNvSpPr>
          <p:nvPr>
            <p:ph type="title"/>
          </p:nvPr>
        </p:nvSpPr>
        <p:spPr/>
        <p:txBody>
          <a:bodyPr/>
          <a:lstStyle/>
          <a:p>
            <a:r>
              <a:rPr lang="fr-FR" dirty="0"/>
              <a:t>widgets</a:t>
            </a:r>
          </a:p>
        </p:txBody>
      </p:sp>
      <p:sp>
        <p:nvSpPr>
          <p:cNvPr id="3" name="Espace réservé du contenu 2">
            <a:extLst>
              <a:ext uri="{FF2B5EF4-FFF2-40B4-BE49-F238E27FC236}">
                <a16:creationId xmlns:a16="http://schemas.microsoft.com/office/drawing/2014/main" id="{46B0F319-C4EF-8C62-E223-339AE2C03F0B}"/>
              </a:ext>
            </a:extLst>
          </p:cNvPr>
          <p:cNvSpPr>
            <a:spLocks noGrp="1"/>
          </p:cNvSpPr>
          <p:nvPr>
            <p:ph idx="1"/>
          </p:nvPr>
        </p:nvSpPr>
        <p:spPr/>
        <p:txBody>
          <a:bodyPr/>
          <a:lstStyle/>
          <a:p>
            <a:r>
              <a:rPr lang="fr-FR" b="0" i="0" dirty="0">
                <a:solidFill>
                  <a:srgbClr val="3A3A3A"/>
                </a:solidFill>
                <a:effectLst/>
                <a:latin typeface="Lato" panose="020B0604020202020204" pitchFamily="34" charset="0"/>
              </a:rPr>
              <a:t>Flutter est constitué essentiellement de Widgets. Un widget c’est comme un Lego, vous devez imbriquer plusieurs widgets ensemble pour créer votre application.</a:t>
            </a:r>
          </a:p>
          <a:p>
            <a:r>
              <a:rPr lang="fr-FR" b="0" i="0" dirty="0">
                <a:solidFill>
                  <a:srgbClr val="3A3A3A"/>
                </a:solidFill>
                <a:effectLst/>
                <a:latin typeface="Lato" panose="020F0502020204030203" pitchFamily="34" charset="0"/>
              </a:rPr>
              <a:t>Pour mieux comprendre ce concept, rendons-nous sur le </a:t>
            </a:r>
            <a:r>
              <a:rPr lang="fr-FR" b="0" i="0" u="none" strike="noStrike" dirty="0">
                <a:solidFill>
                  <a:srgbClr val="4A80EC"/>
                </a:solidFill>
                <a:effectLst/>
                <a:latin typeface="Lato" panose="020F0502020204030203" pitchFamily="34" charset="0"/>
                <a:hlinkClick r:id="rId2"/>
              </a:rPr>
              <a:t>Widget </a:t>
            </a:r>
            <a:r>
              <a:rPr lang="fr-FR" b="0" i="0" u="none" strike="noStrike" dirty="0" err="1">
                <a:solidFill>
                  <a:srgbClr val="4A80EC"/>
                </a:solidFill>
                <a:effectLst/>
                <a:latin typeface="Lato" panose="020F0502020204030203" pitchFamily="34" charset="0"/>
                <a:hlinkClick r:id="rId2"/>
              </a:rPr>
              <a:t>catalog</a:t>
            </a:r>
            <a:r>
              <a:rPr lang="fr-FR" b="0" i="0" dirty="0">
                <a:solidFill>
                  <a:srgbClr val="3A3A3A"/>
                </a:solidFill>
                <a:effectLst/>
                <a:latin typeface="Lato" panose="020F0502020204030203" pitchFamily="34" charset="0"/>
              </a:rPr>
              <a:t> de Flutter.</a:t>
            </a:r>
            <a:endParaRPr lang="fr-FR" dirty="0">
              <a:solidFill>
                <a:srgbClr val="3A3A3A"/>
              </a:solidFill>
              <a:latin typeface="Lato" panose="020B0604020202020204" pitchFamily="34" charset="0"/>
            </a:endParaRPr>
          </a:p>
          <a:p>
            <a:r>
              <a:rPr lang="fr-FR" dirty="0"/>
              <a:t>https://docs.flutter.dev/development/ui/widgets</a:t>
            </a:r>
          </a:p>
        </p:txBody>
      </p:sp>
    </p:spTree>
    <p:extLst>
      <p:ext uri="{BB962C8B-B14F-4D97-AF65-F5344CB8AC3E}">
        <p14:creationId xmlns:p14="http://schemas.microsoft.com/office/powerpoint/2010/main" val="755168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264E7C-237F-6726-A9E1-5E3662789DF4}"/>
              </a:ext>
            </a:extLst>
          </p:cNvPr>
          <p:cNvSpPr>
            <a:spLocks noGrp="1"/>
          </p:cNvSpPr>
          <p:nvPr>
            <p:ph type="title"/>
          </p:nvPr>
        </p:nvSpPr>
        <p:spPr/>
        <p:txBody>
          <a:bodyPr/>
          <a:lstStyle/>
          <a:p>
            <a:r>
              <a:rPr lang="fr-FR" dirty="0"/>
              <a:t>Notre premier widget</a:t>
            </a:r>
          </a:p>
        </p:txBody>
      </p:sp>
      <p:sp>
        <p:nvSpPr>
          <p:cNvPr id="3" name="Espace réservé du contenu 2">
            <a:extLst>
              <a:ext uri="{FF2B5EF4-FFF2-40B4-BE49-F238E27FC236}">
                <a16:creationId xmlns:a16="http://schemas.microsoft.com/office/drawing/2014/main" id="{1DB2439C-0C73-BFC1-1157-1CB0150E0A66}"/>
              </a:ext>
            </a:extLst>
          </p:cNvPr>
          <p:cNvSpPr>
            <a:spLocks noGrp="1"/>
          </p:cNvSpPr>
          <p:nvPr>
            <p:ph idx="1"/>
          </p:nvPr>
        </p:nvSpPr>
        <p:spPr>
          <a:xfrm>
            <a:off x="292963" y="1908699"/>
            <a:ext cx="10835285" cy="4263501"/>
          </a:xfrm>
        </p:spPr>
        <p:txBody>
          <a:bodyPr/>
          <a:lstStyle/>
          <a:p>
            <a:r>
              <a:rPr lang="fr-FR" dirty="0"/>
              <a:t>Un </a:t>
            </a:r>
            <a:r>
              <a:rPr lang="fr-FR" dirty="0" err="1"/>
              <a:t>widjet</a:t>
            </a:r>
            <a:r>
              <a:rPr lang="fr-FR" dirty="0"/>
              <a:t> est un type </a:t>
            </a:r>
            <a:r>
              <a:rPr lang="fr-FR" dirty="0" err="1"/>
              <a:t>special</a:t>
            </a:r>
            <a:r>
              <a:rPr lang="fr-FR" dirty="0"/>
              <a:t> d’objet donc on créé notre class « </a:t>
            </a:r>
            <a:r>
              <a:rPr lang="fr-FR" dirty="0" err="1"/>
              <a:t>myApp</a:t>
            </a:r>
            <a:r>
              <a:rPr lang="fr-FR" dirty="0"/>
              <a:t> »</a:t>
            </a:r>
          </a:p>
          <a:p>
            <a:r>
              <a:rPr lang="fr-FR" dirty="0"/>
              <a:t>Cette class </a:t>
            </a:r>
            <a:r>
              <a:rPr lang="fr-FR" dirty="0" err="1"/>
              <a:t>herite</a:t>
            </a:r>
            <a:r>
              <a:rPr lang="fr-FR" dirty="0"/>
              <a:t> de la class </a:t>
            </a:r>
            <a:r>
              <a:rPr lang="fr-FR" dirty="0" err="1"/>
              <a:t>StatelessWidget</a:t>
            </a:r>
            <a:r>
              <a:rPr lang="fr-FR" dirty="0"/>
              <a:t> fourni par flutter</a:t>
            </a:r>
          </a:p>
          <a:p>
            <a:r>
              <a:rPr lang="fr-FR" dirty="0"/>
              <a:t>Il faut ensuit ajouter la methode </a:t>
            </a:r>
            <a:r>
              <a:rPr lang="fr-FR" dirty="0" err="1"/>
              <a:t>build</a:t>
            </a:r>
            <a:endParaRPr lang="fr-FR" dirty="0"/>
          </a:p>
          <a:p>
            <a:r>
              <a:rPr lang="fr-FR" dirty="0"/>
              <a:t>La class </a:t>
            </a:r>
            <a:r>
              <a:rPr lang="fr-FR" dirty="0" err="1"/>
              <a:t>myApp</a:t>
            </a:r>
            <a:r>
              <a:rPr lang="fr-FR" dirty="0"/>
              <a:t> redéfinit la methode </a:t>
            </a:r>
            <a:r>
              <a:rPr lang="fr-FR" dirty="0" err="1"/>
              <a:t>build</a:t>
            </a:r>
            <a:r>
              <a:rPr lang="fr-FR" dirty="0"/>
              <a:t> (@override)</a:t>
            </a:r>
          </a:p>
          <a:p>
            <a:r>
              <a:rPr lang="fr-FR" dirty="0"/>
              <a:t>Cette methode doit prendre un </a:t>
            </a:r>
            <a:r>
              <a:rPr lang="fr-FR" dirty="0" err="1"/>
              <a:t>argment</a:t>
            </a:r>
            <a:r>
              <a:rPr lang="fr-FR" dirty="0"/>
              <a:t> de type </a:t>
            </a:r>
            <a:r>
              <a:rPr lang="fr-FR" dirty="0" err="1"/>
              <a:t>buildcontext</a:t>
            </a:r>
            <a:endParaRPr lang="fr-FR" dirty="0"/>
          </a:p>
          <a:p>
            <a:r>
              <a:rPr lang="fr-FR" dirty="0"/>
              <a:t>Cette methode doit retourné un </a:t>
            </a:r>
            <a:r>
              <a:rPr lang="fr-FR" dirty="0" err="1"/>
              <a:t>un</a:t>
            </a:r>
            <a:r>
              <a:rPr lang="fr-FR" dirty="0"/>
              <a:t> type widget</a:t>
            </a:r>
          </a:p>
          <a:p>
            <a:r>
              <a:rPr lang="fr-FR" dirty="0"/>
              <a:t>Cette methode retourne le </a:t>
            </a:r>
            <a:r>
              <a:rPr lang="fr-FR" dirty="0" err="1"/>
              <a:t>materialApp</a:t>
            </a:r>
            <a:r>
              <a:rPr lang="fr-FR" dirty="0"/>
              <a:t> widget</a:t>
            </a:r>
          </a:p>
          <a:p>
            <a:r>
              <a:rPr lang="fr-FR" dirty="0" err="1"/>
              <a:t>Material</a:t>
            </a:r>
            <a:r>
              <a:rPr lang="fr-FR" dirty="0"/>
              <a:t> app prend plusieurs arguments qu’on appel « argument nommé » </a:t>
            </a:r>
          </a:p>
          <a:p>
            <a:r>
              <a:rPr lang="fr-FR" dirty="0"/>
              <a:t>On utilise l’argument « home »</a:t>
            </a:r>
          </a:p>
          <a:p>
            <a:r>
              <a:rPr lang="fr-FR" dirty="0"/>
              <a:t>On utilise pour cette exemple le widget </a:t>
            </a:r>
            <a:r>
              <a:rPr lang="fr-FR" dirty="0" err="1"/>
              <a:t>Text</a:t>
            </a:r>
            <a:r>
              <a:rPr lang="fr-FR" dirty="0"/>
              <a:t>() comme valeur pour « home »</a:t>
            </a:r>
          </a:p>
          <a:p>
            <a:endParaRPr lang="fr-FR" dirty="0"/>
          </a:p>
          <a:p>
            <a:endParaRPr lang="fr-FR" dirty="0"/>
          </a:p>
        </p:txBody>
      </p:sp>
      <p:sp>
        <p:nvSpPr>
          <p:cNvPr id="5" name="ZoneTexte 4">
            <a:extLst>
              <a:ext uri="{FF2B5EF4-FFF2-40B4-BE49-F238E27FC236}">
                <a16:creationId xmlns:a16="http://schemas.microsoft.com/office/drawing/2014/main" id="{F09E4601-8C1B-2E62-5EB8-631E7D3CAC85}"/>
              </a:ext>
            </a:extLst>
          </p:cNvPr>
          <p:cNvSpPr txBox="1"/>
          <p:nvPr/>
        </p:nvSpPr>
        <p:spPr>
          <a:xfrm>
            <a:off x="7568954" y="92817"/>
            <a:ext cx="4472126" cy="1815882"/>
          </a:xfrm>
          <a:prstGeom prst="rect">
            <a:avLst/>
          </a:prstGeom>
          <a:solidFill>
            <a:schemeClr val="tx1"/>
          </a:solidFill>
        </p:spPr>
        <p:txBody>
          <a:bodyPr wrap="square">
            <a:spAutoFit/>
          </a:bodyPr>
          <a:lstStyle/>
          <a:p>
            <a:r>
              <a:rPr lang="fr-FR" sz="1400" b="0" dirty="0">
                <a:solidFill>
                  <a:srgbClr val="569CD6"/>
                </a:solidFill>
                <a:effectLst/>
                <a:latin typeface="Consolas" panose="020B0609020204030204" pitchFamily="49" charset="0"/>
              </a:rPr>
              <a:t>class</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MyApp</a:t>
            </a:r>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extends</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StatelessWidget</a:t>
            </a:r>
            <a:r>
              <a:rPr lang="fr-FR" sz="1400" b="0" dirty="0">
                <a:solidFill>
                  <a:srgbClr val="D4D4D4"/>
                </a:solidFill>
                <a:effectLst/>
                <a:latin typeface="Consolas" panose="020B0609020204030204" pitchFamily="49" charset="0"/>
              </a:rPr>
              <a:t> {</a:t>
            </a:r>
          </a:p>
          <a:p>
            <a:r>
              <a:rPr lang="fr-FR" sz="1400" b="0" dirty="0">
                <a:solidFill>
                  <a:srgbClr val="9CDCFE"/>
                </a:solidFill>
                <a:effectLst/>
                <a:latin typeface="Consolas" panose="020B0609020204030204" pitchFamily="49" charset="0"/>
              </a:rPr>
              <a:t> @override</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Widget</a:t>
            </a:r>
            <a:r>
              <a:rPr lang="fr-FR" sz="1400" b="0" dirty="0">
                <a:solidFill>
                  <a:srgbClr val="D4D4D4"/>
                </a:solidFill>
                <a:effectLst/>
                <a:latin typeface="Consolas" panose="020B0609020204030204" pitchFamily="49" charset="0"/>
              </a:rPr>
              <a:t> </a:t>
            </a:r>
            <a:r>
              <a:rPr lang="fr-FR" sz="1400" b="0" dirty="0" err="1">
                <a:solidFill>
                  <a:srgbClr val="DCDCAA"/>
                </a:solidFill>
                <a:effectLst/>
                <a:latin typeface="Consolas" panose="020B0609020204030204" pitchFamily="49" charset="0"/>
              </a:rPr>
              <a:t>build</a:t>
            </a:r>
            <a:r>
              <a:rPr lang="fr-FR" sz="1400" b="0" dirty="0">
                <a:solidFill>
                  <a:srgbClr val="D4D4D4"/>
                </a:solidFill>
                <a:effectLst/>
                <a:latin typeface="Consolas" panose="020B0609020204030204" pitchFamily="49" charset="0"/>
              </a:rPr>
              <a:t>(</a:t>
            </a:r>
            <a:r>
              <a:rPr lang="fr-FR" sz="1400" b="0" dirty="0" err="1">
                <a:solidFill>
                  <a:srgbClr val="4EC9B0"/>
                </a:solidFill>
                <a:effectLst/>
                <a:latin typeface="Consolas" panose="020B0609020204030204" pitchFamily="49" charset="0"/>
              </a:rPr>
              <a:t>BuildContext</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context</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return</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MaterialApp</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home</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Text</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'hi!'</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4364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C9974EB-0B43-CD5A-5D35-3719CD025E58}"/>
              </a:ext>
            </a:extLst>
          </p:cNvPr>
          <p:cNvSpPr>
            <a:spLocks noGrp="1"/>
          </p:cNvSpPr>
          <p:nvPr>
            <p:ph idx="1"/>
          </p:nvPr>
        </p:nvSpPr>
        <p:spPr>
          <a:xfrm>
            <a:off x="532660" y="843379"/>
            <a:ext cx="5211192" cy="5328821"/>
          </a:xfrm>
        </p:spPr>
        <p:txBody>
          <a:bodyPr/>
          <a:lstStyle/>
          <a:p>
            <a:r>
              <a:rPr lang="fr-FR" dirty="0"/>
              <a:t>Pour afficher notre </a:t>
            </a:r>
            <a:r>
              <a:rPr lang="fr-FR" dirty="0" err="1"/>
              <a:t>widjet</a:t>
            </a:r>
            <a:r>
              <a:rPr lang="fr-FR" dirty="0"/>
              <a:t> :</a:t>
            </a:r>
          </a:p>
          <a:p>
            <a:r>
              <a:rPr lang="fr-FR" dirty="0"/>
              <a:t>On utilise la methode </a:t>
            </a:r>
            <a:r>
              <a:rPr lang="fr-FR" dirty="0" err="1"/>
              <a:t>runApp</a:t>
            </a:r>
            <a:r>
              <a:rPr lang="fr-FR" dirty="0"/>
              <a:t> dans la class main()</a:t>
            </a:r>
          </a:p>
          <a:p>
            <a:r>
              <a:rPr lang="fr-FR" dirty="0" err="1"/>
              <a:t>RunApp</a:t>
            </a:r>
            <a:r>
              <a:rPr lang="fr-FR" dirty="0"/>
              <a:t> prend comme argument notre widget</a:t>
            </a:r>
          </a:p>
        </p:txBody>
      </p:sp>
      <p:sp>
        <p:nvSpPr>
          <p:cNvPr id="5" name="ZoneTexte 4">
            <a:extLst>
              <a:ext uri="{FF2B5EF4-FFF2-40B4-BE49-F238E27FC236}">
                <a16:creationId xmlns:a16="http://schemas.microsoft.com/office/drawing/2014/main" id="{AFC0A283-774A-CA38-B3C3-C5D98CC4CC1C}"/>
              </a:ext>
            </a:extLst>
          </p:cNvPr>
          <p:cNvSpPr txBox="1"/>
          <p:nvPr/>
        </p:nvSpPr>
        <p:spPr>
          <a:xfrm>
            <a:off x="221769" y="3242893"/>
            <a:ext cx="6094520" cy="3108543"/>
          </a:xfrm>
          <a:prstGeom prst="rect">
            <a:avLst/>
          </a:prstGeom>
          <a:solidFill>
            <a:schemeClr val="tx1"/>
          </a:solidFill>
        </p:spPr>
        <p:txBody>
          <a:bodyPr wrap="square">
            <a:spAutoFit/>
          </a:bodyPr>
          <a:lstStyle/>
          <a:p>
            <a:r>
              <a:rPr lang="fr-FR" sz="1400" b="0" dirty="0">
                <a:solidFill>
                  <a:srgbClr val="569CD6"/>
                </a:solidFill>
                <a:effectLst/>
                <a:latin typeface="Consolas" panose="020B0609020204030204" pitchFamily="49" charset="0"/>
              </a:rPr>
              <a:t>import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package:flutter</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material.dart</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569CD6"/>
                </a:solidFill>
                <a:effectLst/>
                <a:latin typeface="Consolas" panose="020B0609020204030204" pitchFamily="49" charset="0"/>
              </a:rPr>
              <a:t>void</a:t>
            </a:r>
            <a:r>
              <a:rPr lang="fr-FR" sz="1400" b="0" dirty="0">
                <a:solidFill>
                  <a:srgbClr val="D4D4D4"/>
                </a:solidFill>
                <a:effectLst/>
                <a:latin typeface="Consolas" panose="020B0609020204030204" pitchFamily="49" charset="0"/>
              </a:rPr>
              <a:t> </a:t>
            </a:r>
            <a:r>
              <a:rPr lang="fr-FR" sz="1400" b="0" dirty="0">
                <a:solidFill>
                  <a:srgbClr val="DCDCAA"/>
                </a:solidFill>
                <a:effectLst/>
                <a:latin typeface="Consolas" panose="020B0609020204030204" pitchFamily="49" charset="0"/>
              </a:rPr>
              <a:t>main</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err="1">
                <a:solidFill>
                  <a:srgbClr val="DCDCAA"/>
                </a:solidFill>
                <a:effectLst/>
                <a:latin typeface="Consolas" panose="020B0609020204030204" pitchFamily="49" charset="0"/>
              </a:rPr>
              <a:t>runApp</a:t>
            </a:r>
            <a:r>
              <a:rPr lang="fr-FR" sz="1400" b="0" dirty="0">
                <a:solidFill>
                  <a:srgbClr val="D4D4D4"/>
                </a:solidFill>
                <a:effectLst/>
                <a:latin typeface="Consolas" panose="020B0609020204030204" pitchFamily="49" charset="0"/>
              </a:rPr>
              <a:t>(</a:t>
            </a:r>
            <a:r>
              <a:rPr lang="fr-FR" sz="1400" b="0" dirty="0" err="1">
                <a:solidFill>
                  <a:srgbClr val="4EC9B0"/>
                </a:solidFill>
                <a:effectLst/>
                <a:latin typeface="Consolas" panose="020B0609020204030204" pitchFamily="49" charset="0"/>
              </a:rPr>
              <a:t>MyApp</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569CD6"/>
                </a:solidFill>
                <a:effectLst/>
                <a:latin typeface="Consolas" panose="020B0609020204030204" pitchFamily="49" charset="0"/>
              </a:rPr>
              <a:t>class</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MyApp</a:t>
            </a:r>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extends</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StatelessWidget</a:t>
            </a:r>
            <a:r>
              <a:rPr lang="fr-FR" sz="1400" b="0" dirty="0">
                <a:solidFill>
                  <a:srgbClr val="D4D4D4"/>
                </a:solidFill>
                <a:effectLst/>
                <a:latin typeface="Consolas" panose="020B0609020204030204" pitchFamily="49" charset="0"/>
              </a:rPr>
              <a:t> {</a:t>
            </a:r>
          </a:p>
          <a:p>
            <a:r>
              <a:rPr lang="fr-FR" sz="1400" dirty="0">
                <a:solidFill>
                  <a:srgbClr val="D4D4D4"/>
                </a:solidFill>
                <a:latin typeface="Consolas" panose="020B0609020204030204" pitchFamily="49" charset="0"/>
              </a:rPr>
              <a:t>  </a:t>
            </a:r>
            <a:r>
              <a:rPr lang="fr-FR" sz="1400" b="0" dirty="0">
                <a:solidFill>
                  <a:srgbClr val="9CDCFE"/>
                </a:solidFill>
                <a:effectLst/>
                <a:latin typeface="Consolas" panose="020B0609020204030204" pitchFamily="49" charset="0"/>
              </a:rPr>
              <a:t>@override</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Widget</a:t>
            </a:r>
            <a:r>
              <a:rPr lang="fr-FR" sz="1400" b="0" dirty="0">
                <a:solidFill>
                  <a:srgbClr val="D4D4D4"/>
                </a:solidFill>
                <a:effectLst/>
                <a:latin typeface="Consolas" panose="020B0609020204030204" pitchFamily="49" charset="0"/>
              </a:rPr>
              <a:t> </a:t>
            </a:r>
            <a:r>
              <a:rPr lang="fr-FR" sz="1400" b="0" dirty="0" err="1">
                <a:solidFill>
                  <a:srgbClr val="DCDCAA"/>
                </a:solidFill>
                <a:effectLst/>
                <a:latin typeface="Consolas" panose="020B0609020204030204" pitchFamily="49" charset="0"/>
              </a:rPr>
              <a:t>build</a:t>
            </a:r>
            <a:r>
              <a:rPr lang="fr-FR" sz="1400" b="0" dirty="0">
                <a:solidFill>
                  <a:srgbClr val="D4D4D4"/>
                </a:solidFill>
                <a:effectLst/>
                <a:latin typeface="Consolas" panose="020B0609020204030204" pitchFamily="49" charset="0"/>
              </a:rPr>
              <a:t>(</a:t>
            </a:r>
            <a:r>
              <a:rPr lang="fr-FR" sz="1400" b="0" dirty="0" err="1">
                <a:solidFill>
                  <a:srgbClr val="4EC9B0"/>
                </a:solidFill>
                <a:effectLst/>
                <a:latin typeface="Consolas" panose="020B0609020204030204" pitchFamily="49" charset="0"/>
              </a:rPr>
              <a:t>BuildContext</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context</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return</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MaterialApp</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home</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Text</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'hi!'</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a:t>
            </a:r>
          </a:p>
        </p:txBody>
      </p:sp>
      <p:pic>
        <p:nvPicPr>
          <p:cNvPr id="7" name="Image 6">
            <a:extLst>
              <a:ext uri="{FF2B5EF4-FFF2-40B4-BE49-F238E27FC236}">
                <a16:creationId xmlns:a16="http://schemas.microsoft.com/office/drawing/2014/main" id="{8D157DEC-DD63-5188-B1FD-C146C06BDCEC}"/>
              </a:ext>
            </a:extLst>
          </p:cNvPr>
          <p:cNvPicPr>
            <a:picLocks noChangeAspect="1"/>
          </p:cNvPicPr>
          <p:nvPr/>
        </p:nvPicPr>
        <p:blipFill>
          <a:blip r:embed="rId2"/>
          <a:stretch>
            <a:fillRect/>
          </a:stretch>
        </p:blipFill>
        <p:spPr>
          <a:xfrm>
            <a:off x="7837330" y="0"/>
            <a:ext cx="3211103" cy="6858000"/>
          </a:xfrm>
          <a:prstGeom prst="rect">
            <a:avLst/>
          </a:prstGeom>
        </p:spPr>
      </p:pic>
    </p:spTree>
    <p:extLst>
      <p:ext uri="{BB962C8B-B14F-4D97-AF65-F5344CB8AC3E}">
        <p14:creationId xmlns:p14="http://schemas.microsoft.com/office/powerpoint/2010/main" val="70302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B403B1-763A-E560-D166-A0C4AEEF98E9}"/>
              </a:ext>
            </a:extLst>
          </p:cNvPr>
          <p:cNvSpPr>
            <a:spLocks noGrp="1"/>
          </p:cNvSpPr>
          <p:nvPr>
            <p:ph type="title"/>
          </p:nvPr>
        </p:nvSpPr>
        <p:spPr>
          <a:xfrm>
            <a:off x="981071" y="253812"/>
            <a:ext cx="10400102" cy="775998"/>
          </a:xfrm>
        </p:spPr>
        <p:txBody>
          <a:bodyPr>
            <a:normAutofit fontScale="90000"/>
          </a:bodyPr>
          <a:lstStyle/>
          <a:p>
            <a:r>
              <a:rPr lang="fr-FR" dirty="0" err="1"/>
              <a:t>scaffold</a:t>
            </a:r>
            <a:endParaRPr lang="fr-FR" dirty="0"/>
          </a:p>
        </p:txBody>
      </p:sp>
      <p:sp>
        <p:nvSpPr>
          <p:cNvPr id="3" name="Espace réservé du contenu 2">
            <a:extLst>
              <a:ext uri="{FF2B5EF4-FFF2-40B4-BE49-F238E27FC236}">
                <a16:creationId xmlns:a16="http://schemas.microsoft.com/office/drawing/2014/main" id="{6E8DA6EC-8F3A-7AFC-DB6B-65BF31AF9089}"/>
              </a:ext>
            </a:extLst>
          </p:cNvPr>
          <p:cNvSpPr>
            <a:spLocks noGrp="1"/>
          </p:cNvSpPr>
          <p:nvPr>
            <p:ph idx="1"/>
          </p:nvPr>
        </p:nvSpPr>
        <p:spPr>
          <a:xfrm>
            <a:off x="106532" y="1029811"/>
            <a:ext cx="11878322" cy="5717218"/>
          </a:xfrm>
        </p:spPr>
        <p:txBody>
          <a:bodyPr/>
          <a:lstStyle/>
          <a:p>
            <a:r>
              <a:rPr lang="fr-FR" b="0" i="0" dirty="0">
                <a:solidFill>
                  <a:srgbClr val="3A3A3A"/>
                </a:solidFill>
                <a:effectLst/>
                <a:latin typeface="Lato" panose="020F0502020204030203" pitchFamily="34" charset="0"/>
              </a:rPr>
              <a:t>Pour changer l’apparence du texte, il va nous falloir un autre widget,</a:t>
            </a:r>
          </a:p>
          <a:p>
            <a:r>
              <a:rPr lang="fr-FR" b="0" i="0" dirty="0">
                <a:solidFill>
                  <a:srgbClr val="3A3A3A"/>
                </a:solidFill>
                <a:effectLst/>
                <a:latin typeface="Lato" panose="020F0502020204030203" pitchFamily="34" charset="0"/>
              </a:rPr>
              <a:t>Il s’agit du widget « </a:t>
            </a:r>
            <a:r>
              <a:rPr lang="fr-FR" b="0" i="0" dirty="0" err="1">
                <a:solidFill>
                  <a:srgbClr val="3A3A3A"/>
                </a:solidFill>
                <a:effectLst/>
                <a:latin typeface="Lato" panose="020F0502020204030203" pitchFamily="34" charset="0"/>
              </a:rPr>
              <a:t>Scaffold</a:t>
            </a:r>
            <a:r>
              <a:rPr lang="fr-FR" b="0" i="0" dirty="0">
                <a:solidFill>
                  <a:srgbClr val="3A3A3A"/>
                </a:solidFill>
                <a:effectLst/>
                <a:latin typeface="Lato" panose="020F0502020204030203" pitchFamily="34" charset="0"/>
              </a:rPr>
              <a:t> », le </a:t>
            </a:r>
            <a:r>
              <a:rPr lang="fr-FR" b="0" i="0" dirty="0" err="1">
                <a:solidFill>
                  <a:srgbClr val="3A3A3A"/>
                </a:solidFill>
                <a:effectLst/>
                <a:latin typeface="Lato" panose="020F0502020204030203" pitchFamily="34" charset="0"/>
              </a:rPr>
              <a:t>Scaffold</a:t>
            </a:r>
            <a:r>
              <a:rPr lang="fr-FR" b="0" i="0" dirty="0">
                <a:solidFill>
                  <a:srgbClr val="3A3A3A"/>
                </a:solidFill>
                <a:effectLst/>
                <a:latin typeface="Lato" panose="020F0502020204030203" pitchFamily="34" charset="0"/>
              </a:rPr>
              <a:t> permet de structurer un écran (l’équivalent d’une page web), par exemple d’avoir une barre en haut, un bouton d’action en bas à droite et le contenu au milieu.</a:t>
            </a:r>
          </a:p>
          <a:p>
            <a:r>
              <a:rPr lang="fr-FR" dirty="0" err="1">
                <a:solidFill>
                  <a:srgbClr val="3A3A3A"/>
                </a:solidFill>
                <a:latin typeface="Lato" panose="020F0502020204030203" pitchFamily="34" charset="0"/>
              </a:rPr>
              <a:t>Scaffold</a:t>
            </a:r>
            <a:r>
              <a:rPr lang="fr-FR" dirty="0">
                <a:solidFill>
                  <a:srgbClr val="3A3A3A"/>
                </a:solidFill>
                <a:latin typeface="Lato" panose="020F0502020204030203" pitchFamily="34" charset="0"/>
              </a:rPr>
              <a:t> possède des arguments nommés</a:t>
            </a:r>
          </a:p>
          <a:p>
            <a:r>
              <a:rPr lang="fr-FR" dirty="0">
                <a:solidFill>
                  <a:srgbClr val="3A3A3A"/>
                </a:solidFill>
                <a:latin typeface="Lato" panose="020F0502020204030203" pitchFamily="34" charset="0"/>
              </a:rPr>
              <a:t>Pour notre exemple on utilise l’argument </a:t>
            </a:r>
            <a:r>
              <a:rPr lang="fr-FR" dirty="0" err="1">
                <a:solidFill>
                  <a:srgbClr val="3A3A3A"/>
                </a:solidFill>
                <a:latin typeface="Lato" panose="020F0502020204030203" pitchFamily="34" charset="0"/>
              </a:rPr>
              <a:t>appBar</a:t>
            </a:r>
            <a:r>
              <a:rPr lang="fr-FR" dirty="0">
                <a:solidFill>
                  <a:srgbClr val="3A3A3A"/>
                </a:solidFill>
                <a:latin typeface="Lato" panose="020F0502020204030203" pitchFamily="34" charset="0"/>
              </a:rPr>
              <a:t> pour notre barre de haut et body pour notre contenu</a:t>
            </a:r>
          </a:p>
          <a:p>
            <a:r>
              <a:rPr lang="fr-FR" dirty="0">
                <a:solidFill>
                  <a:srgbClr val="3A3A3A"/>
                </a:solidFill>
                <a:latin typeface="Lato" panose="020F0502020204030203" pitchFamily="34" charset="0"/>
              </a:rPr>
              <a:t>Les deux argument ont comme valeur  le widget « </a:t>
            </a:r>
            <a:r>
              <a:rPr lang="fr-FR">
                <a:solidFill>
                  <a:srgbClr val="3A3A3A"/>
                </a:solidFill>
                <a:latin typeface="Lato" panose="020F0502020204030203" pitchFamily="34" charset="0"/>
              </a:rPr>
              <a:t>Text</a:t>
            </a:r>
            <a:r>
              <a:rPr lang="fr-FR" dirty="0">
                <a:solidFill>
                  <a:srgbClr val="3A3A3A"/>
                </a:solidFill>
                <a:latin typeface="Lato" panose="020F0502020204030203" pitchFamily="34" charset="0"/>
              </a:rPr>
              <a:t> » pour afficher du </a:t>
            </a:r>
            <a:r>
              <a:rPr lang="fr-FR" dirty="0" err="1">
                <a:solidFill>
                  <a:srgbClr val="3A3A3A"/>
                </a:solidFill>
                <a:latin typeface="Lato" panose="020F0502020204030203" pitchFamily="34" charset="0"/>
              </a:rPr>
              <a:t>text</a:t>
            </a:r>
            <a:endParaRPr lang="fr-FR" dirty="0"/>
          </a:p>
        </p:txBody>
      </p:sp>
      <p:sp>
        <p:nvSpPr>
          <p:cNvPr id="5" name="ZoneTexte 4">
            <a:extLst>
              <a:ext uri="{FF2B5EF4-FFF2-40B4-BE49-F238E27FC236}">
                <a16:creationId xmlns:a16="http://schemas.microsoft.com/office/drawing/2014/main" id="{9729DC8A-54E8-0EB9-D77B-784EFD59AA58}"/>
              </a:ext>
            </a:extLst>
          </p:cNvPr>
          <p:cNvSpPr txBox="1"/>
          <p:nvPr/>
        </p:nvSpPr>
        <p:spPr>
          <a:xfrm>
            <a:off x="6974149" y="3888420"/>
            <a:ext cx="4108142" cy="2492990"/>
          </a:xfrm>
          <a:prstGeom prst="rect">
            <a:avLst/>
          </a:prstGeom>
          <a:solidFill>
            <a:schemeClr val="tx1"/>
          </a:solidFill>
        </p:spPr>
        <p:txBody>
          <a:bodyPr wrap="square">
            <a:spAutoFit/>
          </a:bodyPr>
          <a:lstStyle/>
          <a:p>
            <a:r>
              <a:rPr lang="fr-FR" sz="1200" b="0" dirty="0">
                <a:solidFill>
                  <a:srgbClr val="569CD6"/>
                </a:solidFill>
                <a:effectLst/>
                <a:latin typeface="Consolas" panose="020B0609020204030204" pitchFamily="49" charset="0"/>
              </a:rPr>
              <a:t>class</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MyApp</a:t>
            </a:r>
            <a:r>
              <a:rPr lang="fr-FR" sz="1200" b="0" dirty="0">
                <a:solidFill>
                  <a:srgbClr val="D4D4D4"/>
                </a:solidFill>
                <a:effectLst/>
                <a:latin typeface="Consolas" panose="020B0609020204030204" pitchFamily="49" charset="0"/>
              </a:rPr>
              <a:t> </a:t>
            </a:r>
            <a:r>
              <a:rPr lang="fr-FR" sz="1200" b="0" dirty="0" err="1">
                <a:solidFill>
                  <a:srgbClr val="569CD6"/>
                </a:solidFill>
                <a:effectLst/>
                <a:latin typeface="Consolas" panose="020B0609020204030204" pitchFamily="49" charset="0"/>
              </a:rPr>
              <a:t>extends</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StatelessWidget</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@override</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4EC9B0"/>
                </a:solidFill>
                <a:effectLst/>
                <a:latin typeface="Consolas" panose="020B0609020204030204" pitchFamily="49" charset="0"/>
              </a:rPr>
              <a:t>Widget</a:t>
            </a:r>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build</a:t>
            </a:r>
            <a:r>
              <a:rPr lang="fr-FR" sz="1200" b="0" dirty="0">
                <a:solidFill>
                  <a:srgbClr val="D4D4D4"/>
                </a:solidFill>
                <a:effectLst/>
                <a:latin typeface="Consolas" panose="020B0609020204030204" pitchFamily="49" charset="0"/>
              </a:rPr>
              <a:t>(</a:t>
            </a:r>
            <a:r>
              <a:rPr lang="fr-FR" sz="1200" b="0" dirty="0" err="1">
                <a:solidFill>
                  <a:srgbClr val="4EC9B0"/>
                </a:solidFill>
                <a:effectLst/>
                <a:latin typeface="Consolas" panose="020B0609020204030204" pitchFamily="49" charset="0"/>
              </a:rPr>
              <a:t>BuildContext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context</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return</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MaterialApp</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home</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Scaffold</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appBar</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AppBar</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title</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Text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my</a:t>
            </a:r>
            <a:r>
              <a:rPr lang="fr-FR" sz="1200" b="0" dirty="0">
                <a:solidFill>
                  <a:srgbClr val="CE9178"/>
                </a:solidFill>
                <a:effectLst/>
                <a:latin typeface="Consolas" panose="020B0609020204030204" pitchFamily="49" charset="0"/>
              </a:rPr>
              <a:t> first app'</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body</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Text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this</a:t>
            </a:r>
            <a:r>
              <a:rPr lang="fr-FR" sz="1200" b="0" dirty="0">
                <a:solidFill>
                  <a:srgbClr val="CE9178"/>
                </a:solidFill>
                <a:effectLst/>
                <a:latin typeface="Consolas" panose="020B0609020204030204" pitchFamily="49" charset="0"/>
              </a:rPr>
              <a:t> </a:t>
            </a:r>
            <a:r>
              <a:rPr lang="fr-FR" sz="1200" b="0" dirty="0" err="1">
                <a:solidFill>
                  <a:srgbClr val="CE9178"/>
                </a:solidFill>
                <a:effectLst/>
                <a:latin typeface="Consolas" panose="020B0609020204030204" pitchFamily="49" charset="0"/>
              </a:rPr>
              <a:t>is</a:t>
            </a:r>
            <a:r>
              <a:rPr lang="fr-FR" sz="1200" b="0" dirty="0">
                <a:solidFill>
                  <a:srgbClr val="CE9178"/>
                </a:solidFill>
                <a:effectLst/>
                <a:latin typeface="Consolas" panose="020B0609020204030204" pitchFamily="49" charset="0"/>
              </a:rPr>
              <a:t> a body'</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a:t>
            </a:r>
          </a:p>
        </p:txBody>
      </p:sp>
      <p:pic>
        <p:nvPicPr>
          <p:cNvPr id="6" name="Image 5">
            <a:extLst>
              <a:ext uri="{FF2B5EF4-FFF2-40B4-BE49-F238E27FC236}">
                <a16:creationId xmlns:a16="http://schemas.microsoft.com/office/drawing/2014/main" id="{8EC6419C-5D93-ED84-0982-F11D553B8F26}"/>
              </a:ext>
            </a:extLst>
          </p:cNvPr>
          <p:cNvPicPr>
            <a:picLocks noChangeAspect="1"/>
          </p:cNvPicPr>
          <p:nvPr/>
        </p:nvPicPr>
        <p:blipFill>
          <a:blip r:embed="rId2"/>
          <a:stretch>
            <a:fillRect/>
          </a:stretch>
        </p:blipFill>
        <p:spPr>
          <a:xfrm>
            <a:off x="1887476" y="4008153"/>
            <a:ext cx="2877615" cy="2596035"/>
          </a:xfrm>
          <a:prstGeom prst="rect">
            <a:avLst/>
          </a:prstGeom>
        </p:spPr>
      </p:pic>
    </p:spTree>
    <p:extLst>
      <p:ext uri="{BB962C8B-B14F-4D97-AF65-F5344CB8AC3E}">
        <p14:creationId xmlns:p14="http://schemas.microsoft.com/office/powerpoint/2010/main" val="2833157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Type de bois">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ype de bois">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ype de bois">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TM03090434[[fn=Type de bois]]</Template>
  <TotalTime>1497</TotalTime>
  <Words>3575</Words>
  <Application>Microsoft Office PowerPoint</Application>
  <PresentationFormat>Grand écran</PresentationFormat>
  <Paragraphs>472</Paragraphs>
  <Slides>40</Slides>
  <Notes>1</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40</vt:i4>
      </vt:variant>
    </vt:vector>
  </HeadingPairs>
  <TitlesOfParts>
    <vt:vector size="53" baseType="lpstr">
      <vt:lpstr>-apple-system</vt:lpstr>
      <vt:lpstr>Arial</vt:lpstr>
      <vt:lpstr>Arial</vt:lpstr>
      <vt:lpstr>Calibri</vt:lpstr>
      <vt:lpstr>Consolas</vt:lpstr>
      <vt:lpstr>Google Sans</vt:lpstr>
      <vt:lpstr>Lato</vt:lpstr>
      <vt:lpstr>Roboto</vt:lpstr>
      <vt:lpstr>Rockwell</vt:lpstr>
      <vt:lpstr>Rockwell Condensed</vt:lpstr>
      <vt:lpstr>urw-din</vt:lpstr>
      <vt:lpstr>Wingdings</vt:lpstr>
      <vt:lpstr>Type de bois</vt:lpstr>
      <vt:lpstr>Flutter</vt:lpstr>
      <vt:lpstr>Programme</vt:lpstr>
      <vt:lpstr>Installation </vt:lpstr>
      <vt:lpstr>Création d’un projet </vt:lpstr>
      <vt:lpstr>structure des dossiers </vt:lpstr>
      <vt:lpstr>widgets</vt:lpstr>
      <vt:lpstr>Notre premier widget</vt:lpstr>
      <vt:lpstr>Présentation PowerPoint</vt:lpstr>
      <vt:lpstr>scaffold</vt:lpstr>
      <vt:lpstr>Buttonnavigationbar</vt:lpstr>
      <vt:lpstr>Centrer le body</vt:lpstr>
      <vt:lpstr>Présentation PowerPoint</vt:lpstr>
      <vt:lpstr>Material design</vt:lpstr>
      <vt:lpstr>Material Design Color System </vt:lpstr>
      <vt:lpstr>Material Typography </vt:lpstr>
      <vt:lpstr>button</vt:lpstr>
      <vt:lpstr>ElevatedButton</vt:lpstr>
      <vt:lpstr>print</vt:lpstr>
      <vt:lpstr>Créer une variable</vt:lpstr>
      <vt:lpstr>StatefulWidget ou StatelessWidget </vt:lpstr>
      <vt:lpstr>Présentation PowerPoint</vt:lpstr>
      <vt:lpstr>Widgets de Layout - mise en page </vt:lpstr>
      <vt:lpstr>Présentation PowerPoint</vt:lpstr>
      <vt:lpstr>Disposez plusieurs widgets verticalement et horizontalement </vt:lpstr>
      <vt:lpstr>Présentation PowerPoint</vt:lpstr>
      <vt:lpstr>Présentation PowerPoint</vt:lpstr>
      <vt:lpstr>Culumn</vt:lpstr>
      <vt:lpstr>mainAxisAlignment</vt:lpstr>
      <vt:lpstr>CrossAxisAlignment</vt:lpstr>
      <vt:lpstr>Présentation PowerPoint</vt:lpstr>
      <vt:lpstr>Présentation PowerPoint</vt:lpstr>
      <vt:lpstr>row</vt:lpstr>
      <vt:lpstr>Elevatedbutton &amp; Text style</vt:lpstr>
      <vt:lpstr>Container</vt:lpstr>
      <vt:lpstr>expended</vt:lpstr>
      <vt:lpstr>Présentation PowerPoint</vt:lpstr>
      <vt:lpstr>Présentation PowerPoint</vt:lpstr>
      <vt:lpstr>Navigator</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Kamel BAHMED</dc:creator>
  <cp:lastModifiedBy>Kamel BAHMED</cp:lastModifiedBy>
  <cp:revision>82</cp:revision>
  <dcterms:created xsi:type="dcterms:W3CDTF">2022-10-18T08:47:06Z</dcterms:created>
  <dcterms:modified xsi:type="dcterms:W3CDTF">2022-11-20T16:08:45Z</dcterms:modified>
</cp:coreProperties>
</file>