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495BD-0884-4E77-8B33-27D5BC41ED84}" type="datetimeFigureOut">
              <a:rPr lang="fr-FR" smtClean="0"/>
              <a:t>26/11/2022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1F051-B8AC-4527-B309-2C37A791392A}" type="slidenum">
              <a:rPr lang="fr-FR" smtClean="0"/>
              <a:t>‹N°›</a:t>
            </a:fld>
            <a:endParaRPr lang="fr-FR"/>
          </a:p>
        </p:txBody>
      </p:sp>
    </p:spTree>
    <p:extLst>
      <p:ext uri="{BB962C8B-B14F-4D97-AF65-F5344CB8AC3E}">
        <p14:creationId xmlns:p14="http://schemas.microsoft.com/office/powerpoint/2010/main" val="257212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232B0EE-7928-424D-BF5B-8C3F383DC8E8}" type="datetimeFigureOut">
              <a:rPr lang="fr-FR" smtClean="0"/>
              <a:t>26/11/2022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F1166E-57D6-4C91-985E-9A27A7C947D0}" type="slidenum">
              <a:rPr lang="fr-FR" smtClean="0"/>
              <a:t>‹N°›</a:t>
            </a:fld>
            <a:endParaRPr lang="fr-FR"/>
          </a:p>
        </p:txBody>
      </p:sp>
    </p:spTree>
    <p:extLst>
      <p:ext uri="{BB962C8B-B14F-4D97-AF65-F5344CB8AC3E}">
        <p14:creationId xmlns:p14="http://schemas.microsoft.com/office/powerpoint/2010/main" val="30390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32B0EE-7928-424D-BF5B-8C3F383DC8E8}" type="datetimeFigureOut">
              <a:rPr lang="fr-FR" smtClean="0"/>
              <a:t>26/11/2022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405786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32B0EE-7928-424D-BF5B-8C3F383DC8E8}" type="datetimeFigureOut">
              <a:rPr lang="fr-FR" smtClean="0"/>
              <a:t>26/11/2022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347963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232B0EE-7928-424D-BF5B-8C3F383DC8E8}" type="datetimeFigureOut">
              <a:rPr lang="fr-FR" smtClean="0"/>
              <a:t>26/11/2022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45668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3232B0EE-7928-424D-BF5B-8C3F383DC8E8}" type="datetimeFigureOut">
              <a:rPr lang="fr-FR" smtClean="0"/>
              <a:t>26/11/2022</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F1166E-57D6-4C91-985E-9A27A7C947D0}" type="slidenum">
              <a:rPr lang="fr-FR" smtClean="0"/>
              <a:t>‹N°›</a:t>
            </a:fld>
            <a:endParaRPr lang="fr-FR"/>
          </a:p>
        </p:txBody>
      </p:sp>
    </p:spTree>
    <p:extLst>
      <p:ext uri="{BB962C8B-B14F-4D97-AF65-F5344CB8AC3E}">
        <p14:creationId xmlns:p14="http://schemas.microsoft.com/office/powerpoint/2010/main" val="166949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232B0EE-7928-424D-BF5B-8C3F383DC8E8}" type="datetimeFigureOut">
              <a:rPr lang="fr-FR" smtClean="0"/>
              <a:t>26/11/2022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63071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232B0EE-7928-424D-BF5B-8C3F383DC8E8}" type="datetimeFigureOut">
              <a:rPr lang="fr-FR" smtClean="0"/>
              <a:t>26/11/2022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25289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232B0EE-7928-424D-BF5B-8C3F383DC8E8}" type="datetimeFigureOut">
              <a:rPr lang="fr-FR" smtClean="0"/>
              <a:t>26/11/2022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312094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2B0EE-7928-424D-BF5B-8C3F383DC8E8}" type="datetimeFigureOut">
              <a:rPr lang="fr-FR" smtClean="0"/>
              <a:t>26/11/2022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50724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32B0EE-7928-424D-BF5B-8C3F383DC8E8}" type="datetimeFigureOut">
              <a:rPr lang="fr-FR" smtClean="0"/>
              <a:t>26/11/2022</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279584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232B0EE-7928-424D-BF5B-8C3F383DC8E8}" type="datetimeFigureOut">
              <a:rPr lang="fr-FR" smtClean="0"/>
              <a:t>26/11/2022</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F1166E-57D6-4C91-985E-9A27A7C947D0}" type="slidenum">
              <a:rPr lang="fr-FR" smtClean="0"/>
              <a:t>‹N°›</a:t>
            </a:fld>
            <a:endParaRPr lang="fr-FR"/>
          </a:p>
        </p:txBody>
      </p:sp>
    </p:spTree>
    <p:extLst>
      <p:ext uri="{BB962C8B-B14F-4D97-AF65-F5344CB8AC3E}">
        <p14:creationId xmlns:p14="http://schemas.microsoft.com/office/powerpoint/2010/main" val="159248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232B0EE-7928-424D-BF5B-8C3F383DC8E8}" type="datetimeFigureOut">
              <a:rPr lang="fr-FR" smtClean="0"/>
              <a:t>26/11/2022</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F1166E-57D6-4C91-985E-9A27A7C947D0}" type="slidenum">
              <a:rPr lang="fr-FR" smtClean="0"/>
              <a:t>‹N°›</a:t>
            </a:fld>
            <a:endParaRPr lang="fr-FR"/>
          </a:p>
        </p:txBody>
      </p:sp>
    </p:spTree>
    <p:extLst>
      <p:ext uri="{BB962C8B-B14F-4D97-AF65-F5344CB8AC3E}">
        <p14:creationId xmlns:p14="http://schemas.microsoft.com/office/powerpoint/2010/main" val="1170292250"/>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wsapi.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E2D2A8-A95E-E7DA-A526-A63F188F0C7E}"/>
              </a:ext>
            </a:extLst>
          </p:cNvPr>
          <p:cNvSpPr>
            <a:spLocks noGrp="1"/>
          </p:cNvSpPr>
          <p:nvPr>
            <p:ph type="ctrTitle"/>
          </p:nvPr>
        </p:nvSpPr>
        <p:spPr/>
        <p:txBody>
          <a:bodyPr/>
          <a:lstStyle/>
          <a:p>
            <a:r>
              <a:rPr lang="fr-FR" dirty="0"/>
              <a:t>Projet flutter</a:t>
            </a:r>
          </a:p>
        </p:txBody>
      </p:sp>
      <p:sp>
        <p:nvSpPr>
          <p:cNvPr id="3" name="Sous-titre 2">
            <a:extLst>
              <a:ext uri="{FF2B5EF4-FFF2-40B4-BE49-F238E27FC236}">
                <a16:creationId xmlns:a16="http://schemas.microsoft.com/office/drawing/2014/main" id="{D97CDD71-9231-BAE1-2DE1-732C93BD216F}"/>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87110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FC4472-45FF-2AFF-E12B-96B76EA5104A}"/>
              </a:ext>
            </a:extLst>
          </p:cNvPr>
          <p:cNvSpPr>
            <a:spLocks noGrp="1"/>
          </p:cNvSpPr>
          <p:nvPr>
            <p:ph type="title"/>
          </p:nvPr>
        </p:nvSpPr>
        <p:spPr/>
        <p:txBody>
          <a:bodyPr/>
          <a:lstStyle/>
          <a:p>
            <a:r>
              <a:rPr lang="fr-FR" dirty="0"/>
              <a:t>Menu de </a:t>
            </a:r>
            <a:r>
              <a:rPr lang="fr-FR" dirty="0" err="1"/>
              <a:t>categories</a:t>
            </a:r>
            <a:endParaRPr lang="fr-FR" dirty="0"/>
          </a:p>
        </p:txBody>
      </p:sp>
      <p:sp>
        <p:nvSpPr>
          <p:cNvPr id="3" name="Espace réservé du contenu 2">
            <a:extLst>
              <a:ext uri="{FF2B5EF4-FFF2-40B4-BE49-F238E27FC236}">
                <a16:creationId xmlns:a16="http://schemas.microsoft.com/office/drawing/2014/main" id="{2898CDCF-31C8-1200-4376-6B932E21BC44}"/>
              </a:ext>
            </a:extLst>
          </p:cNvPr>
          <p:cNvSpPr>
            <a:spLocks noGrp="1"/>
          </p:cNvSpPr>
          <p:nvPr>
            <p:ph idx="1"/>
          </p:nvPr>
        </p:nvSpPr>
        <p:spPr>
          <a:xfrm>
            <a:off x="147059" y="2093976"/>
            <a:ext cx="5599400" cy="4050792"/>
          </a:xfrm>
        </p:spPr>
        <p:txBody>
          <a:bodyPr/>
          <a:lstStyle/>
          <a:p>
            <a:r>
              <a:rPr lang="fr-FR" dirty="0"/>
              <a:t>On </a:t>
            </a:r>
            <a:r>
              <a:rPr lang="fr-FR" dirty="0" err="1"/>
              <a:t>cree</a:t>
            </a:r>
            <a:r>
              <a:rPr lang="fr-FR" dirty="0"/>
              <a:t> dans le </a:t>
            </a:r>
            <a:r>
              <a:rPr lang="fr-FR" dirty="0" err="1"/>
              <a:t>meme</a:t>
            </a:r>
            <a:r>
              <a:rPr lang="fr-FR" dirty="0"/>
              <a:t> fichier home notre </a:t>
            </a:r>
            <a:r>
              <a:rPr lang="fr-FR" dirty="0" err="1"/>
              <a:t>Category</a:t>
            </a:r>
            <a:r>
              <a:rPr lang="fr-FR" dirty="0"/>
              <a:t> box </a:t>
            </a:r>
          </a:p>
          <a:p>
            <a:r>
              <a:rPr lang="fr-FR" dirty="0"/>
              <a:t>On va afficher les images avec </a:t>
            </a:r>
            <a:r>
              <a:rPr lang="fr-FR" dirty="0" err="1"/>
              <a:t>Image.network</a:t>
            </a:r>
            <a:r>
              <a:rPr lang="fr-FR" dirty="0"/>
              <a:t> qui permet de </a:t>
            </a:r>
            <a:r>
              <a:rPr lang="fr-FR" dirty="0" err="1"/>
              <a:t>recuperer</a:t>
            </a:r>
            <a:r>
              <a:rPr lang="fr-FR" dirty="0"/>
              <a:t> les image via internet</a:t>
            </a:r>
          </a:p>
        </p:txBody>
      </p:sp>
      <p:pic>
        <p:nvPicPr>
          <p:cNvPr id="5" name="Image 4">
            <a:extLst>
              <a:ext uri="{FF2B5EF4-FFF2-40B4-BE49-F238E27FC236}">
                <a16:creationId xmlns:a16="http://schemas.microsoft.com/office/drawing/2014/main" id="{947AAB7D-3496-5946-E3E5-CA11D090921E}"/>
              </a:ext>
            </a:extLst>
          </p:cNvPr>
          <p:cNvPicPr>
            <a:picLocks noChangeAspect="1"/>
          </p:cNvPicPr>
          <p:nvPr/>
        </p:nvPicPr>
        <p:blipFill>
          <a:blip r:embed="rId2"/>
          <a:stretch>
            <a:fillRect/>
          </a:stretch>
        </p:blipFill>
        <p:spPr>
          <a:xfrm>
            <a:off x="6273633" y="1997425"/>
            <a:ext cx="5315692" cy="3534268"/>
          </a:xfrm>
          <a:prstGeom prst="rect">
            <a:avLst/>
          </a:prstGeom>
        </p:spPr>
      </p:pic>
    </p:spTree>
    <p:extLst>
      <p:ext uri="{BB962C8B-B14F-4D97-AF65-F5344CB8AC3E}">
        <p14:creationId xmlns:p14="http://schemas.microsoft.com/office/powerpoint/2010/main" val="255461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EBE26CA-814B-D879-9759-A6172499DA66}"/>
              </a:ext>
            </a:extLst>
          </p:cNvPr>
          <p:cNvSpPr>
            <a:spLocks noGrp="1"/>
          </p:cNvSpPr>
          <p:nvPr>
            <p:ph idx="1"/>
          </p:nvPr>
        </p:nvSpPr>
        <p:spPr>
          <a:xfrm>
            <a:off x="0" y="2205298"/>
            <a:ext cx="5459136" cy="4050792"/>
          </a:xfrm>
        </p:spPr>
        <p:txBody>
          <a:bodyPr/>
          <a:lstStyle/>
          <a:p>
            <a:r>
              <a:rPr lang="fr-FR" dirty="0"/>
              <a:t>Dans notre home on </a:t>
            </a:r>
            <a:r>
              <a:rPr lang="fr-FR" dirty="0" err="1"/>
              <a:t>declare</a:t>
            </a:r>
            <a:r>
              <a:rPr lang="fr-FR" dirty="0"/>
              <a:t> une liste de </a:t>
            </a:r>
            <a:r>
              <a:rPr lang="fr-FR" dirty="0" err="1"/>
              <a:t>categories</a:t>
            </a:r>
            <a:r>
              <a:rPr lang="fr-FR" dirty="0"/>
              <a:t> </a:t>
            </a:r>
          </a:p>
          <a:p>
            <a:r>
              <a:rPr lang="fr-FR" dirty="0"/>
              <a:t>On </a:t>
            </a:r>
            <a:r>
              <a:rPr lang="fr-FR" dirty="0" err="1"/>
              <a:t>inistialise</a:t>
            </a:r>
            <a:r>
              <a:rPr lang="fr-FR" dirty="0"/>
              <a:t> notre state avec </a:t>
            </a:r>
            <a:r>
              <a:rPr lang="fr-FR" dirty="0" err="1"/>
              <a:t>initState</a:t>
            </a:r>
            <a:r>
              <a:rPr lang="fr-FR" dirty="0"/>
              <a:t>()</a:t>
            </a:r>
          </a:p>
        </p:txBody>
      </p:sp>
      <p:sp>
        <p:nvSpPr>
          <p:cNvPr id="5" name="ZoneTexte 4">
            <a:extLst>
              <a:ext uri="{FF2B5EF4-FFF2-40B4-BE49-F238E27FC236}">
                <a16:creationId xmlns:a16="http://schemas.microsoft.com/office/drawing/2014/main" id="{A0881C80-DDB3-B417-60E0-62C2BDCA7707}"/>
              </a:ext>
            </a:extLst>
          </p:cNvPr>
          <p:cNvSpPr txBox="1"/>
          <p:nvPr/>
        </p:nvSpPr>
        <p:spPr>
          <a:xfrm>
            <a:off x="312490" y="170974"/>
            <a:ext cx="4469235" cy="1869743"/>
          </a:xfrm>
          <a:prstGeom prst="rect">
            <a:avLst/>
          </a:prstGeom>
          <a:solidFill>
            <a:schemeClr val="tx1"/>
          </a:solidFill>
        </p:spPr>
        <p:txBody>
          <a:bodyPr wrap="square">
            <a:spAutoFit/>
          </a:bodyPr>
          <a:lstStyle/>
          <a:p>
            <a:r>
              <a:rPr lang="fr-FR" sz="1050" b="0" dirty="0">
                <a:solidFill>
                  <a:srgbClr val="569CD6"/>
                </a:solidFill>
                <a:effectLst/>
                <a:latin typeface="Consolas" panose="020B0609020204030204" pitchFamily="49" charset="0"/>
              </a:rPr>
              <a:t>class</a:t>
            </a:r>
            <a:r>
              <a:rPr lang="fr-FR" sz="1050" b="0" dirty="0">
                <a:solidFill>
                  <a:srgbClr val="D4D4D4"/>
                </a:solidFill>
                <a:effectLst/>
                <a:latin typeface="Consolas" panose="020B0609020204030204" pitchFamily="49" charset="0"/>
              </a:rPr>
              <a:t> </a:t>
            </a:r>
            <a:r>
              <a:rPr lang="fr-FR" sz="1050" b="0" dirty="0">
                <a:solidFill>
                  <a:srgbClr val="4EC9B0"/>
                </a:solidFill>
                <a:effectLst/>
                <a:latin typeface="Consolas" panose="020B0609020204030204" pitchFamily="49" charset="0"/>
              </a:rPr>
              <a:t>_</a:t>
            </a:r>
            <a:r>
              <a:rPr lang="fr-FR" sz="1050" b="0" dirty="0" err="1">
                <a:solidFill>
                  <a:srgbClr val="4EC9B0"/>
                </a:solidFill>
                <a:effectLst/>
                <a:latin typeface="Consolas" panose="020B0609020204030204" pitchFamily="49" charset="0"/>
              </a:rPr>
              <a:t>HomeState</a:t>
            </a:r>
            <a:r>
              <a:rPr lang="fr-FR" sz="1050" b="0" dirty="0">
                <a:solidFill>
                  <a:srgbClr val="D4D4D4"/>
                </a:solidFill>
                <a:effectLst/>
                <a:latin typeface="Consolas" panose="020B0609020204030204" pitchFamily="49" charset="0"/>
              </a:rPr>
              <a:t> </a:t>
            </a:r>
            <a:r>
              <a:rPr lang="fr-FR" sz="1050" b="0" dirty="0" err="1">
                <a:solidFill>
                  <a:srgbClr val="569CD6"/>
                </a:solidFill>
                <a:effectLst/>
                <a:latin typeface="Consolas" panose="020B0609020204030204" pitchFamily="49" charset="0"/>
              </a:rPr>
              <a:t>extends</a:t>
            </a:r>
            <a:r>
              <a:rPr lang="fr-FR" sz="1050" b="0" dirty="0">
                <a:solidFill>
                  <a:srgbClr val="D4D4D4"/>
                </a:solidFill>
                <a:effectLst/>
                <a:latin typeface="Consolas" panose="020B0609020204030204" pitchFamily="49" charset="0"/>
              </a:rPr>
              <a:t> </a:t>
            </a:r>
            <a:r>
              <a:rPr lang="fr-FR" sz="1050" b="0" dirty="0">
                <a:solidFill>
                  <a:srgbClr val="4EC9B0"/>
                </a:solidFill>
                <a:effectLst/>
                <a:latin typeface="Consolas" panose="020B0609020204030204" pitchFamily="49" charset="0"/>
              </a:rPr>
              <a:t>State</a:t>
            </a:r>
            <a:r>
              <a:rPr lang="fr-FR" sz="1050" b="0" dirty="0">
                <a:solidFill>
                  <a:srgbClr val="D4D4D4"/>
                </a:solidFill>
                <a:effectLst/>
                <a:latin typeface="Consolas" panose="020B0609020204030204" pitchFamily="49" charset="0"/>
              </a:rPr>
              <a:t>&lt;</a:t>
            </a:r>
            <a:r>
              <a:rPr lang="fr-FR" sz="1050" b="0" dirty="0">
                <a:solidFill>
                  <a:srgbClr val="4EC9B0"/>
                </a:solidFill>
                <a:effectLst/>
                <a:latin typeface="Consolas" panose="020B0609020204030204" pitchFamily="49" charset="0"/>
              </a:rPr>
              <a:t>Home</a:t>
            </a:r>
            <a:r>
              <a:rPr lang="fr-FR" sz="1050" b="0" dirty="0">
                <a:solidFill>
                  <a:srgbClr val="D4D4D4"/>
                </a:solidFill>
                <a:effectLst/>
                <a:latin typeface="Consolas" panose="020B0609020204030204" pitchFamily="49" charset="0"/>
              </a:rPr>
              <a:t>&gt; {</a:t>
            </a:r>
          </a:p>
          <a:p>
            <a:r>
              <a:rPr lang="fr-FR" sz="1050" b="0" dirty="0">
                <a:solidFill>
                  <a:srgbClr val="D4D4D4"/>
                </a:solidFill>
                <a:effectLst/>
                <a:latin typeface="Consolas" panose="020B0609020204030204" pitchFamily="49" charset="0"/>
              </a:rPr>
              <a:t>  </a:t>
            </a:r>
            <a:r>
              <a:rPr lang="fr-FR" sz="1050" b="0" dirty="0">
                <a:solidFill>
                  <a:srgbClr val="4EC9B0"/>
                </a:solidFill>
                <a:effectLst/>
                <a:latin typeface="Consolas" panose="020B0609020204030204" pitchFamily="49" charset="0"/>
              </a:rPr>
              <a:t>List</a:t>
            </a:r>
            <a:r>
              <a:rPr lang="fr-FR" sz="1050" b="0" dirty="0">
                <a:solidFill>
                  <a:srgbClr val="D4D4D4"/>
                </a:solidFill>
                <a:effectLst/>
                <a:latin typeface="Consolas" panose="020B0609020204030204" pitchFamily="49" charset="0"/>
              </a:rPr>
              <a:t>&lt;</a:t>
            </a:r>
            <a:r>
              <a:rPr lang="fr-FR" sz="1050" b="0" dirty="0" err="1">
                <a:solidFill>
                  <a:srgbClr val="4EC9B0"/>
                </a:solidFill>
                <a:effectLst/>
                <a:latin typeface="Consolas" panose="020B0609020204030204" pitchFamily="49" charset="0"/>
              </a:rPr>
              <a:t>CategorieModel</a:t>
            </a:r>
            <a:r>
              <a:rPr lang="fr-FR" sz="1050" b="0" dirty="0">
                <a:solidFill>
                  <a:srgbClr val="D4D4D4"/>
                </a:solidFill>
                <a:effectLst/>
                <a:latin typeface="Consolas" panose="020B0609020204030204" pitchFamily="49" charset="0"/>
              </a:rPr>
              <a:t>&gt; </a:t>
            </a:r>
            <a:r>
              <a:rPr lang="fr-FR" sz="1050" b="0" dirty="0" err="1">
                <a:solidFill>
                  <a:srgbClr val="9CDCFE"/>
                </a:solidFill>
                <a:effectLst/>
                <a:latin typeface="Consolas" panose="020B0609020204030204" pitchFamily="49" charset="0"/>
              </a:rPr>
              <a:t>categories</a:t>
            </a:r>
            <a:r>
              <a:rPr lang="fr-FR" sz="1050" b="0" dirty="0">
                <a:solidFill>
                  <a:srgbClr val="D4D4D4"/>
                </a:solidFill>
                <a:effectLst/>
                <a:latin typeface="Consolas" panose="020B0609020204030204" pitchFamily="49" charset="0"/>
              </a:rPr>
              <a:t> = &lt;</a:t>
            </a:r>
            <a:r>
              <a:rPr lang="fr-FR" sz="1050" b="0" dirty="0" err="1">
                <a:solidFill>
                  <a:srgbClr val="4EC9B0"/>
                </a:solidFill>
                <a:effectLst/>
                <a:latin typeface="Consolas" panose="020B0609020204030204" pitchFamily="49" charset="0"/>
              </a:rPr>
              <a:t>CategorieModel</a:t>
            </a:r>
            <a:r>
              <a:rPr lang="fr-FR" sz="1050" b="0" dirty="0">
                <a:solidFill>
                  <a:srgbClr val="D4D4D4"/>
                </a:solidFill>
                <a:effectLst/>
                <a:latin typeface="Consolas" panose="020B0609020204030204" pitchFamily="49" charset="0"/>
              </a:rPr>
              <a:t>&gt;[];</a:t>
            </a:r>
          </a:p>
          <a:p>
            <a:r>
              <a:rPr lang="fr-FR" sz="1050" b="0" dirty="0">
                <a:solidFill>
                  <a:srgbClr val="D4D4D4"/>
                </a:solidFill>
                <a:effectLst/>
                <a:latin typeface="Consolas" panose="020B0609020204030204" pitchFamily="49" charset="0"/>
              </a:rPr>
              <a:t>  </a:t>
            </a:r>
            <a:r>
              <a:rPr lang="fr-FR" sz="1050" b="0" dirty="0">
                <a:solidFill>
                  <a:srgbClr val="9CDCFE"/>
                </a:solidFill>
                <a:effectLst/>
                <a:latin typeface="Consolas" panose="020B0609020204030204" pitchFamily="49" charset="0"/>
              </a:rPr>
              <a:t>@override</a:t>
            </a:r>
            <a:endParaRPr lang="fr-FR" sz="1050" b="0" dirty="0">
              <a:solidFill>
                <a:srgbClr val="D4D4D4"/>
              </a:solidFill>
              <a:effectLst/>
              <a:latin typeface="Consolas" panose="020B0609020204030204" pitchFamily="49" charset="0"/>
            </a:endParaRPr>
          </a:p>
          <a:p>
            <a:r>
              <a:rPr lang="fr-FR" sz="1050" b="0" dirty="0">
                <a:solidFill>
                  <a:srgbClr val="D4D4D4"/>
                </a:solidFill>
                <a:effectLst/>
                <a:latin typeface="Consolas" panose="020B0609020204030204" pitchFamily="49" charset="0"/>
              </a:rPr>
              <a:t>  </a:t>
            </a:r>
            <a:r>
              <a:rPr lang="fr-FR" sz="1050" b="0" dirty="0">
                <a:solidFill>
                  <a:srgbClr val="569CD6"/>
                </a:solidFill>
                <a:effectLst/>
                <a:latin typeface="Consolas" panose="020B0609020204030204" pitchFamily="49" charset="0"/>
              </a:rPr>
              <a:t>void</a:t>
            </a:r>
            <a:r>
              <a:rPr lang="fr-FR" sz="1050" b="0" dirty="0">
                <a:solidFill>
                  <a:srgbClr val="D4D4D4"/>
                </a:solidFill>
                <a:effectLst/>
                <a:latin typeface="Consolas" panose="020B0609020204030204" pitchFamily="49" charset="0"/>
              </a:rPr>
              <a:t> </a:t>
            </a:r>
            <a:r>
              <a:rPr lang="fr-FR" sz="1050" b="0" dirty="0" err="1">
                <a:solidFill>
                  <a:srgbClr val="DCDCAA"/>
                </a:solidFill>
                <a:effectLst/>
                <a:latin typeface="Consolas" panose="020B0609020204030204" pitchFamily="49" charset="0"/>
              </a:rPr>
              <a:t>initState</a:t>
            </a:r>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a:solidFill>
                  <a:srgbClr val="6A9955"/>
                </a:solidFill>
                <a:effectLst/>
                <a:latin typeface="Consolas" panose="020B0609020204030204" pitchFamily="49" charset="0"/>
              </a:rPr>
              <a:t>// TODO: </a:t>
            </a:r>
            <a:r>
              <a:rPr lang="fr-FR" sz="1050" b="0" dirty="0" err="1">
                <a:solidFill>
                  <a:srgbClr val="6A9955"/>
                </a:solidFill>
                <a:effectLst/>
                <a:latin typeface="Consolas" panose="020B0609020204030204" pitchFamily="49" charset="0"/>
              </a:rPr>
              <a:t>implement</a:t>
            </a:r>
            <a:r>
              <a:rPr lang="fr-FR" sz="1050" b="0" dirty="0">
                <a:solidFill>
                  <a:srgbClr val="6A9955"/>
                </a:solidFill>
                <a:effectLst/>
                <a:latin typeface="Consolas" panose="020B0609020204030204" pitchFamily="49" charset="0"/>
              </a:rPr>
              <a:t> </a:t>
            </a:r>
            <a:r>
              <a:rPr lang="fr-FR" sz="1050" b="0" dirty="0" err="1">
                <a:solidFill>
                  <a:srgbClr val="6A9955"/>
                </a:solidFill>
                <a:effectLst/>
                <a:latin typeface="Consolas" panose="020B0609020204030204" pitchFamily="49" charset="0"/>
              </a:rPr>
              <a:t>initState</a:t>
            </a:r>
            <a:endParaRPr lang="fr-FR" sz="1050" b="0" dirty="0">
              <a:solidFill>
                <a:srgbClr val="D4D4D4"/>
              </a:solidFill>
              <a:effectLst/>
              <a:latin typeface="Consolas" panose="020B0609020204030204" pitchFamily="49" charset="0"/>
            </a:endParaRPr>
          </a:p>
          <a:p>
            <a:r>
              <a:rPr lang="fr-FR" sz="1050" b="0" dirty="0">
                <a:solidFill>
                  <a:srgbClr val="D4D4D4"/>
                </a:solidFill>
                <a:effectLst/>
                <a:latin typeface="Consolas" panose="020B0609020204030204" pitchFamily="49" charset="0"/>
              </a:rPr>
              <a:t>    </a:t>
            </a:r>
            <a:r>
              <a:rPr lang="fr-FR" sz="1050" b="0" dirty="0" err="1">
                <a:solidFill>
                  <a:srgbClr val="569CD6"/>
                </a:solidFill>
                <a:effectLst/>
                <a:latin typeface="Consolas" panose="020B0609020204030204" pitchFamily="49" charset="0"/>
              </a:rPr>
              <a:t>super</a:t>
            </a:r>
            <a:r>
              <a:rPr lang="fr-FR" sz="1050" b="0" dirty="0" err="1">
                <a:solidFill>
                  <a:srgbClr val="D4D4D4"/>
                </a:solidFill>
                <a:effectLst/>
                <a:latin typeface="Consolas" panose="020B0609020204030204" pitchFamily="49" charset="0"/>
              </a:rPr>
              <a:t>.</a:t>
            </a:r>
            <a:r>
              <a:rPr lang="fr-FR" sz="1050" b="0" dirty="0" err="1">
                <a:solidFill>
                  <a:srgbClr val="DCDCAA"/>
                </a:solidFill>
                <a:effectLst/>
                <a:latin typeface="Consolas" panose="020B0609020204030204" pitchFamily="49" charset="0"/>
              </a:rPr>
              <a:t>initState</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categories</a:t>
            </a:r>
            <a:r>
              <a:rPr lang="fr-FR" sz="1050" b="0" dirty="0">
                <a:solidFill>
                  <a:srgbClr val="D4D4D4"/>
                </a:solidFill>
                <a:effectLst/>
                <a:latin typeface="Consolas" panose="020B0609020204030204" pitchFamily="49" charset="0"/>
              </a:rPr>
              <a:t> = </a:t>
            </a:r>
            <a:r>
              <a:rPr lang="fr-FR" sz="1050" b="0" dirty="0" err="1">
                <a:solidFill>
                  <a:srgbClr val="DCDCAA"/>
                </a:solidFill>
                <a:effectLst/>
                <a:latin typeface="Consolas" panose="020B0609020204030204" pitchFamily="49" charset="0"/>
              </a:rPr>
              <a:t>getCategories</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br>
              <a:rPr lang="fr-FR" sz="1050" b="0" dirty="0">
                <a:solidFill>
                  <a:srgbClr val="D4D4D4"/>
                </a:solidFill>
                <a:effectLst/>
                <a:latin typeface="Consolas" panose="020B0609020204030204" pitchFamily="49" charset="0"/>
              </a:rPr>
            </a:br>
            <a:r>
              <a:rPr lang="fr-FR" sz="1050" b="0" dirty="0">
                <a:solidFill>
                  <a:srgbClr val="D4D4D4"/>
                </a:solidFill>
                <a:effectLst/>
                <a:latin typeface="Consolas" panose="020B0609020204030204" pitchFamily="49" charset="0"/>
              </a:rPr>
              <a:t>  </a:t>
            </a:r>
            <a:r>
              <a:rPr lang="fr-FR" sz="1050" b="0" dirty="0">
                <a:solidFill>
                  <a:srgbClr val="9CDCFE"/>
                </a:solidFill>
                <a:effectLst/>
                <a:latin typeface="Consolas" panose="020B0609020204030204" pitchFamily="49" charset="0"/>
              </a:rPr>
              <a:t>@override</a:t>
            </a:r>
            <a:endParaRPr lang="fr-FR" sz="1050" b="0" dirty="0">
              <a:solidFill>
                <a:srgbClr val="D4D4D4"/>
              </a:solidFill>
              <a:effectLst/>
              <a:latin typeface="Consolas" panose="020B0609020204030204" pitchFamily="49" charset="0"/>
            </a:endParaRPr>
          </a:p>
          <a:p>
            <a:r>
              <a:rPr lang="fr-FR" sz="1050" b="0" dirty="0">
                <a:solidFill>
                  <a:srgbClr val="D4D4D4"/>
                </a:solidFill>
                <a:effectLst/>
                <a:latin typeface="Consolas" panose="020B0609020204030204" pitchFamily="49" charset="0"/>
              </a:rPr>
              <a:t>  </a:t>
            </a:r>
            <a:r>
              <a:rPr lang="fr-FR" sz="1050" b="0" dirty="0">
                <a:solidFill>
                  <a:srgbClr val="4EC9B0"/>
                </a:solidFill>
                <a:effectLst/>
                <a:latin typeface="Consolas" panose="020B0609020204030204" pitchFamily="49" charset="0"/>
              </a:rPr>
              <a:t>Widget</a:t>
            </a:r>
            <a:r>
              <a:rPr lang="fr-FR" sz="1050" b="0" dirty="0">
                <a:solidFill>
                  <a:srgbClr val="D4D4D4"/>
                </a:solidFill>
                <a:effectLst/>
                <a:latin typeface="Consolas" panose="020B0609020204030204" pitchFamily="49" charset="0"/>
              </a:rPr>
              <a:t> </a:t>
            </a:r>
            <a:r>
              <a:rPr lang="fr-FR" sz="1050" b="0" dirty="0" err="1">
                <a:solidFill>
                  <a:srgbClr val="DCDCAA"/>
                </a:solidFill>
                <a:effectLst/>
                <a:latin typeface="Consolas" panose="020B0609020204030204" pitchFamily="49" charset="0"/>
              </a:rPr>
              <a:t>build</a:t>
            </a:r>
            <a:r>
              <a:rPr lang="fr-FR" sz="1050" b="0" dirty="0">
                <a:solidFill>
                  <a:srgbClr val="D4D4D4"/>
                </a:solidFill>
                <a:effectLst/>
                <a:latin typeface="Consolas" panose="020B0609020204030204" pitchFamily="49" charset="0"/>
              </a:rPr>
              <a:t>(</a:t>
            </a:r>
            <a:r>
              <a:rPr lang="fr-FR" sz="1050" b="0" dirty="0" err="1">
                <a:solidFill>
                  <a:srgbClr val="4EC9B0"/>
                </a:solidFill>
                <a:effectLst/>
                <a:latin typeface="Consolas" panose="020B0609020204030204" pitchFamily="49" charset="0"/>
              </a:rPr>
              <a:t>BuildContext</a:t>
            </a:r>
            <a:r>
              <a:rPr lang="fr-FR" sz="1050" b="0" dirty="0">
                <a:solidFill>
                  <a:srgbClr val="D4D4D4"/>
                </a:solidFill>
                <a:effectLst/>
                <a:latin typeface="Consolas" panose="020B0609020204030204" pitchFamily="49" charset="0"/>
              </a:rPr>
              <a:t> </a:t>
            </a:r>
            <a:r>
              <a:rPr lang="fr-FR" sz="1050" b="0" dirty="0">
                <a:solidFill>
                  <a:srgbClr val="9CDCFE"/>
                </a:solidFill>
                <a:effectLst/>
                <a:latin typeface="Consolas" panose="020B0609020204030204" pitchFamily="49" charset="0"/>
              </a:rPr>
              <a:t>context</a:t>
            </a:r>
            <a:r>
              <a:rPr lang="fr-FR" sz="1050" b="0" dirty="0">
                <a:solidFill>
                  <a:srgbClr val="D4D4D4"/>
                </a:solidFill>
                <a:effectLst/>
                <a:latin typeface="Consolas" panose="020B0609020204030204" pitchFamily="49" charset="0"/>
              </a:rPr>
              <a:t>) { …</a:t>
            </a:r>
          </a:p>
        </p:txBody>
      </p:sp>
      <p:sp>
        <p:nvSpPr>
          <p:cNvPr id="7" name="ZoneTexte 6">
            <a:extLst>
              <a:ext uri="{FF2B5EF4-FFF2-40B4-BE49-F238E27FC236}">
                <a16:creationId xmlns:a16="http://schemas.microsoft.com/office/drawing/2014/main" id="{849CBA97-59C0-0B03-AA4E-7D023053AB6A}"/>
              </a:ext>
            </a:extLst>
          </p:cNvPr>
          <p:cNvSpPr txBox="1"/>
          <p:nvPr/>
        </p:nvSpPr>
        <p:spPr>
          <a:xfrm>
            <a:off x="5629460" y="170974"/>
            <a:ext cx="5459136" cy="2677656"/>
          </a:xfrm>
          <a:prstGeom prst="rect">
            <a:avLst/>
          </a:prstGeom>
          <a:solidFill>
            <a:schemeClr val="tx1"/>
          </a:solidFill>
        </p:spPr>
        <p:txBody>
          <a:bodyPr wrap="square">
            <a:spAutoFit/>
          </a:bodyPr>
          <a:lstStyle/>
          <a:p>
            <a:r>
              <a:rPr lang="fr-FR" sz="1050" b="0" dirty="0">
                <a:solidFill>
                  <a:srgbClr val="9CDCFE"/>
                </a:solidFill>
                <a:effectLst/>
                <a:latin typeface="Consolas" panose="020B0609020204030204" pitchFamily="49" charset="0"/>
              </a:rPr>
              <a:t>body</a:t>
            </a:r>
            <a:r>
              <a:rPr lang="fr-FR" sz="1050" b="0" dirty="0">
                <a:solidFill>
                  <a:srgbClr val="D4D4D4"/>
                </a:solidFill>
                <a:effectLst/>
                <a:latin typeface="Consolas" panose="020B0609020204030204" pitchFamily="49" charset="0"/>
              </a:rPr>
              <a:t>: </a:t>
            </a:r>
            <a:r>
              <a:rPr lang="fr-FR" sz="1050" b="0" dirty="0">
                <a:solidFill>
                  <a:srgbClr val="4EC9B0"/>
                </a:solidFill>
                <a:effectLst/>
                <a:latin typeface="Consolas" panose="020B0609020204030204" pitchFamily="49" charset="0"/>
              </a:rPr>
              <a:t>Container</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child</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Column</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children</a:t>
            </a:r>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a:solidFill>
                  <a:srgbClr val="4EC9B0"/>
                </a:solidFill>
                <a:effectLst/>
                <a:latin typeface="Consolas" panose="020B0609020204030204" pitchFamily="49" charset="0"/>
              </a:rPr>
              <a:t>Container</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child</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ListView</a:t>
            </a:r>
            <a:r>
              <a:rPr lang="fr-FR" sz="1050" b="0" dirty="0" err="1">
                <a:solidFill>
                  <a:srgbClr val="D4D4D4"/>
                </a:solidFill>
                <a:effectLst/>
                <a:latin typeface="Consolas" panose="020B0609020204030204" pitchFamily="49" charset="0"/>
              </a:rPr>
              <a:t>.</a:t>
            </a:r>
            <a:r>
              <a:rPr lang="fr-FR" sz="1050" b="0" dirty="0" err="1">
                <a:solidFill>
                  <a:srgbClr val="DCDCAA"/>
                </a:solidFill>
                <a:effectLst/>
                <a:latin typeface="Consolas" panose="020B0609020204030204" pitchFamily="49" charset="0"/>
              </a:rPr>
              <a:t>builder</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itemCount</a:t>
            </a:r>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categories</a:t>
            </a:r>
            <a:r>
              <a:rPr lang="fr-FR" sz="1050" b="0" dirty="0" err="1">
                <a:solidFill>
                  <a:srgbClr val="D4D4D4"/>
                </a:solidFill>
                <a:effectLst/>
                <a:latin typeface="Consolas" panose="020B0609020204030204" pitchFamily="49" charset="0"/>
              </a:rPr>
              <a:t>.</a:t>
            </a:r>
            <a:r>
              <a:rPr lang="fr-FR" sz="1050" b="0" dirty="0" err="1">
                <a:solidFill>
                  <a:srgbClr val="9CDCFE"/>
                </a:solidFill>
                <a:effectLst/>
                <a:latin typeface="Consolas" panose="020B0609020204030204" pitchFamily="49" charset="0"/>
              </a:rPr>
              <a:t>length</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shrinkWrap</a:t>
            </a:r>
            <a:r>
              <a:rPr lang="fr-FR" sz="1050" b="0" dirty="0">
                <a:solidFill>
                  <a:srgbClr val="D4D4D4"/>
                </a:solidFill>
                <a:effectLst/>
                <a:latin typeface="Consolas" panose="020B0609020204030204" pitchFamily="49" charset="0"/>
              </a:rPr>
              <a:t>: </a:t>
            </a:r>
            <a:r>
              <a:rPr lang="fr-FR" sz="1050" b="0" dirty="0">
                <a:solidFill>
                  <a:srgbClr val="569CD6"/>
                </a:solidFill>
                <a:effectLst/>
                <a:latin typeface="Consolas" panose="020B0609020204030204" pitchFamily="49" charset="0"/>
              </a:rPr>
              <a:t>true</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itemBuilder</a:t>
            </a:r>
            <a:r>
              <a:rPr lang="fr-FR" sz="1050" b="0" dirty="0">
                <a:solidFill>
                  <a:srgbClr val="D4D4D4"/>
                </a:solidFill>
                <a:effectLst/>
                <a:latin typeface="Consolas" panose="020B0609020204030204" pitchFamily="49" charset="0"/>
              </a:rPr>
              <a:t>: ((</a:t>
            </a:r>
            <a:r>
              <a:rPr lang="fr-FR" sz="1050" b="0" dirty="0">
                <a:solidFill>
                  <a:srgbClr val="9CDCFE"/>
                </a:solidFill>
                <a:effectLst/>
                <a:latin typeface="Consolas" panose="020B0609020204030204" pitchFamily="49" charset="0"/>
              </a:rPr>
              <a:t>context</a:t>
            </a:r>
            <a:r>
              <a:rPr lang="fr-FR" sz="1050" b="0" dirty="0">
                <a:solidFill>
                  <a:srgbClr val="D4D4D4"/>
                </a:solidFill>
                <a:effectLst/>
                <a:latin typeface="Consolas" panose="020B0609020204030204" pitchFamily="49" charset="0"/>
              </a:rPr>
              <a:t>, </a:t>
            </a:r>
            <a:r>
              <a:rPr lang="fr-FR" sz="1050" b="0" dirty="0">
                <a:solidFill>
                  <a:srgbClr val="9CDCFE"/>
                </a:solidFill>
                <a:effectLst/>
                <a:latin typeface="Consolas" panose="020B0609020204030204" pitchFamily="49" charset="0"/>
              </a:rPr>
              <a:t>index</a:t>
            </a:r>
            <a:r>
              <a:rPr lang="fr-FR" sz="1050" b="0" dirty="0">
                <a:solidFill>
                  <a:srgbClr val="D4D4D4"/>
                </a:solidFill>
                <a:effectLst/>
                <a:latin typeface="Consolas" panose="020B0609020204030204" pitchFamily="49" charset="0"/>
              </a:rPr>
              <a:t>) =&gt; </a:t>
            </a:r>
            <a:r>
              <a:rPr lang="fr-FR" sz="1050" b="0" dirty="0" err="1">
                <a:solidFill>
                  <a:srgbClr val="4EC9B0"/>
                </a:solidFill>
                <a:effectLst/>
                <a:latin typeface="Consolas" panose="020B0609020204030204" pitchFamily="49" charset="0"/>
              </a:rPr>
              <a:t>CategoryBox</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imageUrl</a:t>
            </a:r>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categories</a:t>
            </a:r>
            <a:r>
              <a:rPr lang="fr-FR" sz="1050" b="0" dirty="0">
                <a:solidFill>
                  <a:srgbClr val="D4D4D4"/>
                </a:solidFill>
                <a:effectLst/>
                <a:latin typeface="Consolas" panose="020B0609020204030204" pitchFamily="49" charset="0"/>
              </a:rPr>
              <a:t>[</a:t>
            </a:r>
            <a:r>
              <a:rPr lang="fr-FR" sz="1050" b="0" dirty="0">
                <a:solidFill>
                  <a:srgbClr val="9CDCFE"/>
                </a:solidFill>
                <a:effectLst/>
                <a:latin typeface="Consolas" panose="020B0609020204030204" pitchFamily="49" charset="0"/>
              </a:rPr>
              <a:t>index</a:t>
            </a:r>
            <a:r>
              <a:rPr lang="fr-FR" sz="1050" b="0" dirty="0">
                <a:solidFill>
                  <a:srgbClr val="D4D4D4"/>
                </a:solidFill>
                <a:effectLst/>
                <a:latin typeface="Consolas" panose="020B0609020204030204" pitchFamily="49" charset="0"/>
              </a:rPr>
              <a:t>].</a:t>
            </a:r>
            <a:r>
              <a:rPr lang="fr-FR" sz="1050" b="0" dirty="0" err="1">
                <a:solidFill>
                  <a:srgbClr val="9CDCFE"/>
                </a:solidFill>
                <a:effectLst/>
                <a:latin typeface="Consolas" panose="020B0609020204030204" pitchFamily="49" charset="0"/>
              </a:rPr>
              <a:t>imageAssetUrl</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categoryName</a:t>
            </a:r>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categories</a:t>
            </a:r>
            <a:r>
              <a:rPr lang="fr-FR" sz="1050" b="0" dirty="0">
                <a:solidFill>
                  <a:srgbClr val="D4D4D4"/>
                </a:solidFill>
                <a:effectLst/>
                <a:latin typeface="Consolas" panose="020B0609020204030204" pitchFamily="49" charset="0"/>
              </a:rPr>
              <a:t>[</a:t>
            </a:r>
            <a:r>
              <a:rPr lang="fr-FR" sz="1050" b="0" dirty="0">
                <a:solidFill>
                  <a:srgbClr val="9CDCFE"/>
                </a:solidFill>
                <a:effectLst/>
                <a:latin typeface="Consolas" panose="020B0609020204030204" pitchFamily="49" charset="0"/>
              </a:rPr>
              <a:t>index</a:t>
            </a:r>
            <a:r>
              <a:rPr lang="fr-FR" sz="1050" b="0" dirty="0">
                <a:solidFill>
                  <a:srgbClr val="D4D4D4"/>
                </a:solidFill>
                <a:effectLst/>
                <a:latin typeface="Consolas" panose="020B0609020204030204" pitchFamily="49" charset="0"/>
              </a:rPr>
              <a:t>].</a:t>
            </a:r>
            <a:r>
              <a:rPr lang="fr-FR" sz="1050" b="0" dirty="0" err="1">
                <a:solidFill>
                  <a:srgbClr val="9CDCFE"/>
                </a:solidFill>
                <a:effectLst/>
                <a:latin typeface="Consolas" panose="020B0609020204030204" pitchFamily="49" charset="0"/>
              </a:rPr>
              <a:t>categorieName</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p:txBody>
      </p:sp>
      <p:pic>
        <p:nvPicPr>
          <p:cNvPr id="9" name="Image 8">
            <a:extLst>
              <a:ext uri="{FF2B5EF4-FFF2-40B4-BE49-F238E27FC236}">
                <a16:creationId xmlns:a16="http://schemas.microsoft.com/office/drawing/2014/main" id="{0D876D76-DE69-E914-E6B2-DDAC1C1A7395}"/>
              </a:ext>
            </a:extLst>
          </p:cNvPr>
          <p:cNvPicPr>
            <a:picLocks noChangeAspect="1"/>
          </p:cNvPicPr>
          <p:nvPr/>
        </p:nvPicPr>
        <p:blipFill>
          <a:blip r:embed="rId2"/>
          <a:stretch>
            <a:fillRect/>
          </a:stretch>
        </p:blipFill>
        <p:spPr>
          <a:xfrm>
            <a:off x="9291273" y="3100300"/>
            <a:ext cx="1711039" cy="3409798"/>
          </a:xfrm>
          <a:prstGeom prst="rect">
            <a:avLst/>
          </a:prstGeom>
        </p:spPr>
      </p:pic>
      <p:sp>
        <p:nvSpPr>
          <p:cNvPr id="12" name="ZoneTexte 11">
            <a:extLst>
              <a:ext uri="{FF2B5EF4-FFF2-40B4-BE49-F238E27FC236}">
                <a16:creationId xmlns:a16="http://schemas.microsoft.com/office/drawing/2014/main" id="{D1539F0E-52EB-BF98-50B4-A5C566E69679}"/>
              </a:ext>
            </a:extLst>
          </p:cNvPr>
          <p:cNvSpPr txBox="1"/>
          <p:nvPr/>
        </p:nvSpPr>
        <p:spPr>
          <a:xfrm>
            <a:off x="161487" y="3538196"/>
            <a:ext cx="5459136" cy="1569660"/>
          </a:xfrm>
          <a:prstGeom prst="rect">
            <a:avLst/>
          </a:prstGeom>
          <a:solidFill>
            <a:schemeClr val="bg2">
              <a:lumMod val="90000"/>
            </a:schemeClr>
          </a:solidFill>
        </p:spPr>
        <p:txBody>
          <a:bodyPr wrap="square">
            <a:spAutoFit/>
          </a:bodyPr>
          <a:lstStyle/>
          <a:p>
            <a:r>
              <a:rPr lang="fr-FR" sz="1200" dirty="0"/>
              <a:t>Habituellement, un </a:t>
            </a:r>
            <a:r>
              <a:rPr lang="fr-FR" sz="1200" dirty="0" err="1"/>
              <a:t>ListView</a:t>
            </a:r>
            <a:r>
              <a:rPr lang="fr-FR" sz="1200" dirty="0"/>
              <a:t> (ainsi que </a:t>
            </a:r>
            <a:r>
              <a:rPr lang="fr-FR" sz="1200" dirty="0" err="1"/>
              <a:t>GridView</a:t>
            </a:r>
            <a:r>
              <a:rPr lang="fr-FR" sz="1200" dirty="0"/>
              <a:t>, </a:t>
            </a:r>
            <a:r>
              <a:rPr lang="fr-FR" sz="1200" dirty="0" err="1"/>
              <a:t>PageView</a:t>
            </a:r>
            <a:r>
              <a:rPr lang="fr-FR" sz="1200" dirty="0"/>
              <a:t> et </a:t>
            </a:r>
            <a:r>
              <a:rPr lang="fr-FR" sz="1200" dirty="0" err="1"/>
              <a:t>CustomScrollView</a:t>
            </a:r>
            <a:r>
              <a:rPr lang="fr-FR" sz="1200" dirty="0"/>
              <a:t>) essaie de remplir tout l'espace disponible donné par l'élément parent, même lorsque les éléments de la liste nécessitent moins d'espace.</a:t>
            </a:r>
          </a:p>
          <a:p>
            <a:endParaRPr lang="fr-FR" sz="1200" dirty="0"/>
          </a:p>
          <a:p>
            <a:r>
              <a:rPr lang="fr-FR" sz="1200" dirty="0"/>
              <a:t>Avec </a:t>
            </a:r>
            <a:r>
              <a:rPr lang="fr-FR" sz="1200" dirty="0" err="1"/>
              <a:t>shrinkWrap</a:t>
            </a:r>
            <a:r>
              <a:rPr lang="fr-FR" sz="1200" dirty="0"/>
              <a:t>: true, vous pouvez modifier ce comportement afin que le </a:t>
            </a:r>
            <a:r>
              <a:rPr lang="fr-FR" sz="1200" dirty="0" err="1"/>
              <a:t>ListView</a:t>
            </a:r>
            <a:r>
              <a:rPr lang="fr-FR" sz="1200" dirty="0"/>
              <a:t> n'occupe que l'espace dont il a besoin (il défilera toujours lorsqu'il y aura plus d'éléments)</a:t>
            </a:r>
          </a:p>
        </p:txBody>
      </p:sp>
    </p:spTree>
    <p:extLst>
      <p:ext uri="{BB962C8B-B14F-4D97-AF65-F5344CB8AC3E}">
        <p14:creationId xmlns:p14="http://schemas.microsoft.com/office/powerpoint/2010/main" val="28509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B0613-BFF2-1410-677F-ED8CFD210243}"/>
              </a:ext>
            </a:extLst>
          </p:cNvPr>
          <p:cNvSpPr>
            <a:spLocks noGrp="1"/>
          </p:cNvSpPr>
          <p:nvPr>
            <p:ph type="title"/>
          </p:nvPr>
        </p:nvSpPr>
        <p:spPr/>
        <p:txBody>
          <a:bodyPr/>
          <a:lstStyle/>
          <a:p>
            <a:r>
              <a:rPr lang="fr-FR" dirty="0" err="1"/>
              <a:t>ListView</a:t>
            </a:r>
            <a:endParaRPr lang="fr-FR" dirty="0"/>
          </a:p>
        </p:txBody>
      </p:sp>
      <p:sp>
        <p:nvSpPr>
          <p:cNvPr id="3" name="Espace réservé du contenu 2">
            <a:extLst>
              <a:ext uri="{FF2B5EF4-FFF2-40B4-BE49-F238E27FC236}">
                <a16:creationId xmlns:a16="http://schemas.microsoft.com/office/drawing/2014/main" id="{8CF507AD-94D5-728F-1EFB-1C58CAA55D97}"/>
              </a:ext>
            </a:extLst>
          </p:cNvPr>
          <p:cNvSpPr>
            <a:spLocks noGrp="1"/>
          </p:cNvSpPr>
          <p:nvPr>
            <p:ph idx="1"/>
          </p:nvPr>
        </p:nvSpPr>
        <p:spPr>
          <a:xfrm>
            <a:off x="587229" y="2121408"/>
            <a:ext cx="10805021" cy="4050792"/>
          </a:xfrm>
        </p:spPr>
        <p:txBody>
          <a:bodyPr>
            <a:normAutofit fontScale="85000" lnSpcReduction="10000"/>
          </a:bodyPr>
          <a:lstStyle/>
          <a:p>
            <a:r>
              <a:rPr lang="fr-FR" dirty="0"/>
              <a:t>Il existe quatre options pour construire un </a:t>
            </a:r>
            <a:r>
              <a:rPr lang="fr-FR" dirty="0" err="1"/>
              <a:t>ListView</a:t>
            </a:r>
            <a:r>
              <a:rPr lang="fr-FR" dirty="0"/>
              <a:t> :</a:t>
            </a:r>
          </a:p>
          <a:p>
            <a:r>
              <a:rPr lang="fr-FR" dirty="0"/>
              <a:t>Le constructeur par défaut prend un List&lt;Widget&gt; explicite d'enfants. Ce constructeur est approprié pour les vues de liste avec un petit nombre d'enfants, car la construction de la liste nécessite de travailler pour chaque enfant qui pourrait éventuellement être affiché dans la vue de liste au lieu des seuls enfants qui sont réellement visibles.</a:t>
            </a:r>
          </a:p>
          <a:p>
            <a:r>
              <a:rPr lang="fr-FR" dirty="0"/>
              <a:t>Le constructeur </a:t>
            </a:r>
            <a:r>
              <a:rPr lang="fr-FR" dirty="0" err="1"/>
              <a:t>ListView.builder</a:t>
            </a:r>
            <a:r>
              <a:rPr lang="fr-FR" dirty="0"/>
              <a:t> prend un </a:t>
            </a:r>
            <a:r>
              <a:rPr lang="fr-FR" dirty="0" err="1"/>
              <a:t>IndexedWidgetBuilder</a:t>
            </a:r>
            <a:r>
              <a:rPr lang="fr-FR" dirty="0"/>
              <a:t>, qui construit les enfants à la demande. Ce constructeur est approprié pour les vues de liste avec un nombre important (ou infini) d'enfants car le constructeur est appelé uniquement pour les enfants qui sont réellement visibles.</a:t>
            </a:r>
          </a:p>
          <a:p>
            <a:r>
              <a:rPr lang="fr-FR" dirty="0"/>
              <a:t>Le constructeur </a:t>
            </a:r>
            <a:r>
              <a:rPr lang="fr-FR" dirty="0" err="1"/>
              <a:t>ListView.separated</a:t>
            </a:r>
            <a:r>
              <a:rPr lang="fr-FR" dirty="0"/>
              <a:t> prend deux </a:t>
            </a:r>
            <a:r>
              <a:rPr lang="fr-FR" dirty="0" err="1"/>
              <a:t>IndexedWidgetBuilders</a:t>
            </a:r>
            <a:r>
              <a:rPr lang="fr-FR" dirty="0"/>
              <a:t> : </a:t>
            </a:r>
            <a:r>
              <a:rPr lang="fr-FR" dirty="0" err="1"/>
              <a:t>itemBuilder</a:t>
            </a:r>
            <a:r>
              <a:rPr lang="fr-FR" dirty="0"/>
              <a:t> construit des éléments enfants à la demande, et </a:t>
            </a:r>
            <a:r>
              <a:rPr lang="fr-FR" dirty="0" err="1"/>
              <a:t>separatorBuilder</a:t>
            </a:r>
            <a:r>
              <a:rPr lang="fr-FR" dirty="0"/>
              <a:t> construit de la même manière des enfants séparateurs qui apparaissent entre les éléments enfants. Ce constructeur est approprié pour les vues de liste avec un nombre fixe d'enfants.</a:t>
            </a:r>
          </a:p>
          <a:p>
            <a:r>
              <a:rPr lang="fr-FR" dirty="0"/>
              <a:t>Le constructeur </a:t>
            </a:r>
            <a:r>
              <a:rPr lang="fr-FR" dirty="0" err="1"/>
              <a:t>ListView.custom</a:t>
            </a:r>
            <a:r>
              <a:rPr lang="fr-FR" dirty="0"/>
              <a:t> prend un </a:t>
            </a:r>
            <a:r>
              <a:rPr lang="fr-FR" dirty="0" err="1"/>
              <a:t>SliverChildDelegate</a:t>
            </a:r>
            <a:r>
              <a:rPr lang="fr-FR" dirty="0"/>
              <a:t>, qui offre la possibilité de personnaliser des aspects supplémentaires du modèle enfant. Par exemple, un </a:t>
            </a:r>
            <a:r>
              <a:rPr lang="fr-FR" dirty="0" err="1"/>
              <a:t>SliverChildDelegate</a:t>
            </a:r>
            <a:r>
              <a:rPr lang="fr-FR" dirty="0"/>
              <a:t> peut contrôler l'algorithme utilisé pour estimer la taille des enfants qui ne sont pas réellement visibles.</a:t>
            </a:r>
          </a:p>
        </p:txBody>
      </p:sp>
    </p:spTree>
    <p:extLst>
      <p:ext uri="{BB962C8B-B14F-4D97-AF65-F5344CB8AC3E}">
        <p14:creationId xmlns:p14="http://schemas.microsoft.com/office/powerpoint/2010/main" val="305990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435DC99-2042-37D0-7D5B-75B7B2E2EFDD}"/>
              </a:ext>
            </a:extLst>
          </p:cNvPr>
          <p:cNvSpPr>
            <a:spLocks noGrp="1"/>
          </p:cNvSpPr>
          <p:nvPr>
            <p:ph idx="1"/>
          </p:nvPr>
        </p:nvSpPr>
        <p:spPr>
          <a:xfrm>
            <a:off x="194597" y="2205298"/>
            <a:ext cx="5901403" cy="4050792"/>
          </a:xfrm>
        </p:spPr>
        <p:txBody>
          <a:bodyPr/>
          <a:lstStyle/>
          <a:p>
            <a:r>
              <a:rPr lang="fr-FR" dirty="0"/>
              <a:t>On  ajoute une hauteur et une direction pour bien positionner nos éléments</a:t>
            </a:r>
          </a:p>
        </p:txBody>
      </p:sp>
      <p:sp>
        <p:nvSpPr>
          <p:cNvPr id="5" name="ZoneTexte 4">
            <a:extLst>
              <a:ext uri="{FF2B5EF4-FFF2-40B4-BE49-F238E27FC236}">
                <a16:creationId xmlns:a16="http://schemas.microsoft.com/office/drawing/2014/main" id="{15D2ACDA-A1FE-5540-F0B2-47E260AED3B3}"/>
              </a:ext>
            </a:extLst>
          </p:cNvPr>
          <p:cNvSpPr txBox="1"/>
          <p:nvPr/>
        </p:nvSpPr>
        <p:spPr>
          <a:xfrm>
            <a:off x="320879" y="685800"/>
            <a:ext cx="4544736" cy="1384995"/>
          </a:xfrm>
          <a:prstGeom prst="rect">
            <a:avLst/>
          </a:prstGeom>
          <a:solidFill>
            <a:schemeClr val="tx1"/>
          </a:solidFill>
        </p:spPr>
        <p:txBody>
          <a:bodyPr wrap="square">
            <a:spAutoFit/>
          </a:bodyPr>
          <a:lstStyle/>
          <a:p>
            <a:r>
              <a:rPr lang="fr-FR" sz="1200" b="0" dirty="0">
                <a:solidFill>
                  <a:srgbClr val="4EC9B0"/>
                </a:solidFill>
                <a:effectLst/>
                <a:latin typeface="Consolas" panose="020B0609020204030204" pitchFamily="49" charset="0"/>
              </a:rPr>
              <a:t>…</a:t>
            </a:r>
          </a:p>
          <a:p>
            <a:r>
              <a:rPr lang="fr-FR" sz="1200" b="0" dirty="0">
                <a:solidFill>
                  <a:srgbClr val="4EC9B0"/>
                </a:solidFill>
                <a:effectLst/>
                <a:latin typeface="Consolas" panose="020B0609020204030204" pitchFamily="49" charset="0"/>
              </a:rPr>
              <a:t>Container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 </a:t>
            </a:r>
            <a:r>
              <a:rPr lang="fr-FR" sz="1200" b="0" dirty="0">
                <a:solidFill>
                  <a:srgbClr val="B5CEA8"/>
                </a:solidFill>
                <a:effectLst/>
                <a:latin typeface="Consolas" panose="020B0609020204030204" pitchFamily="49" charset="0"/>
              </a:rPr>
              <a:t>70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child</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ListView</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builder</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itemCount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categories</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length</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shrinkWrap</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true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scrollDirection</a:t>
            </a:r>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Axis</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horizontal</a:t>
            </a:r>
            <a:r>
              <a:rPr lang="fr-FR" sz="1200" b="0" dirty="0">
                <a:solidFill>
                  <a:srgbClr val="D4D4D4"/>
                </a:solidFill>
                <a:effectLst/>
                <a:latin typeface="Consolas" panose="020B0609020204030204" pitchFamily="49" charset="0"/>
              </a:rPr>
              <a:t>,…</a:t>
            </a:r>
          </a:p>
        </p:txBody>
      </p:sp>
      <p:pic>
        <p:nvPicPr>
          <p:cNvPr id="7" name="Image 6">
            <a:extLst>
              <a:ext uri="{FF2B5EF4-FFF2-40B4-BE49-F238E27FC236}">
                <a16:creationId xmlns:a16="http://schemas.microsoft.com/office/drawing/2014/main" id="{F67AA713-C47C-E31E-9A19-4ECFEF3151C7}"/>
              </a:ext>
            </a:extLst>
          </p:cNvPr>
          <p:cNvPicPr>
            <a:picLocks noChangeAspect="1"/>
          </p:cNvPicPr>
          <p:nvPr/>
        </p:nvPicPr>
        <p:blipFill>
          <a:blip r:embed="rId2"/>
          <a:stretch>
            <a:fillRect/>
          </a:stretch>
        </p:blipFill>
        <p:spPr>
          <a:xfrm>
            <a:off x="7486898" y="685800"/>
            <a:ext cx="2613447" cy="4639322"/>
          </a:xfrm>
          <a:prstGeom prst="rect">
            <a:avLst/>
          </a:prstGeom>
        </p:spPr>
      </p:pic>
    </p:spTree>
    <p:extLst>
      <p:ext uri="{BB962C8B-B14F-4D97-AF65-F5344CB8AC3E}">
        <p14:creationId xmlns:p14="http://schemas.microsoft.com/office/powerpoint/2010/main" val="2671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1B20236-B4B7-C47E-0AD4-82E32E5DBC9D}"/>
              </a:ext>
            </a:extLst>
          </p:cNvPr>
          <p:cNvSpPr>
            <a:spLocks noGrp="1"/>
          </p:cNvSpPr>
          <p:nvPr>
            <p:ph idx="1"/>
          </p:nvPr>
        </p:nvSpPr>
        <p:spPr>
          <a:xfrm>
            <a:off x="7868873" y="2264022"/>
            <a:ext cx="4153250" cy="4050792"/>
          </a:xfrm>
        </p:spPr>
        <p:txBody>
          <a:bodyPr>
            <a:normAutofit/>
          </a:bodyPr>
          <a:lstStyle/>
          <a:p>
            <a:r>
              <a:rPr lang="fr-FR" dirty="0"/>
              <a:t>On manipule notre </a:t>
            </a:r>
            <a:r>
              <a:rPr lang="fr-FR" dirty="0" err="1"/>
              <a:t>category</a:t>
            </a:r>
            <a:r>
              <a:rPr lang="fr-FR" dirty="0"/>
              <a:t> Box pour obtenir le résultat illustrer dans l’image : </a:t>
            </a:r>
          </a:p>
        </p:txBody>
      </p:sp>
      <p:sp>
        <p:nvSpPr>
          <p:cNvPr id="5" name="ZoneTexte 4">
            <a:extLst>
              <a:ext uri="{FF2B5EF4-FFF2-40B4-BE49-F238E27FC236}">
                <a16:creationId xmlns:a16="http://schemas.microsoft.com/office/drawing/2014/main" id="{52D4D420-DD2F-109B-59A0-ABBC77DEBA87}"/>
              </a:ext>
            </a:extLst>
          </p:cNvPr>
          <p:cNvSpPr txBox="1"/>
          <p:nvPr/>
        </p:nvSpPr>
        <p:spPr>
          <a:xfrm>
            <a:off x="169877" y="166568"/>
            <a:ext cx="4695738" cy="6524863"/>
          </a:xfrm>
          <a:prstGeom prst="rect">
            <a:avLst/>
          </a:prstGeom>
          <a:solidFill>
            <a:schemeClr val="tx1"/>
          </a:solidFill>
        </p:spPr>
        <p:txBody>
          <a:bodyPr wrap="square">
            <a:spAutoFit/>
          </a:bodyPr>
          <a:lstStyle/>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GestureDetector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onTap</a:t>
            </a:r>
            <a:r>
              <a:rPr lang="fr-FR" sz="1100" b="0" dirty="0">
                <a:solidFill>
                  <a:srgbClr val="D4D4D4"/>
                </a:solidFill>
                <a:effectLst/>
                <a:latin typeface="Consolas" panose="020B0609020204030204" pitchFamily="49" charset="0"/>
              </a:rPr>
              <a:t>: () {</a:t>
            </a:r>
          </a:p>
          <a:p>
            <a:r>
              <a:rPr lang="fr-FR" sz="1100" b="0" dirty="0">
                <a:solidFill>
                  <a:srgbClr val="D4D4D4"/>
                </a:solidFill>
                <a:effectLst/>
                <a:latin typeface="Consolas" panose="020B0609020204030204" pitchFamily="49" charset="0"/>
              </a:rPr>
              <a:t>        </a:t>
            </a:r>
            <a:r>
              <a:rPr lang="fr-FR" sz="1100" b="0" dirty="0">
                <a:solidFill>
                  <a:srgbClr val="6A9955"/>
                </a:solidFill>
                <a:effectLst/>
                <a:latin typeface="Consolas" panose="020B0609020204030204" pitchFamily="49" charset="0"/>
              </a:rPr>
              <a:t>// ignore: </a:t>
            </a:r>
            <a:r>
              <a:rPr lang="fr-FR" sz="1100" b="0" dirty="0" err="1">
                <a:solidFill>
                  <a:srgbClr val="6A9955"/>
                </a:solidFill>
                <a:effectLst/>
                <a:latin typeface="Consolas" panose="020B0609020204030204" pitchFamily="49" charset="0"/>
              </a:rPr>
              <a:t>avoid_print</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err="1">
                <a:solidFill>
                  <a:srgbClr val="DCDCAA"/>
                </a:solidFill>
                <a:effectLst/>
                <a:latin typeface="Consolas" panose="020B0609020204030204" pitchFamily="49" charset="0"/>
              </a:rPr>
              <a:t>print</a:t>
            </a:r>
            <a:r>
              <a:rPr lang="fr-FR" sz="1100" b="0" dirty="0">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categoryName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Container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margin</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EdgeInsets</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only</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right</a:t>
            </a:r>
            <a:r>
              <a:rPr lang="fr-FR" sz="1100" b="0" dirty="0">
                <a:solidFill>
                  <a:srgbClr val="D4D4D4"/>
                </a:solidFill>
                <a:effectLst/>
                <a:latin typeface="Consolas" panose="020B0609020204030204" pitchFamily="49" charset="0"/>
              </a:rPr>
              <a:t>: </a:t>
            </a:r>
            <a:r>
              <a:rPr lang="fr-FR" sz="1100" b="0" dirty="0">
                <a:solidFill>
                  <a:srgbClr val="B5CEA8"/>
                </a:solidFill>
                <a:effectLst/>
                <a:latin typeface="Consolas" panose="020B0609020204030204" pitchFamily="49" charset="0"/>
              </a:rPr>
              <a:t>16</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Stack</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children</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ClipRRect</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borderRadius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BorderRadius</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circular</a:t>
            </a:r>
            <a:r>
              <a:rPr lang="fr-FR" sz="1100" b="0" dirty="0">
                <a:solidFill>
                  <a:srgbClr val="D4D4D4"/>
                </a:solidFill>
                <a:effectLst/>
                <a:latin typeface="Consolas" panose="020B0609020204030204" pitchFamily="49" charset="0"/>
              </a:rPr>
              <a:t>(</a:t>
            </a:r>
            <a:r>
              <a:rPr lang="fr-FR" sz="1100" b="0" dirty="0">
                <a:solidFill>
                  <a:srgbClr val="B5CEA8"/>
                </a:solidFill>
                <a:effectLst/>
                <a:latin typeface="Consolas" panose="020B0609020204030204" pitchFamily="49" charset="0"/>
              </a:rPr>
              <a:t>6</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Image</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network</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imageUrl</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width</a:t>
            </a:r>
            <a:r>
              <a:rPr lang="fr-FR" sz="1100" b="0" dirty="0">
                <a:solidFill>
                  <a:srgbClr val="D4D4D4"/>
                </a:solidFill>
                <a:effectLst/>
                <a:latin typeface="Consolas" panose="020B0609020204030204" pitchFamily="49" charset="0"/>
              </a:rPr>
              <a:t>: </a:t>
            </a:r>
            <a:r>
              <a:rPr lang="fr-FR" sz="1100" b="0" dirty="0">
                <a:solidFill>
                  <a:srgbClr val="B5CEA8"/>
                </a:solidFill>
                <a:effectLst/>
                <a:latin typeface="Consolas" panose="020B0609020204030204" pitchFamily="49" charset="0"/>
              </a:rPr>
              <a:t>120</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height</a:t>
            </a:r>
            <a:r>
              <a:rPr lang="fr-FR" sz="1100" b="0" dirty="0">
                <a:solidFill>
                  <a:srgbClr val="D4D4D4"/>
                </a:solidFill>
                <a:effectLst/>
                <a:latin typeface="Consolas" panose="020B0609020204030204" pitchFamily="49" charset="0"/>
              </a:rPr>
              <a:t>: </a:t>
            </a:r>
            <a:r>
              <a:rPr lang="fr-FR" sz="1100" b="0" dirty="0">
                <a:solidFill>
                  <a:srgbClr val="B5CEA8"/>
                </a:solidFill>
                <a:effectLst/>
                <a:latin typeface="Consolas" panose="020B0609020204030204" pitchFamily="49" charset="0"/>
              </a:rPr>
              <a:t>60</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fit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BoxFit</a:t>
            </a:r>
            <a:r>
              <a:rPr lang="fr-FR" sz="1100" b="0" dirty="0" err="1">
                <a:solidFill>
                  <a:srgbClr val="D4D4D4"/>
                </a:solidFill>
                <a:effectLst/>
                <a:latin typeface="Consolas" panose="020B0609020204030204" pitchFamily="49" charset="0"/>
              </a:rPr>
              <a:t>.</a:t>
            </a:r>
            <a:r>
              <a:rPr lang="fr-FR" sz="1100" b="0" dirty="0" err="1">
                <a:solidFill>
                  <a:srgbClr val="4FC1FF"/>
                </a:solidFill>
                <a:effectLst/>
                <a:latin typeface="Consolas" panose="020B0609020204030204" pitchFamily="49" charset="0"/>
              </a:rPr>
              <a:t>cover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Container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alignment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Alignment</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center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width</a:t>
            </a:r>
            <a:r>
              <a:rPr lang="fr-FR" sz="1100" b="0" dirty="0">
                <a:solidFill>
                  <a:srgbClr val="D4D4D4"/>
                </a:solidFill>
                <a:effectLst/>
                <a:latin typeface="Consolas" panose="020B0609020204030204" pitchFamily="49" charset="0"/>
              </a:rPr>
              <a:t>: </a:t>
            </a:r>
            <a:r>
              <a:rPr lang="fr-FR" sz="1100" b="0" dirty="0">
                <a:solidFill>
                  <a:srgbClr val="B5CEA8"/>
                </a:solidFill>
                <a:effectLst/>
                <a:latin typeface="Consolas" panose="020B0609020204030204" pitchFamily="49" charset="0"/>
              </a:rPr>
              <a:t>120</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height</a:t>
            </a:r>
            <a:r>
              <a:rPr lang="fr-FR" sz="1100" b="0" dirty="0">
                <a:solidFill>
                  <a:srgbClr val="D4D4D4"/>
                </a:solidFill>
                <a:effectLst/>
                <a:latin typeface="Consolas" panose="020B0609020204030204" pitchFamily="49" charset="0"/>
              </a:rPr>
              <a:t>: </a:t>
            </a:r>
            <a:r>
              <a:rPr lang="fr-FR" sz="1100" b="0" dirty="0">
                <a:solidFill>
                  <a:srgbClr val="B5CEA8"/>
                </a:solidFill>
                <a:effectLst/>
                <a:latin typeface="Consolas" panose="020B0609020204030204" pitchFamily="49" charset="0"/>
              </a:rPr>
              <a:t>60</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decoration</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BoxDecoration</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borderRadius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BorderRadius</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circular</a:t>
            </a:r>
            <a:r>
              <a:rPr lang="fr-FR" sz="1100" b="0" dirty="0">
                <a:solidFill>
                  <a:srgbClr val="D4D4D4"/>
                </a:solidFill>
                <a:effectLst/>
                <a:latin typeface="Consolas" panose="020B0609020204030204" pitchFamily="49" charset="0"/>
              </a:rPr>
              <a:t>(</a:t>
            </a:r>
            <a:r>
              <a:rPr lang="fr-FR" sz="1100" b="0" dirty="0">
                <a:solidFill>
                  <a:srgbClr val="B5CEA8"/>
                </a:solidFill>
                <a:effectLst/>
                <a:latin typeface="Consolas" panose="020B0609020204030204" pitchFamily="49" charset="0"/>
              </a:rPr>
              <a:t>6</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color</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Colors</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black26</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categoryName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style</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TextStyle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color</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Colors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white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fontSize</a:t>
            </a:r>
            <a:r>
              <a:rPr lang="fr-FR" sz="1100" b="0" dirty="0">
                <a:solidFill>
                  <a:srgbClr val="D4D4D4"/>
                </a:solidFill>
                <a:effectLst/>
                <a:latin typeface="Consolas" panose="020B0609020204030204" pitchFamily="49" charset="0"/>
              </a:rPr>
              <a:t>: </a:t>
            </a:r>
            <a:r>
              <a:rPr lang="fr-FR" sz="1100" b="0" dirty="0">
                <a:solidFill>
                  <a:srgbClr val="B5CEA8"/>
                </a:solidFill>
                <a:effectLst/>
                <a:latin typeface="Consolas" panose="020B0609020204030204" pitchFamily="49" charset="0"/>
              </a:rPr>
              <a:t>14</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fontWeight</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FontWeight</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w500</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p:txBody>
      </p:sp>
      <p:pic>
        <p:nvPicPr>
          <p:cNvPr id="9" name="Image 8">
            <a:extLst>
              <a:ext uri="{FF2B5EF4-FFF2-40B4-BE49-F238E27FC236}">
                <a16:creationId xmlns:a16="http://schemas.microsoft.com/office/drawing/2014/main" id="{0D5FDA02-CAEC-884E-53D9-BA0B799148C3}"/>
              </a:ext>
            </a:extLst>
          </p:cNvPr>
          <p:cNvPicPr>
            <a:picLocks noChangeAspect="1"/>
          </p:cNvPicPr>
          <p:nvPr/>
        </p:nvPicPr>
        <p:blipFill>
          <a:blip r:embed="rId2"/>
          <a:stretch>
            <a:fillRect/>
          </a:stretch>
        </p:blipFill>
        <p:spPr>
          <a:xfrm>
            <a:off x="4931315" y="1721534"/>
            <a:ext cx="2329370" cy="4614372"/>
          </a:xfrm>
          <a:prstGeom prst="rect">
            <a:avLst/>
          </a:prstGeom>
        </p:spPr>
      </p:pic>
      <p:pic>
        <p:nvPicPr>
          <p:cNvPr id="4" name="Image 3">
            <a:extLst>
              <a:ext uri="{FF2B5EF4-FFF2-40B4-BE49-F238E27FC236}">
                <a16:creationId xmlns:a16="http://schemas.microsoft.com/office/drawing/2014/main" id="{C89A0E8A-70BA-202F-6320-D7FFCF801E7B}"/>
              </a:ext>
            </a:extLst>
          </p:cNvPr>
          <p:cNvPicPr>
            <a:picLocks noChangeAspect="1"/>
          </p:cNvPicPr>
          <p:nvPr/>
        </p:nvPicPr>
        <p:blipFill>
          <a:blip r:embed="rId3"/>
          <a:stretch>
            <a:fillRect/>
          </a:stretch>
        </p:blipFill>
        <p:spPr>
          <a:xfrm>
            <a:off x="4865615" y="89481"/>
            <a:ext cx="4115374" cy="1276528"/>
          </a:xfrm>
          <a:prstGeom prst="rect">
            <a:avLst/>
          </a:prstGeom>
        </p:spPr>
      </p:pic>
    </p:spTree>
    <p:extLst>
      <p:ext uri="{BB962C8B-B14F-4D97-AF65-F5344CB8AC3E}">
        <p14:creationId xmlns:p14="http://schemas.microsoft.com/office/powerpoint/2010/main" val="414983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EBE451F-0662-42AF-74FA-39668016B480}"/>
              </a:ext>
            </a:extLst>
          </p:cNvPr>
          <p:cNvSpPr>
            <a:spLocks noGrp="1"/>
          </p:cNvSpPr>
          <p:nvPr>
            <p:ph idx="1"/>
          </p:nvPr>
        </p:nvSpPr>
        <p:spPr>
          <a:xfrm>
            <a:off x="394283" y="604007"/>
            <a:ext cx="11048300" cy="5872294"/>
          </a:xfrm>
        </p:spPr>
        <p:txBody>
          <a:bodyPr/>
          <a:lstStyle/>
          <a:p>
            <a:r>
              <a:rPr lang="fr-FR" b="0" i="0" dirty="0">
                <a:solidFill>
                  <a:srgbClr val="111111"/>
                </a:solidFill>
                <a:effectLst/>
                <a:latin typeface="Roboto" panose="02000000000000000000" pitchFamily="2" charset="0"/>
              </a:rPr>
              <a:t>La classe </a:t>
            </a:r>
            <a:r>
              <a:rPr lang="fr-FR" b="0" i="0" dirty="0" err="1">
                <a:solidFill>
                  <a:srgbClr val="FF0000"/>
                </a:solidFill>
                <a:effectLst/>
                <a:latin typeface="Roboto" panose="02000000000000000000" pitchFamily="2" charset="0"/>
              </a:rPr>
              <a:t>EdgeInsets</a:t>
            </a:r>
            <a:r>
              <a:rPr lang="fr-FR" b="0" i="0" dirty="0">
                <a:solidFill>
                  <a:srgbClr val="111111"/>
                </a:solidFill>
                <a:effectLst/>
                <a:latin typeface="Roboto" panose="02000000000000000000" pitchFamily="2" charset="0"/>
              </a:rPr>
              <a:t> spécifie les décalages en termes de bords visuels, à gauche, en haut, à droite et en bas</a:t>
            </a:r>
          </a:p>
          <a:p>
            <a:r>
              <a:rPr lang="en-US" dirty="0" err="1"/>
              <a:t>EdgeInsets.all</a:t>
            </a:r>
            <a:r>
              <a:rPr lang="en-US" dirty="0"/>
              <a:t>(double value)</a:t>
            </a:r>
            <a:endParaRPr lang="fr-FR" dirty="0"/>
          </a:p>
          <a:p>
            <a:r>
              <a:rPr lang="fr-FR" dirty="0"/>
              <a:t>Crée des encarts où tous les décalages ont une valeur</a:t>
            </a:r>
          </a:p>
          <a:p>
            <a:r>
              <a:rPr lang="en-US" dirty="0" err="1"/>
              <a:t>EdgeInsets.only</a:t>
            </a:r>
            <a:r>
              <a:rPr lang="en-US" dirty="0"/>
              <a:t>()</a:t>
            </a:r>
            <a:endParaRPr lang="fr-FR" dirty="0"/>
          </a:p>
          <a:p>
            <a:r>
              <a:rPr lang="fr-FR" dirty="0"/>
              <a:t>Crée des encarts uniquement la ou on le </a:t>
            </a:r>
            <a:r>
              <a:rPr lang="fr-FR" dirty="0" err="1"/>
              <a:t>precise</a:t>
            </a:r>
            <a:endParaRPr lang="fr-FR" dirty="0"/>
          </a:p>
          <a:p>
            <a:r>
              <a:rPr lang="en-US" dirty="0" err="1"/>
              <a:t>EdgeInsets</a:t>
            </a:r>
            <a:r>
              <a:rPr lang="en-US" dirty="0"/>
              <a:t>. symmetric()</a:t>
            </a:r>
            <a:endParaRPr lang="fr-FR" dirty="0"/>
          </a:p>
          <a:p>
            <a:r>
              <a:rPr lang="fr-FR" dirty="0"/>
              <a:t>Crée des encarts horizontal ou vertical</a:t>
            </a:r>
          </a:p>
          <a:p>
            <a:r>
              <a:rPr lang="fr-FR" dirty="0" err="1">
                <a:solidFill>
                  <a:srgbClr val="FF0000"/>
                </a:solidFill>
              </a:rPr>
              <a:t>ClipRRect</a:t>
            </a:r>
            <a:r>
              <a:rPr lang="fr-FR" dirty="0"/>
              <a:t> Un widget qui découpe son enfant à l'aide d'un rectangle arrondi</a:t>
            </a:r>
          </a:p>
          <a:p>
            <a:r>
              <a:rPr lang="fr-FR" sz="2000" b="0" dirty="0" err="1">
                <a:solidFill>
                  <a:srgbClr val="4EC9B0"/>
                </a:solidFill>
                <a:effectLst/>
                <a:latin typeface="Consolas" panose="020B0609020204030204" pitchFamily="49" charset="0"/>
              </a:rPr>
              <a:t>GestureDetector</a:t>
            </a:r>
            <a:r>
              <a:rPr lang="fr-FR" sz="2000" b="0" dirty="0">
                <a:solidFill>
                  <a:srgbClr val="4EC9B0"/>
                </a:solidFill>
                <a:effectLst/>
                <a:latin typeface="Consolas" panose="020B0609020204030204" pitchFamily="49" charset="0"/>
              </a:rPr>
              <a:t> </a:t>
            </a:r>
            <a:r>
              <a:rPr lang="fr-FR" dirty="0"/>
              <a:t>Un widget qui détecte les gestes dans notre cas on utilise </a:t>
            </a:r>
            <a:r>
              <a:rPr lang="fr-FR" dirty="0" err="1"/>
              <a:t>ontap</a:t>
            </a:r>
            <a:r>
              <a:rPr lang="fr-FR" dirty="0"/>
              <a:t>.</a:t>
            </a:r>
          </a:p>
          <a:p>
            <a:pPr marL="0" indent="0">
              <a:buNone/>
            </a:pPr>
            <a:endParaRPr lang="fr-FR" dirty="0"/>
          </a:p>
          <a:p>
            <a:endParaRPr lang="fr-FR" b="0" dirty="0">
              <a:solidFill>
                <a:srgbClr val="D4D4D4"/>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240914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B6E36-FA8B-FE24-F6C6-7575F35B438D}"/>
              </a:ext>
            </a:extLst>
          </p:cNvPr>
          <p:cNvSpPr>
            <a:spLocks noGrp="1"/>
          </p:cNvSpPr>
          <p:nvPr>
            <p:ph type="title"/>
          </p:nvPr>
        </p:nvSpPr>
        <p:spPr/>
        <p:txBody>
          <a:bodyPr/>
          <a:lstStyle/>
          <a:p>
            <a:r>
              <a:rPr lang="fr-FR" dirty="0" err="1"/>
              <a:t>blogbox</a:t>
            </a:r>
            <a:endParaRPr lang="fr-FR" dirty="0"/>
          </a:p>
        </p:txBody>
      </p:sp>
      <p:sp>
        <p:nvSpPr>
          <p:cNvPr id="3" name="Espace réservé du contenu 2">
            <a:extLst>
              <a:ext uri="{FF2B5EF4-FFF2-40B4-BE49-F238E27FC236}">
                <a16:creationId xmlns:a16="http://schemas.microsoft.com/office/drawing/2014/main" id="{A06E98A2-4309-E0B6-0A21-FF150C5DEC64}"/>
              </a:ext>
            </a:extLst>
          </p:cNvPr>
          <p:cNvSpPr>
            <a:spLocks noGrp="1"/>
          </p:cNvSpPr>
          <p:nvPr>
            <p:ph idx="1"/>
          </p:nvPr>
        </p:nvSpPr>
        <p:spPr>
          <a:xfrm>
            <a:off x="991299" y="1716471"/>
            <a:ext cx="10058400" cy="4050792"/>
          </a:xfrm>
        </p:spPr>
        <p:txBody>
          <a:bodyPr/>
          <a:lstStyle/>
          <a:p>
            <a:r>
              <a:rPr lang="fr-FR" dirty="0"/>
              <a:t>Avant de récupérer nos donnée depuis l’api on </a:t>
            </a:r>
            <a:r>
              <a:rPr lang="fr-FR" dirty="0" err="1"/>
              <a:t>cree</a:t>
            </a:r>
            <a:r>
              <a:rPr lang="fr-FR" dirty="0"/>
              <a:t> notre </a:t>
            </a:r>
            <a:r>
              <a:rPr lang="fr-FR" dirty="0" err="1">
                <a:solidFill>
                  <a:srgbClr val="FF0000"/>
                </a:solidFill>
              </a:rPr>
              <a:t>bloxbox</a:t>
            </a:r>
            <a:r>
              <a:rPr lang="fr-FR" dirty="0">
                <a:solidFill>
                  <a:srgbClr val="FF0000"/>
                </a:solidFill>
              </a:rPr>
              <a:t> </a:t>
            </a:r>
            <a:r>
              <a:rPr lang="fr-FR" dirty="0"/>
              <a:t>dans le fichier home</a:t>
            </a:r>
          </a:p>
        </p:txBody>
      </p:sp>
      <p:sp>
        <p:nvSpPr>
          <p:cNvPr id="5" name="ZoneTexte 4">
            <a:extLst>
              <a:ext uri="{FF2B5EF4-FFF2-40B4-BE49-F238E27FC236}">
                <a16:creationId xmlns:a16="http://schemas.microsoft.com/office/drawing/2014/main" id="{A21BECA1-9D43-7A2D-3D5B-351009C2731B}"/>
              </a:ext>
            </a:extLst>
          </p:cNvPr>
          <p:cNvSpPr txBox="1"/>
          <p:nvPr/>
        </p:nvSpPr>
        <p:spPr>
          <a:xfrm>
            <a:off x="572548" y="2523518"/>
            <a:ext cx="5081632" cy="4185761"/>
          </a:xfrm>
          <a:prstGeom prst="rect">
            <a:avLst/>
          </a:prstGeom>
          <a:solidFill>
            <a:schemeClr val="tx1"/>
          </a:solidFill>
        </p:spPr>
        <p:txBody>
          <a:bodyPr wrap="square">
            <a:spAutoFit/>
          </a:bodyPr>
          <a:lstStyle/>
          <a:p>
            <a:r>
              <a:rPr lang="fr-FR" sz="1400" b="0" dirty="0">
                <a:solidFill>
                  <a:srgbClr val="569CD6"/>
                </a:solidFill>
                <a:effectLst/>
                <a:latin typeface="Consolas" panose="020B0609020204030204" pitchFamily="49" charset="0"/>
              </a:rPr>
              <a:t>class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BlogBox</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extends</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StatelessWidget</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const</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BlogBox</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super</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key</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required</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this</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imageUrl</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required</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this</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title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required</a:t>
            </a:r>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this</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desc</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final</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String</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imageUrl</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title</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desc</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@override</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Widget</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build</a:t>
            </a:r>
            <a:r>
              <a:rPr lang="fr-FR" sz="1400" b="0" dirty="0">
                <a:solidFill>
                  <a:srgbClr val="D4D4D4"/>
                </a:solidFill>
                <a:effectLst/>
                <a:latin typeface="Consolas" panose="020B0609020204030204" pitchFamily="49" charset="0"/>
              </a:rPr>
              <a:t>(</a:t>
            </a:r>
            <a:r>
              <a:rPr lang="fr-FR" sz="1400" b="0" dirty="0" err="1">
                <a:solidFill>
                  <a:srgbClr val="4EC9B0"/>
                </a:solidFill>
                <a:effectLst/>
                <a:latin typeface="Consolas" panose="020B0609020204030204" pitchFamily="49" charset="0"/>
              </a:rPr>
              <a:t>BuildContext</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context</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return</a:t>
            </a:r>
            <a:r>
              <a:rPr lang="fr-FR" sz="1400" b="0" dirty="0">
                <a:solidFill>
                  <a:srgbClr val="D4D4D4"/>
                </a:solidFill>
                <a:effectLst/>
                <a:latin typeface="Consolas" panose="020B0609020204030204" pitchFamily="49" charset="0"/>
              </a:rPr>
              <a:t> </a:t>
            </a:r>
            <a:r>
              <a:rPr lang="fr-FR" sz="1400" b="0" dirty="0">
                <a:solidFill>
                  <a:srgbClr val="4EC9B0"/>
                </a:solidFill>
                <a:effectLst/>
                <a:latin typeface="Consolas" panose="020B0609020204030204" pitchFamily="49" charset="0"/>
              </a:rPr>
              <a:t>Container</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child</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Column</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children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Image</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network</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imageUrl</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Text</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title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Text</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desc</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524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F968F8-9705-F860-CC28-D130DD762AE9}"/>
              </a:ext>
            </a:extLst>
          </p:cNvPr>
          <p:cNvSpPr>
            <a:spLocks noGrp="1"/>
          </p:cNvSpPr>
          <p:nvPr>
            <p:ph type="title"/>
          </p:nvPr>
        </p:nvSpPr>
        <p:spPr/>
        <p:txBody>
          <a:bodyPr/>
          <a:lstStyle/>
          <a:p>
            <a:r>
              <a:rPr lang="fr-FR" dirty="0" err="1"/>
              <a:t>Recuperation</a:t>
            </a:r>
            <a:r>
              <a:rPr lang="fr-FR" dirty="0"/>
              <a:t> de  données</a:t>
            </a:r>
          </a:p>
        </p:txBody>
      </p:sp>
      <p:sp>
        <p:nvSpPr>
          <p:cNvPr id="3" name="Espace réservé du contenu 2">
            <a:extLst>
              <a:ext uri="{FF2B5EF4-FFF2-40B4-BE49-F238E27FC236}">
                <a16:creationId xmlns:a16="http://schemas.microsoft.com/office/drawing/2014/main" id="{7BD79A44-9981-811F-0595-3047F3B3181C}"/>
              </a:ext>
            </a:extLst>
          </p:cNvPr>
          <p:cNvSpPr>
            <a:spLocks noGrp="1"/>
          </p:cNvSpPr>
          <p:nvPr>
            <p:ph idx="1"/>
          </p:nvPr>
        </p:nvSpPr>
        <p:spPr/>
        <p:txBody>
          <a:bodyPr/>
          <a:lstStyle/>
          <a:p>
            <a:r>
              <a:rPr lang="fr-FR" dirty="0"/>
              <a:t>En premier lieu on ajoute le package : flutter pub add http</a:t>
            </a:r>
          </a:p>
          <a:p>
            <a:r>
              <a:rPr lang="fr-FR" dirty="0"/>
              <a:t>Vous pouvez visiter </a:t>
            </a:r>
            <a:r>
              <a:rPr lang="fr-FR" dirty="0" err="1"/>
              <a:t>pub.dev</a:t>
            </a:r>
            <a:r>
              <a:rPr lang="fr-FR" dirty="0"/>
              <a:t> pour chercher vos package</a:t>
            </a:r>
          </a:p>
          <a:p>
            <a:r>
              <a:rPr lang="fr-FR" dirty="0"/>
              <a:t>Tout comme data on </a:t>
            </a:r>
            <a:r>
              <a:rPr lang="fr-FR" dirty="0" err="1"/>
              <a:t>cree</a:t>
            </a:r>
            <a:r>
              <a:rPr lang="fr-FR" dirty="0"/>
              <a:t> le fichier </a:t>
            </a:r>
            <a:r>
              <a:rPr lang="fr-FR" dirty="0" err="1"/>
              <a:t>news,dart</a:t>
            </a:r>
            <a:r>
              <a:rPr lang="fr-FR" dirty="0"/>
              <a:t> et notre class article model les fichier vous ont fournit</a:t>
            </a:r>
          </a:p>
          <a:p>
            <a:r>
              <a:rPr lang="fr-FR" dirty="0"/>
              <a:t>Pour </a:t>
            </a:r>
            <a:r>
              <a:rPr lang="fr-FR" dirty="0" err="1"/>
              <a:t>fetcher</a:t>
            </a:r>
            <a:r>
              <a:rPr lang="fr-FR" dirty="0"/>
              <a:t> notre api il suffit de suivre la documentation fournit par http ( package flutter) </a:t>
            </a:r>
          </a:p>
          <a:p>
            <a:r>
              <a:rPr lang="fr-FR" dirty="0"/>
              <a:t>Une fois </a:t>
            </a:r>
            <a:r>
              <a:rPr lang="fr-FR" dirty="0" err="1"/>
              <a:t>fetcher</a:t>
            </a:r>
            <a:r>
              <a:rPr lang="fr-FR" dirty="0"/>
              <a:t> nous remplirons </a:t>
            </a:r>
            <a:r>
              <a:rPr lang="fr-FR" dirty="0" err="1"/>
              <a:t>notres</a:t>
            </a:r>
            <a:r>
              <a:rPr lang="fr-FR" dirty="0"/>
              <a:t> </a:t>
            </a:r>
            <a:r>
              <a:rPr lang="fr-FR" dirty="0" err="1"/>
              <a:t>list</a:t>
            </a:r>
            <a:r>
              <a:rPr lang="fr-FR" dirty="0"/>
              <a:t> </a:t>
            </a:r>
            <a:r>
              <a:rPr lang="fr-FR" dirty="0">
                <a:solidFill>
                  <a:schemeClr val="accent1"/>
                </a:solidFill>
              </a:rPr>
              <a:t>news avec les donnée </a:t>
            </a:r>
            <a:r>
              <a:rPr lang="fr-FR" dirty="0" err="1">
                <a:solidFill>
                  <a:schemeClr val="accent1"/>
                </a:solidFill>
              </a:rPr>
              <a:t>recuperer</a:t>
            </a:r>
            <a:endParaRPr lang="fr-FR" dirty="0">
              <a:solidFill>
                <a:schemeClr val="accent1"/>
              </a:solidFill>
            </a:endParaRPr>
          </a:p>
          <a:p>
            <a:r>
              <a:rPr lang="fr-FR" dirty="0"/>
              <a:t>Il suffit de louper le tableau qu’on a </a:t>
            </a:r>
            <a:r>
              <a:rPr lang="fr-FR" dirty="0" err="1"/>
              <a:t>recuperé</a:t>
            </a:r>
            <a:r>
              <a:rPr lang="fr-FR" dirty="0"/>
              <a:t> et faire </a:t>
            </a:r>
            <a:r>
              <a:rPr lang="fr-FR" dirty="0" err="1">
                <a:solidFill>
                  <a:schemeClr val="accent1"/>
                </a:solidFill>
              </a:rPr>
              <a:t>news.add</a:t>
            </a:r>
            <a:r>
              <a:rPr lang="fr-FR" dirty="0">
                <a:solidFill>
                  <a:schemeClr val="accent1"/>
                </a:solidFill>
              </a:rPr>
              <a:t>[article]</a:t>
            </a:r>
          </a:p>
        </p:txBody>
      </p:sp>
      <p:pic>
        <p:nvPicPr>
          <p:cNvPr id="5" name="Image 4">
            <a:extLst>
              <a:ext uri="{FF2B5EF4-FFF2-40B4-BE49-F238E27FC236}">
                <a16:creationId xmlns:a16="http://schemas.microsoft.com/office/drawing/2014/main" id="{FA308133-FE75-2F50-1831-88ADCB4889B7}"/>
              </a:ext>
            </a:extLst>
          </p:cNvPr>
          <p:cNvPicPr>
            <a:picLocks noChangeAspect="1"/>
          </p:cNvPicPr>
          <p:nvPr/>
        </p:nvPicPr>
        <p:blipFill>
          <a:blip r:embed="rId2"/>
          <a:stretch>
            <a:fillRect/>
          </a:stretch>
        </p:blipFill>
        <p:spPr>
          <a:xfrm>
            <a:off x="9278643" y="846909"/>
            <a:ext cx="2124371" cy="1657581"/>
          </a:xfrm>
          <a:prstGeom prst="rect">
            <a:avLst/>
          </a:prstGeom>
        </p:spPr>
      </p:pic>
    </p:spTree>
    <p:extLst>
      <p:ext uri="{BB962C8B-B14F-4D97-AF65-F5344CB8AC3E}">
        <p14:creationId xmlns:p14="http://schemas.microsoft.com/office/powerpoint/2010/main" val="3690761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0E955ED-C6B4-99ED-B10D-6448CB9CC549}"/>
              </a:ext>
            </a:extLst>
          </p:cNvPr>
          <p:cNvSpPr txBox="1"/>
          <p:nvPr/>
        </p:nvSpPr>
        <p:spPr>
          <a:xfrm>
            <a:off x="304100" y="377751"/>
            <a:ext cx="5257801" cy="4154984"/>
          </a:xfrm>
          <a:prstGeom prst="rect">
            <a:avLst/>
          </a:prstGeom>
          <a:solidFill>
            <a:schemeClr val="tx1"/>
          </a:solidFill>
        </p:spPr>
        <p:txBody>
          <a:bodyPr wrap="square">
            <a:spAutoFit/>
          </a:bodyPr>
          <a:lstStyle/>
          <a:p>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List</a:t>
            </a:r>
            <a:r>
              <a:rPr lang="fr-FR" sz="1200" b="0" dirty="0">
                <a:solidFill>
                  <a:srgbClr val="D4D4D4"/>
                </a:solidFill>
                <a:effectLst/>
                <a:latin typeface="Consolas" panose="020B0609020204030204" pitchFamily="49" charset="0"/>
              </a:rPr>
              <a:t>&lt;</a:t>
            </a:r>
            <a:r>
              <a:rPr lang="fr-FR" sz="1200" b="0" dirty="0" err="1">
                <a:solidFill>
                  <a:srgbClr val="4EC9B0"/>
                </a:solidFill>
                <a:effectLst/>
                <a:latin typeface="Consolas" panose="020B0609020204030204" pitchFamily="49" charset="0"/>
              </a:rPr>
              <a:t>CategorieModel</a:t>
            </a:r>
            <a:r>
              <a:rPr lang="fr-FR" sz="1200" b="0" dirty="0">
                <a:solidFill>
                  <a:srgbClr val="D4D4D4"/>
                </a:solidFill>
                <a:effectLst/>
                <a:latin typeface="Consolas" panose="020B0609020204030204" pitchFamily="49" charset="0"/>
              </a:rPr>
              <a:t>&gt; </a:t>
            </a:r>
            <a:r>
              <a:rPr lang="fr-FR" sz="1200" b="0" dirty="0" err="1">
                <a:solidFill>
                  <a:srgbClr val="9CDCFE"/>
                </a:solidFill>
                <a:effectLst/>
                <a:latin typeface="Consolas" panose="020B0609020204030204" pitchFamily="49" charset="0"/>
              </a:rPr>
              <a:t>categories</a:t>
            </a:r>
            <a:r>
              <a:rPr lang="fr-FR" sz="1200" b="0" dirty="0">
                <a:solidFill>
                  <a:srgbClr val="D4D4D4"/>
                </a:solidFill>
                <a:effectLst/>
                <a:latin typeface="Consolas" panose="020B0609020204030204" pitchFamily="49" charset="0"/>
              </a:rPr>
              <a:t> = &lt;</a:t>
            </a:r>
            <a:r>
              <a:rPr lang="fr-FR" sz="1200" b="0" dirty="0" err="1">
                <a:solidFill>
                  <a:srgbClr val="4EC9B0"/>
                </a:solidFill>
                <a:effectLst/>
                <a:latin typeface="Consolas" panose="020B0609020204030204" pitchFamily="49" charset="0"/>
              </a:rPr>
              <a:t>CategorieModel</a:t>
            </a:r>
            <a:r>
              <a:rPr lang="fr-FR" sz="1200" b="0" dirty="0">
                <a:solidFill>
                  <a:srgbClr val="D4D4D4"/>
                </a:solidFill>
                <a:effectLst/>
                <a:latin typeface="Consolas" panose="020B0609020204030204" pitchFamily="49" charset="0"/>
              </a:rPr>
              <a:t>&gt;[];</a:t>
            </a:r>
          </a:p>
          <a:p>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List</a:t>
            </a:r>
            <a:r>
              <a:rPr lang="fr-FR" sz="1200" b="0" dirty="0">
                <a:solidFill>
                  <a:srgbClr val="D4D4D4"/>
                </a:solidFill>
                <a:effectLst/>
                <a:latin typeface="Consolas" panose="020B0609020204030204" pitchFamily="49" charset="0"/>
              </a:rPr>
              <a:t>&lt;</a:t>
            </a:r>
            <a:r>
              <a:rPr lang="fr-FR" sz="1200" b="0" dirty="0" err="1">
                <a:solidFill>
                  <a:srgbClr val="4EC9B0"/>
                </a:solidFill>
                <a:effectLst/>
                <a:latin typeface="Consolas" panose="020B0609020204030204" pitchFamily="49" charset="0"/>
              </a:rPr>
              <a:t>ArticleModel</a:t>
            </a:r>
            <a:r>
              <a:rPr lang="fr-FR" sz="1200" b="0" dirty="0">
                <a:solidFill>
                  <a:srgbClr val="D4D4D4"/>
                </a:solidFill>
                <a:effectLst/>
                <a:latin typeface="Consolas" panose="020B0609020204030204" pitchFamily="49" charset="0"/>
              </a:rPr>
              <a:t>&gt; </a:t>
            </a:r>
            <a:r>
              <a:rPr lang="fr-FR" sz="1200" b="0" dirty="0">
                <a:solidFill>
                  <a:srgbClr val="9CDCFE"/>
                </a:solidFill>
                <a:effectLst/>
                <a:latin typeface="Consolas" panose="020B0609020204030204" pitchFamily="49" charset="0"/>
              </a:rPr>
              <a:t>articles</a:t>
            </a:r>
            <a:r>
              <a:rPr lang="fr-FR" sz="1200" b="0" dirty="0">
                <a:solidFill>
                  <a:srgbClr val="D4D4D4"/>
                </a:solidFill>
                <a:effectLst/>
                <a:latin typeface="Consolas" panose="020B0609020204030204" pitchFamily="49" charset="0"/>
              </a:rPr>
              <a:t> = &lt;</a:t>
            </a:r>
            <a:r>
              <a:rPr lang="fr-FR" sz="1200" b="0" dirty="0" err="1">
                <a:solidFill>
                  <a:srgbClr val="4EC9B0"/>
                </a:solidFill>
                <a:effectLst/>
                <a:latin typeface="Consolas" panose="020B0609020204030204" pitchFamily="49" charset="0"/>
              </a:rPr>
              <a:t>ArticleModel</a:t>
            </a:r>
            <a:r>
              <a:rPr lang="fr-FR" sz="1200" b="0" dirty="0">
                <a:solidFill>
                  <a:srgbClr val="D4D4D4"/>
                </a:solidFill>
                <a:effectLst/>
                <a:latin typeface="Consolas" panose="020B0609020204030204" pitchFamily="49" charset="0"/>
              </a:rPr>
              <a:t>&gt;[];</a:t>
            </a:r>
          </a:p>
          <a:p>
            <a:r>
              <a:rPr lang="fr-FR" sz="1200" b="0" dirty="0">
                <a:solidFill>
                  <a:srgbClr val="D4D4D4"/>
                </a:solidFill>
                <a:effectLst/>
                <a:latin typeface="Consolas" panose="020B0609020204030204" pitchFamily="49" charset="0"/>
              </a:rPr>
              <a:t>  </a:t>
            </a:r>
            <a:r>
              <a:rPr lang="fr-FR" sz="1200" b="0" dirty="0" err="1">
                <a:solidFill>
                  <a:srgbClr val="4EC9B0"/>
                </a:solidFill>
                <a:effectLst/>
                <a:latin typeface="Consolas" panose="020B0609020204030204" pitchFamily="49" charset="0"/>
              </a:rPr>
              <a:t>bool</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loading</a:t>
            </a:r>
            <a:r>
              <a:rPr lang="fr-FR" sz="1200" b="0" dirty="0">
                <a:solidFill>
                  <a:srgbClr val="D4D4D4"/>
                </a:solidFill>
                <a:effectLst/>
                <a:latin typeface="Consolas" panose="020B0609020204030204" pitchFamily="49" charset="0"/>
              </a:rPr>
              <a:t> = </a:t>
            </a:r>
            <a:r>
              <a:rPr lang="fr-FR" sz="1200" b="0" dirty="0">
                <a:solidFill>
                  <a:srgbClr val="569CD6"/>
                </a:solidFill>
                <a:effectLst/>
                <a:latin typeface="Consolas" panose="020B0609020204030204" pitchFamily="49" charset="0"/>
              </a:rPr>
              <a:t>true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@override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void</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initState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TODO: </a:t>
            </a:r>
            <a:r>
              <a:rPr lang="fr-FR" sz="1200" b="0" dirty="0" err="1">
                <a:solidFill>
                  <a:srgbClr val="6A9955"/>
                </a:solidFill>
                <a:effectLst/>
                <a:latin typeface="Consolas" panose="020B0609020204030204" pitchFamily="49" charset="0"/>
              </a:rPr>
              <a:t>implement</a:t>
            </a:r>
            <a:r>
              <a:rPr lang="fr-FR" sz="1200" b="0" dirty="0">
                <a:solidFill>
                  <a:srgbClr val="6A9955"/>
                </a:solidFill>
                <a:effectLst/>
                <a:latin typeface="Consolas" panose="020B0609020204030204" pitchFamily="49" charset="0"/>
              </a:rPr>
              <a:t> </a:t>
            </a:r>
            <a:r>
              <a:rPr lang="fr-FR" sz="1200" b="0" dirty="0" err="1">
                <a:solidFill>
                  <a:srgbClr val="6A9955"/>
                </a:solidFill>
                <a:effectLst/>
                <a:latin typeface="Consolas" panose="020B0609020204030204" pitchFamily="49" charset="0"/>
              </a:rPr>
              <a:t>initState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super</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initState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categories</a:t>
            </a:r>
            <a:r>
              <a:rPr lang="fr-FR" sz="1200" b="0" dirty="0">
                <a:solidFill>
                  <a:srgbClr val="D4D4D4"/>
                </a:solidFill>
                <a:effectLst/>
                <a:latin typeface="Consolas" panose="020B0609020204030204" pitchFamily="49" charset="0"/>
              </a:rPr>
              <a:t> = </a:t>
            </a:r>
            <a:r>
              <a:rPr lang="fr-FR" sz="1200" b="0" dirty="0" err="1">
                <a:solidFill>
                  <a:srgbClr val="DCDCAA"/>
                </a:solidFill>
                <a:effectLst/>
                <a:latin typeface="Consolas" panose="020B0609020204030204" pitchFamily="49" charset="0"/>
              </a:rPr>
              <a:t>getCategories</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getNews</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getNews</a:t>
            </a:r>
            <a:r>
              <a:rPr lang="fr-FR" sz="1200" b="0" dirty="0">
                <a:solidFill>
                  <a:srgbClr val="D4D4D4"/>
                </a:solidFill>
                <a:effectLst/>
                <a:latin typeface="Consolas" panose="020B0609020204030204" pitchFamily="49" charset="0"/>
              </a:rPr>
              <a:t>() </a:t>
            </a:r>
            <a:r>
              <a:rPr lang="fr-FR" sz="1200" b="0" dirty="0" err="1">
                <a:solidFill>
                  <a:srgbClr val="C586C0"/>
                </a:solidFill>
                <a:effectLst/>
                <a:latin typeface="Consolas" panose="020B0609020204030204" pitchFamily="49" charset="0"/>
              </a:rPr>
              <a:t>async</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News</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newsClass</a:t>
            </a:r>
            <a:r>
              <a:rPr lang="fr-FR" sz="1200" b="0" dirty="0">
                <a:solidFill>
                  <a:srgbClr val="D4D4D4"/>
                </a:solidFill>
                <a:effectLst/>
                <a:latin typeface="Consolas" panose="020B0609020204030204" pitchFamily="49" charset="0"/>
              </a:rPr>
              <a:t> = </a:t>
            </a:r>
            <a:r>
              <a:rPr lang="fr-FR" sz="1200" b="0" dirty="0">
                <a:solidFill>
                  <a:srgbClr val="4EC9B0"/>
                </a:solidFill>
                <a:effectLst/>
                <a:latin typeface="Consolas" panose="020B0609020204030204" pitchFamily="49" charset="0"/>
              </a:rPr>
              <a:t>News</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C586C0"/>
                </a:solidFill>
                <a:effectLst/>
                <a:latin typeface="Consolas" panose="020B0609020204030204" pitchFamily="49" charset="0"/>
              </a:rPr>
              <a:t>await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newsClass</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getNews</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articles</a:t>
            </a:r>
            <a:r>
              <a:rPr lang="fr-FR" sz="1200" b="0" dirty="0">
                <a:solidFill>
                  <a:srgbClr val="D4D4D4"/>
                </a:solidFill>
                <a:effectLst/>
                <a:latin typeface="Consolas" panose="020B0609020204030204" pitchFamily="49" charset="0"/>
              </a:rPr>
              <a:t> = </a:t>
            </a:r>
            <a:r>
              <a:rPr lang="fr-FR" sz="1200" b="0" dirty="0" err="1">
                <a:solidFill>
                  <a:srgbClr val="9CDCFE"/>
                </a:solidFill>
                <a:effectLst/>
                <a:latin typeface="Consolas" panose="020B0609020204030204" pitchFamily="49" charset="0"/>
              </a:rPr>
              <a:t>newsClass</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news</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setState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loading</a:t>
            </a:r>
            <a:r>
              <a:rPr lang="fr-FR" sz="1200" b="0" dirty="0">
                <a:solidFill>
                  <a:srgbClr val="D4D4D4"/>
                </a:solidFill>
                <a:effectLst/>
                <a:latin typeface="Consolas" panose="020B0609020204030204" pitchFamily="49" charset="0"/>
              </a:rPr>
              <a:t> = </a:t>
            </a:r>
            <a:r>
              <a:rPr lang="fr-FR" sz="1200" b="0" dirty="0">
                <a:solidFill>
                  <a:srgbClr val="569CD6"/>
                </a:solidFill>
                <a:effectLst/>
                <a:latin typeface="Consolas" panose="020B0609020204030204" pitchFamily="49" charset="0"/>
              </a:rPr>
              <a:t>false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@override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4EC9B0"/>
                </a:solidFill>
                <a:effectLst/>
                <a:latin typeface="Consolas" panose="020B0609020204030204" pitchFamily="49" charset="0"/>
              </a:rPr>
              <a:t>Widget</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build</a:t>
            </a:r>
            <a:r>
              <a:rPr lang="fr-FR" sz="1200" b="0" dirty="0">
                <a:solidFill>
                  <a:srgbClr val="D4D4D4"/>
                </a:solidFill>
                <a:effectLst/>
                <a:latin typeface="Consolas" panose="020B0609020204030204" pitchFamily="49" charset="0"/>
              </a:rPr>
              <a:t>(</a:t>
            </a:r>
            <a:r>
              <a:rPr lang="fr-FR" sz="1200" b="0" dirty="0" err="1">
                <a:solidFill>
                  <a:srgbClr val="4EC9B0"/>
                </a:solidFill>
                <a:effectLst/>
                <a:latin typeface="Consolas" panose="020B0609020204030204" pitchFamily="49" charset="0"/>
              </a:rPr>
              <a:t>BuildContext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context</a:t>
            </a:r>
            <a:r>
              <a:rPr lang="fr-FR" sz="1200" b="0" dirty="0">
                <a:solidFill>
                  <a:srgbClr val="D4D4D4"/>
                </a:solidFill>
                <a:effectLst/>
                <a:latin typeface="Consolas" panose="020B0609020204030204" pitchFamily="49" charset="0"/>
              </a:rPr>
              <a:t>) {</a:t>
            </a:r>
          </a:p>
        </p:txBody>
      </p:sp>
      <p:sp>
        <p:nvSpPr>
          <p:cNvPr id="6" name="ZoneTexte 5">
            <a:extLst>
              <a:ext uri="{FF2B5EF4-FFF2-40B4-BE49-F238E27FC236}">
                <a16:creationId xmlns:a16="http://schemas.microsoft.com/office/drawing/2014/main" id="{2B593069-23C5-CCD8-5FAD-76A0B769880E}"/>
              </a:ext>
            </a:extLst>
          </p:cNvPr>
          <p:cNvSpPr txBox="1"/>
          <p:nvPr/>
        </p:nvSpPr>
        <p:spPr>
          <a:xfrm>
            <a:off x="5964572" y="763398"/>
            <a:ext cx="5100505" cy="3139321"/>
          </a:xfrm>
          <a:prstGeom prst="rect">
            <a:avLst/>
          </a:prstGeom>
          <a:noFill/>
        </p:spPr>
        <p:txBody>
          <a:bodyPr wrap="square" rtlCol="0">
            <a:spAutoFit/>
          </a:bodyPr>
          <a:lstStyle/>
          <a:p>
            <a:pPr marL="285750" indent="-285750">
              <a:buFont typeface="Arial" panose="020B0604020202020204" pitchFamily="34" charset="0"/>
              <a:buChar char="•"/>
            </a:pPr>
            <a:r>
              <a:rPr lang="fr-FR" dirty="0"/>
              <a:t>On créer une </a:t>
            </a:r>
            <a:r>
              <a:rPr lang="fr-FR" dirty="0" err="1"/>
              <a:t>list</a:t>
            </a:r>
            <a:r>
              <a:rPr lang="fr-FR" dirty="0"/>
              <a:t> de </a:t>
            </a:r>
            <a:r>
              <a:rPr lang="fr-FR" dirty="0" err="1">
                <a:solidFill>
                  <a:schemeClr val="accent2"/>
                </a:solidFill>
              </a:rPr>
              <a:t>ArticleModel</a:t>
            </a:r>
            <a:r>
              <a:rPr lang="fr-FR" dirty="0"/>
              <a:t> </a:t>
            </a:r>
          </a:p>
          <a:p>
            <a:pPr marL="285750" indent="-285750">
              <a:buFont typeface="Arial" panose="020B0604020202020204" pitchFamily="34" charset="0"/>
              <a:buChar char="•"/>
            </a:pPr>
            <a:r>
              <a:rPr lang="fr-FR" dirty="0"/>
              <a:t>On initialise notre state avec la methode </a:t>
            </a:r>
            <a:r>
              <a:rPr lang="fr-FR" dirty="0" err="1">
                <a:solidFill>
                  <a:schemeClr val="accent2"/>
                </a:solidFill>
              </a:rPr>
              <a:t>getNews</a:t>
            </a:r>
            <a:r>
              <a:rPr lang="fr-FR" dirty="0"/>
              <a:t> </a:t>
            </a:r>
          </a:p>
          <a:p>
            <a:pPr marL="285750" indent="-285750">
              <a:buFont typeface="Arial" panose="020B0604020202020204" pitchFamily="34" charset="0"/>
              <a:buChar char="•"/>
            </a:pPr>
            <a:r>
              <a:rPr lang="fr-FR" dirty="0" err="1">
                <a:solidFill>
                  <a:schemeClr val="accent2"/>
                </a:solidFill>
              </a:rPr>
              <a:t>getNews</a:t>
            </a:r>
            <a:r>
              <a:rPr lang="fr-FR" dirty="0"/>
              <a:t> est une methode asynchrone</a:t>
            </a:r>
          </a:p>
          <a:p>
            <a:pPr marL="285750" indent="-285750">
              <a:buFont typeface="Arial" panose="020B0604020202020204" pitchFamily="34" charset="0"/>
              <a:buChar char="•"/>
            </a:pPr>
            <a:r>
              <a:rPr lang="fr-FR" dirty="0"/>
              <a:t>Qui consiste a récupérer la liste </a:t>
            </a:r>
            <a:r>
              <a:rPr lang="fr-FR" dirty="0">
                <a:solidFill>
                  <a:schemeClr val="accent2"/>
                </a:solidFill>
              </a:rPr>
              <a:t>news</a:t>
            </a:r>
            <a:r>
              <a:rPr lang="fr-FR" dirty="0"/>
              <a:t> et de passer </a:t>
            </a:r>
            <a:r>
              <a:rPr lang="fr-FR" dirty="0" err="1">
                <a:solidFill>
                  <a:schemeClr val="accent2"/>
                </a:solidFill>
              </a:rPr>
              <a:t>loading</a:t>
            </a:r>
            <a:r>
              <a:rPr lang="fr-FR" dirty="0"/>
              <a:t> a false</a:t>
            </a:r>
          </a:p>
          <a:p>
            <a:pPr marL="285750" indent="-285750">
              <a:buFont typeface="Arial" panose="020B0604020202020204" pitchFamily="34" charset="0"/>
              <a:buChar char="•"/>
            </a:pPr>
            <a:r>
              <a:rPr lang="fr-FR" dirty="0"/>
              <a:t>Le </a:t>
            </a:r>
            <a:r>
              <a:rPr lang="fr-FR" dirty="0" err="1">
                <a:solidFill>
                  <a:schemeClr val="accent2"/>
                </a:solidFill>
              </a:rPr>
              <a:t>laoding</a:t>
            </a:r>
            <a:r>
              <a:rPr lang="fr-FR" dirty="0"/>
              <a:t> est utiliser pour afficher un cercle d’attente qui disparaitra une fois les donnée récupérer </a:t>
            </a:r>
          </a:p>
          <a:p>
            <a:pPr marL="285750" indent="-285750">
              <a:buFont typeface="Arial" panose="020B0604020202020204" pitchFamily="34" charset="0"/>
              <a:buChar char="•"/>
            </a:pPr>
            <a:r>
              <a:rPr lang="fr-FR" dirty="0"/>
              <a:t>Pour cela on utilise le rendu conditionnel comme montrer dans la page suivante</a:t>
            </a:r>
          </a:p>
        </p:txBody>
      </p:sp>
    </p:spTree>
    <p:extLst>
      <p:ext uri="{BB962C8B-B14F-4D97-AF65-F5344CB8AC3E}">
        <p14:creationId xmlns:p14="http://schemas.microsoft.com/office/powerpoint/2010/main" val="334117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D012828-C423-03FF-324B-49906005BE9D}"/>
              </a:ext>
            </a:extLst>
          </p:cNvPr>
          <p:cNvSpPr txBox="1"/>
          <p:nvPr/>
        </p:nvSpPr>
        <p:spPr>
          <a:xfrm>
            <a:off x="346046" y="405095"/>
            <a:ext cx="6094602" cy="6324808"/>
          </a:xfrm>
          <a:prstGeom prst="rect">
            <a:avLst/>
          </a:prstGeom>
          <a:solidFill>
            <a:schemeClr val="tx1"/>
          </a:solidFill>
        </p:spPr>
        <p:txBody>
          <a:bodyPr wrap="square">
            <a:spAutoFit/>
          </a:bodyPr>
          <a:lstStyle/>
          <a:p>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body</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loading</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 </a:t>
            </a:r>
            <a:r>
              <a:rPr lang="fr-FR" sz="900" b="0" dirty="0">
                <a:solidFill>
                  <a:srgbClr val="4EC9B0"/>
                </a:solidFill>
                <a:effectLst/>
                <a:latin typeface="Consolas" panose="020B0609020204030204" pitchFamily="49" charset="0"/>
              </a:rPr>
              <a:t>Center</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child</a:t>
            </a:r>
            <a:r>
              <a:rPr lang="fr-FR" sz="900" b="0" dirty="0">
                <a:solidFill>
                  <a:srgbClr val="D4D4D4"/>
                </a:solidFill>
                <a:effectLst/>
                <a:latin typeface="Consolas" panose="020B0609020204030204" pitchFamily="49" charset="0"/>
              </a:rPr>
              <a:t>: </a:t>
            </a:r>
            <a:r>
              <a:rPr lang="fr-FR" sz="900" b="0" dirty="0">
                <a:solidFill>
                  <a:srgbClr val="4EC9B0"/>
                </a:solidFill>
                <a:effectLst/>
                <a:latin typeface="Consolas" panose="020B0609020204030204" pitchFamily="49" charset="0"/>
              </a:rPr>
              <a:t>Container</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child</a:t>
            </a:r>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const</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CircularProgressIndicator</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 </a:t>
            </a:r>
            <a:r>
              <a:rPr lang="fr-FR" sz="900" b="0" dirty="0" err="1">
                <a:solidFill>
                  <a:srgbClr val="4EC9B0"/>
                </a:solidFill>
                <a:effectLst/>
                <a:latin typeface="Consolas" panose="020B0609020204030204" pitchFamily="49" charset="0"/>
              </a:rPr>
              <a:t>SingleChildScrollView</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child</a:t>
            </a:r>
            <a:r>
              <a:rPr lang="fr-FR" sz="900" b="0" dirty="0">
                <a:solidFill>
                  <a:srgbClr val="D4D4D4"/>
                </a:solidFill>
                <a:effectLst/>
                <a:latin typeface="Consolas" panose="020B0609020204030204" pitchFamily="49" charset="0"/>
              </a:rPr>
              <a:t>: </a:t>
            </a:r>
            <a:r>
              <a:rPr lang="fr-FR" sz="900" b="0" dirty="0">
                <a:solidFill>
                  <a:srgbClr val="4EC9B0"/>
                </a:solidFill>
                <a:effectLst/>
                <a:latin typeface="Consolas" panose="020B0609020204030204" pitchFamily="49" charset="0"/>
              </a:rPr>
              <a:t>Container</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padding</a:t>
            </a:r>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const</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EdgeInsets</a:t>
            </a:r>
            <a:r>
              <a:rPr lang="fr-FR" sz="900" b="0" dirty="0" err="1">
                <a:solidFill>
                  <a:srgbClr val="D4D4D4"/>
                </a:solidFill>
                <a:effectLst/>
                <a:latin typeface="Consolas" panose="020B0609020204030204" pitchFamily="49" charset="0"/>
              </a:rPr>
              <a:t>.</a:t>
            </a:r>
            <a:r>
              <a:rPr lang="fr-FR" sz="900" b="0" dirty="0" err="1">
                <a:solidFill>
                  <a:srgbClr val="DCDCAA"/>
                </a:solidFill>
                <a:effectLst/>
                <a:latin typeface="Consolas" panose="020B0609020204030204" pitchFamily="49" charset="0"/>
              </a:rPr>
              <a:t>symmetric</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horizontal</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16</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child</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Column</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children</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a:t>
            </a:r>
            <a:r>
              <a:rPr lang="fr-FR" sz="900" b="0" dirty="0" err="1">
                <a:solidFill>
                  <a:srgbClr val="6A9955"/>
                </a:solidFill>
                <a:effectLst/>
                <a:latin typeface="Consolas" panose="020B0609020204030204" pitchFamily="49" charset="0"/>
              </a:rPr>
              <a:t>categories</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4EC9B0"/>
                </a:solidFill>
                <a:effectLst/>
                <a:latin typeface="Consolas" panose="020B0609020204030204" pitchFamily="49" charset="0"/>
              </a:rPr>
              <a:t>Container</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height</a:t>
            </a:r>
            <a:r>
              <a:rPr lang="fr-FR" sz="900" b="0" dirty="0">
                <a:solidFill>
                  <a:srgbClr val="D4D4D4"/>
                </a:solidFill>
                <a:effectLst/>
                <a:latin typeface="Consolas" panose="020B0609020204030204" pitchFamily="49" charset="0"/>
              </a:rPr>
              <a:t>: </a:t>
            </a:r>
            <a:r>
              <a:rPr lang="fr-FR" sz="900" b="0" dirty="0">
                <a:solidFill>
                  <a:srgbClr val="B5CEA8"/>
                </a:solidFill>
                <a:effectLst/>
                <a:latin typeface="Consolas" panose="020B0609020204030204" pitchFamily="49" charset="0"/>
              </a:rPr>
              <a:t>70</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child</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ListView</a:t>
            </a:r>
            <a:r>
              <a:rPr lang="fr-FR" sz="900" b="0" dirty="0" err="1">
                <a:solidFill>
                  <a:srgbClr val="D4D4D4"/>
                </a:solidFill>
                <a:effectLst/>
                <a:latin typeface="Consolas" panose="020B0609020204030204" pitchFamily="49" charset="0"/>
              </a:rPr>
              <a:t>.</a:t>
            </a:r>
            <a:r>
              <a:rPr lang="fr-FR" sz="900" b="0" dirty="0" err="1">
                <a:solidFill>
                  <a:srgbClr val="DCDCAA"/>
                </a:solidFill>
                <a:effectLst/>
                <a:latin typeface="Consolas" panose="020B0609020204030204" pitchFamily="49" charset="0"/>
              </a:rPr>
              <a:t>builder</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itemCount</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categories</a:t>
            </a:r>
            <a:r>
              <a:rPr lang="fr-FR" sz="900" b="0" dirty="0" err="1">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length</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shrinkWrap</a:t>
            </a:r>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true</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scrollDirection</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Axis</a:t>
            </a:r>
            <a:r>
              <a:rPr lang="fr-FR" sz="900" b="0" dirty="0" err="1">
                <a:solidFill>
                  <a:srgbClr val="D4D4D4"/>
                </a:solidFill>
                <a:effectLst/>
                <a:latin typeface="Consolas" panose="020B0609020204030204" pitchFamily="49" charset="0"/>
              </a:rPr>
              <a:t>.</a:t>
            </a:r>
            <a:r>
              <a:rPr lang="fr-FR" sz="900" b="0" dirty="0" err="1">
                <a:solidFill>
                  <a:srgbClr val="4FC1FF"/>
                </a:solidFill>
                <a:effectLst/>
                <a:latin typeface="Consolas" panose="020B0609020204030204" pitchFamily="49" charset="0"/>
              </a:rPr>
              <a:t>horizontal</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itemBuilder</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context</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index</a:t>
            </a:r>
            <a:r>
              <a:rPr lang="fr-FR" sz="900" b="0" dirty="0">
                <a:solidFill>
                  <a:srgbClr val="D4D4D4"/>
                </a:solidFill>
                <a:effectLst/>
                <a:latin typeface="Consolas" panose="020B0609020204030204" pitchFamily="49" charset="0"/>
              </a:rPr>
              <a:t>) =&gt; </a:t>
            </a:r>
            <a:r>
              <a:rPr lang="fr-FR" sz="900" b="0" dirty="0" err="1">
                <a:solidFill>
                  <a:srgbClr val="4EC9B0"/>
                </a:solidFill>
                <a:effectLst/>
                <a:latin typeface="Consolas" panose="020B0609020204030204" pitchFamily="49" charset="0"/>
              </a:rPr>
              <a:t>CategoryBox</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imageUrl</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categories</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index</a:t>
            </a:r>
            <a:r>
              <a:rPr lang="fr-FR" sz="900" b="0" dirty="0">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imageAssetUrl</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categoryName</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categories</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index</a:t>
            </a:r>
            <a:r>
              <a:rPr lang="fr-FR" sz="900" b="0" dirty="0">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categorieName</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a:p>
            <a:br>
              <a:rPr lang="fr-FR" sz="900" b="0" dirty="0">
                <a:solidFill>
                  <a:srgbClr val="D4D4D4"/>
                </a:solidFill>
                <a:effectLst/>
                <a:latin typeface="Consolas" panose="020B0609020204030204" pitchFamily="49" charset="0"/>
              </a:rPr>
            </a:br>
            <a:r>
              <a:rPr lang="fr-FR" sz="900" b="0" dirty="0">
                <a:solidFill>
                  <a:srgbClr val="D4D4D4"/>
                </a:solidFill>
                <a:effectLst/>
                <a:latin typeface="Consolas" panose="020B0609020204030204" pitchFamily="49" charset="0"/>
              </a:rPr>
              <a:t>                    </a:t>
            </a:r>
            <a:r>
              <a:rPr lang="fr-FR" sz="900" b="0" dirty="0">
                <a:solidFill>
                  <a:srgbClr val="6A9955"/>
                </a:solidFill>
                <a:effectLst/>
                <a:latin typeface="Consolas" panose="020B0609020204030204" pitchFamily="49" charset="0"/>
              </a:rPr>
              <a:t>///blog</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a:solidFill>
                  <a:srgbClr val="4EC9B0"/>
                </a:solidFill>
                <a:effectLst/>
                <a:latin typeface="Consolas" panose="020B0609020204030204" pitchFamily="49" charset="0"/>
              </a:rPr>
              <a:t>Container</a:t>
            </a:r>
            <a:r>
              <a:rPr lang="fr-FR" sz="900" b="0" dirty="0">
                <a:solidFill>
                  <a:srgbClr val="D4D4D4"/>
                </a:solidFill>
                <a:effectLst/>
                <a:latin typeface="Consolas" panose="020B0609020204030204" pitchFamily="49" charset="0"/>
              </a:rPr>
              <a:t>(</a:t>
            </a:r>
          </a:p>
          <a:p>
            <a:r>
              <a:rPr lang="en-US" sz="900" b="0" dirty="0">
                <a:solidFill>
                  <a:srgbClr val="9CDCFE"/>
                </a:solidFill>
                <a:effectLst/>
                <a:latin typeface="Consolas" panose="020B0609020204030204" pitchFamily="49" charset="0"/>
              </a:rPr>
              <a:t>                      padding</a:t>
            </a:r>
            <a:r>
              <a:rPr lang="en-US" sz="900" b="0" dirty="0">
                <a:solidFill>
                  <a:srgbClr val="D4D4D4"/>
                </a:solidFill>
                <a:effectLst/>
                <a:latin typeface="Consolas" panose="020B0609020204030204" pitchFamily="49" charset="0"/>
              </a:rPr>
              <a:t>: </a:t>
            </a:r>
            <a:r>
              <a:rPr lang="en-US" sz="900" b="0" dirty="0">
                <a:solidFill>
                  <a:srgbClr val="569CD6"/>
                </a:solidFill>
                <a:effectLst/>
                <a:latin typeface="Consolas" panose="020B0609020204030204" pitchFamily="49" charset="0"/>
              </a:rPr>
              <a:t>const</a:t>
            </a:r>
            <a:r>
              <a:rPr lang="en-US" sz="900" b="0" dirty="0">
                <a:solidFill>
                  <a:srgbClr val="D4D4D4"/>
                </a:solidFill>
                <a:effectLst/>
                <a:latin typeface="Consolas" panose="020B0609020204030204" pitchFamily="49" charset="0"/>
              </a:rPr>
              <a:t> </a:t>
            </a:r>
            <a:r>
              <a:rPr lang="en-US" sz="900" b="0" dirty="0" err="1">
                <a:solidFill>
                  <a:srgbClr val="4EC9B0"/>
                </a:solidFill>
                <a:effectLst/>
                <a:latin typeface="Consolas" panose="020B0609020204030204" pitchFamily="49" charset="0"/>
              </a:rPr>
              <a:t>EdgeInsets</a:t>
            </a:r>
            <a:r>
              <a:rPr lang="en-US" sz="900" b="0" dirty="0" err="1">
                <a:solidFill>
                  <a:srgbClr val="D4D4D4"/>
                </a:solidFill>
                <a:effectLst/>
                <a:latin typeface="Consolas" panose="020B0609020204030204" pitchFamily="49" charset="0"/>
              </a:rPr>
              <a:t>.</a:t>
            </a:r>
            <a:r>
              <a:rPr lang="en-US" sz="900" b="0" dirty="0" err="1">
                <a:solidFill>
                  <a:srgbClr val="DCDCAA"/>
                </a:solidFill>
                <a:effectLst/>
                <a:latin typeface="Consolas" panose="020B0609020204030204" pitchFamily="49" charset="0"/>
              </a:rPr>
              <a:t>only</a:t>
            </a:r>
            <a:r>
              <a:rPr lang="en-US" sz="900" b="0" dirty="0">
                <a:solidFill>
                  <a:srgbClr val="D4D4D4"/>
                </a:solidFill>
                <a:effectLst/>
                <a:latin typeface="Consolas" panose="020B0609020204030204" pitchFamily="49" charset="0"/>
              </a:rPr>
              <a:t>(</a:t>
            </a:r>
            <a:r>
              <a:rPr lang="en-US" sz="900" b="0" dirty="0">
                <a:solidFill>
                  <a:srgbClr val="9CDCFE"/>
                </a:solidFill>
                <a:effectLst/>
                <a:latin typeface="Consolas" panose="020B0609020204030204" pitchFamily="49" charset="0"/>
              </a:rPr>
              <a:t>top</a:t>
            </a:r>
            <a:r>
              <a:rPr lang="en-US" sz="900" b="0" dirty="0">
                <a:solidFill>
                  <a:srgbClr val="D4D4D4"/>
                </a:solidFill>
                <a:effectLst/>
                <a:latin typeface="Consolas" panose="020B0609020204030204" pitchFamily="49" charset="0"/>
              </a:rPr>
              <a:t>: </a:t>
            </a:r>
            <a:r>
              <a:rPr lang="en-US" sz="900" b="0" dirty="0">
                <a:solidFill>
                  <a:srgbClr val="B5CEA8"/>
                </a:solidFill>
                <a:effectLst/>
                <a:latin typeface="Consolas" panose="020B0609020204030204" pitchFamily="49" charset="0"/>
              </a:rPr>
              <a:t>16</a:t>
            </a:r>
            <a:r>
              <a:rPr lang="en-US" sz="900" b="0" dirty="0">
                <a:solidFill>
                  <a:srgbClr val="D4D4D4"/>
                </a:solidFill>
                <a:effectLst/>
                <a:latin typeface="Consolas" panose="020B0609020204030204" pitchFamily="49" charset="0"/>
              </a:rPr>
              <a:t>),</a:t>
            </a:r>
            <a:endParaRPr lang="fr-FR" sz="900" b="0" dirty="0">
              <a:solidFill>
                <a:srgbClr val="D4D4D4"/>
              </a:solidFill>
              <a:effectLst/>
              <a:latin typeface="Consolas" panose="020B0609020204030204" pitchFamily="49" charset="0"/>
            </a:endParaRP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child</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ListView</a:t>
            </a:r>
            <a:r>
              <a:rPr lang="fr-FR" sz="900" b="0" dirty="0" err="1">
                <a:solidFill>
                  <a:srgbClr val="D4D4D4"/>
                </a:solidFill>
                <a:effectLst/>
                <a:latin typeface="Consolas" panose="020B0609020204030204" pitchFamily="49" charset="0"/>
              </a:rPr>
              <a:t>.</a:t>
            </a:r>
            <a:r>
              <a:rPr lang="fr-FR" sz="900" b="0" dirty="0" err="1">
                <a:solidFill>
                  <a:srgbClr val="DCDCAA"/>
                </a:solidFill>
                <a:effectLst/>
                <a:latin typeface="Consolas" panose="020B0609020204030204" pitchFamily="49" charset="0"/>
              </a:rPr>
              <a:t>builder</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itemCount</a:t>
            </a:r>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articles</a:t>
            </a:r>
            <a:r>
              <a:rPr lang="fr-FR" sz="900" b="0" dirty="0" err="1">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length</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shrinkWrap</a:t>
            </a:r>
            <a:r>
              <a:rPr lang="fr-FR" sz="900" b="0" dirty="0">
                <a:solidFill>
                  <a:srgbClr val="D4D4D4"/>
                </a:solidFill>
                <a:effectLst/>
                <a:latin typeface="Consolas" panose="020B0609020204030204" pitchFamily="49" charset="0"/>
              </a:rPr>
              <a:t>: </a:t>
            </a:r>
            <a:r>
              <a:rPr lang="fr-FR" sz="900" b="0" dirty="0">
                <a:solidFill>
                  <a:srgbClr val="569CD6"/>
                </a:solidFill>
                <a:effectLst/>
                <a:latin typeface="Consolas" panose="020B0609020204030204" pitchFamily="49" charset="0"/>
              </a:rPr>
              <a:t>true</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physics</a:t>
            </a:r>
            <a:r>
              <a:rPr lang="fr-FR" sz="900" b="0" dirty="0">
                <a:solidFill>
                  <a:srgbClr val="D4D4D4"/>
                </a:solidFill>
                <a:effectLst/>
                <a:latin typeface="Consolas" panose="020B0609020204030204" pitchFamily="49" charset="0"/>
              </a:rPr>
              <a:t>: </a:t>
            </a:r>
            <a:r>
              <a:rPr lang="fr-FR" sz="900" b="0" dirty="0" err="1">
                <a:solidFill>
                  <a:srgbClr val="569CD6"/>
                </a:solidFill>
                <a:effectLst/>
                <a:latin typeface="Consolas" panose="020B0609020204030204" pitchFamily="49" charset="0"/>
              </a:rPr>
              <a:t>const</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ClampingScrollPhysics</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itemBuilder</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context</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index</a:t>
            </a:r>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r>
              <a:rPr lang="fr-FR" sz="900" b="0" dirty="0">
                <a:solidFill>
                  <a:srgbClr val="C586C0"/>
                </a:solidFill>
                <a:effectLst/>
                <a:latin typeface="Consolas" panose="020B0609020204030204" pitchFamily="49" charset="0"/>
              </a:rPr>
              <a:t>return</a:t>
            </a:r>
            <a:r>
              <a:rPr lang="fr-FR" sz="900" b="0" dirty="0">
                <a:solidFill>
                  <a:srgbClr val="D4D4D4"/>
                </a:solidFill>
                <a:effectLst/>
                <a:latin typeface="Consolas" panose="020B0609020204030204" pitchFamily="49" charset="0"/>
              </a:rPr>
              <a:t> </a:t>
            </a:r>
            <a:r>
              <a:rPr lang="fr-FR" sz="900" b="0" dirty="0" err="1">
                <a:solidFill>
                  <a:srgbClr val="4EC9B0"/>
                </a:solidFill>
                <a:effectLst/>
                <a:latin typeface="Consolas" panose="020B0609020204030204" pitchFamily="49" charset="0"/>
              </a:rPr>
              <a:t>BlogBox</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imageUrl</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articles</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index</a:t>
            </a:r>
            <a:r>
              <a:rPr lang="fr-FR" sz="900" b="0" dirty="0">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urlToImage</a:t>
            </a:r>
            <a:r>
              <a:rPr lang="fr-FR" sz="900" b="0" dirty="0">
                <a:solidFill>
                  <a:srgbClr val="D4D4D4"/>
                </a:solidFill>
                <a:effectLst/>
                <a:latin typeface="Consolas" panose="020B0609020204030204" pitchFamily="49" charset="0"/>
              </a:rPr>
              <a:t> ?? </a:t>
            </a:r>
            <a:r>
              <a:rPr lang="fr-FR" sz="900" b="0" dirty="0">
                <a:solidFill>
                  <a:srgbClr val="CE9178"/>
                </a:solidFill>
                <a:effectLst/>
                <a:latin typeface="Consolas" panose="020B0609020204030204" pitchFamily="49" charset="0"/>
              </a:rPr>
              <a:t>""</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title</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articles</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index</a:t>
            </a:r>
            <a:r>
              <a:rPr lang="fr-FR" sz="900" b="0" dirty="0">
                <a:solidFill>
                  <a:srgbClr val="D4D4D4"/>
                </a:solidFill>
                <a:effectLst/>
                <a:latin typeface="Consolas" panose="020B0609020204030204" pitchFamily="49" charset="0"/>
              </a:rPr>
              <a:t>].</a:t>
            </a:r>
            <a:r>
              <a:rPr lang="fr-FR" sz="900" b="0" dirty="0" err="1">
                <a:solidFill>
                  <a:srgbClr val="9CDCFE"/>
                </a:solidFill>
                <a:effectLst/>
                <a:latin typeface="Consolas" panose="020B0609020204030204" pitchFamily="49" charset="0"/>
              </a:rPr>
              <a:t>title</a:t>
            </a:r>
            <a:r>
              <a:rPr lang="fr-FR" sz="900" b="0" dirty="0">
                <a:solidFill>
                  <a:srgbClr val="D4D4D4"/>
                </a:solidFill>
                <a:effectLst/>
                <a:latin typeface="Consolas" panose="020B0609020204030204" pitchFamily="49" charset="0"/>
              </a:rPr>
              <a:t> ?? </a:t>
            </a:r>
            <a:r>
              <a:rPr lang="fr-FR" sz="900" b="0" dirty="0">
                <a:solidFill>
                  <a:srgbClr val="CE9178"/>
                </a:solidFill>
                <a:effectLst/>
                <a:latin typeface="Consolas" panose="020B0609020204030204" pitchFamily="49" charset="0"/>
              </a:rPr>
              <a:t>""</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r>
              <a:rPr lang="fr-FR" sz="900" b="0" dirty="0" err="1">
                <a:solidFill>
                  <a:srgbClr val="9CDCFE"/>
                </a:solidFill>
                <a:effectLst/>
                <a:latin typeface="Consolas" panose="020B0609020204030204" pitchFamily="49" charset="0"/>
              </a:rPr>
              <a:t>desc</a:t>
            </a:r>
            <a:r>
              <a:rPr lang="fr-FR" sz="900" b="0" dirty="0">
                <a:solidFill>
                  <a:srgbClr val="D4D4D4"/>
                </a:solidFill>
                <a:effectLst/>
                <a:latin typeface="Consolas" panose="020B0609020204030204" pitchFamily="49" charset="0"/>
              </a:rPr>
              <a:t>: </a:t>
            </a:r>
            <a:r>
              <a:rPr lang="fr-FR" sz="900" b="0" dirty="0">
                <a:solidFill>
                  <a:srgbClr val="9CDCFE"/>
                </a:solidFill>
                <a:effectLst/>
                <a:latin typeface="Consolas" panose="020B0609020204030204" pitchFamily="49" charset="0"/>
              </a:rPr>
              <a:t>articles</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index</a:t>
            </a:r>
            <a:r>
              <a:rPr lang="fr-FR" sz="900" b="0" dirty="0">
                <a:solidFill>
                  <a:srgbClr val="D4D4D4"/>
                </a:solidFill>
                <a:effectLst/>
                <a:latin typeface="Consolas" panose="020B0609020204030204" pitchFamily="49" charset="0"/>
              </a:rPr>
              <a:t>].</a:t>
            </a:r>
            <a:r>
              <a:rPr lang="fr-FR" sz="900" b="0" dirty="0">
                <a:solidFill>
                  <a:srgbClr val="9CDCFE"/>
                </a:solidFill>
                <a:effectLst/>
                <a:latin typeface="Consolas" panose="020B0609020204030204" pitchFamily="49" charset="0"/>
              </a:rPr>
              <a:t>description</a:t>
            </a:r>
            <a:r>
              <a:rPr lang="fr-FR" sz="900" b="0" dirty="0">
                <a:solidFill>
                  <a:srgbClr val="D4D4D4"/>
                </a:solidFill>
                <a:effectLst/>
                <a:latin typeface="Consolas" panose="020B0609020204030204" pitchFamily="49" charset="0"/>
              </a:rPr>
              <a:t> ?? </a:t>
            </a:r>
            <a:r>
              <a:rPr lang="fr-FR" sz="900" b="0" dirty="0">
                <a:solidFill>
                  <a:srgbClr val="CE9178"/>
                </a:solidFill>
                <a:effectLst/>
                <a:latin typeface="Consolas" panose="020B0609020204030204" pitchFamily="49" charset="0"/>
              </a:rPr>
              <a:t>""</a:t>
            </a:r>
            <a:r>
              <a:rPr lang="fr-FR" sz="900" b="0" dirty="0">
                <a:solidFill>
                  <a:srgbClr val="D4D4D4"/>
                </a:solidFill>
                <a:effectLst/>
                <a:latin typeface="Consolas" panose="020B0609020204030204" pitchFamily="49" charset="0"/>
              </a:rPr>
              <a:t>,</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a:p>
            <a:r>
              <a:rPr lang="fr-FR" sz="900" b="0" dirty="0">
                <a:solidFill>
                  <a:srgbClr val="D4D4D4"/>
                </a:solidFill>
                <a:effectLst/>
                <a:latin typeface="Consolas" panose="020B0609020204030204" pitchFamily="49" charset="0"/>
              </a:rPr>
              <a:t>            )</a:t>
            </a:r>
          </a:p>
        </p:txBody>
      </p:sp>
      <p:sp>
        <p:nvSpPr>
          <p:cNvPr id="10" name="ZoneTexte 9">
            <a:extLst>
              <a:ext uri="{FF2B5EF4-FFF2-40B4-BE49-F238E27FC236}">
                <a16:creationId xmlns:a16="http://schemas.microsoft.com/office/drawing/2014/main" id="{455A8070-62E0-D019-02E8-C1DA9BB09746}"/>
              </a:ext>
            </a:extLst>
          </p:cNvPr>
          <p:cNvSpPr txBox="1"/>
          <p:nvPr/>
        </p:nvSpPr>
        <p:spPr>
          <a:xfrm>
            <a:off x="6637789" y="805235"/>
            <a:ext cx="5417191" cy="4247317"/>
          </a:xfrm>
          <a:prstGeom prst="rect">
            <a:avLst/>
          </a:prstGeom>
          <a:noFill/>
        </p:spPr>
        <p:txBody>
          <a:bodyPr wrap="square">
            <a:spAutoFit/>
          </a:bodyPr>
          <a:lstStyle/>
          <a:p>
            <a:pPr marL="285750" indent="-285750">
              <a:buFont typeface="Arial" panose="020B0604020202020204" pitchFamily="34" charset="0"/>
              <a:buChar char="•"/>
            </a:pPr>
            <a:r>
              <a:rPr lang="fr-FR" dirty="0" err="1"/>
              <a:t>CircularProgressIndicator</a:t>
            </a:r>
            <a:r>
              <a:rPr lang="fr-FR" dirty="0"/>
              <a:t> est utiliser pour afficher un cercle de progression</a:t>
            </a:r>
          </a:p>
          <a:p>
            <a:pPr marL="285750" indent="-285750">
              <a:buFont typeface="Arial" panose="020B0604020202020204" pitchFamily="34" charset="0"/>
              <a:buChar char="•"/>
            </a:pPr>
            <a:r>
              <a:rPr lang="fr-FR" dirty="0"/>
              <a:t>Etant donnée que </a:t>
            </a:r>
            <a:r>
              <a:rPr lang="fr-FR" dirty="0" err="1"/>
              <a:t>nortre</a:t>
            </a:r>
            <a:r>
              <a:rPr lang="fr-FR" dirty="0"/>
              <a:t> container </a:t>
            </a:r>
            <a:r>
              <a:rPr lang="fr-FR" dirty="0" err="1"/>
              <a:t>possede</a:t>
            </a:r>
            <a:r>
              <a:rPr lang="fr-FR" dirty="0"/>
              <a:t> de </a:t>
            </a:r>
            <a:r>
              <a:rPr lang="fr-FR" dirty="0" err="1"/>
              <a:t>listview</a:t>
            </a:r>
            <a:r>
              <a:rPr lang="fr-FR" dirty="0"/>
              <a:t> comme enfant on utilise </a:t>
            </a:r>
            <a:r>
              <a:rPr lang="fr-FR" sz="1800" b="0" dirty="0" err="1">
                <a:solidFill>
                  <a:srgbClr val="4EC9B0"/>
                </a:solidFill>
                <a:effectLst/>
                <a:latin typeface="Consolas" panose="020B0609020204030204" pitchFamily="49" charset="0"/>
              </a:rPr>
              <a:t>SingleChildScrollView</a:t>
            </a:r>
            <a:r>
              <a:rPr lang="fr-FR" sz="1800" b="0" dirty="0">
                <a:solidFill>
                  <a:srgbClr val="4EC9B0"/>
                </a:solidFill>
                <a:effectLst/>
                <a:latin typeface="Consolas" panose="020B0609020204030204" pitchFamily="49" charset="0"/>
              </a:rPr>
              <a:t> </a:t>
            </a:r>
            <a:r>
              <a:rPr lang="fr-FR" sz="1800" b="0" dirty="0">
                <a:effectLst/>
                <a:latin typeface="Consolas" panose="020B0609020204030204" pitchFamily="49" charset="0"/>
              </a:rPr>
              <a:t>pour </a:t>
            </a:r>
            <a:r>
              <a:rPr lang="fr-FR" sz="1800" b="0" dirty="0" err="1">
                <a:effectLst/>
                <a:latin typeface="Consolas" panose="020B0609020204030204" pitchFamily="49" charset="0"/>
              </a:rPr>
              <a:t>eviter</a:t>
            </a:r>
            <a:r>
              <a:rPr lang="fr-FR" sz="1800" b="0" dirty="0">
                <a:effectLst/>
                <a:latin typeface="Consolas" panose="020B0609020204030204" pitchFamily="49" charset="0"/>
              </a:rPr>
              <a:t> le </a:t>
            </a:r>
            <a:r>
              <a:rPr lang="fr-FR" sz="1800" b="0" dirty="0" err="1">
                <a:effectLst/>
                <a:latin typeface="Consolas" panose="020B0609020204030204" pitchFamily="49" charset="0"/>
              </a:rPr>
              <a:t>overflow</a:t>
            </a:r>
            <a:endParaRPr lang="fr-FR" sz="1800" b="0" dirty="0">
              <a:effectLst/>
              <a:latin typeface="Consolas" panose="020B0609020204030204" pitchFamily="49" charset="0"/>
            </a:endParaRPr>
          </a:p>
          <a:p>
            <a:pPr marL="285750" indent="-285750">
              <a:buFont typeface="Arial" panose="020B0604020202020204" pitchFamily="34" charset="0"/>
              <a:buChar char="•"/>
            </a:pPr>
            <a:r>
              <a:rPr lang="fr-FR" sz="1800" b="0" dirty="0" err="1">
                <a:solidFill>
                  <a:srgbClr val="9CDCFE"/>
                </a:solidFill>
                <a:effectLst/>
                <a:latin typeface="Consolas" panose="020B0609020204030204" pitchFamily="49" charset="0"/>
              </a:rPr>
              <a:t>physics</a:t>
            </a:r>
            <a:r>
              <a:rPr lang="fr-FR" sz="1800" b="0" dirty="0">
                <a:solidFill>
                  <a:srgbClr val="D4D4D4"/>
                </a:solidFill>
                <a:effectLst/>
                <a:latin typeface="Consolas" panose="020B0609020204030204" pitchFamily="49" charset="0"/>
              </a:rPr>
              <a:t>: </a:t>
            </a:r>
            <a:r>
              <a:rPr lang="fr-FR" sz="1800" b="0" dirty="0" err="1">
                <a:solidFill>
                  <a:srgbClr val="569CD6"/>
                </a:solidFill>
                <a:effectLst/>
                <a:latin typeface="Consolas" panose="020B0609020204030204" pitchFamily="49" charset="0"/>
              </a:rPr>
              <a:t>const</a:t>
            </a:r>
            <a:r>
              <a:rPr lang="fr-FR" sz="1800" b="0" dirty="0">
                <a:solidFill>
                  <a:srgbClr val="D4D4D4"/>
                </a:solidFill>
                <a:effectLst/>
                <a:latin typeface="Consolas" panose="020B0609020204030204" pitchFamily="49" charset="0"/>
              </a:rPr>
              <a:t> </a:t>
            </a:r>
            <a:r>
              <a:rPr lang="fr-FR" sz="1800" b="0" dirty="0" err="1">
                <a:solidFill>
                  <a:srgbClr val="4EC9B0"/>
                </a:solidFill>
                <a:effectLst/>
                <a:latin typeface="Consolas" panose="020B0609020204030204" pitchFamily="49" charset="0"/>
              </a:rPr>
              <a:t>ClampingScrollPhysics</a:t>
            </a:r>
            <a:r>
              <a:rPr lang="fr-FR" sz="1800" b="0" dirty="0">
                <a:solidFill>
                  <a:srgbClr val="D4D4D4"/>
                </a:solidFill>
                <a:effectLst/>
                <a:latin typeface="Consolas" panose="020B0609020204030204" pitchFamily="49" charset="0"/>
              </a:rPr>
              <a:t>(),</a:t>
            </a:r>
            <a:r>
              <a:rPr lang="fr-FR" sz="1800" b="0" dirty="0">
                <a:effectLst/>
                <a:latin typeface="Consolas" panose="020B0609020204030204" pitchFamily="49" charset="0"/>
              </a:rPr>
              <a:t> est utilisé pour assurer que la liste </a:t>
            </a:r>
            <a:r>
              <a:rPr lang="fr-FR" sz="1800" b="0" dirty="0" err="1">
                <a:effectLst/>
                <a:latin typeface="Consolas" panose="020B0609020204030204" pitchFamily="49" charset="0"/>
              </a:rPr>
              <a:t>view</a:t>
            </a:r>
            <a:r>
              <a:rPr lang="fr-FR" sz="1800" b="0" dirty="0">
                <a:effectLst/>
                <a:latin typeface="Consolas" panose="020B0609020204030204" pitchFamily="49" charset="0"/>
              </a:rPr>
              <a:t> sera scrollable</a:t>
            </a:r>
          </a:p>
          <a:p>
            <a:pPr marL="285750" indent="-285750">
              <a:buFont typeface="Arial" panose="020B0604020202020204" pitchFamily="34" charset="0"/>
              <a:buChar char="•"/>
            </a:pPr>
            <a:r>
              <a:rPr lang="fr-FR" dirty="0">
                <a:latin typeface="Consolas" panose="020B0609020204030204" pitchFamily="49" charset="0"/>
              </a:rPr>
              <a:t>On ajoute aussi une </a:t>
            </a:r>
            <a:r>
              <a:rPr lang="fr-FR" dirty="0" err="1">
                <a:latin typeface="Consolas" panose="020B0609020204030204" pitchFamily="49" charset="0"/>
              </a:rPr>
              <a:t>symmetric</a:t>
            </a:r>
            <a:r>
              <a:rPr lang="fr-FR" dirty="0">
                <a:latin typeface="Consolas" panose="020B0609020204030204" pitchFamily="49" charset="0"/>
              </a:rPr>
              <a:t> horizontal et un </a:t>
            </a:r>
            <a:r>
              <a:rPr lang="fr-FR" dirty="0" err="1">
                <a:latin typeface="Consolas" panose="020B0609020204030204" pitchFamily="49" charset="0"/>
              </a:rPr>
              <a:t>only</a:t>
            </a:r>
            <a:r>
              <a:rPr lang="fr-FR" dirty="0">
                <a:latin typeface="Consolas" panose="020B0609020204030204" pitchFamily="49" charset="0"/>
              </a:rPr>
              <a:t> top pour un </a:t>
            </a:r>
            <a:r>
              <a:rPr lang="fr-FR" dirty="0" err="1">
                <a:latin typeface="Consolas" panose="020B0609020204030204" pitchFamily="49" charset="0"/>
              </a:rPr>
              <a:t>padding</a:t>
            </a:r>
            <a:endParaRPr lang="fr-FR" sz="1800" b="0" dirty="0">
              <a:effectLst/>
              <a:latin typeface="Consolas" panose="020B0609020204030204" pitchFamily="49" charset="0"/>
            </a:endParaRPr>
          </a:p>
          <a:p>
            <a:endParaRPr lang="fr-FR" sz="1800" b="0" dirty="0">
              <a:effectLst/>
              <a:latin typeface="Consolas" panose="020B0609020204030204" pitchFamily="49" charset="0"/>
            </a:endParaRPr>
          </a:p>
          <a:p>
            <a:endParaRPr lang="fr-FR" dirty="0"/>
          </a:p>
          <a:p>
            <a:endParaRPr lang="fr-FR" dirty="0"/>
          </a:p>
        </p:txBody>
      </p:sp>
    </p:spTree>
    <p:extLst>
      <p:ext uri="{BB962C8B-B14F-4D97-AF65-F5344CB8AC3E}">
        <p14:creationId xmlns:p14="http://schemas.microsoft.com/office/powerpoint/2010/main" val="97485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9C728-0EBE-EBD3-FA28-11F19141344F}"/>
              </a:ext>
            </a:extLst>
          </p:cNvPr>
          <p:cNvSpPr>
            <a:spLocks noGrp="1"/>
          </p:cNvSpPr>
          <p:nvPr>
            <p:ph type="title"/>
          </p:nvPr>
        </p:nvSpPr>
        <p:spPr/>
        <p:txBody>
          <a:bodyPr/>
          <a:lstStyle/>
          <a:p>
            <a:r>
              <a:rPr lang="fr-FR" dirty="0"/>
              <a:t>Présentation du projet </a:t>
            </a:r>
          </a:p>
        </p:txBody>
      </p:sp>
      <p:sp>
        <p:nvSpPr>
          <p:cNvPr id="3" name="Espace réservé du contenu 2">
            <a:extLst>
              <a:ext uri="{FF2B5EF4-FFF2-40B4-BE49-F238E27FC236}">
                <a16:creationId xmlns:a16="http://schemas.microsoft.com/office/drawing/2014/main" id="{26732AB3-6990-4C82-4904-9306A0A71A0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94298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68E126-B181-1382-4718-E665FE32FC6E}"/>
              </a:ext>
            </a:extLst>
          </p:cNvPr>
          <p:cNvSpPr>
            <a:spLocks noGrp="1"/>
          </p:cNvSpPr>
          <p:nvPr>
            <p:ph type="title"/>
          </p:nvPr>
        </p:nvSpPr>
        <p:spPr>
          <a:xfrm>
            <a:off x="197393" y="-57150"/>
            <a:ext cx="10058400" cy="1609344"/>
          </a:xfrm>
        </p:spPr>
        <p:txBody>
          <a:bodyPr/>
          <a:lstStyle/>
          <a:p>
            <a:r>
              <a:rPr lang="fr-FR" dirty="0" err="1"/>
              <a:t>styling</a:t>
            </a:r>
            <a:endParaRPr lang="fr-FR" dirty="0"/>
          </a:p>
        </p:txBody>
      </p:sp>
      <p:sp>
        <p:nvSpPr>
          <p:cNvPr id="5" name="ZoneTexte 4">
            <a:extLst>
              <a:ext uri="{FF2B5EF4-FFF2-40B4-BE49-F238E27FC236}">
                <a16:creationId xmlns:a16="http://schemas.microsoft.com/office/drawing/2014/main" id="{DC1E697C-44DE-61EF-F5A0-5E1A80EB880E}"/>
              </a:ext>
            </a:extLst>
          </p:cNvPr>
          <p:cNvSpPr txBox="1"/>
          <p:nvPr/>
        </p:nvSpPr>
        <p:spPr>
          <a:xfrm>
            <a:off x="7468299" y="605579"/>
            <a:ext cx="4368567" cy="5339923"/>
          </a:xfrm>
          <a:prstGeom prst="rect">
            <a:avLst/>
          </a:prstGeom>
          <a:solidFill>
            <a:schemeClr val="tx1"/>
          </a:solidFill>
        </p:spPr>
        <p:txBody>
          <a:bodyPr wrap="square">
            <a:spAutoFit/>
          </a:bodyPr>
          <a:lstStyle/>
          <a:p>
            <a:r>
              <a:rPr lang="fr-FR" sz="1100" b="0">
                <a:solidFill>
                  <a:srgbClr val="D4D4D4"/>
                </a:solidFill>
                <a:effectLst/>
                <a:latin typeface="Consolas" panose="020B0609020204030204" pitchFamily="49" charset="0"/>
              </a:rPr>
              <a:t> </a:t>
            </a:r>
            <a:r>
              <a:rPr lang="fr-FR" sz="1100" b="0">
                <a:solidFill>
                  <a:srgbClr val="C586C0"/>
                </a:solidFill>
                <a:effectLst/>
                <a:latin typeface="Consolas" panose="020B0609020204030204" pitchFamily="49" charset="0"/>
              </a:rPr>
              <a:t>return</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Container</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margin</a:t>
            </a:r>
            <a:r>
              <a:rPr lang="fr-FR" sz="1100" b="0">
                <a:solidFill>
                  <a:srgbClr val="D4D4D4"/>
                </a:solidFill>
                <a:effectLst/>
                <a:latin typeface="Consolas" panose="020B0609020204030204" pitchFamily="49" charset="0"/>
              </a:rPr>
              <a:t>: </a:t>
            </a:r>
            <a:r>
              <a:rPr lang="fr-FR" sz="1100" b="0">
                <a:solidFill>
                  <a:srgbClr val="569CD6"/>
                </a:solidFill>
                <a:effectLst/>
                <a:latin typeface="Consolas" panose="020B0609020204030204" pitchFamily="49" charset="0"/>
              </a:rPr>
              <a:t>const</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EdgeInsets</a:t>
            </a:r>
            <a:r>
              <a:rPr lang="fr-FR" sz="1100" b="0">
                <a:solidFill>
                  <a:srgbClr val="D4D4D4"/>
                </a:solidFill>
                <a:effectLst/>
                <a:latin typeface="Consolas" panose="020B0609020204030204" pitchFamily="49" charset="0"/>
              </a:rPr>
              <a:t>.</a:t>
            </a:r>
            <a:r>
              <a:rPr lang="fr-FR" sz="1100" b="0">
                <a:solidFill>
                  <a:srgbClr val="DCDCAA"/>
                </a:solidFill>
                <a:effectLst/>
                <a:latin typeface="Consolas" panose="020B0609020204030204" pitchFamily="49" charset="0"/>
              </a:rPr>
              <a:t>only</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bottom</a:t>
            </a:r>
            <a:r>
              <a:rPr lang="fr-FR" sz="1100" b="0">
                <a:solidFill>
                  <a:srgbClr val="D4D4D4"/>
                </a:solidFill>
                <a:effectLst/>
                <a:latin typeface="Consolas" panose="020B0609020204030204" pitchFamily="49" charset="0"/>
              </a:rPr>
              <a:t>: </a:t>
            </a:r>
            <a:r>
              <a:rPr lang="fr-FR" sz="1100" b="0">
                <a:solidFill>
                  <a:srgbClr val="B5CEA8"/>
                </a:solidFill>
                <a:effectLst/>
                <a:latin typeface="Consolas" panose="020B0609020204030204" pitchFamily="49" charset="0"/>
              </a:rPr>
              <a:t>16</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child</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Column</a:t>
            </a:r>
            <a:r>
              <a:rPr lang="fr-FR" sz="1100" b="0">
                <a:solidFill>
                  <a:srgbClr val="D4D4D4"/>
                </a:solidFill>
                <a:effectLst/>
                <a:latin typeface="Consolas" panose="020B0609020204030204" pitchFamily="49" charset="0"/>
              </a:rPr>
              <a:t>(</a:t>
            </a:r>
            <a:r>
              <a:rPr lang="fr-FR" sz="1100" b="0">
                <a:solidFill>
                  <a:srgbClr val="9CDCFE"/>
                </a:solidFill>
                <a:effectLst/>
                <a:latin typeface="Consolas" panose="020B0609020204030204" pitchFamily="49" charset="0"/>
              </a:rPr>
              <a:t>children</a:t>
            </a:r>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ClipRRect</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borderRadius</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BorderRadius</a:t>
            </a:r>
            <a:r>
              <a:rPr lang="fr-FR" sz="1100" b="0">
                <a:solidFill>
                  <a:srgbClr val="D4D4D4"/>
                </a:solidFill>
                <a:effectLst/>
                <a:latin typeface="Consolas" panose="020B0609020204030204" pitchFamily="49" charset="0"/>
              </a:rPr>
              <a:t>.</a:t>
            </a:r>
            <a:r>
              <a:rPr lang="fr-FR" sz="1100" b="0">
                <a:solidFill>
                  <a:srgbClr val="DCDCAA"/>
                </a:solidFill>
                <a:effectLst/>
                <a:latin typeface="Consolas" panose="020B0609020204030204" pitchFamily="49" charset="0"/>
              </a:rPr>
              <a:t>circular</a:t>
            </a:r>
            <a:r>
              <a:rPr lang="fr-FR" sz="1100" b="0">
                <a:solidFill>
                  <a:srgbClr val="D4D4D4"/>
                </a:solidFill>
                <a:effectLst/>
                <a:latin typeface="Consolas" panose="020B0609020204030204" pitchFamily="49" charset="0"/>
              </a:rPr>
              <a:t>(</a:t>
            </a:r>
            <a:r>
              <a:rPr lang="fr-FR" sz="1100" b="0">
                <a:solidFill>
                  <a:srgbClr val="B5CEA8"/>
                </a:solidFill>
                <a:effectLst/>
                <a:latin typeface="Consolas" panose="020B0609020204030204" pitchFamily="49" charset="0"/>
              </a:rPr>
              <a:t>6</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child</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Image</a:t>
            </a:r>
            <a:r>
              <a:rPr lang="fr-FR" sz="1100" b="0">
                <a:solidFill>
                  <a:srgbClr val="D4D4D4"/>
                </a:solidFill>
                <a:effectLst/>
                <a:latin typeface="Consolas" panose="020B0609020204030204" pitchFamily="49" charset="0"/>
              </a:rPr>
              <a:t>.</a:t>
            </a:r>
            <a:r>
              <a:rPr lang="fr-FR" sz="1100" b="0">
                <a:solidFill>
                  <a:srgbClr val="DCDCAA"/>
                </a:solidFill>
                <a:effectLst/>
                <a:latin typeface="Consolas" panose="020B0609020204030204" pitchFamily="49" charset="0"/>
              </a:rPr>
              <a:t>network</a:t>
            </a:r>
            <a:r>
              <a:rPr lang="fr-FR" sz="1100" b="0">
                <a:solidFill>
                  <a:srgbClr val="D4D4D4"/>
                </a:solidFill>
                <a:effectLst/>
                <a:latin typeface="Consolas" panose="020B0609020204030204" pitchFamily="49" charset="0"/>
              </a:rPr>
              <a:t>(</a:t>
            </a:r>
            <a:r>
              <a:rPr lang="fr-FR" sz="1100" b="0">
                <a:solidFill>
                  <a:srgbClr val="9CDCFE"/>
                </a:solidFill>
                <a:effectLst/>
                <a:latin typeface="Consolas" panose="020B0609020204030204" pitchFamily="49" charset="0"/>
              </a:rPr>
              <a:t>imageUrl</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r>
              <a:rPr lang="fr-FR" sz="1100" b="0">
                <a:solidFill>
                  <a:srgbClr val="569CD6"/>
                </a:solidFill>
                <a:effectLst/>
                <a:latin typeface="Consolas" panose="020B0609020204030204" pitchFamily="49" charset="0"/>
              </a:rPr>
              <a:t>const</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SizedBox</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height</a:t>
            </a:r>
            <a:r>
              <a:rPr lang="fr-FR" sz="1100" b="0">
                <a:solidFill>
                  <a:srgbClr val="D4D4D4"/>
                </a:solidFill>
                <a:effectLst/>
                <a:latin typeface="Consolas" panose="020B0609020204030204" pitchFamily="49" charset="0"/>
              </a:rPr>
              <a:t>: </a:t>
            </a:r>
            <a:r>
              <a:rPr lang="fr-FR" sz="1100" b="0">
                <a:solidFill>
                  <a:srgbClr val="B5CEA8"/>
                </a:solidFill>
                <a:effectLst/>
                <a:latin typeface="Consolas" panose="020B0609020204030204" pitchFamily="49" charset="0"/>
              </a:rPr>
              <a:t>8</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Text</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title</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style</a:t>
            </a:r>
            <a:r>
              <a:rPr lang="fr-FR" sz="1100" b="0">
                <a:solidFill>
                  <a:srgbClr val="D4D4D4"/>
                </a:solidFill>
                <a:effectLst/>
                <a:latin typeface="Consolas" panose="020B0609020204030204" pitchFamily="49" charset="0"/>
              </a:rPr>
              <a:t>: </a:t>
            </a:r>
            <a:r>
              <a:rPr lang="fr-FR" sz="1100" b="0">
                <a:solidFill>
                  <a:srgbClr val="569CD6"/>
                </a:solidFill>
                <a:effectLst/>
                <a:latin typeface="Consolas" panose="020B0609020204030204" pitchFamily="49" charset="0"/>
              </a:rPr>
              <a:t>const</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TextStyle</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fontSize</a:t>
            </a:r>
            <a:r>
              <a:rPr lang="fr-FR" sz="1100" b="0">
                <a:solidFill>
                  <a:srgbClr val="D4D4D4"/>
                </a:solidFill>
                <a:effectLst/>
                <a:latin typeface="Consolas" panose="020B0609020204030204" pitchFamily="49" charset="0"/>
              </a:rPr>
              <a:t>: </a:t>
            </a:r>
            <a:r>
              <a:rPr lang="fr-FR" sz="1100" b="0">
                <a:solidFill>
                  <a:srgbClr val="B5CEA8"/>
                </a:solidFill>
                <a:effectLst/>
                <a:latin typeface="Consolas" panose="020B0609020204030204" pitchFamily="49" charset="0"/>
              </a:rPr>
              <a:t>18</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fontWeight</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FontWeight</a:t>
            </a:r>
            <a:r>
              <a:rPr lang="fr-FR" sz="1100" b="0">
                <a:solidFill>
                  <a:srgbClr val="D4D4D4"/>
                </a:solidFill>
                <a:effectLst/>
                <a:latin typeface="Consolas" panose="020B0609020204030204" pitchFamily="49" charset="0"/>
              </a:rPr>
              <a:t>.</a:t>
            </a:r>
            <a:r>
              <a:rPr lang="fr-FR" sz="1100" b="0">
                <a:solidFill>
                  <a:srgbClr val="9CDCFE"/>
                </a:solidFill>
                <a:effectLst/>
                <a:latin typeface="Consolas" panose="020B0609020204030204" pitchFamily="49" charset="0"/>
              </a:rPr>
              <a:t>w500</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color</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Colors</a:t>
            </a:r>
            <a:r>
              <a:rPr lang="fr-FR" sz="1100" b="0">
                <a:solidFill>
                  <a:srgbClr val="D4D4D4"/>
                </a:solidFill>
                <a:effectLst/>
                <a:latin typeface="Consolas" panose="020B0609020204030204" pitchFamily="49" charset="0"/>
              </a:rPr>
              <a:t>.</a:t>
            </a:r>
            <a:r>
              <a:rPr lang="fr-FR" sz="1100" b="0">
                <a:solidFill>
                  <a:srgbClr val="9CDCFE"/>
                </a:solidFill>
                <a:effectLst/>
                <a:latin typeface="Consolas" panose="020B0609020204030204" pitchFamily="49" charset="0"/>
              </a:rPr>
              <a:t>black87</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r>
              <a:rPr lang="fr-FR" sz="1100" b="0">
                <a:solidFill>
                  <a:srgbClr val="569CD6"/>
                </a:solidFill>
                <a:effectLst/>
                <a:latin typeface="Consolas" panose="020B0609020204030204" pitchFamily="49" charset="0"/>
              </a:rPr>
              <a:t>const</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SizedBox</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height</a:t>
            </a:r>
            <a:r>
              <a:rPr lang="fr-FR" sz="1100" b="0">
                <a:solidFill>
                  <a:srgbClr val="D4D4D4"/>
                </a:solidFill>
                <a:effectLst/>
                <a:latin typeface="Consolas" panose="020B0609020204030204" pitchFamily="49" charset="0"/>
              </a:rPr>
              <a:t>: </a:t>
            </a:r>
            <a:r>
              <a:rPr lang="fr-FR" sz="1100" b="0">
                <a:solidFill>
                  <a:srgbClr val="B5CEA8"/>
                </a:solidFill>
                <a:effectLst/>
                <a:latin typeface="Consolas" panose="020B0609020204030204" pitchFamily="49" charset="0"/>
              </a:rPr>
              <a:t>8</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Text</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desc</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style</a:t>
            </a:r>
            <a:r>
              <a:rPr lang="fr-FR" sz="1100" b="0">
                <a:solidFill>
                  <a:srgbClr val="D4D4D4"/>
                </a:solidFill>
                <a:effectLst/>
                <a:latin typeface="Consolas" panose="020B0609020204030204" pitchFamily="49" charset="0"/>
              </a:rPr>
              <a:t>: </a:t>
            </a:r>
            <a:r>
              <a:rPr lang="fr-FR" sz="1100" b="0">
                <a:solidFill>
                  <a:srgbClr val="569CD6"/>
                </a:solidFill>
                <a:effectLst/>
                <a:latin typeface="Consolas" panose="020B0609020204030204" pitchFamily="49" charset="0"/>
              </a:rPr>
              <a:t>const</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TextStyle</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r>
              <a:rPr lang="fr-FR" sz="1100" b="0">
                <a:solidFill>
                  <a:srgbClr val="9CDCFE"/>
                </a:solidFill>
                <a:effectLst/>
                <a:latin typeface="Consolas" panose="020B0609020204030204" pitchFamily="49" charset="0"/>
              </a:rPr>
              <a:t>color</a:t>
            </a:r>
            <a:r>
              <a:rPr lang="fr-FR" sz="1100" b="0">
                <a:solidFill>
                  <a:srgbClr val="D4D4D4"/>
                </a:solidFill>
                <a:effectLst/>
                <a:latin typeface="Consolas" panose="020B0609020204030204" pitchFamily="49" charset="0"/>
              </a:rPr>
              <a:t>: </a:t>
            </a:r>
            <a:r>
              <a:rPr lang="fr-FR" sz="1100" b="0">
                <a:solidFill>
                  <a:srgbClr val="4EC9B0"/>
                </a:solidFill>
                <a:effectLst/>
                <a:latin typeface="Consolas" panose="020B0609020204030204" pitchFamily="49" charset="0"/>
              </a:rPr>
              <a:t>Colors</a:t>
            </a:r>
            <a:r>
              <a:rPr lang="fr-FR" sz="1100" b="0">
                <a:solidFill>
                  <a:srgbClr val="D4D4D4"/>
                </a:solidFill>
                <a:effectLst/>
                <a:latin typeface="Consolas" panose="020B0609020204030204" pitchFamily="49" charset="0"/>
              </a:rPr>
              <a:t>.</a:t>
            </a:r>
            <a:r>
              <a:rPr lang="fr-FR" sz="1100" b="0">
                <a:solidFill>
                  <a:srgbClr val="9CDCFE"/>
                </a:solidFill>
                <a:effectLst/>
                <a:latin typeface="Consolas" panose="020B0609020204030204" pitchFamily="49" charset="0"/>
              </a:rPr>
              <a:t>black54</a:t>
            </a:r>
            <a:r>
              <a:rPr lang="fr-FR" sz="1100" b="0">
                <a:solidFill>
                  <a:srgbClr val="D4D4D4"/>
                </a:solidFill>
                <a:effectLst/>
                <a:latin typeface="Consolas" panose="020B0609020204030204" pitchFamily="49" charset="0"/>
              </a:rPr>
              <a:t>,</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p>
          <a:p>
            <a:r>
              <a:rPr lang="fr-FR" sz="1100" b="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789CD38E-AA73-6FE7-4612-FF8269AD3335}"/>
              </a:ext>
            </a:extLst>
          </p:cNvPr>
          <p:cNvPicPr>
            <a:picLocks noChangeAspect="1"/>
          </p:cNvPicPr>
          <p:nvPr/>
        </p:nvPicPr>
        <p:blipFill>
          <a:blip r:embed="rId2"/>
          <a:stretch>
            <a:fillRect/>
          </a:stretch>
        </p:blipFill>
        <p:spPr>
          <a:xfrm>
            <a:off x="4529256" y="747522"/>
            <a:ext cx="2939043" cy="5675152"/>
          </a:xfrm>
          <a:prstGeom prst="rect">
            <a:avLst/>
          </a:prstGeom>
        </p:spPr>
      </p:pic>
      <p:sp>
        <p:nvSpPr>
          <p:cNvPr id="8" name="ZoneTexte 7">
            <a:extLst>
              <a:ext uri="{FF2B5EF4-FFF2-40B4-BE49-F238E27FC236}">
                <a16:creationId xmlns:a16="http://schemas.microsoft.com/office/drawing/2014/main" id="{08589909-A791-7D00-EFC8-58A3DE6D6A81}"/>
              </a:ext>
            </a:extLst>
          </p:cNvPr>
          <p:cNvSpPr txBox="1"/>
          <p:nvPr/>
        </p:nvSpPr>
        <p:spPr>
          <a:xfrm>
            <a:off x="61520" y="1367528"/>
            <a:ext cx="3940029" cy="646331"/>
          </a:xfrm>
          <a:prstGeom prst="rect">
            <a:avLst/>
          </a:prstGeom>
          <a:noFill/>
        </p:spPr>
        <p:txBody>
          <a:bodyPr wrap="square" rtlCol="0">
            <a:spAutoFit/>
          </a:bodyPr>
          <a:lstStyle/>
          <a:p>
            <a:r>
              <a:rPr lang="fr-FR" dirty="0"/>
              <a:t>On mise a jour notre </a:t>
            </a:r>
            <a:r>
              <a:rPr lang="fr-FR" dirty="0" err="1"/>
              <a:t>BlogBox</a:t>
            </a:r>
            <a:r>
              <a:rPr lang="fr-FR" dirty="0"/>
              <a:t> de </a:t>
            </a:r>
            <a:r>
              <a:rPr lang="fr-FR" dirty="0" err="1"/>
              <a:t>facon</a:t>
            </a:r>
            <a:r>
              <a:rPr lang="fr-FR" dirty="0"/>
              <a:t> a obtenir l’affichage si </a:t>
            </a:r>
            <a:r>
              <a:rPr lang="fr-FR" dirty="0" err="1"/>
              <a:t>apres</a:t>
            </a:r>
            <a:r>
              <a:rPr lang="fr-FR" dirty="0"/>
              <a:t> </a:t>
            </a:r>
          </a:p>
        </p:txBody>
      </p:sp>
    </p:spTree>
    <p:extLst>
      <p:ext uri="{BB962C8B-B14F-4D97-AF65-F5344CB8AC3E}">
        <p14:creationId xmlns:p14="http://schemas.microsoft.com/office/powerpoint/2010/main" val="976216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CCA346-EAE2-8589-086A-6F1D356307E1}"/>
              </a:ext>
            </a:extLst>
          </p:cNvPr>
          <p:cNvSpPr>
            <a:spLocks noGrp="1"/>
          </p:cNvSpPr>
          <p:nvPr>
            <p:ph type="title"/>
          </p:nvPr>
        </p:nvSpPr>
        <p:spPr/>
        <p:txBody>
          <a:bodyPr/>
          <a:lstStyle/>
          <a:p>
            <a:r>
              <a:rPr lang="fr-FR" dirty="0"/>
              <a:t>Afficher nos article</a:t>
            </a:r>
          </a:p>
        </p:txBody>
      </p:sp>
      <p:sp>
        <p:nvSpPr>
          <p:cNvPr id="3" name="Espace réservé du contenu 2">
            <a:extLst>
              <a:ext uri="{FF2B5EF4-FFF2-40B4-BE49-F238E27FC236}">
                <a16:creationId xmlns:a16="http://schemas.microsoft.com/office/drawing/2014/main" id="{7BBA8F0A-805D-70B0-B06E-A649EA2BF624}"/>
              </a:ext>
            </a:extLst>
          </p:cNvPr>
          <p:cNvSpPr>
            <a:spLocks noGrp="1"/>
          </p:cNvSpPr>
          <p:nvPr>
            <p:ph idx="1"/>
          </p:nvPr>
        </p:nvSpPr>
        <p:spPr>
          <a:xfrm>
            <a:off x="478172" y="1879134"/>
            <a:ext cx="10650076" cy="4293066"/>
          </a:xfrm>
        </p:spPr>
        <p:txBody>
          <a:bodyPr/>
          <a:lstStyle/>
          <a:p>
            <a:r>
              <a:rPr lang="fr-FR" dirty="0"/>
              <a:t>On utilisera </a:t>
            </a:r>
            <a:r>
              <a:rPr lang="fr-FR" dirty="0" err="1"/>
              <a:t>webView</a:t>
            </a:r>
            <a:r>
              <a:rPr lang="fr-FR" dirty="0"/>
              <a:t> pour afficher notre article il est a noté que chaque article possède un url vers ce dernier </a:t>
            </a:r>
          </a:p>
          <a:p>
            <a:r>
              <a:rPr lang="fr-FR" dirty="0">
                <a:solidFill>
                  <a:srgbClr val="FF0000"/>
                </a:solidFill>
              </a:rPr>
              <a:t>flutter pub add </a:t>
            </a:r>
            <a:r>
              <a:rPr lang="fr-FR" dirty="0" err="1">
                <a:solidFill>
                  <a:srgbClr val="FF0000"/>
                </a:solidFill>
              </a:rPr>
              <a:t>webview_flutter</a:t>
            </a:r>
            <a:endParaRPr lang="fr-FR" dirty="0">
              <a:solidFill>
                <a:srgbClr val="FF0000"/>
              </a:solidFill>
            </a:endParaRPr>
          </a:p>
          <a:p>
            <a:endParaRPr lang="fr-FR" dirty="0">
              <a:solidFill>
                <a:srgbClr val="FF0000"/>
              </a:solidFill>
            </a:endParaRPr>
          </a:p>
        </p:txBody>
      </p:sp>
    </p:spTree>
    <p:extLst>
      <p:ext uri="{BB962C8B-B14F-4D97-AF65-F5344CB8AC3E}">
        <p14:creationId xmlns:p14="http://schemas.microsoft.com/office/powerpoint/2010/main" val="2037576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45287EA-C9E9-E415-B85A-32B766F6E6DE}"/>
              </a:ext>
            </a:extLst>
          </p:cNvPr>
          <p:cNvSpPr>
            <a:spLocks noGrp="1"/>
          </p:cNvSpPr>
          <p:nvPr>
            <p:ph idx="1"/>
          </p:nvPr>
        </p:nvSpPr>
        <p:spPr>
          <a:xfrm>
            <a:off x="5696124" y="587229"/>
            <a:ext cx="5432123" cy="5584971"/>
          </a:xfrm>
        </p:spPr>
        <p:txBody>
          <a:bodyPr/>
          <a:lstStyle/>
          <a:p>
            <a:r>
              <a:rPr lang="fr-FR" dirty="0"/>
              <a:t>en respectant la documentation notre Article screen ressemblera a ceci </a:t>
            </a:r>
          </a:p>
          <a:p>
            <a:r>
              <a:rPr lang="fr-FR" dirty="0"/>
              <a:t>On aura pas besoin de </a:t>
            </a:r>
            <a:r>
              <a:rPr lang="fr-FR" dirty="0" err="1"/>
              <a:t>title</a:t>
            </a:r>
            <a:r>
              <a:rPr lang="fr-FR" dirty="0"/>
              <a:t> pour le screen Article</a:t>
            </a:r>
          </a:p>
          <a:p>
            <a:r>
              <a:rPr lang="fr-FR" dirty="0"/>
              <a:t>Pour afficher le </a:t>
            </a:r>
            <a:r>
              <a:rPr lang="fr-FR" dirty="0" err="1"/>
              <a:t>button</a:t>
            </a:r>
            <a:r>
              <a:rPr lang="fr-FR" dirty="0"/>
              <a:t> back on utilise le widget </a:t>
            </a:r>
            <a:r>
              <a:rPr lang="fr-FR" sz="2000" b="0" dirty="0" err="1">
                <a:solidFill>
                  <a:srgbClr val="4EC9B0"/>
                </a:solidFill>
                <a:effectLst/>
                <a:latin typeface="Consolas" panose="020B0609020204030204" pitchFamily="49" charset="0"/>
              </a:rPr>
              <a:t>IconThemeData</a:t>
            </a:r>
            <a:r>
              <a:rPr lang="fr-FR" sz="2000" b="0" dirty="0">
                <a:solidFill>
                  <a:srgbClr val="4EC9B0"/>
                </a:solidFill>
                <a:effectLst/>
                <a:latin typeface="Consolas" panose="020B0609020204030204" pitchFamily="49" charset="0"/>
              </a:rPr>
              <a:t> </a:t>
            </a:r>
            <a:r>
              <a:rPr lang="fr-FR" dirty="0"/>
              <a:t>pour </a:t>
            </a:r>
            <a:r>
              <a:rPr lang="fr-FR" dirty="0" err="1"/>
              <a:t>definir</a:t>
            </a:r>
            <a:r>
              <a:rPr lang="fr-FR" dirty="0"/>
              <a:t> la couleur a black</a:t>
            </a:r>
          </a:p>
        </p:txBody>
      </p:sp>
      <p:sp>
        <p:nvSpPr>
          <p:cNvPr id="5" name="ZoneTexte 4">
            <a:extLst>
              <a:ext uri="{FF2B5EF4-FFF2-40B4-BE49-F238E27FC236}">
                <a16:creationId xmlns:a16="http://schemas.microsoft.com/office/drawing/2014/main" id="{154D37F7-ED3E-2238-F4DF-4CA36B9DEE7E}"/>
              </a:ext>
            </a:extLst>
          </p:cNvPr>
          <p:cNvSpPr txBox="1"/>
          <p:nvPr/>
        </p:nvSpPr>
        <p:spPr>
          <a:xfrm>
            <a:off x="69209" y="902821"/>
            <a:ext cx="5224244" cy="5170646"/>
          </a:xfrm>
          <a:prstGeom prst="rect">
            <a:avLst/>
          </a:prstGeom>
          <a:solidFill>
            <a:schemeClr val="tx1"/>
          </a:solidFill>
        </p:spPr>
        <p:txBody>
          <a:bodyPr wrap="square">
            <a:spAutoFit/>
          </a:bodyPr>
          <a:lstStyle/>
          <a:p>
            <a:r>
              <a:rPr lang="fr-FR" sz="1000" b="0" dirty="0">
                <a:solidFill>
                  <a:srgbClr val="569CD6"/>
                </a:solidFill>
                <a:effectLst/>
                <a:latin typeface="Consolas" panose="020B0609020204030204" pitchFamily="49" charset="0"/>
              </a:rPr>
              <a:t>class</a:t>
            </a:r>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Article</a:t>
            </a:r>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extends</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StatefulWidget</a:t>
            </a:r>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r>
              <a:rPr lang="fr-FR" sz="1000" b="0" dirty="0">
                <a:solidFill>
                  <a:srgbClr val="569CD6"/>
                </a:solidFill>
                <a:effectLst/>
                <a:latin typeface="Consolas" panose="020B0609020204030204" pitchFamily="49" charset="0"/>
              </a:rPr>
              <a:t>final</a:t>
            </a:r>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String</a:t>
            </a:r>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articleUrl</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const</a:t>
            </a:r>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Article</a:t>
            </a:r>
            <a:r>
              <a:rPr lang="fr-FR" sz="1000" b="0" dirty="0">
                <a:solidFill>
                  <a:srgbClr val="D4D4D4"/>
                </a:solidFill>
                <a:effectLst/>
                <a:latin typeface="Consolas" panose="020B0609020204030204" pitchFamily="49" charset="0"/>
              </a:rPr>
              <a:t>({</a:t>
            </a:r>
            <a:r>
              <a:rPr lang="fr-FR" sz="1000" b="0" dirty="0" err="1">
                <a:solidFill>
                  <a:srgbClr val="569CD6"/>
                </a:solidFill>
                <a:effectLst/>
                <a:latin typeface="Consolas" panose="020B0609020204030204" pitchFamily="49" charset="0"/>
              </a:rPr>
              <a:t>super</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key</a:t>
            </a:r>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required</a:t>
            </a:r>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this</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articleUrl</a:t>
            </a:r>
            <a:r>
              <a:rPr lang="fr-FR" sz="1000" b="0" dirty="0">
                <a:solidFill>
                  <a:srgbClr val="D4D4D4"/>
                </a:solidFill>
                <a:effectLst/>
                <a:latin typeface="Consolas" panose="020B0609020204030204" pitchFamily="49" charset="0"/>
              </a:rPr>
              <a:t>});</a:t>
            </a:r>
          </a:p>
          <a:p>
            <a:br>
              <a:rPr lang="fr-FR" sz="1000" b="0" dirty="0">
                <a:solidFill>
                  <a:srgbClr val="D4D4D4"/>
                </a:solidFill>
                <a:effectLst/>
                <a:latin typeface="Consolas" panose="020B0609020204030204" pitchFamily="49" charset="0"/>
              </a:rPr>
            </a:br>
            <a:r>
              <a:rPr lang="fr-FR" sz="1000" b="0" dirty="0">
                <a:solidFill>
                  <a:srgbClr val="D4D4D4"/>
                </a:solidFill>
                <a:effectLst/>
                <a:latin typeface="Consolas" panose="020B0609020204030204" pitchFamily="49" charset="0"/>
              </a:rPr>
              <a:t>  </a:t>
            </a:r>
            <a:r>
              <a:rPr lang="fr-FR" sz="1000" b="0" dirty="0">
                <a:solidFill>
                  <a:srgbClr val="9CDCFE"/>
                </a:solidFill>
                <a:effectLst/>
                <a:latin typeface="Consolas" panose="020B0609020204030204" pitchFamily="49" charset="0"/>
              </a:rPr>
              <a:t>@override</a:t>
            </a:r>
            <a:endParaRPr lang="fr-FR" sz="1000" b="0" dirty="0">
              <a:solidFill>
                <a:srgbClr val="D4D4D4"/>
              </a:solidFill>
              <a:effectLst/>
              <a:latin typeface="Consolas" panose="020B0609020204030204" pitchFamily="49" charset="0"/>
            </a:endParaRPr>
          </a:p>
          <a:p>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State</a:t>
            </a:r>
            <a:r>
              <a:rPr lang="fr-FR" sz="1000" b="0" dirty="0">
                <a:solidFill>
                  <a:srgbClr val="D4D4D4"/>
                </a:solidFill>
                <a:effectLst/>
                <a:latin typeface="Consolas" panose="020B0609020204030204" pitchFamily="49" charset="0"/>
              </a:rPr>
              <a:t>&lt;</a:t>
            </a:r>
            <a:r>
              <a:rPr lang="fr-FR" sz="1000" b="0" dirty="0">
                <a:solidFill>
                  <a:srgbClr val="4EC9B0"/>
                </a:solidFill>
                <a:effectLst/>
                <a:latin typeface="Consolas" panose="020B0609020204030204" pitchFamily="49" charset="0"/>
              </a:rPr>
              <a:t>Article</a:t>
            </a:r>
            <a:r>
              <a:rPr lang="fr-FR" sz="1000" b="0" dirty="0">
                <a:solidFill>
                  <a:srgbClr val="D4D4D4"/>
                </a:solidFill>
                <a:effectLst/>
                <a:latin typeface="Consolas" panose="020B0609020204030204" pitchFamily="49" charset="0"/>
              </a:rPr>
              <a:t>&gt; </a:t>
            </a:r>
            <a:r>
              <a:rPr lang="fr-FR" sz="1000" b="0" dirty="0" err="1">
                <a:solidFill>
                  <a:srgbClr val="DCDCAA"/>
                </a:solidFill>
                <a:effectLst/>
                <a:latin typeface="Consolas" panose="020B0609020204030204" pitchFamily="49" charset="0"/>
              </a:rPr>
              <a:t>createState</a:t>
            </a:r>
            <a:r>
              <a:rPr lang="fr-FR" sz="1000" b="0" dirty="0">
                <a:solidFill>
                  <a:srgbClr val="D4D4D4"/>
                </a:solidFill>
                <a:effectLst/>
                <a:latin typeface="Consolas" panose="020B0609020204030204" pitchFamily="49" charset="0"/>
              </a:rPr>
              <a:t>() =&gt; </a:t>
            </a:r>
            <a:r>
              <a:rPr lang="fr-FR" sz="1000" b="0" dirty="0">
                <a:solidFill>
                  <a:srgbClr val="4EC9B0"/>
                </a:solidFill>
                <a:effectLst/>
                <a:latin typeface="Consolas" panose="020B0609020204030204" pitchFamily="49" charset="0"/>
              </a:rPr>
              <a:t>_</a:t>
            </a:r>
            <a:r>
              <a:rPr lang="fr-FR" sz="1000" b="0" dirty="0" err="1">
                <a:solidFill>
                  <a:srgbClr val="4EC9B0"/>
                </a:solidFill>
                <a:effectLst/>
                <a:latin typeface="Consolas" panose="020B0609020204030204" pitchFamily="49" charset="0"/>
              </a:rPr>
              <a:t>ArticleState</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a:t>
            </a:r>
          </a:p>
          <a:p>
            <a:br>
              <a:rPr lang="fr-FR" sz="1000" b="0" dirty="0">
                <a:solidFill>
                  <a:srgbClr val="D4D4D4"/>
                </a:solidFill>
                <a:effectLst/>
                <a:latin typeface="Consolas" panose="020B0609020204030204" pitchFamily="49" charset="0"/>
              </a:rPr>
            </a:br>
            <a:r>
              <a:rPr lang="fr-FR" sz="1000" b="0" dirty="0">
                <a:solidFill>
                  <a:srgbClr val="569CD6"/>
                </a:solidFill>
                <a:effectLst/>
                <a:latin typeface="Consolas" panose="020B0609020204030204" pitchFamily="49" charset="0"/>
              </a:rPr>
              <a:t>class</a:t>
            </a:r>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_</a:t>
            </a:r>
            <a:r>
              <a:rPr lang="fr-FR" sz="1000" b="0" dirty="0" err="1">
                <a:solidFill>
                  <a:srgbClr val="4EC9B0"/>
                </a:solidFill>
                <a:effectLst/>
                <a:latin typeface="Consolas" panose="020B0609020204030204" pitchFamily="49" charset="0"/>
              </a:rPr>
              <a:t>ArticleState</a:t>
            </a:r>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extends</a:t>
            </a:r>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State</a:t>
            </a:r>
            <a:r>
              <a:rPr lang="fr-FR" sz="1000" b="0" dirty="0">
                <a:solidFill>
                  <a:srgbClr val="D4D4D4"/>
                </a:solidFill>
                <a:effectLst/>
                <a:latin typeface="Consolas" panose="020B0609020204030204" pitchFamily="49" charset="0"/>
              </a:rPr>
              <a:t>&lt;</a:t>
            </a:r>
            <a:r>
              <a:rPr lang="fr-FR" sz="1000" b="0" dirty="0">
                <a:solidFill>
                  <a:srgbClr val="4EC9B0"/>
                </a:solidFill>
                <a:effectLst/>
                <a:latin typeface="Consolas" panose="020B0609020204030204" pitchFamily="49" charset="0"/>
              </a:rPr>
              <a:t>Article</a:t>
            </a:r>
            <a:r>
              <a:rPr lang="fr-FR" sz="1000" b="0" dirty="0">
                <a:solidFill>
                  <a:srgbClr val="D4D4D4"/>
                </a:solidFill>
                <a:effectLst/>
                <a:latin typeface="Consolas" panose="020B0609020204030204" pitchFamily="49" charset="0"/>
              </a:rPr>
              <a:t>&gt; {</a:t>
            </a:r>
          </a:p>
          <a:p>
            <a:r>
              <a:rPr lang="fr-FR" sz="1000" b="0" dirty="0">
                <a:solidFill>
                  <a:srgbClr val="D4D4D4"/>
                </a:solidFill>
                <a:effectLst/>
                <a:latin typeface="Consolas" panose="020B0609020204030204" pitchFamily="49" charset="0"/>
              </a:rPr>
              <a:t>  </a:t>
            </a:r>
            <a:r>
              <a:rPr lang="fr-FR" sz="1000" b="0" dirty="0">
                <a:solidFill>
                  <a:srgbClr val="9CDCFE"/>
                </a:solidFill>
                <a:effectLst/>
                <a:latin typeface="Consolas" panose="020B0609020204030204" pitchFamily="49" charset="0"/>
              </a:rPr>
              <a:t>@override</a:t>
            </a:r>
            <a:endParaRPr lang="fr-FR" sz="1000" b="0" dirty="0">
              <a:solidFill>
                <a:srgbClr val="D4D4D4"/>
              </a:solidFill>
              <a:effectLst/>
              <a:latin typeface="Consolas" panose="020B0609020204030204" pitchFamily="49" charset="0"/>
            </a:endParaRPr>
          </a:p>
          <a:p>
            <a:r>
              <a:rPr lang="fr-FR" sz="1000" b="0" dirty="0">
                <a:solidFill>
                  <a:srgbClr val="D4D4D4"/>
                </a:solidFill>
                <a:effectLst/>
                <a:latin typeface="Consolas" panose="020B0609020204030204" pitchFamily="49" charset="0"/>
              </a:rPr>
              <a:t>  </a:t>
            </a:r>
            <a:r>
              <a:rPr lang="fr-FR" sz="1000" b="0" dirty="0">
                <a:solidFill>
                  <a:srgbClr val="569CD6"/>
                </a:solidFill>
                <a:effectLst/>
                <a:latin typeface="Consolas" panose="020B0609020204030204" pitchFamily="49" charset="0"/>
              </a:rPr>
              <a:t>void</a:t>
            </a:r>
            <a:r>
              <a:rPr lang="fr-FR" sz="1000" b="0" dirty="0">
                <a:solidFill>
                  <a:srgbClr val="D4D4D4"/>
                </a:solidFill>
                <a:effectLst/>
                <a:latin typeface="Consolas" panose="020B0609020204030204" pitchFamily="49" charset="0"/>
              </a:rPr>
              <a:t> </a:t>
            </a:r>
            <a:r>
              <a:rPr lang="fr-FR" sz="1000" b="0" dirty="0" err="1">
                <a:solidFill>
                  <a:srgbClr val="DCDCAA"/>
                </a:solidFill>
                <a:effectLst/>
                <a:latin typeface="Consolas" panose="020B0609020204030204" pitchFamily="49" charset="0"/>
              </a:rPr>
              <a:t>initState</a:t>
            </a:r>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super</a:t>
            </a:r>
            <a:r>
              <a:rPr lang="fr-FR" sz="1000" b="0" dirty="0" err="1">
                <a:solidFill>
                  <a:srgbClr val="D4D4D4"/>
                </a:solidFill>
                <a:effectLst/>
                <a:latin typeface="Consolas" panose="020B0609020204030204" pitchFamily="49" charset="0"/>
              </a:rPr>
              <a:t>.</a:t>
            </a:r>
            <a:r>
              <a:rPr lang="fr-FR" sz="1000" b="0" dirty="0" err="1">
                <a:solidFill>
                  <a:srgbClr val="DCDCAA"/>
                </a:solidFill>
                <a:effectLst/>
                <a:latin typeface="Consolas" panose="020B0609020204030204" pitchFamily="49" charset="0"/>
              </a:rPr>
              <a:t>initState</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a:solidFill>
                  <a:srgbClr val="6A9955"/>
                </a:solidFill>
                <a:effectLst/>
                <a:latin typeface="Consolas" panose="020B0609020204030204" pitchFamily="49" charset="0"/>
              </a:rPr>
              <a:t>// Enable </a:t>
            </a:r>
            <a:r>
              <a:rPr lang="fr-FR" sz="1000" b="0" dirty="0" err="1">
                <a:solidFill>
                  <a:srgbClr val="6A9955"/>
                </a:solidFill>
                <a:effectLst/>
                <a:latin typeface="Consolas" panose="020B0609020204030204" pitchFamily="49" charset="0"/>
              </a:rPr>
              <a:t>virtual</a:t>
            </a:r>
            <a:r>
              <a:rPr lang="fr-FR" sz="1000" b="0" dirty="0">
                <a:solidFill>
                  <a:srgbClr val="6A9955"/>
                </a:solidFill>
                <a:effectLst/>
                <a:latin typeface="Consolas" panose="020B0609020204030204" pitchFamily="49" charset="0"/>
              </a:rPr>
              <a:t> display.</a:t>
            </a:r>
            <a:endParaRPr lang="fr-FR" sz="1000" b="0" dirty="0">
              <a:solidFill>
                <a:srgbClr val="D4D4D4"/>
              </a:solidFill>
              <a:effectLst/>
              <a:latin typeface="Consolas" panose="020B0609020204030204" pitchFamily="49" charset="0"/>
            </a:endParaRPr>
          </a:p>
          <a:p>
            <a:r>
              <a:rPr lang="fr-FR" sz="1000" b="0" dirty="0">
                <a:solidFill>
                  <a:srgbClr val="D4D4D4"/>
                </a:solidFill>
                <a:effectLst/>
                <a:latin typeface="Consolas" panose="020B0609020204030204" pitchFamily="49" charset="0"/>
              </a:rPr>
              <a:t>    </a:t>
            </a:r>
            <a:r>
              <a:rPr lang="fr-FR" sz="1000" b="0" dirty="0">
                <a:solidFill>
                  <a:srgbClr val="C586C0"/>
                </a:solidFill>
                <a:effectLst/>
                <a:latin typeface="Consolas" panose="020B0609020204030204" pitchFamily="49" charset="0"/>
              </a:rPr>
              <a:t>if</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Platform</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isAndroid</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WebView</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platform</a:t>
            </a:r>
            <a:r>
              <a:rPr lang="fr-FR" sz="1000" b="0" dirty="0">
                <a:solidFill>
                  <a:srgbClr val="D4D4D4"/>
                </a:solidFill>
                <a:effectLst/>
                <a:latin typeface="Consolas" panose="020B0609020204030204" pitchFamily="49" charset="0"/>
              </a:rPr>
              <a:t> = </a:t>
            </a:r>
            <a:r>
              <a:rPr lang="fr-FR" sz="1000" b="0" dirty="0" err="1">
                <a:solidFill>
                  <a:srgbClr val="4EC9B0"/>
                </a:solidFill>
                <a:effectLst/>
                <a:latin typeface="Consolas" panose="020B0609020204030204" pitchFamily="49" charset="0"/>
              </a:rPr>
              <a:t>AndroidWebView</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p>
          <a:p>
            <a:br>
              <a:rPr lang="fr-FR" sz="1000" b="0" dirty="0">
                <a:solidFill>
                  <a:srgbClr val="D4D4D4"/>
                </a:solidFill>
                <a:effectLst/>
                <a:latin typeface="Consolas" panose="020B0609020204030204" pitchFamily="49" charset="0"/>
              </a:rPr>
            </a:br>
            <a:r>
              <a:rPr lang="fr-FR" sz="1000" b="0" dirty="0">
                <a:solidFill>
                  <a:srgbClr val="D4D4D4"/>
                </a:solidFill>
                <a:effectLst/>
                <a:latin typeface="Consolas" panose="020B0609020204030204" pitchFamily="49" charset="0"/>
              </a:rPr>
              <a:t>  </a:t>
            </a:r>
            <a:r>
              <a:rPr lang="fr-FR" sz="1000" b="0" dirty="0">
                <a:solidFill>
                  <a:srgbClr val="9CDCFE"/>
                </a:solidFill>
                <a:effectLst/>
                <a:latin typeface="Consolas" panose="020B0609020204030204" pitchFamily="49" charset="0"/>
              </a:rPr>
              <a:t>@override</a:t>
            </a:r>
            <a:endParaRPr lang="fr-FR" sz="1000" b="0" dirty="0">
              <a:solidFill>
                <a:srgbClr val="D4D4D4"/>
              </a:solidFill>
              <a:effectLst/>
              <a:latin typeface="Consolas" panose="020B0609020204030204" pitchFamily="49" charset="0"/>
            </a:endParaRPr>
          </a:p>
          <a:p>
            <a:r>
              <a:rPr lang="fr-FR" sz="1000" b="0" dirty="0">
                <a:solidFill>
                  <a:srgbClr val="D4D4D4"/>
                </a:solidFill>
                <a:effectLst/>
                <a:latin typeface="Consolas" panose="020B0609020204030204" pitchFamily="49" charset="0"/>
              </a:rPr>
              <a:t>  </a:t>
            </a:r>
            <a:r>
              <a:rPr lang="fr-FR" sz="1000" b="0" dirty="0">
                <a:solidFill>
                  <a:srgbClr val="4EC9B0"/>
                </a:solidFill>
                <a:effectLst/>
                <a:latin typeface="Consolas" panose="020B0609020204030204" pitchFamily="49" charset="0"/>
              </a:rPr>
              <a:t>Widget</a:t>
            </a:r>
            <a:r>
              <a:rPr lang="fr-FR" sz="1000" b="0" dirty="0">
                <a:solidFill>
                  <a:srgbClr val="D4D4D4"/>
                </a:solidFill>
                <a:effectLst/>
                <a:latin typeface="Consolas" panose="020B0609020204030204" pitchFamily="49" charset="0"/>
              </a:rPr>
              <a:t> </a:t>
            </a:r>
            <a:r>
              <a:rPr lang="fr-FR" sz="1000" b="0" dirty="0" err="1">
                <a:solidFill>
                  <a:srgbClr val="DCDCAA"/>
                </a:solidFill>
                <a:effectLst/>
                <a:latin typeface="Consolas" panose="020B0609020204030204" pitchFamily="49" charset="0"/>
              </a:rPr>
              <a:t>build</a:t>
            </a:r>
            <a:r>
              <a:rPr lang="fr-FR" sz="1000" b="0" dirty="0">
                <a:solidFill>
                  <a:srgbClr val="D4D4D4"/>
                </a:solidFill>
                <a:effectLst/>
                <a:latin typeface="Consolas" panose="020B0609020204030204" pitchFamily="49" charset="0"/>
              </a:rPr>
              <a:t>(</a:t>
            </a:r>
            <a:r>
              <a:rPr lang="fr-FR" sz="1000" b="0" dirty="0" err="1">
                <a:solidFill>
                  <a:srgbClr val="4EC9B0"/>
                </a:solidFill>
                <a:effectLst/>
                <a:latin typeface="Consolas" panose="020B0609020204030204" pitchFamily="49" charset="0"/>
              </a:rPr>
              <a:t>BuildContext</a:t>
            </a:r>
            <a:r>
              <a:rPr lang="fr-FR" sz="1000" b="0" dirty="0">
                <a:solidFill>
                  <a:srgbClr val="D4D4D4"/>
                </a:solidFill>
                <a:effectLst/>
                <a:latin typeface="Consolas" panose="020B0609020204030204" pitchFamily="49" charset="0"/>
              </a:rPr>
              <a:t> </a:t>
            </a:r>
            <a:r>
              <a:rPr lang="fr-FR" sz="1000" b="0" dirty="0">
                <a:solidFill>
                  <a:srgbClr val="9CDCFE"/>
                </a:solidFill>
                <a:effectLst/>
                <a:latin typeface="Consolas" panose="020B0609020204030204" pitchFamily="49" charset="0"/>
              </a:rPr>
              <a:t>context</a:t>
            </a:r>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r>
              <a:rPr lang="fr-FR" sz="1000" b="0" dirty="0">
                <a:solidFill>
                  <a:srgbClr val="C586C0"/>
                </a:solidFill>
                <a:effectLst/>
                <a:latin typeface="Consolas" panose="020B0609020204030204" pitchFamily="49" charset="0"/>
              </a:rPr>
              <a:t>return</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Scaffold</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appBar</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AppBar</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iconTheme</a:t>
            </a:r>
            <a:r>
              <a:rPr lang="fr-FR" sz="1000" b="0" dirty="0">
                <a:solidFill>
                  <a:srgbClr val="D4D4D4"/>
                </a:solidFill>
                <a:effectLst/>
                <a:latin typeface="Consolas" panose="020B0609020204030204" pitchFamily="49" charset="0"/>
              </a:rPr>
              <a:t>: </a:t>
            </a:r>
            <a:r>
              <a:rPr lang="fr-FR" sz="1000" b="0" dirty="0" err="1">
                <a:solidFill>
                  <a:srgbClr val="569CD6"/>
                </a:solidFill>
                <a:effectLst/>
                <a:latin typeface="Consolas" panose="020B0609020204030204" pitchFamily="49" charset="0"/>
              </a:rPr>
              <a:t>const</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IconThemeData</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color</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Colors</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black</a:t>
            </a:r>
            <a:r>
              <a:rPr lang="fr-FR" sz="1000" b="0" dirty="0">
                <a:solidFill>
                  <a:srgbClr val="D4D4D4"/>
                </a:solidFill>
                <a:effectLst/>
                <a:latin typeface="Consolas" panose="020B0609020204030204" pitchFamily="49" charset="0"/>
              </a:rPr>
              <a:t>, </a:t>
            </a:r>
            <a:r>
              <a:rPr lang="fr-FR" sz="1000" b="0" dirty="0">
                <a:solidFill>
                  <a:srgbClr val="6A9955"/>
                </a:solidFill>
                <a:effectLst/>
                <a:latin typeface="Consolas" panose="020B0609020204030204" pitchFamily="49" charset="0"/>
              </a:rPr>
              <a:t>//change </a:t>
            </a:r>
            <a:r>
              <a:rPr lang="fr-FR" sz="1000" b="0" dirty="0" err="1">
                <a:solidFill>
                  <a:srgbClr val="6A9955"/>
                </a:solidFill>
                <a:effectLst/>
                <a:latin typeface="Consolas" panose="020B0609020204030204" pitchFamily="49" charset="0"/>
              </a:rPr>
              <a:t>your</a:t>
            </a:r>
            <a:r>
              <a:rPr lang="fr-FR" sz="1000" b="0" dirty="0">
                <a:solidFill>
                  <a:srgbClr val="6A9955"/>
                </a:solidFill>
                <a:effectLst/>
                <a:latin typeface="Consolas" panose="020B0609020204030204" pitchFamily="49" charset="0"/>
              </a:rPr>
              <a:t> </a:t>
            </a:r>
            <a:r>
              <a:rPr lang="fr-FR" sz="1000" b="0" dirty="0" err="1">
                <a:solidFill>
                  <a:srgbClr val="6A9955"/>
                </a:solidFill>
                <a:effectLst/>
                <a:latin typeface="Consolas" panose="020B0609020204030204" pitchFamily="49" charset="0"/>
              </a:rPr>
              <a:t>color</a:t>
            </a:r>
            <a:r>
              <a:rPr lang="fr-FR" sz="1000" b="0" dirty="0">
                <a:solidFill>
                  <a:srgbClr val="6A9955"/>
                </a:solidFill>
                <a:effectLst/>
                <a:latin typeface="Consolas" panose="020B0609020204030204" pitchFamily="49" charset="0"/>
              </a:rPr>
              <a:t> </a:t>
            </a:r>
            <a:r>
              <a:rPr lang="fr-FR" sz="1000" b="0" dirty="0" err="1">
                <a:solidFill>
                  <a:srgbClr val="6A9955"/>
                </a:solidFill>
                <a:effectLst/>
                <a:latin typeface="Consolas" panose="020B0609020204030204" pitchFamily="49" charset="0"/>
              </a:rPr>
              <a:t>here</a:t>
            </a:r>
            <a:endParaRPr lang="fr-FR" sz="1000" b="0" dirty="0">
              <a:solidFill>
                <a:srgbClr val="D4D4D4"/>
              </a:solidFill>
              <a:effectLst/>
              <a:latin typeface="Consolas" panose="020B0609020204030204" pitchFamily="49" charset="0"/>
            </a:endParaRPr>
          </a:p>
          <a:p>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elevation</a:t>
            </a:r>
            <a:r>
              <a:rPr lang="fr-FR" sz="1000" b="0" dirty="0">
                <a:solidFill>
                  <a:srgbClr val="D4D4D4"/>
                </a:solidFill>
                <a:effectLst/>
                <a:latin typeface="Consolas" panose="020B0609020204030204" pitchFamily="49" charset="0"/>
              </a:rPr>
              <a:t>: </a:t>
            </a:r>
            <a:r>
              <a:rPr lang="fr-FR" sz="1000" b="0" dirty="0">
                <a:solidFill>
                  <a:srgbClr val="B5CEA8"/>
                </a:solidFill>
                <a:effectLst/>
                <a:latin typeface="Consolas" panose="020B0609020204030204" pitchFamily="49" charset="0"/>
              </a:rPr>
              <a:t>0.0</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r>
              <a:rPr lang="fr-FR" sz="1000" b="0" dirty="0">
                <a:solidFill>
                  <a:srgbClr val="9CDCFE"/>
                </a:solidFill>
                <a:effectLst/>
                <a:latin typeface="Consolas" panose="020B0609020204030204" pitchFamily="49" charset="0"/>
              </a:rPr>
              <a:t>body</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WebView</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initialUrl</a:t>
            </a:r>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widget</a:t>
            </a:r>
            <a:r>
              <a:rPr lang="fr-FR" sz="1000" b="0" dirty="0" err="1">
                <a:solidFill>
                  <a:srgbClr val="D4D4D4"/>
                </a:solidFill>
                <a:effectLst/>
                <a:latin typeface="Consolas" panose="020B0609020204030204" pitchFamily="49" charset="0"/>
              </a:rPr>
              <a:t>.</a:t>
            </a:r>
            <a:r>
              <a:rPr lang="fr-FR" sz="1000" b="0" dirty="0" err="1">
                <a:solidFill>
                  <a:srgbClr val="9CDCFE"/>
                </a:solidFill>
                <a:effectLst/>
                <a:latin typeface="Consolas" panose="020B0609020204030204" pitchFamily="49" charset="0"/>
              </a:rPr>
              <a:t>articleUrl</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r>
              <a:rPr lang="fr-FR" sz="1000" b="0" dirty="0" err="1">
                <a:solidFill>
                  <a:srgbClr val="9CDCFE"/>
                </a:solidFill>
                <a:effectLst/>
                <a:latin typeface="Consolas" panose="020B0609020204030204" pitchFamily="49" charset="0"/>
              </a:rPr>
              <a:t>javascriptMode</a:t>
            </a:r>
            <a:r>
              <a:rPr lang="fr-FR" sz="1000" b="0" dirty="0">
                <a:solidFill>
                  <a:srgbClr val="D4D4D4"/>
                </a:solidFill>
                <a:effectLst/>
                <a:latin typeface="Consolas" panose="020B0609020204030204" pitchFamily="49" charset="0"/>
              </a:rPr>
              <a:t>: </a:t>
            </a:r>
            <a:r>
              <a:rPr lang="fr-FR" sz="1000" b="0" dirty="0" err="1">
                <a:solidFill>
                  <a:srgbClr val="4EC9B0"/>
                </a:solidFill>
                <a:effectLst/>
                <a:latin typeface="Consolas" panose="020B0609020204030204" pitchFamily="49" charset="0"/>
              </a:rPr>
              <a:t>JavascriptMode</a:t>
            </a:r>
            <a:r>
              <a:rPr lang="fr-FR" sz="1000" b="0" dirty="0" err="1">
                <a:solidFill>
                  <a:srgbClr val="D4D4D4"/>
                </a:solidFill>
                <a:effectLst/>
                <a:latin typeface="Consolas" panose="020B0609020204030204" pitchFamily="49" charset="0"/>
              </a:rPr>
              <a:t>.</a:t>
            </a:r>
            <a:r>
              <a:rPr lang="fr-FR" sz="1000" b="0" dirty="0" err="1">
                <a:solidFill>
                  <a:srgbClr val="4FC1FF"/>
                </a:solidFill>
                <a:effectLst/>
                <a:latin typeface="Consolas" panose="020B0609020204030204" pitchFamily="49" charset="0"/>
              </a:rPr>
              <a:t>unrestricted</a:t>
            </a:r>
            <a:r>
              <a:rPr lang="fr-FR" sz="1000" b="0" dirty="0">
                <a:solidFill>
                  <a:srgbClr val="D4D4D4"/>
                </a:solidFill>
                <a:effectLst/>
                <a:latin typeface="Consolas" panose="020B0609020204030204" pitchFamily="49" charset="0"/>
              </a:rPr>
              <a:t>,</a:t>
            </a:r>
          </a:p>
          <a:p>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  }</a:t>
            </a:r>
          </a:p>
          <a:p>
            <a:r>
              <a:rPr lang="fr-FR" sz="1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180909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D81A5F-01CB-25F6-5400-B9675830A819}"/>
              </a:ext>
            </a:extLst>
          </p:cNvPr>
          <p:cNvSpPr>
            <a:spLocks noGrp="1"/>
          </p:cNvSpPr>
          <p:nvPr>
            <p:ph idx="1"/>
          </p:nvPr>
        </p:nvSpPr>
        <p:spPr>
          <a:xfrm>
            <a:off x="6576970" y="451076"/>
            <a:ext cx="4551278" cy="5721124"/>
          </a:xfrm>
        </p:spPr>
        <p:txBody>
          <a:bodyPr/>
          <a:lstStyle/>
          <a:p>
            <a:r>
              <a:rPr lang="fr-FR" dirty="0"/>
              <a:t>On ajouter </a:t>
            </a:r>
            <a:r>
              <a:rPr lang="fr-FR" dirty="0" err="1"/>
              <a:t>blogUrl</a:t>
            </a:r>
            <a:r>
              <a:rPr lang="fr-FR" dirty="0"/>
              <a:t> a notre </a:t>
            </a:r>
            <a:r>
              <a:rPr lang="fr-FR" dirty="0" err="1"/>
              <a:t>BlogBox</a:t>
            </a:r>
            <a:endParaRPr lang="fr-FR" dirty="0"/>
          </a:p>
          <a:p>
            <a:r>
              <a:rPr lang="fr-FR" dirty="0"/>
              <a:t>On englobe notre </a:t>
            </a:r>
            <a:r>
              <a:rPr lang="fr-FR" dirty="0" err="1"/>
              <a:t>BlogBox</a:t>
            </a:r>
            <a:r>
              <a:rPr lang="fr-FR" dirty="0"/>
              <a:t> avec </a:t>
            </a:r>
            <a:r>
              <a:rPr lang="fr-FR" sz="2000" b="0" dirty="0" err="1">
                <a:solidFill>
                  <a:srgbClr val="4EC9B0"/>
                </a:solidFill>
                <a:effectLst/>
                <a:latin typeface="Consolas" panose="020B0609020204030204" pitchFamily="49" charset="0"/>
              </a:rPr>
              <a:t>GestureDetector</a:t>
            </a:r>
            <a:r>
              <a:rPr lang="fr-FR" dirty="0"/>
              <a:t>  afin de créer l’</a:t>
            </a:r>
            <a:r>
              <a:rPr lang="fr-FR" dirty="0" err="1"/>
              <a:t>evenement</a:t>
            </a:r>
            <a:r>
              <a:rPr lang="fr-FR" dirty="0"/>
              <a:t> qui naviguera vers le screen d’article</a:t>
            </a:r>
          </a:p>
        </p:txBody>
      </p:sp>
      <p:sp>
        <p:nvSpPr>
          <p:cNvPr id="7" name="ZoneTexte 6">
            <a:extLst>
              <a:ext uri="{FF2B5EF4-FFF2-40B4-BE49-F238E27FC236}">
                <a16:creationId xmlns:a16="http://schemas.microsoft.com/office/drawing/2014/main" id="{2922B470-D94A-D956-B8A4-87D06FC4EBE1}"/>
              </a:ext>
            </a:extLst>
          </p:cNvPr>
          <p:cNvSpPr txBox="1"/>
          <p:nvPr/>
        </p:nvSpPr>
        <p:spPr>
          <a:xfrm>
            <a:off x="236990" y="451076"/>
            <a:ext cx="6094602" cy="3139321"/>
          </a:xfrm>
          <a:prstGeom prst="rect">
            <a:avLst/>
          </a:prstGeom>
          <a:solidFill>
            <a:schemeClr val="tx1"/>
          </a:solidFill>
        </p:spPr>
        <p:txBody>
          <a:bodyPr wrap="square">
            <a:spAutoFit/>
          </a:bodyPr>
          <a:lstStyle/>
          <a:p>
            <a:r>
              <a:rPr lang="fr-FR" sz="1100" b="0" dirty="0">
                <a:solidFill>
                  <a:srgbClr val="569CD6"/>
                </a:solidFill>
                <a:effectLst/>
                <a:latin typeface="Consolas" panose="020B0609020204030204" pitchFamily="49" charset="0"/>
              </a:rPr>
              <a:t>class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BlogBox</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extends</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StatelessWidget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BlogBox</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super</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key</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required</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this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imageUrl</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required</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this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title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required</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this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desc</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required</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this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blogUrl</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569CD6"/>
                </a:solidFill>
                <a:effectLst/>
                <a:latin typeface="Consolas" panose="020B0609020204030204" pitchFamily="49" charset="0"/>
              </a:rPr>
              <a:t>final</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String</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imageUrl</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title</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desc</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blogUrl</a:t>
            </a:r>
            <a:r>
              <a:rPr lang="fr-FR" sz="1100" b="0" dirty="0">
                <a:solidFill>
                  <a:srgbClr val="D4D4D4"/>
                </a:solidFill>
                <a:effectLst/>
                <a:latin typeface="Consolas" panose="020B0609020204030204" pitchFamily="49" charset="0"/>
              </a:rPr>
              <a:t>;</a:t>
            </a:r>
          </a:p>
          <a:p>
            <a:br>
              <a:rPr lang="fr-FR" sz="1100" b="0" dirty="0">
                <a:solidFill>
                  <a:srgbClr val="D4D4D4"/>
                </a:solidFill>
                <a:effectLst/>
                <a:latin typeface="Consolas" panose="020B0609020204030204" pitchFamily="49" charset="0"/>
              </a:rPr>
            </a:b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@override</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Widget</a:t>
            </a:r>
            <a:r>
              <a:rPr lang="fr-FR" sz="1100" b="0" dirty="0">
                <a:solidFill>
                  <a:srgbClr val="D4D4D4"/>
                </a:solidFill>
                <a:effectLst/>
                <a:latin typeface="Consolas" panose="020B0609020204030204" pitchFamily="49" charset="0"/>
              </a:rPr>
              <a:t> </a:t>
            </a:r>
            <a:r>
              <a:rPr lang="fr-FR" sz="1100" b="0" dirty="0" err="1">
                <a:solidFill>
                  <a:srgbClr val="DCDCAA"/>
                </a:solidFill>
                <a:effectLst/>
                <a:latin typeface="Consolas" panose="020B0609020204030204" pitchFamily="49" charset="0"/>
              </a:rPr>
              <a:t>build</a:t>
            </a:r>
            <a:r>
              <a:rPr lang="fr-FR" sz="1100" b="0" dirty="0">
                <a:solidFill>
                  <a:srgbClr val="D4D4D4"/>
                </a:solidFill>
                <a:effectLst/>
                <a:latin typeface="Consolas" panose="020B0609020204030204" pitchFamily="49" charset="0"/>
              </a:rPr>
              <a:t>(</a:t>
            </a:r>
            <a:r>
              <a:rPr lang="fr-FR" sz="1100" b="0" dirty="0" err="1">
                <a:solidFill>
                  <a:srgbClr val="4EC9B0"/>
                </a:solidFill>
                <a:effectLst/>
                <a:latin typeface="Consolas" panose="020B0609020204030204" pitchFamily="49" charset="0"/>
              </a:rPr>
              <a:t>BuildContext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context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GestureDetector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onTap</a:t>
            </a:r>
            <a:r>
              <a:rPr lang="fr-FR" sz="1100" b="0" dirty="0">
                <a:solidFill>
                  <a:srgbClr val="D4D4D4"/>
                </a:solidFill>
                <a:effectLst/>
                <a:latin typeface="Consolas" panose="020B0609020204030204" pitchFamily="49" charset="0"/>
              </a:rPr>
              <a:t>: () {</a:t>
            </a:r>
          </a:p>
          <a:p>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Navigator</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of</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context</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a:solidFill>
                  <a:srgbClr val="DCDCAA"/>
                </a:solidFill>
                <a:effectLst/>
                <a:latin typeface="Consolas" panose="020B0609020204030204" pitchFamily="49" charset="0"/>
              </a:rPr>
              <a:t>push</a:t>
            </a:r>
            <a:r>
              <a:rPr lang="fr-FR" sz="1100" b="0" dirty="0">
                <a:solidFill>
                  <a:srgbClr val="D4D4D4"/>
                </a:solidFill>
                <a:effectLst/>
                <a:latin typeface="Consolas" panose="020B0609020204030204" pitchFamily="49" charset="0"/>
              </a:rPr>
              <a:t>(</a:t>
            </a:r>
            <a:r>
              <a:rPr lang="fr-FR" sz="1100" b="0" dirty="0" err="1">
                <a:solidFill>
                  <a:srgbClr val="4EC9B0"/>
                </a:solidFill>
                <a:effectLst/>
                <a:latin typeface="Consolas" panose="020B0609020204030204" pitchFamily="49" charset="0"/>
              </a:rPr>
              <a:t>MaterialPageRoute</a:t>
            </a:r>
            <a:r>
              <a:rPr lang="fr-FR" sz="1100" b="0" dirty="0">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builder</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BuildContext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context</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Article</a:t>
            </a:r>
            <a:r>
              <a:rPr lang="fr-FR" sz="1100" b="0" dirty="0">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articleUrl</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blogUrl</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p:txBody>
      </p:sp>
      <p:sp>
        <p:nvSpPr>
          <p:cNvPr id="9" name="ZoneTexte 8">
            <a:extLst>
              <a:ext uri="{FF2B5EF4-FFF2-40B4-BE49-F238E27FC236}">
                <a16:creationId xmlns:a16="http://schemas.microsoft.com/office/drawing/2014/main" id="{1D97811C-D6AF-EA90-12BC-FEBBCF5DB70A}"/>
              </a:ext>
            </a:extLst>
          </p:cNvPr>
          <p:cNvSpPr txBox="1"/>
          <p:nvPr/>
        </p:nvSpPr>
        <p:spPr>
          <a:xfrm>
            <a:off x="69208" y="3886324"/>
            <a:ext cx="6094603" cy="2800767"/>
          </a:xfrm>
          <a:prstGeom prst="rect">
            <a:avLst/>
          </a:prstGeom>
          <a:solidFill>
            <a:schemeClr val="tx1"/>
          </a:solidFill>
        </p:spPr>
        <p:txBody>
          <a:bodyPr wrap="square">
            <a:spAutoFit/>
          </a:bodyPr>
          <a:lstStyle/>
          <a:p>
            <a:r>
              <a:rPr lang="fr-FR" sz="1100" b="0" dirty="0">
                <a:solidFill>
                  <a:srgbClr val="D4D4D4"/>
                </a:solidFill>
                <a:effectLst/>
                <a:latin typeface="Consolas" panose="020B0609020204030204" pitchFamily="49" charset="0"/>
              </a:rPr>
              <a:t>                   </a:t>
            </a:r>
            <a:r>
              <a:rPr lang="fr-FR" sz="1100" b="0" dirty="0">
                <a:solidFill>
                  <a:srgbClr val="6A9955"/>
                </a:solidFill>
                <a:effectLst/>
                <a:latin typeface="Consolas" panose="020B0609020204030204" pitchFamily="49" charset="0"/>
              </a:rPr>
              <a:t>///blog</a:t>
            </a:r>
            <a:endParaRPr lang="fr-FR" sz="1100" b="0" dirty="0">
              <a:solidFill>
                <a:srgbClr val="D4D4D4"/>
              </a:solidFill>
              <a:effectLst/>
              <a:latin typeface="Consolas" panose="020B0609020204030204" pitchFamily="49" charset="0"/>
            </a:endParaRPr>
          </a:p>
          <a:p>
            <a:r>
              <a:rPr lang="fr-FR" sz="1100" b="0" dirty="0">
                <a:solidFill>
                  <a:srgbClr val="D4D4D4"/>
                </a:solidFill>
                <a:effectLst/>
                <a:latin typeface="Consolas" panose="020B0609020204030204" pitchFamily="49" charset="0"/>
              </a:rPr>
              <a:t>                    </a:t>
            </a:r>
            <a:r>
              <a:rPr lang="fr-FR" sz="1100" b="0" dirty="0">
                <a:solidFill>
                  <a:srgbClr val="4EC9B0"/>
                </a:solidFill>
                <a:effectLst/>
                <a:latin typeface="Consolas" panose="020B0609020204030204" pitchFamily="49" charset="0"/>
              </a:rPr>
              <a:t>Container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padding</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EdgeInsets</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only</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top</a:t>
            </a:r>
            <a:r>
              <a:rPr lang="fr-FR" sz="1100" b="0" dirty="0">
                <a:solidFill>
                  <a:srgbClr val="D4D4D4"/>
                </a:solidFill>
                <a:effectLst/>
                <a:latin typeface="Consolas" panose="020B0609020204030204" pitchFamily="49" charset="0"/>
              </a:rPr>
              <a:t>: </a:t>
            </a:r>
            <a:r>
              <a:rPr lang="fr-FR" sz="1100" b="0" dirty="0">
                <a:solidFill>
                  <a:srgbClr val="B5CEA8"/>
                </a:solidFill>
                <a:effectLst/>
                <a:latin typeface="Consolas" panose="020B0609020204030204" pitchFamily="49" charset="0"/>
              </a:rPr>
              <a:t>16</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child</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ListView</a:t>
            </a:r>
            <a:r>
              <a:rPr lang="fr-FR" sz="1100" b="0" dirty="0" err="1">
                <a:solidFill>
                  <a:srgbClr val="D4D4D4"/>
                </a:solidFill>
                <a:effectLst/>
                <a:latin typeface="Consolas" panose="020B0609020204030204" pitchFamily="49" charset="0"/>
              </a:rPr>
              <a:t>.</a:t>
            </a:r>
            <a:r>
              <a:rPr lang="fr-FR" sz="1100" b="0" dirty="0" err="1">
                <a:solidFill>
                  <a:srgbClr val="DCDCAA"/>
                </a:solidFill>
                <a:effectLst/>
                <a:latin typeface="Consolas" panose="020B0609020204030204" pitchFamily="49" charset="0"/>
              </a:rPr>
              <a:t>builder</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itemCount</a:t>
            </a:r>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articles</a:t>
            </a:r>
            <a:r>
              <a:rPr lang="fr-FR" sz="1100" b="0" dirty="0" err="1">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length</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shrinkWrap</a:t>
            </a:r>
            <a:r>
              <a:rPr lang="fr-FR" sz="1100" b="0" dirty="0">
                <a:solidFill>
                  <a:srgbClr val="D4D4D4"/>
                </a:solidFill>
                <a:effectLst/>
                <a:latin typeface="Consolas" panose="020B0609020204030204" pitchFamily="49" charset="0"/>
              </a:rPr>
              <a:t>: </a:t>
            </a:r>
            <a:r>
              <a:rPr lang="fr-FR" sz="1100" b="0" dirty="0">
                <a:solidFill>
                  <a:srgbClr val="569CD6"/>
                </a:solidFill>
                <a:effectLst/>
                <a:latin typeface="Consolas" panose="020B0609020204030204" pitchFamily="49" charset="0"/>
              </a:rPr>
              <a:t>true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physics</a:t>
            </a:r>
            <a:r>
              <a:rPr lang="fr-FR" sz="1100" b="0" dirty="0">
                <a:solidFill>
                  <a:srgbClr val="D4D4D4"/>
                </a:solidFill>
                <a:effectLst/>
                <a:latin typeface="Consolas" panose="020B0609020204030204" pitchFamily="49" charset="0"/>
              </a:rPr>
              <a:t>: </a:t>
            </a:r>
            <a:r>
              <a:rPr lang="fr-FR" sz="1100" b="0" dirty="0" err="1">
                <a:solidFill>
                  <a:srgbClr val="569CD6"/>
                </a:solidFill>
                <a:effectLst/>
                <a:latin typeface="Consolas" panose="020B0609020204030204" pitchFamily="49" charset="0"/>
              </a:rPr>
              <a:t>const</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ClampingScrollPhysics</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itemBuilder</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context</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index</a:t>
            </a:r>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r>
              <a:rPr lang="fr-FR" sz="1100" b="0" dirty="0">
                <a:solidFill>
                  <a:srgbClr val="C586C0"/>
                </a:solidFill>
                <a:effectLst/>
                <a:latin typeface="Consolas" panose="020B0609020204030204" pitchFamily="49" charset="0"/>
              </a:rPr>
              <a:t>return</a:t>
            </a:r>
            <a:r>
              <a:rPr lang="fr-FR" sz="1100" b="0" dirty="0">
                <a:solidFill>
                  <a:srgbClr val="D4D4D4"/>
                </a:solidFill>
                <a:effectLst/>
                <a:latin typeface="Consolas" panose="020B0609020204030204" pitchFamily="49" charset="0"/>
              </a:rPr>
              <a:t> </a:t>
            </a:r>
            <a:r>
              <a:rPr lang="fr-FR" sz="1100" b="0" dirty="0" err="1">
                <a:solidFill>
                  <a:srgbClr val="4EC9B0"/>
                </a:solidFill>
                <a:effectLst/>
                <a:latin typeface="Consolas" panose="020B0609020204030204" pitchFamily="49" charset="0"/>
              </a:rPr>
              <a:t>BlogBox</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imageUrl</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articles</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index</a:t>
            </a:r>
            <a:r>
              <a:rPr lang="fr-FR" sz="1100" b="0" dirty="0">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urlToImage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title</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articles</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index</a:t>
            </a:r>
            <a:r>
              <a:rPr lang="fr-FR" sz="1100" b="0" dirty="0">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title</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desc</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articles</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index</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description</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r>
              <a:rPr lang="fr-FR" sz="1100" b="0" dirty="0" err="1">
                <a:solidFill>
                  <a:srgbClr val="9CDCFE"/>
                </a:solidFill>
                <a:effectLst/>
                <a:latin typeface="Consolas" panose="020B0609020204030204" pitchFamily="49" charset="0"/>
              </a:rPr>
              <a:t>blogUrl</a:t>
            </a:r>
            <a:r>
              <a:rPr lang="fr-FR" sz="1100" b="0" dirty="0">
                <a:solidFill>
                  <a:srgbClr val="D4D4D4"/>
                </a:solidFill>
                <a:effectLst/>
                <a:latin typeface="Consolas" panose="020B0609020204030204" pitchFamily="49" charset="0"/>
              </a:rPr>
              <a:t>: </a:t>
            </a:r>
            <a:r>
              <a:rPr lang="fr-FR" sz="1100" b="0" dirty="0">
                <a:solidFill>
                  <a:srgbClr val="9CDCFE"/>
                </a:solidFill>
                <a:effectLst/>
                <a:latin typeface="Consolas" panose="020B0609020204030204" pitchFamily="49" charset="0"/>
              </a:rPr>
              <a:t>articles</a:t>
            </a:r>
            <a:r>
              <a:rPr lang="fr-FR" sz="1100" b="0" dirty="0">
                <a:solidFill>
                  <a:srgbClr val="D4D4D4"/>
                </a:solidFill>
                <a:effectLst/>
                <a:latin typeface="Consolas" panose="020B0609020204030204" pitchFamily="49" charset="0"/>
              </a:rPr>
              <a:t>[</a:t>
            </a:r>
            <a:r>
              <a:rPr lang="fr-FR" sz="1100" b="0" dirty="0">
                <a:solidFill>
                  <a:srgbClr val="9CDCFE"/>
                </a:solidFill>
                <a:effectLst/>
                <a:latin typeface="Consolas" panose="020B0609020204030204" pitchFamily="49" charset="0"/>
              </a:rPr>
              <a:t>index</a:t>
            </a:r>
            <a:r>
              <a:rPr lang="fr-FR" sz="1100" b="0" dirty="0">
                <a:solidFill>
                  <a:srgbClr val="D4D4D4"/>
                </a:solidFill>
                <a:effectLst/>
                <a:latin typeface="Consolas" panose="020B0609020204030204" pitchFamily="49" charset="0"/>
              </a:rPr>
              <a:t>].</a:t>
            </a:r>
            <a:r>
              <a:rPr lang="fr-FR" sz="1100" b="0" dirty="0" err="1">
                <a:solidFill>
                  <a:srgbClr val="9CDCFE"/>
                </a:solidFill>
                <a:effectLst/>
                <a:latin typeface="Consolas" panose="020B0609020204030204" pitchFamily="49" charset="0"/>
              </a:rPr>
              <a:t>articleUrl</a:t>
            </a:r>
            <a:r>
              <a:rPr lang="fr-FR" sz="1100" b="0" dirty="0">
                <a:solidFill>
                  <a:srgbClr val="D4D4D4"/>
                </a:solidFill>
                <a:effectLst/>
                <a:latin typeface="Consolas" panose="020B0609020204030204" pitchFamily="49" charset="0"/>
              </a:rPr>
              <a:t>,</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a:p>
            <a:r>
              <a:rPr lang="fr-FR" sz="1100" b="0" dirty="0">
                <a:solidFill>
                  <a:srgbClr val="D4D4D4"/>
                </a:solidFill>
                <a:effectLst/>
                <a:latin typeface="Consolas" panose="020B0609020204030204" pitchFamily="49" charset="0"/>
              </a:rPr>
              <a:t>                    )…</a:t>
            </a:r>
          </a:p>
        </p:txBody>
      </p:sp>
      <p:pic>
        <p:nvPicPr>
          <p:cNvPr id="4" name="Image 3">
            <a:extLst>
              <a:ext uri="{FF2B5EF4-FFF2-40B4-BE49-F238E27FC236}">
                <a16:creationId xmlns:a16="http://schemas.microsoft.com/office/drawing/2014/main" id="{55BE6173-0526-A296-5688-676AFED08B52}"/>
              </a:ext>
            </a:extLst>
          </p:cNvPr>
          <p:cNvPicPr>
            <a:picLocks noChangeAspect="1"/>
          </p:cNvPicPr>
          <p:nvPr/>
        </p:nvPicPr>
        <p:blipFill>
          <a:blip r:embed="rId2"/>
          <a:stretch>
            <a:fillRect/>
          </a:stretch>
        </p:blipFill>
        <p:spPr>
          <a:xfrm>
            <a:off x="9080931" y="2357230"/>
            <a:ext cx="2047317" cy="4049694"/>
          </a:xfrm>
          <a:prstGeom prst="rect">
            <a:avLst/>
          </a:prstGeom>
        </p:spPr>
      </p:pic>
    </p:spTree>
    <p:extLst>
      <p:ext uri="{BB962C8B-B14F-4D97-AF65-F5344CB8AC3E}">
        <p14:creationId xmlns:p14="http://schemas.microsoft.com/office/powerpoint/2010/main" val="327104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82DB7F-056C-F563-3B7C-B2195DB00033}"/>
              </a:ext>
            </a:extLst>
          </p:cNvPr>
          <p:cNvSpPr>
            <a:spLocks noGrp="1"/>
          </p:cNvSpPr>
          <p:nvPr>
            <p:ph type="title"/>
          </p:nvPr>
        </p:nvSpPr>
        <p:spPr/>
        <p:txBody>
          <a:bodyPr/>
          <a:lstStyle/>
          <a:p>
            <a:r>
              <a:rPr lang="fr-FR" dirty="0" err="1"/>
              <a:t>Categorie</a:t>
            </a:r>
            <a:r>
              <a:rPr lang="fr-FR" dirty="0"/>
              <a:t> news</a:t>
            </a:r>
          </a:p>
        </p:txBody>
      </p:sp>
      <p:sp>
        <p:nvSpPr>
          <p:cNvPr id="3" name="Espace réservé du contenu 2">
            <a:extLst>
              <a:ext uri="{FF2B5EF4-FFF2-40B4-BE49-F238E27FC236}">
                <a16:creationId xmlns:a16="http://schemas.microsoft.com/office/drawing/2014/main" id="{83059B99-A2A4-F893-5025-27B74ACB3752}"/>
              </a:ext>
            </a:extLst>
          </p:cNvPr>
          <p:cNvSpPr>
            <a:spLocks noGrp="1"/>
          </p:cNvSpPr>
          <p:nvPr>
            <p:ph idx="1"/>
          </p:nvPr>
        </p:nvSpPr>
        <p:spPr/>
        <p:txBody>
          <a:bodyPr/>
          <a:lstStyle/>
          <a:p>
            <a:r>
              <a:rPr lang="fr-FR" dirty="0"/>
              <a:t>Le but maintenant est de </a:t>
            </a:r>
            <a:r>
              <a:rPr lang="fr-FR" dirty="0" err="1"/>
              <a:t>naviger</a:t>
            </a:r>
            <a:r>
              <a:rPr lang="fr-FR" dirty="0"/>
              <a:t> entre les </a:t>
            </a:r>
            <a:r>
              <a:rPr lang="fr-FR" dirty="0" err="1"/>
              <a:t>category</a:t>
            </a:r>
            <a:endParaRPr lang="fr-FR" dirty="0"/>
          </a:p>
          <a:p>
            <a:r>
              <a:rPr lang="fr-FR" dirty="0"/>
              <a:t>Le traitement est semblable a celui de homme a l’</a:t>
            </a:r>
            <a:r>
              <a:rPr lang="fr-FR" dirty="0" err="1"/>
              <a:t>exeption</a:t>
            </a:r>
            <a:r>
              <a:rPr lang="fr-FR"/>
              <a:t> que on a</a:t>
            </a:r>
            <a:endParaRPr lang="fr-FR" dirty="0"/>
          </a:p>
        </p:txBody>
      </p:sp>
    </p:spTree>
    <p:extLst>
      <p:ext uri="{BB962C8B-B14F-4D97-AF65-F5344CB8AC3E}">
        <p14:creationId xmlns:p14="http://schemas.microsoft.com/office/powerpoint/2010/main" val="386857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ACE00-EB2B-E7EA-2114-1322FA6FFBCF}"/>
              </a:ext>
            </a:extLst>
          </p:cNvPr>
          <p:cNvSpPr>
            <a:spLocks noGrp="1"/>
          </p:cNvSpPr>
          <p:nvPr>
            <p:ph type="title"/>
          </p:nvPr>
        </p:nvSpPr>
        <p:spPr/>
        <p:txBody>
          <a:bodyPr/>
          <a:lstStyle/>
          <a:p>
            <a:r>
              <a:rPr lang="fr-FR" dirty="0" err="1"/>
              <a:t>newsapi</a:t>
            </a:r>
            <a:endParaRPr lang="fr-FR" dirty="0"/>
          </a:p>
        </p:txBody>
      </p:sp>
      <p:sp>
        <p:nvSpPr>
          <p:cNvPr id="3" name="Espace réservé du contenu 2">
            <a:extLst>
              <a:ext uri="{FF2B5EF4-FFF2-40B4-BE49-F238E27FC236}">
                <a16:creationId xmlns:a16="http://schemas.microsoft.com/office/drawing/2014/main" id="{7496B360-0F9A-DCC2-AC17-6AC17BADAA8F}"/>
              </a:ext>
            </a:extLst>
          </p:cNvPr>
          <p:cNvSpPr>
            <a:spLocks noGrp="1"/>
          </p:cNvSpPr>
          <p:nvPr>
            <p:ph idx="1"/>
          </p:nvPr>
        </p:nvSpPr>
        <p:spPr/>
        <p:txBody>
          <a:bodyPr/>
          <a:lstStyle/>
          <a:p>
            <a:r>
              <a:rPr lang="fr-FR" dirty="0"/>
              <a:t>Visitez </a:t>
            </a:r>
            <a:r>
              <a:rPr lang="fr-FR" dirty="0">
                <a:hlinkClick r:id="rId2"/>
              </a:rPr>
              <a:t>https://newsapi.org/</a:t>
            </a:r>
            <a:r>
              <a:rPr lang="fr-FR" dirty="0"/>
              <a:t> pour vous enregistrez et obtenir une clé pour la consommation de leur Api</a:t>
            </a:r>
          </a:p>
        </p:txBody>
      </p:sp>
    </p:spTree>
    <p:extLst>
      <p:ext uri="{BB962C8B-B14F-4D97-AF65-F5344CB8AC3E}">
        <p14:creationId xmlns:p14="http://schemas.microsoft.com/office/powerpoint/2010/main" val="43617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5DAF7-CF24-2B04-9B2B-9ED955AE9E17}"/>
              </a:ext>
            </a:extLst>
          </p:cNvPr>
          <p:cNvSpPr>
            <a:spLocks noGrp="1"/>
          </p:cNvSpPr>
          <p:nvPr>
            <p:ph type="title"/>
          </p:nvPr>
        </p:nvSpPr>
        <p:spPr/>
        <p:txBody>
          <a:bodyPr/>
          <a:lstStyle/>
          <a:p>
            <a:r>
              <a:rPr lang="fr-FR" dirty="0" err="1"/>
              <a:t>Creation</a:t>
            </a:r>
            <a:r>
              <a:rPr lang="fr-FR" dirty="0"/>
              <a:t> de nos screens</a:t>
            </a:r>
          </a:p>
        </p:txBody>
      </p:sp>
      <p:sp>
        <p:nvSpPr>
          <p:cNvPr id="3" name="Espace réservé du contenu 2">
            <a:extLst>
              <a:ext uri="{FF2B5EF4-FFF2-40B4-BE49-F238E27FC236}">
                <a16:creationId xmlns:a16="http://schemas.microsoft.com/office/drawing/2014/main" id="{6946EA5D-A997-6DDA-6C5B-D89DFEE10B6C}"/>
              </a:ext>
            </a:extLst>
          </p:cNvPr>
          <p:cNvSpPr>
            <a:spLocks noGrp="1"/>
          </p:cNvSpPr>
          <p:nvPr>
            <p:ph idx="1"/>
          </p:nvPr>
        </p:nvSpPr>
        <p:spPr/>
        <p:txBody>
          <a:bodyPr/>
          <a:lstStyle/>
          <a:p>
            <a:r>
              <a:rPr lang="fr-FR" dirty="0"/>
              <a:t>D’</a:t>
            </a:r>
            <a:r>
              <a:rPr lang="fr-FR" dirty="0" err="1"/>
              <a:t>apres</a:t>
            </a:r>
            <a:r>
              <a:rPr lang="fr-FR" dirty="0"/>
              <a:t> notre projet il faut créer 3 screens dans un dossier nommé screen</a:t>
            </a:r>
          </a:p>
          <a:p>
            <a:r>
              <a:rPr lang="fr-FR" dirty="0"/>
              <a:t>Le dossier doit c trouver dans LIB</a:t>
            </a:r>
          </a:p>
        </p:txBody>
      </p:sp>
      <p:pic>
        <p:nvPicPr>
          <p:cNvPr id="7" name="Image 6">
            <a:extLst>
              <a:ext uri="{FF2B5EF4-FFF2-40B4-BE49-F238E27FC236}">
                <a16:creationId xmlns:a16="http://schemas.microsoft.com/office/drawing/2014/main" id="{E974DADA-1D60-D8FB-8735-4677F9EFA494}"/>
              </a:ext>
            </a:extLst>
          </p:cNvPr>
          <p:cNvPicPr>
            <a:picLocks noChangeAspect="1"/>
          </p:cNvPicPr>
          <p:nvPr/>
        </p:nvPicPr>
        <p:blipFill>
          <a:blip r:embed="rId2"/>
          <a:stretch>
            <a:fillRect/>
          </a:stretch>
        </p:blipFill>
        <p:spPr>
          <a:xfrm>
            <a:off x="9159728" y="2958156"/>
            <a:ext cx="1962424" cy="790685"/>
          </a:xfrm>
          <a:prstGeom prst="rect">
            <a:avLst/>
          </a:prstGeom>
        </p:spPr>
      </p:pic>
    </p:spTree>
    <p:extLst>
      <p:ext uri="{BB962C8B-B14F-4D97-AF65-F5344CB8AC3E}">
        <p14:creationId xmlns:p14="http://schemas.microsoft.com/office/powerpoint/2010/main" val="73039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EA0695-7051-CCF8-C902-8026C5ACCA14}"/>
              </a:ext>
            </a:extLst>
          </p:cNvPr>
          <p:cNvSpPr>
            <a:spLocks noGrp="1"/>
          </p:cNvSpPr>
          <p:nvPr>
            <p:ph type="title"/>
          </p:nvPr>
        </p:nvSpPr>
        <p:spPr/>
        <p:txBody>
          <a:bodyPr/>
          <a:lstStyle/>
          <a:p>
            <a:r>
              <a:rPr lang="fr-FR" dirty="0" err="1"/>
              <a:t>Creation</a:t>
            </a:r>
            <a:r>
              <a:rPr lang="fr-FR" dirty="0"/>
              <a:t> de notre Home</a:t>
            </a:r>
          </a:p>
        </p:txBody>
      </p:sp>
      <p:sp>
        <p:nvSpPr>
          <p:cNvPr id="3" name="Espace réservé du contenu 2">
            <a:extLst>
              <a:ext uri="{FF2B5EF4-FFF2-40B4-BE49-F238E27FC236}">
                <a16:creationId xmlns:a16="http://schemas.microsoft.com/office/drawing/2014/main" id="{B9956490-DD0A-1AF3-DB64-D658F4E7C3A6}"/>
              </a:ext>
            </a:extLst>
          </p:cNvPr>
          <p:cNvSpPr>
            <a:spLocks noGrp="1"/>
          </p:cNvSpPr>
          <p:nvPr>
            <p:ph idx="1"/>
          </p:nvPr>
        </p:nvSpPr>
        <p:spPr>
          <a:xfrm>
            <a:off x="142613" y="2090704"/>
            <a:ext cx="3338818" cy="4050792"/>
          </a:xfrm>
        </p:spPr>
        <p:txBody>
          <a:bodyPr>
            <a:normAutofit/>
          </a:bodyPr>
          <a:lstStyle/>
          <a:p>
            <a:r>
              <a:rPr lang="fr-FR" sz="1600" dirty="0"/>
              <a:t>Home et un </a:t>
            </a:r>
            <a:r>
              <a:rPr lang="fr-FR" sz="1600" dirty="0" err="1"/>
              <a:t>statefullwidget</a:t>
            </a:r>
            <a:r>
              <a:rPr lang="fr-FR" sz="1600" dirty="0"/>
              <a:t>  </a:t>
            </a:r>
          </a:p>
          <a:p>
            <a:r>
              <a:rPr lang="fr-FR" sz="1600" dirty="0" err="1"/>
              <a:t>debugShowCheckedModeBanner</a:t>
            </a:r>
            <a:r>
              <a:rPr lang="fr-FR" sz="1600" dirty="0"/>
              <a:t>: false, est utiliser pour cacher le banner </a:t>
            </a:r>
            <a:r>
              <a:rPr lang="fr-FR" sz="1600" dirty="0" err="1">
                <a:solidFill>
                  <a:srgbClr val="FF0000"/>
                </a:solidFill>
              </a:rPr>
              <a:t>debug</a:t>
            </a:r>
            <a:endParaRPr lang="fr-FR" sz="1600" dirty="0">
              <a:solidFill>
                <a:srgbClr val="FF0000"/>
              </a:solidFill>
            </a:endParaRPr>
          </a:p>
          <a:p>
            <a:r>
              <a:rPr lang="fr-FR" sz="1600" dirty="0"/>
              <a:t>La couleur </a:t>
            </a:r>
            <a:r>
              <a:rPr lang="fr-FR" sz="1600" dirty="0" err="1"/>
              <a:t>primere</a:t>
            </a:r>
            <a:r>
              <a:rPr lang="fr-FR" sz="1600" dirty="0"/>
              <a:t> de notre application est le blanc</a:t>
            </a:r>
          </a:p>
          <a:p>
            <a:r>
              <a:rPr lang="fr-FR" sz="1600" dirty="0"/>
              <a:t>Notre home est notre premier screen a afficher c’est pourquoi on l’appel a </a:t>
            </a:r>
            <a:r>
              <a:rPr lang="fr-FR" sz="1600" dirty="0" err="1"/>
              <a:t>main.dart</a:t>
            </a:r>
            <a:endParaRPr lang="fr-FR" sz="1600" dirty="0"/>
          </a:p>
        </p:txBody>
      </p:sp>
      <p:pic>
        <p:nvPicPr>
          <p:cNvPr id="5" name="Image 4">
            <a:extLst>
              <a:ext uri="{FF2B5EF4-FFF2-40B4-BE49-F238E27FC236}">
                <a16:creationId xmlns:a16="http://schemas.microsoft.com/office/drawing/2014/main" id="{E11E060B-8A22-BDE1-03A0-5970AD26B1D0}"/>
              </a:ext>
            </a:extLst>
          </p:cNvPr>
          <p:cNvPicPr>
            <a:picLocks noChangeAspect="1"/>
          </p:cNvPicPr>
          <p:nvPr/>
        </p:nvPicPr>
        <p:blipFill>
          <a:blip r:embed="rId2"/>
          <a:stretch>
            <a:fillRect/>
          </a:stretch>
        </p:blipFill>
        <p:spPr>
          <a:xfrm>
            <a:off x="7810656" y="709792"/>
            <a:ext cx="4020111" cy="3324689"/>
          </a:xfrm>
          <a:prstGeom prst="rect">
            <a:avLst/>
          </a:prstGeom>
        </p:spPr>
      </p:pic>
      <p:pic>
        <p:nvPicPr>
          <p:cNvPr id="9" name="Image 8">
            <a:extLst>
              <a:ext uri="{FF2B5EF4-FFF2-40B4-BE49-F238E27FC236}">
                <a16:creationId xmlns:a16="http://schemas.microsoft.com/office/drawing/2014/main" id="{C5C2515B-55AE-5AA3-5690-E6F97BEED765}"/>
              </a:ext>
            </a:extLst>
          </p:cNvPr>
          <p:cNvPicPr>
            <a:picLocks noChangeAspect="1"/>
          </p:cNvPicPr>
          <p:nvPr/>
        </p:nvPicPr>
        <p:blipFill>
          <a:blip r:embed="rId3"/>
          <a:stretch>
            <a:fillRect/>
          </a:stretch>
        </p:blipFill>
        <p:spPr>
          <a:xfrm>
            <a:off x="3796665" y="2020113"/>
            <a:ext cx="3877216" cy="4629796"/>
          </a:xfrm>
          <a:prstGeom prst="rect">
            <a:avLst/>
          </a:prstGeom>
        </p:spPr>
      </p:pic>
    </p:spTree>
    <p:extLst>
      <p:ext uri="{BB962C8B-B14F-4D97-AF65-F5344CB8AC3E}">
        <p14:creationId xmlns:p14="http://schemas.microsoft.com/office/powerpoint/2010/main" val="150630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20A614-C455-0BA9-85B8-BB9C5D06A9FA}"/>
              </a:ext>
            </a:extLst>
          </p:cNvPr>
          <p:cNvSpPr>
            <a:spLocks noGrp="1"/>
          </p:cNvSpPr>
          <p:nvPr>
            <p:ph type="title"/>
          </p:nvPr>
        </p:nvSpPr>
        <p:spPr/>
        <p:txBody>
          <a:bodyPr/>
          <a:lstStyle/>
          <a:p>
            <a:r>
              <a:rPr lang="en-US" dirty="0"/>
              <a:t>Use themes to share colors and font styles</a:t>
            </a:r>
            <a:endParaRPr lang="fr-FR" dirty="0"/>
          </a:p>
        </p:txBody>
      </p:sp>
      <p:sp>
        <p:nvSpPr>
          <p:cNvPr id="3" name="Espace réservé du contenu 2">
            <a:extLst>
              <a:ext uri="{FF2B5EF4-FFF2-40B4-BE49-F238E27FC236}">
                <a16:creationId xmlns:a16="http://schemas.microsoft.com/office/drawing/2014/main" id="{B2553E09-57DB-F455-D40A-4711587B6682}"/>
              </a:ext>
            </a:extLst>
          </p:cNvPr>
          <p:cNvSpPr>
            <a:spLocks noGrp="1"/>
          </p:cNvSpPr>
          <p:nvPr>
            <p:ph idx="1"/>
          </p:nvPr>
        </p:nvSpPr>
        <p:spPr/>
        <p:txBody>
          <a:bodyPr/>
          <a:lstStyle/>
          <a:p>
            <a:r>
              <a:rPr lang="fr-FR" dirty="0"/>
              <a:t>Pour partager des couleurs et des styles de police dans une application, utilisez des thèmes. Vous pouvez soit définir des thèmes à l'échelle de l'application, soit utiliser des widgets de thème qui définissent les couleurs et les styles de police pour une partie particulière de l'application. En fait, les thèmes à l'échelle de l'application ne sont que des widgets thématiques créés à la racine d'une application par </a:t>
            </a:r>
            <a:r>
              <a:rPr lang="fr-FR" dirty="0" err="1"/>
              <a:t>MaterialApp</a:t>
            </a:r>
            <a:r>
              <a:rPr lang="fr-FR" dirty="0"/>
              <a:t>.</a:t>
            </a:r>
          </a:p>
          <a:p>
            <a:endParaRPr lang="fr-FR" dirty="0"/>
          </a:p>
          <a:p>
            <a:r>
              <a:rPr lang="fr-FR" dirty="0"/>
              <a:t>Après avoir défini un thème, utilisez-le dans vos propres widgets. Les widgets </a:t>
            </a:r>
            <a:r>
              <a:rPr lang="fr-FR" dirty="0" err="1"/>
              <a:t>Material</a:t>
            </a:r>
            <a:r>
              <a:rPr lang="fr-FR" dirty="0"/>
              <a:t> de Flutter utilisent également votre thème pour définir les couleurs d'arrière-plan et les styles de police pour les </a:t>
            </a:r>
            <a:r>
              <a:rPr lang="fr-FR" dirty="0" err="1"/>
              <a:t>AppBars</a:t>
            </a:r>
            <a:r>
              <a:rPr lang="fr-FR" dirty="0"/>
              <a:t>, les boutons, les cases à cocher, etc.</a:t>
            </a:r>
          </a:p>
        </p:txBody>
      </p:sp>
    </p:spTree>
    <p:extLst>
      <p:ext uri="{BB962C8B-B14F-4D97-AF65-F5344CB8AC3E}">
        <p14:creationId xmlns:p14="http://schemas.microsoft.com/office/powerpoint/2010/main" val="306892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85EBD-83B2-42A1-DB5F-FAE4DE073DFA}"/>
              </a:ext>
            </a:extLst>
          </p:cNvPr>
          <p:cNvSpPr>
            <a:spLocks noGrp="1"/>
          </p:cNvSpPr>
          <p:nvPr>
            <p:ph type="title"/>
          </p:nvPr>
        </p:nvSpPr>
        <p:spPr/>
        <p:txBody>
          <a:bodyPr/>
          <a:lstStyle/>
          <a:p>
            <a:r>
              <a:rPr lang="fr-FR" dirty="0"/>
              <a:t>Créer les </a:t>
            </a:r>
            <a:r>
              <a:rPr lang="fr-FR" dirty="0" err="1"/>
              <a:t>categorie</a:t>
            </a:r>
            <a:r>
              <a:rPr lang="fr-FR" dirty="0"/>
              <a:t> et le screen article</a:t>
            </a:r>
          </a:p>
        </p:txBody>
      </p:sp>
      <p:pic>
        <p:nvPicPr>
          <p:cNvPr id="9" name="Image 8">
            <a:extLst>
              <a:ext uri="{FF2B5EF4-FFF2-40B4-BE49-F238E27FC236}">
                <a16:creationId xmlns:a16="http://schemas.microsoft.com/office/drawing/2014/main" id="{682C5A02-B791-530A-1A34-F513D0FD675F}"/>
              </a:ext>
            </a:extLst>
          </p:cNvPr>
          <p:cNvPicPr>
            <a:picLocks noChangeAspect="1"/>
          </p:cNvPicPr>
          <p:nvPr/>
        </p:nvPicPr>
        <p:blipFill>
          <a:blip r:embed="rId2"/>
          <a:stretch>
            <a:fillRect/>
          </a:stretch>
        </p:blipFill>
        <p:spPr>
          <a:xfrm>
            <a:off x="926493" y="2514053"/>
            <a:ext cx="3896269" cy="2819794"/>
          </a:xfrm>
          <a:prstGeom prst="rect">
            <a:avLst/>
          </a:prstGeom>
        </p:spPr>
      </p:pic>
      <p:pic>
        <p:nvPicPr>
          <p:cNvPr id="11" name="Image 10">
            <a:extLst>
              <a:ext uri="{FF2B5EF4-FFF2-40B4-BE49-F238E27FC236}">
                <a16:creationId xmlns:a16="http://schemas.microsoft.com/office/drawing/2014/main" id="{3BDAB32F-0D63-217C-DC3D-028B6CA278F2}"/>
              </a:ext>
            </a:extLst>
          </p:cNvPr>
          <p:cNvPicPr>
            <a:picLocks noChangeAspect="1"/>
          </p:cNvPicPr>
          <p:nvPr/>
        </p:nvPicPr>
        <p:blipFill>
          <a:blip r:embed="rId3"/>
          <a:stretch>
            <a:fillRect/>
          </a:stretch>
        </p:blipFill>
        <p:spPr>
          <a:xfrm>
            <a:off x="6096000" y="2093976"/>
            <a:ext cx="4963218" cy="3362794"/>
          </a:xfrm>
          <a:prstGeom prst="rect">
            <a:avLst/>
          </a:prstGeom>
        </p:spPr>
      </p:pic>
    </p:spTree>
    <p:extLst>
      <p:ext uri="{BB962C8B-B14F-4D97-AF65-F5344CB8AC3E}">
        <p14:creationId xmlns:p14="http://schemas.microsoft.com/office/powerpoint/2010/main" val="13293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47216E-648D-D3C6-83D0-2E7CFC7EA68B}"/>
              </a:ext>
            </a:extLst>
          </p:cNvPr>
          <p:cNvSpPr>
            <a:spLocks noGrp="1"/>
          </p:cNvSpPr>
          <p:nvPr>
            <p:ph type="title"/>
          </p:nvPr>
        </p:nvSpPr>
        <p:spPr/>
        <p:txBody>
          <a:bodyPr/>
          <a:lstStyle/>
          <a:p>
            <a:r>
              <a:rPr lang="fr-FR" dirty="0"/>
              <a:t>Créer le </a:t>
            </a:r>
            <a:r>
              <a:rPr lang="fr-FR" dirty="0" err="1"/>
              <a:t>appbar</a:t>
            </a:r>
            <a:endParaRPr lang="fr-FR" dirty="0"/>
          </a:p>
        </p:txBody>
      </p:sp>
      <p:sp>
        <p:nvSpPr>
          <p:cNvPr id="3" name="Espace réservé du contenu 2">
            <a:extLst>
              <a:ext uri="{FF2B5EF4-FFF2-40B4-BE49-F238E27FC236}">
                <a16:creationId xmlns:a16="http://schemas.microsoft.com/office/drawing/2014/main" id="{4064DF49-B063-6780-8CF7-1E1135843836}"/>
              </a:ext>
            </a:extLst>
          </p:cNvPr>
          <p:cNvSpPr>
            <a:spLocks noGrp="1"/>
          </p:cNvSpPr>
          <p:nvPr>
            <p:ph idx="1"/>
          </p:nvPr>
        </p:nvSpPr>
        <p:spPr>
          <a:xfrm>
            <a:off x="155448" y="1927090"/>
            <a:ext cx="4156493" cy="4050792"/>
          </a:xfrm>
        </p:spPr>
        <p:txBody>
          <a:bodyPr/>
          <a:lstStyle/>
          <a:p>
            <a:r>
              <a:rPr lang="fr-FR" dirty="0"/>
              <a:t>Pour supprimer l’</a:t>
            </a:r>
            <a:r>
              <a:rPr lang="fr-FR" dirty="0" err="1"/>
              <a:t>elevation</a:t>
            </a:r>
            <a:r>
              <a:rPr lang="fr-FR" dirty="0"/>
              <a:t> de l’app bar on utilise la propriété </a:t>
            </a:r>
            <a:r>
              <a:rPr lang="fr-FR" dirty="0" err="1">
                <a:highlight>
                  <a:srgbClr val="FFFF00"/>
                </a:highlight>
              </a:rPr>
              <a:t>elevation</a:t>
            </a:r>
            <a:endParaRPr lang="fr-FR" dirty="0">
              <a:highlight>
                <a:srgbClr val="FFFF00"/>
              </a:highlight>
            </a:endParaRPr>
          </a:p>
        </p:txBody>
      </p:sp>
      <p:sp>
        <p:nvSpPr>
          <p:cNvPr id="5" name="ZoneTexte 4">
            <a:extLst>
              <a:ext uri="{FF2B5EF4-FFF2-40B4-BE49-F238E27FC236}">
                <a16:creationId xmlns:a16="http://schemas.microsoft.com/office/drawing/2014/main" id="{83D37799-FC78-E082-009F-CB643B889D9A}"/>
              </a:ext>
            </a:extLst>
          </p:cNvPr>
          <p:cNvSpPr txBox="1"/>
          <p:nvPr/>
        </p:nvSpPr>
        <p:spPr>
          <a:xfrm>
            <a:off x="4448263" y="1818517"/>
            <a:ext cx="4750518" cy="3647152"/>
          </a:xfrm>
          <a:prstGeom prst="rect">
            <a:avLst/>
          </a:prstGeom>
          <a:solidFill>
            <a:schemeClr val="tx1"/>
          </a:solidFill>
        </p:spPr>
        <p:txBody>
          <a:bodyPr wrap="square">
            <a:spAutoFit/>
          </a:bodyPr>
          <a:lstStyle/>
          <a:p>
            <a:r>
              <a:rPr lang="fr-FR" sz="1050" b="0" dirty="0">
                <a:solidFill>
                  <a:srgbClr val="D4D4D4"/>
                </a:solidFill>
                <a:effectLst/>
                <a:latin typeface="Consolas" panose="020B0609020204030204" pitchFamily="49" charset="0"/>
              </a:rPr>
              <a:t> </a:t>
            </a:r>
            <a:r>
              <a:rPr lang="fr-FR" sz="1050" b="0" dirty="0">
                <a:solidFill>
                  <a:srgbClr val="C586C0"/>
                </a:solidFill>
                <a:effectLst/>
                <a:latin typeface="Consolas" panose="020B0609020204030204" pitchFamily="49" charset="0"/>
              </a:rPr>
              <a:t>return</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Scaffold</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appBar</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AppBar</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title</a:t>
            </a:r>
            <a:r>
              <a:rPr lang="fr-FR" sz="1050" b="0" dirty="0">
                <a:solidFill>
                  <a:srgbClr val="D4D4D4"/>
                </a:solidFill>
                <a:effectLst/>
                <a:latin typeface="Consolas" panose="020B0609020204030204" pitchFamily="49" charset="0"/>
              </a:rPr>
              <a:t>: </a:t>
            </a:r>
            <a:r>
              <a:rPr lang="fr-FR" sz="1050" b="0" dirty="0">
                <a:solidFill>
                  <a:srgbClr val="4EC9B0"/>
                </a:solidFill>
                <a:effectLst/>
                <a:latin typeface="Consolas" panose="020B0609020204030204" pitchFamily="49" charset="0"/>
              </a:rPr>
              <a:t>Row</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mainAxisAlignment</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MainAxisAlignment</a:t>
            </a:r>
            <a:r>
              <a:rPr lang="fr-FR" sz="1050" b="0" dirty="0" err="1">
                <a:solidFill>
                  <a:srgbClr val="D4D4D4"/>
                </a:solidFill>
                <a:effectLst/>
                <a:latin typeface="Consolas" panose="020B0609020204030204" pitchFamily="49" charset="0"/>
              </a:rPr>
              <a:t>.</a:t>
            </a:r>
            <a:r>
              <a:rPr lang="fr-FR" sz="1050" b="0" dirty="0" err="1">
                <a:solidFill>
                  <a:srgbClr val="4FC1FF"/>
                </a:solidFill>
                <a:effectLst/>
                <a:latin typeface="Consolas" panose="020B0609020204030204" pitchFamily="49" charset="0"/>
              </a:rPr>
              <a:t>center</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children</a:t>
            </a:r>
            <a:r>
              <a:rPr lang="fr-FR" sz="1050" b="0" dirty="0">
                <a:solidFill>
                  <a:srgbClr val="D4D4D4"/>
                </a:solidFill>
                <a:effectLst/>
                <a:latin typeface="Consolas" panose="020B0609020204030204" pitchFamily="49" charset="0"/>
              </a:rPr>
              <a:t>: </a:t>
            </a:r>
            <a:r>
              <a:rPr lang="fr-FR" sz="1050" b="0" dirty="0" err="1">
                <a:solidFill>
                  <a:srgbClr val="569CD6"/>
                </a:solidFill>
                <a:effectLst/>
                <a:latin typeface="Consolas" panose="020B0609020204030204" pitchFamily="49" charset="0"/>
              </a:rPr>
              <a:t>const</a:t>
            </a:r>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Text</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a:solidFill>
                  <a:srgbClr val="CE9178"/>
                </a:solidFill>
                <a:effectLst/>
                <a:latin typeface="Consolas" panose="020B0609020204030204" pitchFamily="49" charset="0"/>
              </a:rPr>
              <a:t>"Flutter"</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a:solidFill>
                  <a:srgbClr val="9CDCFE"/>
                </a:solidFill>
                <a:effectLst/>
                <a:latin typeface="Consolas" panose="020B0609020204030204" pitchFamily="49" charset="0"/>
              </a:rPr>
              <a:t>style</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TextStyle</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color</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Colors</a:t>
            </a:r>
            <a:r>
              <a:rPr lang="fr-FR" sz="1050" b="0" dirty="0" err="1">
                <a:solidFill>
                  <a:srgbClr val="D4D4D4"/>
                </a:solidFill>
                <a:effectLst/>
                <a:latin typeface="Consolas" panose="020B0609020204030204" pitchFamily="49" charset="0"/>
              </a:rPr>
              <a:t>.</a:t>
            </a:r>
            <a:r>
              <a:rPr lang="fr-FR" sz="1050" b="0" dirty="0" err="1">
                <a:solidFill>
                  <a:srgbClr val="9CDCFE"/>
                </a:solidFill>
                <a:effectLst/>
                <a:latin typeface="Consolas" panose="020B0609020204030204" pitchFamily="49" charset="0"/>
              </a:rPr>
              <a:t>black</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Text</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a:solidFill>
                  <a:srgbClr val="CE9178"/>
                </a:solidFill>
                <a:effectLst/>
                <a:latin typeface="Consolas" panose="020B0609020204030204" pitchFamily="49" charset="0"/>
              </a:rPr>
              <a:t>"News"</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a:solidFill>
                  <a:srgbClr val="9CDCFE"/>
                </a:solidFill>
                <a:effectLst/>
                <a:latin typeface="Consolas" panose="020B0609020204030204" pitchFamily="49" charset="0"/>
              </a:rPr>
              <a:t>style</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TextStyle</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color</a:t>
            </a:r>
            <a:r>
              <a:rPr lang="fr-FR" sz="1050" b="0" dirty="0">
                <a:solidFill>
                  <a:srgbClr val="D4D4D4"/>
                </a:solidFill>
                <a:effectLst/>
                <a:latin typeface="Consolas" panose="020B0609020204030204" pitchFamily="49" charset="0"/>
              </a:rPr>
              <a:t>: </a:t>
            </a:r>
            <a:r>
              <a:rPr lang="fr-FR" sz="1050" b="0" dirty="0" err="1">
                <a:solidFill>
                  <a:srgbClr val="4EC9B0"/>
                </a:solidFill>
                <a:effectLst/>
                <a:latin typeface="Consolas" panose="020B0609020204030204" pitchFamily="49" charset="0"/>
              </a:rPr>
              <a:t>Colors</a:t>
            </a:r>
            <a:r>
              <a:rPr lang="fr-FR" sz="1050" b="0" dirty="0" err="1">
                <a:solidFill>
                  <a:srgbClr val="D4D4D4"/>
                </a:solidFill>
                <a:effectLst/>
                <a:latin typeface="Consolas" panose="020B0609020204030204" pitchFamily="49" charset="0"/>
              </a:rPr>
              <a:t>.</a:t>
            </a:r>
            <a:r>
              <a:rPr lang="fr-FR" sz="1050" b="0" dirty="0" err="1">
                <a:solidFill>
                  <a:srgbClr val="9CDCFE"/>
                </a:solidFill>
                <a:effectLst/>
                <a:latin typeface="Consolas" panose="020B0609020204030204" pitchFamily="49" charset="0"/>
              </a:rPr>
              <a:t>blue</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r>
              <a:rPr lang="fr-FR" sz="1050" b="0" dirty="0" err="1">
                <a:solidFill>
                  <a:srgbClr val="9CDCFE"/>
                </a:solidFill>
                <a:effectLst/>
                <a:latin typeface="Consolas" panose="020B0609020204030204" pitchFamily="49" charset="0"/>
              </a:rPr>
              <a:t>elevation</a:t>
            </a:r>
            <a:r>
              <a:rPr lang="fr-FR" sz="1050" b="0" dirty="0">
                <a:solidFill>
                  <a:srgbClr val="D4D4D4"/>
                </a:solidFill>
                <a:effectLst/>
                <a:latin typeface="Consolas" panose="020B0609020204030204" pitchFamily="49" charset="0"/>
              </a:rPr>
              <a:t>: </a:t>
            </a:r>
            <a:r>
              <a:rPr lang="fr-FR" sz="1050" b="0" dirty="0">
                <a:solidFill>
                  <a:srgbClr val="B5CEA8"/>
                </a:solidFill>
                <a:effectLst/>
                <a:latin typeface="Consolas" panose="020B0609020204030204" pitchFamily="49" charset="0"/>
              </a:rPr>
              <a:t>0.0</a:t>
            </a:r>
            <a:r>
              <a:rPr lang="fr-FR" sz="1050" b="0" dirty="0">
                <a:solidFill>
                  <a:srgbClr val="D4D4D4"/>
                </a:solidFill>
                <a:effectLst/>
                <a:latin typeface="Consolas" panose="020B0609020204030204" pitchFamily="49" charset="0"/>
              </a:rPr>
              <a:t>,</a:t>
            </a:r>
          </a:p>
          <a:p>
            <a:r>
              <a:rPr lang="fr-FR" sz="1050" b="0" dirty="0">
                <a:solidFill>
                  <a:srgbClr val="D4D4D4"/>
                </a:solidFill>
                <a:effectLst/>
                <a:latin typeface="Consolas" panose="020B0609020204030204" pitchFamily="49" charset="0"/>
              </a:rPr>
              <a:t>      ),</a:t>
            </a:r>
          </a:p>
          <a:p>
            <a:r>
              <a:rPr lang="fr-FR" sz="1050" b="0" dirty="0">
                <a:solidFill>
                  <a:srgbClr val="D4D4D4"/>
                </a:solidFill>
                <a:effectLst/>
                <a:latin typeface="Consolas" panose="020B0609020204030204" pitchFamily="49" charset="0"/>
              </a:rPr>
              <a:t>    );</a:t>
            </a:r>
          </a:p>
        </p:txBody>
      </p:sp>
      <p:pic>
        <p:nvPicPr>
          <p:cNvPr id="7" name="Image 6">
            <a:extLst>
              <a:ext uri="{FF2B5EF4-FFF2-40B4-BE49-F238E27FC236}">
                <a16:creationId xmlns:a16="http://schemas.microsoft.com/office/drawing/2014/main" id="{7BB58FD2-D232-3813-52CD-A3F7FEAEF3B9}"/>
              </a:ext>
            </a:extLst>
          </p:cNvPr>
          <p:cNvPicPr>
            <a:picLocks noChangeAspect="1"/>
          </p:cNvPicPr>
          <p:nvPr/>
        </p:nvPicPr>
        <p:blipFill>
          <a:blip r:embed="rId2"/>
          <a:stretch>
            <a:fillRect/>
          </a:stretch>
        </p:blipFill>
        <p:spPr>
          <a:xfrm>
            <a:off x="8734936" y="1031846"/>
            <a:ext cx="3301616" cy="5041343"/>
          </a:xfrm>
          <a:prstGeom prst="rect">
            <a:avLst/>
          </a:prstGeom>
        </p:spPr>
      </p:pic>
    </p:spTree>
    <p:extLst>
      <p:ext uri="{BB962C8B-B14F-4D97-AF65-F5344CB8AC3E}">
        <p14:creationId xmlns:p14="http://schemas.microsoft.com/office/powerpoint/2010/main" val="47108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0EBB0-EA1D-DF2B-0AD5-A7360ED03F0A}"/>
              </a:ext>
            </a:extLst>
          </p:cNvPr>
          <p:cNvSpPr>
            <a:spLocks noGrp="1"/>
          </p:cNvSpPr>
          <p:nvPr>
            <p:ph type="title"/>
          </p:nvPr>
        </p:nvSpPr>
        <p:spPr/>
        <p:txBody>
          <a:bodyPr/>
          <a:lstStyle/>
          <a:p>
            <a:r>
              <a:rPr lang="fr-FR" dirty="0"/>
              <a:t>body</a:t>
            </a:r>
          </a:p>
        </p:txBody>
      </p:sp>
      <p:sp>
        <p:nvSpPr>
          <p:cNvPr id="3" name="Espace réservé du contenu 2">
            <a:extLst>
              <a:ext uri="{FF2B5EF4-FFF2-40B4-BE49-F238E27FC236}">
                <a16:creationId xmlns:a16="http://schemas.microsoft.com/office/drawing/2014/main" id="{63F4363A-413F-4654-F3CC-90EE21FC2A67}"/>
              </a:ext>
            </a:extLst>
          </p:cNvPr>
          <p:cNvSpPr>
            <a:spLocks noGrp="1"/>
          </p:cNvSpPr>
          <p:nvPr>
            <p:ph idx="1"/>
          </p:nvPr>
        </p:nvSpPr>
        <p:spPr>
          <a:xfrm>
            <a:off x="461393" y="1853967"/>
            <a:ext cx="10981189" cy="4689446"/>
          </a:xfrm>
        </p:spPr>
        <p:txBody>
          <a:bodyPr/>
          <a:lstStyle/>
          <a:p>
            <a:r>
              <a:rPr lang="fr-FR" dirty="0"/>
              <a:t>Notre body est composer d ’un menu de catégories et d’une zone de </a:t>
            </a:r>
            <a:r>
              <a:rPr lang="fr-FR" dirty="0" err="1"/>
              <a:t>detail</a:t>
            </a:r>
            <a:endParaRPr lang="fr-FR" dirty="0"/>
          </a:p>
          <a:p>
            <a:r>
              <a:rPr lang="fr-FR" dirty="0"/>
              <a:t>Nous allons créer un dossier helper dans lib afin de créer un fichier data qui contient une liste de </a:t>
            </a:r>
            <a:r>
              <a:rPr lang="fr-FR" dirty="0" err="1"/>
              <a:t>categorie</a:t>
            </a:r>
            <a:endParaRPr lang="fr-FR" dirty="0"/>
          </a:p>
          <a:p>
            <a:r>
              <a:rPr lang="fr-FR" dirty="0"/>
              <a:t>Cette liste est de type </a:t>
            </a:r>
            <a:r>
              <a:rPr lang="fr-FR" dirty="0" err="1"/>
              <a:t>CategoryModel</a:t>
            </a:r>
            <a:r>
              <a:rPr lang="fr-FR" dirty="0"/>
              <a:t> </a:t>
            </a:r>
          </a:p>
          <a:p>
            <a:r>
              <a:rPr lang="fr-FR" dirty="0"/>
              <a:t>On créer notre </a:t>
            </a:r>
            <a:r>
              <a:rPr lang="fr-FR" dirty="0" err="1"/>
              <a:t>categoryModel</a:t>
            </a:r>
            <a:r>
              <a:rPr lang="fr-FR" dirty="0"/>
              <a:t> dans un dossier nommé </a:t>
            </a:r>
            <a:r>
              <a:rPr lang="fr-FR" dirty="0" err="1"/>
              <a:t>models</a:t>
            </a:r>
            <a:endParaRPr lang="fr-FR" dirty="0"/>
          </a:p>
          <a:p>
            <a:r>
              <a:rPr lang="fr-FR" dirty="0"/>
              <a:t>Les deux fichier sont fournit</a:t>
            </a:r>
          </a:p>
        </p:txBody>
      </p:sp>
      <p:pic>
        <p:nvPicPr>
          <p:cNvPr id="5" name="Image 4">
            <a:extLst>
              <a:ext uri="{FF2B5EF4-FFF2-40B4-BE49-F238E27FC236}">
                <a16:creationId xmlns:a16="http://schemas.microsoft.com/office/drawing/2014/main" id="{53447EB5-77E8-1244-95E7-D09EFDEE5D66}"/>
              </a:ext>
            </a:extLst>
          </p:cNvPr>
          <p:cNvPicPr>
            <a:picLocks noChangeAspect="1"/>
          </p:cNvPicPr>
          <p:nvPr/>
        </p:nvPicPr>
        <p:blipFill>
          <a:blip r:embed="rId2"/>
          <a:stretch>
            <a:fillRect/>
          </a:stretch>
        </p:blipFill>
        <p:spPr>
          <a:xfrm>
            <a:off x="1265165" y="4484475"/>
            <a:ext cx="1876687" cy="1105054"/>
          </a:xfrm>
          <a:prstGeom prst="rect">
            <a:avLst/>
          </a:prstGeom>
        </p:spPr>
      </p:pic>
    </p:spTree>
    <p:extLst>
      <p:ext uri="{BB962C8B-B14F-4D97-AF65-F5344CB8AC3E}">
        <p14:creationId xmlns:p14="http://schemas.microsoft.com/office/powerpoint/2010/main" val="1953522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1566</TotalTime>
  <Words>2429</Words>
  <Application>Microsoft Office PowerPoint</Application>
  <PresentationFormat>Grand écran</PresentationFormat>
  <Paragraphs>351</Paragraphs>
  <Slides>24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Arial</vt:lpstr>
      <vt:lpstr>Calibri</vt:lpstr>
      <vt:lpstr>Consolas</vt:lpstr>
      <vt:lpstr>Roboto</vt:lpstr>
      <vt:lpstr>Rockwell</vt:lpstr>
      <vt:lpstr>Rockwell Condensed</vt:lpstr>
      <vt:lpstr>Wingdings</vt:lpstr>
      <vt:lpstr>Type de bois</vt:lpstr>
      <vt:lpstr>Projet flutter</vt:lpstr>
      <vt:lpstr>Présentation du projet </vt:lpstr>
      <vt:lpstr>newsapi</vt:lpstr>
      <vt:lpstr>Creation de nos screens</vt:lpstr>
      <vt:lpstr>Creation de notre Home</vt:lpstr>
      <vt:lpstr>Use themes to share colors and font styles</vt:lpstr>
      <vt:lpstr>Créer les categorie et le screen article</vt:lpstr>
      <vt:lpstr>Créer le appbar</vt:lpstr>
      <vt:lpstr>body</vt:lpstr>
      <vt:lpstr>Menu de categories</vt:lpstr>
      <vt:lpstr>Présentation PowerPoint</vt:lpstr>
      <vt:lpstr>ListView</vt:lpstr>
      <vt:lpstr>Présentation PowerPoint</vt:lpstr>
      <vt:lpstr>Présentation PowerPoint</vt:lpstr>
      <vt:lpstr>Présentation PowerPoint</vt:lpstr>
      <vt:lpstr>blogbox</vt:lpstr>
      <vt:lpstr>Recuperation de  données</vt:lpstr>
      <vt:lpstr>Présentation PowerPoint</vt:lpstr>
      <vt:lpstr>Présentation PowerPoint</vt:lpstr>
      <vt:lpstr>styling</vt:lpstr>
      <vt:lpstr>Afficher nos article</vt:lpstr>
      <vt:lpstr>Présentation PowerPoint</vt:lpstr>
      <vt:lpstr>Présentation PowerPoint</vt:lpstr>
      <vt:lpstr>Categorie news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Kamel BAHMED</dc:creator>
  <cp:lastModifiedBy>Kamel BAHMED</cp:lastModifiedBy>
  <cp:revision>56</cp:revision>
  <dcterms:created xsi:type="dcterms:W3CDTF">2022-10-18T08:47:06Z</dcterms:created>
  <dcterms:modified xsi:type="dcterms:W3CDTF">2022-11-26T07:48:07Z</dcterms:modified>
</cp:coreProperties>
</file>