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
      <p:font typeface="Roboto Slab" panose="020B0604020202020204" charset="0"/>
      <p:regular r:id="rId25"/>
      <p:bold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XkQokaor3Nux+6ihJhSsM4xnw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9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 name="Google Shape;13;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379691fbf_0_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100">
                <a:solidFill>
                  <a:schemeClr val="dk1"/>
                </a:solidFill>
                <a:highlight>
                  <a:srgbClr val="FFFFFF"/>
                </a:highlight>
                <a:latin typeface="Verdana"/>
                <a:ea typeface="Verdana"/>
                <a:cs typeface="Verdana"/>
                <a:sym typeface="Verdana"/>
              </a:rPr>
              <a:t>Le réseau NAT VMware fonctionne en traduisant les adresses des machines virtuelles appartenant à un réseau Vmnet privé en adresses de la machine hôte. Lorsqu'une machine virtuelle envoie une demande d'accès à une ressource réseau, cette dernière interprète cette requête comme si elle provenait de la machine hôte. NAT utilise les ressources réseau de l'hôte pour se connecter au réseau externe.</a:t>
            </a:r>
            <a:endParaRPr/>
          </a:p>
        </p:txBody>
      </p:sp>
      <p:sp>
        <p:nvSpPr>
          <p:cNvPr id="206" name="Google Shape;206;g15379691fb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379691fbf_0_6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Si l'ordinateur hôte est relié à un réseau Éthernet, la configuration en réseau ponté est généralement pour permettre à la machine virtuelle d'accéder à ce réseau. Il est possible d'utiliser le réseau ponté pour accéder à la fois à des réseaux câblés et sans fil.</a:t>
            </a:r>
            <a:endParaRPr/>
          </a:p>
        </p:txBody>
      </p:sp>
      <p:sp>
        <p:nvSpPr>
          <p:cNvPr id="214" name="Google Shape;214;g15379691fb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90a5e7bf2_0_2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1390a5e7bf2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90a5e7bf2_0_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390a5e7b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5379691fbf_0_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15379691fb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 name="Google Shape;20;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1390a5e7bf2_0_7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g1390a5e7bf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8f6d9c3b3_3_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38f6d9c3b3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90a5e7bf2_0_18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g1390a5e7bf2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90a5e7bf2_0_29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1390a5e7bf2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79691fbf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Le type Host-Only. Ce type de connexion ne permet pas de sortir vers un réseau extérieur, ni d'accéder au réseau local par l'intermédiaire de la carte réseau physique de la machine physique hôte. Comme son nom l'indique, ce mode permet uniquement d'établir une connexion entre la machine virtuelle et la machine physique</a:t>
            </a:r>
            <a:endParaRPr/>
          </a:p>
        </p:txBody>
      </p:sp>
      <p:sp>
        <p:nvSpPr>
          <p:cNvPr id="188" name="Google Shape;188;g15379691fb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379691fbf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Le type LAN Segment permet d'isoler des machines sur un LAN virtuel. Ainsi, vous pouvez regrouper sur un même LAN virtuel plusieurs machines virtuelles, sans qu'elles puissent accéder au réseau local, au réseau extérieur, ni même à l'hôte physique.</a:t>
            </a:r>
            <a:endParaRPr/>
          </a:p>
        </p:txBody>
      </p:sp>
      <p:sp>
        <p:nvSpPr>
          <p:cNvPr id="197" name="Google Shape;197;g15379691fb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gradFill>
          <a:gsLst>
            <a:gs pos="0">
              <a:srgbClr val="FFFFFF"/>
            </a:gs>
            <a:gs pos="100000">
              <a:srgbClr val="DDDDDD"/>
            </a:gs>
          </a:gsLst>
          <a:lin ang="16200000" scaled="0"/>
        </a:gra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FFFFFF"/>
            </a:gs>
            <a:gs pos="100000">
              <a:srgbClr val="DDDDDD"/>
            </a:gs>
          </a:gsLst>
          <a:lin ang="16200000" scaled="0"/>
        </a:gra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
        <p:cNvGrpSpPr/>
        <p:nvPr/>
      </p:nvGrpSpPr>
      <p:grpSpPr>
        <a:xfrm>
          <a:off x="0" y="0"/>
          <a:ext cx="0" cy="0"/>
          <a:chOff x="0" y="0"/>
          <a:chExt cx="0" cy="0"/>
        </a:xfrm>
      </p:grpSpPr>
      <p:sp>
        <p:nvSpPr>
          <p:cNvPr id="15" name="Google Shape;15;p10"/>
          <p:cNvSpPr/>
          <p:nvPr/>
        </p:nvSpPr>
        <p:spPr>
          <a:xfrm>
            <a:off x="0" y="-121024"/>
            <a:ext cx="18288000" cy="10407900"/>
          </a:xfrm>
          <a:prstGeom prst="rect">
            <a:avLst/>
          </a:prstGeom>
          <a:solidFill>
            <a:srgbClr val="00467C">
              <a:alpha val="81568"/>
            </a:srgbClr>
          </a:solidFill>
          <a:ln w="25400" cap="flat" cmpd="sng">
            <a:solidFill>
              <a:schemeClr val="accent1">
                <a:alpha val="0"/>
              </a:schemeClr>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16" name="Google Shape;16;p10"/>
          <p:cNvPicPr preferRelativeResize="0"/>
          <p:nvPr/>
        </p:nvPicPr>
        <p:blipFill rotWithShape="1">
          <a:blip r:embed="rId4">
            <a:alphaModFix/>
          </a:blip>
          <a:srcRect/>
          <a:stretch/>
        </p:blipFill>
        <p:spPr>
          <a:xfrm>
            <a:off x="5098846" y="-1936777"/>
            <a:ext cx="7543211" cy="13410153"/>
          </a:xfrm>
          <a:prstGeom prst="rect">
            <a:avLst/>
          </a:prstGeom>
          <a:noFill/>
          <a:ln>
            <a:noFill/>
          </a:ln>
        </p:spPr>
      </p:pic>
      <p:sp>
        <p:nvSpPr>
          <p:cNvPr id="17" name="Google Shape;17;p10"/>
          <p:cNvSpPr txBox="1"/>
          <p:nvPr/>
        </p:nvSpPr>
        <p:spPr>
          <a:xfrm>
            <a:off x="6695007" y="5644655"/>
            <a:ext cx="8326200" cy="431100"/>
          </a:xfrm>
          <a:prstGeom prst="rect">
            <a:avLst/>
          </a:prstGeom>
          <a:noFill/>
          <a:ln>
            <a:noFill/>
          </a:ln>
        </p:spPr>
        <p:txBody>
          <a:bodyPr spcFirstLastPara="1" wrap="square" lIns="0" tIns="0" rIns="0" bIns="0" anchor="t" anchorCtr="0">
            <a:spAutoFit/>
          </a:bodyPr>
          <a:lstStyle/>
          <a:p>
            <a:pPr marL="0" marR="0" lvl="0" indent="0" algn="l" rtl="0">
              <a:lnSpc>
                <a:spcPct val="70000"/>
              </a:lnSpc>
              <a:spcBef>
                <a:spcPts val="0"/>
              </a:spcBef>
              <a:spcAft>
                <a:spcPts val="0"/>
              </a:spcAft>
              <a:buClr>
                <a:schemeClr val="lt1"/>
              </a:buClr>
              <a:buSzPts val="4000"/>
              <a:buFont typeface="Roboto Slab"/>
              <a:buNone/>
            </a:pPr>
            <a:r>
              <a:rPr lang="fr-FR" sz="4000" b="1" i="0" u="none" strike="noStrike" cap="none">
                <a:solidFill>
                  <a:schemeClr val="lt1"/>
                </a:solidFill>
                <a:latin typeface="Roboto Slab"/>
                <a:ea typeface="Roboto Slab"/>
                <a:cs typeface="Roboto Slab"/>
                <a:sym typeface="Roboto Slab"/>
              </a:rPr>
              <a:t>/ </a:t>
            </a:r>
            <a:r>
              <a:rPr lang="fr-FR" sz="4000" b="1">
                <a:solidFill>
                  <a:schemeClr val="lt1"/>
                </a:solidFill>
                <a:latin typeface="Roboto Slab"/>
                <a:ea typeface="Roboto Slab"/>
                <a:cs typeface="Roboto Slab"/>
                <a:sym typeface="Roboto Slab"/>
              </a:rPr>
              <a:t>Virtualisation</a:t>
            </a:r>
            <a:endParaRPr sz="4000" b="0" i="0" u="none" strike="noStrike" cap="none">
              <a:solidFill>
                <a:schemeClr val="lt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g15379691fbf_0_61"/>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209" name="Google Shape;209;g15379691fbf_0_61"/>
          <p:cNvPicPr preferRelativeResize="0"/>
          <p:nvPr/>
        </p:nvPicPr>
        <p:blipFill rotWithShape="1">
          <a:blip r:embed="rId3">
            <a:alphaModFix/>
          </a:blip>
          <a:srcRect/>
          <a:stretch/>
        </p:blipFill>
        <p:spPr>
          <a:xfrm>
            <a:off x="1000461" y="304972"/>
            <a:ext cx="4044876" cy="725961"/>
          </a:xfrm>
          <a:prstGeom prst="rect">
            <a:avLst/>
          </a:prstGeom>
          <a:noFill/>
          <a:ln>
            <a:noFill/>
          </a:ln>
        </p:spPr>
      </p:pic>
      <p:sp>
        <p:nvSpPr>
          <p:cNvPr id="210" name="Google Shape;210;g15379691fbf_0_61"/>
          <p:cNvSpPr txBox="1"/>
          <p:nvPr/>
        </p:nvSpPr>
        <p:spPr>
          <a:xfrm>
            <a:off x="10173850" y="4527759"/>
            <a:ext cx="69351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8000" b="1">
                <a:solidFill>
                  <a:schemeClr val="lt1"/>
                </a:solidFill>
                <a:latin typeface="Roboto Slab"/>
                <a:ea typeface="Roboto Slab"/>
                <a:cs typeface="Roboto Slab"/>
                <a:sym typeface="Roboto Slab"/>
              </a:rPr>
              <a:t>NAT</a:t>
            </a:r>
            <a:endParaRPr sz="8000" b="1" i="0" u="none" strike="noStrike" cap="none">
              <a:solidFill>
                <a:schemeClr val="lt1"/>
              </a:solidFill>
              <a:latin typeface="Roboto Slab"/>
              <a:ea typeface="Roboto Slab"/>
              <a:cs typeface="Roboto Slab"/>
              <a:sym typeface="Roboto Slab"/>
            </a:endParaRPr>
          </a:p>
        </p:txBody>
      </p:sp>
      <p:pic>
        <p:nvPicPr>
          <p:cNvPr id="211" name="Google Shape;211;g15379691fbf_0_61"/>
          <p:cNvPicPr preferRelativeResize="0"/>
          <p:nvPr/>
        </p:nvPicPr>
        <p:blipFill>
          <a:blip r:embed="rId4">
            <a:alphaModFix/>
          </a:blip>
          <a:stretch>
            <a:fillRect/>
          </a:stretch>
        </p:blipFill>
        <p:spPr>
          <a:xfrm>
            <a:off x="1000450" y="2019660"/>
            <a:ext cx="6935100" cy="62289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g15379691fbf_0_69"/>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217" name="Google Shape;217;g15379691fbf_0_69"/>
          <p:cNvPicPr preferRelativeResize="0"/>
          <p:nvPr/>
        </p:nvPicPr>
        <p:blipFill rotWithShape="1">
          <a:blip r:embed="rId3">
            <a:alphaModFix/>
          </a:blip>
          <a:srcRect/>
          <a:stretch/>
        </p:blipFill>
        <p:spPr>
          <a:xfrm>
            <a:off x="1000461" y="304972"/>
            <a:ext cx="4044876" cy="725961"/>
          </a:xfrm>
          <a:prstGeom prst="rect">
            <a:avLst/>
          </a:prstGeom>
          <a:noFill/>
          <a:ln>
            <a:noFill/>
          </a:ln>
        </p:spPr>
      </p:pic>
      <p:sp>
        <p:nvSpPr>
          <p:cNvPr id="218" name="Google Shape;218;g15379691fbf_0_69"/>
          <p:cNvSpPr txBox="1"/>
          <p:nvPr/>
        </p:nvSpPr>
        <p:spPr>
          <a:xfrm>
            <a:off x="10173850" y="4518409"/>
            <a:ext cx="69351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8000" b="1">
                <a:solidFill>
                  <a:schemeClr val="lt1"/>
                </a:solidFill>
                <a:latin typeface="Roboto Slab"/>
                <a:ea typeface="Roboto Slab"/>
                <a:cs typeface="Roboto Slab"/>
                <a:sym typeface="Roboto Slab"/>
              </a:rPr>
              <a:t>Bridge</a:t>
            </a:r>
            <a:endParaRPr sz="8000" b="1" i="0" u="none" strike="noStrike" cap="none">
              <a:solidFill>
                <a:schemeClr val="lt1"/>
              </a:solidFill>
              <a:latin typeface="Roboto Slab"/>
              <a:ea typeface="Roboto Slab"/>
              <a:cs typeface="Roboto Slab"/>
              <a:sym typeface="Roboto Slab"/>
            </a:endParaRPr>
          </a:p>
        </p:txBody>
      </p:sp>
      <p:pic>
        <p:nvPicPr>
          <p:cNvPr id="219" name="Google Shape;219;g15379691fbf_0_69"/>
          <p:cNvPicPr preferRelativeResize="0"/>
          <p:nvPr/>
        </p:nvPicPr>
        <p:blipFill>
          <a:blip r:embed="rId4">
            <a:alphaModFix/>
          </a:blip>
          <a:stretch>
            <a:fillRect/>
          </a:stretch>
        </p:blipFill>
        <p:spPr>
          <a:xfrm>
            <a:off x="637325" y="2355908"/>
            <a:ext cx="7794176" cy="5575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390a5e7bf2_0_247"/>
          <p:cNvSpPr txBox="1"/>
          <p:nvPr/>
        </p:nvSpPr>
        <p:spPr>
          <a:xfrm>
            <a:off x="486571" y="1333623"/>
            <a:ext cx="7881900" cy="1015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6600"/>
              <a:buFont typeface="Roboto"/>
              <a:buNone/>
            </a:pPr>
            <a:r>
              <a:rPr lang="fr-FR" sz="6600" b="1">
                <a:solidFill>
                  <a:srgbClr val="3F3F3F"/>
                </a:solidFill>
                <a:latin typeface="Roboto"/>
                <a:ea typeface="Roboto"/>
                <a:cs typeface="Roboto"/>
                <a:sym typeface="Roboto"/>
              </a:rPr>
              <a:t>Avantages</a:t>
            </a:r>
            <a:endParaRPr sz="1400" b="0" i="0" u="none" strike="noStrike" cap="none">
              <a:solidFill>
                <a:srgbClr val="000000"/>
              </a:solidFill>
              <a:latin typeface="Arial"/>
              <a:ea typeface="Arial"/>
              <a:cs typeface="Arial"/>
              <a:sym typeface="Arial"/>
            </a:endParaRPr>
          </a:p>
        </p:txBody>
      </p:sp>
      <p:sp>
        <p:nvSpPr>
          <p:cNvPr id="225" name="Google Shape;225;g1390a5e7bf2_0_247"/>
          <p:cNvSpPr/>
          <p:nvPr/>
        </p:nvSpPr>
        <p:spPr>
          <a:xfrm>
            <a:off x="8889434" y="-32714"/>
            <a:ext cx="9540900" cy="10352400"/>
          </a:xfrm>
          <a:prstGeom prst="rect">
            <a:avLst/>
          </a:prstGeom>
          <a:solidFill>
            <a:srgbClr val="2B4280"/>
          </a:solidFill>
          <a:ln w="12700" cap="flat" cmpd="sng">
            <a:solidFill>
              <a:srgbClr val="4472C4"/>
            </a:solidFill>
            <a:prstDash val="solid"/>
            <a:miter lim="400000"/>
            <a:headEnd type="none" w="sm" len="sm"/>
            <a:tailEnd type="none" w="sm" len="sm"/>
          </a:ln>
        </p:spPr>
        <p:txBody>
          <a:bodyPr spcFirstLastPara="1" wrap="square" lIns="68575" tIns="45700" rIns="68575" bIns="45700" anchor="ctr" anchorCtr="0">
            <a:noAutofit/>
          </a:bodyPr>
          <a:lstStyle/>
          <a:p>
            <a:pPr marL="0" marR="0" lvl="0" indent="0" algn="l" rtl="0">
              <a:lnSpc>
                <a:spcPct val="100000"/>
              </a:lnSpc>
              <a:spcBef>
                <a:spcPts val="0"/>
              </a:spcBef>
              <a:spcAft>
                <a:spcPts val="0"/>
              </a:spcAft>
              <a:buClr>
                <a:srgbClr val="FFFFFF"/>
              </a:buClr>
              <a:buSzPts val="2100"/>
              <a:buFont typeface="Arial"/>
              <a:buNone/>
            </a:pPr>
            <a:endParaRPr sz="2100" b="0" i="0" u="none" strike="noStrike" cap="none">
              <a:solidFill>
                <a:srgbClr val="FFFFFF"/>
              </a:solidFill>
              <a:latin typeface="Arial"/>
              <a:ea typeface="Arial"/>
              <a:cs typeface="Arial"/>
              <a:sym typeface="Arial"/>
            </a:endParaRPr>
          </a:p>
        </p:txBody>
      </p:sp>
      <p:sp>
        <p:nvSpPr>
          <p:cNvPr id="226" name="Google Shape;226;g1390a5e7bf2_0_247"/>
          <p:cNvSpPr txBox="1"/>
          <p:nvPr/>
        </p:nvSpPr>
        <p:spPr>
          <a:xfrm>
            <a:off x="9937300" y="1333623"/>
            <a:ext cx="7881900" cy="1015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600"/>
              <a:buFont typeface="Roboto"/>
              <a:buNone/>
            </a:pPr>
            <a:r>
              <a:rPr lang="fr-FR" sz="6600" b="1">
                <a:solidFill>
                  <a:srgbClr val="FFFFFF"/>
                </a:solidFill>
                <a:latin typeface="Roboto"/>
                <a:ea typeface="Roboto"/>
                <a:cs typeface="Roboto"/>
                <a:sym typeface="Roboto"/>
              </a:rPr>
              <a:t>Inconvénient</a:t>
            </a:r>
            <a:endParaRPr sz="1400" b="0" i="0" u="none" strike="noStrike" cap="none">
              <a:solidFill>
                <a:srgbClr val="000000"/>
              </a:solidFill>
              <a:latin typeface="Arial"/>
              <a:ea typeface="Arial"/>
              <a:cs typeface="Arial"/>
              <a:sym typeface="Arial"/>
            </a:endParaRPr>
          </a:p>
        </p:txBody>
      </p:sp>
      <p:sp>
        <p:nvSpPr>
          <p:cNvPr id="227" name="Google Shape;227;g1390a5e7bf2_0_247"/>
          <p:cNvSpPr txBox="1"/>
          <p:nvPr/>
        </p:nvSpPr>
        <p:spPr>
          <a:xfrm>
            <a:off x="1639325" y="3428975"/>
            <a:ext cx="5576400" cy="3456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fr-FR" sz="2083">
                <a:solidFill>
                  <a:schemeClr val="lt2"/>
                </a:solidFill>
                <a:latin typeface="Roboto"/>
                <a:ea typeface="Roboto"/>
                <a:cs typeface="Roboto"/>
                <a:sym typeface="Roboto"/>
              </a:rPr>
              <a:t>Système isolé</a:t>
            </a:r>
            <a:endParaRPr sz="2083">
              <a:solidFill>
                <a:schemeClr val="lt2"/>
              </a:solidFill>
              <a:latin typeface="Roboto"/>
              <a:ea typeface="Roboto"/>
              <a:cs typeface="Roboto"/>
              <a:sym typeface="Roboto"/>
            </a:endParaRPr>
          </a:p>
          <a:p>
            <a:pPr marL="457200" lvl="0" indent="0" algn="l" rtl="0">
              <a:spcBef>
                <a:spcPts val="0"/>
              </a:spcBef>
              <a:spcAft>
                <a:spcPts val="0"/>
              </a:spcAft>
              <a:buNone/>
            </a:pPr>
            <a:endParaRPr sz="2083">
              <a:solidFill>
                <a:schemeClr val="lt2"/>
              </a:solidFill>
              <a:latin typeface="Roboto"/>
              <a:ea typeface="Roboto"/>
              <a:cs typeface="Roboto"/>
              <a:sym typeface="Roboto"/>
            </a:endParaRPr>
          </a:p>
          <a:p>
            <a:pPr marL="457200" marR="0" lvl="0" indent="-360920" algn="l" rtl="0">
              <a:lnSpc>
                <a:spcPct val="110000"/>
              </a:lnSpc>
              <a:spcBef>
                <a:spcPts val="0"/>
              </a:spcBef>
              <a:spcAft>
                <a:spcPts val="0"/>
              </a:spcAft>
              <a:buClr>
                <a:schemeClr val="lt2"/>
              </a:buClr>
              <a:buSzPts val="2084"/>
              <a:buFont typeface="Roboto"/>
              <a:buChar char="-"/>
            </a:pPr>
            <a:r>
              <a:rPr lang="fr-FR" sz="2083">
                <a:solidFill>
                  <a:schemeClr val="lt2"/>
                </a:solidFill>
                <a:latin typeface="Roboto"/>
                <a:ea typeface="Roboto"/>
                <a:cs typeface="Roboto"/>
                <a:sym typeface="Roboto"/>
              </a:rPr>
              <a:t>Répartition des ressources</a:t>
            </a:r>
            <a:endParaRPr sz="2083">
              <a:solidFill>
                <a:schemeClr val="lt2"/>
              </a:solidFill>
              <a:latin typeface="Roboto"/>
              <a:ea typeface="Roboto"/>
              <a:cs typeface="Roboto"/>
              <a:sym typeface="Roboto"/>
            </a:endParaRPr>
          </a:p>
          <a:p>
            <a:pPr marL="457200" marR="0" lvl="0" indent="0" algn="l" rtl="0">
              <a:lnSpc>
                <a:spcPct val="110000"/>
              </a:lnSpc>
              <a:spcBef>
                <a:spcPts val="0"/>
              </a:spcBef>
              <a:spcAft>
                <a:spcPts val="0"/>
              </a:spcAft>
              <a:buNone/>
            </a:pPr>
            <a:endParaRPr sz="2083">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Char char="-"/>
            </a:pPr>
            <a:r>
              <a:rPr lang="fr-FR" sz="2083">
                <a:solidFill>
                  <a:schemeClr val="lt2"/>
                </a:solidFill>
                <a:latin typeface="Roboto"/>
                <a:ea typeface="Roboto"/>
                <a:cs typeface="Roboto"/>
                <a:sym typeface="Roboto"/>
              </a:rPr>
              <a:t>Possibilité d’avoir plusieurs systèmes d’exploitation accessible rapidement</a:t>
            </a:r>
            <a:endParaRPr sz="2083">
              <a:solidFill>
                <a:schemeClr val="lt2"/>
              </a:solidFill>
              <a:latin typeface="Roboto"/>
              <a:ea typeface="Roboto"/>
              <a:cs typeface="Roboto"/>
              <a:sym typeface="Roboto"/>
            </a:endParaRPr>
          </a:p>
          <a:p>
            <a:pPr marL="457200" lvl="0" indent="0" algn="l" rtl="0">
              <a:spcBef>
                <a:spcPts val="0"/>
              </a:spcBef>
              <a:spcAft>
                <a:spcPts val="0"/>
              </a:spcAft>
              <a:buNone/>
            </a:pPr>
            <a:endParaRPr sz="2083">
              <a:solidFill>
                <a:schemeClr val="lt2"/>
              </a:solidFill>
              <a:latin typeface="Roboto"/>
              <a:ea typeface="Roboto"/>
              <a:cs typeface="Roboto"/>
              <a:sym typeface="Roboto"/>
            </a:endParaRPr>
          </a:p>
          <a:p>
            <a:pPr marL="457200" lvl="0" indent="-360920" algn="l" rtl="0">
              <a:spcBef>
                <a:spcPts val="0"/>
              </a:spcBef>
              <a:spcAft>
                <a:spcPts val="0"/>
              </a:spcAft>
              <a:buClr>
                <a:schemeClr val="lt2"/>
              </a:buClr>
              <a:buSzPts val="2084"/>
              <a:buFont typeface="Roboto"/>
              <a:buChar char="-"/>
            </a:pPr>
            <a:r>
              <a:rPr lang="fr-FR" sz="2083">
                <a:solidFill>
                  <a:schemeClr val="lt2"/>
                </a:solidFill>
                <a:latin typeface="Roboto"/>
                <a:ea typeface="Roboto"/>
                <a:cs typeface="Roboto"/>
                <a:sym typeface="Roboto"/>
              </a:rPr>
              <a:t>Moins de machines physiques</a:t>
            </a:r>
            <a:endParaRPr sz="2083">
              <a:solidFill>
                <a:schemeClr val="lt2"/>
              </a:solidFill>
              <a:latin typeface="Roboto"/>
              <a:ea typeface="Roboto"/>
              <a:cs typeface="Roboto"/>
              <a:sym typeface="Roboto"/>
            </a:endParaRPr>
          </a:p>
          <a:p>
            <a:pPr marL="457200" lvl="0" indent="0" algn="l" rtl="0">
              <a:spcBef>
                <a:spcPts val="0"/>
              </a:spcBef>
              <a:spcAft>
                <a:spcPts val="0"/>
              </a:spcAft>
              <a:buNone/>
            </a:pPr>
            <a:endParaRPr sz="2083">
              <a:solidFill>
                <a:schemeClr val="lt2"/>
              </a:solidFill>
              <a:latin typeface="Roboto"/>
              <a:ea typeface="Roboto"/>
              <a:cs typeface="Roboto"/>
              <a:sym typeface="Roboto"/>
            </a:endParaRPr>
          </a:p>
          <a:p>
            <a:pPr marL="457200" lvl="0" indent="-360920" algn="l" rtl="0">
              <a:spcBef>
                <a:spcPts val="0"/>
              </a:spcBef>
              <a:spcAft>
                <a:spcPts val="0"/>
              </a:spcAft>
              <a:buClr>
                <a:schemeClr val="lt2"/>
              </a:buClr>
              <a:buSzPts val="2084"/>
              <a:buFont typeface="Roboto"/>
              <a:buChar char="-"/>
            </a:pPr>
            <a:r>
              <a:rPr lang="fr-FR" sz="2083">
                <a:solidFill>
                  <a:schemeClr val="lt2"/>
                </a:solidFill>
                <a:latin typeface="Roboto"/>
                <a:ea typeface="Roboto"/>
                <a:cs typeface="Roboto"/>
                <a:sym typeface="Roboto"/>
              </a:rPr>
              <a:t>Une meilleure sécurité</a:t>
            </a:r>
            <a:endParaRPr sz="2083">
              <a:solidFill>
                <a:schemeClr val="lt2"/>
              </a:solidFill>
              <a:latin typeface="Roboto"/>
              <a:ea typeface="Roboto"/>
              <a:cs typeface="Roboto"/>
              <a:sym typeface="Roboto"/>
            </a:endParaRPr>
          </a:p>
        </p:txBody>
      </p:sp>
      <p:sp>
        <p:nvSpPr>
          <p:cNvPr id="228" name="Google Shape;228;g1390a5e7bf2_0_247"/>
          <p:cNvSpPr txBox="1"/>
          <p:nvPr/>
        </p:nvSpPr>
        <p:spPr>
          <a:xfrm>
            <a:off x="10871675" y="3428975"/>
            <a:ext cx="5576400" cy="313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fr-FR" sz="2083">
                <a:solidFill>
                  <a:schemeClr val="lt1"/>
                </a:solidFill>
                <a:latin typeface="Roboto"/>
                <a:ea typeface="Roboto"/>
                <a:cs typeface="Roboto"/>
                <a:sym typeface="Roboto"/>
              </a:rPr>
              <a:t>Si le système hôte tombe, VM inutilisable</a:t>
            </a:r>
            <a:endParaRPr sz="2083">
              <a:solidFill>
                <a:schemeClr val="lt1"/>
              </a:solidFill>
              <a:latin typeface="Roboto"/>
              <a:ea typeface="Roboto"/>
              <a:cs typeface="Roboto"/>
              <a:sym typeface="Roboto"/>
            </a:endParaRPr>
          </a:p>
          <a:p>
            <a:pPr marL="457200" lvl="0" indent="0" algn="l" rtl="0">
              <a:spcBef>
                <a:spcPts val="0"/>
              </a:spcBef>
              <a:spcAft>
                <a:spcPts val="0"/>
              </a:spcAft>
              <a:buNone/>
            </a:pPr>
            <a:endParaRPr sz="2083">
              <a:solidFill>
                <a:schemeClr val="lt1"/>
              </a:solidFill>
              <a:latin typeface="Roboto"/>
              <a:ea typeface="Roboto"/>
              <a:cs typeface="Roboto"/>
              <a:sym typeface="Roboto"/>
            </a:endParaRPr>
          </a:p>
          <a:p>
            <a:pPr marL="457200" marR="0" lvl="0" indent="-360920" algn="l" rtl="0">
              <a:lnSpc>
                <a:spcPct val="110000"/>
              </a:lnSpc>
              <a:spcBef>
                <a:spcPts val="0"/>
              </a:spcBef>
              <a:spcAft>
                <a:spcPts val="0"/>
              </a:spcAft>
              <a:buClr>
                <a:schemeClr val="lt1"/>
              </a:buClr>
              <a:buSzPts val="2084"/>
              <a:buFont typeface="Roboto"/>
              <a:buChar char="-"/>
            </a:pPr>
            <a:r>
              <a:rPr lang="fr-FR" sz="2083">
                <a:solidFill>
                  <a:schemeClr val="lt1"/>
                </a:solidFill>
                <a:latin typeface="Roboto"/>
                <a:ea typeface="Roboto"/>
                <a:cs typeface="Roboto"/>
                <a:sym typeface="Roboto"/>
              </a:rPr>
              <a:t>Plus gourmand en ressources</a:t>
            </a:r>
            <a:endParaRPr sz="2083">
              <a:solidFill>
                <a:schemeClr val="lt1"/>
              </a:solidFill>
              <a:latin typeface="Roboto"/>
              <a:ea typeface="Roboto"/>
              <a:cs typeface="Roboto"/>
              <a:sym typeface="Roboto"/>
            </a:endParaRPr>
          </a:p>
          <a:p>
            <a:pPr marL="457200" marR="0" lvl="0" indent="0" algn="l" rtl="0">
              <a:lnSpc>
                <a:spcPct val="110000"/>
              </a:lnSpc>
              <a:spcBef>
                <a:spcPts val="0"/>
              </a:spcBef>
              <a:spcAft>
                <a:spcPts val="0"/>
              </a:spcAft>
              <a:buNone/>
            </a:pPr>
            <a:endParaRPr sz="2083">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Char char="-"/>
            </a:pPr>
            <a:r>
              <a:rPr lang="fr-FR" sz="2083">
                <a:solidFill>
                  <a:schemeClr val="lt1"/>
                </a:solidFill>
                <a:latin typeface="Roboto"/>
                <a:ea typeface="Roboto"/>
                <a:cs typeface="Roboto"/>
                <a:sym typeface="Roboto"/>
              </a:rPr>
              <a:t>Problème de performance peut être répercuté sur les autres machines</a:t>
            </a:r>
            <a:endParaRPr sz="2083">
              <a:solidFill>
                <a:schemeClr val="lt1"/>
              </a:solidFill>
              <a:latin typeface="Roboto"/>
              <a:ea typeface="Roboto"/>
              <a:cs typeface="Roboto"/>
              <a:sym typeface="Roboto"/>
            </a:endParaRPr>
          </a:p>
          <a:p>
            <a:pPr marL="457200" lvl="0" indent="0" algn="l" rtl="0">
              <a:spcBef>
                <a:spcPts val="0"/>
              </a:spcBef>
              <a:spcAft>
                <a:spcPts val="0"/>
              </a:spcAft>
              <a:buNone/>
            </a:pPr>
            <a:endParaRPr sz="2083">
              <a:solidFill>
                <a:schemeClr val="lt1"/>
              </a:solidFill>
              <a:latin typeface="Roboto"/>
              <a:ea typeface="Roboto"/>
              <a:cs typeface="Roboto"/>
              <a:sym typeface="Roboto"/>
            </a:endParaRPr>
          </a:p>
          <a:p>
            <a:pPr marL="457200" lvl="0" indent="-360920" algn="l" rtl="0">
              <a:spcBef>
                <a:spcPts val="0"/>
              </a:spcBef>
              <a:spcAft>
                <a:spcPts val="0"/>
              </a:spcAft>
              <a:buClr>
                <a:schemeClr val="lt1"/>
              </a:buClr>
              <a:buSzPts val="2084"/>
              <a:buFont typeface="Roboto"/>
              <a:buChar char="-"/>
            </a:pPr>
            <a:r>
              <a:rPr lang="fr-FR" sz="2083">
                <a:solidFill>
                  <a:schemeClr val="lt1"/>
                </a:solidFill>
                <a:latin typeface="Roboto"/>
                <a:ea typeface="Roboto"/>
                <a:cs typeface="Roboto"/>
                <a:sym typeface="Roboto"/>
              </a:rPr>
              <a:t>Perte de performance pour les disques durs</a:t>
            </a:r>
            <a:endParaRPr sz="2083">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34385"/>
        </a:solidFill>
        <a:effectLst/>
      </p:bgPr>
    </p:bg>
    <p:spTree>
      <p:nvGrpSpPr>
        <p:cNvPr id="1" name="Shape 232"/>
        <p:cNvGrpSpPr/>
        <p:nvPr/>
      </p:nvGrpSpPr>
      <p:grpSpPr>
        <a:xfrm>
          <a:off x="0" y="0"/>
          <a:ext cx="0" cy="0"/>
          <a:chOff x="0" y="0"/>
          <a:chExt cx="0" cy="0"/>
        </a:xfrm>
      </p:grpSpPr>
      <p:grpSp>
        <p:nvGrpSpPr>
          <p:cNvPr id="233" name="Google Shape;233;g1390a5e7bf2_0_1"/>
          <p:cNvGrpSpPr/>
          <p:nvPr/>
        </p:nvGrpSpPr>
        <p:grpSpPr>
          <a:xfrm>
            <a:off x="996239" y="5108936"/>
            <a:ext cx="16295421" cy="4928850"/>
            <a:chOff x="0" y="0"/>
            <a:chExt cx="21727228" cy="6571800"/>
          </a:xfrm>
        </p:grpSpPr>
        <p:sp>
          <p:nvSpPr>
            <p:cNvPr id="234" name="Google Shape;234;g1390a5e7bf2_0_1"/>
            <p:cNvSpPr/>
            <p:nvPr/>
          </p:nvSpPr>
          <p:spPr>
            <a:xfrm>
              <a:off x="0" y="0"/>
              <a:ext cx="3962100" cy="6571800"/>
            </a:xfrm>
            <a:prstGeom prst="roundRect">
              <a:avLst>
                <a:gd name="adj" fmla="val 16347"/>
              </a:avLst>
            </a:prstGeom>
            <a:solidFill>
              <a:schemeClr val="lt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35" name="Google Shape;235;g1390a5e7bf2_0_1"/>
            <p:cNvSpPr/>
            <p:nvPr/>
          </p:nvSpPr>
          <p:spPr>
            <a:xfrm>
              <a:off x="4441282" y="0"/>
              <a:ext cx="3962100" cy="6571800"/>
            </a:xfrm>
            <a:prstGeom prst="roundRect">
              <a:avLst>
                <a:gd name="adj" fmla="val 16347"/>
              </a:avLst>
            </a:prstGeom>
            <a:solidFill>
              <a:schemeClr val="lt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36" name="Google Shape;236;g1390a5e7bf2_0_1"/>
            <p:cNvSpPr/>
            <p:nvPr/>
          </p:nvSpPr>
          <p:spPr>
            <a:xfrm>
              <a:off x="8882564" y="0"/>
              <a:ext cx="3962100" cy="6571800"/>
            </a:xfrm>
            <a:prstGeom prst="roundRect">
              <a:avLst>
                <a:gd name="adj" fmla="val 16347"/>
              </a:avLst>
            </a:prstGeom>
            <a:solidFill>
              <a:schemeClr val="lt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37" name="Google Shape;237;g1390a5e7bf2_0_1"/>
            <p:cNvSpPr/>
            <p:nvPr/>
          </p:nvSpPr>
          <p:spPr>
            <a:xfrm>
              <a:off x="13323847" y="0"/>
              <a:ext cx="3962100" cy="6571800"/>
            </a:xfrm>
            <a:prstGeom prst="roundRect">
              <a:avLst>
                <a:gd name="adj" fmla="val 16347"/>
              </a:avLst>
            </a:prstGeom>
            <a:solidFill>
              <a:schemeClr val="lt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38" name="Google Shape;238;g1390a5e7bf2_0_1"/>
            <p:cNvSpPr/>
            <p:nvPr/>
          </p:nvSpPr>
          <p:spPr>
            <a:xfrm>
              <a:off x="0" y="785044"/>
              <a:ext cx="2941326" cy="2162754"/>
            </a:xfrm>
            <a:custGeom>
              <a:avLst/>
              <a:gdLst/>
              <a:ahLst/>
              <a:cxnLst/>
              <a:rect l="l" t="t" r="r" b="b"/>
              <a:pathLst>
                <a:path w="21600" h="21600" extrusionOk="0">
                  <a:moveTo>
                    <a:pt x="0" y="0"/>
                  </a:moveTo>
                  <a:lnTo>
                    <a:pt x="13659" y="0"/>
                  </a:lnTo>
                  <a:lnTo>
                    <a:pt x="21600" y="10800"/>
                  </a:lnTo>
                  <a:lnTo>
                    <a:pt x="13659" y="21600"/>
                  </a:lnTo>
                  <a:lnTo>
                    <a:pt x="0" y="21600"/>
                  </a:lnTo>
                  <a:close/>
                </a:path>
              </a:pathLst>
            </a:custGeom>
            <a:solidFill>
              <a:srgbClr val="26262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2F2F2"/>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39" name="Google Shape;239;g1390a5e7bf2_0_1"/>
            <p:cNvSpPr/>
            <p:nvPr/>
          </p:nvSpPr>
          <p:spPr>
            <a:xfrm>
              <a:off x="4441281" y="785044"/>
              <a:ext cx="2941326" cy="2162754"/>
            </a:xfrm>
            <a:custGeom>
              <a:avLst/>
              <a:gdLst/>
              <a:ahLst/>
              <a:cxnLst/>
              <a:rect l="l" t="t" r="r" b="b"/>
              <a:pathLst>
                <a:path w="21600" h="21600" extrusionOk="0">
                  <a:moveTo>
                    <a:pt x="0" y="0"/>
                  </a:moveTo>
                  <a:lnTo>
                    <a:pt x="13659" y="0"/>
                  </a:lnTo>
                  <a:lnTo>
                    <a:pt x="21600" y="10800"/>
                  </a:lnTo>
                  <a:lnTo>
                    <a:pt x="13659" y="21600"/>
                  </a:lnTo>
                  <a:lnTo>
                    <a:pt x="0" y="21600"/>
                  </a:lnTo>
                  <a:close/>
                </a:path>
              </a:pathLst>
            </a:custGeom>
            <a:solidFill>
              <a:srgbClr val="26262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40" name="Google Shape;240;g1390a5e7bf2_0_1"/>
            <p:cNvSpPr/>
            <p:nvPr/>
          </p:nvSpPr>
          <p:spPr>
            <a:xfrm>
              <a:off x="8882564" y="785044"/>
              <a:ext cx="2941326" cy="2162754"/>
            </a:xfrm>
            <a:custGeom>
              <a:avLst/>
              <a:gdLst/>
              <a:ahLst/>
              <a:cxnLst/>
              <a:rect l="l" t="t" r="r" b="b"/>
              <a:pathLst>
                <a:path w="21600" h="21600" extrusionOk="0">
                  <a:moveTo>
                    <a:pt x="0" y="0"/>
                  </a:moveTo>
                  <a:lnTo>
                    <a:pt x="13659" y="0"/>
                  </a:lnTo>
                  <a:lnTo>
                    <a:pt x="21600" y="10800"/>
                  </a:lnTo>
                  <a:lnTo>
                    <a:pt x="13659" y="21600"/>
                  </a:lnTo>
                  <a:lnTo>
                    <a:pt x="0" y="21600"/>
                  </a:lnTo>
                  <a:close/>
                </a:path>
              </a:pathLst>
            </a:custGeom>
            <a:solidFill>
              <a:srgbClr val="26262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41" name="Google Shape;241;g1390a5e7bf2_0_1"/>
            <p:cNvSpPr/>
            <p:nvPr/>
          </p:nvSpPr>
          <p:spPr>
            <a:xfrm>
              <a:off x="13323847" y="785044"/>
              <a:ext cx="2941326" cy="2162754"/>
            </a:xfrm>
            <a:custGeom>
              <a:avLst/>
              <a:gdLst/>
              <a:ahLst/>
              <a:cxnLst/>
              <a:rect l="l" t="t" r="r" b="b"/>
              <a:pathLst>
                <a:path w="21600" h="21600" extrusionOk="0">
                  <a:moveTo>
                    <a:pt x="0" y="0"/>
                  </a:moveTo>
                  <a:lnTo>
                    <a:pt x="13659" y="0"/>
                  </a:lnTo>
                  <a:lnTo>
                    <a:pt x="21600" y="10800"/>
                  </a:lnTo>
                  <a:lnTo>
                    <a:pt x="13659" y="21600"/>
                  </a:lnTo>
                  <a:lnTo>
                    <a:pt x="0" y="21600"/>
                  </a:lnTo>
                  <a:close/>
                </a:path>
              </a:pathLst>
            </a:custGeom>
            <a:solidFill>
              <a:srgbClr val="26262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42" name="Google Shape;242;g1390a5e7bf2_0_1"/>
            <p:cNvSpPr/>
            <p:nvPr/>
          </p:nvSpPr>
          <p:spPr>
            <a:xfrm>
              <a:off x="17765128" y="0"/>
              <a:ext cx="3962100" cy="6571800"/>
            </a:xfrm>
            <a:prstGeom prst="roundRect">
              <a:avLst>
                <a:gd name="adj" fmla="val 16347"/>
              </a:avLst>
            </a:prstGeom>
            <a:solidFill>
              <a:schemeClr val="lt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243" name="Google Shape;243;g1390a5e7bf2_0_1"/>
            <p:cNvSpPr/>
            <p:nvPr/>
          </p:nvSpPr>
          <p:spPr>
            <a:xfrm>
              <a:off x="17765128" y="785044"/>
              <a:ext cx="2941326" cy="2162754"/>
            </a:xfrm>
            <a:custGeom>
              <a:avLst/>
              <a:gdLst/>
              <a:ahLst/>
              <a:cxnLst/>
              <a:rect l="l" t="t" r="r" b="b"/>
              <a:pathLst>
                <a:path w="21600" h="21600" extrusionOk="0">
                  <a:moveTo>
                    <a:pt x="0" y="0"/>
                  </a:moveTo>
                  <a:lnTo>
                    <a:pt x="13659" y="0"/>
                  </a:lnTo>
                  <a:lnTo>
                    <a:pt x="21600" y="10800"/>
                  </a:lnTo>
                  <a:lnTo>
                    <a:pt x="13659" y="21600"/>
                  </a:lnTo>
                  <a:lnTo>
                    <a:pt x="0" y="21600"/>
                  </a:lnTo>
                  <a:close/>
                </a:path>
              </a:pathLst>
            </a:custGeom>
            <a:solidFill>
              <a:srgbClr val="26262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sp>
        <p:nvSpPr>
          <p:cNvPr id="244" name="Google Shape;244;g1390a5e7bf2_0_1"/>
          <p:cNvSpPr txBox="1"/>
          <p:nvPr/>
        </p:nvSpPr>
        <p:spPr>
          <a:xfrm>
            <a:off x="1455707" y="5989022"/>
            <a:ext cx="926700" cy="1015800"/>
          </a:xfrm>
          <a:prstGeom prst="rect">
            <a:avLst/>
          </a:prstGeom>
          <a:noFill/>
          <a:ln>
            <a:noFill/>
          </a:ln>
        </p:spPr>
        <p:txBody>
          <a:bodyPr spcFirstLastPara="1" wrap="square" lIns="34275" tIns="45700" rIns="34275" bIns="45700" anchor="t" anchorCtr="0">
            <a:spAutoFit/>
          </a:bodyPr>
          <a:lstStyle/>
          <a:p>
            <a:pPr marL="0" marR="0" lvl="0" indent="0" algn="ctr" rtl="0">
              <a:lnSpc>
                <a:spcPct val="100000"/>
              </a:lnSpc>
              <a:spcBef>
                <a:spcPts val="0"/>
              </a:spcBef>
              <a:spcAft>
                <a:spcPts val="0"/>
              </a:spcAft>
              <a:buClr>
                <a:srgbClr val="FFFFFF"/>
              </a:buClr>
              <a:buSzPts val="6000"/>
              <a:buFont typeface="Roboto Slab"/>
              <a:buNone/>
            </a:pPr>
            <a:r>
              <a:rPr lang="fr-FR" sz="6000" b="1" i="0" u="none" strike="noStrike" cap="none">
                <a:solidFill>
                  <a:srgbClr val="FFFFFF"/>
                </a:solidFill>
                <a:latin typeface="Roboto Slab"/>
                <a:ea typeface="Roboto Slab"/>
                <a:cs typeface="Roboto Slab"/>
                <a:sym typeface="Roboto Slab"/>
              </a:rPr>
              <a:t>1</a:t>
            </a:r>
            <a:endParaRPr sz="1400" b="0" i="0" u="none" strike="noStrike" cap="none">
              <a:solidFill>
                <a:srgbClr val="000000"/>
              </a:solidFill>
              <a:latin typeface="Arial"/>
              <a:ea typeface="Arial"/>
              <a:cs typeface="Arial"/>
              <a:sym typeface="Arial"/>
            </a:endParaRPr>
          </a:p>
        </p:txBody>
      </p:sp>
      <p:grpSp>
        <p:nvGrpSpPr>
          <p:cNvPr id="245" name="Google Shape;245;g1390a5e7bf2_0_1"/>
          <p:cNvGrpSpPr/>
          <p:nvPr/>
        </p:nvGrpSpPr>
        <p:grpSpPr>
          <a:xfrm>
            <a:off x="1403640" y="7887123"/>
            <a:ext cx="2167195" cy="1664000"/>
            <a:chOff x="0" y="0"/>
            <a:chExt cx="2889594" cy="2218667"/>
          </a:xfrm>
        </p:grpSpPr>
        <p:sp>
          <p:nvSpPr>
            <p:cNvPr id="246" name="Google Shape;246;g1390a5e7bf2_0_1"/>
            <p:cNvSpPr/>
            <p:nvPr/>
          </p:nvSpPr>
          <p:spPr>
            <a:xfrm>
              <a:off x="0" y="649067"/>
              <a:ext cx="2782782" cy="15696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7F7F7F"/>
                </a:buClr>
                <a:buSzPts val="1800"/>
                <a:buFont typeface="Roboto"/>
                <a:buNone/>
              </a:pPr>
              <a:endParaRPr sz="1400" b="0" i="0" u="none" strike="noStrike" cap="none">
                <a:solidFill>
                  <a:srgbClr val="000000"/>
                </a:solidFill>
                <a:latin typeface="Arial"/>
                <a:ea typeface="Arial"/>
                <a:cs typeface="Arial"/>
                <a:sym typeface="Arial"/>
              </a:endParaRPr>
            </a:p>
          </p:txBody>
        </p:sp>
        <p:sp>
          <p:nvSpPr>
            <p:cNvPr id="247" name="Google Shape;247;g1390a5e7bf2_0_1"/>
            <p:cNvSpPr/>
            <p:nvPr/>
          </p:nvSpPr>
          <p:spPr>
            <a:xfrm>
              <a:off x="0" y="0"/>
              <a:ext cx="2889594" cy="666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2600" b="1">
                  <a:solidFill>
                    <a:srgbClr val="3F3F3F"/>
                  </a:solidFill>
                  <a:latin typeface="Roboto Slab"/>
                  <a:ea typeface="Roboto Slab"/>
                  <a:cs typeface="Roboto Slab"/>
                  <a:sym typeface="Roboto Slab"/>
                </a:rPr>
                <a:t>Création d’une machine virtuelle</a:t>
              </a:r>
              <a:endParaRPr sz="26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chemeClr val="dk1"/>
                </a:buClr>
                <a:buSzPts val="1100"/>
                <a:buFont typeface="Arial"/>
                <a:buNone/>
              </a:pPr>
              <a:endParaRPr sz="28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3F3F3F"/>
                </a:buClr>
                <a:buSzPts val="2800"/>
                <a:buFont typeface="Roboto Slab"/>
                <a:buNone/>
              </a:pPr>
              <a:endParaRPr sz="2800" b="1">
                <a:solidFill>
                  <a:srgbClr val="3F3F3F"/>
                </a:solidFill>
                <a:latin typeface="Roboto Slab"/>
                <a:ea typeface="Roboto Slab"/>
                <a:cs typeface="Roboto Slab"/>
                <a:sym typeface="Roboto Slab"/>
              </a:endParaRPr>
            </a:p>
          </p:txBody>
        </p:sp>
      </p:grpSp>
      <p:sp>
        <p:nvSpPr>
          <p:cNvPr id="248" name="Google Shape;248;g1390a5e7bf2_0_1"/>
          <p:cNvSpPr txBox="1"/>
          <p:nvPr/>
        </p:nvSpPr>
        <p:spPr>
          <a:xfrm>
            <a:off x="4778454" y="5989022"/>
            <a:ext cx="926700" cy="1015800"/>
          </a:xfrm>
          <a:prstGeom prst="rect">
            <a:avLst/>
          </a:prstGeom>
          <a:noFill/>
          <a:ln>
            <a:noFill/>
          </a:ln>
        </p:spPr>
        <p:txBody>
          <a:bodyPr spcFirstLastPara="1" wrap="square" lIns="34275" tIns="45700" rIns="34275" bIns="45700" anchor="t" anchorCtr="0">
            <a:spAutoFit/>
          </a:bodyPr>
          <a:lstStyle/>
          <a:p>
            <a:pPr marL="0" marR="0" lvl="0" indent="0" algn="ctr" rtl="0">
              <a:lnSpc>
                <a:spcPct val="100000"/>
              </a:lnSpc>
              <a:spcBef>
                <a:spcPts val="0"/>
              </a:spcBef>
              <a:spcAft>
                <a:spcPts val="0"/>
              </a:spcAft>
              <a:buClr>
                <a:srgbClr val="FFFFFF"/>
              </a:buClr>
              <a:buSzPts val="6000"/>
              <a:buFont typeface="Roboto Slab"/>
              <a:buNone/>
            </a:pPr>
            <a:r>
              <a:rPr lang="fr-FR" sz="6000" b="1" i="0" u="none" strike="noStrike" cap="none">
                <a:solidFill>
                  <a:srgbClr val="FFFFFF"/>
                </a:solidFill>
                <a:latin typeface="Roboto Slab"/>
                <a:ea typeface="Roboto Slab"/>
                <a:cs typeface="Roboto Slab"/>
                <a:sym typeface="Roboto Slab"/>
              </a:rPr>
              <a:t>2</a:t>
            </a:r>
            <a:endParaRPr sz="1400" b="0" i="0" u="none" strike="noStrike" cap="none">
              <a:solidFill>
                <a:srgbClr val="000000"/>
              </a:solidFill>
              <a:latin typeface="Arial"/>
              <a:ea typeface="Arial"/>
              <a:cs typeface="Arial"/>
              <a:sym typeface="Arial"/>
            </a:endParaRPr>
          </a:p>
        </p:txBody>
      </p:sp>
      <p:sp>
        <p:nvSpPr>
          <p:cNvPr id="249" name="Google Shape;249;g1390a5e7bf2_0_1"/>
          <p:cNvSpPr txBox="1"/>
          <p:nvPr/>
        </p:nvSpPr>
        <p:spPr>
          <a:xfrm>
            <a:off x="8078866" y="5989022"/>
            <a:ext cx="926700" cy="1015800"/>
          </a:xfrm>
          <a:prstGeom prst="rect">
            <a:avLst/>
          </a:prstGeom>
          <a:noFill/>
          <a:ln>
            <a:noFill/>
          </a:ln>
        </p:spPr>
        <p:txBody>
          <a:bodyPr spcFirstLastPara="1" wrap="square" lIns="34275" tIns="45700" rIns="34275" bIns="45700" anchor="t" anchorCtr="0">
            <a:spAutoFit/>
          </a:bodyPr>
          <a:lstStyle/>
          <a:p>
            <a:pPr marL="0" marR="0" lvl="0" indent="0" algn="ctr" rtl="0">
              <a:lnSpc>
                <a:spcPct val="100000"/>
              </a:lnSpc>
              <a:spcBef>
                <a:spcPts val="0"/>
              </a:spcBef>
              <a:spcAft>
                <a:spcPts val="0"/>
              </a:spcAft>
              <a:buClr>
                <a:srgbClr val="FFFFFF"/>
              </a:buClr>
              <a:buSzPts val="6000"/>
              <a:buFont typeface="Roboto Slab"/>
              <a:buNone/>
            </a:pPr>
            <a:r>
              <a:rPr lang="fr-FR" sz="6000" b="1" i="0" u="none" strike="noStrike" cap="none">
                <a:solidFill>
                  <a:srgbClr val="FFFFFF"/>
                </a:solidFill>
                <a:latin typeface="Roboto Slab"/>
                <a:ea typeface="Roboto Slab"/>
                <a:cs typeface="Roboto Slab"/>
                <a:sym typeface="Roboto Slab"/>
              </a:rPr>
              <a:t>3</a:t>
            </a:r>
            <a:endParaRPr sz="1400" b="0" i="0" u="none" strike="noStrike" cap="none">
              <a:solidFill>
                <a:srgbClr val="000000"/>
              </a:solidFill>
              <a:latin typeface="Arial"/>
              <a:ea typeface="Arial"/>
              <a:cs typeface="Arial"/>
              <a:sym typeface="Arial"/>
            </a:endParaRPr>
          </a:p>
        </p:txBody>
      </p:sp>
      <p:sp>
        <p:nvSpPr>
          <p:cNvPr id="250" name="Google Shape;250;g1390a5e7bf2_0_1"/>
          <p:cNvSpPr txBox="1"/>
          <p:nvPr/>
        </p:nvSpPr>
        <p:spPr>
          <a:xfrm>
            <a:off x="11514081" y="5989022"/>
            <a:ext cx="926700" cy="1015800"/>
          </a:xfrm>
          <a:prstGeom prst="rect">
            <a:avLst/>
          </a:prstGeom>
          <a:noFill/>
          <a:ln>
            <a:noFill/>
          </a:ln>
        </p:spPr>
        <p:txBody>
          <a:bodyPr spcFirstLastPara="1" wrap="square" lIns="34275" tIns="45700" rIns="34275" bIns="45700" anchor="t" anchorCtr="0">
            <a:spAutoFit/>
          </a:bodyPr>
          <a:lstStyle/>
          <a:p>
            <a:pPr marL="0" marR="0" lvl="0" indent="0" algn="ctr" rtl="0">
              <a:lnSpc>
                <a:spcPct val="100000"/>
              </a:lnSpc>
              <a:spcBef>
                <a:spcPts val="0"/>
              </a:spcBef>
              <a:spcAft>
                <a:spcPts val="0"/>
              </a:spcAft>
              <a:buClr>
                <a:srgbClr val="FFFFFF"/>
              </a:buClr>
              <a:buSzPts val="6000"/>
              <a:buFont typeface="Roboto Slab"/>
              <a:buNone/>
            </a:pPr>
            <a:r>
              <a:rPr lang="fr-FR" sz="6000" b="1" i="0" u="none" strike="noStrike" cap="none">
                <a:solidFill>
                  <a:srgbClr val="FFFFFF"/>
                </a:solidFill>
                <a:latin typeface="Roboto Slab"/>
                <a:ea typeface="Roboto Slab"/>
                <a:cs typeface="Roboto Slab"/>
                <a:sym typeface="Roboto Slab"/>
              </a:rPr>
              <a:t>4</a:t>
            </a:r>
            <a:endParaRPr sz="1400" b="0" i="0" u="none" strike="noStrike" cap="none">
              <a:solidFill>
                <a:srgbClr val="000000"/>
              </a:solidFill>
              <a:latin typeface="Arial"/>
              <a:ea typeface="Arial"/>
              <a:cs typeface="Arial"/>
              <a:sym typeface="Arial"/>
            </a:endParaRPr>
          </a:p>
        </p:txBody>
      </p:sp>
      <p:sp>
        <p:nvSpPr>
          <p:cNvPr id="251" name="Google Shape;251;g1390a5e7bf2_0_1"/>
          <p:cNvSpPr txBox="1"/>
          <p:nvPr/>
        </p:nvSpPr>
        <p:spPr>
          <a:xfrm>
            <a:off x="14728769" y="5989022"/>
            <a:ext cx="926700" cy="1015800"/>
          </a:xfrm>
          <a:prstGeom prst="rect">
            <a:avLst/>
          </a:prstGeom>
          <a:noFill/>
          <a:ln>
            <a:noFill/>
          </a:ln>
        </p:spPr>
        <p:txBody>
          <a:bodyPr spcFirstLastPara="1" wrap="square" lIns="34275" tIns="45700" rIns="34275" bIns="45700" anchor="t" anchorCtr="0">
            <a:spAutoFit/>
          </a:bodyPr>
          <a:lstStyle/>
          <a:p>
            <a:pPr marL="0" marR="0" lvl="0" indent="0" algn="ctr" rtl="0">
              <a:lnSpc>
                <a:spcPct val="100000"/>
              </a:lnSpc>
              <a:spcBef>
                <a:spcPts val="0"/>
              </a:spcBef>
              <a:spcAft>
                <a:spcPts val="0"/>
              </a:spcAft>
              <a:buClr>
                <a:srgbClr val="FFFFFF"/>
              </a:buClr>
              <a:buSzPts val="6000"/>
              <a:buFont typeface="Roboto Slab"/>
              <a:buNone/>
            </a:pPr>
            <a:r>
              <a:rPr lang="fr-FR" sz="6000" b="1" i="0" u="none" strike="noStrike" cap="none">
                <a:solidFill>
                  <a:srgbClr val="FFFFFF"/>
                </a:solidFill>
                <a:latin typeface="Roboto Slab"/>
                <a:ea typeface="Roboto Slab"/>
                <a:cs typeface="Roboto Slab"/>
                <a:sym typeface="Roboto Slab"/>
              </a:rPr>
              <a:t>5</a:t>
            </a:r>
            <a:endParaRPr sz="1400" b="0" i="0" u="none" strike="noStrike" cap="none">
              <a:solidFill>
                <a:srgbClr val="000000"/>
              </a:solidFill>
              <a:latin typeface="Arial"/>
              <a:ea typeface="Arial"/>
              <a:cs typeface="Arial"/>
              <a:sym typeface="Arial"/>
            </a:endParaRPr>
          </a:p>
        </p:txBody>
      </p:sp>
      <p:grpSp>
        <p:nvGrpSpPr>
          <p:cNvPr id="252" name="Google Shape;252;g1390a5e7bf2_0_1"/>
          <p:cNvGrpSpPr/>
          <p:nvPr/>
        </p:nvGrpSpPr>
        <p:grpSpPr>
          <a:xfrm>
            <a:off x="4689405" y="7887123"/>
            <a:ext cx="2167200" cy="2131875"/>
            <a:chOff x="0" y="0"/>
            <a:chExt cx="2889600" cy="2842500"/>
          </a:xfrm>
        </p:grpSpPr>
        <p:sp>
          <p:nvSpPr>
            <p:cNvPr id="253" name="Google Shape;253;g1390a5e7bf2_0_1"/>
            <p:cNvSpPr txBox="1"/>
            <p:nvPr/>
          </p:nvSpPr>
          <p:spPr>
            <a:xfrm>
              <a:off x="0" y="649066"/>
              <a:ext cx="2782800" cy="3795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7F7F7F"/>
                </a:buClr>
                <a:buSzPts val="1800"/>
                <a:buFont typeface="Helvetica Neue"/>
                <a:buNone/>
              </a:pPr>
              <a:endParaRPr sz="1400" b="0" i="0" u="none" strike="noStrike" cap="none">
                <a:solidFill>
                  <a:srgbClr val="000000"/>
                </a:solidFill>
                <a:latin typeface="Arial"/>
                <a:ea typeface="Arial"/>
                <a:cs typeface="Arial"/>
                <a:sym typeface="Arial"/>
              </a:endParaRPr>
            </a:p>
          </p:txBody>
        </p:sp>
        <p:sp>
          <p:nvSpPr>
            <p:cNvPr id="254" name="Google Shape;254;g1390a5e7bf2_0_1"/>
            <p:cNvSpPr txBox="1"/>
            <p:nvPr/>
          </p:nvSpPr>
          <p:spPr>
            <a:xfrm>
              <a:off x="0" y="0"/>
              <a:ext cx="2889600" cy="28425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fr-FR" sz="2600" b="1">
                  <a:solidFill>
                    <a:srgbClr val="3F3F3F"/>
                  </a:solidFill>
                  <a:latin typeface="Roboto Slab"/>
                  <a:ea typeface="Roboto Slab"/>
                  <a:cs typeface="Roboto Slab"/>
                  <a:sym typeface="Roboto Slab"/>
                </a:rPr>
                <a:t>Création d’un Dual Boot</a:t>
              </a:r>
              <a:endParaRPr sz="26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chemeClr val="dk1"/>
                </a:buClr>
                <a:buSzPts val="1100"/>
                <a:buFont typeface="Arial"/>
                <a:buNone/>
              </a:pPr>
              <a:endParaRPr sz="28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3F3F3F"/>
                </a:buClr>
                <a:buSzPts val="2800"/>
                <a:buFont typeface="Roboto Slab"/>
                <a:buNone/>
              </a:pPr>
              <a:endParaRPr sz="2800" b="1">
                <a:solidFill>
                  <a:srgbClr val="3F3F3F"/>
                </a:solidFill>
                <a:latin typeface="Roboto Slab"/>
                <a:ea typeface="Roboto Slab"/>
                <a:cs typeface="Roboto Slab"/>
                <a:sym typeface="Roboto Slab"/>
              </a:endParaRPr>
            </a:p>
          </p:txBody>
        </p:sp>
      </p:grpSp>
      <p:grpSp>
        <p:nvGrpSpPr>
          <p:cNvPr id="255" name="Google Shape;255;g1390a5e7bf2_0_1"/>
          <p:cNvGrpSpPr/>
          <p:nvPr/>
        </p:nvGrpSpPr>
        <p:grpSpPr>
          <a:xfrm>
            <a:off x="8048845" y="7887123"/>
            <a:ext cx="2167196" cy="1664000"/>
            <a:chOff x="0" y="0"/>
            <a:chExt cx="2889594" cy="2218667"/>
          </a:xfrm>
        </p:grpSpPr>
        <p:sp>
          <p:nvSpPr>
            <p:cNvPr id="256" name="Google Shape;256;g1390a5e7bf2_0_1"/>
            <p:cNvSpPr/>
            <p:nvPr/>
          </p:nvSpPr>
          <p:spPr>
            <a:xfrm>
              <a:off x="0" y="649067"/>
              <a:ext cx="2782782" cy="15696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7F7F7F"/>
                </a:buClr>
                <a:buSzPts val="1800"/>
                <a:buFont typeface="Roboto"/>
                <a:buNone/>
              </a:pPr>
              <a:endParaRPr sz="1400" b="0" i="0" u="none" strike="noStrike" cap="none">
                <a:solidFill>
                  <a:srgbClr val="000000"/>
                </a:solidFill>
                <a:latin typeface="Arial"/>
                <a:ea typeface="Arial"/>
                <a:cs typeface="Arial"/>
                <a:sym typeface="Arial"/>
              </a:endParaRPr>
            </a:p>
          </p:txBody>
        </p:sp>
        <p:sp>
          <p:nvSpPr>
            <p:cNvPr id="257" name="Google Shape;257;g1390a5e7bf2_0_1"/>
            <p:cNvSpPr/>
            <p:nvPr/>
          </p:nvSpPr>
          <p:spPr>
            <a:xfrm>
              <a:off x="0" y="0"/>
              <a:ext cx="2889594" cy="666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3F3F3F"/>
                </a:buClr>
                <a:buSzPts val="2800"/>
                <a:buFont typeface="Roboto Slab"/>
                <a:buNone/>
              </a:pPr>
              <a:r>
                <a:rPr lang="fr-FR" sz="2600" b="1">
                  <a:solidFill>
                    <a:srgbClr val="3F3F3F"/>
                  </a:solidFill>
                  <a:latin typeface="Roboto Slab"/>
                  <a:ea typeface="Roboto Slab"/>
                  <a:cs typeface="Roboto Slab"/>
                  <a:sym typeface="Roboto Slab"/>
                </a:rPr>
                <a:t>Création d’un Archlinux</a:t>
              </a:r>
              <a:endParaRPr sz="2600" b="1" i="0" u="none" strike="noStrike" cap="none">
                <a:solidFill>
                  <a:srgbClr val="3F3F3F"/>
                </a:solidFill>
                <a:latin typeface="Roboto Slab"/>
                <a:ea typeface="Roboto Slab"/>
                <a:cs typeface="Roboto Slab"/>
                <a:sym typeface="Roboto Slab"/>
              </a:endParaRPr>
            </a:p>
          </p:txBody>
        </p:sp>
      </p:grpSp>
      <p:grpSp>
        <p:nvGrpSpPr>
          <p:cNvPr id="258" name="Google Shape;258;g1390a5e7bf2_0_1"/>
          <p:cNvGrpSpPr/>
          <p:nvPr/>
        </p:nvGrpSpPr>
        <p:grpSpPr>
          <a:xfrm>
            <a:off x="11378468" y="7887123"/>
            <a:ext cx="2167195" cy="1664000"/>
            <a:chOff x="0" y="0"/>
            <a:chExt cx="2889594" cy="2218667"/>
          </a:xfrm>
        </p:grpSpPr>
        <p:sp>
          <p:nvSpPr>
            <p:cNvPr id="259" name="Google Shape;259;g1390a5e7bf2_0_1"/>
            <p:cNvSpPr/>
            <p:nvPr/>
          </p:nvSpPr>
          <p:spPr>
            <a:xfrm>
              <a:off x="0" y="649067"/>
              <a:ext cx="2782782" cy="15696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7F7F7F"/>
                </a:buClr>
                <a:buSzPts val="1800"/>
                <a:buFont typeface="Roboto"/>
                <a:buNone/>
              </a:pPr>
              <a:endParaRPr sz="1400" b="0" i="0" u="none" strike="noStrike" cap="none">
                <a:solidFill>
                  <a:srgbClr val="000000"/>
                </a:solidFill>
                <a:latin typeface="Arial"/>
                <a:ea typeface="Arial"/>
                <a:cs typeface="Arial"/>
                <a:sym typeface="Arial"/>
              </a:endParaRPr>
            </a:p>
          </p:txBody>
        </p:sp>
        <p:sp>
          <p:nvSpPr>
            <p:cNvPr id="260" name="Google Shape;260;g1390a5e7bf2_0_1"/>
            <p:cNvSpPr/>
            <p:nvPr/>
          </p:nvSpPr>
          <p:spPr>
            <a:xfrm>
              <a:off x="0" y="0"/>
              <a:ext cx="2889594" cy="666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3F3F3F"/>
                </a:buClr>
                <a:buSzPts val="2800"/>
                <a:buFont typeface="Roboto Slab"/>
                <a:buNone/>
              </a:pPr>
              <a:r>
                <a:rPr lang="fr-FR" sz="2600" b="1">
                  <a:solidFill>
                    <a:srgbClr val="3F3F3F"/>
                  </a:solidFill>
                  <a:latin typeface="Roboto Slab"/>
                  <a:ea typeface="Roboto Slab"/>
                  <a:cs typeface="Roboto Slab"/>
                  <a:sym typeface="Roboto Slab"/>
                </a:rPr>
                <a:t>Manipulation des VM</a:t>
              </a:r>
              <a:endParaRPr sz="2600" b="1" i="0" u="none" strike="noStrike" cap="none">
                <a:solidFill>
                  <a:srgbClr val="3F3F3F"/>
                </a:solidFill>
                <a:latin typeface="Roboto Slab"/>
                <a:ea typeface="Roboto Slab"/>
                <a:cs typeface="Roboto Slab"/>
                <a:sym typeface="Roboto Slab"/>
              </a:endParaRPr>
            </a:p>
          </p:txBody>
        </p:sp>
      </p:grpSp>
      <p:grpSp>
        <p:nvGrpSpPr>
          <p:cNvPr id="261" name="Google Shape;261;g1390a5e7bf2_0_1"/>
          <p:cNvGrpSpPr/>
          <p:nvPr/>
        </p:nvGrpSpPr>
        <p:grpSpPr>
          <a:xfrm>
            <a:off x="14496919" y="7887123"/>
            <a:ext cx="2575030" cy="1664000"/>
            <a:chOff x="0" y="0"/>
            <a:chExt cx="3433374" cy="2218667"/>
          </a:xfrm>
        </p:grpSpPr>
        <p:sp>
          <p:nvSpPr>
            <p:cNvPr id="262" name="Google Shape;262;g1390a5e7bf2_0_1"/>
            <p:cNvSpPr/>
            <p:nvPr/>
          </p:nvSpPr>
          <p:spPr>
            <a:xfrm>
              <a:off x="271897" y="649067"/>
              <a:ext cx="2782782" cy="15696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7F7F7F"/>
                </a:buClr>
                <a:buSzPts val="1800"/>
                <a:buFont typeface="Roboto"/>
                <a:buNone/>
              </a:pPr>
              <a:endParaRPr sz="1400" b="0" i="0" u="none" strike="noStrike" cap="none">
                <a:solidFill>
                  <a:srgbClr val="000000"/>
                </a:solidFill>
                <a:latin typeface="Arial"/>
                <a:ea typeface="Arial"/>
                <a:cs typeface="Arial"/>
                <a:sym typeface="Arial"/>
              </a:endParaRPr>
            </a:p>
          </p:txBody>
        </p:sp>
        <p:sp>
          <p:nvSpPr>
            <p:cNvPr id="263" name="Google Shape;263;g1390a5e7bf2_0_1"/>
            <p:cNvSpPr/>
            <p:nvPr/>
          </p:nvSpPr>
          <p:spPr>
            <a:xfrm>
              <a:off x="0" y="0"/>
              <a:ext cx="3433374" cy="666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2600" b="1">
                  <a:solidFill>
                    <a:srgbClr val="3F3F3F"/>
                  </a:solidFill>
                  <a:latin typeface="Roboto Slab"/>
                  <a:ea typeface="Roboto Slab"/>
                  <a:cs typeface="Roboto Slab"/>
                  <a:sym typeface="Roboto Slab"/>
                </a:rPr>
                <a:t>Début du réseau</a:t>
              </a:r>
              <a:endParaRPr sz="26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chemeClr val="dk1"/>
                </a:buClr>
                <a:buSzPts val="1100"/>
                <a:buFont typeface="Arial"/>
                <a:buNone/>
              </a:pPr>
              <a:endParaRPr sz="2600" b="1">
                <a:solidFill>
                  <a:srgbClr val="3F3F3F"/>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3F3F3F"/>
                </a:buClr>
                <a:buSzPts val="2800"/>
                <a:buFont typeface="Roboto Slab"/>
                <a:buNone/>
              </a:pPr>
              <a:endParaRPr sz="2600" b="1">
                <a:solidFill>
                  <a:srgbClr val="3F3F3F"/>
                </a:solidFill>
                <a:latin typeface="Roboto Slab"/>
                <a:ea typeface="Roboto Slab"/>
                <a:cs typeface="Roboto Slab"/>
                <a:sym typeface="Roboto Slab"/>
              </a:endParaRPr>
            </a:p>
          </p:txBody>
        </p:sp>
      </p:grpSp>
      <p:pic>
        <p:nvPicPr>
          <p:cNvPr id="264" name="Google Shape;264;g1390a5e7bf2_0_1"/>
          <p:cNvPicPr preferRelativeResize="0"/>
          <p:nvPr/>
        </p:nvPicPr>
        <p:blipFill rotWithShape="1">
          <a:blip r:embed="rId3">
            <a:alphaModFix/>
          </a:blip>
          <a:srcRect/>
          <a:stretch/>
        </p:blipFill>
        <p:spPr>
          <a:xfrm>
            <a:off x="1000461" y="372207"/>
            <a:ext cx="4044876" cy="725961"/>
          </a:xfrm>
          <a:prstGeom prst="rect">
            <a:avLst/>
          </a:prstGeom>
          <a:noFill/>
          <a:ln>
            <a:noFill/>
          </a:ln>
        </p:spPr>
      </p:pic>
      <p:grpSp>
        <p:nvGrpSpPr>
          <p:cNvPr id="265" name="Google Shape;265;g1390a5e7bf2_0_1"/>
          <p:cNvGrpSpPr/>
          <p:nvPr/>
        </p:nvGrpSpPr>
        <p:grpSpPr>
          <a:xfrm>
            <a:off x="2037902" y="1985873"/>
            <a:ext cx="14212179" cy="2074965"/>
            <a:chOff x="0" y="0"/>
            <a:chExt cx="18949572" cy="2766620"/>
          </a:xfrm>
        </p:grpSpPr>
        <p:cxnSp>
          <p:nvCxnSpPr>
            <p:cNvPr id="266" name="Google Shape;266;g1390a5e7bf2_0_1"/>
            <p:cNvCxnSpPr/>
            <p:nvPr/>
          </p:nvCxnSpPr>
          <p:spPr>
            <a:xfrm>
              <a:off x="9474825" y="0"/>
              <a:ext cx="1269900" cy="1269900"/>
            </a:xfrm>
            <a:prstGeom prst="straightConnector1">
              <a:avLst/>
            </a:prstGeom>
            <a:noFill/>
            <a:ln>
              <a:noFill/>
            </a:ln>
          </p:spPr>
        </p:cxnSp>
        <p:sp>
          <p:nvSpPr>
            <p:cNvPr id="267" name="Google Shape;267;g1390a5e7bf2_0_1"/>
            <p:cNvSpPr/>
            <p:nvPr/>
          </p:nvSpPr>
          <p:spPr>
            <a:xfrm>
              <a:off x="0" y="1361120"/>
              <a:ext cx="18949572" cy="14055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6000" b="1">
                  <a:solidFill>
                    <a:schemeClr val="lt1"/>
                  </a:solidFill>
                  <a:latin typeface="Roboto"/>
                  <a:ea typeface="Roboto"/>
                  <a:cs typeface="Roboto"/>
                  <a:sym typeface="Roboto"/>
                </a:rPr>
                <a:t>Au menu cette semaine</a:t>
              </a:r>
              <a:endParaRPr sz="6000" b="1">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chemeClr val="dk1"/>
                </a:buClr>
                <a:buSzPts val="1100"/>
                <a:buFont typeface="Arial"/>
                <a:buNone/>
              </a:pPr>
              <a:endParaRPr sz="3200">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chemeClr val="lt1"/>
                </a:buClr>
                <a:buSzPts val="3200"/>
                <a:buFont typeface="Roboto"/>
                <a:buNone/>
              </a:pPr>
              <a:endParaRPr sz="3200">
                <a:solidFill>
                  <a:schemeClr val="lt1"/>
                </a:solidFill>
                <a:latin typeface="Roboto"/>
                <a:ea typeface="Roboto"/>
                <a:cs typeface="Roboto"/>
                <a:sym typeface="Roboto"/>
              </a:endParaRPr>
            </a:p>
          </p:txBody>
        </p:sp>
      </p:grpSp>
      <p:sp>
        <p:nvSpPr>
          <p:cNvPr id="268" name="Google Shape;268;g1390a5e7bf2_0_1"/>
          <p:cNvSpPr txBox="1"/>
          <p:nvPr/>
        </p:nvSpPr>
        <p:spPr>
          <a:xfrm>
            <a:off x="9144000" y="552394"/>
            <a:ext cx="8326200" cy="689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endParaRPr sz="3200" b="1">
              <a:solidFill>
                <a:schemeClr val="lt1"/>
              </a:solidFill>
              <a:latin typeface="Roboto Slab"/>
              <a:ea typeface="Roboto Slab"/>
              <a:cs typeface="Roboto Slab"/>
              <a:sym typeface="Roboto Slab"/>
            </a:endParaRPr>
          </a:p>
          <a:p>
            <a:pPr marL="0" marR="0" lvl="0" indent="0" algn="r" rtl="0">
              <a:lnSpc>
                <a:spcPct val="70000"/>
              </a:lnSpc>
              <a:spcBef>
                <a:spcPts val="0"/>
              </a:spcBef>
              <a:spcAft>
                <a:spcPts val="0"/>
              </a:spcAft>
              <a:buClr>
                <a:schemeClr val="lt1"/>
              </a:buClr>
              <a:buSzPts val="3200"/>
              <a:buFont typeface="Roboto Slab"/>
              <a:buNone/>
            </a:pPr>
            <a:r>
              <a:rPr lang="fr-FR" sz="3200" b="1">
                <a:solidFill>
                  <a:schemeClr val="lt1"/>
                </a:solidFill>
                <a:latin typeface="Roboto Slab"/>
                <a:ea typeface="Roboto Slab"/>
                <a:cs typeface="Roboto Slab"/>
                <a:sym typeface="Roboto Slab"/>
              </a:rPr>
              <a:t>Virtualisation </a:t>
            </a:r>
            <a:r>
              <a:rPr lang="fr-FR" sz="3200" b="1" i="0" u="none" strike="noStrike" cap="none">
                <a:solidFill>
                  <a:schemeClr val="lt1"/>
                </a:solidFill>
                <a:latin typeface="Roboto Slab"/>
                <a:ea typeface="Roboto Slab"/>
                <a:cs typeface="Roboto Slab"/>
                <a:sym typeface="Roboto Slab"/>
              </a:rPr>
              <a:t>/ </a:t>
            </a:r>
            <a:r>
              <a:rPr lang="fr-FR" sz="3200">
                <a:solidFill>
                  <a:schemeClr val="lt1"/>
                </a:solidFill>
                <a:latin typeface="Roboto Slab"/>
                <a:ea typeface="Roboto Slab"/>
                <a:cs typeface="Roboto Slab"/>
                <a:sym typeface="Roboto Slab"/>
              </a:rPr>
              <a:t>Programme</a:t>
            </a:r>
            <a:endParaRPr sz="3200" b="0" i="0" u="none" strike="noStrike" cap="none">
              <a:solidFill>
                <a:schemeClr val="lt1"/>
              </a:solidFill>
              <a:latin typeface="Roboto Slab"/>
              <a:ea typeface="Roboto Slab"/>
              <a:cs typeface="Roboto Slab"/>
              <a:sym typeface="Roboto Slab"/>
            </a:endParaRPr>
          </a:p>
        </p:txBody>
      </p:sp>
      <p:pic>
        <p:nvPicPr>
          <p:cNvPr id="269" name="Google Shape;269;g1390a5e7bf2_0_1"/>
          <p:cNvPicPr preferRelativeResize="0"/>
          <p:nvPr/>
        </p:nvPicPr>
        <p:blipFill rotWithShape="1">
          <a:blip r:embed="rId3">
            <a:alphaModFix/>
          </a:blip>
          <a:srcRect/>
          <a:stretch/>
        </p:blipFill>
        <p:spPr>
          <a:xfrm>
            <a:off x="1000461" y="304972"/>
            <a:ext cx="4044876" cy="725961"/>
          </a:xfrm>
          <a:prstGeom prst="rect">
            <a:avLst/>
          </a:prstGeom>
          <a:noFill/>
          <a:ln>
            <a:noFill/>
          </a:ln>
        </p:spPr>
      </p:pic>
      <p:pic>
        <p:nvPicPr>
          <p:cNvPr id="270" name="Google Shape;270;g1390a5e7bf2_0_1"/>
          <p:cNvPicPr preferRelativeResize="0"/>
          <p:nvPr/>
        </p:nvPicPr>
        <p:blipFill rotWithShape="1">
          <a:blip r:embed="rId4">
            <a:alphaModFix/>
          </a:blip>
          <a:srcRect/>
          <a:stretch/>
        </p:blipFill>
        <p:spPr>
          <a:xfrm>
            <a:off x="1000461" y="-2939284"/>
            <a:ext cx="4044877" cy="71908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34385"/>
        </a:solidFill>
        <a:effectLst/>
      </p:bgPr>
    </p:bg>
    <p:spTree>
      <p:nvGrpSpPr>
        <p:cNvPr id="1" name="Shape 274"/>
        <p:cNvGrpSpPr/>
        <p:nvPr/>
      </p:nvGrpSpPr>
      <p:grpSpPr>
        <a:xfrm>
          <a:off x="0" y="0"/>
          <a:ext cx="0" cy="0"/>
          <a:chOff x="0" y="0"/>
          <a:chExt cx="0" cy="0"/>
        </a:xfrm>
      </p:grpSpPr>
      <p:pic>
        <p:nvPicPr>
          <p:cNvPr id="275" name="Google Shape;275;g15379691fbf_0_4"/>
          <p:cNvPicPr preferRelativeResize="0"/>
          <p:nvPr/>
        </p:nvPicPr>
        <p:blipFill rotWithShape="1">
          <a:blip r:embed="rId3">
            <a:alphaModFix/>
          </a:blip>
          <a:srcRect/>
          <a:stretch/>
        </p:blipFill>
        <p:spPr>
          <a:xfrm>
            <a:off x="1000461" y="372207"/>
            <a:ext cx="4044876" cy="725961"/>
          </a:xfrm>
          <a:prstGeom prst="rect">
            <a:avLst/>
          </a:prstGeom>
          <a:noFill/>
          <a:ln>
            <a:noFill/>
          </a:ln>
        </p:spPr>
      </p:pic>
      <p:grpSp>
        <p:nvGrpSpPr>
          <p:cNvPr id="276" name="Google Shape;276;g15379691fbf_0_4"/>
          <p:cNvGrpSpPr/>
          <p:nvPr/>
        </p:nvGrpSpPr>
        <p:grpSpPr>
          <a:xfrm>
            <a:off x="2180977" y="1985873"/>
            <a:ext cx="14212179" cy="3684677"/>
            <a:chOff x="190767" y="0"/>
            <a:chExt cx="18949572" cy="4912903"/>
          </a:xfrm>
        </p:grpSpPr>
        <p:cxnSp>
          <p:nvCxnSpPr>
            <p:cNvPr id="277" name="Google Shape;277;g15379691fbf_0_4"/>
            <p:cNvCxnSpPr/>
            <p:nvPr/>
          </p:nvCxnSpPr>
          <p:spPr>
            <a:xfrm>
              <a:off x="9474825" y="0"/>
              <a:ext cx="1269900" cy="1269900"/>
            </a:xfrm>
            <a:prstGeom prst="straightConnector1">
              <a:avLst/>
            </a:prstGeom>
            <a:noFill/>
            <a:ln>
              <a:noFill/>
            </a:ln>
          </p:spPr>
        </p:cxnSp>
        <p:sp>
          <p:nvSpPr>
            <p:cNvPr id="278" name="Google Shape;278;g15379691fbf_0_4"/>
            <p:cNvSpPr/>
            <p:nvPr/>
          </p:nvSpPr>
          <p:spPr>
            <a:xfrm>
              <a:off x="190767" y="3507403"/>
              <a:ext cx="18949572" cy="14055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6000" b="1">
                  <a:solidFill>
                    <a:schemeClr val="lt1"/>
                  </a:solidFill>
                  <a:latin typeface="Roboto"/>
                  <a:ea typeface="Roboto"/>
                  <a:cs typeface="Roboto"/>
                  <a:sym typeface="Roboto"/>
                </a:rPr>
                <a:t>Des questions ?</a:t>
              </a:r>
              <a:endParaRPr sz="6000" b="1">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chemeClr val="dk1"/>
                </a:buClr>
                <a:buSzPts val="1100"/>
                <a:buFont typeface="Arial"/>
                <a:buNone/>
              </a:pPr>
              <a:endParaRPr sz="3200">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chemeClr val="lt1"/>
                </a:buClr>
                <a:buSzPts val="3200"/>
                <a:buFont typeface="Roboto"/>
                <a:buNone/>
              </a:pPr>
              <a:endParaRPr sz="3200">
                <a:solidFill>
                  <a:schemeClr val="lt1"/>
                </a:solidFill>
                <a:latin typeface="Roboto"/>
                <a:ea typeface="Roboto"/>
                <a:cs typeface="Roboto"/>
                <a:sym typeface="Roboto"/>
              </a:endParaRPr>
            </a:p>
          </p:txBody>
        </p:sp>
      </p:grpSp>
      <p:sp>
        <p:nvSpPr>
          <p:cNvPr id="279" name="Google Shape;279;g15379691fbf_0_4"/>
          <p:cNvSpPr txBox="1"/>
          <p:nvPr/>
        </p:nvSpPr>
        <p:spPr>
          <a:xfrm>
            <a:off x="9144000" y="552394"/>
            <a:ext cx="8326200" cy="689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endParaRPr sz="3200" b="1">
              <a:solidFill>
                <a:schemeClr val="lt1"/>
              </a:solidFill>
              <a:latin typeface="Roboto Slab"/>
              <a:ea typeface="Roboto Slab"/>
              <a:cs typeface="Roboto Slab"/>
              <a:sym typeface="Roboto Slab"/>
            </a:endParaRPr>
          </a:p>
          <a:p>
            <a:pPr marL="0" marR="0" lvl="0" indent="0" algn="r" rtl="0">
              <a:lnSpc>
                <a:spcPct val="70000"/>
              </a:lnSpc>
              <a:spcBef>
                <a:spcPts val="0"/>
              </a:spcBef>
              <a:spcAft>
                <a:spcPts val="0"/>
              </a:spcAft>
              <a:buClr>
                <a:schemeClr val="lt1"/>
              </a:buClr>
              <a:buSzPts val="3200"/>
              <a:buFont typeface="Roboto Slab"/>
              <a:buNone/>
            </a:pPr>
            <a:r>
              <a:rPr lang="fr-FR" sz="3200" b="1">
                <a:solidFill>
                  <a:schemeClr val="lt1"/>
                </a:solidFill>
                <a:latin typeface="Roboto Slab"/>
                <a:ea typeface="Roboto Slab"/>
                <a:cs typeface="Roboto Slab"/>
                <a:sym typeface="Roboto Slab"/>
              </a:rPr>
              <a:t>Virtualisation </a:t>
            </a:r>
            <a:r>
              <a:rPr lang="fr-FR" sz="3200" b="1" i="0" u="none" strike="noStrike" cap="none">
                <a:solidFill>
                  <a:schemeClr val="lt1"/>
                </a:solidFill>
                <a:latin typeface="Roboto Slab"/>
                <a:ea typeface="Roboto Slab"/>
                <a:cs typeface="Roboto Slab"/>
                <a:sym typeface="Roboto Slab"/>
              </a:rPr>
              <a:t>/ </a:t>
            </a:r>
            <a:r>
              <a:rPr lang="fr-FR" sz="3200">
                <a:solidFill>
                  <a:schemeClr val="lt1"/>
                </a:solidFill>
                <a:latin typeface="Roboto Slab"/>
                <a:ea typeface="Roboto Slab"/>
                <a:cs typeface="Roboto Slab"/>
                <a:sym typeface="Roboto Slab"/>
              </a:rPr>
              <a:t>Programme</a:t>
            </a:r>
            <a:endParaRPr sz="3200" b="0" i="0" u="none" strike="noStrike" cap="none">
              <a:solidFill>
                <a:schemeClr val="lt1"/>
              </a:solidFill>
              <a:latin typeface="Roboto Slab"/>
              <a:ea typeface="Roboto Slab"/>
              <a:cs typeface="Roboto Slab"/>
              <a:sym typeface="Roboto Slab"/>
            </a:endParaRPr>
          </a:p>
        </p:txBody>
      </p:sp>
      <p:pic>
        <p:nvPicPr>
          <p:cNvPr id="280" name="Google Shape;280;g15379691fbf_0_4"/>
          <p:cNvPicPr preferRelativeResize="0"/>
          <p:nvPr/>
        </p:nvPicPr>
        <p:blipFill rotWithShape="1">
          <a:blip r:embed="rId3">
            <a:alphaModFix/>
          </a:blip>
          <a:srcRect/>
          <a:stretch/>
        </p:blipFill>
        <p:spPr>
          <a:xfrm>
            <a:off x="1000461" y="304972"/>
            <a:ext cx="4044876" cy="725961"/>
          </a:xfrm>
          <a:prstGeom prst="rect">
            <a:avLst/>
          </a:prstGeom>
          <a:noFill/>
          <a:ln>
            <a:noFill/>
          </a:ln>
        </p:spPr>
      </p:pic>
      <p:pic>
        <p:nvPicPr>
          <p:cNvPr id="281" name="Google Shape;281;g15379691fbf_0_4"/>
          <p:cNvPicPr preferRelativeResize="0"/>
          <p:nvPr/>
        </p:nvPicPr>
        <p:blipFill rotWithShape="1">
          <a:blip r:embed="rId4">
            <a:alphaModFix/>
          </a:blip>
          <a:srcRect/>
          <a:stretch/>
        </p:blipFill>
        <p:spPr>
          <a:xfrm>
            <a:off x="1000461" y="-2939284"/>
            <a:ext cx="4044877" cy="71908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2"/>
          <p:cNvSpPr/>
          <p:nvPr/>
        </p:nvSpPr>
        <p:spPr>
          <a:xfrm>
            <a:off x="11392149" y="3910663"/>
            <a:ext cx="3254950" cy="3254950"/>
          </a:xfrm>
          <a:custGeom>
            <a:avLst/>
            <a:gdLst/>
            <a:ahLst/>
            <a:cxnLst/>
            <a:rect l="l" t="t" r="r" b="b"/>
            <a:pathLst>
              <a:path w="21600" h="21600" extrusionOk="0">
                <a:moveTo>
                  <a:pt x="13685" y="363"/>
                </a:moveTo>
                <a:cubicBezTo>
                  <a:pt x="12776" y="1361"/>
                  <a:pt x="12776" y="1361"/>
                  <a:pt x="12776" y="1361"/>
                </a:cubicBezTo>
                <a:cubicBezTo>
                  <a:pt x="12229" y="1956"/>
                  <a:pt x="11184" y="1545"/>
                  <a:pt x="11184" y="725"/>
                </a:cubicBezTo>
                <a:cubicBezTo>
                  <a:pt x="11184" y="0"/>
                  <a:pt x="11184" y="0"/>
                  <a:pt x="11184" y="0"/>
                </a:cubicBezTo>
                <a:cubicBezTo>
                  <a:pt x="11047" y="0"/>
                  <a:pt x="10910" y="0"/>
                  <a:pt x="10774" y="0"/>
                </a:cubicBezTo>
                <a:cubicBezTo>
                  <a:pt x="5681" y="0"/>
                  <a:pt x="1361" y="3590"/>
                  <a:pt x="273" y="8369"/>
                </a:cubicBezTo>
                <a:cubicBezTo>
                  <a:pt x="1135" y="9231"/>
                  <a:pt x="1135" y="9231"/>
                  <a:pt x="1135" y="9231"/>
                </a:cubicBezTo>
                <a:cubicBezTo>
                  <a:pt x="1771" y="9778"/>
                  <a:pt x="1361" y="10824"/>
                  <a:pt x="499" y="10824"/>
                </a:cubicBezTo>
                <a:cubicBezTo>
                  <a:pt x="0" y="10824"/>
                  <a:pt x="0" y="10824"/>
                  <a:pt x="0" y="10824"/>
                </a:cubicBezTo>
                <a:cubicBezTo>
                  <a:pt x="0" y="16002"/>
                  <a:pt x="3637" y="20323"/>
                  <a:pt x="8545" y="21369"/>
                </a:cubicBezTo>
                <a:cubicBezTo>
                  <a:pt x="9502" y="20370"/>
                  <a:pt x="9502" y="20370"/>
                  <a:pt x="9502" y="20370"/>
                </a:cubicBezTo>
                <a:cubicBezTo>
                  <a:pt x="10096" y="19734"/>
                  <a:pt x="11094" y="20144"/>
                  <a:pt x="11094" y="21006"/>
                </a:cubicBezTo>
                <a:cubicBezTo>
                  <a:pt x="11094" y="21600"/>
                  <a:pt x="11094" y="21600"/>
                  <a:pt x="11094" y="21600"/>
                </a:cubicBezTo>
                <a:cubicBezTo>
                  <a:pt x="16140" y="21463"/>
                  <a:pt x="20328" y="17915"/>
                  <a:pt x="21374" y="13137"/>
                </a:cubicBezTo>
                <a:cubicBezTo>
                  <a:pt x="20644" y="12501"/>
                  <a:pt x="20644" y="12501"/>
                  <a:pt x="20644" y="12501"/>
                </a:cubicBezTo>
                <a:cubicBezTo>
                  <a:pt x="20050" y="11912"/>
                  <a:pt x="20465" y="10866"/>
                  <a:pt x="21279" y="10866"/>
                </a:cubicBezTo>
                <a:cubicBezTo>
                  <a:pt x="21600" y="10866"/>
                  <a:pt x="21600" y="10866"/>
                  <a:pt x="21600" y="10866"/>
                </a:cubicBezTo>
                <a:lnTo>
                  <a:pt x="21600" y="10824"/>
                </a:lnTo>
                <a:cubicBezTo>
                  <a:pt x="21600" y="5819"/>
                  <a:pt x="18279" y="1635"/>
                  <a:pt x="13685" y="363"/>
                </a:cubicBezTo>
              </a:path>
            </a:pathLst>
          </a:custGeom>
          <a:solidFill>
            <a:srgbClr val="FFFFFF"/>
          </a:solidFill>
          <a:ln>
            <a:noFill/>
          </a:ln>
        </p:spPr>
        <p:txBody>
          <a:bodyPr spcFirstLastPara="1" wrap="square" lIns="34275" tIns="45700" rIns="34275" bIns="45700" anchor="ctr" anchorCtr="0">
            <a:noAutofit/>
          </a:bodyPr>
          <a:lstStyle/>
          <a:p>
            <a:pPr marL="0" marR="0" lvl="0" indent="0" algn="l"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nvGrpSpPr>
          <p:cNvPr id="23" name="Google Shape;23;p12"/>
          <p:cNvGrpSpPr/>
          <p:nvPr/>
        </p:nvGrpSpPr>
        <p:grpSpPr>
          <a:xfrm>
            <a:off x="945675" y="2182100"/>
            <a:ext cx="6613235" cy="6719552"/>
            <a:chOff x="0" y="-5"/>
            <a:chExt cx="8817647" cy="5001900"/>
          </a:xfrm>
        </p:grpSpPr>
        <p:cxnSp>
          <p:nvCxnSpPr>
            <p:cNvPr id="24" name="Google Shape;24;p12"/>
            <p:cNvCxnSpPr/>
            <p:nvPr/>
          </p:nvCxnSpPr>
          <p:spPr>
            <a:xfrm>
              <a:off x="0" y="0"/>
              <a:ext cx="1270000" cy="1270000"/>
            </a:xfrm>
            <a:prstGeom prst="straightConnector1">
              <a:avLst/>
            </a:prstGeom>
            <a:noFill/>
            <a:ln>
              <a:noFill/>
            </a:ln>
          </p:spPr>
        </p:cxnSp>
        <p:sp>
          <p:nvSpPr>
            <p:cNvPr id="25" name="Google Shape;25;p12"/>
            <p:cNvSpPr/>
            <p:nvPr/>
          </p:nvSpPr>
          <p:spPr>
            <a:xfrm>
              <a:off x="3767" y="-5"/>
              <a:ext cx="8813880" cy="5001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949494"/>
                </a:buClr>
                <a:buSzPts val="2800"/>
                <a:buFont typeface="Arial"/>
                <a:buNone/>
              </a:pPr>
              <a:r>
                <a:rPr lang="fr-FR" sz="2800">
                  <a:solidFill>
                    <a:srgbClr val="949494"/>
                  </a:solidFill>
                </a:rPr>
                <a:t>La virtualisation consiste, en informatique, à exécuter sur une machine hôte, dans un environnement isolé, des systèmes d'exploitation.</a:t>
              </a:r>
              <a:endParaRPr sz="2800">
                <a:solidFill>
                  <a:srgbClr val="949494"/>
                </a:solidFill>
              </a:endParaRPr>
            </a:p>
            <a:p>
              <a:pPr marL="0" marR="0" lvl="0" indent="0" algn="l" rtl="0">
                <a:lnSpc>
                  <a:spcPct val="100000"/>
                </a:lnSpc>
                <a:spcBef>
                  <a:spcPts val="0"/>
                </a:spcBef>
                <a:spcAft>
                  <a:spcPts val="0"/>
                </a:spcAft>
                <a:buClr>
                  <a:srgbClr val="949494"/>
                </a:buClr>
                <a:buSzPts val="2800"/>
                <a:buFont typeface="Arial"/>
                <a:buNone/>
              </a:pPr>
              <a:endParaRPr sz="2800">
                <a:solidFill>
                  <a:srgbClr val="949494"/>
                </a:solidFill>
              </a:endParaRPr>
            </a:p>
            <a:p>
              <a:pPr marL="0" marR="0" lvl="0" indent="0" algn="l" rtl="0">
                <a:lnSpc>
                  <a:spcPct val="100000"/>
                </a:lnSpc>
                <a:spcBef>
                  <a:spcPts val="0"/>
                </a:spcBef>
                <a:spcAft>
                  <a:spcPts val="0"/>
                </a:spcAft>
                <a:buClr>
                  <a:srgbClr val="949494"/>
                </a:buClr>
                <a:buSzPts val="2800"/>
                <a:buFont typeface="Arial"/>
                <a:buNone/>
              </a:pPr>
              <a:r>
                <a:rPr lang="fr-FR" sz="2800">
                  <a:solidFill>
                    <a:srgbClr val="949494"/>
                  </a:solidFill>
                </a:rPr>
                <a:t>La virtualisation répond à un besoin de posséder plusieurs systèmes d’exploitation isolé sur une même machine</a:t>
              </a:r>
              <a:endParaRPr sz="2800">
                <a:solidFill>
                  <a:srgbClr val="949494"/>
                </a:solidFill>
              </a:endParaRPr>
            </a:p>
            <a:p>
              <a:pPr marL="0" marR="0" lvl="0" indent="0" algn="l" rtl="0">
                <a:lnSpc>
                  <a:spcPct val="100000"/>
                </a:lnSpc>
                <a:spcBef>
                  <a:spcPts val="0"/>
                </a:spcBef>
                <a:spcAft>
                  <a:spcPts val="0"/>
                </a:spcAft>
                <a:buClr>
                  <a:srgbClr val="949494"/>
                </a:buClr>
                <a:buSzPts val="2800"/>
                <a:buFont typeface="Arial"/>
                <a:buNone/>
              </a:pPr>
              <a:endParaRPr sz="2800">
                <a:solidFill>
                  <a:srgbClr val="949494"/>
                </a:solidFill>
              </a:endParaRPr>
            </a:p>
            <a:p>
              <a:pPr marL="0" marR="0" lvl="0" indent="0" algn="l" rtl="0">
                <a:lnSpc>
                  <a:spcPct val="100000"/>
                </a:lnSpc>
                <a:spcBef>
                  <a:spcPts val="0"/>
                </a:spcBef>
                <a:spcAft>
                  <a:spcPts val="0"/>
                </a:spcAft>
                <a:buClr>
                  <a:srgbClr val="949494"/>
                </a:buClr>
                <a:buSzPts val="2800"/>
                <a:buFont typeface="Arial"/>
                <a:buNone/>
              </a:pPr>
              <a:r>
                <a:rPr lang="fr-FR" sz="2800">
                  <a:solidFill>
                    <a:srgbClr val="949494"/>
                  </a:solidFill>
                </a:rPr>
                <a:t>Une bonne part des travaux sur la virtualisation fut développée au centre scientifique de Cambridge d'IBM en collaboration avec le MIT</a:t>
              </a:r>
              <a:endParaRPr sz="2800">
                <a:solidFill>
                  <a:srgbClr val="949494"/>
                </a:solidFill>
              </a:endParaRPr>
            </a:p>
          </p:txBody>
        </p:sp>
      </p:grpSp>
      <p:sp>
        <p:nvSpPr>
          <p:cNvPr id="26" name="Google Shape;26;p12"/>
          <p:cNvSpPr txBox="1"/>
          <p:nvPr/>
        </p:nvSpPr>
        <p:spPr>
          <a:xfrm>
            <a:off x="9144000" y="552394"/>
            <a:ext cx="8326200" cy="689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rgbClr val="263E92"/>
              </a:buClr>
              <a:buSzPts val="3200"/>
              <a:buFont typeface="Roboto Slab"/>
              <a:buNone/>
            </a:pPr>
            <a:r>
              <a:rPr lang="fr-FR" sz="3200" b="1">
                <a:solidFill>
                  <a:srgbClr val="263E92"/>
                </a:solidFill>
                <a:latin typeface="Roboto Slab"/>
                <a:ea typeface="Roboto Slab"/>
                <a:cs typeface="Roboto Slab"/>
                <a:sym typeface="Roboto Slab"/>
              </a:rPr>
              <a:t>Virtualisation</a:t>
            </a:r>
            <a:r>
              <a:rPr lang="fr-FR" sz="3200" b="1" i="0" u="none" strike="noStrike" cap="none">
                <a:solidFill>
                  <a:srgbClr val="263E92"/>
                </a:solidFill>
                <a:latin typeface="Roboto Slab"/>
                <a:ea typeface="Roboto Slab"/>
                <a:cs typeface="Roboto Slab"/>
                <a:sym typeface="Roboto Slab"/>
              </a:rPr>
              <a:t> / </a:t>
            </a:r>
            <a:r>
              <a:rPr lang="fr-FR" sz="3200">
                <a:solidFill>
                  <a:srgbClr val="263E92"/>
                </a:solidFill>
                <a:latin typeface="Roboto Slab"/>
                <a:ea typeface="Roboto Slab"/>
                <a:cs typeface="Roboto Slab"/>
                <a:sym typeface="Roboto Slab"/>
              </a:rPr>
              <a:t>Qu'est-ce que la virtualisation ?</a:t>
            </a:r>
            <a:endParaRPr sz="3200" b="0" i="0" u="none" strike="noStrike" cap="none">
              <a:solidFill>
                <a:srgbClr val="263E92"/>
              </a:solidFill>
              <a:latin typeface="Roboto Slab"/>
              <a:ea typeface="Roboto Slab"/>
              <a:cs typeface="Roboto Slab"/>
              <a:sym typeface="Roboto Slab"/>
            </a:endParaRPr>
          </a:p>
        </p:txBody>
      </p:sp>
      <p:pic>
        <p:nvPicPr>
          <p:cNvPr id="27" name="Google Shape;27;p12"/>
          <p:cNvPicPr preferRelativeResize="0"/>
          <p:nvPr/>
        </p:nvPicPr>
        <p:blipFill rotWithShape="1">
          <a:blip r:embed="rId3">
            <a:alphaModFix/>
          </a:blip>
          <a:srcRect/>
          <a:stretch/>
        </p:blipFill>
        <p:spPr>
          <a:xfrm>
            <a:off x="1000461" y="304972"/>
            <a:ext cx="4044876" cy="725961"/>
          </a:xfrm>
          <a:prstGeom prst="rect">
            <a:avLst/>
          </a:prstGeom>
          <a:noFill/>
          <a:ln>
            <a:noFill/>
          </a:ln>
        </p:spPr>
      </p:pic>
      <p:pic>
        <p:nvPicPr>
          <p:cNvPr id="28" name="Google Shape;28;p12"/>
          <p:cNvPicPr preferRelativeResize="0"/>
          <p:nvPr/>
        </p:nvPicPr>
        <p:blipFill>
          <a:blip r:embed="rId4">
            <a:alphaModFix/>
          </a:blip>
          <a:stretch>
            <a:fillRect/>
          </a:stretch>
        </p:blipFill>
        <p:spPr>
          <a:xfrm>
            <a:off x="10000479" y="2231552"/>
            <a:ext cx="6613225" cy="66131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4386"/>
        </a:solidFill>
        <a:effectLst/>
      </p:bgPr>
    </p:bg>
    <p:spTree>
      <p:nvGrpSpPr>
        <p:cNvPr id="1" name="Shape 32"/>
        <p:cNvGrpSpPr/>
        <p:nvPr/>
      </p:nvGrpSpPr>
      <p:grpSpPr>
        <a:xfrm>
          <a:off x="0" y="0"/>
          <a:ext cx="0" cy="0"/>
          <a:chOff x="0" y="0"/>
          <a:chExt cx="0" cy="0"/>
        </a:xfrm>
      </p:grpSpPr>
      <p:sp>
        <p:nvSpPr>
          <p:cNvPr id="33" name="Google Shape;33;g1390a5e7bf2_0_73"/>
          <p:cNvSpPr txBox="1"/>
          <p:nvPr/>
        </p:nvSpPr>
        <p:spPr>
          <a:xfrm>
            <a:off x="9144000" y="552394"/>
            <a:ext cx="8326200" cy="10344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dk1"/>
              </a:buClr>
              <a:buSzPts val="1100"/>
              <a:buFont typeface="Arial"/>
              <a:buNone/>
            </a:pPr>
            <a:r>
              <a:rPr lang="fr-FR" sz="3200" b="1">
                <a:solidFill>
                  <a:schemeClr val="lt1"/>
                </a:solidFill>
                <a:latin typeface="Roboto Slab"/>
                <a:ea typeface="Roboto Slab"/>
                <a:cs typeface="Roboto Slab"/>
                <a:sym typeface="Roboto Slab"/>
              </a:rPr>
              <a:t>Virtualisation / Classique VS Virtualisation</a:t>
            </a:r>
            <a:endParaRPr sz="3200" b="1">
              <a:solidFill>
                <a:schemeClr val="lt1"/>
              </a:solidFill>
              <a:latin typeface="Roboto Slab"/>
              <a:ea typeface="Roboto Slab"/>
              <a:cs typeface="Roboto Slab"/>
              <a:sym typeface="Roboto Slab"/>
            </a:endParaRPr>
          </a:p>
          <a:p>
            <a:pPr marL="0" marR="0" lvl="0" indent="0" algn="l" rtl="0">
              <a:lnSpc>
                <a:spcPct val="70000"/>
              </a:lnSpc>
              <a:spcBef>
                <a:spcPts val="0"/>
              </a:spcBef>
              <a:spcAft>
                <a:spcPts val="0"/>
              </a:spcAft>
              <a:buClr>
                <a:schemeClr val="lt1"/>
              </a:buClr>
              <a:buSzPts val="3200"/>
              <a:buFont typeface="Roboto Slab"/>
              <a:buNone/>
            </a:pPr>
            <a:endParaRPr sz="3200" b="1">
              <a:solidFill>
                <a:schemeClr val="lt1"/>
              </a:solidFill>
              <a:latin typeface="Roboto Slab"/>
              <a:ea typeface="Roboto Slab"/>
              <a:cs typeface="Roboto Slab"/>
              <a:sym typeface="Roboto Slab"/>
            </a:endParaRPr>
          </a:p>
        </p:txBody>
      </p:sp>
      <p:pic>
        <p:nvPicPr>
          <p:cNvPr id="34" name="Google Shape;34;g1390a5e7bf2_0_73"/>
          <p:cNvPicPr preferRelativeResize="0"/>
          <p:nvPr/>
        </p:nvPicPr>
        <p:blipFill rotWithShape="1">
          <a:blip r:embed="rId3">
            <a:alphaModFix/>
          </a:blip>
          <a:srcRect/>
          <a:stretch/>
        </p:blipFill>
        <p:spPr>
          <a:xfrm>
            <a:off x="1000461" y="-2939284"/>
            <a:ext cx="4044877" cy="7190889"/>
          </a:xfrm>
          <a:prstGeom prst="rect">
            <a:avLst/>
          </a:prstGeom>
          <a:noFill/>
          <a:ln>
            <a:noFill/>
          </a:ln>
        </p:spPr>
      </p:pic>
      <p:sp>
        <p:nvSpPr>
          <p:cNvPr id="35" name="Google Shape;35;g1390a5e7bf2_0_73"/>
          <p:cNvSpPr/>
          <p:nvPr/>
        </p:nvSpPr>
        <p:spPr>
          <a:xfrm>
            <a:off x="1182650" y="2388750"/>
            <a:ext cx="7124700" cy="5509500"/>
          </a:xfrm>
          <a:prstGeom prst="roundRect">
            <a:avLst>
              <a:gd name="adj" fmla="val 16667"/>
            </a:avLst>
          </a:prstGeom>
          <a:no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g1390a5e7bf2_0_73"/>
          <p:cNvSpPr/>
          <p:nvPr/>
        </p:nvSpPr>
        <p:spPr>
          <a:xfrm>
            <a:off x="1485488" y="5806988"/>
            <a:ext cx="6519000" cy="1788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390a5e7bf2_0_73"/>
          <p:cNvSpPr txBox="1"/>
          <p:nvPr/>
        </p:nvSpPr>
        <p:spPr>
          <a:xfrm>
            <a:off x="3843488" y="6408638"/>
            <a:ext cx="1803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Hardware</a:t>
            </a:r>
            <a:endParaRPr sz="2600" b="1">
              <a:solidFill>
                <a:schemeClr val="lt1"/>
              </a:solidFill>
            </a:endParaRPr>
          </a:p>
        </p:txBody>
      </p:sp>
      <p:sp>
        <p:nvSpPr>
          <p:cNvPr id="38" name="Google Shape;38;g1390a5e7bf2_0_73"/>
          <p:cNvSpPr/>
          <p:nvPr/>
        </p:nvSpPr>
        <p:spPr>
          <a:xfrm>
            <a:off x="1485513" y="2749363"/>
            <a:ext cx="6519000" cy="2769300"/>
          </a:xfrm>
          <a:prstGeom prst="roundRect">
            <a:avLst>
              <a:gd name="adj" fmla="val 16667"/>
            </a:avLst>
          </a:prstGeom>
          <a:noFill/>
          <a:ln w="152400" cap="flat" cmpd="sng">
            <a:solidFill>
              <a:srgbClr val="5BAC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1390a5e7bf2_0_73"/>
          <p:cNvSpPr/>
          <p:nvPr/>
        </p:nvSpPr>
        <p:spPr>
          <a:xfrm>
            <a:off x="1788363" y="4331863"/>
            <a:ext cx="5913300" cy="75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1390a5e7bf2_0_73"/>
          <p:cNvSpPr txBox="1"/>
          <p:nvPr/>
        </p:nvSpPr>
        <p:spPr>
          <a:xfrm>
            <a:off x="3843488" y="4418413"/>
            <a:ext cx="1803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OS</a:t>
            </a:r>
            <a:endParaRPr sz="2600" b="1">
              <a:solidFill>
                <a:schemeClr val="lt1"/>
              </a:solidFill>
            </a:endParaRPr>
          </a:p>
        </p:txBody>
      </p:sp>
      <p:sp>
        <p:nvSpPr>
          <p:cNvPr id="41" name="Google Shape;41;g1390a5e7bf2_0_73"/>
          <p:cNvSpPr/>
          <p:nvPr/>
        </p:nvSpPr>
        <p:spPr>
          <a:xfrm>
            <a:off x="1858313" y="3178063"/>
            <a:ext cx="815700" cy="8157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1390a5e7bf2_0_73"/>
          <p:cNvSpPr/>
          <p:nvPr/>
        </p:nvSpPr>
        <p:spPr>
          <a:xfrm>
            <a:off x="3097738" y="3178063"/>
            <a:ext cx="815700" cy="8157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1390a5e7bf2_0_73"/>
          <p:cNvSpPr/>
          <p:nvPr/>
        </p:nvSpPr>
        <p:spPr>
          <a:xfrm>
            <a:off x="4337163" y="3178063"/>
            <a:ext cx="815700" cy="8157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1390a5e7bf2_0_73"/>
          <p:cNvSpPr/>
          <p:nvPr/>
        </p:nvSpPr>
        <p:spPr>
          <a:xfrm>
            <a:off x="5576588" y="3178063"/>
            <a:ext cx="815700" cy="8157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1390a5e7bf2_0_73"/>
          <p:cNvSpPr/>
          <p:nvPr/>
        </p:nvSpPr>
        <p:spPr>
          <a:xfrm>
            <a:off x="6816013" y="3178063"/>
            <a:ext cx="815700" cy="8157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g1390a5e7bf2_0_73"/>
          <p:cNvSpPr txBox="1"/>
          <p:nvPr/>
        </p:nvSpPr>
        <p:spPr>
          <a:xfrm>
            <a:off x="1858313" y="3324313"/>
            <a:ext cx="815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200" b="1">
                <a:solidFill>
                  <a:schemeClr val="lt1"/>
                </a:solidFill>
              </a:rPr>
              <a:t>APP</a:t>
            </a:r>
            <a:endParaRPr sz="2200" b="1">
              <a:solidFill>
                <a:schemeClr val="lt1"/>
              </a:solidFill>
            </a:endParaRPr>
          </a:p>
        </p:txBody>
      </p:sp>
      <p:sp>
        <p:nvSpPr>
          <p:cNvPr id="47" name="Google Shape;47;g1390a5e7bf2_0_73"/>
          <p:cNvSpPr txBox="1"/>
          <p:nvPr/>
        </p:nvSpPr>
        <p:spPr>
          <a:xfrm>
            <a:off x="3097738" y="3324313"/>
            <a:ext cx="815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200" b="1">
                <a:solidFill>
                  <a:schemeClr val="lt1"/>
                </a:solidFill>
              </a:rPr>
              <a:t>APP</a:t>
            </a:r>
            <a:endParaRPr sz="2200" b="1">
              <a:solidFill>
                <a:schemeClr val="lt1"/>
              </a:solidFill>
            </a:endParaRPr>
          </a:p>
        </p:txBody>
      </p:sp>
      <p:sp>
        <p:nvSpPr>
          <p:cNvPr id="48" name="Google Shape;48;g1390a5e7bf2_0_73"/>
          <p:cNvSpPr txBox="1"/>
          <p:nvPr/>
        </p:nvSpPr>
        <p:spPr>
          <a:xfrm>
            <a:off x="4337163" y="3324313"/>
            <a:ext cx="815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200" b="1">
                <a:solidFill>
                  <a:schemeClr val="lt1"/>
                </a:solidFill>
              </a:rPr>
              <a:t>APP</a:t>
            </a:r>
            <a:endParaRPr sz="2200" b="1">
              <a:solidFill>
                <a:schemeClr val="lt1"/>
              </a:solidFill>
            </a:endParaRPr>
          </a:p>
        </p:txBody>
      </p:sp>
      <p:sp>
        <p:nvSpPr>
          <p:cNvPr id="49" name="Google Shape;49;g1390a5e7bf2_0_73"/>
          <p:cNvSpPr txBox="1"/>
          <p:nvPr/>
        </p:nvSpPr>
        <p:spPr>
          <a:xfrm>
            <a:off x="5576588" y="3324313"/>
            <a:ext cx="815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200" b="1">
                <a:solidFill>
                  <a:schemeClr val="lt1"/>
                </a:solidFill>
              </a:rPr>
              <a:t>APP</a:t>
            </a:r>
            <a:endParaRPr sz="2200" b="1">
              <a:solidFill>
                <a:schemeClr val="lt1"/>
              </a:solidFill>
            </a:endParaRPr>
          </a:p>
        </p:txBody>
      </p:sp>
      <p:sp>
        <p:nvSpPr>
          <p:cNvPr id="50" name="Google Shape;50;g1390a5e7bf2_0_73"/>
          <p:cNvSpPr txBox="1"/>
          <p:nvPr/>
        </p:nvSpPr>
        <p:spPr>
          <a:xfrm>
            <a:off x="6816013" y="3324313"/>
            <a:ext cx="815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200" b="1">
                <a:solidFill>
                  <a:schemeClr val="lt1"/>
                </a:solidFill>
              </a:rPr>
              <a:t>APP</a:t>
            </a:r>
            <a:endParaRPr sz="2200" b="1">
              <a:solidFill>
                <a:schemeClr val="lt1"/>
              </a:solidFill>
            </a:endParaRPr>
          </a:p>
        </p:txBody>
      </p:sp>
      <p:sp>
        <p:nvSpPr>
          <p:cNvPr id="51" name="Google Shape;51;g1390a5e7bf2_0_73"/>
          <p:cNvSpPr/>
          <p:nvPr/>
        </p:nvSpPr>
        <p:spPr>
          <a:xfrm>
            <a:off x="10345500" y="1628100"/>
            <a:ext cx="7124700" cy="7030800"/>
          </a:xfrm>
          <a:prstGeom prst="roundRect">
            <a:avLst>
              <a:gd name="adj" fmla="val 16667"/>
            </a:avLst>
          </a:prstGeom>
          <a:no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g1390a5e7bf2_0_73"/>
          <p:cNvSpPr/>
          <p:nvPr/>
        </p:nvSpPr>
        <p:spPr>
          <a:xfrm>
            <a:off x="10648338" y="6360388"/>
            <a:ext cx="6519000" cy="1788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1390a5e7bf2_0_73"/>
          <p:cNvSpPr txBox="1"/>
          <p:nvPr/>
        </p:nvSpPr>
        <p:spPr>
          <a:xfrm>
            <a:off x="13006338" y="6962038"/>
            <a:ext cx="1803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Hardware</a:t>
            </a:r>
            <a:endParaRPr sz="2600" b="1">
              <a:solidFill>
                <a:schemeClr val="lt1"/>
              </a:solidFill>
            </a:endParaRPr>
          </a:p>
        </p:txBody>
      </p:sp>
      <p:sp>
        <p:nvSpPr>
          <p:cNvPr id="54" name="Google Shape;54;g1390a5e7bf2_0_73"/>
          <p:cNvSpPr/>
          <p:nvPr/>
        </p:nvSpPr>
        <p:spPr>
          <a:xfrm>
            <a:off x="10534298" y="2412450"/>
            <a:ext cx="2166300" cy="2147400"/>
          </a:xfrm>
          <a:prstGeom prst="roundRect">
            <a:avLst>
              <a:gd name="adj" fmla="val 16667"/>
            </a:avLst>
          </a:prstGeom>
          <a:noFill/>
          <a:ln w="28575" cap="flat" cmpd="sng">
            <a:solidFill>
              <a:srgbClr val="5BAC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1390a5e7bf2_0_73"/>
          <p:cNvSpPr/>
          <p:nvPr/>
        </p:nvSpPr>
        <p:spPr>
          <a:xfrm>
            <a:off x="10769143" y="3706930"/>
            <a:ext cx="1680000" cy="588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1390a5e7bf2_0_73"/>
          <p:cNvSpPr txBox="1"/>
          <p:nvPr/>
        </p:nvSpPr>
        <p:spPr>
          <a:xfrm>
            <a:off x="10910150" y="3708435"/>
            <a:ext cx="1398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OS</a:t>
            </a:r>
            <a:endParaRPr sz="2600" b="1">
              <a:solidFill>
                <a:schemeClr val="lt1"/>
              </a:solidFill>
            </a:endParaRPr>
          </a:p>
        </p:txBody>
      </p:sp>
      <p:sp>
        <p:nvSpPr>
          <p:cNvPr id="57" name="Google Shape;57;g1390a5e7bf2_0_73"/>
          <p:cNvSpPr/>
          <p:nvPr/>
        </p:nvSpPr>
        <p:spPr>
          <a:xfrm>
            <a:off x="10823382"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g1390a5e7bf2_0_73"/>
          <p:cNvSpPr/>
          <p:nvPr/>
        </p:nvSpPr>
        <p:spPr>
          <a:xfrm>
            <a:off x="11784496"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g1390a5e7bf2_0_73"/>
          <p:cNvSpPr txBox="1"/>
          <p:nvPr/>
        </p:nvSpPr>
        <p:spPr>
          <a:xfrm>
            <a:off x="10823382"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
        <p:nvSpPr>
          <p:cNvPr id="60" name="Google Shape;60;g1390a5e7bf2_0_73"/>
          <p:cNvSpPr/>
          <p:nvPr/>
        </p:nvSpPr>
        <p:spPr>
          <a:xfrm>
            <a:off x="11394025" y="4920428"/>
            <a:ext cx="5027700" cy="1079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1390a5e7bf2_0_73"/>
          <p:cNvSpPr txBox="1"/>
          <p:nvPr/>
        </p:nvSpPr>
        <p:spPr>
          <a:xfrm>
            <a:off x="12824703" y="5167625"/>
            <a:ext cx="2166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Hypervisor</a:t>
            </a:r>
            <a:endParaRPr sz="2600" b="1">
              <a:solidFill>
                <a:schemeClr val="lt1"/>
              </a:solidFill>
            </a:endParaRPr>
          </a:p>
        </p:txBody>
      </p:sp>
      <p:sp>
        <p:nvSpPr>
          <p:cNvPr id="62" name="Google Shape;62;g1390a5e7bf2_0_73"/>
          <p:cNvSpPr txBox="1"/>
          <p:nvPr/>
        </p:nvSpPr>
        <p:spPr>
          <a:xfrm>
            <a:off x="11784507"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
        <p:nvSpPr>
          <p:cNvPr id="63" name="Google Shape;63;g1390a5e7bf2_0_73"/>
          <p:cNvSpPr/>
          <p:nvPr/>
        </p:nvSpPr>
        <p:spPr>
          <a:xfrm>
            <a:off x="12872523" y="2412450"/>
            <a:ext cx="2166300" cy="2147400"/>
          </a:xfrm>
          <a:prstGeom prst="roundRect">
            <a:avLst>
              <a:gd name="adj" fmla="val 16667"/>
            </a:avLst>
          </a:prstGeom>
          <a:noFill/>
          <a:ln w="28575" cap="flat" cmpd="sng">
            <a:solidFill>
              <a:srgbClr val="5BAC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g1390a5e7bf2_0_73"/>
          <p:cNvSpPr/>
          <p:nvPr/>
        </p:nvSpPr>
        <p:spPr>
          <a:xfrm>
            <a:off x="13107368" y="3706930"/>
            <a:ext cx="1680000" cy="588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g1390a5e7bf2_0_73"/>
          <p:cNvSpPr txBox="1"/>
          <p:nvPr/>
        </p:nvSpPr>
        <p:spPr>
          <a:xfrm>
            <a:off x="13248375" y="3708435"/>
            <a:ext cx="1398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OS</a:t>
            </a:r>
            <a:endParaRPr sz="2600" b="1">
              <a:solidFill>
                <a:schemeClr val="lt1"/>
              </a:solidFill>
            </a:endParaRPr>
          </a:p>
        </p:txBody>
      </p:sp>
      <p:sp>
        <p:nvSpPr>
          <p:cNvPr id="66" name="Google Shape;66;g1390a5e7bf2_0_73"/>
          <p:cNvSpPr/>
          <p:nvPr/>
        </p:nvSpPr>
        <p:spPr>
          <a:xfrm>
            <a:off x="13161607"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390a5e7bf2_0_73"/>
          <p:cNvSpPr/>
          <p:nvPr/>
        </p:nvSpPr>
        <p:spPr>
          <a:xfrm>
            <a:off x="14122721"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1390a5e7bf2_0_73"/>
          <p:cNvSpPr txBox="1"/>
          <p:nvPr/>
        </p:nvSpPr>
        <p:spPr>
          <a:xfrm>
            <a:off x="13161607"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
        <p:nvSpPr>
          <p:cNvPr id="69" name="Google Shape;69;g1390a5e7bf2_0_73"/>
          <p:cNvSpPr txBox="1"/>
          <p:nvPr/>
        </p:nvSpPr>
        <p:spPr>
          <a:xfrm>
            <a:off x="14122732"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
        <p:nvSpPr>
          <p:cNvPr id="70" name="Google Shape;70;g1390a5e7bf2_0_73"/>
          <p:cNvSpPr/>
          <p:nvPr/>
        </p:nvSpPr>
        <p:spPr>
          <a:xfrm>
            <a:off x="15210748" y="2412450"/>
            <a:ext cx="2166300" cy="2147400"/>
          </a:xfrm>
          <a:prstGeom prst="roundRect">
            <a:avLst>
              <a:gd name="adj" fmla="val 16667"/>
            </a:avLst>
          </a:prstGeom>
          <a:noFill/>
          <a:ln w="28575" cap="flat" cmpd="sng">
            <a:solidFill>
              <a:srgbClr val="5BAC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1390a5e7bf2_0_73"/>
          <p:cNvSpPr/>
          <p:nvPr/>
        </p:nvSpPr>
        <p:spPr>
          <a:xfrm>
            <a:off x="15445593" y="3706930"/>
            <a:ext cx="1680000" cy="588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1390a5e7bf2_0_73"/>
          <p:cNvSpPr txBox="1"/>
          <p:nvPr/>
        </p:nvSpPr>
        <p:spPr>
          <a:xfrm>
            <a:off x="15586600" y="3708435"/>
            <a:ext cx="1398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b="1">
                <a:solidFill>
                  <a:schemeClr val="lt1"/>
                </a:solidFill>
              </a:rPr>
              <a:t>OS</a:t>
            </a:r>
            <a:endParaRPr sz="2600" b="1">
              <a:solidFill>
                <a:schemeClr val="lt1"/>
              </a:solidFill>
            </a:endParaRPr>
          </a:p>
        </p:txBody>
      </p:sp>
      <p:sp>
        <p:nvSpPr>
          <p:cNvPr id="73" name="Google Shape;73;g1390a5e7bf2_0_73"/>
          <p:cNvSpPr/>
          <p:nvPr/>
        </p:nvSpPr>
        <p:spPr>
          <a:xfrm>
            <a:off x="15499832"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1390a5e7bf2_0_73"/>
          <p:cNvSpPr/>
          <p:nvPr/>
        </p:nvSpPr>
        <p:spPr>
          <a:xfrm>
            <a:off x="16460946" y="2744876"/>
            <a:ext cx="632400" cy="632400"/>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1390a5e7bf2_0_73"/>
          <p:cNvSpPr txBox="1"/>
          <p:nvPr/>
        </p:nvSpPr>
        <p:spPr>
          <a:xfrm>
            <a:off x="15499832"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
        <p:nvSpPr>
          <p:cNvPr id="76" name="Google Shape;76;g1390a5e7bf2_0_73"/>
          <p:cNvSpPr txBox="1"/>
          <p:nvPr/>
        </p:nvSpPr>
        <p:spPr>
          <a:xfrm>
            <a:off x="16460957" y="2837886"/>
            <a:ext cx="632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700" b="1">
                <a:solidFill>
                  <a:schemeClr val="lt1"/>
                </a:solidFill>
              </a:rPr>
              <a:t>APP</a:t>
            </a:r>
            <a:endParaRPr sz="17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g138f6d9c3b3_3_28"/>
          <p:cNvSpPr txBox="1"/>
          <p:nvPr/>
        </p:nvSpPr>
        <p:spPr>
          <a:xfrm>
            <a:off x="977125" y="4528784"/>
            <a:ext cx="6935100" cy="1123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7300" b="1">
                <a:solidFill>
                  <a:srgbClr val="3F3F3F"/>
                </a:solidFill>
                <a:latin typeface="Roboto Slab"/>
                <a:ea typeface="Roboto Slab"/>
                <a:cs typeface="Roboto Slab"/>
                <a:sym typeface="Roboto Slab"/>
              </a:rPr>
              <a:t>Hyperviseur</a:t>
            </a:r>
            <a:endParaRPr sz="7100" b="1" i="0" u="none" strike="noStrike" cap="none">
              <a:solidFill>
                <a:srgbClr val="3F3F3F"/>
              </a:solidFill>
              <a:latin typeface="Roboto Slab"/>
              <a:ea typeface="Roboto Slab"/>
              <a:cs typeface="Roboto Slab"/>
              <a:sym typeface="Roboto Slab"/>
            </a:endParaRPr>
          </a:p>
        </p:txBody>
      </p:sp>
      <p:sp>
        <p:nvSpPr>
          <p:cNvPr id="82" name="Google Shape;82;g138f6d9c3b3_3_28"/>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3" name="Google Shape;83;g138f6d9c3b3_3_28"/>
          <p:cNvSpPr txBox="1">
            <a:spLocks noGrp="1"/>
          </p:cNvSpPr>
          <p:nvPr>
            <p:ph type="body" idx="1"/>
          </p:nvPr>
        </p:nvSpPr>
        <p:spPr>
          <a:xfrm>
            <a:off x="10935475" y="2147450"/>
            <a:ext cx="6020700" cy="7031100"/>
          </a:xfrm>
          <a:prstGeom prst="rect">
            <a:avLst/>
          </a:prstGeom>
          <a:noFill/>
          <a:ln>
            <a:noFill/>
          </a:ln>
        </p:spPr>
        <p:txBody>
          <a:bodyPr spcFirstLastPara="1" wrap="square" lIns="182800" tIns="182800" rIns="182800" bIns="182800" anchor="t" anchorCtr="0">
            <a:normAutofit fontScale="85000" lnSpcReduction="10000"/>
          </a:bodyPr>
          <a:lstStyle/>
          <a:p>
            <a:pPr marL="0" marR="0" lvl="0" indent="0" algn="l" rtl="0">
              <a:lnSpc>
                <a:spcPct val="110000"/>
              </a:lnSpc>
              <a:spcBef>
                <a:spcPts val="0"/>
              </a:spcBef>
              <a:spcAft>
                <a:spcPts val="0"/>
              </a:spcAft>
              <a:buNone/>
            </a:pPr>
            <a:r>
              <a:rPr lang="fr-FR" sz="3300">
                <a:solidFill>
                  <a:srgbClr val="FFFFFF"/>
                </a:solidFill>
                <a:latin typeface="Roboto"/>
                <a:ea typeface="Roboto"/>
                <a:cs typeface="Roboto"/>
                <a:sym typeface="Roboto"/>
              </a:rPr>
              <a:t>Type 1 : natif</a:t>
            </a:r>
            <a:endParaRPr sz="3300">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endParaRPr sz="3300">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r>
              <a:rPr lang="fr-FR" sz="2083">
                <a:solidFill>
                  <a:srgbClr val="FFFFFF"/>
                </a:solidFill>
                <a:latin typeface="Roboto"/>
                <a:ea typeface="Roboto"/>
                <a:cs typeface="Roboto"/>
                <a:sym typeface="Roboto"/>
              </a:rPr>
              <a:t>Un hyperviseur de Type 1, est un logiciel qui s'exécute directement sur une plateforme matérielle; </a:t>
            </a: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r>
              <a:rPr lang="fr-FR" sz="2083">
                <a:solidFill>
                  <a:srgbClr val="FFFFFF"/>
                </a:solidFill>
                <a:latin typeface="Roboto"/>
                <a:ea typeface="Roboto"/>
                <a:cs typeface="Roboto"/>
                <a:sym typeface="Roboto"/>
              </a:rPr>
              <a:t>cette plateforme est alors considérée comme outil de contrôle de système d'exploitation.</a:t>
            </a: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r>
              <a:rPr lang="fr-FR" sz="2083">
                <a:solidFill>
                  <a:srgbClr val="FFFFFF"/>
                </a:solidFill>
                <a:latin typeface="Roboto"/>
                <a:ea typeface="Roboto"/>
                <a:cs typeface="Roboto"/>
                <a:sym typeface="Roboto"/>
              </a:rPr>
              <a:t> Un système d'exploitation secondaire peut, de ce fait, être exécuté au-dessus du matériel.</a:t>
            </a: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r>
              <a:rPr lang="fr-FR" sz="3300">
                <a:solidFill>
                  <a:srgbClr val="FFFFFF"/>
                </a:solidFill>
                <a:latin typeface="Roboto"/>
                <a:ea typeface="Roboto"/>
                <a:cs typeface="Roboto"/>
                <a:sym typeface="Roboto"/>
              </a:rPr>
              <a:t>Type 2 : hosted</a:t>
            </a:r>
            <a:endParaRPr sz="3300">
              <a:solidFill>
                <a:srgbClr val="FFFFFF"/>
              </a:solidFill>
              <a:latin typeface="Roboto"/>
              <a:ea typeface="Roboto"/>
              <a:cs typeface="Roboto"/>
              <a:sym typeface="Roboto"/>
            </a:endParaRPr>
          </a:p>
          <a:p>
            <a:pPr marL="0" marR="0" lvl="0" indent="0" algn="l" rtl="0">
              <a:lnSpc>
                <a:spcPct val="110000"/>
              </a:lnSpc>
              <a:spcBef>
                <a:spcPts val="0"/>
              </a:spcBef>
              <a:spcAft>
                <a:spcPts val="0"/>
              </a:spcAft>
              <a:buNone/>
            </a:pPr>
            <a:endParaRPr sz="3300">
              <a:solidFill>
                <a:srgbClr val="FFFFFF"/>
              </a:solidFill>
              <a:latin typeface="Roboto"/>
              <a:ea typeface="Roboto"/>
              <a:cs typeface="Roboto"/>
              <a:sym typeface="Roboto"/>
            </a:endParaRPr>
          </a:p>
          <a:p>
            <a:pPr marL="0" marR="0" lvl="0" indent="0" algn="l" rtl="0">
              <a:lnSpc>
                <a:spcPct val="110000"/>
              </a:lnSpc>
              <a:spcBef>
                <a:spcPts val="0"/>
              </a:spcBef>
              <a:spcAft>
                <a:spcPts val="0"/>
              </a:spcAft>
              <a:buClr>
                <a:srgbClr val="000000"/>
              </a:buClr>
              <a:buSzPct val="158366"/>
              <a:buFont typeface="Arial"/>
              <a:buNone/>
            </a:pPr>
            <a:r>
              <a:rPr lang="fr-FR" sz="2083">
                <a:solidFill>
                  <a:srgbClr val="FFFFFF"/>
                </a:solidFill>
                <a:latin typeface="Roboto"/>
                <a:ea typeface="Roboto"/>
                <a:cs typeface="Roboto"/>
                <a:sym typeface="Roboto"/>
              </a:rPr>
              <a:t>Un hyperviseur de Type 2 est un logiciel qui s'exécute à l'intérieur d'un autre système d'exploitation. </a:t>
            </a: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Clr>
                <a:srgbClr val="000000"/>
              </a:buClr>
              <a:buSzPct val="158366"/>
              <a:buFont typeface="Arial"/>
              <a:buNone/>
            </a:pP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Clr>
                <a:srgbClr val="000000"/>
              </a:buClr>
              <a:buSzPct val="158366"/>
              <a:buFont typeface="Arial"/>
              <a:buNone/>
            </a:pPr>
            <a:r>
              <a:rPr lang="fr-FR" sz="2083">
                <a:solidFill>
                  <a:srgbClr val="FFFFFF"/>
                </a:solidFill>
                <a:latin typeface="Roboto"/>
                <a:ea typeface="Roboto"/>
                <a:cs typeface="Roboto"/>
                <a:sym typeface="Roboto"/>
              </a:rPr>
              <a:t>Un système d'exploitation invité s'exécutera donc en troisième niveau au-dessus du matériel.</a:t>
            </a:r>
            <a:br>
              <a:rPr lang="fr-FR" sz="2083">
                <a:solidFill>
                  <a:srgbClr val="FFFFFF"/>
                </a:solidFill>
                <a:latin typeface="Roboto"/>
                <a:ea typeface="Roboto"/>
                <a:cs typeface="Roboto"/>
                <a:sym typeface="Roboto"/>
              </a:rPr>
            </a:br>
            <a:endParaRPr sz="2083">
              <a:solidFill>
                <a:srgbClr val="FFFFFF"/>
              </a:solidFill>
              <a:latin typeface="Roboto"/>
              <a:ea typeface="Roboto"/>
              <a:cs typeface="Roboto"/>
              <a:sym typeface="Roboto"/>
            </a:endParaRPr>
          </a:p>
          <a:p>
            <a:pPr marL="0" marR="0" lvl="0" indent="0" algn="l" rtl="0">
              <a:lnSpc>
                <a:spcPct val="110000"/>
              </a:lnSpc>
              <a:spcBef>
                <a:spcPts val="0"/>
              </a:spcBef>
              <a:spcAft>
                <a:spcPts val="0"/>
              </a:spcAft>
              <a:buClr>
                <a:srgbClr val="000000"/>
              </a:buClr>
              <a:buSzPct val="158366"/>
              <a:buFont typeface="Arial"/>
              <a:buNone/>
            </a:pPr>
            <a:r>
              <a:rPr lang="fr-FR" sz="2083">
                <a:solidFill>
                  <a:srgbClr val="FFFFFF"/>
                </a:solidFill>
                <a:latin typeface="Roboto"/>
                <a:ea typeface="Roboto"/>
                <a:cs typeface="Roboto"/>
                <a:sym typeface="Roboto"/>
              </a:rPr>
              <a:t> Les systèmes d'exploitation invités n'ayant pas conscience d'être virtualisés, ils n'ont pas besoin d'être adaptés.</a:t>
            </a:r>
            <a:endParaRPr sz="3300" b="0" i="0" u="none" strike="noStrike" cap="none">
              <a:solidFill>
                <a:srgbClr val="FFFFFF"/>
              </a:solidFill>
              <a:latin typeface="Roboto"/>
              <a:ea typeface="Roboto"/>
              <a:cs typeface="Roboto"/>
              <a:sym typeface="Roboto"/>
            </a:endParaRPr>
          </a:p>
        </p:txBody>
      </p:sp>
      <p:sp>
        <p:nvSpPr>
          <p:cNvPr id="84" name="Google Shape;84;g138f6d9c3b3_3_28"/>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r>
              <a:rPr lang="fr-FR" sz="3200" b="1">
                <a:solidFill>
                  <a:schemeClr val="lt1"/>
                </a:solidFill>
                <a:latin typeface="Roboto Slab"/>
                <a:ea typeface="Roboto Slab"/>
                <a:cs typeface="Roboto Slab"/>
                <a:sym typeface="Roboto Slab"/>
              </a:rPr>
              <a:t>Virtualisation</a:t>
            </a:r>
            <a:r>
              <a:rPr lang="fr-FR" sz="3200" b="1" i="0" u="none" strike="noStrike" cap="none">
                <a:solidFill>
                  <a:schemeClr val="lt1"/>
                </a:solidFill>
                <a:latin typeface="Roboto Slab"/>
                <a:ea typeface="Roboto Slab"/>
                <a:cs typeface="Roboto Slab"/>
                <a:sym typeface="Roboto Slab"/>
              </a:rPr>
              <a:t> / </a:t>
            </a:r>
            <a:r>
              <a:rPr lang="fr-FR" sz="3200">
                <a:solidFill>
                  <a:schemeClr val="lt1"/>
                </a:solidFill>
                <a:latin typeface="Roboto Slab"/>
                <a:ea typeface="Roboto Slab"/>
                <a:cs typeface="Roboto Slab"/>
                <a:sym typeface="Roboto Slab"/>
              </a:rPr>
              <a:t>Hyperviseur</a:t>
            </a:r>
            <a:endParaRPr sz="3200" b="0" i="0" u="none" strike="noStrike" cap="none">
              <a:solidFill>
                <a:schemeClr val="lt1"/>
              </a:solidFill>
              <a:latin typeface="Roboto Slab"/>
              <a:ea typeface="Roboto Slab"/>
              <a:cs typeface="Roboto Slab"/>
              <a:sym typeface="Roboto Slab"/>
            </a:endParaRPr>
          </a:p>
        </p:txBody>
      </p:sp>
      <p:pic>
        <p:nvPicPr>
          <p:cNvPr id="85" name="Google Shape;85;g138f6d9c3b3_3_28"/>
          <p:cNvPicPr preferRelativeResize="0"/>
          <p:nvPr/>
        </p:nvPicPr>
        <p:blipFill rotWithShape="1">
          <a:blip r:embed="rId3">
            <a:alphaModFix/>
          </a:blip>
          <a:srcRect/>
          <a:stretch/>
        </p:blipFill>
        <p:spPr>
          <a:xfrm>
            <a:off x="1000461" y="304972"/>
            <a:ext cx="4044876" cy="7259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g1390a5e7bf2_0_187"/>
          <p:cNvGrpSpPr/>
          <p:nvPr/>
        </p:nvGrpSpPr>
        <p:grpSpPr>
          <a:xfrm>
            <a:off x="423760" y="2192294"/>
            <a:ext cx="17440371" cy="7269571"/>
            <a:chOff x="0" y="0"/>
            <a:chExt cx="23253828" cy="9692761"/>
          </a:xfrm>
        </p:grpSpPr>
        <p:grpSp>
          <p:nvGrpSpPr>
            <p:cNvPr id="91" name="Google Shape;91;g1390a5e7bf2_0_187"/>
            <p:cNvGrpSpPr/>
            <p:nvPr/>
          </p:nvGrpSpPr>
          <p:grpSpPr>
            <a:xfrm>
              <a:off x="8122610" y="1173237"/>
              <a:ext cx="6832786" cy="6715770"/>
              <a:chOff x="-2" y="-2"/>
              <a:chExt cx="6832786" cy="6715770"/>
            </a:xfrm>
          </p:grpSpPr>
          <p:grpSp>
            <p:nvGrpSpPr>
              <p:cNvPr id="92" name="Google Shape;92;g1390a5e7bf2_0_187"/>
              <p:cNvGrpSpPr/>
              <p:nvPr/>
            </p:nvGrpSpPr>
            <p:grpSpPr>
              <a:xfrm>
                <a:off x="2247202" y="-2"/>
                <a:ext cx="2318244" cy="6715770"/>
                <a:chOff x="0" y="-1"/>
                <a:chExt cx="2318245" cy="6715770"/>
              </a:xfrm>
            </p:grpSpPr>
            <p:sp>
              <p:nvSpPr>
                <p:cNvPr id="93" name="Google Shape;93;g1390a5e7bf2_0_187"/>
                <p:cNvSpPr/>
                <p:nvPr/>
              </p:nvSpPr>
              <p:spPr>
                <a:xfrm rot="-5400000">
                  <a:off x="-20817" y="1030437"/>
                  <a:ext cx="1196748" cy="115511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ED743C"/>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4" name="Google Shape;94;g1390a5e7bf2_0_187"/>
                <p:cNvSpPr/>
                <p:nvPr/>
              </p:nvSpPr>
              <p:spPr>
                <a:xfrm rot="5400000">
                  <a:off x="1142313" y="4522152"/>
                  <a:ext cx="1196748" cy="115511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ED743C"/>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5" name="Google Shape;95;g1390a5e7bf2_0_187"/>
                <p:cNvSpPr/>
                <p:nvPr/>
              </p:nvSpPr>
              <p:spPr>
                <a:xfrm>
                  <a:off x="577555" y="-1"/>
                  <a:ext cx="923400" cy="923400"/>
                </a:xfrm>
                <a:prstGeom prst="ellipse">
                  <a:avLst/>
                </a:prstGeom>
                <a:solidFill>
                  <a:srgbClr val="ED743C"/>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6" name="Google Shape;96;g1390a5e7bf2_0_187"/>
                <p:cNvSpPr/>
                <p:nvPr/>
              </p:nvSpPr>
              <p:spPr>
                <a:xfrm>
                  <a:off x="817268" y="5792369"/>
                  <a:ext cx="923400" cy="923400"/>
                </a:xfrm>
                <a:prstGeom prst="ellipse">
                  <a:avLst/>
                </a:prstGeom>
                <a:solidFill>
                  <a:srgbClr val="ED743C"/>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grpSp>
            <p:nvGrpSpPr>
              <p:cNvPr id="97" name="Google Shape;97;g1390a5e7bf2_0_187"/>
              <p:cNvGrpSpPr/>
              <p:nvPr/>
            </p:nvGrpSpPr>
            <p:grpSpPr>
              <a:xfrm>
                <a:off x="804872" y="893551"/>
                <a:ext cx="5204097" cy="4927154"/>
                <a:chOff x="-1" y="-1"/>
                <a:chExt cx="5204097" cy="4927154"/>
              </a:xfrm>
            </p:grpSpPr>
            <p:sp>
              <p:nvSpPr>
                <p:cNvPr id="98" name="Google Shape;98;g1390a5e7bf2_0_187"/>
                <p:cNvSpPr/>
                <p:nvPr/>
              </p:nvSpPr>
              <p:spPr>
                <a:xfrm rot="-8166693">
                  <a:off x="351819" y="1059951"/>
                  <a:ext cx="1196752" cy="115512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2B4280"/>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9" name="Google Shape;99;g1390a5e7bf2_0_187"/>
                <p:cNvSpPr/>
                <p:nvPr/>
              </p:nvSpPr>
              <p:spPr>
                <a:xfrm rot="2633307">
                  <a:off x="3654331" y="2705521"/>
                  <a:ext cx="1196752" cy="115512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2B4280"/>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0" name="Google Shape;100;g1390a5e7bf2_0_187"/>
                <p:cNvSpPr/>
                <p:nvPr/>
              </p:nvSpPr>
              <p:spPr>
                <a:xfrm>
                  <a:off x="-1" y="-1"/>
                  <a:ext cx="923400" cy="923400"/>
                </a:xfrm>
                <a:prstGeom prst="ellipse">
                  <a:avLst/>
                </a:prstGeom>
                <a:solidFill>
                  <a:srgbClr val="2B4280"/>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1" name="Google Shape;101;g1390a5e7bf2_0_187"/>
                <p:cNvSpPr/>
                <p:nvPr/>
              </p:nvSpPr>
              <p:spPr>
                <a:xfrm>
                  <a:off x="4280696" y="4003753"/>
                  <a:ext cx="923400" cy="923400"/>
                </a:xfrm>
                <a:prstGeom prst="ellipse">
                  <a:avLst/>
                </a:prstGeom>
                <a:solidFill>
                  <a:srgbClr val="2B4280"/>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grpSp>
            <p:nvGrpSpPr>
              <p:cNvPr id="102" name="Google Shape;102;g1390a5e7bf2_0_187"/>
              <p:cNvGrpSpPr/>
              <p:nvPr/>
            </p:nvGrpSpPr>
            <p:grpSpPr>
              <a:xfrm>
                <a:off x="-2" y="2186703"/>
                <a:ext cx="6832786" cy="2310235"/>
                <a:chOff x="-1" y="-1"/>
                <a:chExt cx="6832786" cy="2310235"/>
              </a:xfrm>
            </p:grpSpPr>
            <p:sp>
              <p:nvSpPr>
                <p:cNvPr id="103" name="Google Shape;103;g1390a5e7bf2_0_187"/>
                <p:cNvSpPr/>
                <p:nvPr/>
              </p:nvSpPr>
              <p:spPr>
                <a:xfrm rot="10800000">
                  <a:off x="1079353" y="1155120"/>
                  <a:ext cx="1196748" cy="115511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C1346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4" name="Google Shape;104;g1390a5e7bf2_0_187"/>
                <p:cNvSpPr/>
                <p:nvPr/>
              </p:nvSpPr>
              <p:spPr>
                <a:xfrm>
                  <a:off x="4552868" y="-1"/>
                  <a:ext cx="1196748" cy="115511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C1346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5" name="Google Shape;105;g1390a5e7bf2_0_187"/>
                <p:cNvSpPr/>
                <p:nvPr/>
              </p:nvSpPr>
              <p:spPr>
                <a:xfrm>
                  <a:off x="-1" y="809256"/>
                  <a:ext cx="923400" cy="923400"/>
                </a:xfrm>
                <a:prstGeom prst="ellipse">
                  <a:avLst/>
                </a:prstGeom>
                <a:solidFill>
                  <a:srgbClr val="C1346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6" name="Google Shape;106;g1390a5e7bf2_0_187"/>
                <p:cNvSpPr/>
                <p:nvPr/>
              </p:nvSpPr>
              <p:spPr>
                <a:xfrm>
                  <a:off x="5909385" y="577557"/>
                  <a:ext cx="923400" cy="923400"/>
                </a:xfrm>
                <a:prstGeom prst="ellipse">
                  <a:avLst/>
                </a:prstGeom>
                <a:solidFill>
                  <a:srgbClr val="C13461"/>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grpSp>
            <p:nvGrpSpPr>
              <p:cNvPr id="107" name="Google Shape;107;g1390a5e7bf2_0_187"/>
              <p:cNvGrpSpPr/>
              <p:nvPr/>
            </p:nvGrpSpPr>
            <p:grpSpPr>
              <a:xfrm>
                <a:off x="988606" y="728613"/>
                <a:ext cx="4858078" cy="5216659"/>
                <a:chOff x="0" y="-1"/>
                <a:chExt cx="4858078" cy="5216659"/>
              </a:xfrm>
            </p:grpSpPr>
            <p:sp>
              <p:nvSpPr>
                <p:cNvPr id="108" name="Google Shape;108;g1390a5e7bf2_0_187"/>
                <p:cNvSpPr/>
                <p:nvPr/>
              </p:nvSpPr>
              <p:spPr>
                <a:xfrm rot="8033307">
                  <a:off x="1013817" y="3682894"/>
                  <a:ext cx="1196752" cy="115512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1C416D"/>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9" name="Google Shape;109;g1390a5e7bf2_0_187"/>
                <p:cNvSpPr/>
                <p:nvPr/>
              </p:nvSpPr>
              <p:spPr>
                <a:xfrm rot="-2766693">
                  <a:off x="2641186" y="388394"/>
                  <a:ext cx="1196752" cy="1155124"/>
                </a:xfrm>
                <a:custGeom>
                  <a:avLst/>
                  <a:gdLst/>
                  <a:ahLst/>
                  <a:cxnLst/>
                  <a:rect l="l" t="t" r="r" b="b"/>
                  <a:pathLst>
                    <a:path w="21600" h="21600" extrusionOk="0">
                      <a:moveTo>
                        <a:pt x="21600" y="17615"/>
                      </a:moveTo>
                      <a:lnTo>
                        <a:pt x="21600" y="21600"/>
                      </a:lnTo>
                      <a:lnTo>
                        <a:pt x="6369" y="21600"/>
                      </a:lnTo>
                      <a:cubicBezTo>
                        <a:pt x="6369" y="14773"/>
                        <a:pt x="4105" y="8205"/>
                        <a:pt x="0" y="2983"/>
                      </a:cubicBezTo>
                      <a:lnTo>
                        <a:pt x="2717" y="0"/>
                      </a:lnTo>
                      <a:cubicBezTo>
                        <a:pt x="6770" y="4995"/>
                        <a:pt x="9313" y="11122"/>
                        <a:pt x="10042" y="17615"/>
                      </a:cubicBezTo>
                      <a:close/>
                    </a:path>
                  </a:pathLst>
                </a:custGeom>
                <a:solidFill>
                  <a:srgbClr val="1C416D"/>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10" name="Google Shape;110;g1390a5e7bf2_0_187"/>
                <p:cNvSpPr/>
                <p:nvPr/>
              </p:nvSpPr>
              <p:spPr>
                <a:xfrm>
                  <a:off x="0" y="4293258"/>
                  <a:ext cx="923400" cy="923400"/>
                </a:xfrm>
                <a:prstGeom prst="ellipse">
                  <a:avLst/>
                </a:prstGeom>
                <a:solidFill>
                  <a:srgbClr val="1C416D"/>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11" name="Google Shape;111;g1390a5e7bf2_0_187"/>
                <p:cNvSpPr/>
                <p:nvPr/>
              </p:nvSpPr>
              <p:spPr>
                <a:xfrm>
                  <a:off x="3934678" y="-1"/>
                  <a:ext cx="923400" cy="923400"/>
                </a:xfrm>
                <a:prstGeom prst="ellipse">
                  <a:avLst/>
                </a:prstGeom>
                <a:solidFill>
                  <a:srgbClr val="1C416D"/>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sp>
            <p:nvSpPr>
              <p:cNvPr id="112" name="Google Shape;112;g1390a5e7bf2_0_187"/>
              <p:cNvSpPr txBox="1"/>
              <p:nvPr/>
            </p:nvSpPr>
            <p:spPr>
              <a:xfrm>
                <a:off x="2936558" y="83484"/>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A</a:t>
                </a:r>
                <a:endParaRPr sz="1400" b="0" i="0" u="none" strike="noStrike" cap="none">
                  <a:solidFill>
                    <a:srgbClr val="000000"/>
                  </a:solidFill>
                  <a:latin typeface="Arial"/>
                  <a:ea typeface="Arial"/>
                  <a:cs typeface="Arial"/>
                  <a:sym typeface="Arial"/>
                </a:endParaRPr>
              </a:p>
            </p:txBody>
          </p:sp>
          <p:sp>
            <p:nvSpPr>
              <p:cNvPr id="113" name="Google Shape;113;g1390a5e7bf2_0_187"/>
              <p:cNvSpPr txBox="1"/>
              <p:nvPr/>
            </p:nvSpPr>
            <p:spPr>
              <a:xfrm>
                <a:off x="5063031" y="832276"/>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B</a:t>
                </a:r>
                <a:endParaRPr sz="1400" b="0" i="0" u="none" strike="noStrike" cap="none">
                  <a:solidFill>
                    <a:srgbClr val="000000"/>
                  </a:solidFill>
                  <a:latin typeface="Arial"/>
                  <a:ea typeface="Arial"/>
                  <a:cs typeface="Arial"/>
                  <a:sym typeface="Arial"/>
                </a:endParaRPr>
              </a:p>
            </p:txBody>
          </p:sp>
          <p:sp>
            <p:nvSpPr>
              <p:cNvPr id="114" name="Google Shape;114;g1390a5e7bf2_0_187"/>
              <p:cNvSpPr txBox="1"/>
              <p:nvPr/>
            </p:nvSpPr>
            <p:spPr>
              <a:xfrm>
                <a:off x="5241996" y="5028069"/>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D</a:t>
                </a:r>
                <a:endParaRPr sz="1400" b="0" i="0" u="none" strike="noStrike" cap="none">
                  <a:solidFill>
                    <a:srgbClr val="000000"/>
                  </a:solidFill>
                  <a:latin typeface="Arial"/>
                  <a:ea typeface="Arial"/>
                  <a:cs typeface="Arial"/>
                  <a:sym typeface="Arial"/>
                </a:endParaRPr>
              </a:p>
            </p:txBody>
          </p:sp>
          <p:sp>
            <p:nvSpPr>
              <p:cNvPr id="115" name="Google Shape;115;g1390a5e7bf2_0_187"/>
              <p:cNvSpPr txBox="1"/>
              <p:nvPr/>
            </p:nvSpPr>
            <p:spPr>
              <a:xfrm>
                <a:off x="6052950" y="2904688"/>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C</a:t>
                </a:r>
                <a:endParaRPr sz="1400" b="0" i="0" u="none" strike="noStrike" cap="none">
                  <a:solidFill>
                    <a:srgbClr val="000000"/>
                  </a:solidFill>
                  <a:latin typeface="Arial"/>
                  <a:ea typeface="Arial"/>
                  <a:cs typeface="Arial"/>
                  <a:sym typeface="Arial"/>
                </a:endParaRPr>
              </a:p>
            </p:txBody>
          </p:sp>
          <p:sp>
            <p:nvSpPr>
              <p:cNvPr id="116" name="Google Shape;116;g1390a5e7bf2_0_187"/>
              <p:cNvSpPr txBox="1"/>
              <p:nvPr/>
            </p:nvSpPr>
            <p:spPr>
              <a:xfrm>
                <a:off x="3185124" y="5899927"/>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E</a:t>
                </a:r>
                <a:endParaRPr sz="1400" b="0" i="0" u="none" strike="noStrike" cap="none">
                  <a:solidFill>
                    <a:srgbClr val="000000"/>
                  </a:solidFill>
                  <a:latin typeface="Arial"/>
                  <a:ea typeface="Arial"/>
                  <a:cs typeface="Arial"/>
                  <a:sym typeface="Arial"/>
                </a:endParaRPr>
              </a:p>
            </p:txBody>
          </p:sp>
          <p:sp>
            <p:nvSpPr>
              <p:cNvPr id="117" name="Google Shape;117;g1390a5e7bf2_0_187"/>
              <p:cNvSpPr txBox="1"/>
              <p:nvPr/>
            </p:nvSpPr>
            <p:spPr>
              <a:xfrm>
                <a:off x="1101515" y="5157323"/>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F</a:t>
                </a:r>
                <a:endParaRPr sz="1400" b="0" i="0" u="none" strike="noStrike" cap="none">
                  <a:solidFill>
                    <a:srgbClr val="000000"/>
                  </a:solidFill>
                  <a:latin typeface="Arial"/>
                  <a:ea typeface="Arial"/>
                  <a:cs typeface="Arial"/>
                  <a:sym typeface="Arial"/>
                </a:endParaRPr>
              </a:p>
            </p:txBody>
          </p:sp>
          <p:sp>
            <p:nvSpPr>
              <p:cNvPr id="118" name="Google Shape;118;g1390a5e7bf2_0_187"/>
              <p:cNvSpPr txBox="1"/>
              <p:nvPr/>
            </p:nvSpPr>
            <p:spPr>
              <a:xfrm>
                <a:off x="127138" y="3133370"/>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Slab"/>
                  <a:buNone/>
                </a:pPr>
                <a:r>
                  <a:rPr lang="fr-FR" sz="3000" b="1" i="0" u="none" strike="noStrike" cap="none">
                    <a:solidFill>
                      <a:srgbClr val="FFFFFF"/>
                    </a:solidFill>
                    <a:latin typeface="Roboto Slab"/>
                    <a:ea typeface="Roboto Slab"/>
                    <a:cs typeface="Roboto Slab"/>
                    <a:sym typeface="Roboto Slab"/>
                  </a:rPr>
                  <a:t>G</a:t>
                </a:r>
                <a:endParaRPr sz="1400" b="0" i="0" u="none" strike="noStrike" cap="none">
                  <a:solidFill>
                    <a:srgbClr val="000000"/>
                  </a:solidFill>
                  <a:latin typeface="Arial"/>
                  <a:ea typeface="Arial"/>
                  <a:cs typeface="Arial"/>
                  <a:sym typeface="Arial"/>
                </a:endParaRPr>
              </a:p>
            </p:txBody>
          </p:sp>
          <p:sp>
            <p:nvSpPr>
              <p:cNvPr id="119" name="Google Shape;119;g1390a5e7bf2_0_187"/>
              <p:cNvSpPr txBox="1"/>
              <p:nvPr/>
            </p:nvSpPr>
            <p:spPr>
              <a:xfrm>
                <a:off x="918201" y="996955"/>
                <a:ext cx="697800" cy="7080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3000"/>
                  <a:buFont typeface="Roboto Medium"/>
                  <a:buNone/>
                </a:pPr>
                <a:r>
                  <a:rPr lang="fr-FR" sz="3000" b="0" i="0" u="none" strike="noStrike" cap="none">
                    <a:solidFill>
                      <a:srgbClr val="FFFFFF"/>
                    </a:solidFill>
                    <a:latin typeface="Roboto Medium"/>
                    <a:ea typeface="Roboto Medium"/>
                    <a:cs typeface="Roboto Medium"/>
                    <a:sym typeface="Roboto Medium"/>
                  </a:rPr>
                  <a:t>H</a:t>
                </a:r>
                <a:endParaRPr sz="1400" b="0" i="0" u="none" strike="noStrike" cap="none">
                  <a:solidFill>
                    <a:srgbClr val="000000"/>
                  </a:solidFill>
                  <a:latin typeface="Arial"/>
                  <a:ea typeface="Arial"/>
                  <a:cs typeface="Arial"/>
                  <a:sym typeface="Arial"/>
                </a:endParaRPr>
              </a:p>
            </p:txBody>
          </p:sp>
        </p:grpSp>
        <p:grpSp>
          <p:nvGrpSpPr>
            <p:cNvPr id="120" name="Google Shape;120;g1390a5e7bf2_0_187"/>
            <p:cNvGrpSpPr/>
            <p:nvPr/>
          </p:nvGrpSpPr>
          <p:grpSpPr>
            <a:xfrm>
              <a:off x="14325695" y="1802166"/>
              <a:ext cx="7873800" cy="1031877"/>
              <a:chOff x="0" y="0"/>
              <a:chExt cx="7873800" cy="1031877"/>
            </a:xfrm>
          </p:grpSpPr>
          <p:sp>
            <p:nvSpPr>
              <p:cNvPr id="121" name="Google Shape;121;g1390a5e7bf2_0_187"/>
              <p:cNvSpPr txBox="1"/>
              <p:nvPr/>
            </p:nvSpPr>
            <p:spPr>
              <a:xfrm>
                <a:off x="0" y="508677"/>
                <a:ext cx="7873800" cy="523200"/>
              </a:xfrm>
              <a:prstGeom prst="rect">
                <a:avLst/>
              </a:prstGeom>
              <a:noFill/>
              <a:ln>
                <a:noFill/>
              </a:ln>
            </p:spPr>
            <p:txBody>
              <a:bodyPr spcFirstLastPara="1" wrap="square" lIns="34275" tIns="34275" rIns="34275" bIns="34275" anchor="t" anchorCtr="0">
                <a:spAutoFit/>
              </a:bodyPr>
              <a:lstStyle/>
              <a:p>
                <a:pPr marL="0" marR="0" lvl="0" indent="0" algn="l"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Nombre de coeurs et de processeurs</a:t>
                </a:r>
                <a:endParaRPr sz="1400" b="0" i="0" u="none" strike="noStrike" cap="none">
                  <a:solidFill>
                    <a:srgbClr val="000000"/>
                  </a:solidFill>
                  <a:latin typeface="Arial"/>
                  <a:ea typeface="Arial"/>
                  <a:cs typeface="Arial"/>
                  <a:sym typeface="Arial"/>
                </a:endParaRPr>
              </a:p>
            </p:txBody>
          </p:sp>
          <p:sp>
            <p:nvSpPr>
              <p:cNvPr id="122" name="Google Shape;122;g1390a5e7bf2_0_187"/>
              <p:cNvSpPr txBox="1"/>
              <p:nvPr/>
            </p:nvSpPr>
            <p:spPr>
              <a:xfrm>
                <a:off x="3" y="0"/>
                <a:ext cx="3942000" cy="523200"/>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Processeur</a:t>
                </a:r>
                <a:endParaRPr sz="2100" b="1" i="0" u="none" strike="noStrike" cap="none">
                  <a:solidFill>
                    <a:srgbClr val="3F3F3F"/>
                  </a:solidFill>
                  <a:latin typeface="Roboto Slab"/>
                  <a:ea typeface="Roboto Slab"/>
                  <a:cs typeface="Roboto Slab"/>
                  <a:sym typeface="Roboto Slab"/>
                </a:endParaRPr>
              </a:p>
            </p:txBody>
          </p:sp>
        </p:grpSp>
        <p:grpSp>
          <p:nvGrpSpPr>
            <p:cNvPr id="123" name="Google Shape;123;g1390a5e7bf2_0_187"/>
            <p:cNvGrpSpPr/>
            <p:nvPr/>
          </p:nvGrpSpPr>
          <p:grpSpPr>
            <a:xfrm>
              <a:off x="15380028" y="3827824"/>
              <a:ext cx="7873800" cy="1031877"/>
              <a:chOff x="0" y="0"/>
              <a:chExt cx="7873800" cy="1031877"/>
            </a:xfrm>
          </p:grpSpPr>
          <p:sp>
            <p:nvSpPr>
              <p:cNvPr id="124" name="Google Shape;124;g1390a5e7bf2_0_187"/>
              <p:cNvSpPr txBox="1"/>
              <p:nvPr/>
            </p:nvSpPr>
            <p:spPr>
              <a:xfrm>
                <a:off x="0" y="508677"/>
                <a:ext cx="7873800" cy="523200"/>
              </a:xfrm>
              <a:prstGeom prst="rect">
                <a:avLst/>
              </a:prstGeom>
              <a:noFill/>
              <a:ln>
                <a:noFill/>
              </a:ln>
            </p:spPr>
            <p:txBody>
              <a:bodyPr spcFirstLastPara="1" wrap="square" lIns="34275" tIns="34275" rIns="34275" bIns="34275" anchor="t" anchorCtr="0">
                <a:spAutoFit/>
              </a:bodyPr>
              <a:lstStyle/>
              <a:p>
                <a:pPr marL="0" marR="0" lvl="0" indent="0" algn="l"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Nombre d’espace alloué à la machine</a:t>
                </a:r>
                <a:endParaRPr sz="1400" b="0" i="0" u="none" strike="noStrike" cap="none">
                  <a:solidFill>
                    <a:srgbClr val="000000"/>
                  </a:solidFill>
                  <a:latin typeface="Arial"/>
                  <a:ea typeface="Arial"/>
                  <a:cs typeface="Arial"/>
                  <a:sym typeface="Arial"/>
                </a:endParaRPr>
              </a:p>
            </p:txBody>
          </p:sp>
          <p:sp>
            <p:nvSpPr>
              <p:cNvPr id="125" name="Google Shape;125;g1390a5e7bf2_0_187"/>
              <p:cNvSpPr txBox="1"/>
              <p:nvPr/>
            </p:nvSpPr>
            <p:spPr>
              <a:xfrm>
                <a:off x="3" y="0"/>
                <a:ext cx="3942000" cy="523200"/>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364556"/>
                  </a:buClr>
                  <a:buSzPts val="2100"/>
                  <a:buFont typeface="Roboto Slab"/>
                  <a:buNone/>
                </a:pPr>
                <a:r>
                  <a:rPr lang="fr-FR" sz="2100" b="1">
                    <a:solidFill>
                      <a:srgbClr val="364556"/>
                    </a:solidFill>
                    <a:latin typeface="Roboto Slab"/>
                    <a:ea typeface="Roboto Slab"/>
                    <a:cs typeface="Roboto Slab"/>
                    <a:sym typeface="Roboto Slab"/>
                  </a:rPr>
                  <a:t>Disque dur</a:t>
                </a:r>
                <a:endParaRPr sz="2100" b="1" i="0" u="none" strike="noStrike" cap="none">
                  <a:solidFill>
                    <a:srgbClr val="364556"/>
                  </a:solidFill>
                  <a:latin typeface="Roboto Slab"/>
                  <a:ea typeface="Roboto Slab"/>
                  <a:cs typeface="Roboto Slab"/>
                  <a:sym typeface="Roboto Slab"/>
                </a:endParaRPr>
              </a:p>
            </p:txBody>
          </p:sp>
        </p:grpSp>
        <p:grpSp>
          <p:nvGrpSpPr>
            <p:cNvPr id="126" name="Google Shape;126;g1390a5e7bf2_0_187"/>
            <p:cNvGrpSpPr/>
            <p:nvPr/>
          </p:nvGrpSpPr>
          <p:grpSpPr>
            <a:xfrm>
              <a:off x="14539425" y="6009607"/>
              <a:ext cx="7873800" cy="1031877"/>
              <a:chOff x="0" y="0"/>
              <a:chExt cx="7873800" cy="1031877"/>
            </a:xfrm>
          </p:grpSpPr>
          <p:sp>
            <p:nvSpPr>
              <p:cNvPr id="127" name="Google Shape;127;g1390a5e7bf2_0_187"/>
              <p:cNvSpPr txBox="1"/>
              <p:nvPr/>
            </p:nvSpPr>
            <p:spPr>
              <a:xfrm>
                <a:off x="0" y="508677"/>
                <a:ext cx="7873800" cy="523200"/>
              </a:xfrm>
              <a:prstGeom prst="rect">
                <a:avLst/>
              </a:prstGeom>
              <a:noFill/>
              <a:ln>
                <a:noFill/>
              </a:ln>
            </p:spPr>
            <p:txBody>
              <a:bodyPr spcFirstLastPara="1" wrap="square" lIns="34275" tIns="34275" rIns="34275" bIns="34275" anchor="t" anchorCtr="0">
                <a:spAutoFit/>
              </a:bodyPr>
              <a:lstStyle/>
              <a:p>
                <a:pPr marL="0" marR="0" lvl="0" indent="0" algn="l"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Paramètre des périphériques USB</a:t>
                </a:r>
                <a:endParaRPr sz="1400" b="0" i="0" u="none" strike="noStrike" cap="none">
                  <a:solidFill>
                    <a:srgbClr val="000000"/>
                  </a:solidFill>
                  <a:latin typeface="Arial"/>
                  <a:ea typeface="Arial"/>
                  <a:cs typeface="Arial"/>
                  <a:sym typeface="Arial"/>
                </a:endParaRPr>
              </a:p>
            </p:txBody>
          </p:sp>
          <p:sp>
            <p:nvSpPr>
              <p:cNvPr id="128" name="Google Shape;128;g1390a5e7bf2_0_187"/>
              <p:cNvSpPr txBox="1"/>
              <p:nvPr/>
            </p:nvSpPr>
            <p:spPr>
              <a:xfrm>
                <a:off x="3" y="0"/>
                <a:ext cx="3942000" cy="523200"/>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USB controller</a:t>
                </a:r>
                <a:endParaRPr sz="2100" b="1" i="0" u="none" strike="noStrike" cap="none">
                  <a:solidFill>
                    <a:srgbClr val="3F3F3F"/>
                  </a:solidFill>
                  <a:latin typeface="Roboto Slab"/>
                  <a:ea typeface="Roboto Slab"/>
                  <a:cs typeface="Roboto Slab"/>
                  <a:sym typeface="Roboto Slab"/>
                </a:endParaRPr>
              </a:p>
            </p:txBody>
          </p:sp>
        </p:grpSp>
        <p:grpSp>
          <p:nvGrpSpPr>
            <p:cNvPr id="129" name="Google Shape;129;g1390a5e7bf2_0_187"/>
            <p:cNvGrpSpPr/>
            <p:nvPr/>
          </p:nvGrpSpPr>
          <p:grpSpPr>
            <a:xfrm>
              <a:off x="12331385" y="7798684"/>
              <a:ext cx="7873800" cy="1894077"/>
              <a:chOff x="0" y="0"/>
              <a:chExt cx="7873800" cy="1894077"/>
            </a:xfrm>
          </p:grpSpPr>
          <p:sp>
            <p:nvSpPr>
              <p:cNvPr id="130" name="Google Shape;130;g1390a5e7bf2_0_187"/>
              <p:cNvSpPr txBox="1"/>
              <p:nvPr/>
            </p:nvSpPr>
            <p:spPr>
              <a:xfrm>
                <a:off x="0" y="508677"/>
                <a:ext cx="7873800" cy="1385400"/>
              </a:xfrm>
              <a:prstGeom prst="rect">
                <a:avLst/>
              </a:prstGeom>
              <a:noFill/>
              <a:ln>
                <a:noFill/>
              </a:ln>
            </p:spPr>
            <p:txBody>
              <a:bodyPr spcFirstLastPara="1" wrap="square" lIns="34275" tIns="34275" rIns="34275" bIns="34275" anchor="t" anchorCtr="0">
                <a:spAutoFit/>
              </a:bodyPr>
              <a:lstStyle/>
              <a:p>
                <a:pPr marL="0" marR="0" lvl="0" indent="0" algn="l"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Configurer le type d’interface réseau de la machine</a:t>
                </a:r>
                <a:endParaRPr sz="1400" b="0" i="0" u="none" strike="noStrike" cap="none">
                  <a:solidFill>
                    <a:srgbClr val="000000"/>
                  </a:solidFill>
                  <a:latin typeface="Arial"/>
                  <a:ea typeface="Arial"/>
                  <a:cs typeface="Arial"/>
                  <a:sym typeface="Arial"/>
                </a:endParaRPr>
              </a:p>
            </p:txBody>
          </p:sp>
          <p:sp>
            <p:nvSpPr>
              <p:cNvPr id="131" name="Google Shape;131;g1390a5e7bf2_0_187"/>
              <p:cNvSpPr txBox="1"/>
              <p:nvPr/>
            </p:nvSpPr>
            <p:spPr>
              <a:xfrm>
                <a:off x="3" y="0"/>
                <a:ext cx="3942000" cy="523200"/>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Adaptateur réseau</a:t>
                </a:r>
                <a:endParaRPr sz="2100" b="1" i="0" u="none" strike="noStrike" cap="none">
                  <a:solidFill>
                    <a:srgbClr val="3F3F3F"/>
                  </a:solidFill>
                  <a:latin typeface="Roboto Slab"/>
                  <a:ea typeface="Roboto Slab"/>
                  <a:cs typeface="Roboto Slab"/>
                  <a:sym typeface="Roboto Slab"/>
                </a:endParaRPr>
              </a:p>
            </p:txBody>
          </p:sp>
        </p:grpSp>
        <p:grpSp>
          <p:nvGrpSpPr>
            <p:cNvPr id="132" name="Google Shape;132;g1390a5e7bf2_0_187"/>
            <p:cNvGrpSpPr/>
            <p:nvPr/>
          </p:nvGrpSpPr>
          <p:grpSpPr>
            <a:xfrm>
              <a:off x="2975131" y="0"/>
              <a:ext cx="7702584" cy="1031875"/>
              <a:chOff x="0" y="0"/>
              <a:chExt cx="7702584" cy="1031875"/>
            </a:xfrm>
          </p:grpSpPr>
          <p:sp>
            <p:nvSpPr>
              <p:cNvPr id="133" name="Google Shape;133;g1390a5e7bf2_0_187"/>
              <p:cNvSpPr txBox="1"/>
              <p:nvPr/>
            </p:nvSpPr>
            <p:spPr>
              <a:xfrm>
                <a:off x="0" y="508675"/>
                <a:ext cx="7702500" cy="523200"/>
              </a:xfrm>
              <a:prstGeom prst="rect">
                <a:avLst/>
              </a:prstGeom>
              <a:noFill/>
              <a:ln>
                <a:noFill/>
              </a:ln>
            </p:spPr>
            <p:txBody>
              <a:bodyPr spcFirstLastPara="1" wrap="square" lIns="34275" tIns="34275" rIns="34275" bIns="34275" anchor="t" anchorCtr="0">
                <a:spAutoFit/>
              </a:bodyPr>
              <a:lstStyle/>
              <a:p>
                <a:pPr marL="0" marR="0" lvl="0" indent="0" algn="r"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Quantité de ram disponible pour une VM</a:t>
                </a:r>
                <a:endParaRPr sz="1400" b="0" i="0" u="none" strike="noStrike" cap="none">
                  <a:solidFill>
                    <a:srgbClr val="000000"/>
                  </a:solidFill>
                  <a:latin typeface="Arial"/>
                  <a:ea typeface="Arial"/>
                  <a:cs typeface="Arial"/>
                  <a:sym typeface="Arial"/>
                </a:endParaRPr>
              </a:p>
            </p:txBody>
          </p:sp>
          <p:sp>
            <p:nvSpPr>
              <p:cNvPr id="134" name="Google Shape;134;g1390a5e7bf2_0_187"/>
              <p:cNvSpPr txBox="1"/>
              <p:nvPr/>
            </p:nvSpPr>
            <p:spPr>
              <a:xfrm>
                <a:off x="3760584" y="0"/>
                <a:ext cx="3942000" cy="523200"/>
              </a:xfrm>
              <a:prstGeom prst="rect">
                <a:avLst/>
              </a:prstGeom>
              <a:noFill/>
              <a:ln>
                <a:noFill/>
              </a:ln>
            </p:spPr>
            <p:txBody>
              <a:bodyPr spcFirstLastPara="1" wrap="square" lIns="34275" tIns="34275" rIns="34275" bIns="34275" anchor="t" anchorCtr="0">
                <a:spAutoFit/>
              </a:bodyPr>
              <a:lstStyle/>
              <a:p>
                <a:pPr marL="0" marR="0" lvl="0" indent="0" algn="r"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Ram</a:t>
                </a:r>
                <a:endParaRPr sz="2100" b="1" i="0" u="none" strike="noStrike" cap="none">
                  <a:solidFill>
                    <a:srgbClr val="3F3F3F"/>
                  </a:solidFill>
                  <a:latin typeface="Roboto Slab"/>
                  <a:ea typeface="Roboto Slab"/>
                  <a:cs typeface="Roboto Slab"/>
                  <a:sym typeface="Roboto Slab"/>
                </a:endParaRPr>
              </a:p>
            </p:txBody>
          </p:sp>
        </p:grpSp>
        <p:grpSp>
          <p:nvGrpSpPr>
            <p:cNvPr id="135" name="Google Shape;135;g1390a5e7bf2_0_187"/>
            <p:cNvGrpSpPr/>
            <p:nvPr/>
          </p:nvGrpSpPr>
          <p:grpSpPr>
            <a:xfrm>
              <a:off x="836026" y="1949586"/>
              <a:ext cx="7702584" cy="1031877"/>
              <a:chOff x="0" y="0"/>
              <a:chExt cx="7702584" cy="1031877"/>
            </a:xfrm>
          </p:grpSpPr>
          <p:sp>
            <p:nvSpPr>
              <p:cNvPr id="136" name="Google Shape;136;g1390a5e7bf2_0_187"/>
              <p:cNvSpPr txBox="1"/>
              <p:nvPr/>
            </p:nvSpPr>
            <p:spPr>
              <a:xfrm>
                <a:off x="0" y="508677"/>
                <a:ext cx="7702500" cy="523200"/>
              </a:xfrm>
              <a:prstGeom prst="rect">
                <a:avLst/>
              </a:prstGeom>
              <a:noFill/>
              <a:ln>
                <a:noFill/>
              </a:ln>
            </p:spPr>
            <p:txBody>
              <a:bodyPr spcFirstLastPara="1" wrap="square" lIns="34275" tIns="34275" rIns="34275" bIns="34275" anchor="t" anchorCtr="0">
                <a:spAutoFit/>
              </a:bodyPr>
              <a:lstStyle/>
              <a:p>
                <a:pPr marL="0" marR="0" lvl="0" indent="0" algn="r"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Gestion de l’affichage par la VM</a:t>
                </a:r>
                <a:endParaRPr sz="1400" b="0" i="0" u="none" strike="noStrike" cap="none">
                  <a:solidFill>
                    <a:srgbClr val="000000"/>
                  </a:solidFill>
                  <a:latin typeface="Arial"/>
                  <a:ea typeface="Arial"/>
                  <a:cs typeface="Arial"/>
                  <a:sym typeface="Arial"/>
                </a:endParaRPr>
              </a:p>
            </p:txBody>
          </p:sp>
          <p:sp>
            <p:nvSpPr>
              <p:cNvPr id="137" name="Google Shape;137;g1390a5e7bf2_0_187"/>
              <p:cNvSpPr txBox="1"/>
              <p:nvPr/>
            </p:nvSpPr>
            <p:spPr>
              <a:xfrm>
                <a:off x="3760584" y="0"/>
                <a:ext cx="3942000" cy="523200"/>
              </a:xfrm>
              <a:prstGeom prst="rect">
                <a:avLst/>
              </a:prstGeom>
              <a:noFill/>
              <a:ln>
                <a:noFill/>
              </a:ln>
            </p:spPr>
            <p:txBody>
              <a:bodyPr spcFirstLastPara="1" wrap="square" lIns="34275" tIns="34275" rIns="34275" bIns="34275" anchor="t" anchorCtr="0">
                <a:spAutoFit/>
              </a:bodyPr>
              <a:lstStyle/>
              <a:p>
                <a:pPr marL="0" marR="0" lvl="0" indent="0" algn="r"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Affichage</a:t>
                </a:r>
                <a:endParaRPr sz="2100" b="1" i="0" u="none" strike="noStrike" cap="none">
                  <a:solidFill>
                    <a:srgbClr val="3F3F3F"/>
                  </a:solidFill>
                  <a:latin typeface="Roboto Slab"/>
                  <a:ea typeface="Roboto Slab"/>
                  <a:cs typeface="Roboto Slab"/>
                  <a:sym typeface="Roboto Slab"/>
                </a:endParaRPr>
              </a:p>
            </p:txBody>
          </p:sp>
        </p:grpSp>
        <p:grpSp>
          <p:nvGrpSpPr>
            <p:cNvPr id="138" name="Google Shape;138;g1390a5e7bf2_0_187"/>
            <p:cNvGrpSpPr/>
            <p:nvPr/>
          </p:nvGrpSpPr>
          <p:grpSpPr>
            <a:xfrm>
              <a:off x="0" y="4070911"/>
              <a:ext cx="7702584" cy="1031877"/>
              <a:chOff x="0" y="0"/>
              <a:chExt cx="7702584" cy="1031877"/>
            </a:xfrm>
          </p:grpSpPr>
          <p:sp>
            <p:nvSpPr>
              <p:cNvPr id="139" name="Google Shape;139;g1390a5e7bf2_0_187"/>
              <p:cNvSpPr txBox="1"/>
              <p:nvPr/>
            </p:nvSpPr>
            <p:spPr>
              <a:xfrm>
                <a:off x="0" y="508677"/>
                <a:ext cx="7702500" cy="523200"/>
              </a:xfrm>
              <a:prstGeom prst="rect">
                <a:avLst/>
              </a:prstGeom>
              <a:noFill/>
              <a:ln>
                <a:noFill/>
              </a:ln>
            </p:spPr>
            <p:txBody>
              <a:bodyPr spcFirstLastPara="1" wrap="square" lIns="34275" tIns="34275" rIns="34275" bIns="34275" anchor="t" anchorCtr="0">
                <a:spAutoFit/>
              </a:bodyPr>
              <a:lstStyle/>
              <a:p>
                <a:pPr marL="0" marR="0" lvl="0" indent="0" algn="r"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Configuration du matériel audio de la VM</a:t>
                </a:r>
                <a:endParaRPr sz="1400" b="0" i="0" u="none" strike="noStrike" cap="none">
                  <a:solidFill>
                    <a:srgbClr val="000000"/>
                  </a:solidFill>
                  <a:latin typeface="Arial"/>
                  <a:ea typeface="Arial"/>
                  <a:cs typeface="Arial"/>
                  <a:sym typeface="Arial"/>
                </a:endParaRPr>
              </a:p>
            </p:txBody>
          </p:sp>
          <p:sp>
            <p:nvSpPr>
              <p:cNvPr id="140" name="Google Shape;140;g1390a5e7bf2_0_187"/>
              <p:cNvSpPr txBox="1"/>
              <p:nvPr/>
            </p:nvSpPr>
            <p:spPr>
              <a:xfrm>
                <a:off x="3760584" y="0"/>
                <a:ext cx="3942000" cy="523200"/>
              </a:xfrm>
              <a:prstGeom prst="rect">
                <a:avLst/>
              </a:prstGeom>
              <a:noFill/>
              <a:ln>
                <a:noFill/>
              </a:ln>
            </p:spPr>
            <p:txBody>
              <a:bodyPr spcFirstLastPara="1" wrap="square" lIns="34275" tIns="34275" rIns="34275" bIns="34275" anchor="t" anchorCtr="0">
                <a:spAutoFit/>
              </a:bodyPr>
              <a:lstStyle/>
              <a:p>
                <a:pPr marL="0" marR="0" lvl="0" indent="0" algn="r"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Carte son</a:t>
                </a:r>
                <a:endParaRPr sz="2100" b="1" i="0" u="none" strike="noStrike" cap="none">
                  <a:solidFill>
                    <a:srgbClr val="3F3F3F"/>
                  </a:solidFill>
                  <a:latin typeface="Roboto Slab"/>
                  <a:ea typeface="Roboto Slab"/>
                  <a:cs typeface="Roboto Slab"/>
                  <a:sym typeface="Roboto Slab"/>
                </a:endParaRPr>
              </a:p>
            </p:txBody>
          </p:sp>
        </p:grpSp>
        <p:grpSp>
          <p:nvGrpSpPr>
            <p:cNvPr id="141" name="Google Shape;141;g1390a5e7bf2_0_187"/>
            <p:cNvGrpSpPr/>
            <p:nvPr/>
          </p:nvGrpSpPr>
          <p:grpSpPr>
            <a:xfrm>
              <a:off x="1086966" y="6110092"/>
              <a:ext cx="7702584" cy="1031877"/>
              <a:chOff x="0" y="0"/>
              <a:chExt cx="7702584" cy="1031877"/>
            </a:xfrm>
          </p:grpSpPr>
          <p:sp>
            <p:nvSpPr>
              <p:cNvPr id="142" name="Google Shape;142;g1390a5e7bf2_0_187"/>
              <p:cNvSpPr txBox="1"/>
              <p:nvPr/>
            </p:nvSpPr>
            <p:spPr>
              <a:xfrm>
                <a:off x="0" y="508677"/>
                <a:ext cx="7702500" cy="523200"/>
              </a:xfrm>
              <a:prstGeom prst="rect">
                <a:avLst/>
              </a:prstGeom>
              <a:noFill/>
              <a:ln>
                <a:noFill/>
              </a:ln>
            </p:spPr>
            <p:txBody>
              <a:bodyPr spcFirstLastPara="1" wrap="square" lIns="34275" tIns="34275" rIns="34275" bIns="34275" anchor="t" anchorCtr="0">
                <a:spAutoFit/>
              </a:bodyPr>
              <a:lstStyle/>
              <a:p>
                <a:pPr marL="0" marR="0" lvl="0" indent="0" algn="r" rtl="0">
                  <a:lnSpc>
                    <a:spcPct val="200000"/>
                  </a:lnSpc>
                  <a:spcBef>
                    <a:spcPts val="0"/>
                  </a:spcBef>
                  <a:spcAft>
                    <a:spcPts val="0"/>
                  </a:spcAft>
                  <a:buClr>
                    <a:srgbClr val="949494"/>
                  </a:buClr>
                  <a:buSzPts val="2100"/>
                  <a:buFont typeface="Roboto"/>
                  <a:buNone/>
                </a:pPr>
                <a:r>
                  <a:rPr lang="fr-FR" sz="2100">
                    <a:solidFill>
                      <a:srgbClr val="949494"/>
                    </a:solidFill>
                    <a:latin typeface="Roboto"/>
                    <a:ea typeface="Roboto"/>
                    <a:cs typeface="Roboto"/>
                    <a:sym typeface="Roboto"/>
                  </a:rPr>
                  <a:t>Gestion des CD et DVD  lisible par la machine</a:t>
                </a:r>
                <a:endParaRPr sz="1400" b="0" i="0" u="none" strike="noStrike" cap="none">
                  <a:solidFill>
                    <a:srgbClr val="000000"/>
                  </a:solidFill>
                  <a:latin typeface="Arial"/>
                  <a:ea typeface="Arial"/>
                  <a:cs typeface="Arial"/>
                  <a:sym typeface="Arial"/>
                </a:endParaRPr>
              </a:p>
            </p:txBody>
          </p:sp>
          <p:sp>
            <p:nvSpPr>
              <p:cNvPr id="143" name="Google Shape;143;g1390a5e7bf2_0_187"/>
              <p:cNvSpPr txBox="1"/>
              <p:nvPr/>
            </p:nvSpPr>
            <p:spPr>
              <a:xfrm>
                <a:off x="3760584" y="0"/>
                <a:ext cx="3942000" cy="523200"/>
              </a:xfrm>
              <a:prstGeom prst="rect">
                <a:avLst/>
              </a:prstGeom>
              <a:noFill/>
              <a:ln>
                <a:noFill/>
              </a:ln>
            </p:spPr>
            <p:txBody>
              <a:bodyPr spcFirstLastPara="1" wrap="square" lIns="34275" tIns="34275" rIns="34275" bIns="34275" anchor="t" anchorCtr="0">
                <a:spAutoFit/>
              </a:bodyPr>
              <a:lstStyle/>
              <a:p>
                <a:pPr marL="0" marR="0" lvl="0" indent="0" algn="r" rtl="0">
                  <a:lnSpc>
                    <a:spcPct val="100000"/>
                  </a:lnSpc>
                  <a:spcBef>
                    <a:spcPts val="0"/>
                  </a:spcBef>
                  <a:spcAft>
                    <a:spcPts val="0"/>
                  </a:spcAft>
                  <a:buClr>
                    <a:srgbClr val="3F3F3F"/>
                  </a:buClr>
                  <a:buSzPts val="2100"/>
                  <a:buFont typeface="Roboto Slab"/>
                  <a:buNone/>
                </a:pPr>
                <a:r>
                  <a:rPr lang="fr-FR" sz="2100" b="1">
                    <a:solidFill>
                      <a:srgbClr val="3F3F3F"/>
                    </a:solidFill>
                    <a:latin typeface="Roboto Slab"/>
                    <a:ea typeface="Roboto Slab"/>
                    <a:cs typeface="Roboto Slab"/>
                    <a:sym typeface="Roboto Slab"/>
                  </a:rPr>
                  <a:t>Lecteur Cd/DVD</a:t>
                </a:r>
                <a:endParaRPr sz="2100" b="1" i="0" u="none" strike="noStrike" cap="none">
                  <a:solidFill>
                    <a:srgbClr val="3F3F3F"/>
                  </a:solidFill>
                  <a:latin typeface="Roboto Slab"/>
                  <a:ea typeface="Roboto Slab"/>
                  <a:cs typeface="Roboto Slab"/>
                  <a:sym typeface="Roboto Slab"/>
                </a:endParaRPr>
              </a:p>
            </p:txBody>
          </p:sp>
        </p:grpSp>
      </p:grpSp>
      <p:cxnSp>
        <p:nvCxnSpPr>
          <p:cNvPr id="144" name="Google Shape;144;g1390a5e7bf2_0_187"/>
          <p:cNvCxnSpPr/>
          <p:nvPr/>
        </p:nvCxnSpPr>
        <p:spPr>
          <a:xfrm>
            <a:off x="9626102" y="1716044"/>
            <a:ext cx="952500" cy="952500"/>
          </a:xfrm>
          <a:prstGeom prst="straightConnector1">
            <a:avLst/>
          </a:prstGeom>
          <a:noFill/>
          <a:ln>
            <a:noFill/>
          </a:ln>
        </p:spPr>
      </p:cxnSp>
      <p:sp>
        <p:nvSpPr>
          <p:cNvPr id="145" name="Google Shape;145;g1390a5e7bf2_0_187"/>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rgbClr val="263E92"/>
              </a:buClr>
              <a:buSzPts val="3200"/>
              <a:buFont typeface="Roboto Slab"/>
              <a:buNone/>
            </a:pPr>
            <a:r>
              <a:rPr lang="fr-FR" sz="3200" b="1">
                <a:solidFill>
                  <a:srgbClr val="263E92"/>
                </a:solidFill>
                <a:latin typeface="Roboto Slab"/>
                <a:ea typeface="Roboto Slab"/>
                <a:cs typeface="Roboto Slab"/>
                <a:sym typeface="Roboto Slab"/>
              </a:rPr>
              <a:t>Virtualisation</a:t>
            </a:r>
            <a:r>
              <a:rPr lang="fr-FR" sz="3200" b="1" i="0" u="none" strike="noStrike" cap="none">
                <a:solidFill>
                  <a:srgbClr val="263E92"/>
                </a:solidFill>
                <a:latin typeface="Roboto Slab"/>
                <a:ea typeface="Roboto Slab"/>
                <a:cs typeface="Roboto Slab"/>
                <a:sym typeface="Roboto Slab"/>
              </a:rPr>
              <a:t> / </a:t>
            </a:r>
            <a:r>
              <a:rPr lang="fr-FR" sz="3200">
                <a:solidFill>
                  <a:srgbClr val="263E92"/>
                </a:solidFill>
                <a:latin typeface="Roboto Slab"/>
                <a:ea typeface="Roboto Slab"/>
                <a:cs typeface="Roboto Slab"/>
                <a:sym typeface="Roboto Slab"/>
              </a:rPr>
              <a:t>Ressource paramétrable</a:t>
            </a:r>
            <a:endParaRPr sz="3200" b="0" i="0" u="none" strike="noStrike" cap="none">
              <a:solidFill>
                <a:srgbClr val="263E92"/>
              </a:solidFill>
              <a:latin typeface="Roboto Slab"/>
              <a:ea typeface="Roboto Slab"/>
              <a:cs typeface="Roboto Slab"/>
              <a:sym typeface="Roboto Slab"/>
            </a:endParaRPr>
          </a:p>
        </p:txBody>
      </p:sp>
      <p:pic>
        <p:nvPicPr>
          <p:cNvPr id="146" name="Google Shape;146;g1390a5e7bf2_0_187"/>
          <p:cNvPicPr preferRelativeResize="0"/>
          <p:nvPr/>
        </p:nvPicPr>
        <p:blipFill rotWithShape="1">
          <a:blip r:embed="rId3">
            <a:alphaModFix/>
          </a:blip>
          <a:srcRect/>
          <a:stretch/>
        </p:blipFill>
        <p:spPr>
          <a:xfrm>
            <a:off x="1000461" y="304972"/>
            <a:ext cx="4044876" cy="725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g1390a5e7bf2_0_297"/>
          <p:cNvSpPr txBox="1"/>
          <p:nvPr/>
        </p:nvSpPr>
        <p:spPr>
          <a:xfrm>
            <a:off x="977125" y="4528784"/>
            <a:ext cx="6935100" cy="1123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7300" b="1">
                <a:solidFill>
                  <a:srgbClr val="3F3F3F"/>
                </a:solidFill>
                <a:latin typeface="Roboto Slab"/>
                <a:ea typeface="Roboto Slab"/>
                <a:cs typeface="Roboto Slab"/>
                <a:sym typeface="Roboto Slab"/>
              </a:rPr>
              <a:t>Quelques outils</a:t>
            </a:r>
            <a:endParaRPr sz="7100" b="1" i="0" u="none" strike="noStrike" cap="none">
              <a:solidFill>
                <a:srgbClr val="3F3F3F"/>
              </a:solidFill>
              <a:latin typeface="Roboto Slab"/>
              <a:ea typeface="Roboto Slab"/>
              <a:cs typeface="Roboto Slab"/>
              <a:sym typeface="Roboto Slab"/>
            </a:endParaRPr>
          </a:p>
        </p:txBody>
      </p:sp>
      <p:sp>
        <p:nvSpPr>
          <p:cNvPr id="152" name="Google Shape;152;g1390a5e7bf2_0_297"/>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3" name="Google Shape;153;g1390a5e7bf2_0_297"/>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r>
              <a:rPr lang="fr-FR" sz="3200" b="1">
                <a:solidFill>
                  <a:schemeClr val="lt1"/>
                </a:solidFill>
                <a:latin typeface="Roboto Slab"/>
                <a:ea typeface="Roboto Slab"/>
                <a:cs typeface="Roboto Slab"/>
                <a:sym typeface="Roboto Slab"/>
              </a:rPr>
              <a:t>Virtualisation</a:t>
            </a:r>
            <a:r>
              <a:rPr lang="fr-FR" sz="3200" b="1" i="0" u="none" strike="noStrike" cap="none">
                <a:solidFill>
                  <a:schemeClr val="lt1"/>
                </a:solidFill>
                <a:latin typeface="Roboto Slab"/>
                <a:ea typeface="Roboto Slab"/>
                <a:cs typeface="Roboto Slab"/>
                <a:sym typeface="Roboto Slab"/>
              </a:rPr>
              <a:t> / </a:t>
            </a:r>
            <a:r>
              <a:rPr lang="fr-FR" sz="3200">
                <a:solidFill>
                  <a:schemeClr val="lt1"/>
                </a:solidFill>
                <a:latin typeface="Roboto Slab"/>
                <a:ea typeface="Roboto Slab"/>
                <a:cs typeface="Roboto Slab"/>
                <a:sym typeface="Roboto Slab"/>
              </a:rPr>
              <a:t>Quelques outils</a:t>
            </a:r>
            <a:endParaRPr sz="3200" b="0" i="0" u="none" strike="noStrike" cap="none">
              <a:solidFill>
                <a:schemeClr val="lt1"/>
              </a:solidFill>
              <a:latin typeface="Roboto Slab"/>
              <a:ea typeface="Roboto Slab"/>
              <a:cs typeface="Roboto Slab"/>
              <a:sym typeface="Roboto Slab"/>
            </a:endParaRPr>
          </a:p>
        </p:txBody>
      </p:sp>
      <p:pic>
        <p:nvPicPr>
          <p:cNvPr id="154" name="Google Shape;154;g1390a5e7bf2_0_297"/>
          <p:cNvPicPr preferRelativeResize="0"/>
          <p:nvPr/>
        </p:nvPicPr>
        <p:blipFill rotWithShape="1">
          <a:blip r:embed="rId3">
            <a:alphaModFix/>
          </a:blip>
          <a:srcRect/>
          <a:stretch/>
        </p:blipFill>
        <p:spPr>
          <a:xfrm>
            <a:off x="1000461" y="304972"/>
            <a:ext cx="4044876" cy="725961"/>
          </a:xfrm>
          <a:prstGeom prst="rect">
            <a:avLst/>
          </a:prstGeom>
          <a:noFill/>
          <a:ln>
            <a:noFill/>
          </a:ln>
        </p:spPr>
      </p:pic>
      <p:pic>
        <p:nvPicPr>
          <p:cNvPr id="155" name="Google Shape;155;g1390a5e7bf2_0_297"/>
          <p:cNvPicPr preferRelativeResize="0"/>
          <p:nvPr/>
        </p:nvPicPr>
        <p:blipFill>
          <a:blip r:embed="rId4">
            <a:alphaModFix/>
          </a:blip>
          <a:stretch>
            <a:fillRect/>
          </a:stretch>
        </p:blipFill>
        <p:spPr>
          <a:xfrm>
            <a:off x="9901875" y="2092425"/>
            <a:ext cx="3464000" cy="3464000"/>
          </a:xfrm>
          <a:prstGeom prst="rect">
            <a:avLst/>
          </a:prstGeom>
          <a:noFill/>
          <a:ln>
            <a:noFill/>
          </a:ln>
        </p:spPr>
      </p:pic>
      <p:pic>
        <p:nvPicPr>
          <p:cNvPr id="156" name="Google Shape;156;g1390a5e7bf2_0_297"/>
          <p:cNvPicPr preferRelativeResize="0"/>
          <p:nvPr/>
        </p:nvPicPr>
        <p:blipFill>
          <a:blip r:embed="rId5">
            <a:alphaModFix/>
          </a:blip>
          <a:stretch>
            <a:fillRect/>
          </a:stretch>
        </p:blipFill>
        <p:spPr>
          <a:xfrm>
            <a:off x="14183500" y="3541250"/>
            <a:ext cx="3057699" cy="3204525"/>
          </a:xfrm>
          <a:prstGeom prst="rect">
            <a:avLst/>
          </a:prstGeom>
          <a:noFill/>
          <a:ln>
            <a:noFill/>
          </a:ln>
        </p:spPr>
      </p:pic>
      <p:pic>
        <p:nvPicPr>
          <p:cNvPr id="157" name="Google Shape;157;g1390a5e7bf2_0_297"/>
          <p:cNvPicPr preferRelativeResize="0"/>
          <p:nvPr/>
        </p:nvPicPr>
        <p:blipFill>
          <a:blip r:embed="rId6">
            <a:alphaModFix/>
          </a:blip>
          <a:stretch>
            <a:fillRect/>
          </a:stretch>
        </p:blipFill>
        <p:spPr>
          <a:xfrm>
            <a:off x="9901875" y="6295725"/>
            <a:ext cx="3209883" cy="3204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162" name="Google Shape;162;p21"/>
          <p:cNvGrpSpPr/>
          <p:nvPr/>
        </p:nvGrpSpPr>
        <p:grpSpPr>
          <a:xfrm>
            <a:off x="2053772" y="4672361"/>
            <a:ext cx="14180458" cy="4618707"/>
            <a:chOff x="0" y="445112"/>
            <a:chExt cx="18907276" cy="6158274"/>
          </a:xfrm>
        </p:grpSpPr>
        <p:grpSp>
          <p:nvGrpSpPr>
            <p:cNvPr id="163" name="Google Shape;163;p21"/>
            <p:cNvGrpSpPr/>
            <p:nvPr/>
          </p:nvGrpSpPr>
          <p:grpSpPr>
            <a:xfrm>
              <a:off x="957555" y="445112"/>
              <a:ext cx="17273197" cy="2880882"/>
              <a:chOff x="304747" y="445113"/>
              <a:chExt cx="17273197" cy="2880880"/>
            </a:xfrm>
          </p:grpSpPr>
          <p:sp>
            <p:nvSpPr>
              <p:cNvPr id="164" name="Google Shape;164;p21"/>
              <p:cNvSpPr/>
              <p:nvPr/>
            </p:nvSpPr>
            <p:spPr>
              <a:xfrm>
                <a:off x="304747" y="445113"/>
                <a:ext cx="2357310" cy="2880880"/>
              </a:xfrm>
              <a:custGeom>
                <a:avLst/>
                <a:gdLst/>
                <a:ahLst/>
                <a:cxnLst/>
                <a:rect l="l" t="t" r="r" b="b"/>
                <a:pathLst>
                  <a:path w="21599" h="21599" extrusionOk="0">
                    <a:moveTo>
                      <a:pt x="21599" y="8818"/>
                    </a:moveTo>
                    <a:cubicBezTo>
                      <a:pt x="21598" y="3947"/>
                      <a:pt x="16762" y="-1"/>
                      <a:pt x="10798" y="0"/>
                    </a:cubicBezTo>
                    <a:cubicBezTo>
                      <a:pt x="4833" y="1"/>
                      <a:pt x="-1" y="3950"/>
                      <a:pt x="0" y="8821"/>
                    </a:cubicBezTo>
                    <a:cubicBezTo>
                      <a:pt x="1" y="12592"/>
                      <a:pt x="2937" y="15945"/>
                      <a:pt x="7305" y="17166"/>
                    </a:cubicBezTo>
                    <a:cubicBezTo>
                      <a:pt x="8029" y="17368"/>
                      <a:pt x="8620" y="17803"/>
                      <a:pt x="8944" y="18368"/>
                    </a:cubicBezTo>
                    <a:lnTo>
                      <a:pt x="10802" y="21599"/>
                    </a:lnTo>
                    <a:lnTo>
                      <a:pt x="12660" y="18368"/>
                    </a:lnTo>
                    <a:cubicBezTo>
                      <a:pt x="12976" y="17807"/>
                      <a:pt x="13558" y="17374"/>
                      <a:pt x="14272" y="17170"/>
                    </a:cubicBezTo>
                    <a:cubicBezTo>
                      <a:pt x="18652" y="15955"/>
                      <a:pt x="21598" y="12596"/>
                      <a:pt x="21599" y="8818"/>
                    </a:cubicBezTo>
                    <a:close/>
                  </a:path>
                </a:pathLst>
              </a:custGeom>
              <a:solidFill>
                <a:srgbClr val="5BACE7"/>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65" name="Google Shape;165;p21"/>
              <p:cNvSpPr/>
              <p:nvPr/>
            </p:nvSpPr>
            <p:spPr>
              <a:xfrm>
                <a:off x="5311401" y="445113"/>
                <a:ext cx="2357310" cy="2880877"/>
              </a:xfrm>
              <a:custGeom>
                <a:avLst/>
                <a:gdLst/>
                <a:ahLst/>
                <a:cxnLst/>
                <a:rect l="l" t="t" r="r" b="b"/>
                <a:pathLst>
                  <a:path w="21599" h="21599" extrusionOk="0">
                    <a:moveTo>
                      <a:pt x="21599" y="8818"/>
                    </a:moveTo>
                    <a:cubicBezTo>
                      <a:pt x="21598" y="3947"/>
                      <a:pt x="16762" y="-1"/>
                      <a:pt x="10798" y="0"/>
                    </a:cubicBezTo>
                    <a:cubicBezTo>
                      <a:pt x="4833" y="1"/>
                      <a:pt x="-1" y="3950"/>
                      <a:pt x="0" y="8821"/>
                    </a:cubicBezTo>
                    <a:cubicBezTo>
                      <a:pt x="1" y="12592"/>
                      <a:pt x="2937" y="15945"/>
                      <a:pt x="7305" y="17166"/>
                    </a:cubicBezTo>
                    <a:cubicBezTo>
                      <a:pt x="8029" y="17368"/>
                      <a:pt x="8620" y="17803"/>
                      <a:pt x="8944" y="18368"/>
                    </a:cubicBezTo>
                    <a:lnTo>
                      <a:pt x="10802" y="21599"/>
                    </a:lnTo>
                    <a:lnTo>
                      <a:pt x="12660" y="18368"/>
                    </a:lnTo>
                    <a:cubicBezTo>
                      <a:pt x="12976" y="17807"/>
                      <a:pt x="13558" y="17374"/>
                      <a:pt x="14272" y="17170"/>
                    </a:cubicBezTo>
                    <a:cubicBezTo>
                      <a:pt x="18652" y="15955"/>
                      <a:pt x="21598" y="12596"/>
                      <a:pt x="21599" y="8818"/>
                    </a:cubicBezTo>
                    <a:close/>
                  </a:path>
                </a:pathLst>
              </a:custGeom>
              <a:solidFill>
                <a:srgbClr val="3F63D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66" name="Google Shape;166;p21"/>
              <p:cNvSpPr/>
              <p:nvPr/>
            </p:nvSpPr>
            <p:spPr>
              <a:xfrm>
                <a:off x="10243715" y="445113"/>
                <a:ext cx="2357310" cy="2880877"/>
              </a:xfrm>
              <a:custGeom>
                <a:avLst/>
                <a:gdLst/>
                <a:ahLst/>
                <a:cxnLst/>
                <a:rect l="l" t="t" r="r" b="b"/>
                <a:pathLst>
                  <a:path w="21599" h="21599" extrusionOk="0">
                    <a:moveTo>
                      <a:pt x="21599" y="8818"/>
                    </a:moveTo>
                    <a:cubicBezTo>
                      <a:pt x="21598" y="3947"/>
                      <a:pt x="16762" y="-1"/>
                      <a:pt x="10798" y="0"/>
                    </a:cubicBezTo>
                    <a:cubicBezTo>
                      <a:pt x="4833" y="1"/>
                      <a:pt x="-1" y="3950"/>
                      <a:pt x="0" y="8821"/>
                    </a:cubicBezTo>
                    <a:cubicBezTo>
                      <a:pt x="1" y="12592"/>
                      <a:pt x="2937" y="15945"/>
                      <a:pt x="7305" y="17166"/>
                    </a:cubicBezTo>
                    <a:cubicBezTo>
                      <a:pt x="8029" y="17368"/>
                      <a:pt x="8620" y="17803"/>
                      <a:pt x="8944" y="18368"/>
                    </a:cubicBezTo>
                    <a:lnTo>
                      <a:pt x="10802" y="21599"/>
                    </a:lnTo>
                    <a:lnTo>
                      <a:pt x="12660" y="18368"/>
                    </a:lnTo>
                    <a:cubicBezTo>
                      <a:pt x="12976" y="17807"/>
                      <a:pt x="13558" y="17374"/>
                      <a:pt x="14272" y="17170"/>
                    </a:cubicBezTo>
                    <a:cubicBezTo>
                      <a:pt x="18652" y="15955"/>
                      <a:pt x="21598" y="12596"/>
                      <a:pt x="21599" y="8818"/>
                    </a:cubicBezTo>
                    <a:close/>
                  </a:path>
                </a:pathLst>
              </a:custGeom>
              <a:solidFill>
                <a:srgbClr val="5BACE7"/>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67" name="Google Shape;167;p21"/>
              <p:cNvSpPr/>
              <p:nvPr/>
            </p:nvSpPr>
            <p:spPr>
              <a:xfrm>
                <a:off x="15220634" y="445113"/>
                <a:ext cx="2357310" cy="2880877"/>
              </a:xfrm>
              <a:custGeom>
                <a:avLst/>
                <a:gdLst/>
                <a:ahLst/>
                <a:cxnLst/>
                <a:rect l="l" t="t" r="r" b="b"/>
                <a:pathLst>
                  <a:path w="21599" h="21599" extrusionOk="0">
                    <a:moveTo>
                      <a:pt x="21599" y="8818"/>
                    </a:moveTo>
                    <a:cubicBezTo>
                      <a:pt x="21598" y="3947"/>
                      <a:pt x="16762" y="-1"/>
                      <a:pt x="10798" y="0"/>
                    </a:cubicBezTo>
                    <a:cubicBezTo>
                      <a:pt x="4833" y="1"/>
                      <a:pt x="-1" y="3950"/>
                      <a:pt x="0" y="8821"/>
                    </a:cubicBezTo>
                    <a:cubicBezTo>
                      <a:pt x="1" y="12592"/>
                      <a:pt x="2937" y="15945"/>
                      <a:pt x="7305" y="17166"/>
                    </a:cubicBezTo>
                    <a:cubicBezTo>
                      <a:pt x="8029" y="17368"/>
                      <a:pt x="8620" y="17803"/>
                      <a:pt x="8944" y="18368"/>
                    </a:cubicBezTo>
                    <a:lnTo>
                      <a:pt x="10802" y="21599"/>
                    </a:lnTo>
                    <a:lnTo>
                      <a:pt x="12660" y="18368"/>
                    </a:lnTo>
                    <a:cubicBezTo>
                      <a:pt x="12976" y="17807"/>
                      <a:pt x="13558" y="17374"/>
                      <a:pt x="14272" y="17170"/>
                    </a:cubicBezTo>
                    <a:cubicBezTo>
                      <a:pt x="18652" y="15955"/>
                      <a:pt x="21598" y="12596"/>
                      <a:pt x="21599" y="8818"/>
                    </a:cubicBezTo>
                    <a:close/>
                  </a:path>
                </a:pathLst>
              </a:custGeom>
              <a:solidFill>
                <a:srgbClr val="3F63D6"/>
              </a:solidFill>
              <a:ln>
                <a:noFill/>
              </a:ln>
            </p:spPr>
            <p:txBody>
              <a:bodyPr spcFirstLastPara="1" wrap="square" lIns="34275" tIns="34275" rIns="34275" bIns="34275" anchor="ctr" anchorCtr="0">
                <a:noAutofit/>
              </a:bodyPr>
              <a:lstStyle/>
              <a:p>
                <a:pPr marL="0" marR="0" lvl="0" indent="0" algn="ctr" rtl="0">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grpSp>
        <p:grpSp>
          <p:nvGrpSpPr>
            <p:cNvPr id="168" name="Google Shape;168;p21"/>
            <p:cNvGrpSpPr/>
            <p:nvPr/>
          </p:nvGrpSpPr>
          <p:grpSpPr>
            <a:xfrm>
              <a:off x="339984" y="4617363"/>
              <a:ext cx="3343275" cy="1972698"/>
              <a:chOff x="0" y="-74340"/>
              <a:chExt cx="3343273" cy="1972696"/>
            </a:xfrm>
          </p:grpSpPr>
          <p:sp>
            <p:nvSpPr>
              <p:cNvPr id="169" name="Google Shape;169;p21"/>
              <p:cNvSpPr txBox="1"/>
              <p:nvPr/>
            </p:nvSpPr>
            <p:spPr>
              <a:xfrm>
                <a:off x="0" y="764078"/>
                <a:ext cx="3343273" cy="113427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949494"/>
                  </a:buClr>
                  <a:buSzPts val="1800"/>
                  <a:buFont typeface="Roboto"/>
                  <a:buNone/>
                </a:pPr>
                <a:r>
                  <a:rPr lang="fr-FR" sz="1800">
                    <a:solidFill>
                      <a:srgbClr val="949494"/>
                    </a:solidFill>
                    <a:latin typeface="Roboto"/>
                    <a:ea typeface="Roboto"/>
                    <a:cs typeface="Roboto"/>
                    <a:sym typeface="Roboto"/>
                  </a:rPr>
                  <a:t>Vcpu est un acronyme anglais pour Virtual Central Processing Unit</a:t>
                </a:r>
                <a:endParaRPr sz="1400" b="0" i="0" u="none" strike="noStrike" cap="none">
                  <a:solidFill>
                    <a:srgbClr val="000000"/>
                  </a:solidFill>
                  <a:latin typeface="Arial"/>
                  <a:ea typeface="Arial"/>
                  <a:cs typeface="Arial"/>
                  <a:sym typeface="Arial"/>
                </a:endParaRPr>
              </a:p>
            </p:txBody>
          </p:sp>
          <p:sp>
            <p:nvSpPr>
              <p:cNvPr id="170" name="Google Shape;170;p21"/>
              <p:cNvSpPr txBox="1"/>
              <p:nvPr/>
            </p:nvSpPr>
            <p:spPr>
              <a:xfrm>
                <a:off x="301792" y="-74340"/>
                <a:ext cx="2739687" cy="592426"/>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494949"/>
                  </a:buClr>
                  <a:buSzPts val="3200"/>
                  <a:buFont typeface="Roboto Slab"/>
                  <a:buNone/>
                </a:pPr>
                <a:r>
                  <a:rPr lang="fr-FR" sz="3200" b="1">
                    <a:solidFill>
                      <a:srgbClr val="494949"/>
                    </a:solidFill>
                    <a:latin typeface="Roboto Slab"/>
                    <a:ea typeface="Roboto Slab"/>
                    <a:cs typeface="Roboto Slab"/>
                    <a:sym typeface="Roboto Slab"/>
                  </a:rPr>
                  <a:t>vCPU</a:t>
                </a:r>
                <a:endParaRPr sz="3200" b="1" i="0" u="none" strike="noStrike" cap="none">
                  <a:solidFill>
                    <a:srgbClr val="494949"/>
                  </a:solidFill>
                  <a:latin typeface="Roboto Slab"/>
                  <a:ea typeface="Roboto Slab"/>
                  <a:cs typeface="Roboto Slab"/>
                  <a:sym typeface="Roboto Slab"/>
                </a:endParaRPr>
              </a:p>
            </p:txBody>
          </p:sp>
        </p:grpSp>
        <p:grpSp>
          <p:nvGrpSpPr>
            <p:cNvPr id="171" name="Google Shape;171;p21"/>
            <p:cNvGrpSpPr/>
            <p:nvPr/>
          </p:nvGrpSpPr>
          <p:grpSpPr>
            <a:xfrm>
              <a:off x="5317040" y="4615564"/>
              <a:ext cx="3343275" cy="1974497"/>
              <a:chOff x="0" y="-76139"/>
              <a:chExt cx="3343273" cy="1974495"/>
            </a:xfrm>
          </p:grpSpPr>
          <p:sp>
            <p:nvSpPr>
              <p:cNvPr id="172" name="Google Shape;172;p21"/>
              <p:cNvSpPr txBox="1"/>
              <p:nvPr/>
            </p:nvSpPr>
            <p:spPr>
              <a:xfrm>
                <a:off x="0" y="764078"/>
                <a:ext cx="3343273" cy="113427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949494"/>
                  </a:buClr>
                  <a:buSzPts val="1800"/>
                  <a:buFont typeface="Roboto"/>
                  <a:buNone/>
                </a:pPr>
                <a:r>
                  <a:rPr lang="fr-FR" sz="1800">
                    <a:solidFill>
                      <a:srgbClr val="949494"/>
                    </a:solidFill>
                    <a:latin typeface="Roboto"/>
                    <a:ea typeface="Roboto"/>
                    <a:cs typeface="Roboto"/>
                    <a:sym typeface="Roboto"/>
                  </a:rPr>
                  <a:t>Composant matériel physique dédiés à une machine virtuelle</a:t>
                </a:r>
                <a:endParaRPr sz="1400" b="0" i="0" u="none" strike="noStrike" cap="none">
                  <a:solidFill>
                    <a:srgbClr val="000000"/>
                  </a:solidFill>
                  <a:latin typeface="Arial"/>
                  <a:ea typeface="Arial"/>
                  <a:cs typeface="Arial"/>
                  <a:sym typeface="Arial"/>
                </a:endParaRPr>
              </a:p>
            </p:txBody>
          </p:sp>
          <p:sp>
            <p:nvSpPr>
              <p:cNvPr id="173" name="Google Shape;173;p21"/>
              <p:cNvSpPr txBox="1"/>
              <p:nvPr/>
            </p:nvSpPr>
            <p:spPr>
              <a:xfrm>
                <a:off x="153648" y="-76139"/>
                <a:ext cx="3041400" cy="592500"/>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494949"/>
                  </a:buClr>
                  <a:buSzPts val="3200"/>
                  <a:buFont typeface="Roboto Slab"/>
                  <a:buNone/>
                </a:pPr>
                <a:r>
                  <a:rPr lang="fr-FR" sz="2600" b="1">
                    <a:solidFill>
                      <a:srgbClr val="494949"/>
                    </a:solidFill>
                    <a:latin typeface="Roboto Slab"/>
                    <a:ea typeface="Roboto Slab"/>
                    <a:cs typeface="Roboto Slab"/>
                    <a:sym typeface="Roboto Slab"/>
                  </a:rPr>
                  <a:t>Passthrough</a:t>
                </a:r>
                <a:endParaRPr sz="2600" b="1" i="0" u="none" strike="noStrike" cap="none">
                  <a:solidFill>
                    <a:srgbClr val="494949"/>
                  </a:solidFill>
                  <a:latin typeface="Roboto Slab"/>
                  <a:ea typeface="Roboto Slab"/>
                  <a:cs typeface="Roboto Slab"/>
                  <a:sym typeface="Roboto Slab"/>
                </a:endParaRPr>
              </a:p>
            </p:txBody>
          </p:sp>
        </p:grpSp>
        <p:grpSp>
          <p:nvGrpSpPr>
            <p:cNvPr id="174" name="Google Shape;174;p21"/>
            <p:cNvGrpSpPr/>
            <p:nvPr/>
          </p:nvGrpSpPr>
          <p:grpSpPr>
            <a:xfrm>
              <a:off x="10299513" y="4617364"/>
              <a:ext cx="3343275" cy="1986022"/>
              <a:chOff x="-1" y="-74340"/>
              <a:chExt cx="3343273" cy="1986022"/>
            </a:xfrm>
          </p:grpSpPr>
          <p:sp>
            <p:nvSpPr>
              <p:cNvPr id="175" name="Google Shape;175;p21"/>
              <p:cNvSpPr txBox="1"/>
              <p:nvPr/>
            </p:nvSpPr>
            <p:spPr>
              <a:xfrm>
                <a:off x="-1" y="777402"/>
                <a:ext cx="3343273" cy="1134280"/>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949494"/>
                  </a:buClr>
                  <a:buSzPts val="1800"/>
                  <a:buFont typeface="Roboto"/>
                  <a:buNone/>
                </a:pPr>
                <a:r>
                  <a:rPr lang="fr-FR" sz="1800">
                    <a:solidFill>
                      <a:srgbClr val="949494"/>
                    </a:solidFill>
                    <a:latin typeface="Roboto"/>
                    <a:ea typeface="Roboto"/>
                    <a:cs typeface="Roboto"/>
                    <a:sym typeface="Roboto"/>
                  </a:rPr>
                  <a:t>permet de capturer l’état entier de la machine virtuelle au moment où il est déclenché</a:t>
                </a:r>
                <a:endParaRPr sz="1400" b="0" i="0" u="none" strike="noStrike" cap="none">
                  <a:solidFill>
                    <a:srgbClr val="000000"/>
                  </a:solidFill>
                  <a:latin typeface="Arial"/>
                  <a:ea typeface="Arial"/>
                  <a:cs typeface="Arial"/>
                  <a:sym typeface="Arial"/>
                </a:endParaRPr>
              </a:p>
            </p:txBody>
          </p:sp>
          <p:sp>
            <p:nvSpPr>
              <p:cNvPr id="176" name="Google Shape;176;p21"/>
              <p:cNvSpPr txBox="1"/>
              <p:nvPr/>
            </p:nvSpPr>
            <p:spPr>
              <a:xfrm>
                <a:off x="301792" y="-74340"/>
                <a:ext cx="2739687" cy="592426"/>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494949"/>
                  </a:buClr>
                  <a:buSzPts val="3200"/>
                  <a:buFont typeface="Roboto Slab"/>
                  <a:buNone/>
                </a:pPr>
                <a:r>
                  <a:rPr lang="fr-FR" sz="3200" b="1">
                    <a:solidFill>
                      <a:srgbClr val="494949"/>
                    </a:solidFill>
                    <a:latin typeface="Roboto Slab"/>
                    <a:ea typeface="Roboto Slab"/>
                    <a:cs typeface="Roboto Slab"/>
                    <a:sym typeface="Roboto Slab"/>
                  </a:rPr>
                  <a:t> Snapshot</a:t>
                </a:r>
                <a:endParaRPr sz="3200" b="1" i="0" u="none" strike="noStrike" cap="none">
                  <a:solidFill>
                    <a:srgbClr val="494949"/>
                  </a:solidFill>
                  <a:latin typeface="Roboto Slab"/>
                  <a:ea typeface="Roboto Slab"/>
                  <a:cs typeface="Roboto Slab"/>
                  <a:sym typeface="Roboto Slab"/>
                </a:endParaRPr>
              </a:p>
            </p:txBody>
          </p:sp>
        </p:grpSp>
        <p:grpSp>
          <p:nvGrpSpPr>
            <p:cNvPr id="177" name="Google Shape;177;p21"/>
            <p:cNvGrpSpPr/>
            <p:nvPr/>
          </p:nvGrpSpPr>
          <p:grpSpPr>
            <a:xfrm>
              <a:off x="15248645" y="4617363"/>
              <a:ext cx="3343275" cy="1972698"/>
              <a:chOff x="0" y="-74340"/>
              <a:chExt cx="3343273" cy="1972696"/>
            </a:xfrm>
          </p:grpSpPr>
          <p:sp>
            <p:nvSpPr>
              <p:cNvPr id="178" name="Google Shape;178;p21"/>
              <p:cNvSpPr txBox="1"/>
              <p:nvPr/>
            </p:nvSpPr>
            <p:spPr>
              <a:xfrm>
                <a:off x="0" y="764078"/>
                <a:ext cx="3343273" cy="113427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949494"/>
                  </a:buClr>
                  <a:buSzPts val="1800"/>
                  <a:buFont typeface="Roboto"/>
                  <a:buNone/>
                </a:pPr>
                <a:r>
                  <a:rPr lang="fr-FR" sz="1800">
                    <a:solidFill>
                      <a:srgbClr val="949494"/>
                    </a:solidFill>
                    <a:latin typeface="Roboto"/>
                    <a:ea typeface="Roboto"/>
                    <a:cs typeface="Roboto"/>
                    <a:sym typeface="Roboto"/>
                  </a:rPr>
                  <a:t>Différents types de configuration d’une carte réseau</a:t>
                </a:r>
                <a:endParaRPr sz="1400" b="0" i="0" u="none" strike="noStrike" cap="none">
                  <a:solidFill>
                    <a:srgbClr val="000000"/>
                  </a:solidFill>
                  <a:latin typeface="Arial"/>
                  <a:ea typeface="Arial"/>
                  <a:cs typeface="Arial"/>
                  <a:sym typeface="Arial"/>
                </a:endParaRPr>
              </a:p>
            </p:txBody>
          </p:sp>
          <p:sp>
            <p:nvSpPr>
              <p:cNvPr id="179" name="Google Shape;179;p21"/>
              <p:cNvSpPr txBox="1"/>
              <p:nvPr/>
            </p:nvSpPr>
            <p:spPr>
              <a:xfrm>
                <a:off x="301792" y="-74340"/>
                <a:ext cx="2739687" cy="592426"/>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494949"/>
                  </a:buClr>
                  <a:buSzPts val="3200"/>
                  <a:buFont typeface="Roboto Slab"/>
                  <a:buNone/>
                </a:pPr>
                <a:r>
                  <a:rPr lang="fr-FR" sz="3200" b="1">
                    <a:solidFill>
                      <a:srgbClr val="494949"/>
                    </a:solidFill>
                    <a:latin typeface="Roboto Slab"/>
                    <a:ea typeface="Roboto Slab"/>
                    <a:cs typeface="Roboto Slab"/>
                    <a:sym typeface="Roboto Slab"/>
                  </a:rPr>
                  <a:t>Nat, etc …</a:t>
                </a:r>
                <a:endParaRPr sz="3200" b="1" i="0" u="none" strike="noStrike" cap="none">
                  <a:solidFill>
                    <a:srgbClr val="494949"/>
                  </a:solidFill>
                  <a:latin typeface="Roboto Slab"/>
                  <a:ea typeface="Roboto Slab"/>
                  <a:cs typeface="Roboto Slab"/>
                  <a:sym typeface="Roboto Slab"/>
                </a:endParaRPr>
              </a:p>
            </p:txBody>
          </p:sp>
        </p:grpSp>
        <p:sp>
          <p:nvSpPr>
            <p:cNvPr id="180" name="Google Shape;180;p21"/>
            <p:cNvSpPr/>
            <p:nvPr/>
          </p:nvSpPr>
          <p:spPr>
            <a:xfrm>
              <a:off x="0" y="3649863"/>
              <a:ext cx="18907276" cy="717970"/>
            </a:xfrm>
            <a:prstGeom prst="rect">
              <a:avLst/>
            </a:prstGeom>
            <a:solidFill>
              <a:srgbClr val="21377D"/>
            </a:solidFill>
            <a:ln w="12700" cap="flat" cmpd="sng">
              <a:solidFill>
                <a:srgbClr val="21377D"/>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494949"/>
                </a:buClr>
                <a:buSzPts val="1050"/>
                <a:buFont typeface="Arial"/>
                <a:buNone/>
              </a:pPr>
              <a:endParaRPr sz="1050" b="0" i="0" u="none" strike="noStrike" cap="none">
                <a:solidFill>
                  <a:srgbClr val="FFFFFF"/>
                </a:solidFill>
                <a:latin typeface="Arial"/>
                <a:ea typeface="Arial"/>
                <a:cs typeface="Arial"/>
                <a:sym typeface="Arial"/>
              </a:endParaRPr>
            </a:p>
          </p:txBody>
        </p:sp>
      </p:grpSp>
      <p:grpSp>
        <p:nvGrpSpPr>
          <p:cNvPr id="181" name="Google Shape;181;p21"/>
          <p:cNvGrpSpPr/>
          <p:nvPr/>
        </p:nvGrpSpPr>
        <p:grpSpPr>
          <a:xfrm>
            <a:off x="2040283" y="1985873"/>
            <a:ext cx="14212199" cy="2074975"/>
            <a:chOff x="0" y="0"/>
            <a:chExt cx="18949595" cy="2766628"/>
          </a:xfrm>
        </p:grpSpPr>
        <p:cxnSp>
          <p:nvCxnSpPr>
            <p:cNvPr id="182" name="Google Shape;182;p21"/>
            <p:cNvCxnSpPr/>
            <p:nvPr/>
          </p:nvCxnSpPr>
          <p:spPr>
            <a:xfrm>
              <a:off x="9474825" y="0"/>
              <a:ext cx="1270001" cy="1270000"/>
            </a:xfrm>
            <a:prstGeom prst="straightConnector1">
              <a:avLst/>
            </a:prstGeom>
            <a:noFill/>
            <a:ln>
              <a:noFill/>
            </a:ln>
          </p:spPr>
        </p:cxnSp>
        <p:sp>
          <p:nvSpPr>
            <p:cNvPr id="183" name="Google Shape;183;p21"/>
            <p:cNvSpPr/>
            <p:nvPr/>
          </p:nvSpPr>
          <p:spPr>
            <a:xfrm>
              <a:off x="0" y="1361120"/>
              <a:ext cx="18949595" cy="1405508"/>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949494"/>
                </a:buClr>
                <a:buSzPts val="3200"/>
                <a:buFont typeface="Roboto"/>
                <a:buNone/>
              </a:pPr>
              <a:r>
                <a:rPr lang="fr-FR" sz="3200">
                  <a:solidFill>
                    <a:srgbClr val="949494"/>
                  </a:solidFill>
                  <a:latin typeface="Roboto"/>
                  <a:ea typeface="Roboto"/>
                  <a:cs typeface="Roboto"/>
                  <a:sym typeface="Roboto"/>
                </a:rPr>
                <a:t>Un Petit peu de vocabulaire</a:t>
              </a:r>
              <a:endParaRPr sz="1400" b="0" i="0" u="none" strike="noStrike" cap="none">
                <a:solidFill>
                  <a:srgbClr val="000000"/>
                </a:solidFill>
                <a:latin typeface="Arial"/>
                <a:ea typeface="Arial"/>
                <a:cs typeface="Arial"/>
                <a:sym typeface="Arial"/>
              </a:endParaRPr>
            </a:p>
          </p:txBody>
        </p:sp>
      </p:grpSp>
      <p:sp>
        <p:nvSpPr>
          <p:cNvPr id="184" name="Google Shape;184;p21"/>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rgbClr val="263E92"/>
              </a:buClr>
              <a:buSzPts val="3200"/>
              <a:buFont typeface="Roboto Slab"/>
              <a:buNone/>
            </a:pPr>
            <a:r>
              <a:rPr lang="fr-FR" sz="3200" b="1">
                <a:solidFill>
                  <a:srgbClr val="263E92"/>
                </a:solidFill>
                <a:latin typeface="Roboto Slab"/>
                <a:ea typeface="Roboto Slab"/>
                <a:cs typeface="Roboto Slab"/>
                <a:sym typeface="Roboto Slab"/>
              </a:rPr>
              <a:t>Virtualisation</a:t>
            </a:r>
            <a:r>
              <a:rPr lang="fr-FR" sz="3200" b="1" i="0" u="none" strike="noStrike" cap="none">
                <a:solidFill>
                  <a:srgbClr val="263E92"/>
                </a:solidFill>
                <a:latin typeface="Roboto Slab"/>
                <a:ea typeface="Roboto Slab"/>
                <a:cs typeface="Roboto Slab"/>
                <a:sym typeface="Roboto Slab"/>
              </a:rPr>
              <a:t> / </a:t>
            </a:r>
            <a:r>
              <a:rPr lang="fr-FR" sz="3200">
                <a:solidFill>
                  <a:srgbClr val="263E92"/>
                </a:solidFill>
                <a:latin typeface="Roboto Slab"/>
                <a:ea typeface="Roboto Slab"/>
                <a:cs typeface="Roboto Slab"/>
                <a:sym typeface="Roboto Slab"/>
              </a:rPr>
              <a:t>Vocabulaire</a:t>
            </a:r>
            <a:endParaRPr sz="3200" b="0" i="0" u="none" strike="noStrike" cap="none">
              <a:solidFill>
                <a:srgbClr val="263E92"/>
              </a:solidFill>
              <a:latin typeface="Roboto Slab"/>
              <a:ea typeface="Roboto Slab"/>
              <a:cs typeface="Roboto Slab"/>
              <a:sym typeface="Roboto Slab"/>
            </a:endParaRPr>
          </a:p>
        </p:txBody>
      </p:sp>
      <p:pic>
        <p:nvPicPr>
          <p:cNvPr id="185" name="Google Shape;185;p21"/>
          <p:cNvPicPr preferRelativeResize="0"/>
          <p:nvPr/>
        </p:nvPicPr>
        <p:blipFill rotWithShape="1">
          <a:blip r:embed="rId3">
            <a:alphaModFix/>
          </a:blip>
          <a:srcRect/>
          <a:stretch/>
        </p:blipFill>
        <p:spPr>
          <a:xfrm>
            <a:off x="1000461" y="304972"/>
            <a:ext cx="4044876" cy="725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
        <p:cNvGrpSpPr/>
        <p:nvPr/>
      </p:nvGrpSpPr>
      <p:grpSpPr>
        <a:xfrm>
          <a:off x="0" y="0"/>
          <a:ext cx="0" cy="0"/>
          <a:chOff x="0" y="0"/>
          <a:chExt cx="0" cy="0"/>
        </a:xfrm>
      </p:grpSpPr>
      <p:sp>
        <p:nvSpPr>
          <p:cNvPr id="190" name="Google Shape;190;g15379691fbf_0_45"/>
          <p:cNvSpPr txBox="1"/>
          <p:nvPr/>
        </p:nvSpPr>
        <p:spPr>
          <a:xfrm>
            <a:off x="977125" y="4528784"/>
            <a:ext cx="69351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8000" b="1">
                <a:solidFill>
                  <a:srgbClr val="3F3F3F"/>
                </a:solidFill>
                <a:latin typeface="Roboto Slab"/>
                <a:ea typeface="Roboto Slab"/>
                <a:cs typeface="Roboto Slab"/>
                <a:sym typeface="Roboto Slab"/>
              </a:rPr>
              <a:t>Host Only</a:t>
            </a:r>
            <a:endParaRPr sz="8000" b="1" i="0" u="none" strike="noStrike" cap="none">
              <a:solidFill>
                <a:srgbClr val="3F3F3F"/>
              </a:solidFill>
              <a:latin typeface="Roboto Slab"/>
              <a:ea typeface="Roboto Slab"/>
              <a:cs typeface="Roboto Slab"/>
              <a:sym typeface="Roboto Slab"/>
            </a:endParaRPr>
          </a:p>
        </p:txBody>
      </p:sp>
      <p:sp>
        <p:nvSpPr>
          <p:cNvPr id="191" name="Google Shape;191;g15379691fbf_0_45"/>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2" name="Google Shape;192;g15379691fbf_0_45"/>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endParaRPr sz="3200" b="0" i="0" u="none" strike="noStrike" cap="none">
              <a:solidFill>
                <a:schemeClr val="lt1"/>
              </a:solidFill>
              <a:latin typeface="Roboto Slab"/>
              <a:ea typeface="Roboto Slab"/>
              <a:cs typeface="Roboto Slab"/>
              <a:sym typeface="Roboto Slab"/>
            </a:endParaRPr>
          </a:p>
        </p:txBody>
      </p:sp>
      <p:pic>
        <p:nvPicPr>
          <p:cNvPr id="193" name="Google Shape;193;g15379691fbf_0_45"/>
          <p:cNvPicPr preferRelativeResize="0"/>
          <p:nvPr/>
        </p:nvPicPr>
        <p:blipFill rotWithShape="1">
          <a:blip r:embed="rId3">
            <a:alphaModFix/>
          </a:blip>
          <a:srcRect/>
          <a:stretch/>
        </p:blipFill>
        <p:spPr>
          <a:xfrm>
            <a:off x="1000461" y="304972"/>
            <a:ext cx="4044876" cy="725961"/>
          </a:xfrm>
          <a:prstGeom prst="rect">
            <a:avLst/>
          </a:prstGeom>
          <a:noFill/>
          <a:ln>
            <a:noFill/>
          </a:ln>
        </p:spPr>
      </p:pic>
      <p:pic>
        <p:nvPicPr>
          <p:cNvPr id="194" name="Google Shape;194;g15379691fbf_0_45"/>
          <p:cNvPicPr preferRelativeResize="0"/>
          <p:nvPr/>
        </p:nvPicPr>
        <p:blipFill>
          <a:blip r:embed="rId4">
            <a:alphaModFix/>
          </a:blip>
          <a:stretch>
            <a:fillRect/>
          </a:stretch>
        </p:blipFill>
        <p:spPr>
          <a:xfrm>
            <a:off x="9544750" y="1814382"/>
            <a:ext cx="7524691" cy="666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g15379691fbf_0_53"/>
          <p:cNvSpPr/>
          <p:nvPr/>
        </p:nvSpPr>
        <p:spPr>
          <a:xfrm>
            <a:off x="8994709" y="-18662"/>
            <a:ext cx="9293400" cy="10305600"/>
          </a:xfrm>
          <a:prstGeom prst="rect">
            <a:avLst/>
          </a:prstGeom>
          <a:solidFill>
            <a:srgbClr val="234385"/>
          </a:solidFill>
          <a:ln w="25400" cap="flat" cmpd="sng">
            <a:solidFill>
              <a:srgbClr val="23438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46524"/>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00" name="Google Shape;200;g15379691fbf_0_53"/>
          <p:cNvSpPr txBox="1"/>
          <p:nvPr/>
        </p:nvSpPr>
        <p:spPr>
          <a:xfrm>
            <a:off x="9144000" y="552394"/>
            <a:ext cx="8326200" cy="344700"/>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Clr>
                <a:schemeClr val="lt1"/>
              </a:buClr>
              <a:buSzPts val="3200"/>
              <a:buFont typeface="Roboto Slab"/>
              <a:buNone/>
            </a:pPr>
            <a:endParaRPr sz="3200" b="0" i="0" u="none" strike="noStrike" cap="none">
              <a:solidFill>
                <a:schemeClr val="lt1"/>
              </a:solidFill>
              <a:latin typeface="Roboto Slab"/>
              <a:ea typeface="Roboto Slab"/>
              <a:cs typeface="Roboto Slab"/>
              <a:sym typeface="Roboto Slab"/>
            </a:endParaRPr>
          </a:p>
        </p:txBody>
      </p:sp>
      <p:pic>
        <p:nvPicPr>
          <p:cNvPr id="201" name="Google Shape;201;g15379691fbf_0_53"/>
          <p:cNvPicPr preferRelativeResize="0"/>
          <p:nvPr/>
        </p:nvPicPr>
        <p:blipFill rotWithShape="1">
          <a:blip r:embed="rId3">
            <a:alphaModFix/>
          </a:blip>
          <a:srcRect/>
          <a:stretch/>
        </p:blipFill>
        <p:spPr>
          <a:xfrm>
            <a:off x="1000461" y="304972"/>
            <a:ext cx="4044876" cy="725961"/>
          </a:xfrm>
          <a:prstGeom prst="rect">
            <a:avLst/>
          </a:prstGeom>
          <a:noFill/>
          <a:ln>
            <a:noFill/>
          </a:ln>
        </p:spPr>
      </p:pic>
      <p:sp>
        <p:nvSpPr>
          <p:cNvPr id="202" name="Google Shape;202;g15379691fbf_0_53"/>
          <p:cNvSpPr txBox="1"/>
          <p:nvPr/>
        </p:nvSpPr>
        <p:spPr>
          <a:xfrm>
            <a:off x="10173850" y="3912159"/>
            <a:ext cx="6935100" cy="2462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3F3F3F"/>
              </a:buClr>
              <a:buSzPts val="8000"/>
              <a:buFont typeface="Roboto Slab"/>
              <a:buNone/>
            </a:pPr>
            <a:r>
              <a:rPr lang="fr-FR" sz="8000" b="1">
                <a:solidFill>
                  <a:schemeClr val="lt1"/>
                </a:solidFill>
                <a:latin typeface="Roboto Slab"/>
                <a:ea typeface="Roboto Slab"/>
                <a:cs typeface="Roboto Slab"/>
                <a:sym typeface="Roboto Slab"/>
              </a:rPr>
              <a:t>LAN Segement</a:t>
            </a:r>
            <a:endParaRPr sz="8000" b="1" i="0" u="none" strike="noStrike" cap="none">
              <a:solidFill>
                <a:schemeClr val="lt1"/>
              </a:solidFill>
              <a:latin typeface="Roboto Slab"/>
              <a:ea typeface="Roboto Slab"/>
              <a:cs typeface="Roboto Slab"/>
              <a:sym typeface="Roboto Slab"/>
            </a:endParaRPr>
          </a:p>
        </p:txBody>
      </p:sp>
      <p:pic>
        <p:nvPicPr>
          <p:cNvPr id="203" name="Google Shape;203;g15379691fbf_0_53"/>
          <p:cNvPicPr preferRelativeResize="0"/>
          <p:nvPr/>
        </p:nvPicPr>
        <p:blipFill>
          <a:blip r:embed="rId4">
            <a:alphaModFix/>
          </a:blip>
          <a:stretch>
            <a:fillRect/>
          </a:stretch>
        </p:blipFill>
        <p:spPr>
          <a:xfrm>
            <a:off x="1130425" y="2010076"/>
            <a:ext cx="6816150" cy="624812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Personnalisé</PresentationFormat>
  <Paragraphs>121</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Helvetica Neue</vt:lpstr>
      <vt:lpstr>Roboto Medium</vt:lpstr>
      <vt:lpstr>Roboto</vt:lpstr>
      <vt:lpstr>Arial</vt:lpstr>
      <vt:lpstr>Verdana</vt:lpstr>
      <vt:lpstr>Roboto Slab</vt:lpstr>
      <vt:lpstr>Swiss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kamel SARHIRI</dc:creator>
  <cp:lastModifiedBy>kamel sarhiri</cp:lastModifiedBy>
  <cp:revision>1</cp:revision>
  <dcterms:modified xsi:type="dcterms:W3CDTF">2022-09-14T09:26:00Z</dcterms:modified>
</cp:coreProperties>
</file>