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8" r:id="rId3"/>
    <p:sldId id="259" r:id="rId4"/>
    <p:sldId id="262" r:id="rId5"/>
    <p:sldId id="261" r:id="rId6"/>
    <p:sldId id="266" r:id="rId7"/>
    <p:sldId id="267"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showGuides="1">
      <p:cViewPr varScale="1">
        <p:scale>
          <a:sx n="40" d="100"/>
          <a:sy n="40" d="100"/>
        </p:scale>
        <p:origin x="930" y="60"/>
      </p:cViewPr>
      <p:guideLst/>
    </p:cSldViewPr>
  </p:slideViewPr>
  <p:notesTextViewPr>
    <p:cViewPr>
      <p:scale>
        <a:sx n="1" d="1"/>
        <a:sy n="1" d="1"/>
      </p:scale>
      <p:origin x="0" y="0"/>
    </p:cViewPr>
  </p:notesTextViewPr>
  <p:gridSpacing cx="64008" cy="64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9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E692E8E-18A3-4016-AF0B-1B833F36653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369343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2340863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448404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4291973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9806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38281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659552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367649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30922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692E8E-18A3-4016-AF0B-1B833F36653A}"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269246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692E8E-18A3-4016-AF0B-1B833F36653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970735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692E8E-18A3-4016-AF0B-1B833F36653A}" type="datetimeFigureOut">
              <a:rPr lang="en-US" smtClean="0"/>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496608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692E8E-18A3-4016-AF0B-1B833F36653A}" type="datetimeFigureOut">
              <a:rPr lang="en-US" smtClean="0"/>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157541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92E8E-18A3-4016-AF0B-1B833F36653A}" type="datetimeFigureOut">
              <a:rPr lang="en-US" smtClean="0"/>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238056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92E8E-18A3-4016-AF0B-1B833F36653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192514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92E8E-18A3-4016-AF0B-1B833F36653A}" type="datetimeFigureOut">
              <a:rPr lang="en-US" smtClean="0"/>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A1A40-B704-4BC1-8667-09B435E96EF8}" type="slidenum">
              <a:rPr lang="en-US" smtClean="0"/>
              <a:t>‹#›</a:t>
            </a:fld>
            <a:endParaRPr lang="en-US"/>
          </a:p>
        </p:txBody>
      </p:sp>
    </p:spTree>
    <p:extLst>
      <p:ext uri="{BB962C8B-B14F-4D97-AF65-F5344CB8AC3E}">
        <p14:creationId xmlns:p14="http://schemas.microsoft.com/office/powerpoint/2010/main" val="205271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E692E8E-18A3-4016-AF0B-1B833F36653A}" type="datetimeFigureOut">
              <a:rPr lang="en-US" smtClean="0"/>
              <a:t>4/7/2024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F9A1A40-B704-4BC1-8667-09B435E96EF8}" type="slidenum">
              <a:rPr lang="en-US" smtClean="0"/>
              <a:t>‹#›</a:t>
            </a:fld>
            <a:endParaRPr lang="en-US"/>
          </a:p>
        </p:txBody>
      </p:sp>
    </p:spTree>
    <p:extLst>
      <p:ext uri="{BB962C8B-B14F-4D97-AF65-F5344CB8AC3E}">
        <p14:creationId xmlns:p14="http://schemas.microsoft.com/office/powerpoint/2010/main" val="2818205279"/>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74368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graphicFrame>
        <p:nvGraphicFramePr>
          <p:cNvPr id="7" name="Table 6"/>
          <p:cNvGraphicFramePr>
            <a:graphicFrameLocks noGrp="1"/>
          </p:cNvGraphicFramePr>
          <p:nvPr>
            <p:extLst>
              <p:ext uri="{D42A27DB-BD31-4B8C-83A1-F6EECF244321}">
                <p14:modId xmlns:p14="http://schemas.microsoft.com/office/powerpoint/2010/main" val="2679536464"/>
              </p:ext>
            </p:extLst>
          </p:nvPr>
        </p:nvGraphicFramePr>
        <p:xfrm>
          <a:off x="1" y="923329"/>
          <a:ext cx="12191999" cy="356049"/>
        </p:xfrm>
        <a:graphic>
          <a:graphicData uri="http://schemas.openxmlformats.org/drawingml/2006/table">
            <a:tbl>
              <a:tblPr firstRow="1" bandRow="1">
                <a:tableStyleId>{5C22544A-7EE6-4342-B048-85BDC9FD1C3A}</a:tableStyleId>
              </a:tblPr>
              <a:tblGrid>
                <a:gridCol w="3233570">
                  <a:extLst>
                    <a:ext uri="{9D8B030D-6E8A-4147-A177-3AD203B41FA5}">
                      <a16:colId xmlns:a16="http://schemas.microsoft.com/office/drawing/2014/main" val="20000"/>
                    </a:ext>
                  </a:extLst>
                </a:gridCol>
                <a:gridCol w="1110343">
                  <a:extLst>
                    <a:ext uri="{9D8B030D-6E8A-4147-A177-3AD203B41FA5}">
                      <a16:colId xmlns:a16="http://schemas.microsoft.com/office/drawing/2014/main" val="20001"/>
                    </a:ext>
                  </a:extLst>
                </a:gridCol>
                <a:gridCol w="933061">
                  <a:extLst>
                    <a:ext uri="{9D8B030D-6E8A-4147-A177-3AD203B41FA5}">
                      <a16:colId xmlns:a16="http://schemas.microsoft.com/office/drawing/2014/main" val="20002"/>
                    </a:ext>
                  </a:extLst>
                </a:gridCol>
                <a:gridCol w="3125755">
                  <a:extLst>
                    <a:ext uri="{9D8B030D-6E8A-4147-A177-3AD203B41FA5}">
                      <a16:colId xmlns:a16="http://schemas.microsoft.com/office/drawing/2014/main" val="20003"/>
                    </a:ext>
                  </a:extLst>
                </a:gridCol>
                <a:gridCol w="2836506">
                  <a:extLst>
                    <a:ext uri="{9D8B030D-6E8A-4147-A177-3AD203B41FA5}">
                      <a16:colId xmlns:a16="http://schemas.microsoft.com/office/drawing/2014/main" val="20004"/>
                    </a:ext>
                  </a:extLst>
                </a:gridCol>
                <a:gridCol w="952764">
                  <a:extLst>
                    <a:ext uri="{9D8B030D-6E8A-4147-A177-3AD203B41FA5}">
                      <a16:colId xmlns:a16="http://schemas.microsoft.com/office/drawing/2014/main" val="20005"/>
                    </a:ext>
                  </a:extLst>
                </a:gridCol>
              </a:tblGrid>
              <a:tr h="356049">
                <a:tc>
                  <a:txBody>
                    <a:bodyPr/>
                    <a:lstStyle/>
                    <a:p>
                      <a:pPr algn="ctr"/>
                      <a:r>
                        <a:rPr lang="en-US" sz="1600" b="1" dirty="0">
                          <a:solidFill>
                            <a:schemeClr val="tx1"/>
                          </a:solidFill>
                        </a:rPr>
                        <a:t>Description</a:t>
                      </a:r>
                    </a:p>
                  </a:txBody>
                  <a:tcPr>
                    <a:solidFill>
                      <a:srgbClr val="002060"/>
                    </a:solidFill>
                  </a:tcPr>
                </a:tc>
                <a:tc>
                  <a:txBody>
                    <a:bodyPr/>
                    <a:lstStyle/>
                    <a:p>
                      <a:pPr algn="ctr"/>
                      <a:r>
                        <a:rPr lang="en-US" sz="1400" dirty="0">
                          <a:solidFill>
                            <a:schemeClr val="tx1"/>
                          </a:solidFill>
                        </a:rPr>
                        <a:t>Probability</a:t>
                      </a:r>
                    </a:p>
                  </a:txBody>
                  <a:tcPr>
                    <a:solidFill>
                      <a:srgbClr val="002060"/>
                    </a:solidFill>
                  </a:tcPr>
                </a:tc>
                <a:tc>
                  <a:txBody>
                    <a:bodyPr/>
                    <a:lstStyle/>
                    <a:p>
                      <a:pPr algn="ctr"/>
                      <a:r>
                        <a:rPr lang="en-US" sz="1400" dirty="0">
                          <a:solidFill>
                            <a:schemeClr val="tx1"/>
                          </a:solidFill>
                        </a:rPr>
                        <a:t>Impact</a:t>
                      </a:r>
                    </a:p>
                  </a:txBody>
                  <a:tcPr>
                    <a:solidFill>
                      <a:srgbClr val="002060"/>
                    </a:solidFill>
                  </a:tcPr>
                </a:tc>
                <a:tc>
                  <a:txBody>
                    <a:bodyPr/>
                    <a:lstStyle/>
                    <a:p>
                      <a:pPr algn="ctr"/>
                      <a:r>
                        <a:rPr lang="en-US" sz="1600" dirty="0">
                          <a:solidFill>
                            <a:schemeClr val="tx1"/>
                          </a:solidFill>
                        </a:rPr>
                        <a:t>Response Plan</a:t>
                      </a:r>
                    </a:p>
                  </a:txBody>
                  <a:tcPr>
                    <a:solidFill>
                      <a:srgbClr val="002060"/>
                    </a:solidFill>
                  </a:tcPr>
                </a:tc>
                <a:tc>
                  <a:txBody>
                    <a:bodyPr/>
                    <a:lstStyle/>
                    <a:p>
                      <a:pPr algn="ctr"/>
                      <a:r>
                        <a:rPr lang="en-US" sz="1600" dirty="0">
                          <a:solidFill>
                            <a:schemeClr val="tx1"/>
                          </a:solidFill>
                        </a:rPr>
                        <a:t>Responsibility</a:t>
                      </a:r>
                    </a:p>
                  </a:txBody>
                  <a:tcPr>
                    <a:solidFill>
                      <a:srgbClr val="002060"/>
                    </a:solidFill>
                  </a:tcPr>
                </a:tc>
                <a:tc>
                  <a:txBody>
                    <a:bodyPr/>
                    <a:lstStyle/>
                    <a:p>
                      <a:pPr algn="ctr"/>
                      <a:r>
                        <a:rPr lang="en-US" sz="1400" dirty="0">
                          <a:solidFill>
                            <a:schemeClr val="tx1"/>
                          </a:solidFill>
                        </a:rPr>
                        <a:t>Status</a:t>
                      </a:r>
                    </a:p>
                  </a:txBody>
                  <a:tcPr>
                    <a:solidFill>
                      <a:srgbClr val="002060"/>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3889046" y="-55583"/>
            <a:ext cx="382919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Risk Register</a:t>
            </a:r>
          </a:p>
        </p:txBody>
      </p:sp>
      <p:sp>
        <p:nvSpPr>
          <p:cNvPr id="9" name="Rectangle 8"/>
          <p:cNvSpPr/>
          <p:nvPr/>
        </p:nvSpPr>
        <p:spPr>
          <a:xfrm>
            <a:off x="0" y="1394923"/>
            <a:ext cx="3177587"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new software for XYZ's client has faced an unexpected problem with compatibility and conformity.</a:t>
            </a:r>
          </a:p>
        </p:txBody>
      </p:sp>
      <p:sp>
        <p:nvSpPr>
          <p:cNvPr id="10" name="Rectangle 9"/>
          <p:cNvSpPr/>
          <p:nvPr/>
        </p:nvSpPr>
        <p:spPr>
          <a:xfrm>
            <a:off x="3242903" y="1394923"/>
            <a:ext cx="1073019"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1" name="Rectangle 10"/>
          <p:cNvSpPr/>
          <p:nvPr/>
        </p:nvSpPr>
        <p:spPr>
          <a:xfrm>
            <a:off x="4376057" y="1394923"/>
            <a:ext cx="885241"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12" name="Rectangle 11"/>
          <p:cNvSpPr/>
          <p:nvPr/>
        </p:nvSpPr>
        <p:spPr>
          <a:xfrm>
            <a:off x="5321042" y="1394923"/>
            <a:ext cx="3076253"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Transfer the task of debugging software to another software developer team under close monitoring from the leader expert  </a:t>
            </a:r>
          </a:p>
        </p:txBody>
      </p:sp>
      <p:sp>
        <p:nvSpPr>
          <p:cNvPr id="13" name="Rectangle 12"/>
          <p:cNvSpPr/>
          <p:nvPr/>
        </p:nvSpPr>
        <p:spPr>
          <a:xfrm>
            <a:off x="8460149" y="1394923"/>
            <a:ext cx="2743201"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Ryan Hernandez (Team Lead)</a:t>
            </a:r>
          </a:p>
          <a:p>
            <a:pPr algn="ctr"/>
            <a:r>
              <a:rPr lang="en-US" sz="1100" dirty="0"/>
              <a:t>Danny Robinson  (Software Architect)</a:t>
            </a:r>
          </a:p>
          <a:p>
            <a:pPr algn="ctr"/>
            <a:r>
              <a:rPr lang="en-US" sz="1100" dirty="0"/>
              <a:t>Two Software Developers</a:t>
            </a:r>
          </a:p>
          <a:p>
            <a:pPr algn="ctr"/>
            <a:endParaRPr lang="en-US" sz="1100" dirty="0"/>
          </a:p>
        </p:txBody>
      </p:sp>
      <p:sp>
        <p:nvSpPr>
          <p:cNvPr id="14" name="Rectangle 13"/>
          <p:cNvSpPr/>
          <p:nvPr/>
        </p:nvSpPr>
        <p:spPr>
          <a:xfrm>
            <a:off x="11266203" y="1394923"/>
            <a:ext cx="872911" cy="677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Closed</a:t>
            </a:r>
          </a:p>
        </p:txBody>
      </p:sp>
      <p:sp>
        <p:nvSpPr>
          <p:cNvPr id="20" name="Rectangle 19"/>
          <p:cNvSpPr/>
          <p:nvPr/>
        </p:nvSpPr>
        <p:spPr>
          <a:xfrm>
            <a:off x="11254341" y="4120625"/>
            <a:ext cx="872911" cy="684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Closed</a:t>
            </a:r>
          </a:p>
        </p:txBody>
      </p:sp>
      <p:sp>
        <p:nvSpPr>
          <p:cNvPr id="33" name="Rectangle 32"/>
          <p:cNvSpPr/>
          <p:nvPr/>
        </p:nvSpPr>
        <p:spPr>
          <a:xfrm>
            <a:off x="-21792" y="3246131"/>
            <a:ext cx="3177587" cy="65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Management Risk.</a:t>
            </a:r>
          </a:p>
        </p:txBody>
      </p:sp>
      <p:sp>
        <p:nvSpPr>
          <p:cNvPr id="34" name="Rectangle 33"/>
          <p:cNvSpPr/>
          <p:nvPr/>
        </p:nvSpPr>
        <p:spPr>
          <a:xfrm>
            <a:off x="3241994" y="4156791"/>
            <a:ext cx="1064200" cy="654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35" name="Rectangle 34"/>
          <p:cNvSpPr/>
          <p:nvPr/>
        </p:nvSpPr>
        <p:spPr>
          <a:xfrm>
            <a:off x="4384532" y="4154443"/>
            <a:ext cx="898723" cy="6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36" name="Rectangle 35"/>
          <p:cNvSpPr/>
          <p:nvPr/>
        </p:nvSpPr>
        <p:spPr>
          <a:xfrm>
            <a:off x="5361593" y="4154443"/>
            <a:ext cx="3062772" cy="656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Re-evaluate and develop a new plan to upgrade the software to outperform its competitors in the market.</a:t>
            </a:r>
          </a:p>
        </p:txBody>
      </p:sp>
      <p:sp>
        <p:nvSpPr>
          <p:cNvPr id="37" name="Rectangle 36"/>
          <p:cNvSpPr/>
          <p:nvPr/>
        </p:nvSpPr>
        <p:spPr>
          <a:xfrm>
            <a:off x="8459222" y="4140530"/>
            <a:ext cx="2744128" cy="667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Dawn Smith (Project Manager)</a:t>
            </a:r>
          </a:p>
          <a:p>
            <a:pPr algn="ctr"/>
            <a:r>
              <a:rPr lang="en-US" sz="1100" dirty="0"/>
              <a:t>Danny Robinson  (Software Architect)</a:t>
            </a:r>
          </a:p>
          <a:p>
            <a:pPr algn="ctr"/>
            <a:r>
              <a:rPr lang="en-US" sz="1100" dirty="0"/>
              <a:t>Software Developers</a:t>
            </a:r>
          </a:p>
        </p:txBody>
      </p:sp>
      <p:sp>
        <p:nvSpPr>
          <p:cNvPr id="39" name="Rectangle 38"/>
          <p:cNvSpPr/>
          <p:nvPr/>
        </p:nvSpPr>
        <p:spPr>
          <a:xfrm>
            <a:off x="-21792" y="2290670"/>
            <a:ext cx="3177587" cy="715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Availability Resources . Insufficient resources for project. Shortage of technical supplies.</a:t>
            </a:r>
          </a:p>
        </p:txBody>
      </p:sp>
      <p:sp>
        <p:nvSpPr>
          <p:cNvPr id="40" name="Rectangle 39"/>
          <p:cNvSpPr/>
          <p:nvPr/>
        </p:nvSpPr>
        <p:spPr>
          <a:xfrm>
            <a:off x="3233176" y="2290669"/>
            <a:ext cx="1073019" cy="715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41" name="Rectangle 40"/>
          <p:cNvSpPr/>
          <p:nvPr/>
        </p:nvSpPr>
        <p:spPr>
          <a:xfrm>
            <a:off x="4366330" y="2288321"/>
            <a:ext cx="896263" cy="71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42" name="Rectangle 41"/>
          <p:cNvSpPr/>
          <p:nvPr/>
        </p:nvSpPr>
        <p:spPr>
          <a:xfrm>
            <a:off x="5321042" y="2288321"/>
            <a:ext cx="3062772" cy="717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Contact third party vendor</a:t>
            </a:r>
          </a:p>
        </p:txBody>
      </p:sp>
      <p:sp>
        <p:nvSpPr>
          <p:cNvPr id="43" name="Rectangle 42"/>
          <p:cNvSpPr/>
          <p:nvPr/>
        </p:nvSpPr>
        <p:spPr>
          <a:xfrm>
            <a:off x="8460797" y="2279081"/>
            <a:ext cx="2743201" cy="724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r>
              <a:rPr lang="en-US" sz="1100" dirty="0"/>
              <a:t>Dawn Smith (Project Manager)</a:t>
            </a:r>
          </a:p>
          <a:p>
            <a:pPr algn="ctr"/>
            <a:r>
              <a:rPr lang="en-US" sz="1100" dirty="0"/>
              <a:t>IT Director</a:t>
            </a:r>
          </a:p>
          <a:p>
            <a:pPr algn="ctr"/>
            <a:endParaRPr lang="en-US" sz="1100" dirty="0"/>
          </a:p>
        </p:txBody>
      </p:sp>
      <p:sp>
        <p:nvSpPr>
          <p:cNvPr id="44" name="Rectangle 43"/>
          <p:cNvSpPr/>
          <p:nvPr/>
        </p:nvSpPr>
        <p:spPr>
          <a:xfrm>
            <a:off x="11266203" y="2271725"/>
            <a:ext cx="872911" cy="730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Open</a:t>
            </a:r>
          </a:p>
        </p:txBody>
      </p:sp>
      <p:sp>
        <p:nvSpPr>
          <p:cNvPr id="45" name="Rectangle 44"/>
          <p:cNvSpPr/>
          <p:nvPr/>
        </p:nvSpPr>
        <p:spPr>
          <a:xfrm>
            <a:off x="-21792" y="4156792"/>
            <a:ext cx="3177587" cy="654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External Risk (Market’s rapid development)</a:t>
            </a:r>
          </a:p>
          <a:p>
            <a:pPr algn="ctr"/>
            <a:endParaRPr lang="en-US" sz="1100" dirty="0"/>
          </a:p>
        </p:txBody>
      </p:sp>
      <p:sp>
        <p:nvSpPr>
          <p:cNvPr id="46" name="Rectangle 45"/>
          <p:cNvSpPr/>
          <p:nvPr/>
        </p:nvSpPr>
        <p:spPr>
          <a:xfrm>
            <a:off x="3251768" y="3233062"/>
            <a:ext cx="1073019" cy="67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1</a:t>
            </a:r>
          </a:p>
        </p:txBody>
      </p:sp>
      <p:sp>
        <p:nvSpPr>
          <p:cNvPr id="47" name="Rectangle 46"/>
          <p:cNvSpPr/>
          <p:nvPr/>
        </p:nvSpPr>
        <p:spPr>
          <a:xfrm>
            <a:off x="4398014" y="3246132"/>
            <a:ext cx="885241" cy="65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48" name="Rectangle 47"/>
          <p:cNvSpPr/>
          <p:nvPr/>
        </p:nvSpPr>
        <p:spPr>
          <a:xfrm>
            <a:off x="5334523" y="3246132"/>
            <a:ext cx="3062772" cy="65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Evaluate and develop a solution plan to address the administrative weaknesses of the Project Manager and his management team.</a:t>
            </a:r>
          </a:p>
        </p:txBody>
      </p:sp>
      <p:sp>
        <p:nvSpPr>
          <p:cNvPr id="49" name="Rectangle 48"/>
          <p:cNvSpPr/>
          <p:nvPr/>
        </p:nvSpPr>
        <p:spPr>
          <a:xfrm>
            <a:off x="8460149" y="3221474"/>
            <a:ext cx="2743201" cy="679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CEO of XYZ</a:t>
            </a:r>
          </a:p>
          <a:p>
            <a:pPr algn="ctr"/>
            <a:r>
              <a:rPr lang="en-US" sz="1100" dirty="0"/>
              <a:t>Financial Director</a:t>
            </a:r>
          </a:p>
          <a:p>
            <a:pPr algn="ctr"/>
            <a:r>
              <a:rPr lang="en-US" sz="1100" dirty="0"/>
              <a:t>Dawn Smith (Project Manager)</a:t>
            </a:r>
          </a:p>
        </p:txBody>
      </p:sp>
      <p:sp>
        <p:nvSpPr>
          <p:cNvPr id="50" name="Rectangle 49"/>
          <p:cNvSpPr/>
          <p:nvPr/>
        </p:nvSpPr>
        <p:spPr>
          <a:xfrm>
            <a:off x="11266201" y="3214117"/>
            <a:ext cx="872911" cy="6680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 progress</a:t>
            </a:r>
          </a:p>
        </p:txBody>
      </p:sp>
      <p:sp>
        <p:nvSpPr>
          <p:cNvPr id="51" name="Rectangle 50"/>
          <p:cNvSpPr/>
          <p:nvPr/>
        </p:nvSpPr>
        <p:spPr>
          <a:xfrm>
            <a:off x="11254340" y="5035025"/>
            <a:ext cx="872911" cy="72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Closed</a:t>
            </a:r>
          </a:p>
        </p:txBody>
      </p:sp>
      <p:sp>
        <p:nvSpPr>
          <p:cNvPr id="52" name="Rectangle 51"/>
          <p:cNvSpPr/>
          <p:nvPr/>
        </p:nvSpPr>
        <p:spPr>
          <a:xfrm>
            <a:off x="3228095" y="5060929"/>
            <a:ext cx="1064200"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3</a:t>
            </a:r>
          </a:p>
        </p:txBody>
      </p:sp>
      <p:sp>
        <p:nvSpPr>
          <p:cNvPr id="53" name="Rectangle 52"/>
          <p:cNvSpPr/>
          <p:nvPr/>
        </p:nvSpPr>
        <p:spPr>
          <a:xfrm>
            <a:off x="4384532" y="5060929"/>
            <a:ext cx="898723"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4</a:t>
            </a:r>
          </a:p>
        </p:txBody>
      </p:sp>
      <p:sp>
        <p:nvSpPr>
          <p:cNvPr id="54" name="Rectangle 53"/>
          <p:cNvSpPr/>
          <p:nvPr/>
        </p:nvSpPr>
        <p:spPr>
          <a:xfrm>
            <a:off x="5345459" y="5066683"/>
            <a:ext cx="3062772"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Develop a new budget for the project to suit the emergency expansion.</a:t>
            </a:r>
          </a:p>
        </p:txBody>
      </p:sp>
      <p:sp>
        <p:nvSpPr>
          <p:cNvPr id="55" name="Rectangle 54"/>
          <p:cNvSpPr/>
          <p:nvPr/>
        </p:nvSpPr>
        <p:spPr>
          <a:xfrm>
            <a:off x="8459222" y="5051206"/>
            <a:ext cx="2744128"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CEO of XYZ</a:t>
            </a:r>
          </a:p>
          <a:p>
            <a:pPr algn="ctr"/>
            <a:r>
              <a:rPr lang="en-US" sz="1100" dirty="0"/>
              <a:t>Financial Director</a:t>
            </a:r>
          </a:p>
          <a:p>
            <a:pPr algn="ctr"/>
            <a:r>
              <a:rPr lang="en-US" sz="1100" dirty="0"/>
              <a:t>Dawn Smith (Project Manager)</a:t>
            </a:r>
          </a:p>
        </p:txBody>
      </p:sp>
      <p:sp>
        <p:nvSpPr>
          <p:cNvPr id="56" name="Rectangle 55"/>
          <p:cNvSpPr/>
          <p:nvPr/>
        </p:nvSpPr>
        <p:spPr>
          <a:xfrm>
            <a:off x="-21792" y="5043293"/>
            <a:ext cx="3177587"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100" dirty="0"/>
              <a:t>            Project scope expansion </a:t>
            </a:r>
          </a:p>
        </p:txBody>
      </p:sp>
      <p:sp>
        <p:nvSpPr>
          <p:cNvPr id="57" name="Rectangle 56"/>
          <p:cNvSpPr/>
          <p:nvPr/>
        </p:nvSpPr>
        <p:spPr>
          <a:xfrm>
            <a:off x="11276132" y="5989053"/>
            <a:ext cx="872911" cy="721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Closed</a:t>
            </a:r>
          </a:p>
        </p:txBody>
      </p:sp>
      <p:sp>
        <p:nvSpPr>
          <p:cNvPr id="58" name="Rectangle 57"/>
          <p:cNvSpPr/>
          <p:nvPr/>
        </p:nvSpPr>
        <p:spPr>
          <a:xfrm>
            <a:off x="3249887" y="6014957"/>
            <a:ext cx="1064200"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59" name="Rectangle 58"/>
          <p:cNvSpPr/>
          <p:nvPr/>
        </p:nvSpPr>
        <p:spPr>
          <a:xfrm>
            <a:off x="4406324" y="6014957"/>
            <a:ext cx="898723"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2</a:t>
            </a:r>
          </a:p>
        </p:txBody>
      </p:sp>
      <p:sp>
        <p:nvSpPr>
          <p:cNvPr id="60" name="Rectangle 59"/>
          <p:cNvSpPr/>
          <p:nvPr/>
        </p:nvSpPr>
        <p:spPr>
          <a:xfrm>
            <a:off x="5367251" y="6020711"/>
            <a:ext cx="3062772"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Reschedule a new timetable for the project to suit the unexpected scope expansion.</a:t>
            </a:r>
          </a:p>
        </p:txBody>
      </p:sp>
      <p:sp>
        <p:nvSpPr>
          <p:cNvPr id="61" name="Rectangle 60"/>
          <p:cNvSpPr/>
          <p:nvPr/>
        </p:nvSpPr>
        <p:spPr>
          <a:xfrm>
            <a:off x="8481014" y="6005234"/>
            <a:ext cx="2744128"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a:p>
            <a:pPr algn="ctr"/>
            <a:endParaRPr lang="en-US" sz="1100" dirty="0"/>
          </a:p>
          <a:p>
            <a:pPr algn="ctr"/>
            <a:r>
              <a:rPr lang="en-US" sz="1100" dirty="0"/>
              <a:t>Dawn Smith (Project Manager)</a:t>
            </a:r>
          </a:p>
          <a:p>
            <a:pPr algn="ctr"/>
            <a:r>
              <a:rPr lang="en-US" sz="1100" dirty="0"/>
              <a:t>Ryan Hernandez (Team Lead)</a:t>
            </a:r>
          </a:p>
          <a:p>
            <a:pPr algn="ctr"/>
            <a:r>
              <a:rPr lang="en-US" sz="1100" dirty="0"/>
              <a:t>CEO of XYZ</a:t>
            </a:r>
          </a:p>
          <a:p>
            <a:pPr algn="ctr"/>
            <a:endParaRPr lang="en-US" sz="1100" dirty="0"/>
          </a:p>
          <a:p>
            <a:pPr algn="ctr"/>
            <a:endParaRPr lang="en-US" sz="1100" dirty="0"/>
          </a:p>
        </p:txBody>
      </p:sp>
      <p:sp>
        <p:nvSpPr>
          <p:cNvPr id="62" name="Rectangle 61"/>
          <p:cNvSpPr/>
          <p:nvPr/>
        </p:nvSpPr>
        <p:spPr>
          <a:xfrm>
            <a:off x="0" y="5997321"/>
            <a:ext cx="3177587" cy="71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1100" dirty="0"/>
              <a:t>Time is not estimated properly for the project</a:t>
            </a:r>
          </a:p>
        </p:txBody>
      </p:sp>
    </p:spTree>
    <p:extLst>
      <p:ext uri="{BB962C8B-B14F-4D97-AF65-F5344CB8AC3E}">
        <p14:creationId xmlns:p14="http://schemas.microsoft.com/office/powerpoint/2010/main" val="2541242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048" y="33074"/>
            <a:ext cx="3616036" cy="461665"/>
          </a:xfrm>
          <a:prstGeom prst="rect">
            <a:avLst/>
          </a:prstGeom>
          <a:noFill/>
        </p:spPr>
        <p:txBody>
          <a:bodyPr wrap="square" rtlCol="0">
            <a:spAutoFit/>
          </a:bodyPr>
          <a:lstStyle/>
          <a:p>
            <a:r>
              <a:rPr lang="en-US" sz="2400" b="1" dirty="0"/>
              <a:t>STAKEHOLDER REGISTRY</a:t>
            </a:r>
          </a:p>
        </p:txBody>
      </p:sp>
      <p:sp>
        <p:nvSpPr>
          <p:cNvPr id="7" name="Rectangle 6"/>
          <p:cNvSpPr/>
          <p:nvPr/>
        </p:nvSpPr>
        <p:spPr>
          <a:xfrm>
            <a:off x="1" y="722923"/>
            <a:ext cx="1802674" cy="243226"/>
          </a:xfrm>
          <a:prstGeom prst="rect">
            <a:avLst/>
          </a:prstGeom>
          <a:solidFill>
            <a:srgbClr val="60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50000"/>
                  </a:schemeClr>
                </a:solidFill>
                <a:latin typeface="+mj-lt"/>
              </a:rPr>
              <a:t>PROJECT NAME</a:t>
            </a:r>
          </a:p>
        </p:txBody>
      </p:sp>
      <p:sp>
        <p:nvSpPr>
          <p:cNvPr id="8" name="Rectangle 7"/>
          <p:cNvSpPr/>
          <p:nvPr/>
        </p:nvSpPr>
        <p:spPr>
          <a:xfrm>
            <a:off x="0" y="976151"/>
            <a:ext cx="2155370" cy="230163"/>
          </a:xfrm>
          <a:prstGeom prst="rect">
            <a:avLst/>
          </a:prstGeom>
          <a:solidFill>
            <a:srgbClr val="60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mj-lt"/>
              </a:rPr>
              <a:t>CLIENT</a:t>
            </a:r>
          </a:p>
        </p:txBody>
      </p:sp>
      <p:sp>
        <p:nvSpPr>
          <p:cNvPr id="9" name="Rectangle 8"/>
          <p:cNvSpPr/>
          <p:nvPr/>
        </p:nvSpPr>
        <p:spPr>
          <a:xfrm>
            <a:off x="0" y="1206053"/>
            <a:ext cx="2351313" cy="203669"/>
          </a:xfrm>
          <a:prstGeom prst="rect">
            <a:avLst/>
          </a:prstGeom>
          <a:solidFill>
            <a:srgbClr val="60D0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latin typeface="+mj-lt"/>
              </a:rPr>
              <a:t>PROJECT </a:t>
            </a:r>
            <a:r>
              <a:rPr lang="en-US" sz="1400" dirty="0">
                <a:solidFill>
                  <a:schemeClr val="accent1">
                    <a:lumMod val="50000"/>
                  </a:schemeClr>
                </a:solidFill>
                <a:latin typeface="+mj-lt"/>
              </a:rPr>
              <a:t>DESCRIPTION</a:t>
            </a:r>
          </a:p>
        </p:txBody>
      </p:sp>
      <p:sp>
        <p:nvSpPr>
          <p:cNvPr id="10" name="Rectangle 9"/>
          <p:cNvSpPr/>
          <p:nvPr/>
        </p:nvSpPr>
        <p:spPr>
          <a:xfrm>
            <a:off x="1802675" y="722923"/>
            <a:ext cx="4201885" cy="243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XYZ BUSINESS WORKFLOW</a:t>
            </a:r>
          </a:p>
        </p:txBody>
      </p:sp>
      <p:sp>
        <p:nvSpPr>
          <p:cNvPr id="11" name="Rectangle 10"/>
          <p:cNvSpPr/>
          <p:nvPr/>
        </p:nvSpPr>
        <p:spPr>
          <a:xfrm>
            <a:off x="2155371" y="976151"/>
            <a:ext cx="4572000" cy="2301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XYZ FINANCIAL SERVICES</a:t>
            </a:r>
          </a:p>
        </p:txBody>
      </p:sp>
      <p:sp>
        <p:nvSpPr>
          <p:cNvPr id="12" name="Rectangle 11"/>
          <p:cNvSpPr/>
          <p:nvPr/>
        </p:nvSpPr>
        <p:spPr>
          <a:xfrm>
            <a:off x="2351313" y="1205819"/>
            <a:ext cx="9749247" cy="203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CUSTOM SOFTWARE SOLUTION TO STREAMLINE SOME WORKFLOWS FOR THEIR WORLDWIDE </a:t>
            </a:r>
            <a:r>
              <a:rPr lang="en-US" dirty="0"/>
              <a:t>OFFICES</a:t>
            </a:r>
          </a:p>
        </p:txBody>
      </p:sp>
      <p:graphicFrame>
        <p:nvGraphicFramePr>
          <p:cNvPr id="20" name="Table 19"/>
          <p:cNvGraphicFramePr>
            <a:graphicFrameLocks noGrp="1"/>
          </p:cNvGraphicFramePr>
          <p:nvPr>
            <p:extLst>
              <p:ext uri="{D42A27DB-BD31-4B8C-83A1-F6EECF244321}">
                <p14:modId xmlns:p14="http://schemas.microsoft.com/office/powerpoint/2010/main" val="3260707245"/>
              </p:ext>
            </p:extLst>
          </p:nvPr>
        </p:nvGraphicFramePr>
        <p:xfrm>
          <a:off x="45721" y="1792024"/>
          <a:ext cx="12100557" cy="457200"/>
        </p:xfrm>
        <a:graphic>
          <a:graphicData uri="http://schemas.openxmlformats.org/drawingml/2006/table">
            <a:tbl>
              <a:tblPr firstRow="1" bandRow="1">
                <a:tableStyleId>{5C22544A-7EE6-4342-B048-85BDC9FD1C3A}</a:tableStyleId>
              </a:tblPr>
              <a:tblGrid>
                <a:gridCol w="1728651">
                  <a:extLst>
                    <a:ext uri="{9D8B030D-6E8A-4147-A177-3AD203B41FA5}">
                      <a16:colId xmlns:a16="http://schemas.microsoft.com/office/drawing/2014/main" val="20000"/>
                    </a:ext>
                  </a:extLst>
                </a:gridCol>
                <a:gridCol w="2196266">
                  <a:extLst>
                    <a:ext uri="{9D8B030D-6E8A-4147-A177-3AD203B41FA5}">
                      <a16:colId xmlns:a16="http://schemas.microsoft.com/office/drawing/2014/main" val="20001"/>
                    </a:ext>
                  </a:extLst>
                </a:gridCol>
                <a:gridCol w="1261036">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305994">
                <a:tc>
                  <a:txBody>
                    <a:bodyPr/>
                    <a:lstStyle/>
                    <a:p>
                      <a:r>
                        <a:rPr lang="en-US" dirty="0">
                          <a:solidFill>
                            <a:schemeClr val="bg1"/>
                          </a:solidFill>
                        </a:rPr>
                        <a:t>NAME</a:t>
                      </a:r>
                      <a:r>
                        <a:rPr lang="en-US" baseline="0" dirty="0">
                          <a:solidFill>
                            <a:schemeClr val="bg1"/>
                          </a:solidFill>
                        </a:rPr>
                        <a:t> </a:t>
                      </a:r>
                      <a:endParaRPr lang="en-US" dirty="0">
                        <a:solidFill>
                          <a:schemeClr val="bg1"/>
                        </a:solidFill>
                      </a:endParaRPr>
                    </a:p>
                  </a:txBody>
                  <a:tcPr>
                    <a:solidFill>
                      <a:schemeClr val="tx2">
                        <a:lumMod val="60000"/>
                        <a:lumOff val="40000"/>
                      </a:schemeClr>
                    </a:solidFill>
                  </a:tcPr>
                </a:tc>
                <a:tc>
                  <a:txBody>
                    <a:bodyPr/>
                    <a:lstStyle/>
                    <a:p>
                      <a:r>
                        <a:rPr lang="en-US" dirty="0">
                          <a:solidFill>
                            <a:schemeClr val="bg1"/>
                          </a:solidFill>
                        </a:rPr>
                        <a:t>ROLE IN PROJECT</a:t>
                      </a:r>
                    </a:p>
                  </a:txBody>
                  <a:tcPr>
                    <a:solidFill>
                      <a:schemeClr val="tx2">
                        <a:lumMod val="60000"/>
                        <a:lumOff val="40000"/>
                      </a:schemeClr>
                    </a:solidFill>
                  </a:tcPr>
                </a:tc>
                <a:tc>
                  <a:txBody>
                    <a:bodyPr/>
                    <a:lstStyle/>
                    <a:p>
                      <a:r>
                        <a:rPr lang="en-US" dirty="0"/>
                        <a:t>POWER</a:t>
                      </a:r>
                    </a:p>
                  </a:txBody>
                  <a:tcPr>
                    <a:solidFill>
                      <a:schemeClr val="accent1"/>
                    </a:solidFill>
                  </a:tcPr>
                </a:tc>
                <a:tc>
                  <a:txBody>
                    <a:bodyPr/>
                    <a:lstStyle/>
                    <a:p>
                      <a:r>
                        <a:rPr lang="en-US" dirty="0"/>
                        <a:t>INTEREST</a:t>
                      </a:r>
                    </a:p>
                  </a:txBody>
                  <a:tcPr>
                    <a:solidFill>
                      <a:schemeClr val="accent1"/>
                    </a:solidFill>
                  </a:tcPr>
                </a:tc>
                <a:tc>
                  <a:txBody>
                    <a:bodyPr/>
                    <a:lstStyle/>
                    <a:p>
                      <a:r>
                        <a:rPr lang="en-US" sz="1800" dirty="0"/>
                        <a:t> TYPE</a:t>
                      </a:r>
                    </a:p>
                  </a:txBody>
                  <a:tcPr>
                    <a:solidFill>
                      <a:schemeClr val="accent1"/>
                    </a:solidFill>
                  </a:tcPr>
                </a:tc>
                <a:tc>
                  <a:txBody>
                    <a:bodyPr/>
                    <a:lstStyle/>
                    <a:p>
                      <a:r>
                        <a:rPr lang="en-US" sz="1200" dirty="0">
                          <a:solidFill>
                            <a:schemeClr val="bg1"/>
                          </a:solidFill>
                        </a:rPr>
                        <a:t>Influence on project outcome</a:t>
                      </a:r>
                    </a:p>
                  </a:txBody>
                  <a:tcPr>
                    <a:solidFill>
                      <a:schemeClr val="tx2">
                        <a:lumMod val="60000"/>
                        <a:lumOff val="40000"/>
                      </a:schemeClr>
                    </a:solidFill>
                  </a:tcPr>
                </a:tc>
                <a:tc>
                  <a:txBody>
                    <a:bodyPr/>
                    <a:lstStyle/>
                    <a:p>
                      <a:r>
                        <a:rPr lang="en-US" dirty="0">
                          <a:solidFill>
                            <a:schemeClr val="bg1"/>
                          </a:solidFill>
                        </a:rPr>
                        <a:t>NOTE</a:t>
                      </a:r>
                    </a:p>
                  </a:txBody>
                  <a:tcPr>
                    <a:solidFill>
                      <a:schemeClr val="tx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772236117"/>
              </p:ext>
            </p:extLst>
          </p:nvPr>
        </p:nvGraphicFramePr>
        <p:xfrm>
          <a:off x="45721" y="2257434"/>
          <a:ext cx="12100558" cy="36576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190204">
                  <a:extLst>
                    <a:ext uri="{9D8B030D-6E8A-4147-A177-3AD203B41FA5}">
                      <a16:colId xmlns:a16="http://schemas.microsoft.com/office/drawing/2014/main" val="20001"/>
                    </a:ext>
                  </a:extLst>
                </a:gridCol>
                <a:gridCol w="1267099">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0">
                <a:tc>
                  <a:txBody>
                    <a:bodyPr/>
                    <a:lstStyle/>
                    <a:p>
                      <a:pPr algn="l"/>
                      <a:r>
                        <a:rPr lang="en-US" sz="1200" dirty="0"/>
                        <a:t>Dawn</a:t>
                      </a:r>
                      <a:r>
                        <a:rPr lang="en-US" sz="1200" baseline="0" dirty="0"/>
                        <a:t> Smith</a:t>
                      </a:r>
                      <a:endParaRPr lang="en-US" sz="1200" dirty="0"/>
                    </a:p>
                  </a:txBody>
                  <a:tcPr marR="365760" marT="0" marB="0" anchor="ctr">
                    <a:solidFill>
                      <a:schemeClr val="dk1">
                        <a:alpha val="92000"/>
                      </a:schemeClr>
                    </a:solidFill>
                  </a:tcPr>
                </a:tc>
                <a:tc>
                  <a:txBody>
                    <a:bodyPr/>
                    <a:lstStyle/>
                    <a:p>
                      <a:r>
                        <a:rPr lang="en-US" sz="1200" dirty="0"/>
                        <a:t>Project</a:t>
                      </a:r>
                      <a:r>
                        <a:rPr lang="en-US" sz="1200" baseline="0" dirty="0"/>
                        <a:t> Manager</a:t>
                      </a:r>
                      <a:endParaRPr lang="en-US" sz="1200" dirty="0"/>
                    </a:p>
                  </a:txBody>
                  <a:tcPr>
                    <a:solidFill>
                      <a:schemeClr val="dk1">
                        <a:alpha val="92000"/>
                      </a:schemeClr>
                    </a:solidFill>
                  </a:tcPr>
                </a:tc>
                <a:tc>
                  <a:txBody>
                    <a:bodyPr/>
                    <a:lstStyle/>
                    <a:p>
                      <a:r>
                        <a:rPr lang="en-US" sz="1200" dirty="0"/>
                        <a:t>Low</a:t>
                      </a:r>
                    </a:p>
                  </a:txBody>
                  <a:tcPr>
                    <a:solidFill>
                      <a:schemeClr val="dk1">
                        <a:alpha val="92000"/>
                      </a:schemeClr>
                    </a:solidFill>
                  </a:tcPr>
                </a:tc>
                <a:tc>
                  <a:txBody>
                    <a:bodyPr/>
                    <a:lstStyle/>
                    <a:p>
                      <a:r>
                        <a:rPr lang="en-US" sz="1200" dirty="0"/>
                        <a:t>High</a:t>
                      </a:r>
                    </a:p>
                  </a:txBody>
                  <a:tcPr>
                    <a:solidFill>
                      <a:schemeClr val="dk1">
                        <a:alpha val="92000"/>
                      </a:schemeClr>
                    </a:solidFill>
                  </a:tcPr>
                </a:tc>
                <a:tc>
                  <a:txBody>
                    <a:bodyPr/>
                    <a:lstStyle/>
                    <a:p>
                      <a:r>
                        <a:rPr lang="en-US" sz="1200" dirty="0"/>
                        <a:t>Internal</a:t>
                      </a:r>
                    </a:p>
                  </a:txBody>
                  <a:tcPr>
                    <a:solidFill>
                      <a:schemeClr val="dk1">
                        <a:alpha val="92000"/>
                      </a:schemeClr>
                    </a:solidFill>
                  </a:tcPr>
                </a:tc>
                <a:tc>
                  <a:txBody>
                    <a:bodyPr/>
                    <a:lstStyle/>
                    <a:p>
                      <a:r>
                        <a:rPr lang="en-US" sz="1200" dirty="0"/>
                        <a:t>Leading</a:t>
                      </a:r>
                    </a:p>
                  </a:txBody>
                  <a:tcPr anchor="ctr">
                    <a:solidFill>
                      <a:schemeClr val="accent6">
                        <a:lumMod val="75000"/>
                        <a:alpha val="92000"/>
                      </a:schemeClr>
                    </a:solidFill>
                  </a:tcPr>
                </a:tc>
                <a:tc>
                  <a:txBody>
                    <a:bodyPr/>
                    <a:lstStyle/>
                    <a:p>
                      <a:r>
                        <a:rPr lang="en-US" dirty="0"/>
                        <a:t>  </a:t>
                      </a:r>
                    </a:p>
                  </a:txBody>
                  <a:tcPr>
                    <a:solidFill>
                      <a:schemeClr val="dk1">
                        <a:alpha val="92000"/>
                      </a:schemeClr>
                    </a:solidFill>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015380611"/>
              </p:ext>
            </p:extLst>
          </p:nvPr>
        </p:nvGraphicFramePr>
        <p:xfrm>
          <a:off x="40377" y="2609276"/>
          <a:ext cx="12100558" cy="36576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197826">
                  <a:extLst>
                    <a:ext uri="{9D8B030D-6E8A-4147-A177-3AD203B41FA5}">
                      <a16:colId xmlns:a16="http://schemas.microsoft.com/office/drawing/2014/main" val="20001"/>
                    </a:ext>
                  </a:extLst>
                </a:gridCol>
                <a:gridCol w="125947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40428">
                <a:tc>
                  <a:txBody>
                    <a:bodyPr/>
                    <a:lstStyle/>
                    <a:p>
                      <a:r>
                        <a:rPr lang="en-US" sz="1200" dirty="0"/>
                        <a:t>Michael Lee</a:t>
                      </a:r>
                    </a:p>
                  </a:txBody>
                  <a:tcPr anchor="ctr"/>
                </a:tc>
                <a:tc>
                  <a:txBody>
                    <a:bodyPr/>
                    <a:lstStyle/>
                    <a:p>
                      <a:r>
                        <a:rPr lang="en-US" sz="1200" dirty="0"/>
                        <a:t>Software Architect</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dirty="0"/>
                        <a:t>  </a:t>
                      </a:r>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1824556196"/>
              </p:ext>
            </p:extLst>
          </p:nvPr>
        </p:nvGraphicFramePr>
        <p:xfrm>
          <a:off x="40382" y="2970681"/>
          <a:ext cx="12105897" cy="274320"/>
        </p:xfrm>
        <a:graphic>
          <a:graphicData uri="http://schemas.openxmlformats.org/drawingml/2006/table">
            <a:tbl>
              <a:tblPr firstRow="1" bandRow="1">
                <a:tableStyleId>{073A0DAA-6AF3-43AB-8588-CEC1D06C72B9}</a:tableStyleId>
              </a:tblPr>
              <a:tblGrid>
                <a:gridCol w="1729414">
                  <a:extLst>
                    <a:ext uri="{9D8B030D-6E8A-4147-A177-3AD203B41FA5}">
                      <a16:colId xmlns:a16="http://schemas.microsoft.com/office/drawing/2014/main" val="20000"/>
                    </a:ext>
                  </a:extLst>
                </a:gridCol>
                <a:gridCol w="2204238">
                  <a:extLst>
                    <a:ext uri="{9D8B030D-6E8A-4147-A177-3AD203B41FA5}">
                      <a16:colId xmlns:a16="http://schemas.microsoft.com/office/drawing/2014/main" val="20001"/>
                    </a:ext>
                  </a:extLst>
                </a:gridCol>
                <a:gridCol w="1254589">
                  <a:extLst>
                    <a:ext uri="{9D8B030D-6E8A-4147-A177-3AD203B41FA5}">
                      <a16:colId xmlns:a16="http://schemas.microsoft.com/office/drawing/2014/main" val="20002"/>
                    </a:ext>
                  </a:extLst>
                </a:gridCol>
                <a:gridCol w="1729414">
                  <a:extLst>
                    <a:ext uri="{9D8B030D-6E8A-4147-A177-3AD203B41FA5}">
                      <a16:colId xmlns:a16="http://schemas.microsoft.com/office/drawing/2014/main" val="20003"/>
                    </a:ext>
                  </a:extLst>
                </a:gridCol>
                <a:gridCol w="1729414">
                  <a:extLst>
                    <a:ext uri="{9D8B030D-6E8A-4147-A177-3AD203B41FA5}">
                      <a16:colId xmlns:a16="http://schemas.microsoft.com/office/drawing/2014/main" val="20004"/>
                    </a:ext>
                  </a:extLst>
                </a:gridCol>
                <a:gridCol w="1729414">
                  <a:extLst>
                    <a:ext uri="{9D8B030D-6E8A-4147-A177-3AD203B41FA5}">
                      <a16:colId xmlns:a16="http://schemas.microsoft.com/office/drawing/2014/main" val="20005"/>
                    </a:ext>
                  </a:extLst>
                </a:gridCol>
                <a:gridCol w="1729414">
                  <a:extLst>
                    <a:ext uri="{9D8B030D-6E8A-4147-A177-3AD203B41FA5}">
                      <a16:colId xmlns:a16="http://schemas.microsoft.com/office/drawing/2014/main" val="20006"/>
                    </a:ext>
                  </a:extLst>
                </a:gridCol>
              </a:tblGrid>
              <a:tr h="216774">
                <a:tc>
                  <a:txBody>
                    <a:bodyPr/>
                    <a:lstStyle/>
                    <a:p>
                      <a:r>
                        <a:rPr lang="en-US" sz="1200" dirty="0"/>
                        <a:t>Danny Robinson</a:t>
                      </a:r>
                    </a:p>
                  </a:txBody>
                  <a:tcPr marT="9144" marB="9144"/>
                </a:tc>
                <a:tc>
                  <a:txBody>
                    <a:bodyPr/>
                    <a:lstStyle/>
                    <a:p>
                      <a:r>
                        <a:rPr lang="en-US" sz="1200" dirty="0"/>
                        <a:t>Technical</a:t>
                      </a:r>
                      <a:r>
                        <a:rPr lang="en-US" sz="1200" baseline="0" dirty="0"/>
                        <a:t> Team Lead</a:t>
                      </a:r>
                      <a:endParaRPr lang="en-US" sz="1200" dirty="0"/>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725916463"/>
              </p:ext>
            </p:extLst>
          </p:nvPr>
        </p:nvGraphicFramePr>
        <p:xfrm>
          <a:off x="40372" y="3244884"/>
          <a:ext cx="12105906" cy="274320"/>
        </p:xfrm>
        <a:graphic>
          <a:graphicData uri="http://schemas.openxmlformats.org/drawingml/2006/table">
            <a:tbl>
              <a:tblPr firstRow="1" bandRow="1">
                <a:tableStyleId>{073A0DAA-6AF3-43AB-8588-CEC1D06C72B9}</a:tableStyleId>
              </a:tblPr>
              <a:tblGrid>
                <a:gridCol w="1729415">
                  <a:extLst>
                    <a:ext uri="{9D8B030D-6E8A-4147-A177-3AD203B41FA5}">
                      <a16:colId xmlns:a16="http://schemas.microsoft.com/office/drawing/2014/main" val="20000"/>
                    </a:ext>
                  </a:extLst>
                </a:gridCol>
                <a:gridCol w="2204240">
                  <a:extLst>
                    <a:ext uri="{9D8B030D-6E8A-4147-A177-3AD203B41FA5}">
                      <a16:colId xmlns:a16="http://schemas.microsoft.com/office/drawing/2014/main" val="20001"/>
                    </a:ext>
                  </a:extLst>
                </a:gridCol>
                <a:gridCol w="1254591">
                  <a:extLst>
                    <a:ext uri="{9D8B030D-6E8A-4147-A177-3AD203B41FA5}">
                      <a16:colId xmlns:a16="http://schemas.microsoft.com/office/drawing/2014/main" val="20002"/>
                    </a:ext>
                  </a:extLst>
                </a:gridCol>
                <a:gridCol w="1729415">
                  <a:extLst>
                    <a:ext uri="{9D8B030D-6E8A-4147-A177-3AD203B41FA5}">
                      <a16:colId xmlns:a16="http://schemas.microsoft.com/office/drawing/2014/main" val="20003"/>
                    </a:ext>
                  </a:extLst>
                </a:gridCol>
                <a:gridCol w="1729415">
                  <a:extLst>
                    <a:ext uri="{9D8B030D-6E8A-4147-A177-3AD203B41FA5}">
                      <a16:colId xmlns:a16="http://schemas.microsoft.com/office/drawing/2014/main" val="20004"/>
                    </a:ext>
                  </a:extLst>
                </a:gridCol>
                <a:gridCol w="1729415">
                  <a:extLst>
                    <a:ext uri="{9D8B030D-6E8A-4147-A177-3AD203B41FA5}">
                      <a16:colId xmlns:a16="http://schemas.microsoft.com/office/drawing/2014/main" val="20005"/>
                    </a:ext>
                  </a:extLst>
                </a:gridCol>
                <a:gridCol w="1729415">
                  <a:extLst>
                    <a:ext uri="{9D8B030D-6E8A-4147-A177-3AD203B41FA5}">
                      <a16:colId xmlns:a16="http://schemas.microsoft.com/office/drawing/2014/main" val="20006"/>
                    </a:ext>
                  </a:extLst>
                </a:gridCol>
              </a:tblGrid>
              <a:tr h="230896">
                <a:tc>
                  <a:txBody>
                    <a:bodyPr/>
                    <a:lstStyle/>
                    <a:p>
                      <a:r>
                        <a:rPr lang="en-US" sz="1200" dirty="0"/>
                        <a:t>UTI-1 (TBD)</a:t>
                      </a:r>
                    </a:p>
                  </a:txBody>
                  <a:tcPr/>
                </a:tc>
                <a:tc>
                  <a:txBody>
                    <a:bodyPr/>
                    <a:lstStyle/>
                    <a:p>
                      <a:r>
                        <a:rPr lang="en-US" sz="1200" dirty="0"/>
                        <a:t>User Interface Designer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4255245804"/>
              </p:ext>
            </p:extLst>
          </p:nvPr>
        </p:nvGraphicFramePr>
        <p:xfrm>
          <a:off x="40376" y="3513319"/>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03596">
                  <a:extLst>
                    <a:ext uri="{9D8B030D-6E8A-4147-A177-3AD203B41FA5}">
                      <a16:colId xmlns:a16="http://schemas.microsoft.com/office/drawing/2014/main" val="20004"/>
                    </a:ext>
                  </a:extLst>
                </a:gridCol>
                <a:gridCol w="1753706">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UTI-2 (TBD)</a:t>
                      </a:r>
                    </a:p>
                  </a:txBody>
                  <a:tcPr/>
                </a:tc>
                <a:tc>
                  <a:txBody>
                    <a:bodyPr/>
                    <a:lstStyle/>
                    <a:p>
                      <a:r>
                        <a:rPr lang="en-US" sz="1200" dirty="0"/>
                        <a:t>User Interface Designer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372246328"/>
              </p:ext>
            </p:extLst>
          </p:nvPr>
        </p:nvGraphicFramePr>
        <p:xfrm>
          <a:off x="45720" y="3789286"/>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Soft-Dev 1 (TBD)</a:t>
                      </a:r>
                    </a:p>
                  </a:txBody>
                  <a:tcPr/>
                </a:tc>
                <a:tc>
                  <a:txBody>
                    <a:bodyPr/>
                    <a:lstStyle/>
                    <a:p>
                      <a:r>
                        <a:rPr lang="en-US" sz="1200" dirty="0"/>
                        <a:t>Software Developer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623372090"/>
              </p:ext>
            </p:extLst>
          </p:nvPr>
        </p:nvGraphicFramePr>
        <p:xfrm>
          <a:off x="40376" y="4065254"/>
          <a:ext cx="12100559" cy="45720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Soft-Dev 2 (TBD)</a:t>
                      </a:r>
                    </a:p>
                    <a:p>
                      <a:endParaRPr lang="en-US" sz="1200" dirty="0"/>
                    </a:p>
                  </a:txBody>
                  <a:tcPr/>
                </a:tc>
                <a:tc>
                  <a:txBody>
                    <a:bodyPr/>
                    <a:lstStyle/>
                    <a:p>
                      <a:r>
                        <a:rPr lang="en-US" sz="1200" dirty="0"/>
                        <a:t>Software Developer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extLst>
              <p:ext uri="{D42A27DB-BD31-4B8C-83A1-F6EECF244321}">
                <p14:modId xmlns:p14="http://schemas.microsoft.com/office/powerpoint/2010/main" val="1054345077"/>
              </p:ext>
            </p:extLst>
          </p:nvPr>
        </p:nvGraphicFramePr>
        <p:xfrm>
          <a:off x="45720" y="4332984"/>
          <a:ext cx="12100559" cy="45720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Soft-Dev 3 (TBD)</a:t>
                      </a:r>
                    </a:p>
                    <a:p>
                      <a:endParaRPr lang="en-US" sz="1200" dirty="0"/>
                    </a:p>
                  </a:txBody>
                  <a:tcPr/>
                </a:tc>
                <a:tc>
                  <a:txBody>
                    <a:bodyPr/>
                    <a:lstStyle/>
                    <a:p>
                      <a:r>
                        <a:rPr lang="en-US" sz="1200" dirty="0"/>
                        <a:t>Software Developer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766855025"/>
              </p:ext>
            </p:extLst>
          </p:nvPr>
        </p:nvGraphicFramePr>
        <p:xfrm>
          <a:off x="45720" y="4600714"/>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Soft-Dev 4 (TBD)</a:t>
                      </a:r>
                    </a:p>
                  </a:txBody>
                  <a:tcPr/>
                </a:tc>
                <a:tc>
                  <a:txBody>
                    <a:bodyPr/>
                    <a:lstStyle/>
                    <a:p>
                      <a:r>
                        <a:rPr lang="en-US" sz="1200" dirty="0"/>
                        <a:t>Software Developer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extLst>
              <p:ext uri="{D42A27DB-BD31-4B8C-83A1-F6EECF244321}">
                <p14:modId xmlns:p14="http://schemas.microsoft.com/office/powerpoint/2010/main" val="3649432286"/>
              </p:ext>
            </p:extLst>
          </p:nvPr>
        </p:nvGraphicFramePr>
        <p:xfrm>
          <a:off x="45720" y="4860206"/>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Soft-Test 1 (TBD)</a:t>
                      </a:r>
                    </a:p>
                  </a:txBody>
                  <a:tcPr/>
                </a:tc>
                <a:tc>
                  <a:txBody>
                    <a:bodyPr/>
                    <a:lstStyle/>
                    <a:p>
                      <a:r>
                        <a:rPr lang="en-US" sz="1200" dirty="0"/>
                        <a:t>Software</a:t>
                      </a:r>
                      <a:r>
                        <a:rPr lang="en-US" sz="1200" baseline="0" dirty="0"/>
                        <a:t> </a:t>
                      </a:r>
                      <a:r>
                        <a:rPr lang="en-US" sz="1200" dirty="0"/>
                        <a:t>Tester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2474921598"/>
              </p:ext>
            </p:extLst>
          </p:nvPr>
        </p:nvGraphicFramePr>
        <p:xfrm>
          <a:off x="47967" y="5119698"/>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Soft-Test 2 (TBD)</a:t>
                      </a:r>
                    </a:p>
                  </a:txBody>
                  <a:tcPr/>
                </a:tc>
                <a:tc>
                  <a:txBody>
                    <a:bodyPr/>
                    <a:lstStyle/>
                    <a:p>
                      <a:r>
                        <a:rPr lang="en-US" sz="1200" dirty="0"/>
                        <a:t>Software</a:t>
                      </a:r>
                      <a:r>
                        <a:rPr lang="en-US" sz="1200" baseline="0" dirty="0"/>
                        <a:t> </a:t>
                      </a:r>
                      <a:r>
                        <a:rPr lang="en-US" sz="1200" dirty="0"/>
                        <a:t>Tester</a:t>
                      </a:r>
                    </a:p>
                  </a:txBody>
                  <a:tcPr/>
                </a:tc>
                <a:tc>
                  <a:txBody>
                    <a:bodyPr/>
                    <a:lstStyle/>
                    <a:p>
                      <a:r>
                        <a:rPr lang="en-US" sz="1200" dirty="0"/>
                        <a:t>Low</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Supportive</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2681194844"/>
              </p:ext>
            </p:extLst>
          </p:nvPr>
        </p:nvGraphicFramePr>
        <p:xfrm>
          <a:off x="45720" y="5391547"/>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MY-Boss</a:t>
                      </a:r>
                    </a:p>
                  </a:txBody>
                  <a:tcPr/>
                </a:tc>
                <a:tc>
                  <a:txBody>
                    <a:bodyPr/>
                    <a:lstStyle/>
                    <a:p>
                      <a:r>
                        <a:rPr lang="en-US" sz="1200" dirty="0"/>
                        <a:t>Project Director</a:t>
                      </a:r>
                    </a:p>
                  </a:txBody>
                  <a:tcPr/>
                </a:tc>
                <a:tc>
                  <a:txBody>
                    <a:bodyPr/>
                    <a:lstStyle/>
                    <a:p>
                      <a:r>
                        <a:rPr lang="en-US" sz="1200" dirty="0"/>
                        <a:t>Medium</a:t>
                      </a:r>
                    </a:p>
                  </a:txBody>
                  <a:tcPr/>
                </a:tc>
                <a:tc>
                  <a:txBody>
                    <a:bodyPr/>
                    <a:lstStyle/>
                    <a:p>
                      <a:r>
                        <a:rPr lang="en-US" sz="1200" dirty="0"/>
                        <a:t>Medium</a:t>
                      </a:r>
                    </a:p>
                  </a:txBody>
                  <a:tcPr/>
                </a:tc>
                <a:tc>
                  <a:txBody>
                    <a:bodyPr/>
                    <a:lstStyle/>
                    <a:p>
                      <a:r>
                        <a:rPr lang="en-US" sz="1200" dirty="0"/>
                        <a:t>Internal</a:t>
                      </a:r>
                    </a:p>
                  </a:txBody>
                  <a:tcPr/>
                </a:tc>
                <a:tc>
                  <a:txBody>
                    <a:bodyPr/>
                    <a:lstStyle/>
                    <a:p>
                      <a:r>
                        <a:rPr lang="en-US" sz="1200" dirty="0"/>
                        <a:t>Leading</a:t>
                      </a:r>
                    </a:p>
                  </a:txBody>
                  <a:tcPr>
                    <a:solidFill>
                      <a:schemeClr val="accent6">
                        <a:lumMod val="75000"/>
                      </a:schemeClr>
                    </a:solidFill>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265788585"/>
              </p:ext>
            </p:extLst>
          </p:nvPr>
        </p:nvGraphicFramePr>
        <p:xfrm>
          <a:off x="45720" y="5659277"/>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Julia Smith</a:t>
                      </a:r>
                    </a:p>
                  </a:txBody>
                  <a:tcPr/>
                </a:tc>
                <a:tc>
                  <a:txBody>
                    <a:bodyPr/>
                    <a:lstStyle/>
                    <a:p>
                      <a:r>
                        <a:rPr lang="en-US" sz="1200" dirty="0"/>
                        <a:t>Product Manager</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Internal</a:t>
                      </a:r>
                    </a:p>
                  </a:txBody>
                  <a:tcPr/>
                </a:tc>
                <a:tc>
                  <a:txBody>
                    <a:bodyPr/>
                    <a:lstStyle/>
                    <a:p>
                      <a:r>
                        <a:rPr lang="en-US" sz="1200" dirty="0"/>
                        <a:t>Supporter</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1718119439"/>
              </p:ext>
            </p:extLst>
          </p:nvPr>
        </p:nvGraphicFramePr>
        <p:xfrm>
          <a:off x="45720" y="5927007"/>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Ryan Hernandez</a:t>
                      </a:r>
                    </a:p>
                  </a:txBody>
                  <a:tcPr/>
                </a:tc>
                <a:tc>
                  <a:txBody>
                    <a:bodyPr/>
                    <a:lstStyle/>
                    <a:p>
                      <a:r>
                        <a:rPr lang="en-US" sz="1200" dirty="0"/>
                        <a:t>Team</a:t>
                      </a:r>
                      <a:r>
                        <a:rPr lang="en-US" sz="1200" baseline="0" dirty="0"/>
                        <a:t> Lead</a:t>
                      </a:r>
                      <a:endParaRPr lang="en-US" sz="1200" dirty="0"/>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External</a:t>
                      </a:r>
                    </a:p>
                  </a:txBody>
                  <a:tcPr/>
                </a:tc>
                <a:tc>
                  <a:txBody>
                    <a:bodyPr/>
                    <a:lstStyle/>
                    <a:p>
                      <a:r>
                        <a:rPr lang="en-US" sz="1200" dirty="0"/>
                        <a:t>Supporter</a:t>
                      </a:r>
                    </a:p>
                  </a:txBody>
                  <a:tcPr/>
                </a:tc>
                <a:tc>
                  <a:txBody>
                    <a:bodyPr/>
                    <a:lstStyle/>
                    <a:p>
                      <a:r>
                        <a:rPr lang="en-US" sz="1200" dirty="0"/>
                        <a:t> </a:t>
                      </a:r>
                    </a:p>
                  </a:txBody>
                  <a:tcPr/>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extLst>
              <p:ext uri="{D42A27DB-BD31-4B8C-83A1-F6EECF244321}">
                <p14:modId xmlns:p14="http://schemas.microsoft.com/office/powerpoint/2010/main" val="4169501301"/>
              </p:ext>
            </p:extLst>
          </p:nvPr>
        </p:nvGraphicFramePr>
        <p:xfrm>
          <a:off x="45720" y="6194737"/>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IT </a:t>
                      </a:r>
                      <a:r>
                        <a:rPr lang="en-US" sz="1200" baseline="0" dirty="0"/>
                        <a:t>(XYZ)</a:t>
                      </a:r>
                      <a:endParaRPr lang="en-US" sz="1200" dirty="0"/>
                    </a:p>
                  </a:txBody>
                  <a:tcPr/>
                </a:tc>
                <a:tc>
                  <a:txBody>
                    <a:bodyPr/>
                    <a:lstStyle/>
                    <a:p>
                      <a:r>
                        <a:rPr lang="en-US" sz="1200" dirty="0"/>
                        <a:t>IT Director (XYZ)</a:t>
                      </a:r>
                    </a:p>
                  </a:txBody>
                  <a:tcPr/>
                </a:tc>
                <a:tc>
                  <a:txBody>
                    <a:bodyPr/>
                    <a:lstStyle/>
                    <a:p>
                      <a:r>
                        <a:rPr lang="en-US" sz="1200" dirty="0"/>
                        <a:t>High</a:t>
                      </a:r>
                    </a:p>
                  </a:txBody>
                  <a:tcPr>
                    <a:solidFill>
                      <a:schemeClr val="accent6">
                        <a:lumMod val="75000"/>
                      </a:schemeClr>
                    </a:solidFill>
                  </a:tcPr>
                </a:tc>
                <a:tc>
                  <a:txBody>
                    <a:bodyPr/>
                    <a:lstStyle/>
                    <a:p>
                      <a:r>
                        <a:rPr lang="en-US" sz="1200" dirty="0"/>
                        <a:t>Low</a:t>
                      </a:r>
                    </a:p>
                  </a:txBody>
                  <a:tcPr/>
                </a:tc>
                <a:tc>
                  <a:txBody>
                    <a:bodyPr/>
                    <a:lstStyle/>
                    <a:p>
                      <a:r>
                        <a:rPr lang="en-US" sz="1200" dirty="0"/>
                        <a:t>External</a:t>
                      </a:r>
                    </a:p>
                  </a:txBody>
                  <a:tcPr/>
                </a:tc>
                <a:tc>
                  <a:txBody>
                    <a:bodyPr/>
                    <a:lstStyle/>
                    <a:p>
                      <a:r>
                        <a:rPr lang="en-US" sz="1200" dirty="0"/>
                        <a:t>Neutral</a:t>
                      </a:r>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graphicFrame>
        <p:nvGraphicFramePr>
          <p:cNvPr id="40" name="Table 39"/>
          <p:cNvGraphicFramePr>
            <a:graphicFrameLocks noGrp="1"/>
          </p:cNvGraphicFramePr>
          <p:nvPr>
            <p:extLst>
              <p:ext uri="{D42A27DB-BD31-4B8C-83A1-F6EECF244321}">
                <p14:modId xmlns:p14="http://schemas.microsoft.com/office/powerpoint/2010/main" val="3019003494"/>
              </p:ext>
            </p:extLst>
          </p:nvPr>
        </p:nvGraphicFramePr>
        <p:xfrm>
          <a:off x="43048" y="6470704"/>
          <a:ext cx="12100559" cy="274320"/>
        </p:xfrm>
        <a:graphic>
          <a:graphicData uri="http://schemas.openxmlformats.org/drawingml/2006/table">
            <a:tbl>
              <a:tblPr firstRow="1" bandRow="1">
                <a:tableStyleId>{073A0DAA-6AF3-43AB-8588-CEC1D06C72B9}</a:tableStyleId>
              </a:tblPr>
              <a:tblGrid>
                <a:gridCol w="1728651">
                  <a:extLst>
                    <a:ext uri="{9D8B030D-6E8A-4147-A177-3AD203B41FA5}">
                      <a16:colId xmlns:a16="http://schemas.microsoft.com/office/drawing/2014/main" val="20000"/>
                    </a:ext>
                  </a:extLst>
                </a:gridCol>
                <a:gridCol w="2203267">
                  <a:extLst>
                    <a:ext uri="{9D8B030D-6E8A-4147-A177-3AD203B41FA5}">
                      <a16:colId xmlns:a16="http://schemas.microsoft.com/office/drawing/2014/main" val="20001"/>
                    </a:ext>
                  </a:extLst>
                </a:gridCol>
                <a:gridCol w="1254037">
                  <a:extLst>
                    <a:ext uri="{9D8B030D-6E8A-4147-A177-3AD203B41FA5}">
                      <a16:colId xmlns:a16="http://schemas.microsoft.com/office/drawing/2014/main" val="20002"/>
                    </a:ext>
                  </a:extLst>
                </a:gridCol>
                <a:gridCol w="1728651">
                  <a:extLst>
                    <a:ext uri="{9D8B030D-6E8A-4147-A177-3AD203B41FA5}">
                      <a16:colId xmlns:a16="http://schemas.microsoft.com/office/drawing/2014/main" val="20003"/>
                    </a:ext>
                  </a:extLst>
                </a:gridCol>
                <a:gridCol w="1728651">
                  <a:extLst>
                    <a:ext uri="{9D8B030D-6E8A-4147-A177-3AD203B41FA5}">
                      <a16:colId xmlns:a16="http://schemas.microsoft.com/office/drawing/2014/main" val="20004"/>
                    </a:ext>
                  </a:extLst>
                </a:gridCol>
                <a:gridCol w="1728651">
                  <a:extLst>
                    <a:ext uri="{9D8B030D-6E8A-4147-A177-3AD203B41FA5}">
                      <a16:colId xmlns:a16="http://schemas.microsoft.com/office/drawing/2014/main" val="20005"/>
                    </a:ext>
                  </a:extLst>
                </a:gridCol>
                <a:gridCol w="1728651">
                  <a:extLst>
                    <a:ext uri="{9D8B030D-6E8A-4147-A177-3AD203B41FA5}">
                      <a16:colId xmlns:a16="http://schemas.microsoft.com/office/drawing/2014/main" val="20006"/>
                    </a:ext>
                  </a:extLst>
                </a:gridCol>
              </a:tblGrid>
              <a:tr h="259023">
                <a:tc>
                  <a:txBody>
                    <a:bodyPr/>
                    <a:lstStyle/>
                    <a:p>
                      <a:r>
                        <a:rPr lang="en-US" sz="1200" dirty="0"/>
                        <a:t> </a:t>
                      </a:r>
                      <a:r>
                        <a:rPr lang="en-US" sz="1200" baseline="0" dirty="0"/>
                        <a:t>(XYZ) Finance</a:t>
                      </a:r>
                      <a:endParaRPr lang="en-US" sz="1200" dirty="0"/>
                    </a:p>
                  </a:txBody>
                  <a:tcPr/>
                </a:tc>
                <a:tc>
                  <a:txBody>
                    <a:bodyPr/>
                    <a:lstStyle/>
                    <a:p>
                      <a:r>
                        <a:rPr lang="en-US" sz="1200" dirty="0"/>
                        <a:t>Product Manager (XYZ)</a:t>
                      </a:r>
                    </a:p>
                  </a:txBody>
                  <a:tcPr/>
                </a:tc>
                <a:tc>
                  <a:txBody>
                    <a:bodyPr/>
                    <a:lstStyle/>
                    <a:p>
                      <a:r>
                        <a:rPr lang="en-US" sz="1200" dirty="0"/>
                        <a:t>High</a:t>
                      </a:r>
                    </a:p>
                  </a:txBody>
                  <a:tcPr>
                    <a:solidFill>
                      <a:schemeClr val="accent6">
                        <a:lumMod val="75000"/>
                      </a:schemeClr>
                    </a:solidFill>
                  </a:tcPr>
                </a:tc>
                <a:tc>
                  <a:txBody>
                    <a:bodyPr/>
                    <a:lstStyle/>
                    <a:p>
                      <a:r>
                        <a:rPr lang="en-US" sz="1200" dirty="0"/>
                        <a:t>Low</a:t>
                      </a:r>
                    </a:p>
                  </a:txBody>
                  <a:tcPr/>
                </a:tc>
                <a:tc>
                  <a:txBody>
                    <a:bodyPr/>
                    <a:lstStyle/>
                    <a:p>
                      <a:r>
                        <a:rPr lang="en-US" sz="1200" dirty="0"/>
                        <a:t>External</a:t>
                      </a:r>
                    </a:p>
                  </a:txBody>
                  <a:tcPr/>
                </a:tc>
                <a:tc>
                  <a:txBody>
                    <a:bodyPr/>
                    <a:lstStyle/>
                    <a:p>
                      <a:r>
                        <a:rPr lang="en-US" sz="1200" dirty="0"/>
                        <a:t>Neutral</a:t>
                      </a:r>
                    </a:p>
                  </a:txBody>
                  <a:tcPr/>
                </a:tc>
                <a:tc>
                  <a:txBody>
                    <a:bodyPr/>
                    <a:lstStyle/>
                    <a:p>
                      <a:endParaRPr lang="en-US" sz="12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42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81BB99-C22E-4CD7-A5E3-CAFB14B96B3C}"/>
              </a:ext>
            </a:extLst>
          </p:cNvPr>
          <p:cNvSpPr/>
          <p:nvPr/>
        </p:nvSpPr>
        <p:spPr>
          <a:xfrm>
            <a:off x="3077799" y="5812771"/>
            <a:ext cx="2949548" cy="839655"/>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p:cNvSpPr/>
          <p:nvPr/>
        </p:nvSpPr>
        <p:spPr>
          <a:xfrm>
            <a:off x="9639702" y="3513710"/>
            <a:ext cx="2531118" cy="738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1" name="Rectangle 70"/>
          <p:cNvSpPr/>
          <p:nvPr/>
        </p:nvSpPr>
        <p:spPr>
          <a:xfrm>
            <a:off x="9660882" y="1533251"/>
            <a:ext cx="2531118" cy="927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4" name="Rectangle 63"/>
          <p:cNvSpPr/>
          <p:nvPr/>
        </p:nvSpPr>
        <p:spPr>
          <a:xfrm>
            <a:off x="6186848" y="5098707"/>
            <a:ext cx="3264853" cy="567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4" name="Rectangle 53"/>
          <p:cNvSpPr/>
          <p:nvPr/>
        </p:nvSpPr>
        <p:spPr>
          <a:xfrm>
            <a:off x="6192137" y="2563990"/>
            <a:ext cx="3273031"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3" name="Rectangle 32"/>
          <p:cNvSpPr/>
          <p:nvPr/>
        </p:nvSpPr>
        <p:spPr>
          <a:xfrm>
            <a:off x="3031675" y="1575637"/>
            <a:ext cx="3016210" cy="102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1" name="Rectangle 30"/>
          <p:cNvSpPr/>
          <p:nvPr/>
        </p:nvSpPr>
        <p:spPr>
          <a:xfrm>
            <a:off x="31010" y="4104441"/>
            <a:ext cx="2813940" cy="86177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2">
                  <a:lumMod val="60000"/>
                  <a:lumOff val="40000"/>
                </a:schemeClr>
              </a:solidFill>
            </a:endParaRPr>
          </a:p>
        </p:txBody>
      </p:sp>
      <p:sp>
        <p:nvSpPr>
          <p:cNvPr id="19" name="Rectangle 18"/>
          <p:cNvSpPr/>
          <p:nvPr/>
        </p:nvSpPr>
        <p:spPr>
          <a:xfrm>
            <a:off x="25661" y="1575637"/>
            <a:ext cx="2799959" cy="10216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 name="Rounded Rectangle 3"/>
          <p:cNvSpPr/>
          <p:nvPr/>
        </p:nvSpPr>
        <p:spPr>
          <a:xfrm>
            <a:off x="39720" y="923333"/>
            <a:ext cx="2667933" cy="494920"/>
          </a:xfrm>
          <a:prstGeom prst="roundRect">
            <a:avLst/>
          </a:prstGeom>
          <a:solidFill>
            <a:schemeClr val="accent5">
              <a:lumMod val="50000"/>
              <a:alpha val="92000"/>
            </a:schemeClr>
          </a:solidFill>
          <a:scene3d>
            <a:camera prst="orthographicFront"/>
            <a:lightRig rig="freezing" dir="t"/>
          </a:scene3d>
          <a:sp3d extrusionH="50800">
            <a:bevelT w="57150" prst="artDeco"/>
            <a:bevelB w="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Designing</a:t>
            </a:r>
          </a:p>
        </p:txBody>
      </p:sp>
      <p:sp>
        <p:nvSpPr>
          <p:cNvPr id="8" name="Rectangle 7"/>
          <p:cNvSpPr/>
          <p:nvPr/>
        </p:nvSpPr>
        <p:spPr>
          <a:xfrm>
            <a:off x="-18661" y="1"/>
            <a:ext cx="12192000" cy="7964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9" name="Rectangle 8"/>
          <p:cNvSpPr/>
          <p:nvPr/>
        </p:nvSpPr>
        <p:spPr>
          <a:xfrm>
            <a:off x="1628626" y="-55583"/>
            <a:ext cx="9310561" cy="830997"/>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bg2">
                    <a:lumMod val="60000"/>
                    <a:lumOff val="40000"/>
                  </a:schemeClr>
                </a:solidFill>
                <a:effectLst>
                  <a:outerShdw blurRad="12700" dist="38100" dir="2700000" algn="tl" rotWithShape="0">
                    <a:schemeClr val="bg1">
                      <a:lumMod val="50000"/>
                    </a:schemeClr>
                  </a:outerShdw>
                </a:effectLst>
              </a:rPr>
              <a:t>WORK BREAKDOWN STRUCTURE</a:t>
            </a:r>
          </a:p>
        </p:txBody>
      </p:sp>
      <p:sp>
        <p:nvSpPr>
          <p:cNvPr id="11" name="Down Arrow 10"/>
          <p:cNvSpPr/>
          <p:nvPr/>
        </p:nvSpPr>
        <p:spPr>
          <a:xfrm>
            <a:off x="1478904" y="1395879"/>
            <a:ext cx="83976" cy="177281"/>
          </a:xfrm>
          <a:prstGeom prst="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860" y="1570320"/>
            <a:ext cx="2844281" cy="1015663"/>
          </a:xfrm>
          <a:prstGeom prst="rect">
            <a:avLst/>
          </a:prstGeom>
        </p:spPr>
        <p:txBody>
          <a:bodyPr wrap="square">
            <a:spAutoFit/>
          </a:bodyPr>
          <a:lstStyle/>
          <a:p>
            <a:r>
              <a:rPr lang="en-US" sz="1000" dirty="0"/>
              <a:t>The Project Director, Project managers and the UI Designer plus UI Developer in the company will set the principal points for developing the initial design and defining the primary frameworks' requirements for the project.</a:t>
            </a:r>
          </a:p>
        </p:txBody>
      </p:sp>
      <p:sp>
        <p:nvSpPr>
          <p:cNvPr id="22" name="Rectangle 21"/>
          <p:cNvSpPr/>
          <p:nvPr/>
        </p:nvSpPr>
        <p:spPr>
          <a:xfrm>
            <a:off x="29106" y="2697003"/>
            <a:ext cx="2811403" cy="59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3" name="Rectangle 22"/>
          <p:cNvSpPr/>
          <p:nvPr/>
        </p:nvSpPr>
        <p:spPr>
          <a:xfrm>
            <a:off x="-7760" y="2719325"/>
            <a:ext cx="3038988" cy="553998"/>
          </a:xfrm>
          <a:prstGeom prst="rect">
            <a:avLst/>
          </a:prstGeom>
        </p:spPr>
        <p:txBody>
          <a:bodyPr wrap="square">
            <a:spAutoFit/>
          </a:bodyPr>
          <a:lstStyle/>
          <a:p>
            <a:r>
              <a:rPr lang="en-US" sz="1000" dirty="0"/>
              <a:t>The software architect, the UI designer, and the software developer is to implement ABC workflow V3.0 to meet XYZ's requirements.</a:t>
            </a:r>
          </a:p>
        </p:txBody>
      </p:sp>
      <p:sp>
        <p:nvSpPr>
          <p:cNvPr id="25" name="Right Arrow 24"/>
          <p:cNvSpPr/>
          <p:nvPr/>
        </p:nvSpPr>
        <p:spPr>
          <a:xfrm>
            <a:off x="2797989" y="1033116"/>
            <a:ext cx="236791" cy="234605"/>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28" name="Rectangle 27"/>
          <p:cNvSpPr/>
          <p:nvPr/>
        </p:nvSpPr>
        <p:spPr>
          <a:xfrm>
            <a:off x="-2180" y="3390092"/>
            <a:ext cx="2830920" cy="476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29" name="Rectangle 28"/>
          <p:cNvSpPr/>
          <p:nvPr/>
        </p:nvSpPr>
        <p:spPr>
          <a:xfrm>
            <a:off x="25661" y="3439624"/>
            <a:ext cx="2307771" cy="400110"/>
          </a:xfrm>
          <a:prstGeom prst="rect">
            <a:avLst/>
          </a:prstGeom>
        </p:spPr>
        <p:txBody>
          <a:bodyPr wrap="square">
            <a:spAutoFit/>
          </a:bodyPr>
          <a:lstStyle/>
          <a:p>
            <a:r>
              <a:rPr lang="en-US" sz="1000" dirty="0"/>
              <a:t>The Software tester will evaluate</a:t>
            </a:r>
          </a:p>
          <a:p>
            <a:r>
              <a:rPr lang="en-US" sz="1000" dirty="0"/>
              <a:t> &amp; test the software initial design.</a:t>
            </a:r>
          </a:p>
        </p:txBody>
      </p:sp>
      <p:sp>
        <p:nvSpPr>
          <p:cNvPr id="30" name="Rectangle 29"/>
          <p:cNvSpPr/>
          <p:nvPr/>
        </p:nvSpPr>
        <p:spPr>
          <a:xfrm>
            <a:off x="-5970" y="4086790"/>
            <a:ext cx="2838501" cy="861774"/>
          </a:xfrm>
          <a:prstGeom prst="rect">
            <a:avLst/>
          </a:prstGeom>
        </p:spPr>
        <p:txBody>
          <a:bodyPr wrap="square">
            <a:spAutoFit/>
          </a:bodyPr>
          <a:lstStyle/>
          <a:p>
            <a:r>
              <a:rPr lang="en-US" sz="1000" b="1" dirty="0">
                <a:solidFill>
                  <a:schemeClr val="bg1"/>
                </a:solidFill>
              </a:rPr>
              <a:t>The last step in this vertical hierarchy is the responsibility of the Product manager ,</a:t>
            </a:r>
          </a:p>
          <a:p>
            <a:r>
              <a:rPr lang="en-US" sz="1000" b="1" dirty="0">
                <a:solidFill>
                  <a:schemeClr val="bg1"/>
                </a:solidFill>
              </a:rPr>
              <a:t> and the Software Architect to approve the final UI Design, or send it back to be readjusted</a:t>
            </a:r>
          </a:p>
        </p:txBody>
      </p:sp>
      <p:sp>
        <p:nvSpPr>
          <p:cNvPr id="32" name="Rectangle 31"/>
          <p:cNvSpPr/>
          <p:nvPr/>
        </p:nvSpPr>
        <p:spPr>
          <a:xfrm>
            <a:off x="3034780" y="1584162"/>
            <a:ext cx="2957021" cy="1015663"/>
          </a:xfrm>
          <a:prstGeom prst="rect">
            <a:avLst/>
          </a:prstGeom>
        </p:spPr>
        <p:txBody>
          <a:bodyPr wrap="square">
            <a:spAutoFit/>
          </a:bodyPr>
          <a:lstStyle/>
          <a:p>
            <a:r>
              <a:rPr lang="en-US" sz="1000" dirty="0"/>
              <a:t>The team lead, product manager,</a:t>
            </a:r>
          </a:p>
          <a:p>
            <a:r>
              <a:rPr lang="en-US" sz="1000" dirty="0"/>
              <a:t> project manager,</a:t>
            </a:r>
          </a:p>
          <a:p>
            <a:r>
              <a:rPr lang="en-US" sz="1000" dirty="0"/>
              <a:t> and software architect</a:t>
            </a:r>
          </a:p>
          <a:p>
            <a:r>
              <a:rPr lang="en-US" sz="1000" dirty="0"/>
              <a:t> will generate</a:t>
            </a:r>
          </a:p>
          <a:p>
            <a:r>
              <a:rPr lang="en-US" sz="1000" dirty="0"/>
              <a:t> the framework  for three new features </a:t>
            </a:r>
          </a:p>
          <a:p>
            <a:r>
              <a:rPr lang="en-US" sz="1000" dirty="0"/>
              <a:t>for XYZ's new software</a:t>
            </a:r>
          </a:p>
        </p:txBody>
      </p:sp>
      <p:sp>
        <p:nvSpPr>
          <p:cNvPr id="35" name="Rectangle 34"/>
          <p:cNvSpPr/>
          <p:nvPr/>
        </p:nvSpPr>
        <p:spPr>
          <a:xfrm>
            <a:off x="3045524" y="4673689"/>
            <a:ext cx="3021167" cy="992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6" name="Rectangle 35"/>
          <p:cNvSpPr/>
          <p:nvPr/>
        </p:nvSpPr>
        <p:spPr>
          <a:xfrm>
            <a:off x="6201140" y="1584162"/>
            <a:ext cx="3273031" cy="861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37" name="Rectangle 36"/>
          <p:cNvSpPr/>
          <p:nvPr/>
        </p:nvSpPr>
        <p:spPr>
          <a:xfrm>
            <a:off x="3041871" y="2697003"/>
            <a:ext cx="3006014" cy="599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2" name="Rectangle 41"/>
          <p:cNvSpPr/>
          <p:nvPr/>
        </p:nvSpPr>
        <p:spPr>
          <a:xfrm>
            <a:off x="3041871" y="2706978"/>
            <a:ext cx="2985476" cy="553998"/>
          </a:xfrm>
          <a:prstGeom prst="rect">
            <a:avLst/>
          </a:prstGeom>
        </p:spPr>
        <p:txBody>
          <a:bodyPr wrap="square">
            <a:spAutoFit/>
          </a:bodyPr>
          <a:lstStyle/>
          <a:p>
            <a:r>
              <a:rPr lang="en-US" sz="1000" dirty="0"/>
              <a:t>The software developer will create </a:t>
            </a:r>
          </a:p>
          <a:p>
            <a:r>
              <a:rPr lang="en-US" sz="1000" dirty="0"/>
              <a:t>feature one.</a:t>
            </a:r>
          </a:p>
          <a:p>
            <a:r>
              <a:rPr lang="en-US" sz="1000" dirty="0"/>
              <a:t> then the software tester will finalize it.</a:t>
            </a:r>
          </a:p>
        </p:txBody>
      </p:sp>
      <p:sp>
        <p:nvSpPr>
          <p:cNvPr id="43" name="Rectangle 42"/>
          <p:cNvSpPr/>
          <p:nvPr/>
        </p:nvSpPr>
        <p:spPr>
          <a:xfrm>
            <a:off x="3025687" y="3367349"/>
            <a:ext cx="3041004" cy="499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4" name="Rectangle 43"/>
          <p:cNvSpPr/>
          <p:nvPr/>
        </p:nvSpPr>
        <p:spPr>
          <a:xfrm>
            <a:off x="3025934" y="3344725"/>
            <a:ext cx="3037887" cy="553998"/>
          </a:xfrm>
          <a:prstGeom prst="rect">
            <a:avLst/>
          </a:prstGeom>
        </p:spPr>
        <p:txBody>
          <a:bodyPr wrap="square">
            <a:spAutoFit/>
          </a:bodyPr>
          <a:lstStyle/>
          <a:p>
            <a:r>
              <a:rPr lang="en-US" sz="1000" dirty="0"/>
              <a:t>The software developer will create </a:t>
            </a:r>
          </a:p>
          <a:p>
            <a:r>
              <a:rPr lang="en-US" sz="1000" dirty="0"/>
              <a:t>feature two.</a:t>
            </a:r>
          </a:p>
          <a:p>
            <a:r>
              <a:rPr lang="en-US" sz="1000" dirty="0"/>
              <a:t> then the software tester will finalize it.</a:t>
            </a:r>
          </a:p>
        </p:txBody>
      </p:sp>
      <p:sp>
        <p:nvSpPr>
          <p:cNvPr id="45" name="Rectangle 44"/>
          <p:cNvSpPr/>
          <p:nvPr/>
        </p:nvSpPr>
        <p:spPr>
          <a:xfrm>
            <a:off x="3036132" y="3949777"/>
            <a:ext cx="3006014" cy="618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46" name="Rectangle 45"/>
          <p:cNvSpPr/>
          <p:nvPr/>
        </p:nvSpPr>
        <p:spPr>
          <a:xfrm>
            <a:off x="2942632" y="3967900"/>
            <a:ext cx="3037887" cy="553998"/>
          </a:xfrm>
          <a:prstGeom prst="rect">
            <a:avLst/>
          </a:prstGeom>
        </p:spPr>
        <p:txBody>
          <a:bodyPr wrap="square">
            <a:spAutoFit/>
          </a:bodyPr>
          <a:lstStyle/>
          <a:p>
            <a:r>
              <a:rPr lang="en-US" sz="1000" dirty="0"/>
              <a:t> The software developer will create</a:t>
            </a:r>
          </a:p>
          <a:p>
            <a:r>
              <a:rPr lang="en-US" sz="1000" dirty="0"/>
              <a:t> feature three.</a:t>
            </a:r>
          </a:p>
          <a:p>
            <a:r>
              <a:rPr lang="en-US" sz="1000" dirty="0"/>
              <a:t> then the software tester will finalize it.</a:t>
            </a:r>
          </a:p>
        </p:txBody>
      </p:sp>
      <p:sp>
        <p:nvSpPr>
          <p:cNvPr id="49" name="Rectangle 48"/>
          <p:cNvSpPr/>
          <p:nvPr/>
        </p:nvSpPr>
        <p:spPr>
          <a:xfrm>
            <a:off x="3056220" y="4626181"/>
            <a:ext cx="2979737" cy="861774"/>
          </a:xfrm>
          <a:prstGeom prst="rect">
            <a:avLst/>
          </a:prstGeom>
        </p:spPr>
        <p:txBody>
          <a:bodyPr wrap="square">
            <a:spAutoFit/>
          </a:bodyPr>
          <a:lstStyle/>
          <a:p>
            <a:r>
              <a:rPr lang="en-US" sz="1000" dirty="0"/>
              <a:t>The product manager and</a:t>
            </a:r>
          </a:p>
          <a:p>
            <a:r>
              <a:rPr lang="en-US" sz="1000" dirty="0"/>
              <a:t> the software architect</a:t>
            </a:r>
          </a:p>
          <a:p>
            <a:r>
              <a:rPr lang="en-US" sz="1000" dirty="0"/>
              <a:t> will assess the compatibility of </a:t>
            </a:r>
          </a:p>
          <a:p>
            <a:r>
              <a:rPr lang="en-US" sz="1000" dirty="0"/>
              <a:t>the new features</a:t>
            </a:r>
          </a:p>
          <a:p>
            <a:r>
              <a:rPr lang="en-US" sz="1000" dirty="0"/>
              <a:t> with the new UI.</a:t>
            </a:r>
          </a:p>
        </p:txBody>
      </p:sp>
      <p:sp>
        <p:nvSpPr>
          <p:cNvPr id="50" name="Rectangle 49"/>
          <p:cNvSpPr/>
          <p:nvPr/>
        </p:nvSpPr>
        <p:spPr>
          <a:xfrm>
            <a:off x="3125116" y="5801712"/>
            <a:ext cx="2949547" cy="861774"/>
          </a:xfrm>
          <a:prstGeom prst="rect">
            <a:avLst/>
          </a:prstGeom>
          <a:solidFill>
            <a:schemeClr val="accent3">
              <a:lumMod val="60000"/>
              <a:lumOff val="40000"/>
            </a:schemeClr>
          </a:solidFill>
        </p:spPr>
        <p:txBody>
          <a:bodyPr wrap="square">
            <a:spAutoFit/>
          </a:bodyPr>
          <a:lstStyle/>
          <a:p>
            <a:r>
              <a:rPr lang="en-US" sz="1000" b="1" dirty="0">
                <a:solidFill>
                  <a:schemeClr val="bg1"/>
                </a:solidFill>
              </a:rPr>
              <a:t>The last step in this vertical hierarchy is the responsibility of the Product manager ,</a:t>
            </a:r>
          </a:p>
          <a:p>
            <a:r>
              <a:rPr lang="en-US" sz="1000" b="1" dirty="0">
                <a:solidFill>
                  <a:schemeClr val="bg1"/>
                </a:solidFill>
              </a:rPr>
              <a:t> and the Software Architect to approve the final developed features, or send it back to be readjusted</a:t>
            </a:r>
          </a:p>
        </p:txBody>
      </p:sp>
      <p:sp>
        <p:nvSpPr>
          <p:cNvPr id="51" name="Rectangle 50"/>
          <p:cNvSpPr/>
          <p:nvPr/>
        </p:nvSpPr>
        <p:spPr>
          <a:xfrm>
            <a:off x="6200961" y="1601516"/>
            <a:ext cx="6096000" cy="861774"/>
          </a:xfrm>
          <a:prstGeom prst="rect">
            <a:avLst/>
          </a:prstGeom>
        </p:spPr>
        <p:txBody>
          <a:bodyPr>
            <a:spAutoFit/>
          </a:bodyPr>
          <a:lstStyle/>
          <a:p>
            <a:r>
              <a:rPr lang="en-US" sz="1000" dirty="0"/>
              <a:t>The team leads, the product manager, </a:t>
            </a:r>
          </a:p>
          <a:p>
            <a:r>
              <a:rPr lang="en-US" sz="1000" dirty="0"/>
              <a:t>the project manager, and the software architect</a:t>
            </a:r>
          </a:p>
          <a:p>
            <a:r>
              <a:rPr lang="en-US" sz="1000" dirty="0"/>
              <a:t> will set up initial points</a:t>
            </a:r>
          </a:p>
          <a:p>
            <a:r>
              <a:rPr lang="en-US" sz="1000" dirty="0"/>
              <a:t> to customize the developed five features </a:t>
            </a:r>
          </a:p>
          <a:p>
            <a:r>
              <a:rPr lang="en-US" sz="1000" dirty="0"/>
              <a:t>for the new XYZ software.</a:t>
            </a:r>
          </a:p>
        </p:txBody>
      </p:sp>
      <p:sp>
        <p:nvSpPr>
          <p:cNvPr id="53" name="Rectangle 52"/>
          <p:cNvSpPr/>
          <p:nvPr/>
        </p:nvSpPr>
        <p:spPr>
          <a:xfrm>
            <a:off x="6200961" y="2531375"/>
            <a:ext cx="6096000" cy="415498"/>
          </a:xfrm>
          <a:prstGeom prst="rect">
            <a:avLst/>
          </a:prstGeom>
        </p:spPr>
        <p:txBody>
          <a:bodyPr>
            <a:spAutoFit/>
          </a:bodyPr>
          <a:lstStyle/>
          <a:p>
            <a:r>
              <a:rPr lang="en-US" sz="1000" dirty="0"/>
              <a:t>The software developers and testers team</a:t>
            </a:r>
          </a:p>
          <a:p>
            <a:r>
              <a:rPr lang="en-US" sz="1000" dirty="0"/>
              <a:t>customize and test feature one.</a:t>
            </a:r>
          </a:p>
        </p:txBody>
      </p:sp>
      <p:sp>
        <p:nvSpPr>
          <p:cNvPr id="55" name="Rectangle 54"/>
          <p:cNvSpPr/>
          <p:nvPr/>
        </p:nvSpPr>
        <p:spPr>
          <a:xfrm>
            <a:off x="6192136" y="3057743"/>
            <a:ext cx="3273031"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6" name="Rectangle 55"/>
          <p:cNvSpPr/>
          <p:nvPr/>
        </p:nvSpPr>
        <p:spPr>
          <a:xfrm>
            <a:off x="6202777" y="3046413"/>
            <a:ext cx="3251747" cy="415498"/>
          </a:xfrm>
          <a:prstGeom prst="rect">
            <a:avLst/>
          </a:prstGeom>
        </p:spPr>
        <p:txBody>
          <a:bodyPr wrap="square">
            <a:spAutoFit/>
          </a:bodyPr>
          <a:lstStyle/>
          <a:p>
            <a:r>
              <a:rPr lang="en-US" sz="1000" dirty="0"/>
              <a:t>The software developers and testers team</a:t>
            </a:r>
          </a:p>
          <a:p>
            <a:r>
              <a:rPr lang="en-US" sz="1000" dirty="0"/>
              <a:t>customize and test feature two.</a:t>
            </a:r>
          </a:p>
        </p:txBody>
      </p:sp>
      <p:sp>
        <p:nvSpPr>
          <p:cNvPr id="58" name="Rectangle 57"/>
          <p:cNvSpPr/>
          <p:nvPr/>
        </p:nvSpPr>
        <p:spPr>
          <a:xfrm>
            <a:off x="6192136" y="3553101"/>
            <a:ext cx="3273031"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7" name="Rectangle 56"/>
          <p:cNvSpPr/>
          <p:nvPr/>
        </p:nvSpPr>
        <p:spPr>
          <a:xfrm>
            <a:off x="6205118" y="3487156"/>
            <a:ext cx="3213652" cy="415498"/>
          </a:xfrm>
          <a:prstGeom prst="rect">
            <a:avLst/>
          </a:prstGeom>
        </p:spPr>
        <p:txBody>
          <a:bodyPr wrap="square">
            <a:spAutoFit/>
          </a:bodyPr>
          <a:lstStyle/>
          <a:p>
            <a:r>
              <a:rPr lang="en-US" sz="1000" dirty="0"/>
              <a:t>The software developers and testers team</a:t>
            </a:r>
          </a:p>
          <a:p>
            <a:r>
              <a:rPr lang="en-US" sz="1000" dirty="0"/>
              <a:t>customize and test feature three.</a:t>
            </a:r>
          </a:p>
        </p:txBody>
      </p:sp>
      <p:sp>
        <p:nvSpPr>
          <p:cNvPr id="59" name="Rectangle 58"/>
          <p:cNvSpPr/>
          <p:nvPr/>
        </p:nvSpPr>
        <p:spPr>
          <a:xfrm>
            <a:off x="6192136" y="4059288"/>
            <a:ext cx="3273031"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Rectangle 59"/>
          <p:cNvSpPr/>
          <p:nvPr/>
        </p:nvSpPr>
        <p:spPr>
          <a:xfrm>
            <a:off x="6200931" y="4042499"/>
            <a:ext cx="3213652" cy="415498"/>
          </a:xfrm>
          <a:prstGeom prst="rect">
            <a:avLst/>
          </a:prstGeom>
        </p:spPr>
        <p:txBody>
          <a:bodyPr wrap="square">
            <a:spAutoFit/>
          </a:bodyPr>
          <a:lstStyle/>
          <a:p>
            <a:r>
              <a:rPr lang="en-US" sz="1000" dirty="0"/>
              <a:t>The software developers and testers team</a:t>
            </a:r>
          </a:p>
          <a:p>
            <a:r>
              <a:rPr lang="en-US" sz="1000" dirty="0"/>
              <a:t>customize and test feature four.</a:t>
            </a:r>
          </a:p>
        </p:txBody>
      </p:sp>
      <p:sp>
        <p:nvSpPr>
          <p:cNvPr id="61" name="Rectangle 60"/>
          <p:cNvSpPr/>
          <p:nvPr/>
        </p:nvSpPr>
        <p:spPr>
          <a:xfrm>
            <a:off x="6184261" y="4599133"/>
            <a:ext cx="3273031" cy="415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2" name="Rectangle 61"/>
          <p:cNvSpPr/>
          <p:nvPr/>
        </p:nvSpPr>
        <p:spPr>
          <a:xfrm>
            <a:off x="6186848" y="4592520"/>
            <a:ext cx="3213652" cy="415498"/>
          </a:xfrm>
          <a:prstGeom prst="rect">
            <a:avLst/>
          </a:prstGeom>
        </p:spPr>
        <p:txBody>
          <a:bodyPr wrap="square">
            <a:spAutoFit/>
          </a:bodyPr>
          <a:lstStyle/>
          <a:p>
            <a:r>
              <a:rPr lang="en-US" sz="1000" dirty="0"/>
              <a:t>The software developers and testers team</a:t>
            </a:r>
          </a:p>
          <a:p>
            <a:r>
              <a:rPr lang="en-US" sz="1000" dirty="0"/>
              <a:t>customize and test feature five.</a:t>
            </a:r>
          </a:p>
        </p:txBody>
      </p:sp>
      <p:sp>
        <p:nvSpPr>
          <p:cNvPr id="63" name="Rectangle 62"/>
          <p:cNvSpPr/>
          <p:nvPr/>
        </p:nvSpPr>
        <p:spPr>
          <a:xfrm>
            <a:off x="6193557" y="5086337"/>
            <a:ext cx="3206943" cy="553998"/>
          </a:xfrm>
          <a:prstGeom prst="rect">
            <a:avLst/>
          </a:prstGeom>
        </p:spPr>
        <p:txBody>
          <a:bodyPr wrap="square">
            <a:spAutoFit/>
          </a:bodyPr>
          <a:lstStyle/>
          <a:p>
            <a:r>
              <a:rPr lang="en-US" sz="1000" dirty="0"/>
              <a:t>The product manager, project manager, </a:t>
            </a:r>
          </a:p>
          <a:p>
            <a:r>
              <a:rPr lang="en-US" sz="1000" dirty="0"/>
              <a:t>and software architect check </a:t>
            </a:r>
          </a:p>
          <a:p>
            <a:r>
              <a:rPr lang="en-US" sz="1000" dirty="0"/>
              <a:t>features compatibility with the new UI.</a:t>
            </a:r>
          </a:p>
        </p:txBody>
      </p:sp>
      <p:sp>
        <p:nvSpPr>
          <p:cNvPr id="65" name="Rectangle 64"/>
          <p:cNvSpPr/>
          <p:nvPr/>
        </p:nvSpPr>
        <p:spPr>
          <a:xfrm>
            <a:off x="6181493" y="5816623"/>
            <a:ext cx="3273031" cy="861774"/>
          </a:xfrm>
          <a:prstGeom prst="rect">
            <a:avLst/>
          </a:prstGeom>
          <a:solidFill>
            <a:schemeClr val="accent3">
              <a:lumMod val="60000"/>
              <a:lumOff val="40000"/>
            </a:schemeClr>
          </a:solidFill>
        </p:spPr>
        <p:txBody>
          <a:bodyPr wrap="square">
            <a:spAutoFit/>
          </a:bodyPr>
          <a:lstStyle/>
          <a:p>
            <a:r>
              <a:rPr lang="en-US" sz="1000" b="1" dirty="0">
                <a:solidFill>
                  <a:schemeClr val="bg1"/>
                </a:solidFill>
              </a:rPr>
              <a:t>The product manager and the project manager, </a:t>
            </a:r>
          </a:p>
          <a:p>
            <a:r>
              <a:rPr lang="en-US" sz="1000" b="1" dirty="0">
                <a:solidFill>
                  <a:schemeClr val="bg1"/>
                </a:solidFill>
              </a:rPr>
              <a:t>and the software architect will approve</a:t>
            </a:r>
          </a:p>
          <a:p>
            <a:r>
              <a:rPr lang="en-US" sz="1000" b="1" dirty="0">
                <a:solidFill>
                  <a:schemeClr val="bg1"/>
                </a:solidFill>
              </a:rPr>
              <a:t> the final adjustment for </a:t>
            </a:r>
          </a:p>
          <a:p>
            <a:r>
              <a:rPr lang="en-US" sz="1000" b="1" dirty="0">
                <a:solidFill>
                  <a:schemeClr val="bg1"/>
                </a:solidFill>
              </a:rPr>
              <a:t>the new five </a:t>
            </a:r>
            <a:r>
              <a:rPr lang="en-US" sz="1000" b="1" dirty="0" err="1">
                <a:solidFill>
                  <a:schemeClr val="bg1"/>
                </a:solidFill>
              </a:rPr>
              <a:t>vustomized</a:t>
            </a:r>
            <a:r>
              <a:rPr lang="en-US" sz="1000" b="1" dirty="0">
                <a:solidFill>
                  <a:schemeClr val="bg1"/>
                </a:solidFill>
              </a:rPr>
              <a:t> features or send it back to be readjusted.</a:t>
            </a:r>
          </a:p>
        </p:txBody>
      </p:sp>
      <p:sp>
        <p:nvSpPr>
          <p:cNvPr id="67" name="Rectangle 66"/>
          <p:cNvSpPr/>
          <p:nvPr/>
        </p:nvSpPr>
        <p:spPr>
          <a:xfrm>
            <a:off x="9639702" y="2551473"/>
            <a:ext cx="2531118" cy="880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00" dirty="0"/>
          </a:p>
          <a:p>
            <a:r>
              <a:rPr lang="en-US" sz="1000" dirty="0"/>
              <a:t>The team leads, the product manager, </a:t>
            </a:r>
          </a:p>
          <a:p>
            <a:r>
              <a:rPr lang="en-US" sz="1000" dirty="0"/>
              <a:t>the project manager, and the software recheck the new software </a:t>
            </a:r>
          </a:p>
          <a:p>
            <a:r>
              <a:rPr lang="en-US" sz="1000" dirty="0"/>
              <a:t> </a:t>
            </a:r>
          </a:p>
        </p:txBody>
      </p:sp>
      <p:sp>
        <p:nvSpPr>
          <p:cNvPr id="70" name="Rectangle 69"/>
          <p:cNvSpPr/>
          <p:nvPr/>
        </p:nvSpPr>
        <p:spPr>
          <a:xfrm>
            <a:off x="9688987" y="1535418"/>
            <a:ext cx="2555494" cy="861774"/>
          </a:xfrm>
          <a:prstGeom prst="rect">
            <a:avLst/>
          </a:prstGeom>
        </p:spPr>
        <p:txBody>
          <a:bodyPr wrap="square">
            <a:spAutoFit/>
          </a:bodyPr>
          <a:lstStyle/>
          <a:p>
            <a:r>
              <a:rPr lang="en-US" sz="1000" dirty="0"/>
              <a:t> the software testers  </a:t>
            </a:r>
          </a:p>
          <a:p>
            <a:r>
              <a:rPr lang="en-US" sz="1000" dirty="0"/>
              <a:t>  perform comprehensive and test</a:t>
            </a:r>
          </a:p>
          <a:p>
            <a:r>
              <a:rPr lang="en-US" sz="1000" dirty="0"/>
              <a:t>  for the workability and the  performance  of the efficiency of their new software.</a:t>
            </a:r>
          </a:p>
        </p:txBody>
      </p:sp>
      <p:sp>
        <p:nvSpPr>
          <p:cNvPr id="72" name="Rectangle 71"/>
          <p:cNvSpPr/>
          <p:nvPr/>
        </p:nvSpPr>
        <p:spPr>
          <a:xfrm>
            <a:off x="9615157" y="3526873"/>
            <a:ext cx="2571004" cy="707886"/>
          </a:xfrm>
          <a:prstGeom prst="rect">
            <a:avLst/>
          </a:prstGeom>
        </p:spPr>
        <p:txBody>
          <a:bodyPr wrap="square">
            <a:spAutoFit/>
          </a:bodyPr>
          <a:lstStyle/>
          <a:p>
            <a:r>
              <a:rPr lang="en-US" sz="1000" dirty="0"/>
              <a:t>The IT director and project manager</a:t>
            </a:r>
          </a:p>
          <a:p>
            <a:r>
              <a:rPr lang="en-US" sz="1000" dirty="0"/>
              <a:t> will lead</a:t>
            </a:r>
          </a:p>
          <a:p>
            <a:r>
              <a:rPr lang="en-US" sz="1000" dirty="0"/>
              <a:t> the final  review on </a:t>
            </a:r>
          </a:p>
          <a:p>
            <a:r>
              <a:rPr lang="en-US" sz="1000" dirty="0"/>
              <a:t>XYZ Business workflow 1.0 software.</a:t>
            </a:r>
          </a:p>
        </p:txBody>
      </p:sp>
      <p:sp>
        <p:nvSpPr>
          <p:cNvPr id="74" name="Rectangle 73"/>
          <p:cNvSpPr/>
          <p:nvPr/>
        </p:nvSpPr>
        <p:spPr>
          <a:xfrm>
            <a:off x="9615157" y="5209448"/>
            <a:ext cx="2551710" cy="861774"/>
          </a:xfrm>
          <a:prstGeom prst="rect">
            <a:avLst/>
          </a:prstGeom>
          <a:solidFill>
            <a:schemeClr val="accent3">
              <a:lumMod val="60000"/>
              <a:lumOff val="40000"/>
            </a:schemeClr>
          </a:solidFill>
        </p:spPr>
        <p:txBody>
          <a:bodyPr wrap="square">
            <a:spAutoFit/>
          </a:bodyPr>
          <a:lstStyle/>
          <a:p>
            <a:r>
              <a:rPr lang="en-US" sz="1000" b="1" dirty="0">
                <a:solidFill>
                  <a:schemeClr val="bg1"/>
                </a:solidFill>
              </a:rPr>
              <a:t>The product manager &amp; the </a:t>
            </a:r>
          </a:p>
          <a:p>
            <a:r>
              <a:rPr lang="en-US" sz="1000" b="1" dirty="0">
                <a:solidFill>
                  <a:schemeClr val="bg1"/>
                </a:solidFill>
              </a:rPr>
              <a:t>project manager will authorize the</a:t>
            </a:r>
          </a:p>
          <a:p>
            <a:r>
              <a:rPr lang="en-US" sz="1000" b="1" dirty="0">
                <a:solidFill>
                  <a:schemeClr val="bg1"/>
                </a:solidFill>
              </a:rPr>
              <a:t>release of  the new product to the client.</a:t>
            </a:r>
          </a:p>
          <a:p>
            <a:endParaRPr lang="en-US" sz="1000" dirty="0"/>
          </a:p>
        </p:txBody>
      </p:sp>
      <p:sp>
        <p:nvSpPr>
          <p:cNvPr id="76" name="Rounded Rectangle 75"/>
          <p:cNvSpPr/>
          <p:nvPr/>
        </p:nvSpPr>
        <p:spPr>
          <a:xfrm>
            <a:off x="3175099" y="961085"/>
            <a:ext cx="2721444" cy="494920"/>
          </a:xfrm>
          <a:prstGeom prst="roundRect">
            <a:avLst/>
          </a:prstGeom>
          <a:solidFill>
            <a:schemeClr val="accent5">
              <a:lumMod val="50000"/>
              <a:alpha val="92000"/>
            </a:schemeClr>
          </a:solidFill>
          <a:scene3d>
            <a:camera prst="orthographicFront"/>
            <a:lightRig rig="freezing" dir="t"/>
          </a:scene3d>
          <a:sp3d extrusionH="50800">
            <a:bevelT w="57150" prst="artDeco"/>
            <a:bevelB w="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Developing 3 features </a:t>
            </a:r>
          </a:p>
        </p:txBody>
      </p:sp>
      <p:sp>
        <p:nvSpPr>
          <p:cNvPr id="77" name="Rounded Rectangle 76"/>
          <p:cNvSpPr/>
          <p:nvPr/>
        </p:nvSpPr>
        <p:spPr>
          <a:xfrm>
            <a:off x="6479204" y="929297"/>
            <a:ext cx="2774486" cy="494920"/>
          </a:xfrm>
          <a:prstGeom prst="roundRect">
            <a:avLst/>
          </a:prstGeom>
          <a:solidFill>
            <a:schemeClr val="accent5">
              <a:lumMod val="50000"/>
              <a:alpha val="92000"/>
            </a:schemeClr>
          </a:solidFill>
          <a:scene3d>
            <a:camera prst="orthographicFront"/>
            <a:lightRig rig="freezing" dir="t"/>
          </a:scene3d>
          <a:sp3d extrusionH="50800">
            <a:bevelT w="57150" prst="artDeco"/>
            <a:bevelB w="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Customizing 5 features</a:t>
            </a:r>
          </a:p>
        </p:txBody>
      </p:sp>
      <p:sp>
        <p:nvSpPr>
          <p:cNvPr id="78" name="Rounded Rectangle 77"/>
          <p:cNvSpPr/>
          <p:nvPr/>
        </p:nvSpPr>
        <p:spPr>
          <a:xfrm>
            <a:off x="9810183" y="917553"/>
            <a:ext cx="2258008" cy="494920"/>
          </a:xfrm>
          <a:prstGeom prst="roundRect">
            <a:avLst/>
          </a:prstGeom>
          <a:solidFill>
            <a:schemeClr val="accent5">
              <a:lumMod val="50000"/>
              <a:alpha val="92000"/>
            </a:schemeClr>
          </a:solidFill>
          <a:scene3d>
            <a:camera prst="orthographicFront"/>
            <a:lightRig rig="freezing" dir="t"/>
          </a:scene3d>
          <a:sp3d extrusionH="50800">
            <a:bevelT w="57150" prst="artDeco"/>
            <a:bevelB w="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FF0000"/>
                </a:solidFill>
              </a:rPr>
              <a:t>Software test</a:t>
            </a:r>
          </a:p>
        </p:txBody>
      </p:sp>
      <p:sp>
        <p:nvSpPr>
          <p:cNvPr id="80" name="Right Arrow 79"/>
          <p:cNvSpPr/>
          <p:nvPr/>
        </p:nvSpPr>
        <p:spPr>
          <a:xfrm>
            <a:off x="6096000" y="1055496"/>
            <a:ext cx="269759" cy="27482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81" name="Right Arrow 80"/>
          <p:cNvSpPr/>
          <p:nvPr/>
        </p:nvSpPr>
        <p:spPr>
          <a:xfrm>
            <a:off x="9394010" y="1061566"/>
            <a:ext cx="275853" cy="27482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sp>
        <p:nvSpPr>
          <p:cNvPr id="66" name="Rectangle 65"/>
          <p:cNvSpPr/>
          <p:nvPr/>
        </p:nvSpPr>
        <p:spPr>
          <a:xfrm>
            <a:off x="9642221" y="4343585"/>
            <a:ext cx="2531118" cy="738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The Product manager coordinates with the XYZ finance to get approval for the new software</a:t>
            </a:r>
          </a:p>
        </p:txBody>
      </p:sp>
    </p:spTree>
    <p:extLst>
      <p:ext uri="{BB962C8B-B14F-4D97-AF65-F5344CB8AC3E}">
        <p14:creationId xmlns:p14="http://schemas.microsoft.com/office/powerpoint/2010/main" val="2596930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6430581"/>
            <a:ext cx="3161777" cy="3944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095" y="5983544"/>
            <a:ext cx="3165911" cy="336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2091" y="4082818"/>
            <a:ext cx="3185097" cy="184666"/>
          </a:xfrm>
          <a:prstGeom prst="rect">
            <a:avLst/>
          </a:prstGeom>
          <a:solidFill>
            <a:schemeClr val="accent1">
              <a:lumMod val="75000"/>
            </a:schemeClr>
          </a:solidFill>
        </p:spPr>
        <p:txBody>
          <a:bodyPr wrap="square">
            <a:spAutoFit/>
          </a:bodyPr>
          <a:lstStyle/>
          <a:p>
            <a:r>
              <a:rPr lang="en-US" sz="600" dirty="0"/>
              <a:t> The software developers team customize features one to five</a:t>
            </a:r>
          </a:p>
        </p:txBody>
      </p:sp>
      <p:sp>
        <p:nvSpPr>
          <p:cNvPr id="14" name="Rectangle 13"/>
          <p:cNvSpPr/>
          <p:nvPr/>
        </p:nvSpPr>
        <p:spPr>
          <a:xfrm>
            <a:off x="-2091" y="2100461"/>
            <a:ext cx="3187460" cy="311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flipV="1">
            <a:off x="6422911" y="594361"/>
            <a:ext cx="5529293" cy="25804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0" y="6507"/>
            <a:ext cx="1893304" cy="24888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RACI’s chart</a:t>
            </a:r>
          </a:p>
        </p:txBody>
      </p:sp>
      <p:graphicFrame>
        <p:nvGraphicFramePr>
          <p:cNvPr id="18" name="Table 17"/>
          <p:cNvGraphicFramePr>
            <a:graphicFrameLocks noGrp="1"/>
          </p:cNvGraphicFramePr>
          <p:nvPr>
            <p:extLst>
              <p:ext uri="{D42A27DB-BD31-4B8C-83A1-F6EECF244321}">
                <p14:modId xmlns:p14="http://schemas.microsoft.com/office/powerpoint/2010/main" val="3200155805"/>
              </p:ext>
            </p:extLst>
          </p:nvPr>
        </p:nvGraphicFramePr>
        <p:xfrm>
          <a:off x="0" y="872065"/>
          <a:ext cx="11952205" cy="457200"/>
        </p:xfrm>
        <a:graphic>
          <a:graphicData uri="http://schemas.openxmlformats.org/drawingml/2006/table">
            <a:tbl>
              <a:tblPr firstRow="1" bandRow="1">
                <a:tableStyleId>{5C22544A-7EE6-4342-B048-85BDC9FD1C3A}</a:tableStyleId>
              </a:tblPr>
              <a:tblGrid>
                <a:gridCol w="3209731">
                  <a:extLst>
                    <a:ext uri="{9D8B030D-6E8A-4147-A177-3AD203B41FA5}">
                      <a16:colId xmlns:a16="http://schemas.microsoft.com/office/drawing/2014/main" val="20000"/>
                    </a:ext>
                  </a:extLst>
                </a:gridCol>
                <a:gridCol w="474195">
                  <a:extLst>
                    <a:ext uri="{9D8B030D-6E8A-4147-A177-3AD203B41FA5}">
                      <a16:colId xmlns:a16="http://schemas.microsoft.com/office/drawing/2014/main" val="20001"/>
                    </a:ext>
                  </a:extLst>
                </a:gridCol>
                <a:gridCol w="694735">
                  <a:extLst>
                    <a:ext uri="{9D8B030D-6E8A-4147-A177-3AD203B41FA5}">
                      <a16:colId xmlns:a16="http://schemas.microsoft.com/office/drawing/2014/main" val="20002"/>
                    </a:ext>
                  </a:extLst>
                </a:gridCol>
                <a:gridCol w="1051246">
                  <a:extLst>
                    <a:ext uri="{9D8B030D-6E8A-4147-A177-3AD203B41FA5}">
                      <a16:colId xmlns:a16="http://schemas.microsoft.com/office/drawing/2014/main" val="20003"/>
                    </a:ext>
                  </a:extLst>
                </a:gridCol>
                <a:gridCol w="1069526">
                  <a:extLst>
                    <a:ext uri="{9D8B030D-6E8A-4147-A177-3AD203B41FA5}">
                      <a16:colId xmlns:a16="http://schemas.microsoft.com/office/drawing/2014/main" val="20004"/>
                    </a:ext>
                  </a:extLst>
                </a:gridCol>
                <a:gridCol w="996397">
                  <a:extLst>
                    <a:ext uri="{9D8B030D-6E8A-4147-A177-3AD203B41FA5}">
                      <a16:colId xmlns:a16="http://schemas.microsoft.com/office/drawing/2014/main" val="20005"/>
                    </a:ext>
                  </a:extLst>
                </a:gridCol>
                <a:gridCol w="1133516">
                  <a:extLst>
                    <a:ext uri="{9D8B030D-6E8A-4147-A177-3AD203B41FA5}">
                      <a16:colId xmlns:a16="http://schemas.microsoft.com/office/drawing/2014/main" val="20006"/>
                    </a:ext>
                  </a:extLst>
                </a:gridCol>
                <a:gridCol w="713018">
                  <a:extLst>
                    <a:ext uri="{9D8B030D-6E8A-4147-A177-3AD203B41FA5}">
                      <a16:colId xmlns:a16="http://schemas.microsoft.com/office/drawing/2014/main" val="20007"/>
                    </a:ext>
                  </a:extLst>
                </a:gridCol>
                <a:gridCol w="649030">
                  <a:extLst>
                    <a:ext uri="{9D8B030D-6E8A-4147-A177-3AD203B41FA5}">
                      <a16:colId xmlns:a16="http://schemas.microsoft.com/office/drawing/2014/main" val="20008"/>
                    </a:ext>
                  </a:extLst>
                </a:gridCol>
                <a:gridCol w="740441">
                  <a:extLst>
                    <a:ext uri="{9D8B030D-6E8A-4147-A177-3AD203B41FA5}">
                      <a16:colId xmlns:a16="http://schemas.microsoft.com/office/drawing/2014/main" val="20009"/>
                    </a:ext>
                  </a:extLst>
                </a:gridCol>
                <a:gridCol w="1008686">
                  <a:extLst>
                    <a:ext uri="{9D8B030D-6E8A-4147-A177-3AD203B41FA5}">
                      <a16:colId xmlns:a16="http://schemas.microsoft.com/office/drawing/2014/main" val="20010"/>
                    </a:ext>
                  </a:extLst>
                </a:gridCol>
                <a:gridCol w="211684">
                  <a:extLst>
                    <a:ext uri="{9D8B030D-6E8A-4147-A177-3AD203B41FA5}">
                      <a16:colId xmlns:a16="http://schemas.microsoft.com/office/drawing/2014/main" val="20011"/>
                    </a:ext>
                  </a:extLst>
                </a:gridCol>
              </a:tblGrid>
              <a:tr h="370840">
                <a:tc>
                  <a:txBody>
                    <a:bodyPr/>
                    <a:lstStyle/>
                    <a:p>
                      <a:r>
                        <a:rPr lang="en-US" dirty="0"/>
                        <a:t>Task/Delivered</a:t>
                      </a:r>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CEO</a:t>
                      </a:r>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IT</a:t>
                      </a:r>
                      <a:r>
                        <a:rPr lang="en-US" sz="800" baseline="0" dirty="0"/>
                        <a:t> Director</a:t>
                      </a:r>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Ryan Hernandez</a:t>
                      </a:r>
                    </a:p>
                    <a:p>
                      <a:r>
                        <a:rPr lang="en-US" sz="800" dirty="0"/>
                        <a:t>Team Lead</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Julia Smith</a:t>
                      </a:r>
                    </a:p>
                    <a:p>
                      <a:r>
                        <a:rPr lang="en-US" sz="800" dirty="0"/>
                        <a:t>Product Manager</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Project Manager</a:t>
                      </a:r>
                    </a:p>
                    <a:p>
                      <a:r>
                        <a:rPr lang="en-US" sz="800" dirty="0"/>
                        <a:t>Dawn Smith</a:t>
                      </a:r>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Michael Lee</a:t>
                      </a:r>
                    </a:p>
                    <a:p>
                      <a:r>
                        <a:rPr lang="en-US" sz="800" dirty="0"/>
                        <a:t>Software Architect</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UI </a:t>
                      </a:r>
                    </a:p>
                    <a:p>
                      <a:r>
                        <a:rPr lang="en-US" sz="800" dirty="0"/>
                        <a:t>Developer</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r>
                        <a:rPr lang="en-US" sz="800" dirty="0"/>
                        <a:t>UI </a:t>
                      </a:r>
                    </a:p>
                    <a:p>
                      <a:r>
                        <a:rPr lang="en-US" sz="800" dirty="0"/>
                        <a:t>Designer</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Software Developers</a:t>
                      </a:r>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dirty="0"/>
                        <a:t>Software Testers</a:t>
                      </a:r>
                    </a:p>
                    <a:p>
                      <a:endParaRPr lang="en-US" sz="800" dirty="0"/>
                    </a:p>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tc>
                  <a:txBody>
                    <a:bodyPr/>
                    <a:lstStyle/>
                    <a:p>
                      <a:endParaRPr lang="en-US" sz="800" dirty="0"/>
                    </a:p>
                  </a:txBody>
                  <a:tcPr>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8900000" scaled="1"/>
                      <a:tileRect/>
                    </a:gradFill>
                  </a:tcPr>
                </a:tc>
                <a:extLst>
                  <a:ext uri="{0D108BD9-81ED-4DB2-BD59-A6C34878D82A}">
                    <a16:rowId xmlns:a16="http://schemas.microsoft.com/office/drawing/2014/main" val="10000"/>
                  </a:ext>
                </a:extLst>
              </a:tr>
            </a:tbl>
          </a:graphicData>
        </a:graphic>
      </p:graphicFrame>
      <p:sp>
        <p:nvSpPr>
          <p:cNvPr id="19" name="Rectangle 18"/>
          <p:cNvSpPr/>
          <p:nvPr/>
        </p:nvSpPr>
        <p:spPr>
          <a:xfrm>
            <a:off x="6463691" y="531977"/>
            <a:ext cx="5655735" cy="3970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2" name="Rectangle 21"/>
          <p:cNvSpPr/>
          <p:nvPr/>
        </p:nvSpPr>
        <p:spPr>
          <a:xfrm>
            <a:off x="172" y="1657813"/>
            <a:ext cx="3200400" cy="346249"/>
          </a:xfrm>
          <a:prstGeom prst="rect">
            <a:avLst/>
          </a:prstGeom>
          <a:solidFill>
            <a:schemeClr val="accent1">
              <a:lumMod val="75000"/>
            </a:schemeClr>
          </a:solidFill>
        </p:spPr>
        <p:txBody>
          <a:bodyPr wrap="square">
            <a:spAutoFit/>
          </a:bodyPr>
          <a:lstStyle/>
          <a:p>
            <a:r>
              <a:rPr lang="en-US" sz="550" dirty="0"/>
              <a:t>Project managers and the UI Designer plus UI Developer in the company will the principal points for developing the initial design and defining the primary frameworks' based  on the ABC workflow  v. 3.0</a:t>
            </a:r>
          </a:p>
        </p:txBody>
      </p:sp>
      <p:sp>
        <p:nvSpPr>
          <p:cNvPr id="28" name="Rectangle 27"/>
          <p:cNvSpPr/>
          <p:nvPr/>
        </p:nvSpPr>
        <p:spPr>
          <a:xfrm>
            <a:off x="-9915" y="2468564"/>
            <a:ext cx="3185097" cy="346249"/>
          </a:xfrm>
          <a:prstGeom prst="rect">
            <a:avLst/>
          </a:prstGeom>
          <a:solidFill>
            <a:schemeClr val="accent1">
              <a:lumMod val="75000"/>
            </a:schemeClr>
          </a:solidFill>
        </p:spPr>
        <p:txBody>
          <a:bodyPr wrap="square">
            <a:spAutoFit/>
          </a:bodyPr>
          <a:lstStyle/>
          <a:p>
            <a:r>
              <a:rPr lang="en-US" sz="550" dirty="0"/>
              <a:t>The team lead, product manager  project manager,</a:t>
            </a:r>
          </a:p>
          <a:p>
            <a:r>
              <a:rPr lang="en-US" sz="550" dirty="0"/>
              <a:t> and software architect will generate  the framework  for three new features  </a:t>
            </a:r>
          </a:p>
          <a:p>
            <a:r>
              <a:rPr lang="en-US" sz="550" dirty="0"/>
              <a:t> </a:t>
            </a:r>
          </a:p>
        </p:txBody>
      </p:sp>
      <p:sp>
        <p:nvSpPr>
          <p:cNvPr id="29" name="Rectangle 28"/>
          <p:cNvSpPr/>
          <p:nvPr/>
        </p:nvSpPr>
        <p:spPr>
          <a:xfrm>
            <a:off x="0" y="1349993"/>
            <a:ext cx="3185098" cy="264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t>Requirements Analysis</a:t>
            </a:r>
          </a:p>
        </p:txBody>
      </p:sp>
      <p:sp>
        <p:nvSpPr>
          <p:cNvPr id="35" name="Rectangle 34"/>
          <p:cNvSpPr/>
          <p:nvPr/>
        </p:nvSpPr>
        <p:spPr>
          <a:xfrm>
            <a:off x="3232900" y="1349992"/>
            <a:ext cx="402122"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37" name="Rectangle 36"/>
          <p:cNvSpPr/>
          <p:nvPr/>
        </p:nvSpPr>
        <p:spPr>
          <a:xfrm>
            <a:off x="3691468" y="1349992"/>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38" name="Rectangle 37"/>
          <p:cNvSpPr/>
          <p:nvPr/>
        </p:nvSpPr>
        <p:spPr>
          <a:xfrm>
            <a:off x="4413956" y="1356859"/>
            <a:ext cx="1001887"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39" name="Rectangle 38"/>
          <p:cNvSpPr/>
          <p:nvPr/>
        </p:nvSpPr>
        <p:spPr>
          <a:xfrm>
            <a:off x="6524990" y="1349992"/>
            <a:ext cx="94252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40" name="Rectangle 39"/>
          <p:cNvSpPr/>
          <p:nvPr/>
        </p:nvSpPr>
        <p:spPr>
          <a:xfrm>
            <a:off x="7515314" y="1349991"/>
            <a:ext cx="1131975" cy="26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41" name="Rectangle 40"/>
          <p:cNvSpPr/>
          <p:nvPr/>
        </p:nvSpPr>
        <p:spPr>
          <a:xfrm>
            <a:off x="10783538" y="1349991"/>
            <a:ext cx="116866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42" name="Rectangle 41"/>
          <p:cNvSpPr/>
          <p:nvPr/>
        </p:nvSpPr>
        <p:spPr>
          <a:xfrm>
            <a:off x="8683983" y="1356860"/>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43" name="Rectangle 42"/>
          <p:cNvSpPr/>
          <p:nvPr/>
        </p:nvSpPr>
        <p:spPr>
          <a:xfrm>
            <a:off x="10038470" y="1340641"/>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44" name="Rectangle 43"/>
          <p:cNvSpPr/>
          <p:nvPr/>
        </p:nvSpPr>
        <p:spPr>
          <a:xfrm>
            <a:off x="9392356" y="1340640"/>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45" name="Rectangle 44"/>
          <p:cNvSpPr/>
          <p:nvPr/>
        </p:nvSpPr>
        <p:spPr>
          <a:xfrm>
            <a:off x="5463646" y="1356859"/>
            <a:ext cx="101354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3" name="Rectangle 2"/>
          <p:cNvSpPr/>
          <p:nvPr/>
        </p:nvSpPr>
        <p:spPr>
          <a:xfrm>
            <a:off x="4385388" y="161301"/>
            <a:ext cx="7566815" cy="44447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p:cNvSpPr/>
          <p:nvPr/>
        </p:nvSpPr>
        <p:spPr>
          <a:xfrm>
            <a:off x="4385388" y="605557"/>
            <a:ext cx="2220685" cy="25804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Rectangle 26"/>
          <p:cNvSpPr/>
          <p:nvPr/>
        </p:nvSpPr>
        <p:spPr>
          <a:xfrm>
            <a:off x="7762321" y="99263"/>
            <a:ext cx="300082" cy="584775"/>
          </a:xfrm>
          <a:prstGeom prst="rect">
            <a:avLst/>
          </a:prstGeom>
          <a:noFill/>
        </p:spPr>
        <p:txBody>
          <a:bodyPr wrap="non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30" name="Rectangle 29"/>
          <p:cNvSpPr/>
          <p:nvPr/>
        </p:nvSpPr>
        <p:spPr>
          <a:xfrm>
            <a:off x="6654203" y="51340"/>
            <a:ext cx="2887329" cy="584775"/>
          </a:xfrm>
          <a:prstGeom prst="rect">
            <a:avLst/>
          </a:prstGeom>
          <a:noFill/>
        </p:spPr>
        <p:txBody>
          <a:bodyPr wrap="none" lIns="91440" tIns="45720" rIns="91440" bIns="45720">
            <a:spAutoFit/>
          </a:bodyPr>
          <a:lstStyle/>
          <a:p>
            <a:pPr algn="ct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Team</a:t>
            </a: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Members</a:t>
            </a:r>
          </a:p>
        </p:txBody>
      </p:sp>
      <p:sp>
        <p:nvSpPr>
          <p:cNvPr id="32" name="Rectangle 31"/>
          <p:cNvSpPr/>
          <p:nvPr/>
        </p:nvSpPr>
        <p:spPr>
          <a:xfrm>
            <a:off x="4864888" y="530456"/>
            <a:ext cx="1168910" cy="400110"/>
          </a:xfrm>
          <a:prstGeom prst="rect">
            <a:avLst/>
          </a:prstGeom>
          <a:noFill/>
        </p:spPr>
        <p:txBody>
          <a:bodyPr wrap="none" lIns="91440" tIns="45720" rIns="91440" bIns="45720">
            <a:spAutoFit/>
          </a:bodyPr>
          <a:lstStyle/>
          <a:p>
            <a:pPr algn="ct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External</a:t>
            </a:r>
          </a:p>
        </p:txBody>
      </p:sp>
      <p:sp>
        <p:nvSpPr>
          <p:cNvPr id="34" name="Rectangle 33"/>
          <p:cNvSpPr/>
          <p:nvPr/>
        </p:nvSpPr>
        <p:spPr>
          <a:xfrm>
            <a:off x="8492296" y="534677"/>
            <a:ext cx="1117615" cy="400110"/>
          </a:xfrm>
          <a:prstGeom prst="rect">
            <a:avLst/>
          </a:prstGeom>
          <a:noFill/>
        </p:spPr>
        <p:txBody>
          <a:bodyPr wrap="none" lIns="91440" tIns="45720" rIns="91440" bIns="45720">
            <a:spAutoFit/>
          </a:bodyPr>
          <a:lstStyle/>
          <a:p>
            <a:pPr algn="ctr"/>
            <a:r>
              <a:rPr lang="en-US" sz="2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Internal</a:t>
            </a:r>
          </a:p>
        </p:txBody>
      </p:sp>
      <p:sp>
        <p:nvSpPr>
          <p:cNvPr id="5" name="Rectangle 4"/>
          <p:cNvSpPr/>
          <p:nvPr/>
        </p:nvSpPr>
        <p:spPr>
          <a:xfrm>
            <a:off x="3161777" y="161301"/>
            <a:ext cx="1218312" cy="70229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161777" y="82118"/>
            <a:ext cx="1189748" cy="523220"/>
          </a:xfrm>
          <a:prstGeom prst="rect">
            <a:avLst/>
          </a:prstGeom>
          <a:noFill/>
        </p:spPr>
        <p:txBody>
          <a:bodyPr wrap="non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Client</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p:cNvSpPr/>
          <p:nvPr/>
        </p:nvSpPr>
        <p:spPr>
          <a:xfrm>
            <a:off x="3081012" y="478273"/>
            <a:ext cx="1394933" cy="215444"/>
          </a:xfrm>
          <a:prstGeom prst="rect">
            <a:avLst/>
          </a:prstGeom>
        </p:spPr>
        <p:txBody>
          <a:bodyPr wrap="none">
            <a:spAutoFit/>
          </a:bodyPr>
          <a:lstStyle/>
          <a:p>
            <a:pPr algn="ctr"/>
            <a:r>
              <a:rPr lang="en-US" sz="800" dirty="0"/>
              <a:t>XYZ FINANCIAL SERVICES</a:t>
            </a:r>
          </a:p>
        </p:txBody>
      </p:sp>
      <p:sp>
        <p:nvSpPr>
          <p:cNvPr id="7" name="Rectangle 6"/>
          <p:cNvSpPr/>
          <p:nvPr/>
        </p:nvSpPr>
        <p:spPr>
          <a:xfrm>
            <a:off x="5095596" y="193165"/>
            <a:ext cx="1723613" cy="369332"/>
          </a:xfrm>
          <a:prstGeom prst="rect">
            <a:avLst/>
          </a:prstGeom>
        </p:spPr>
        <p:txBody>
          <a:bodyPr wrap="none">
            <a:spAutoFit/>
          </a:bodyPr>
          <a:lstStyle/>
          <a:p>
            <a:r>
              <a:rPr lang="en-US" dirty="0">
                <a:solidFill>
                  <a:srgbClr val="565A5C"/>
                </a:solidFill>
                <a:latin typeface="Lato"/>
              </a:rPr>
              <a:t> ABC Solutions</a:t>
            </a:r>
            <a:endParaRPr lang="en-US" dirty="0"/>
          </a:p>
        </p:txBody>
      </p:sp>
      <p:sp>
        <p:nvSpPr>
          <p:cNvPr id="46" name="Rectangle 45"/>
          <p:cNvSpPr/>
          <p:nvPr/>
        </p:nvSpPr>
        <p:spPr>
          <a:xfrm>
            <a:off x="3230809" y="2091809"/>
            <a:ext cx="402122" cy="305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47" name="Rectangle 46"/>
          <p:cNvSpPr/>
          <p:nvPr/>
        </p:nvSpPr>
        <p:spPr>
          <a:xfrm>
            <a:off x="3689377" y="2098583"/>
            <a:ext cx="688621" cy="298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48" name="Rectangle 47"/>
          <p:cNvSpPr/>
          <p:nvPr/>
        </p:nvSpPr>
        <p:spPr>
          <a:xfrm>
            <a:off x="4411865" y="2096084"/>
            <a:ext cx="1001887" cy="3079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49" name="Rectangle 48"/>
          <p:cNvSpPr/>
          <p:nvPr/>
        </p:nvSpPr>
        <p:spPr>
          <a:xfrm>
            <a:off x="6522899" y="2080645"/>
            <a:ext cx="942521" cy="31649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 R</a:t>
            </a:r>
          </a:p>
        </p:txBody>
      </p:sp>
      <p:sp>
        <p:nvSpPr>
          <p:cNvPr id="50" name="Rectangle 49"/>
          <p:cNvSpPr/>
          <p:nvPr/>
        </p:nvSpPr>
        <p:spPr>
          <a:xfrm>
            <a:off x="7513223" y="2089232"/>
            <a:ext cx="1131975" cy="298562"/>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51" name="Rectangle 50"/>
          <p:cNvSpPr/>
          <p:nvPr/>
        </p:nvSpPr>
        <p:spPr>
          <a:xfrm>
            <a:off x="10781447" y="2080644"/>
            <a:ext cx="1168667" cy="316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52" name="Rectangle 51"/>
          <p:cNvSpPr/>
          <p:nvPr/>
        </p:nvSpPr>
        <p:spPr>
          <a:xfrm>
            <a:off x="8681892" y="2093651"/>
            <a:ext cx="674506" cy="2941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53" name="Rectangle 52"/>
          <p:cNvSpPr/>
          <p:nvPr/>
        </p:nvSpPr>
        <p:spPr>
          <a:xfrm>
            <a:off x="10036379" y="2096084"/>
            <a:ext cx="711200" cy="29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54" name="Rectangle 53"/>
          <p:cNvSpPr/>
          <p:nvPr/>
        </p:nvSpPr>
        <p:spPr>
          <a:xfrm>
            <a:off x="9390265" y="2080645"/>
            <a:ext cx="612246" cy="3071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55" name="Rectangle 54"/>
          <p:cNvSpPr/>
          <p:nvPr/>
        </p:nvSpPr>
        <p:spPr>
          <a:xfrm>
            <a:off x="5461555" y="2096084"/>
            <a:ext cx="1013541" cy="3079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56" name="Rectangle 55"/>
          <p:cNvSpPr/>
          <p:nvPr/>
        </p:nvSpPr>
        <p:spPr>
          <a:xfrm>
            <a:off x="3227954" y="2497341"/>
            <a:ext cx="41203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57" name="Rectangle 56"/>
          <p:cNvSpPr/>
          <p:nvPr/>
        </p:nvSpPr>
        <p:spPr>
          <a:xfrm>
            <a:off x="3696437" y="2497341"/>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58" name="Rectangle 57"/>
          <p:cNvSpPr/>
          <p:nvPr/>
        </p:nvSpPr>
        <p:spPr>
          <a:xfrm>
            <a:off x="4418925" y="2504208"/>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59" name="Rectangle 58"/>
          <p:cNvSpPr/>
          <p:nvPr/>
        </p:nvSpPr>
        <p:spPr>
          <a:xfrm>
            <a:off x="6529959" y="2497341"/>
            <a:ext cx="94252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60" name="Rectangle 59"/>
          <p:cNvSpPr/>
          <p:nvPr/>
        </p:nvSpPr>
        <p:spPr>
          <a:xfrm>
            <a:off x="7520283" y="2497340"/>
            <a:ext cx="1131975" cy="26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61" name="Rectangle 60"/>
          <p:cNvSpPr/>
          <p:nvPr/>
        </p:nvSpPr>
        <p:spPr>
          <a:xfrm>
            <a:off x="10788507" y="2497340"/>
            <a:ext cx="116866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62" name="Rectangle 61"/>
          <p:cNvSpPr/>
          <p:nvPr/>
        </p:nvSpPr>
        <p:spPr>
          <a:xfrm>
            <a:off x="8688952" y="2504209"/>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63" name="Rectangle 62"/>
          <p:cNvSpPr/>
          <p:nvPr/>
        </p:nvSpPr>
        <p:spPr>
          <a:xfrm>
            <a:off x="10043439" y="2487990"/>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64" name="Rectangle 63"/>
          <p:cNvSpPr/>
          <p:nvPr/>
        </p:nvSpPr>
        <p:spPr>
          <a:xfrm>
            <a:off x="9397325" y="2487989"/>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65" name="Rectangle 64"/>
          <p:cNvSpPr/>
          <p:nvPr/>
        </p:nvSpPr>
        <p:spPr>
          <a:xfrm>
            <a:off x="5468615" y="2504208"/>
            <a:ext cx="101354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66" name="Rectangle 65"/>
          <p:cNvSpPr/>
          <p:nvPr/>
        </p:nvSpPr>
        <p:spPr>
          <a:xfrm>
            <a:off x="3227954" y="2813459"/>
            <a:ext cx="41203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67" name="Rectangle 66"/>
          <p:cNvSpPr/>
          <p:nvPr/>
        </p:nvSpPr>
        <p:spPr>
          <a:xfrm>
            <a:off x="3696437" y="2813459"/>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68" name="Rectangle 67"/>
          <p:cNvSpPr/>
          <p:nvPr/>
        </p:nvSpPr>
        <p:spPr>
          <a:xfrm>
            <a:off x="4418925" y="2820326"/>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69" name="Rectangle 68"/>
          <p:cNvSpPr/>
          <p:nvPr/>
        </p:nvSpPr>
        <p:spPr>
          <a:xfrm>
            <a:off x="6529959" y="2813459"/>
            <a:ext cx="942521" cy="2736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a:t>
            </a:r>
          </a:p>
        </p:txBody>
      </p:sp>
      <p:sp>
        <p:nvSpPr>
          <p:cNvPr id="70" name="Rectangle 69"/>
          <p:cNvSpPr/>
          <p:nvPr/>
        </p:nvSpPr>
        <p:spPr>
          <a:xfrm>
            <a:off x="7520283" y="2813458"/>
            <a:ext cx="1131975" cy="2643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71" name="Rectangle 70"/>
          <p:cNvSpPr/>
          <p:nvPr/>
        </p:nvSpPr>
        <p:spPr>
          <a:xfrm>
            <a:off x="10788507" y="2813458"/>
            <a:ext cx="116866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72" name="Rectangle 71"/>
          <p:cNvSpPr/>
          <p:nvPr/>
        </p:nvSpPr>
        <p:spPr>
          <a:xfrm>
            <a:off x="8688952" y="2820327"/>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73" name="Rectangle 72"/>
          <p:cNvSpPr/>
          <p:nvPr/>
        </p:nvSpPr>
        <p:spPr>
          <a:xfrm>
            <a:off x="10043439" y="2804108"/>
            <a:ext cx="711200"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74" name="Rectangle 73"/>
          <p:cNvSpPr/>
          <p:nvPr/>
        </p:nvSpPr>
        <p:spPr>
          <a:xfrm>
            <a:off x="9397325" y="2804107"/>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75" name="Rectangle 74"/>
          <p:cNvSpPr/>
          <p:nvPr/>
        </p:nvSpPr>
        <p:spPr>
          <a:xfrm>
            <a:off x="5468615" y="2820326"/>
            <a:ext cx="101354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8" name="Rectangle 7"/>
          <p:cNvSpPr/>
          <p:nvPr/>
        </p:nvSpPr>
        <p:spPr>
          <a:xfrm>
            <a:off x="-89624" y="2062224"/>
            <a:ext cx="3474126" cy="369332"/>
          </a:xfrm>
          <a:prstGeom prst="rect">
            <a:avLst/>
          </a:prstGeom>
        </p:spPr>
        <p:txBody>
          <a:bodyPr wrap="square">
            <a:spAutoFit/>
          </a:bodyPr>
          <a:lstStyle/>
          <a:p>
            <a:r>
              <a:rPr lang="en-US" sz="600" dirty="0"/>
              <a:t>     The team leads, the product manager, project manager, and the </a:t>
            </a:r>
          </a:p>
          <a:p>
            <a:r>
              <a:rPr lang="en-US" sz="600" dirty="0"/>
              <a:t>     software architect   will set up the framework  to develop and customize the  new</a:t>
            </a:r>
          </a:p>
          <a:p>
            <a:r>
              <a:rPr lang="en-US" sz="600" dirty="0"/>
              <a:t>      five features.</a:t>
            </a:r>
          </a:p>
        </p:txBody>
      </p:sp>
      <p:sp>
        <p:nvSpPr>
          <p:cNvPr id="76" name="Rectangle 75"/>
          <p:cNvSpPr/>
          <p:nvPr/>
        </p:nvSpPr>
        <p:spPr>
          <a:xfrm>
            <a:off x="-13589" y="2918767"/>
            <a:ext cx="3185097" cy="184666"/>
          </a:xfrm>
          <a:prstGeom prst="rect">
            <a:avLst/>
          </a:prstGeom>
          <a:solidFill>
            <a:schemeClr val="accent1">
              <a:lumMod val="75000"/>
            </a:schemeClr>
          </a:solidFill>
        </p:spPr>
        <p:txBody>
          <a:bodyPr wrap="square">
            <a:spAutoFit/>
          </a:bodyPr>
          <a:lstStyle/>
          <a:p>
            <a:r>
              <a:rPr lang="en-US" sz="600" dirty="0"/>
              <a:t> The software developers  create new developed features (one to three)</a:t>
            </a:r>
          </a:p>
        </p:txBody>
      </p:sp>
      <p:sp>
        <p:nvSpPr>
          <p:cNvPr id="77" name="Rectangle 76"/>
          <p:cNvSpPr/>
          <p:nvPr/>
        </p:nvSpPr>
        <p:spPr>
          <a:xfrm>
            <a:off x="3232802" y="3204567"/>
            <a:ext cx="396821" cy="36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78" name="Rectangle 77"/>
          <p:cNvSpPr/>
          <p:nvPr/>
        </p:nvSpPr>
        <p:spPr>
          <a:xfrm>
            <a:off x="3686069" y="3204567"/>
            <a:ext cx="688621" cy="364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79" name="Rectangle 78"/>
          <p:cNvSpPr/>
          <p:nvPr/>
        </p:nvSpPr>
        <p:spPr>
          <a:xfrm>
            <a:off x="4408557" y="3192870"/>
            <a:ext cx="1001887" cy="38297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80" name="Rectangle 79"/>
          <p:cNvSpPr/>
          <p:nvPr/>
        </p:nvSpPr>
        <p:spPr>
          <a:xfrm>
            <a:off x="6549047" y="3203663"/>
            <a:ext cx="942521" cy="35089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C,I</a:t>
            </a:r>
          </a:p>
        </p:txBody>
      </p:sp>
      <p:sp>
        <p:nvSpPr>
          <p:cNvPr id="81" name="Rectangle 80"/>
          <p:cNvSpPr/>
          <p:nvPr/>
        </p:nvSpPr>
        <p:spPr>
          <a:xfrm>
            <a:off x="7525713" y="3203662"/>
            <a:ext cx="1131975" cy="34033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82" name="Rectangle 81"/>
          <p:cNvSpPr/>
          <p:nvPr/>
        </p:nvSpPr>
        <p:spPr>
          <a:xfrm>
            <a:off x="10791752" y="3193839"/>
            <a:ext cx="1168667" cy="35768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83" name="Rectangle 82"/>
          <p:cNvSpPr/>
          <p:nvPr/>
        </p:nvSpPr>
        <p:spPr>
          <a:xfrm>
            <a:off x="8688952" y="3203662"/>
            <a:ext cx="674506" cy="332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84" name="Rectangle 83"/>
          <p:cNvSpPr/>
          <p:nvPr/>
        </p:nvSpPr>
        <p:spPr>
          <a:xfrm>
            <a:off x="10033071" y="3189112"/>
            <a:ext cx="711200" cy="370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85" name="Rectangle 84"/>
          <p:cNvSpPr/>
          <p:nvPr/>
        </p:nvSpPr>
        <p:spPr>
          <a:xfrm>
            <a:off x="9395761" y="3203663"/>
            <a:ext cx="612246" cy="347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86" name="Rectangle 85"/>
          <p:cNvSpPr/>
          <p:nvPr/>
        </p:nvSpPr>
        <p:spPr>
          <a:xfrm>
            <a:off x="5486980" y="3189111"/>
            <a:ext cx="1013541" cy="37051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87" name="Rectangle 86"/>
          <p:cNvSpPr/>
          <p:nvPr/>
        </p:nvSpPr>
        <p:spPr>
          <a:xfrm>
            <a:off x="-927" y="3193839"/>
            <a:ext cx="3157194" cy="369332"/>
          </a:xfrm>
          <a:prstGeom prst="rect">
            <a:avLst/>
          </a:prstGeom>
          <a:solidFill>
            <a:schemeClr val="accent1">
              <a:lumMod val="75000"/>
            </a:schemeClr>
          </a:solidFill>
        </p:spPr>
        <p:txBody>
          <a:bodyPr wrap="square">
            <a:spAutoFit/>
          </a:bodyPr>
          <a:lstStyle/>
          <a:p>
            <a:r>
              <a:rPr lang="en-US" sz="600" dirty="0"/>
              <a:t>The software testers check software developer work to send it for approval or send it back for  review</a:t>
            </a:r>
          </a:p>
          <a:p>
            <a:r>
              <a:rPr lang="en-US" sz="600" dirty="0"/>
              <a:t> </a:t>
            </a:r>
          </a:p>
        </p:txBody>
      </p:sp>
      <p:sp>
        <p:nvSpPr>
          <p:cNvPr id="89" name="Rectangle 88"/>
          <p:cNvSpPr/>
          <p:nvPr/>
        </p:nvSpPr>
        <p:spPr>
          <a:xfrm>
            <a:off x="3237869" y="1700701"/>
            <a:ext cx="402122"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90" name="Rectangle 89"/>
          <p:cNvSpPr/>
          <p:nvPr/>
        </p:nvSpPr>
        <p:spPr>
          <a:xfrm>
            <a:off x="3696437" y="1700701"/>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91" name="Rectangle 90"/>
          <p:cNvSpPr/>
          <p:nvPr/>
        </p:nvSpPr>
        <p:spPr>
          <a:xfrm>
            <a:off x="4418925" y="1707568"/>
            <a:ext cx="1001887"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92" name="Rectangle 91"/>
          <p:cNvSpPr/>
          <p:nvPr/>
        </p:nvSpPr>
        <p:spPr>
          <a:xfrm>
            <a:off x="6529959" y="1700701"/>
            <a:ext cx="94252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93" name="Rectangle 92"/>
          <p:cNvSpPr/>
          <p:nvPr/>
        </p:nvSpPr>
        <p:spPr>
          <a:xfrm>
            <a:off x="7520283" y="1700700"/>
            <a:ext cx="1131975" cy="26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94" name="Rectangle 93"/>
          <p:cNvSpPr/>
          <p:nvPr/>
        </p:nvSpPr>
        <p:spPr>
          <a:xfrm>
            <a:off x="10788507" y="1700700"/>
            <a:ext cx="116866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95" name="Rectangle 94"/>
          <p:cNvSpPr/>
          <p:nvPr/>
        </p:nvSpPr>
        <p:spPr>
          <a:xfrm>
            <a:off x="8688952" y="1707569"/>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96" name="Rectangle 95"/>
          <p:cNvSpPr/>
          <p:nvPr/>
        </p:nvSpPr>
        <p:spPr>
          <a:xfrm>
            <a:off x="10043439" y="1691350"/>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97" name="Rectangle 96"/>
          <p:cNvSpPr/>
          <p:nvPr/>
        </p:nvSpPr>
        <p:spPr>
          <a:xfrm>
            <a:off x="9397325" y="1691349"/>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98" name="Rectangle 97"/>
          <p:cNvSpPr/>
          <p:nvPr/>
        </p:nvSpPr>
        <p:spPr>
          <a:xfrm>
            <a:off x="5468615" y="1707568"/>
            <a:ext cx="101354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00" name="Rectangle 99"/>
          <p:cNvSpPr/>
          <p:nvPr/>
        </p:nvSpPr>
        <p:spPr>
          <a:xfrm>
            <a:off x="3248226" y="4022990"/>
            <a:ext cx="44386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01" name="Rectangle 100"/>
          <p:cNvSpPr/>
          <p:nvPr/>
        </p:nvSpPr>
        <p:spPr>
          <a:xfrm>
            <a:off x="3748539" y="4022990"/>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02" name="Rectangle 101"/>
          <p:cNvSpPr/>
          <p:nvPr/>
        </p:nvSpPr>
        <p:spPr>
          <a:xfrm>
            <a:off x="4471027" y="4029857"/>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03" name="Rectangle 102"/>
          <p:cNvSpPr/>
          <p:nvPr/>
        </p:nvSpPr>
        <p:spPr>
          <a:xfrm>
            <a:off x="6582061" y="4022990"/>
            <a:ext cx="942521" cy="2736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a:t>
            </a:r>
          </a:p>
        </p:txBody>
      </p:sp>
      <p:sp>
        <p:nvSpPr>
          <p:cNvPr id="104" name="Rectangle 103"/>
          <p:cNvSpPr/>
          <p:nvPr/>
        </p:nvSpPr>
        <p:spPr>
          <a:xfrm>
            <a:off x="7572385" y="4022989"/>
            <a:ext cx="1131975" cy="2643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05" name="Rectangle 104"/>
          <p:cNvSpPr/>
          <p:nvPr/>
        </p:nvSpPr>
        <p:spPr>
          <a:xfrm>
            <a:off x="10840609" y="4022989"/>
            <a:ext cx="116866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06" name="Rectangle 105"/>
          <p:cNvSpPr/>
          <p:nvPr/>
        </p:nvSpPr>
        <p:spPr>
          <a:xfrm>
            <a:off x="8741054" y="4029858"/>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07" name="Rectangle 106"/>
          <p:cNvSpPr/>
          <p:nvPr/>
        </p:nvSpPr>
        <p:spPr>
          <a:xfrm>
            <a:off x="10095541" y="4013639"/>
            <a:ext cx="711200"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08" name="Rectangle 107"/>
          <p:cNvSpPr/>
          <p:nvPr/>
        </p:nvSpPr>
        <p:spPr>
          <a:xfrm>
            <a:off x="9449427" y="4013638"/>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09" name="Rectangle 108"/>
          <p:cNvSpPr/>
          <p:nvPr/>
        </p:nvSpPr>
        <p:spPr>
          <a:xfrm>
            <a:off x="5520717" y="4029857"/>
            <a:ext cx="101354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10" name="Rectangle 109"/>
          <p:cNvSpPr/>
          <p:nvPr/>
        </p:nvSpPr>
        <p:spPr>
          <a:xfrm>
            <a:off x="2260" y="4379740"/>
            <a:ext cx="3185097" cy="184666"/>
          </a:xfrm>
          <a:prstGeom prst="rect">
            <a:avLst/>
          </a:prstGeom>
          <a:solidFill>
            <a:schemeClr val="accent1">
              <a:lumMod val="75000"/>
            </a:schemeClr>
          </a:solidFill>
        </p:spPr>
        <p:txBody>
          <a:bodyPr wrap="square">
            <a:spAutoFit/>
          </a:bodyPr>
          <a:lstStyle/>
          <a:p>
            <a:r>
              <a:rPr lang="en-US" sz="600" dirty="0"/>
              <a:t> The software testers team  test the customized features one to five</a:t>
            </a:r>
          </a:p>
        </p:txBody>
      </p:sp>
      <p:sp>
        <p:nvSpPr>
          <p:cNvPr id="111" name="Rectangle 110"/>
          <p:cNvSpPr/>
          <p:nvPr/>
        </p:nvSpPr>
        <p:spPr>
          <a:xfrm>
            <a:off x="3235160" y="4349734"/>
            <a:ext cx="464757"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12" name="Rectangle 111"/>
          <p:cNvSpPr/>
          <p:nvPr/>
        </p:nvSpPr>
        <p:spPr>
          <a:xfrm>
            <a:off x="3756363" y="4349734"/>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13" name="Rectangle 112"/>
          <p:cNvSpPr/>
          <p:nvPr/>
        </p:nvSpPr>
        <p:spPr>
          <a:xfrm>
            <a:off x="4478851" y="4356601"/>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14" name="Rectangle 113"/>
          <p:cNvSpPr/>
          <p:nvPr/>
        </p:nvSpPr>
        <p:spPr>
          <a:xfrm>
            <a:off x="6589885" y="4349734"/>
            <a:ext cx="94252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C,I</a:t>
            </a:r>
          </a:p>
        </p:txBody>
      </p:sp>
      <p:sp>
        <p:nvSpPr>
          <p:cNvPr id="115" name="Rectangle 114"/>
          <p:cNvSpPr/>
          <p:nvPr/>
        </p:nvSpPr>
        <p:spPr>
          <a:xfrm>
            <a:off x="7580209" y="4349733"/>
            <a:ext cx="1131975" cy="2643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16" name="Rectangle 115"/>
          <p:cNvSpPr/>
          <p:nvPr/>
        </p:nvSpPr>
        <p:spPr>
          <a:xfrm>
            <a:off x="10848433" y="4349733"/>
            <a:ext cx="1168667"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17" name="Rectangle 116"/>
          <p:cNvSpPr/>
          <p:nvPr/>
        </p:nvSpPr>
        <p:spPr>
          <a:xfrm>
            <a:off x="8748878" y="4356602"/>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18" name="Rectangle 117"/>
          <p:cNvSpPr/>
          <p:nvPr/>
        </p:nvSpPr>
        <p:spPr>
          <a:xfrm>
            <a:off x="10103365" y="4340383"/>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19" name="Rectangle 118"/>
          <p:cNvSpPr/>
          <p:nvPr/>
        </p:nvSpPr>
        <p:spPr>
          <a:xfrm>
            <a:off x="9457251" y="4340382"/>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20" name="Rectangle 119"/>
          <p:cNvSpPr/>
          <p:nvPr/>
        </p:nvSpPr>
        <p:spPr>
          <a:xfrm>
            <a:off x="5528541" y="4356601"/>
            <a:ext cx="101354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32" name="Rectangle 131"/>
          <p:cNvSpPr/>
          <p:nvPr/>
        </p:nvSpPr>
        <p:spPr>
          <a:xfrm>
            <a:off x="3303096" y="4695418"/>
            <a:ext cx="3968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33" name="Rectangle 132"/>
          <p:cNvSpPr/>
          <p:nvPr/>
        </p:nvSpPr>
        <p:spPr>
          <a:xfrm>
            <a:off x="3756363" y="4695418"/>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134" name="Rectangle 133"/>
          <p:cNvSpPr/>
          <p:nvPr/>
        </p:nvSpPr>
        <p:spPr>
          <a:xfrm>
            <a:off x="4478851" y="4702285"/>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35" name="Rectangle 134"/>
          <p:cNvSpPr/>
          <p:nvPr/>
        </p:nvSpPr>
        <p:spPr>
          <a:xfrm>
            <a:off x="6589885" y="4695418"/>
            <a:ext cx="94252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36" name="Rectangle 135"/>
          <p:cNvSpPr/>
          <p:nvPr/>
        </p:nvSpPr>
        <p:spPr>
          <a:xfrm>
            <a:off x="7580209" y="4695417"/>
            <a:ext cx="1131975" cy="26432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37" name="Rectangle 136"/>
          <p:cNvSpPr/>
          <p:nvPr/>
        </p:nvSpPr>
        <p:spPr>
          <a:xfrm>
            <a:off x="10848433" y="4695417"/>
            <a:ext cx="1168667"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38" name="Rectangle 137"/>
          <p:cNvSpPr/>
          <p:nvPr/>
        </p:nvSpPr>
        <p:spPr>
          <a:xfrm>
            <a:off x="8748878" y="4702286"/>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39" name="Rectangle 138"/>
          <p:cNvSpPr/>
          <p:nvPr/>
        </p:nvSpPr>
        <p:spPr>
          <a:xfrm>
            <a:off x="10103365" y="4686067"/>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40" name="Rectangle 139"/>
          <p:cNvSpPr/>
          <p:nvPr/>
        </p:nvSpPr>
        <p:spPr>
          <a:xfrm>
            <a:off x="9457251" y="4686066"/>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41" name="Rectangle 140"/>
          <p:cNvSpPr/>
          <p:nvPr/>
        </p:nvSpPr>
        <p:spPr>
          <a:xfrm>
            <a:off x="5528541" y="4702285"/>
            <a:ext cx="1013541" cy="2736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A</a:t>
            </a:r>
          </a:p>
        </p:txBody>
      </p:sp>
      <p:sp>
        <p:nvSpPr>
          <p:cNvPr id="154" name="Rectangle 153"/>
          <p:cNvSpPr/>
          <p:nvPr/>
        </p:nvSpPr>
        <p:spPr>
          <a:xfrm>
            <a:off x="3245701" y="3661073"/>
            <a:ext cx="3968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55" name="Rectangle 154"/>
          <p:cNvSpPr/>
          <p:nvPr/>
        </p:nvSpPr>
        <p:spPr>
          <a:xfrm>
            <a:off x="3698968" y="3661073"/>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56" name="Rectangle 155"/>
          <p:cNvSpPr/>
          <p:nvPr/>
        </p:nvSpPr>
        <p:spPr>
          <a:xfrm>
            <a:off x="4421456" y="3667940"/>
            <a:ext cx="100188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57" name="Rectangle 156"/>
          <p:cNvSpPr/>
          <p:nvPr/>
        </p:nvSpPr>
        <p:spPr>
          <a:xfrm>
            <a:off x="6532490" y="3661073"/>
            <a:ext cx="942521"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58" name="Rectangle 157"/>
          <p:cNvSpPr/>
          <p:nvPr/>
        </p:nvSpPr>
        <p:spPr>
          <a:xfrm>
            <a:off x="7522814" y="3661072"/>
            <a:ext cx="1131975" cy="26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59" name="Rectangle 158"/>
          <p:cNvSpPr/>
          <p:nvPr/>
        </p:nvSpPr>
        <p:spPr>
          <a:xfrm>
            <a:off x="10791038" y="3661072"/>
            <a:ext cx="1168667" cy="27366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60" name="Rectangle 159"/>
          <p:cNvSpPr/>
          <p:nvPr/>
        </p:nvSpPr>
        <p:spPr>
          <a:xfrm>
            <a:off x="8691483" y="3667941"/>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61" name="Rectangle 160"/>
          <p:cNvSpPr/>
          <p:nvPr/>
        </p:nvSpPr>
        <p:spPr>
          <a:xfrm>
            <a:off x="10045970" y="3651722"/>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62" name="Rectangle 161"/>
          <p:cNvSpPr/>
          <p:nvPr/>
        </p:nvSpPr>
        <p:spPr>
          <a:xfrm>
            <a:off x="9399856" y="3651721"/>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63" name="Rectangle 162"/>
          <p:cNvSpPr/>
          <p:nvPr/>
        </p:nvSpPr>
        <p:spPr>
          <a:xfrm>
            <a:off x="5471146" y="3667940"/>
            <a:ext cx="1013541" cy="2736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A</a:t>
            </a:r>
          </a:p>
        </p:txBody>
      </p:sp>
      <p:sp>
        <p:nvSpPr>
          <p:cNvPr id="164" name="Rectangle 163"/>
          <p:cNvSpPr/>
          <p:nvPr/>
        </p:nvSpPr>
        <p:spPr>
          <a:xfrm>
            <a:off x="-2090" y="3667940"/>
            <a:ext cx="3185097" cy="276999"/>
          </a:xfrm>
          <a:prstGeom prst="rect">
            <a:avLst/>
          </a:prstGeom>
          <a:solidFill>
            <a:schemeClr val="accent1">
              <a:lumMod val="75000"/>
            </a:schemeClr>
          </a:solidFill>
        </p:spPr>
        <p:txBody>
          <a:bodyPr wrap="square">
            <a:spAutoFit/>
          </a:bodyPr>
          <a:lstStyle/>
          <a:p>
            <a:r>
              <a:rPr lang="en-US" sz="600" dirty="0"/>
              <a:t>and the Software Architect  review and product manager approve the final developed features</a:t>
            </a:r>
          </a:p>
        </p:txBody>
      </p:sp>
      <p:sp>
        <p:nvSpPr>
          <p:cNvPr id="165" name="Rectangle 164"/>
          <p:cNvSpPr/>
          <p:nvPr/>
        </p:nvSpPr>
        <p:spPr>
          <a:xfrm>
            <a:off x="15326" y="4682736"/>
            <a:ext cx="3185097" cy="276999"/>
          </a:xfrm>
          <a:prstGeom prst="rect">
            <a:avLst/>
          </a:prstGeom>
          <a:solidFill>
            <a:schemeClr val="accent1">
              <a:lumMod val="75000"/>
            </a:schemeClr>
          </a:solidFill>
        </p:spPr>
        <p:txBody>
          <a:bodyPr wrap="square">
            <a:spAutoFit/>
          </a:bodyPr>
          <a:lstStyle/>
          <a:p>
            <a:r>
              <a:rPr lang="en-US" sz="600"/>
              <a:t>the Product manager ,</a:t>
            </a:r>
          </a:p>
          <a:p>
            <a:r>
              <a:rPr lang="en-US" sz="600"/>
              <a:t> and the Software Architect to approve the final developed features</a:t>
            </a:r>
            <a:endParaRPr lang="en-US" sz="600" dirty="0"/>
          </a:p>
        </p:txBody>
      </p:sp>
      <p:sp>
        <p:nvSpPr>
          <p:cNvPr id="142" name="Rectangle 141"/>
          <p:cNvSpPr/>
          <p:nvPr/>
        </p:nvSpPr>
        <p:spPr>
          <a:xfrm>
            <a:off x="7502" y="5046988"/>
            <a:ext cx="3185097" cy="369332"/>
          </a:xfrm>
          <a:prstGeom prst="rect">
            <a:avLst/>
          </a:prstGeom>
          <a:solidFill>
            <a:schemeClr val="accent1">
              <a:lumMod val="75000"/>
            </a:schemeClr>
          </a:solidFill>
        </p:spPr>
        <p:txBody>
          <a:bodyPr wrap="square">
            <a:spAutoFit/>
          </a:bodyPr>
          <a:lstStyle/>
          <a:p>
            <a:r>
              <a:rPr lang="en-US" sz="600" dirty="0"/>
              <a:t>The team leads, the product manager, </a:t>
            </a:r>
          </a:p>
          <a:p>
            <a:r>
              <a:rPr lang="en-US" sz="600" dirty="0"/>
              <a:t>the project manager, and the software architect put the final review on the new software</a:t>
            </a:r>
          </a:p>
        </p:txBody>
      </p:sp>
      <p:sp>
        <p:nvSpPr>
          <p:cNvPr id="167" name="Rectangle 166"/>
          <p:cNvSpPr/>
          <p:nvPr/>
        </p:nvSpPr>
        <p:spPr>
          <a:xfrm>
            <a:off x="3287394" y="5086525"/>
            <a:ext cx="3968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68" name="Rectangle 167"/>
          <p:cNvSpPr/>
          <p:nvPr/>
        </p:nvSpPr>
        <p:spPr>
          <a:xfrm>
            <a:off x="3740661" y="5086525"/>
            <a:ext cx="688621"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69" name="Rectangle 168"/>
          <p:cNvSpPr/>
          <p:nvPr/>
        </p:nvSpPr>
        <p:spPr>
          <a:xfrm>
            <a:off x="4463149" y="5093392"/>
            <a:ext cx="1001887"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70" name="Rectangle 169"/>
          <p:cNvSpPr/>
          <p:nvPr/>
        </p:nvSpPr>
        <p:spPr>
          <a:xfrm>
            <a:off x="6574183" y="5086525"/>
            <a:ext cx="94252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71" name="Rectangle 170"/>
          <p:cNvSpPr/>
          <p:nvPr/>
        </p:nvSpPr>
        <p:spPr>
          <a:xfrm>
            <a:off x="7564507" y="5086524"/>
            <a:ext cx="1131975" cy="26432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72" name="Rectangle 171"/>
          <p:cNvSpPr/>
          <p:nvPr/>
        </p:nvSpPr>
        <p:spPr>
          <a:xfrm>
            <a:off x="10832731" y="5086524"/>
            <a:ext cx="1168667" cy="27366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73" name="Rectangle 172"/>
          <p:cNvSpPr/>
          <p:nvPr/>
        </p:nvSpPr>
        <p:spPr>
          <a:xfrm>
            <a:off x="8733176" y="5093393"/>
            <a:ext cx="674506" cy="257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74" name="Rectangle 173"/>
          <p:cNvSpPr/>
          <p:nvPr/>
        </p:nvSpPr>
        <p:spPr>
          <a:xfrm>
            <a:off x="10087663" y="5077174"/>
            <a:ext cx="711200"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75" name="Rectangle 174"/>
          <p:cNvSpPr/>
          <p:nvPr/>
        </p:nvSpPr>
        <p:spPr>
          <a:xfrm>
            <a:off x="9441549" y="5077173"/>
            <a:ext cx="612246" cy="27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76" name="Rectangle 175"/>
          <p:cNvSpPr/>
          <p:nvPr/>
        </p:nvSpPr>
        <p:spPr>
          <a:xfrm>
            <a:off x="5512839" y="5093392"/>
            <a:ext cx="1013541" cy="273669"/>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77" name="Rectangle 176"/>
          <p:cNvSpPr/>
          <p:nvPr/>
        </p:nvSpPr>
        <p:spPr>
          <a:xfrm>
            <a:off x="-2091" y="5503718"/>
            <a:ext cx="3185097" cy="369332"/>
          </a:xfrm>
          <a:prstGeom prst="rect">
            <a:avLst/>
          </a:prstGeom>
          <a:solidFill>
            <a:schemeClr val="accent1">
              <a:lumMod val="75000"/>
            </a:schemeClr>
          </a:solidFill>
        </p:spPr>
        <p:txBody>
          <a:bodyPr wrap="square">
            <a:spAutoFit/>
          </a:bodyPr>
          <a:lstStyle/>
          <a:p>
            <a:r>
              <a:rPr lang="en-US" sz="600" dirty="0"/>
              <a:t>The team leads, the product manager, </a:t>
            </a:r>
          </a:p>
          <a:p>
            <a:r>
              <a:rPr lang="en-US" sz="600" dirty="0"/>
              <a:t>the project manager, and the software architect put the final review on the new software</a:t>
            </a:r>
          </a:p>
        </p:txBody>
      </p:sp>
      <p:sp>
        <p:nvSpPr>
          <p:cNvPr id="178" name="Rectangle 177"/>
          <p:cNvSpPr/>
          <p:nvPr/>
        </p:nvSpPr>
        <p:spPr>
          <a:xfrm>
            <a:off x="3277801" y="5498613"/>
            <a:ext cx="396821" cy="37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79" name="Rectangle 178"/>
          <p:cNvSpPr/>
          <p:nvPr/>
        </p:nvSpPr>
        <p:spPr>
          <a:xfrm>
            <a:off x="3731068" y="5503719"/>
            <a:ext cx="6886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80" name="Rectangle 179"/>
          <p:cNvSpPr/>
          <p:nvPr/>
        </p:nvSpPr>
        <p:spPr>
          <a:xfrm>
            <a:off x="4453556" y="5503302"/>
            <a:ext cx="1001887" cy="3697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81" name="Rectangle 180"/>
          <p:cNvSpPr/>
          <p:nvPr/>
        </p:nvSpPr>
        <p:spPr>
          <a:xfrm>
            <a:off x="6564590" y="5491088"/>
            <a:ext cx="942521" cy="3819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82" name="Rectangle 181"/>
          <p:cNvSpPr/>
          <p:nvPr/>
        </p:nvSpPr>
        <p:spPr>
          <a:xfrm>
            <a:off x="7554914" y="5494811"/>
            <a:ext cx="1131975" cy="37823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83" name="Rectangle 182"/>
          <p:cNvSpPr/>
          <p:nvPr/>
        </p:nvSpPr>
        <p:spPr>
          <a:xfrm>
            <a:off x="10823138" y="5494812"/>
            <a:ext cx="1168667" cy="32211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84" name="Rectangle 183"/>
          <p:cNvSpPr/>
          <p:nvPr/>
        </p:nvSpPr>
        <p:spPr>
          <a:xfrm>
            <a:off x="8723583" y="5508157"/>
            <a:ext cx="674506" cy="34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85" name="Rectangle 184"/>
          <p:cNvSpPr/>
          <p:nvPr/>
        </p:nvSpPr>
        <p:spPr>
          <a:xfrm>
            <a:off x="10078070" y="5508158"/>
            <a:ext cx="711200" cy="334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86" name="Rectangle 185"/>
          <p:cNvSpPr/>
          <p:nvPr/>
        </p:nvSpPr>
        <p:spPr>
          <a:xfrm>
            <a:off x="9431956" y="5508157"/>
            <a:ext cx="612246" cy="334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87" name="Rectangle 186"/>
          <p:cNvSpPr/>
          <p:nvPr/>
        </p:nvSpPr>
        <p:spPr>
          <a:xfrm>
            <a:off x="5503246" y="5504822"/>
            <a:ext cx="1013541" cy="3682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1" name="Rectangle 10"/>
          <p:cNvSpPr/>
          <p:nvPr/>
        </p:nvSpPr>
        <p:spPr>
          <a:xfrm>
            <a:off x="-33255" y="5983545"/>
            <a:ext cx="2777074" cy="461665"/>
          </a:xfrm>
          <a:prstGeom prst="rect">
            <a:avLst/>
          </a:prstGeom>
        </p:spPr>
        <p:txBody>
          <a:bodyPr wrap="square">
            <a:spAutoFit/>
          </a:bodyPr>
          <a:lstStyle/>
          <a:p>
            <a:r>
              <a:rPr lang="en-US" sz="600" dirty="0"/>
              <a:t>The team leads, the product manager, </a:t>
            </a:r>
          </a:p>
          <a:p>
            <a:r>
              <a:rPr lang="en-US" sz="600" dirty="0"/>
              <a:t>the project manager, and the software architect recheck the new software </a:t>
            </a:r>
          </a:p>
          <a:p>
            <a:r>
              <a:rPr lang="en-US" sz="600" dirty="0"/>
              <a:t> </a:t>
            </a:r>
          </a:p>
        </p:txBody>
      </p:sp>
      <p:sp>
        <p:nvSpPr>
          <p:cNvPr id="188" name="Rectangle 187"/>
          <p:cNvSpPr/>
          <p:nvPr/>
        </p:nvSpPr>
        <p:spPr>
          <a:xfrm>
            <a:off x="3287394" y="5983545"/>
            <a:ext cx="396821" cy="35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189" name="Rectangle 188"/>
          <p:cNvSpPr/>
          <p:nvPr/>
        </p:nvSpPr>
        <p:spPr>
          <a:xfrm>
            <a:off x="3740661" y="5980258"/>
            <a:ext cx="688621" cy="35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190" name="Rectangle 189"/>
          <p:cNvSpPr/>
          <p:nvPr/>
        </p:nvSpPr>
        <p:spPr>
          <a:xfrm>
            <a:off x="4463149" y="5980259"/>
            <a:ext cx="1001887" cy="31204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191" name="Rectangle 190"/>
          <p:cNvSpPr/>
          <p:nvPr/>
        </p:nvSpPr>
        <p:spPr>
          <a:xfrm>
            <a:off x="6574183" y="5980258"/>
            <a:ext cx="942521" cy="305177"/>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92" name="Rectangle 191"/>
          <p:cNvSpPr/>
          <p:nvPr/>
        </p:nvSpPr>
        <p:spPr>
          <a:xfrm>
            <a:off x="7564507" y="5980258"/>
            <a:ext cx="1131975" cy="29582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t>
            </a:r>
          </a:p>
        </p:txBody>
      </p:sp>
      <p:sp>
        <p:nvSpPr>
          <p:cNvPr id="193" name="Rectangle 192"/>
          <p:cNvSpPr/>
          <p:nvPr/>
        </p:nvSpPr>
        <p:spPr>
          <a:xfrm>
            <a:off x="10832731" y="5969087"/>
            <a:ext cx="1168667" cy="316348"/>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94" name="Rectangle 193"/>
          <p:cNvSpPr/>
          <p:nvPr/>
        </p:nvSpPr>
        <p:spPr>
          <a:xfrm>
            <a:off x="8733176" y="5983546"/>
            <a:ext cx="674506" cy="292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95" name="Rectangle 194"/>
          <p:cNvSpPr/>
          <p:nvPr/>
        </p:nvSpPr>
        <p:spPr>
          <a:xfrm>
            <a:off x="10087663" y="5977191"/>
            <a:ext cx="711200" cy="298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96" name="Rectangle 195"/>
          <p:cNvSpPr/>
          <p:nvPr/>
        </p:nvSpPr>
        <p:spPr>
          <a:xfrm>
            <a:off x="9441549" y="5983546"/>
            <a:ext cx="612246" cy="292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197" name="Rectangle 196"/>
          <p:cNvSpPr/>
          <p:nvPr/>
        </p:nvSpPr>
        <p:spPr>
          <a:xfrm>
            <a:off x="5512839" y="5977191"/>
            <a:ext cx="1013541" cy="31511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A</a:t>
            </a:r>
          </a:p>
        </p:txBody>
      </p:sp>
      <p:sp>
        <p:nvSpPr>
          <p:cNvPr id="13" name="Rectangle 12"/>
          <p:cNvSpPr/>
          <p:nvPr/>
        </p:nvSpPr>
        <p:spPr>
          <a:xfrm>
            <a:off x="-18270" y="6508431"/>
            <a:ext cx="3261112" cy="369332"/>
          </a:xfrm>
          <a:prstGeom prst="rect">
            <a:avLst/>
          </a:prstGeom>
        </p:spPr>
        <p:txBody>
          <a:bodyPr wrap="square">
            <a:spAutoFit/>
          </a:bodyPr>
          <a:lstStyle/>
          <a:p>
            <a:r>
              <a:rPr lang="en-US" sz="600" dirty="0"/>
              <a:t>The IT director and project manager</a:t>
            </a:r>
          </a:p>
          <a:p>
            <a:r>
              <a:rPr lang="en-US" sz="600" dirty="0"/>
              <a:t> will lead final review on XYZ Business workflow 1.0 software.</a:t>
            </a:r>
          </a:p>
          <a:p>
            <a:r>
              <a:rPr lang="en-US" sz="600" dirty="0"/>
              <a:t> </a:t>
            </a:r>
          </a:p>
        </p:txBody>
      </p:sp>
      <p:sp>
        <p:nvSpPr>
          <p:cNvPr id="198" name="Rectangle 197"/>
          <p:cNvSpPr/>
          <p:nvPr/>
        </p:nvSpPr>
        <p:spPr>
          <a:xfrm>
            <a:off x="3270299" y="6426530"/>
            <a:ext cx="396821" cy="3985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C</a:t>
            </a:r>
          </a:p>
        </p:txBody>
      </p:sp>
      <p:sp>
        <p:nvSpPr>
          <p:cNvPr id="199" name="Rectangle 198"/>
          <p:cNvSpPr/>
          <p:nvPr/>
        </p:nvSpPr>
        <p:spPr>
          <a:xfrm>
            <a:off x="3723566" y="6426530"/>
            <a:ext cx="688621" cy="39852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R</a:t>
            </a:r>
          </a:p>
        </p:txBody>
      </p:sp>
      <p:sp>
        <p:nvSpPr>
          <p:cNvPr id="200" name="Rectangle 199"/>
          <p:cNvSpPr/>
          <p:nvPr/>
        </p:nvSpPr>
        <p:spPr>
          <a:xfrm>
            <a:off x="4446054" y="6433397"/>
            <a:ext cx="1001887" cy="3916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
        <p:nvSpPr>
          <p:cNvPr id="201" name="Rectangle 200"/>
          <p:cNvSpPr/>
          <p:nvPr/>
        </p:nvSpPr>
        <p:spPr>
          <a:xfrm>
            <a:off x="6557088" y="6426530"/>
            <a:ext cx="942521" cy="3985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a:t>
            </a:r>
          </a:p>
        </p:txBody>
      </p:sp>
      <p:sp>
        <p:nvSpPr>
          <p:cNvPr id="202" name="Rectangle 201"/>
          <p:cNvSpPr/>
          <p:nvPr/>
        </p:nvSpPr>
        <p:spPr>
          <a:xfrm>
            <a:off x="7547412" y="6426529"/>
            <a:ext cx="1131975" cy="39852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203" name="Rectangle 202"/>
          <p:cNvSpPr/>
          <p:nvPr/>
        </p:nvSpPr>
        <p:spPr>
          <a:xfrm>
            <a:off x="10815636" y="6426529"/>
            <a:ext cx="1168667" cy="39852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204" name="Rectangle 203"/>
          <p:cNvSpPr/>
          <p:nvPr/>
        </p:nvSpPr>
        <p:spPr>
          <a:xfrm>
            <a:off x="8716081" y="6433398"/>
            <a:ext cx="674506" cy="3916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205" name="Rectangle 204"/>
          <p:cNvSpPr/>
          <p:nvPr/>
        </p:nvSpPr>
        <p:spPr>
          <a:xfrm>
            <a:off x="10070568" y="6417179"/>
            <a:ext cx="711200" cy="407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206" name="Rectangle 205"/>
          <p:cNvSpPr/>
          <p:nvPr/>
        </p:nvSpPr>
        <p:spPr>
          <a:xfrm>
            <a:off x="9424454" y="6417178"/>
            <a:ext cx="612246" cy="407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a:t>
            </a:r>
          </a:p>
        </p:txBody>
      </p:sp>
      <p:sp>
        <p:nvSpPr>
          <p:cNvPr id="207" name="Rectangle 206"/>
          <p:cNvSpPr/>
          <p:nvPr/>
        </p:nvSpPr>
        <p:spPr>
          <a:xfrm>
            <a:off x="5495744" y="6433397"/>
            <a:ext cx="1013541" cy="39165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I</a:t>
            </a:r>
          </a:p>
        </p:txBody>
      </p:sp>
    </p:spTree>
    <p:extLst>
      <p:ext uri="{BB962C8B-B14F-4D97-AF65-F5344CB8AC3E}">
        <p14:creationId xmlns:p14="http://schemas.microsoft.com/office/powerpoint/2010/main" val="1685125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ight Arrow 102"/>
          <p:cNvSpPr/>
          <p:nvPr/>
        </p:nvSpPr>
        <p:spPr>
          <a:xfrm rot="10800000">
            <a:off x="397305" y="5438429"/>
            <a:ext cx="740873" cy="622817"/>
          </a:xfrm>
          <a:prstGeom prst="rightArrow">
            <a:avLst/>
          </a:prstGeom>
          <a:solidFill>
            <a:srgbClr val="FF000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   </a:t>
            </a:r>
          </a:p>
        </p:txBody>
      </p:sp>
      <p:sp>
        <p:nvSpPr>
          <p:cNvPr id="2" name="Right Arrow 1"/>
          <p:cNvSpPr/>
          <p:nvPr/>
        </p:nvSpPr>
        <p:spPr>
          <a:xfrm>
            <a:off x="48537" y="1924809"/>
            <a:ext cx="719205" cy="572449"/>
          </a:xfrm>
          <a:prstGeom prst="rightArrow">
            <a:avLst/>
          </a:prstGeom>
          <a:solidFill>
            <a:srgbClr val="00B050"/>
          </a:solidFill>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   </a:t>
            </a:r>
          </a:p>
        </p:txBody>
      </p:sp>
      <p:sp>
        <p:nvSpPr>
          <p:cNvPr id="3" name="Rectangle 2"/>
          <p:cNvSpPr/>
          <p:nvPr/>
        </p:nvSpPr>
        <p:spPr>
          <a:xfrm>
            <a:off x="711706" y="1767364"/>
            <a:ext cx="1396251" cy="252511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bg2">
                    <a:lumMod val="50000"/>
                  </a:schemeClr>
                </a:solidFill>
              </a:rPr>
              <a:t>Requirements   Analysis </a:t>
            </a:r>
          </a:p>
          <a:p>
            <a:endParaRPr lang="en-US" sz="900" dirty="0">
              <a:solidFill>
                <a:schemeClr val="bg2">
                  <a:lumMod val="50000"/>
                </a:schemeClr>
              </a:solidFill>
            </a:endParaRPr>
          </a:p>
          <a:p>
            <a:endParaRPr lang="en-US" sz="900" dirty="0">
              <a:solidFill>
                <a:schemeClr val="bg2">
                  <a:lumMod val="50000"/>
                </a:schemeClr>
              </a:solidFill>
            </a:endParaRPr>
          </a:p>
          <a:p>
            <a:endParaRPr lang="en-US" sz="900" dirty="0">
              <a:solidFill>
                <a:schemeClr val="bg2">
                  <a:lumMod val="50000"/>
                </a:schemeClr>
              </a:solidFill>
            </a:endParaRPr>
          </a:p>
          <a:p>
            <a:endParaRPr lang="en-US" sz="900" dirty="0">
              <a:solidFill>
                <a:schemeClr val="bg2">
                  <a:lumMod val="50000"/>
                </a:schemeClr>
              </a:solidFill>
            </a:endParaRPr>
          </a:p>
          <a:p>
            <a:endParaRPr lang="en-US" sz="900" dirty="0">
              <a:solidFill>
                <a:schemeClr val="bg2">
                  <a:lumMod val="50000"/>
                </a:schemeClr>
              </a:solidFill>
            </a:endParaRPr>
          </a:p>
          <a:p>
            <a:r>
              <a:rPr lang="en-US" sz="900" b="1" dirty="0">
                <a:solidFill>
                  <a:schemeClr val="bg2">
                    <a:lumMod val="50000"/>
                  </a:schemeClr>
                </a:solidFill>
              </a:rPr>
              <a:t>(Delivered by XYZ Business)</a:t>
            </a:r>
          </a:p>
        </p:txBody>
      </p:sp>
      <p:sp>
        <p:nvSpPr>
          <p:cNvPr id="15" name="Isosceles Triangle 14"/>
          <p:cNvSpPr/>
          <p:nvPr/>
        </p:nvSpPr>
        <p:spPr>
          <a:xfrm rot="5400000">
            <a:off x="1904124" y="2283708"/>
            <a:ext cx="658891" cy="233267"/>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lumMod val="50000"/>
                </a:schemeClr>
              </a:solidFill>
            </a:endParaRPr>
          </a:p>
        </p:txBody>
      </p:sp>
      <p:sp>
        <p:nvSpPr>
          <p:cNvPr id="26" name="Oval 25"/>
          <p:cNvSpPr/>
          <p:nvPr/>
        </p:nvSpPr>
        <p:spPr>
          <a:xfrm>
            <a:off x="-52867" y="1137137"/>
            <a:ext cx="508477" cy="2558564"/>
          </a:xfrm>
          <a:prstGeom prst="ellipse">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START</a:t>
            </a:r>
          </a:p>
        </p:txBody>
      </p:sp>
      <p:sp>
        <p:nvSpPr>
          <p:cNvPr id="27" name="Rectangle 26"/>
          <p:cNvSpPr/>
          <p:nvPr/>
        </p:nvSpPr>
        <p:spPr>
          <a:xfrm>
            <a:off x="702942" y="1303708"/>
            <a:ext cx="1396075"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 1 – Mar 5</a:t>
            </a:r>
          </a:p>
        </p:txBody>
      </p:sp>
      <p:sp>
        <p:nvSpPr>
          <p:cNvPr id="29" name="Rectangle 28"/>
          <p:cNvSpPr/>
          <p:nvPr/>
        </p:nvSpPr>
        <p:spPr>
          <a:xfrm>
            <a:off x="702942" y="339114"/>
            <a:ext cx="1396075" cy="96459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 week</a:t>
            </a:r>
          </a:p>
        </p:txBody>
      </p:sp>
      <p:sp>
        <p:nvSpPr>
          <p:cNvPr id="30" name="Rectangle 29"/>
          <p:cNvSpPr/>
          <p:nvPr/>
        </p:nvSpPr>
        <p:spPr>
          <a:xfrm>
            <a:off x="711706" y="1549801"/>
            <a:ext cx="1387312"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Requirement Analysis</a:t>
            </a:r>
          </a:p>
        </p:txBody>
      </p:sp>
      <p:sp>
        <p:nvSpPr>
          <p:cNvPr id="31" name="Rectangle 30"/>
          <p:cNvSpPr/>
          <p:nvPr/>
        </p:nvSpPr>
        <p:spPr>
          <a:xfrm>
            <a:off x="2211003" y="3085830"/>
            <a:ext cx="1641035" cy="1193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tx2">
                    <a:lumMod val="50000"/>
                  </a:schemeClr>
                </a:solidFill>
              </a:rPr>
              <a:t>Create framework for 3 new features</a:t>
            </a:r>
          </a:p>
        </p:txBody>
      </p:sp>
      <p:sp>
        <p:nvSpPr>
          <p:cNvPr id="32" name="Rectangle 31"/>
          <p:cNvSpPr/>
          <p:nvPr/>
        </p:nvSpPr>
        <p:spPr>
          <a:xfrm>
            <a:off x="2211003" y="2852834"/>
            <a:ext cx="1641035"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 7 – Apr 1</a:t>
            </a:r>
          </a:p>
        </p:txBody>
      </p:sp>
      <p:sp>
        <p:nvSpPr>
          <p:cNvPr id="33" name="Rectangle 32"/>
          <p:cNvSpPr/>
          <p:nvPr/>
        </p:nvSpPr>
        <p:spPr>
          <a:xfrm>
            <a:off x="2211003" y="2622174"/>
            <a:ext cx="1641035"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 weeks</a:t>
            </a:r>
          </a:p>
        </p:txBody>
      </p:sp>
      <p:sp>
        <p:nvSpPr>
          <p:cNvPr id="34" name="Rectangle 33"/>
          <p:cNvSpPr/>
          <p:nvPr/>
        </p:nvSpPr>
        <p:spPr>
          <a:xfrm>
            <a:off x="2220079" y="3098927"/>
            <a:ext cx="1631960"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UI design &amp; development</a:t>
            </a:r>
          </a:p>
        </p:txBody>
      </p:sp>
      <p:sp>
        <p:nvSpPr>
          <p:cNvPr id="35" name="Rectangle 34"/>
          <p:cNvSpPr/>
          <p:nvPr/>
        </p:nvSpPr>
        <p:spPr>
          <a:xfrm>
            <a:off x="2236982" y="1048397"/>
            <a:ext cx="1641035" cy="11628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Create framework for customizing 5 new features</a:t>
            </a:r>
          </a:p>
        </p:txBody>
      </p:sp>
      <p:sp>
        <p:nvSpPr>
          <p:cNvPr id="36" name="Rectangle 35"/>
          <p:cNvSpPr/>
          <p:nvPr/>
        </p:nvSpPr>
        <p:spPr>
          <a:xfrm>
            <a:off x="2236982" y="569774"/>
            <a:ext cx="1641035"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 7 – Apr 1</a:t>
            </a:r>
          </a:p>
        </p:txBody>
      </p:sp>
      <p:sp>
        <p:nvSpPr>
          <p:cNvPr id="37" name="Rectangle 36"/>
          <p:cNvSpPr/>
          <p:nvPr/>
        </p:nvSpPr>
        <p:spPr>
          <a:xfrm>
            <a:off x="2236982" y="339114"/>
            <a:ext cx="1641035"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 weeks</a:t>
            </a:r>
          </a:p>
        </p:txBody>
      </p:sp>
      <p:sp>
        <p:nvSpPr>
          <p:cNvPr id="38" name="Rectangle 37"/>
          <p:cNvSpPr/>
          <p:nvPr/>
        </p:nvSpPr>
        <p:spPr>
          <a:xfrm>
            <a:off x="2246058" y="815867"/>
            <a:ext cx="1631960"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UI design &amp; development</a:t>
            </a:r>
          </a:p>
        </p:txBody>
      </p:sp>
      <p:sp>
        <p:nvSpPr>
          <p:cNvPr id="39" name="Rectangle 38"/>
          <p:cNvSpPr/>
          <p:nvPr/>
        </p:nvSpPr>
        <p:spPr>
          <a:xfrm>
            <a:off x="3959869" y="3085830"/>
            <a:ext cx="1641035"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tx2">
                    <a:lumMod val="50000"/>
                  </a:schemeClr>
                </a:solidFill>
              </a:rPr>
              <a:t>Create test for new feature </a:t>
            </a:r>
            <a:r>
              <a:rPr lang="en-US" sz="900" b="1" dirty="0">
                <a:solidFill>
                  <a:schemeClr val="tx2">
                    <a:lumMod val="50000"/>
                  </a:schemeClr>
                </a:solidFill>
              </a:rPr>
              <a:t>1</a:t>
            </a:r>
          </a:p>
          <a:p>
            <a:endParaRPr lang="en-US" sz="900" dirty="0">
              <a:solidFill>
                <a:srgbClr val="FF0000"/>
              </a:solidFill>
            </a:endParaRPr>
          </a:p>
        </p:txBody>
      </p:sp>
      <p:sp>
        <p:nvSpPr>
          <p:cNvPr id="40" name="Rectangle 39"/>
          <p:cNvSpPr/>
          <p:nvPr/>
        </p:nvSpPr>
        <p:spPr>
          <a:xfrm>
            <a:off x="3959869" y="2852833"/>
            <a:ext cx="1641035"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Apr 4 – June 17</a:t>
            </a:r>
          </a:p>
        </p:txBody>
      </p:sp>
      <p:sp>
        <p:nvSpPr>
          <p:cNvPr id="41" name="Rectangle 40"/>
          <p:cNvSpPr/>
          <p:nvPr/>
        </p:nvSpPr>
        <p:spPr>
          <a:xfrm>
            <a:off x="3959869" y="2622173"/>
            <a:ext cx="1641035"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10 weeks</a:t>
            </a:r>
          </a:p>
        </p:txBody>
      </p:sp>
      <p:sp>
        <p:nvSpPr>
          <p:cNvPr id="42" name="Rectangle 41"/>
          <p:cNvSpPr/>
          <p:nvPr/>
        </p:nvSpPr>
        <p:spPr>
          <a:xfrm>
            <a:off x="3968945" y="3098926"/>
            <a:ext cx="1631960"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1 development</a:t>
            </a:r>
          </a:p>
        </p:txBody>
      </p:sp>
      <p:sp>
        <p:nvSpPr>
          <p:cNvPr id="43" name="Rectangle 42"/>
          <p:cNvSpPr/>
          <p:nvPr/>
        </p:nvSpPr>
        <p:spPr>
          <a:xfrm>
            <a:off x="5659033" y="3098926"/>
            <a:ext cx="1616416"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2">
                    <a:lumMod val="50000"/>
                  </a:schemeClr>
                </a:solidFill>
              </a:rPr>
              <a:t>Create test for new feature </a:t>
            </a:r>
            <a:r>
              <a:rPr lang="en-US" sz="900" b="1" dirty="0">
                <a:solidFill>
                  <a:schemeClr val="tx2">
                    <a:lumMod val="50000"/>
                  </a:schemeClr>
                </a:solidFill>
              </a:rPr>
              <a:t>2</a:t>
            </a:r>
          </a:p>
        </p:txBody>
      </p:sp>
      <p:sp>
        <p:nvSpPr>
          <p:cNvPr id="44" name="Rectangle 43"/>
          <p:cNvSpPr/>
          <p:nvPr/>
        </p:nvSpPr>
        <p:spPr>
          <a:xfrm>
            <a:off x="5659033" y="2865929"/>
            <a:ext cx="1616416"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June 20 – Aug 12</a:t>
            </a:r>
          </a:p>
        </p:txBody>
      </p:sp>
      <p:sp>
        <p:nvSpPr>
          <p:cNvPr id="45" name="Rectangle 44"/>
          <p:cNvSpPr/>
          <p:nvPr/>
        </p:nvSpPr>
        <p:spPr>
          <a:xfrm>
            <a:off x="5659033" y="2635269"/>
            <a:ext cx="1616416"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8 weeks</a:t>
            </a:r>
          </a:p>
        </p:txBody>
      </p:sp>
      <p:sp>
        <p:nvSpPr>
          <p:cNvPr id="46" name="Rectangle 45"/>
          <p:cNvSpPr/>
          <p:nvPr/>
        </p:nvSpPr>
        <p:spPr>
          <a:xfrm>
            <a:off x="5680270" y="3112022"/>
            <a:ext cx="1595179"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2 development</a:t>
            </a:r>
          </a:p>
        </p:txBody>
      </p:sp>
      <p:sp>
        <p:nvSpPr>
          <p:cNvPr id="48" name="Rectangle 47"/>
          <p:cNvSpPr/>
          <p:nvPr/>
        </p:nvSpPr>
        <p:spPr>
          <a:xfrm>
            <a:off x="7333576" y="3356819"/>
            <a:ext cx="3297477" cy="92255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2">
                    <a:lumMod val="50000"/>
                  </a:schemeClr>
                </a:solidFill>
              </a:rPr>
              <a:t>Create test for new feature </a:t>
            </a:r>
            <a:r>
              <a:rPr lang="en-US" sz="900" b="1" dirty="0">
                <a:solidFill>
                  <a:schemeClr val="tx2">
                    <a:lumMod val="50000"/>
                  </a:schemeClr>
                </a:solidFill>
              </a:rPr>
              <a:t>3</a:t>
            </a:r>
          </a:p>
        </p:txBody>
      </p:sp>
      <p:sp>
        <p:nvSpPr>
          <p:cNvPr id="49" name="Rectangle 48"/>
          <p:cNvSpPr/>
          <p:nvPr/>
        </p:nvSpPr>
        <p:spPr>
          <a:xfrm>
            <a:off x="7333577" y="2852832"/>
            <a:ext cx="3297476"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Aug 15 – Sep 2 </a:t>
            </a:r>
          </a:p>
        </p:txBody>
      </p:sp>
      <p:sp>
        <p:nvSpPr>
          <p:cNvPr id="50" name="Rectangle 49"/>
          <p:cNvSpPr/>
          <p:nvPr/>
        </p:nvSpPr>
        <p:spPr>
          <a:xfrm>
            <a:off x="7333577" y="2622172"/>
            <a:ext cx="3297476"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7 weeks</a:t>
            </a:r>
          </a:p>
        </p:txBody>
      </p:sp>
      <p:sp>
        <p:nvSpPr>
          <p:cNvPr id="51" name="Rectangle 50"/>
          <p:cNvSpPr/>
          <p:nvPr/>
        </p:nvSpPr>
        <p:spPr>
          <a:xfrm>
            <a:off x="7342516" y="3098925"/>
            <a:ext cx="3288537"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3 development</a:t>
            </a:r>
          </a:p>
        </p:txBody>
      </p:sp>
      <p:sp>
        <p:nvSpPr>
          <p:cNvPr id="53" name="Rectangle 52"/>
          <p:cNvSpPr/>
          <p:nvPr/>
        </p:nvSpPr>
        <p:spPr>
          <a:xfrm>
            <a:off x="3969009" y="1067289"/>
            <a:ext cx="1641035" cy="11439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Customize  test</a:t>
            </a:r>
          </a:p>
          <a:p>
            <a:endParaRPr lang="en-US" sz="900" dirty="0">
              <a:solidFill>
                <a:srgbClr val="FF0000"/>
              </a:solidFill>
            </a:endParaRPr>
          </a:p>
        </p:txBody>
      </p:sp>
      <p:sp>
        <p:nvSpPr>
          <p:cNvPr id="54" name="Rectangle 53"/>
          <p:cNvSpPr/>
          <p:nvPr/>
        </p:nvSpPr>
        <p:spPr>
          <a:xfrm>
            <a:off x="3969009" y="563300"/>
            <a:ext cx="1641035"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Apr 4 – May 20</a:t>
            </a:r>
          </a:p>
        </p:txBody>
      </p:sp>
      <p:sp>
        <p:nvSpPr>
          <p:cNvPr id="55" name="Rectangle 54"/>
          <p:cNvSpPr/>
          <p:nvPr/>
        </p:nvSpPr>
        <p:spPr>
          <a:xfrm>
            <a:off x="3969009" y="332640"/>
            <a:ext cx="1641035"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6 weeks</a:t>
            </a:r>
          </a:p>
        </p:txBody>
      </p:sp>
      <p:sp>
        <p:nvSpPr>
          <p:cNvPr id="56" name="Rectangle 55"/>
          <p:cNvSpPr/>
          <p:nvPr/>
        </p:nvSpPr>
        <p:spPr>
          <a:xfrm>
            <a:off x="3978085" y="809393"/>
            <a:ext cx="1631960"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Customization 1</a:t>
            </a:r>
          </a:p>
        </p:txBody>
      </p:sp>
      <p:sp>
        <p:nvSpPr>
          <p:cNvPr id="57" name="Rectangle 56"/>
          <p:cNvSpPr/>
          <p:nvPr/>
        </p:nvSpPr>
        <p:spPr>
          <a:xfrm>
            <a:off x="5706859" y="1065636"/>
            <a:ext cx="1567730" cy="1150002"/>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Customize  test feature </a:t>
            </a:r>
            <a:r>
              <a:rPr lang="en-US" sz="900" b="1" dirty="0">
                <a:solidFill>
                  <a:schemeClr val="accent2">
                    <a:lumMod val="75000"/>
                  </a:schemeClr>
                </a:solidFill>
              </a:rPr>
              <a:t>2</a:t>
            </a:r>
          </a:p>
          <a:p>
            <a:endParaRPr lang="en-US" sz="900" dirty="0">
              <a:solidFill>
                <a:schemeClr val="accent2">
                  <a:lumMod val="75000"/>
                </a:schemeClr>
              </a:solidFill>
            </a:endParaRPr>
          </a:p>
        </p:txBody>
      </p:sp>
      <p:sp>
        <p:nvSpPr>
          <p:cNvPr id="58" name="Rectangle 57"/>
          <p:cNvSpPr/>
          <p:nvPr/>
        </p:nvSpPr>
        <p:spPr>
          <a:xfrm>
            <a:off x="5706859" y="560001"/>
            <a:ext cx="1567730" cy="240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May 23 – June 16</a:t>
            </a:r>
          </a:p>
        </p:txBody>
      </p:sp>
      <p:sp>
        <p:nvSpPr>
          <p:cNvPr id="59" name="Rectangle 58"/>
          <p:cNvSpPr/>
          <p:nvPr/>
        </p:nvSpPr>
        <p:spPr>
          <a:xfrm>
            <a:off x="5706859" y="329418"/>
            <a:ext cx="1567730" cy="2382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6 weeks</a:t>
            </a:r>
          </a:p>
        </p:txBody>
      </p:sp>
      <p:sp>
        <p:nvSpPr>
          <p:cNvPr id="60" name="Rectangle 59"/>
          <p:cNvSpPr/>
          <p:nvPr/>
        </p:nvSpPr>
        <p:spPr>
          <a:xfrm>
            <a:off x="5715803" y="805706"/>
            <a:ext cx="1559060" cy="2528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Customization 2</a:t>
            </a:r>
          </a:p>
        </p:txBody>
      </p:sp>
      <p:sp>
        <p:nvSpPr>
          <p:cNvPr id="62" name="Rectangle 61"/>
          <p:cNvSpPr/>
          <p:nvPr/>
        </p:nvSpPr>
        <p:spPr>
          <a:xfrm>
            <a:off x="7368495" y="1031242"/>
            <a:ext cx="1631808" cy="118439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Customize  test feature </a:t>
            </a:r>
            <a:r>
              <a:rPr lang="en-US" sz="900" b="1" dirty="0">
                <a:solidFill>
                  <a:schemeClr val="accent2">
                    <a:lumMod val="75000"/>
                  </a:schemeClr>
                </a:solidFill>
              </a:rPr>
              <a:t>3</a:t>
            </a:r>
          </a:p>
          <a:p>
            <a:endParaRPr lang="en-US" sz="900" dirty="0">
              <a:solidFill>
                <a:schemeClr val="accent2">
                  <a:lumMod val="75000"/>
                </a:schemeClr>
              </a:solidFill>
            </a:endParaRPr>
          </a:p>
        </p:txBody>
      </p:sp>
      <p:sp>
        <p:nvSpPr>
          <p:cNvPr id="63" name="Rectangle 62"/>
          <p:cNvSpPr/>
          <p:nvPr/>
        </p:nvSpPr>
        <p:spPr>
          <a:xfrm>
            <a:off x="7368495" y="560001"/>
            <a:ext cx="1631808" cy="240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June 20- July 22 </a:t>
            </a:r>
          </a:p>
        </p:txBody>
      </p:sp>
      <p:sp>
        <p:nvSpPr>
          <p:cNvPr id="64" name="Rectangle 63"/>
          <p:cNvSpPr/>
          <p:nvPr/>
        </p:nvSpPr>
        <p:spPr>
          <a:xfrm>
            <a:off x="7368495" y="329418"/>
            <a:ext cx="1631808" cy="2382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4 weeks</a:t>
            </a:r>
          </a:p>
        </p:txBody>
      </p:sp>
      <p:sp>
        <p:nvSpPr>
          <p:cNvPr id="65" name="Rectangle 64"/>
          <p:cNvSpPr/>
          <p:nvPr/>
        </p:nvSpPr>
        <p:spPr>
          <a:xfrm>
            <a:off x="7377434" y="805706"/>
            <a:ext cx="1622783" cy="2528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Customization 3</a:t>
            </a:r>
          </a:p>
        </p:txBody>
      </p:sp>
      <p:sp>
        <p:nvSpPr>
          <p:cNvPr id="66" name="Rectangle 65"/>
          <p:cNvSpPr/>
          <p:nvPr/>
        </p:nvSpPr>
        <p:spPr>
          <a:xfrm>
            <a:off x="9082715" y="1048398"/>
            <a:ext cx="1567730" cy="116287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Customize  test feature </a:t>
            </a:r>
            <a:r>
              <a:rPr lang="en-US" sz="900" b="1" dirty="0">
                <a:solidFill>
                  <a:schemeClr val="accent2">
                    <a:lumMod val="75000"/>
                  </a:schemeClr>
                </a:solidFill>
              </a:rPr>
              <a:t>4</a:t>
            </a:r>
          </a:p>
          <a:p>
            <a:endParaRPr lang="en-US" sz="900" dirty="0">
              <a:solidFill>
                <a:schemeClr val="accent2">
                  <a:lumMod val="75000"/>
                </a:schemeClr>
              </a:solidFill>
            </a:endParaRPr>
          </a:p>
        </p:txBody>
      </p:sp>
      <p:sp>
        <p:nvSpPr>
          <p:cNvPr id="67" name="Rectangle 66"/>
          <p:cNvSpPr/>
          <p:nvPr/>
        </p:nvSpPr>
        <p:spPr>
          <a:xfrm>
            <a:off x="9082715" y="569697"/>
            <a:ext cx="1567730" cy="240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July 25 -  19 Aug </a:t>
            </a:r>
          </a:p>
        </p:txBody>
      </p:sp>
      <p:sp>
        <p:nvSpPr>
          <p:cNvPr id="68" name="Rectangle 67"/>
          <p:cNvSpPr/>
          <p:nvPr/>
        </p:nvSpPr>
        <p:spPr>
          <a:xfrm>
            <a:off x="9082715" y="339114"/>
            <a:ext cx="1567730" cy="2382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3 weeks</a:t>
            </a:r>
          </a:p>
        </p:txBody>
      </p:sp>
      <p:sp>
        <p:nvSpPr>
          <p:cNvPr id="69" name="Rectangle 68"/>
          <p:cNvSpPr/>
          <p:nvPr/>
        </p:nvSpPr>
        <p:spPr>
          <a:xfrm>
            <a:off x="9091659" y="815402"/>
            <a:ext cx="1559060" cy="2528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Feature Customization 4</a:t>
            </a:r>
          </a:p>
        </p:txBody>
      </p:sp>
      <p:sp>
        <p:nvSpPr>
          <p:cNvPr id="70" name="Rectangle 69"/>
          <p:cNvSpPr/>
          <p:nvPr/>
        </p:nvSpPr>
        <p:spPr>
          <a:xfrm>
            <a:off x="10717706" y="1065636"/>
            <a:ext cx="1474294" cy="11520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rgbClr val="FF0000"/>
              </a:solidFill>
            </a:endParaRPr>
          </a:p>
          <a:p>
            <a:r>
              <a:rPr lang="en-US" sz="900" dirty="0">
                <a:solidFill>
                  <a:schemeClr val="accent2">
                    <a:lumMod val="75000"/>
                  </a:schemeClr>
                </a:solidFill>
              </a:rPr>
              <a:t>Customize  test &amp; feature </a:t>
            </a:r>
            <a:r>
              <a:rPr lang="en-US" sz="900" b="1" dirty="0">
                <a:solidFill>
                  <a:schemeClr val="accent2">
                    <a:lumMod val="75000"/>
                  </a:schemeClr>
                </a:solidFill>
              </a:rPr>
              <a:t>5</a:t>
            </a:r>
          </a:p>
          <a:p>
            <a:endParaRPr lang="en-US" sz="900" dirty="0">
              <a:solidFill>
                <a:schemeClr val="accent2">
                  <a:lumMod val="75000"/>
                </a:schemeClr>
              </a:solidFill>
            </a:endParaRPr>
          </a:p>
        </p:txBody>
      </p:sp>
      <p:sp>
        <p:nvSpPr>
          <p:cNvPr id="71" name="Rectangle 70"/>
          <p:cNvSpPr/>
          <p:nvPr/>
        </p:nvSpPr>
        <p:spPr>
          <a:xfrm>
            <a:off x="10717706" y="562035"/>
            <a:ext cx="1474294" cy="240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22 Aug – Aug 26</a:t>
            </a:r>
          </a:p>
        </p:txBody>
      </p:sp>
      <p:sp>
        <p:nvSpPr>
          <p:cNvPr id="72" name="Rectangle 71"/>
          <p:cNvSpPr/>
          <p:nvPr/>
        </p:nvSpPr>
        <p:spPr>
          <a:xfrm>
            <a:off x="10717706" y="331452"/>
            <a:ext cx="1474294" cy="23824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 weeks</a:t>
            </a:r>
          </a:p>
        </p:txBody>
      </p:sp>
      <p:sp>
        <p:nvSpPr>
          <p:cNvPr id="73" name="Rectangle 72"/>
          <p:cNvSpPr/>
          <p:nvPr/>
        </p:nvSpPr>
        <p:spPr>
          <a:xfrm>
            <a:off x="10726650" y="807740"/>
            <a:ext cx="1466141" cy="25284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a:p>
            <a:pPr algn="ctr"/>
            <a:r>
              <a:rPr lang="en-US" sz="900" dirty="0"/>
              <a:t>Feature Customization 5</a:t>
            </a:r>
          </a:p>
        </p:txBody>
      </p:sp>
      <p:sp>
        <p:nvSpPr>
          <p:cNvPr id="76" name="Rectangle 75"/>
          <p:cNvSpPr/>
          <p:nvPr/>
        </p:nvSpPr>
        <p:spPr>
          <a:xfrm>
            <a:off x="10717706" y="3110292"/>
            <a:ext cx="1460426"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900" dirty="0">
              <a:solidFill>
                <a:schemeClr val="tx2">
                  <a:lumMod val="50000"/>
                </a:schemeClr>
              </a:solidFill>
            </a:endParaRPr>
          </a:p>
          <a:p>
            <a:r>
              <a:rPr lang="en-US" sz="900" dirty="0">
                <a:solidFill>
                  <a:schemeClr val="tx2">
                    <a:lumMod val="50000"/>
                  </a:schemeClr>
                </a:solidFill>
              </a:rPr>
              <a:t>approval for customized 5 features &amp; for developing 3 new features </a:t>
            </a:r>
            <a:endParaRPr lang="en-US" sz="900" b="1" dirty="0">
              <a:solidFill>
                <a:schemeClr val="tx2">
                  <a:lumMod val="50000"/>
                </a:schemeClr>
              </a:solidFill>
            </a:endParaRPr>
          </a:p>
        </p:txBody>
      </p:sp>
      <p:sp>
        <p:nvSpPr>
          <p:cNvPr id="77" name="Rectangle 76"/>
          <p:cNvSpPr/>
          <p:nvPr/>
        </p:nvSpPr>
        <p:spPr>
          <a:xfrm>
            <a:off x="10717706" y="2877295"/>
            <a:ext cx="1460426"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Sep 5– Aug 12</a:t>
            </a:r>
          </a:p>
        </p:txBody>
      </p:sp>
      <p:sp>
        <p:nvSpPr>
          <p:cNvPr id="78" name="Rectangle 77"/>
          <p:cNvSpPr/>
          <p:nvPr/>
        </p:nvSpPr>
        <p:spPr>
          <a:xfrm>
            <a:off x="10717706" y="2646635"/>
            <a:ext cx="1460426"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 Week</a:t>
            </a:r>
          </a:p>
        </p:txBody>
      </p:sp>
      <p:sp>
        <p:nvSpPr>
          <p:cNvPr id="79" name="Rectangle 78"/>
          <p:cNvSpPr/>
          <p:nvPr/>
        </p:nvSpPr>
        <p:spPr>
          <a:xfrm>
            <a:off x="10736894" y="3123388"/>
            <a:ext cx="1441238"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Software System Testing </a:t>
            </a:r>
          </a:p>
        </p:txBody>
      </p:sp>
      <p:sp>
        <p:nvSpPr>
          <p:cNvPr id="80" name="Right Arrow 79"/>
          <p:cNvSpPr/>
          <p:nvPr/>
        </p:nvSpPr>
        <p:spPr>
          <a:xfrm>
            <a:off x="5595420" y="1475960"/>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1" name="Right Arrow 80"/>
          <p:cNvSpPr/>
          <p:nvPr/>
        </p:nvSpPr>
        <p:spPr>
          <a:xfrm>
            <a:off x="7237553" y="1449937"/>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2" name="Rectangle 81"/>
          <p:cNvSpPr/>
          <p:nvPr/>
        </p:nvSpPr>
        <p:spPr>
          <a:xfrm>
            <a:off x="711706" y="5325434"/>
            <a:ext cx="1387311" cy="153256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Release 2 </a:t>
            </a:r>
          </a:p>
          <a:p>
            <a:pPr algn="ctr"/>
            <a:r>
              <a:rPr lang="en-US" sz="1400" b="1" dirty="0">
                <a:solidFill>
                  <a:srgbClr val="FF0000"/>
                </a:solidFill>
              </a:rPr>
              <a:t>for XYZ   Business  workflow 1.1</a:t>
            </a:r>
          </a:p>
        </p:txBody>
      </p:sp>
      <p:sp>
        <p:nvSpPr>
          <p:cNvPr id="83" name="Rectangle 82"/>
          <p:cNvSpPr/>
          <p:nvPr/>
        </p:nvSpPr>
        <p:spPr>
          <a:xfrm>
            <a:off x="711706" y="5092437"/>
            <a:ext cx="1387311"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December 15</a:t>
            </a:r>
          </a:p>
        </p:txBody>
      </p:sp>
      <p:sp>
        <p:nvSpPr>
          <p:cNvPr id="84" name="Rectangle 83"/>
          <p:cNvSpPr/>
          <p:nvPr/>
        </p:nvSpPr>
        <p:spPr>
          <a:xfrm>
            <a:off x="711706" y="4389779"/>
            <a:ext cx="1387311" cy="70265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 Day</a:t>
            </a:r>
          </a:p>
        </p:txBody>
      </p:sp>
      <p:sp>
        <p:nvSpPr>
          <p:cNvPr id="85" name="Rectangle 84"/>
          <p:cNvSpPr/>
          <p:nvPr/>
        </p:nvSpPr>
        <p:spPr>
          <a:xfrm>
            <a:off x="733599" y="5338530"/>
            <a:ext cx="1341713"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Release </a:t>
            </a:r>
          </a:p>
        </p:txBody>
      </p:sp>
      <p:sp>
        <p:nvSpPr>
          <p:cNvPr id="86" name="Rectangle 85"/>
          <p:cNvSpPr/>
          <p:nvPr/>
        </p:nvSpPr>
        <p:spPr>
          <a:xfrm>
            <a:off x="2175513" y="5312086"/>
            <a:ext cx="2129787"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2">
                  <a:lumMod val="50000"/>
                </a:schemeClr>
              </a:solidFill>
            </a:endParaRPr>
          </a:p>
          <a:p>
            <a:pPr algn="ctr"/>
            <a:r>
              <a:rPr lang="en-US" sz="1200" dirty="0">
                <a:solidFill>
                  <a:schemeClr val="tx2">
                    <a:lumMod val="50000"/>
                  </a:schemeClr>
                </a:solidFill>
              </a:rPr>
              <a:t>Analyze performance of release 1. fix and finalize software for widespread deployment</a:t>
            </a:r>
            <a:endParaRPr lang="en-US" sz="1200" b="1" dirty="0">
              <a:solidFill>
                <a:schemeClr val="tx2">
                  <a:lumMod val="50000"/>
                </a:schemeClr>
              </a:solidFill>
            </a:endParaRPr>
          </a:p>
        </p:txBody>
      </p:sp>
      <p:sp>
        <p:nvSpPr>
          <p:cNvPr id="87" name="Rectangle 86"/>
          <p:cNvSpPr/>
          <p:nvPr/>
        </p:nvSpPr>
        <p:spPr>
          <a:xfrm>
            <a:off x="2175513" y="5079089"/>
            <a:ext cx="2129787"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Sept 19 - Dec 14</a:t>
            </a:r>
          </a:p>
        </p:txBody>
      </p:sp>
      <p:sp>
        <p:nvSpPr>
          <p:cNvPr id="88" name="Rectangle 87"/>
          <p:cNvSpPr/>
          <p:nvPr/>
        </p:nvSpPr>
        <p:spPr>
          <a:xfrm>
            <a:off x="2175513" y="4848429"/>
            <a:ext cx="2129787"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12 weeks</a:t>
            </a:r>
          </a:p>
        </p:txBody>
      </p:sp>
      <p:sp>
        <p:nvSpPr>
          <p:cNvPr id="89" name="Rectangle 88"/>
          <p:cNvSpPr/>
          <p:nvPr/>
        </p:nvSpPr>
        <p:spPr>
          <a:xfrm>
            <a:off x="2197405" y="5325182"/>
            <a:ext cx="2101805"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Release preparation </a:t>
            </a:r>
          </a:p>
        </p:txBody>
      </p:sp>
      <p:sp>
        <p:nvSpPr>
          <p:cNvPr id="91" name="Right Arrow 90"/>
          <p:cNvSpPr/>
          <p:nvPr/>
        </p:nvSpPr>
        <p:spPr>
          <a:xfrm>
            <a:off x="3852015" y="1573214"/>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2" name="Right Arrow 91"/>
          <p:cNvSpPr/>
          <p:nvPr/>
        </p:nvSpPr>
        <p:spPr>
          <a:xfrm>
            <a:off x="8975647" y="1564002"/>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3" name="Right Arrow 92"/>
          <p:cNvSpPr/>
          <p:nvPr/>
        </p:nvSpPr>
        <p:spPr>
          <a:xfrm>
            <a:off x="10606562" y="1519153"/>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4" name="Rectangle 93"/>
          <p:cNvSpPr/>
          <p:nvPr/>
        </p:nvSpPr>
        <p:spPr>
          <a:xfrm>
            <a:off x="4378130" y="5302934"/>
            <a:ext cx="2896459"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2">
                    <a:lumMod val="75000"/>
                  </a:schemeClr>
                </a:solidFill>
              </a:rPr>
              <a:t>Release 1 </a:t>
            </a:r>
          </a:p>
          <a:p>
            <a:pPr algn="ctr"/>
            <a:r>
              <a:rPr lang="en-US" sz="1400" b="1" dirty="0">
                <a:solidFill>
                  <a:schemeClr val="accent2">
                    <a:lumMod val="75000"/>
                  </a:schemeClr>
                </a:solidFill>
              </a:rPr>
              <a:t>for XYZ   Business  workflow 1.0</a:t>
            </a:r>
          </a:p>
        </p:txBody>
      </p:sp>
      <p:sp>
        <p:nvSpPr>
          <p:cNvPr id="95" name="Rectangle 94"/>
          <p:cNvSpPr/>
          <p:nvPr/>
        </p:nvSpPr>
        <p:spPr>
          <a:xfrm>
            <a:off x="4378130" y="5069937"/>
            <a:ext cx="2896459"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September 15</a:t>
            </a:r>
          </a:p>
        </p:txBody>
      </p:sp>
      <p:sp>
        <p:nvSpPr>
          <p:cNvPr id="96" name="Rectangle 95"/>
          <p:cNvSpPr/>
          <p:nvPr/>
        </p:nvSpPr>
        <p:spPr>
          <a:xfrm>
            <a:off x="4378130" y="4839277"/>
            <a:ext cx="2896459"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1 Day</a:t>
            </a:r>
          </a:p>
        </p:txBody>
      </p:sp>
      <p:sp>
        <p:nvSpPr>
          <p:cNvPr id="97" name="Rectangle 96"/>
          <p:cNvSpPr/>
          <p:nvPr/>
        </p:nvSpPr>
        <p:spPr>
          <a:xfrm>
            <a:off x="4400022" y="5316030"/>
            <a:ext cx="2858404"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Release </a:t>
            </a:r>
          </a:p>
        </p:txBody>
      </p:sp>
      <p:sp>
        <p:nvSpPr>
          <p:cNvPr id="98" name="Rectangle 97"/>
          <p:cNvSpPr/>
          <p:nvPr/>
        </p:nvSpPr>
        <p:spPr>
          <a:xfrm>
            <a:off x="7396682" y="5287328"/>
            <a:ext cx="4795318" cy="11935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rPr>
              <a:t>Fix, test debug </a:t>
            </a:r>
          </a:p>
          <a:p>
            <a:pPr algn="ctr"/>
            <a:r>
              <a:rPr lang="en-US" sz="1200" dirty="0">
                <a:solidFill>
                  <a:schemeClr val="tx2">
                    <a:lumMod val="50000"/>
                  </a:schemeClr>
                </a:solidFill>
              </a:rPr>
              <a:t> Finalize checking the XYZ   Business  workflow 1.1</a:t>
            </a:r>
            <a:endParaRPr lang="en-US" sz="1200" b="1" dirty="0">
              <a:solidFill>
                <a:schemeClr val="tx2">
                  <a:lumMod val="50000"/>
                </a:schemeClr>
              </a:solidFill>
            </a:endParaRPr>
          </a:p>
        </p:txBody>
      </p:sp>
      <p:sp>
        <p:nvSpPr>
          <p:cNvPr id="99" name="Rectangle 98"/>
          <p:cNvSpPr/>
          <p:nvPr/>
        </p:nvSpPr>
        <p:spPr>
          <a:xfrm>
            <a:off x="7396682" y="5054331"/>
            <a:ext cx="4795318" cy="232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August 15 – Sept 14</a:t>
            </a:r>
          </a:p>
        </p:txBody>
      </p:sp>
      <p:sp>
        <p:nvSpPr>
          <p:cNvPr id="100" name="Rectangle 99"/>
          <p:cNvSpPr/>
          <p:nvPr/>
        </p:nvSpPr>
        <p:spPr>
          <a:xfrm>
            <a:off x="7396682" y="4823671"/>
            <a:ext cx="4795318" cy="23066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4 weeks</a:t>
            </a:r>
          </a:p>
        </p:txBody>
      </p:sp>
      <p:sp>
        <p:nvSpPr>
          <p:cNvPr id="101" name="Rectangle 100"/>
          <p:cNvSpPr/>
          <p:nvPr/>
        </p:nvSpPr>
        <p:spPr>
          <a:xfrm>
            <a:off x="7418573" y="5300424"/>
            <a:ext cx="4732315" cy="2447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Release preparation</a:t>
            </a:r>
          </a:p>
        </p:txBody>
      </p:sp>
      <p:sp>
        <p:nvSpPr>
          <p:cNvPr id="102" name="Oval 101"/>
          <p:cNvSpPr/>
          <p:nvPr/>
        </p:nvSpPr>
        <p:spPr>
          <a:xfrm>
            <a:off x="0" y="4702615"/>
            <a:ext cx="449520" cy="2026013"/>
          </a:xfrm>
          <a:prstGeom prst="ellipse">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END</a:t>
            </a:r>
          </a:p>
        </p:txBody>
      </p:sp>
      <p:sp>
        <p:nvSpPr>
          <p:cNvPr id="104" name="Right Arrow 103"/>
          <p:cNvSpPr/>
          <p:nvPr/>
        </p:nvSpPr>
        <p:spPr>
          <a:xfrm>
            <a:off x="3832652" y="3679666"/>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5" name="Right Arrow 104"/>
          <p:cNvSpPr/>
          <p:nvPr/>
        </p:nvSpPr>
        <p:spPr>
          <a:xfrm>
            <a:off x="5556924" y="3706827"/>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6" name="Right Arrow 105"/>
          <p:cNvSpPr/>
          <p:nvPr/>
        </p:nvSpPr>
        <p:spPr>
          <a:xfrm>
            <a:off x="7233387" y="3755432"/>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7" name="Right Arrow 106"/>
          <p:cNvSpPr/>
          <p:nvPr/>
        </p:nvSpPr>
        <p:spPr>
          <a:xfrm>
            <a:off x="10581867" y="3786223"/>
            <a:ext cx="155027" cy="1384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8" name="Right Arrow 107"/>
          <p:cNvSpPr/>
          <p:nvPr/>
        </p:nvSpPr>
        <p:spPr>
          <a:xfrm rot="5400000">
            <a:off x="11075879" y="2345766"/>
            <a:ext cx="471835" cy="1583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09" name="Right Arrow 108"/>
          <p:cNvSpPr/>
          <p:nvPr/>
        </p:nvSpPr>
        <p:spPr>
          <a:xfrm rot="5400000">
            <a:off x="11075879" y="4472361"/>
            <a:ext cx="471835" cy="15832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0" name="Right Arrow 109"/>
          <p:cNvSpPr/>
          <p:nvPr/>
        </p:nvSpPr>
        <p:spPr>
          <a:xfrm rot="10800000">
            <a:off x="2004076" y="5766871"/>
            <a:ext cx="235236" cy="14231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1" name="Right Arrow 110"/>
          <p:cNvSpPr/>
          <p:nvPr/>
        </p:nvSpPr>
        <p:spPr>
          <a:xfrm rot="10800000">
            <a:off x="7193282" y="5638286"/>
            <a:ext cx="235236" cy="14231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0" name="Right Arrow 89"/>
          <p:cNvSpPr/>
          <p:nvPr/>
        </p:nvSpPr>
        <p:spPr>
          <a:xfrm rot="10800000">
            <a:off x="4211056" y="5749837"/>
            <a:ext cx="235236" cy="14231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427027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Rectangle 5"/>
          <p:cNvSpPr/>
          <p:nvPr/>
        </p:nvSpPr>
        <p:spPr>
          <a:xfrm>
            <a:off x="2565774" y="2519660"/>
            <a:ext cx="6928499" cy="1569660"/>
          </a:xfrm>
          <a:prstGeom prst="rect">
            <a:avLst/>
          </a:prstGeom>
          <a:gradFill flip="none" rotWithShape="1">
            <a:gsLst>
              <a:gs pos="0">
                <a:schemeClr val="accent3">
                  <a:lumMod val="60000"/>
                  <a:lumOff val="40000"/>
                </a:schemeClr>
              </a:gs>
              <a:gs pos="48000">
                <a:schemeClr val="accent1">
                  <a:lumMod val="97000"/>
                  <a:lumOff val="3000"/>
                </a:schemeClr>
              </a:gs>
              <a:gs pos="100000">
                <a:schemeClr val="accent1">
                  <a:lumMod val="60000"/>
                  <a:lumOff val="40000"/>
                </a:schemeClr>
              </a:gs>
            </a:gsLst>
            <a:lin ang="2700000" scaled="1"/>
            <a:tileRect/>
          </a:gradFill>
          <a:scene3d>
            <a:camera prst="orthographicFront"/>
            <a:lightRig rig="threePt" dir="t"/>
          </a:scene3d>
          <a:sp3d>
            <a:bevelT w="50800"/>
            <a:bevelB/>
          </a:sp3d>
        </p:spPr>
        <p:txBody>
          <a:bodyPr wrap="none" lIns="91440" tIns="45720" rIns="91440" bIns="45720">
            <a:spAutoFit/>
          </a:bodyPr>
          <a:lstStyle/>
          <a:p>
            <a:pPr algn="ctr"/>
            <a:r>
              <a:rPr lang="en-US" sz="4800" b="1" cap="none" spc="50" dirty="0">
                <a:ln w="0"/>
                <a:effectLst>
                  <a:innerShdw blurRad="63500" dist="50800" dir="13500000">
                    <a:srgbClr val="000000">
                      <a:alpha val="50000"/>
                    </a:srgbClr>
                  </a:innerShdw>
                </a:effectLst>
              </a:rPr>
              <a:t>XYZ Business Workflow</a:t>
            </a:r>
          </a:p>
          <a:p>
            <a:pPr algn="ctr"/>
            <a:r>
              <a:rPr lang="en-US" sz="4800" b="1" cap="none" spc="50" dirty="0">
                <a:ln w="0"/>
                <a:effectLst>
                  <a:innerShdw blurRad="63500" dist="50800" dir="13500000">
                    <a:srgbClr val="000000">
                      <a:alpha val="50000"/>
                    </a:srgbClr>
                  </a:innerShdw>
                </a:effectLst>
              </a:rPr>
              <a:t> status report</a:t>
            </a:r>
          </a:p>
        </p:txBody>
      </p:sp>
    </p:spTree>
    <p:extLst>
      <p:ext uri="{BB962C8B-B14F-4D97-AF65-F5344CB8AC3E}">
        <p14:creationId xmlns:p14="http://schemas.microsoft.com/office/powerpoint/2010/main" val="399736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15374" y="1099066"/>
            <a:ext cx="3705929" cy="6186309"/>
          </a:xfrm>
          <a:prstGeom prst="rect">
            <a:avLst/>
          </a:prstGeom>
        </p:spPr>
        <p:txBody>
          <a:bodyPr wrap="square">
            <a:spAutoFit/>
          </a:bodyPr>
          <a:lstStyle/>
          <a:p>
            <a:r>
              <a:rPr lang="en-US" dirty="0"/>
              <a:t>GENERAL PROJECT INFORMATION PROJECT GOAL AND OBJECTIVES • Create a custom software solution to streamline workflows and processes across XYZ Financial Services’ locations. • Use the existing ABC Workflow v3.0 as the framework for the software solution. • Include three new features, customize five of the existing features, and redesign the user interface (UI). • Deliver XYZ Business Workflow v1.0 to two locations by 09/15/2021 (estimated). This version should include all requested features. • Deliver XYZ Business Workflow v1.1 to all locations by 12/15/2021 (estimated). This version will include all requested features. </a:t>
            </a:r>
          </a:p>
        </p:txBody>
      </p:sp>
      <p:sp>
        <p:nvSpPr>
          <p:cNvPr id="5" name="Rectangle 4"/>
          <p:cNvSpPr/>
          <p:nvPr/>
        </p:nvSpPr>
        <p:spPr>
          <a:xfrm>
            <a:off x="0" y="0"/>
            <a:ext cx="12192000" cy="830997"/>
          </a:xfrm>
          <a:prstGeom prst="rect">
            <a:avLst/>
          </a:prstGeom>
          <a:gradFill flip="none" rotWithShape="1">
            <a:gsLst>
              <a:gs pos="0">
                <a:schemeClr val="accent3">
                  <a:lumMod val="60000"/>
                  <a:lumOff val="40000"/>
                </a:schemeClr>
              </a:gs>
              <a:gs pos="48000">
                <a:schemeClr val="accent1">
                  <a:lumMod val="97000"/>
                  <a:lumOff val="3000"/>
                </a:schemeClr>
              </a:gs>
              <a:gs pos="100000">
                <a:schemeClr val="accent1">
                  <a:lumMod val="60000"/>
                  <a:lumOff val="40000"/>
                </a:schemeClr>
              </a:gs>
            </a:gsLst>
            <a:lin ang="2700000" scaled="1"/>
            <a:tileRect/>
          </a:gradFill>
          <a:scene3d>
            <a:camera prst="orthographicFront"/>
            <a:lightRig rig="threePt" dir="t"/>
          </a:scene3d>
          <a:sp3d>
            <a:bevelT w="50800"/>
            <a:bevelB/>
          </a:sp3d>
        </p:spPr>
        <p:txBody>
          <a:bodyPr wrap="square" lIns="91440" tIns="45720" rIns="91440" bIns="45720">
            <a:spAutoFit/>
          </a:bodyPr>
          <a:lstStyle/>
          <a:p>
            <a:pPr algn="ctr"/>
            <a:r>
              <a:rPr lang="en-US" sz="4800" b="1" cap="none" spc="50" dirty="0">
                <a:ln w="0"/>
                <a:effectLst>
                  <a:innerShdw blurRad="63500" dist="50800" dir="13500000">
                    <a:srgbClr val="000000">
                      <a:alpha val="50000"/>
                    </a:srgbClr>
                  </a:innerShdw>
                </a:effectLst>
              </a:rPr>
              <a:t>Project Role and Objective</a:t>
            </a:r>
          </a:p>
        </p:txBody>
      </p:sp>
      <p:sp>
        <p:nvSpPr>
          <p:cNvPr id="6" name="Rectangle 5"/>
          <p:cNvSpPr/>
          <p:nvPr/>
        </p:nvSpPr>
        <p:spPr>
          <a:xfrm>
            <a:off x="1" y="2171700"/>
            <a:ext cx="1377334"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custom software solution </a:t>
            </a:r>
          </a:p>
          <a:p>
            <a:pPr algn="ctr"/>
            <a:r>
              <a:rPr lang="en-US" dirty="0"/>
              <a:t>by using  the existing ABC Workflow v3.0 as the framework</a:t>
            </a:r>
          </a:p>
          <a:p>
            <a:pPr algn="ctr"/>
            <a:endParaRPr lang="en-US" dirty="0"/>
          </a:p>
        </p:txBody>
      </p:sp>
      <p:sp>
        <p:nvSpPr>
          <p:cNvPr id="7" name="Rectangle 6"/>
          <p:cNvSpPr/>
          <p:nvPr/>
        </p:nvSpPr>
        <p:spPr>
          <a:xfrm>
            <a:off x="0" y="1594366"/>
            <a:ext cx="1377335"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1</a:t>
            </a:r>
          </a:p>
        </p:txBody>
      </p:sp>
      <p:sp>
        <p:nvSpPr>
          <p:cNvPr id="8" name="Rectangle 7"/>
          <p:cNvSpPr/>
          <p:nvPr/>
        </p:nvSpPr>
        <p:spPr>
          <a:xfrm>
            <a:off x="1543050" y="2171700"/>
            <a:ext cx="1304926"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a:t>
            </a:r>
          </a:p>
          <a:p>
            <a:pPr algn="ctr"/>
            <a:r>
              <a:rPr lang="en-US" dirty="0"/>
              <a:t> three new features</a:t>
            </a:r>
          </a:p>
        </p:txBody>
      </p:sp>
      <p:sp>
        <p:nvSpPr>
          <p:cNvPr id="9" name="Rectangle 8"/>
          <p:cNvSpPr/>
          <p:nvPr/>
        </p:nvSpPr>
        <p:spPr>
          <a:xfrm>
            <a:off x="1543050" y="1594366"/>
            <a:ext cx="1304926"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2</a:t>
            </a:r>
          </a:p>
        </p:txBody>
      </p:sp>
      <p:sp>
        <p:nvSpPr>
          <p:cNvPr id="10" name="Rectangle 9"/>
          <p:cNvSpPr/>
          <p:nvPr/>
        </p:nvSpPr>
        <p:spPr>
          <a:xfrm>
            <a:off x="3013691" y="2171700"/>
            <a:ext cx="1310659"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customize five of the existing features</a:t>
            </a:r>
            <a:endParaRPr lang="en-US" dirty="0"/>
          </a:p>
        </p:txBody>
      </p:sp>
      <p:sp>
        <p:nvSpPr>
          <p:cNvPr id="11" name="Rectangle 10"/>
          <p:cNvSpPr/>
          <p:nvPr/>
        </p:nvSpPr>
        <p:spPr>
          <a:xfrm>
            <a:off x="3013691" y="1594366"/>
            <a:ext cx="1310659"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3</a:t>
            </a:r>
          </a:p>
        </p:txBody>
      </p:sp>
      <p:sp>
        <p:nvSpPr>
          <p:cNvPr id="12" name="Rectangle 11"/>
          <p:cNvSpPr/>
          <p:nvPr/>
        </p:nvSpPr>
        <p:spPr>
          <a:xfrm>
            <a:off x="4436754" y="2171700"/>
            <a:ext cx="1310659"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design </a:t>
            </a:r>
          </a:p>
          <a:p>
            <a:pPr algn="ctr"/>
            <a:r>
              <a:rPr lang="en-US"/>
              <a:t> a new user interface</a:t>
            </a:r>
            <a:endParaRPr lang="en-US" dirty="0"/>
          </a:p>
        </p:txBody>
      </p:sp>
      <p:sp>
        <p:nvSpPr>
          <p:cNvPr id="13" name="Rectangle 12"/>
          <p:cNvSpPr/>
          <p:nvPr/>
        </p:nvSpPr>
        <p:spPr>
          <a:xfrm>
            <a:off x="4436754" y="1594366"/>
            <a:ext cx="1310659"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4</a:t>
            </a:r>
          </a:p>
        </p:txBody>
      </p:sp>
      <p:sp>
        <p:nvSpPr>
          <p:cNvPr id="14" name="Rectangle 13"/>
          <p:cNvSpPr/>
          <p:nvPr/>
        </p:nvSpPr>
        <p:spPr>
          <a:xfrm>
            <a:off x="5850996" y="2171700"/>
            <a:ext cx="1310659"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850996" y="1594366"/>
            <a:ext cx="1310659"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5</a:t>
            </a:r>
          </a:p>
        </p:txBody>
      </p:sp>
      <p:sp>
        <p:nvSpPr>
          <p:cNvPr id="16" name="Rectangle 15"/>
          <p:cNvSpPr/>
          <p:nvPr/>
        </p:nvSpPr>
        <p:spPr>
          <a:xfrm>
            <a:off x="0" y="791170"/>
            <a:ext cx="8549659" cy="830997"/>
          </a:xfrm>
          <a:prstGeom prst="rect">
            <a:avLst/>
          </a:prstGeom>
          <a:gradFill flip="none" rotWithShape="1">
            <a:gsLst>
              <a:gs pos="0">
                <a:schemeClr val="accent3">
                  <a:lumMod val="60000"/>
                  <a:lumOff val="40000"/>
                </a:schemeClr>
              </a:gs>
              <a:gs pos="93000">
                <a:schemeClr val="accent1">
                  <a:lumMod val="97000"/>
                  <a:lumOff val="3000"/>
                </a:schemeClr>
              </a:gs>
              <a:gs pos="100000">
                <a:schemeClr val="accent1">
                  <a:lumMod val="60000"/>
                  <a:lumOff val="40000"/>
                </a:schemeClr>
              </a:gs>
            </a:gsLst>
            <a:lin ang="2700000" scaled="1"/>
            <a:tileRect/>
          </a:gradFill>
          <a:scene3d>
            <a:camera prst="orthographicFront"/>
            <a:lightRig rig="threePt" dir="t"/>
          </a:scene3d>
          <a:sp3d>
            <a:bevelT w="50800"/>
            <a:bevelB/>
          </a:sp3d>
        </p:spPr>
        <p:txBody>
          <a:bodyPr wrap="square" lIns="91440" tIns="45720" rIns="91440" bIns="45720">
            <a:spAutoFit/>
          </a:bodyPr>
          <a:lstStyle/>
          <a:p>
            <a:pPr algn="ctr"/>
            <a:r>
              <a:rPr lang="en-US" sz="4800" b="1" cap="none" spc="50" dirty="0">
                <a:ln w="0"/>
                <a:effectLst>
                  <a:innerShdw blurRad="63500" dist="50800" dir="13500000">
                    <a:srgbClr val="000000">
                      <a:alpha val="50000"/>
                    </a:srgbClr>
                  </a:innerShdw>
                </a:effectLst>
              </a:rPr>
              <a:t> </a:t>
            </a:r>
            <a:r>
              <a:rPr lang="en-US" sz="3200" b="1" cap="none" spc="50" dirty="0">
                <a:ln w="0"/>
                <a:effectLst>
                  <a:innerShdw blurRad="63500" dist="50800" dir="13500000">
                    <a:srgbClr val="000000">
                      <a:alpha val="50000"/>
                    </a:srgbClr>
                  </a:innerShdw>
                </a:effectLst>
              </a:rPr>
              <a:t>Objectives</a:t>
            </a:r>
          </a:p>
        </p:txBody>
      </p:sp>
      <p:sp>
        <p:nvSpPr>
          <p:cNvPr id="17" name="Rectangle 16"/>
          <p:cNvSpPr/>
          <p:nvPr/>
        </p:nvSpPr>
        <p:spPr>
          <a:xfrm>
            <a:off x="7239000" y="2171700"/>
            <a:ext cx="1310659" cy="4686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239000" y="1594366"/>
            <a:ext cx="1310659" cy="495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Black" panose="020B0A04020102020204" pitchFamily="34" charset="0"/>
              </a:rPr>
              <a:t>6</a:t>
            </a:r>
          </a:p>
        </p:txBody>
      </p:sp>
    </p:spTree>
    <p:extLst>
      <p:ext uri="{BB962C8B-B14F-4D97-AF65-F5344CB8AC3E}">
        <p14:creationId xmlns:p14="http://schemas.microsoft.com/office/powerpoint/2010/main" val="217150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981450" y="6121133"/>
            <a:ext cx="8210550" cy="386593"/>
          </a:xfrm>
          <a:prstGeom prst="rect">
            <a:avLst/>
          </a:prstGeom>
          <a:solidFill>
            <a:srgbClr val="00B050">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981451" y="2252200"/>
            <a:ext cx="8210549" cy="1524368"/>
          </a:xfrm>
          <a:prstGeom prst="rect">
            <a:avLst/>
          </a:prstGeom>
          <a:solidFill>
            <a:schemeClr val="accent2">
              <a:alpha val="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981450" y="5675608"/>
            <a:ext cx="8210550" cy="445525"/>
          </a:xfrm>
          <a:prstGeom prst="rect">
            <a:avLst/>
          </a:prstGeom>
          <a:solidFill>
            <a:srgbClr val="FF0000">
              <a:alpha val="1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967162" y="3754875"/>
            <a:ext cx="8210550" cy="1920732"/>
          </a:xfrm>
          <a:prstGeom prst="rect">
            <a:avLst/>
          </a:prstGeom>
          <a:solidFill>
            <a:schemeClr val="accent5">
              <a:lumMod val="60000"/>
              <a:lumOff val="40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81450" y="1613100"/>
            <a:ext cx="8210550" cy="639100"/>
          </a:xfrm>
          <a:prstGeom prst="rect">
            <a:avLst/>
          </a:prstGeom>
          <a:ln>
            <a:solidFill>
              <a:schemeClr val="accent1">
                <a:shade val="50000"/>
                <a:hueMod val="94000"/>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3939AFF-0283-4227-B74A-22A0AF3EE98B}"/>
              </a:ext>
            </a:extLst>
          </p:cNvPr>
          <p:cNvSpPr/>
          <p:nvPr/>
        </p:nvSpPr>
        <p:spPr>
          <a:xfrm>
            <a:off x="0" y="0"/>
            <a:ext cx="12192000" cy="776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Initial Schedule with Milestones End Dates</a:t>
            </a:r>
            <a:endParaRPr lang="en-GB" sz="3200" b="1" dirty="0"/>
          </a:p>
        </p:txBody>
      </p:sp>
      <p:sp>
        <p:nvSpPr>
          <p:cNvPr id="5" name="Rectangle 4"/>
          <p:cNvSpPr/>
          <p:nvPr/>
        </p:nvSpPr>
        <p:spPr>
          <a:xfrm>
            <a:off x="0" y="776747"/>
            <a:ext cx="552450" cy="8425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stretch>
            <a:fillRect/>
          </a:stretch>
        </p:blipFill>
        <p:spPr>
          <a:xfrm>
            <a:off x="552450" y="776748"/>
            <a:ext cx="3429000" cy="842501"/>
          </a:xfrm>
          <a:prstGeom prst="rect">
            <a:avLst/>
          </a:prstGeom>
        </p:spPr>
      </p:pic>
      <p:pic>
        <p:nvPicPr>
          <p:cNvPr id="8" name="Picture 7"/>
          <p:cNvPicPr>
            <a:picLocks noChangeAspect="1"/>
          </p:cNvPicPr>
          <p:nvPr/>
        </p:nvPicPr>
        <p:blipFill>
          <a:blip r:embed="rId3"/>
          <a:stretch>
            <a:fillRect/>
          </a:stretch>
        </p:blipFill>
        <p:spPr>
          <a:xfrm>
            <a:off x="552450" y="1690225"/>
            <a:ext cx="1876425" cy="561975"/>
          </a:xfrm>
          <a:prstGeom prst="rect">
            <a:avLst/>
          </a:prstGeom>
        </p:spPr>
      </p:pic>
      <p:pic>
        <p:nvPicPr>
          <p:cNvPr id="9" name="Picture 8"/>
          <p:cNvPicPr>
            <a:picLocks noChangeAspect="1"/>
          </p:cNvPicPr>
          <p:nvPr/>
        </p:nvPicPr>
        <p:blipFill>
          <a:blip r:embed="rId4"/>
          <a:stretch>
            <a:fillRect/>
          </a:stretch>
        </p:blipFill>
        <p:spPr>
          <a:xfrm>
            <a:off x="2428875" y="1690226"/>
            <a:ext cx="1552575" cy="561974"/>
          </a:xfrm>
          <a:prstGeom prst="rect">
            <a:avLst/>
          </a:prstGeom>
        </p:spPr>
      </p:pic>
      <p:pic>
        <p:nvPicPr>
          <p:cNvPr id="10" name="Picture 9"/>
          <p:cNvPicPr>
            <a:picLocks noChangeAspect="1"/>
          </p:cNvPicPr>
          <p:nvPr/>
        </p:nvPicPr>
        <p:blipFill>
          <a:blip r:embed="rId5"/>
          <a:stretch>
            <a:fillRect/>
          </a:stretch>
        </p:blipFill>
        <p:spPr>
          <a:xfrm>
            <a:off x="3971925" y="832975"/>
            <a:ext cx="8220075" cy="786274"/>
          </a:xfrm>
          <a:prstGeom prst="rect">
            <a:avLst/>
          </a:prstGeom>
        </p:spPr>
      </p:pic>
      <p:sp>
        <p:nvSpPr>
          <p:cNvPr id="11" name="Rectangle 10"/>
          <p:cNvSpPr/>
          <p:nvPr/>
        </p:nvSpPr>
        <p:spPr>
          <a:xfrm>
            <a:off x="3981450" y="819151"/>
            <a:ext cx="8210550" cy="428624"/>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2022</a:t>
            </a:r>
          </a:p>
        </p:txBody>
      </p:sp>
      <p:sp>
        <p:nvSpPr>
          <p:cNvPr id="12" name="Rectangle 11"/>
          <p:cNvSpPr/>
          <p:nvPr/>
        </p:nvSpPr>
        <p:spPr>
          <a:xfrm>
            <a:off x="552450" y="1619249"/>
            <a:ext cx="1876425"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 Analysis</a:t>
            </a:r>
          </a:p>
        </p:txBody>
      </p:sp>
      <p:sp>
        <p:nvSpPr>
          <p:cNvPr id="13" name="Rectangle 12"/>
          <p:cNvSpPr/>
          <p:nvPr/>
        </p:nvSpPr>
        <p:spPr>
          <a:xfrm>
            <a:off x="2428875" y="1619249"/>
            <a:ext cx="771525"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a:t>
            </a:r>
            <a:r>
              <a:rPr lang="en-US" dirty="0"/>
              <a:t>  01,22</a:t>
            </a:r>
          </a:p>
        </p:txBody>
      </p:sp>
      <p:sp>
        <p:nvSpPr>
          <p:cNvPr id="14" name="Rectangle 13"/>
          <p:cNvSpPr/>
          <p:nvPr/>
        </p:nvSpPr>
        <p:spPr>
          <a:xfrm>
            <a:off x="3200400" y="1619249"/>
            <a:ext cx="781050"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a:t>
            </a:r>
            <a:r>
              <a:rPr lang="en-US" dirty="0"/>
              <a:t>  04,22</a:t>
            </a:r>
          </a:p>
        </p:txBody>
      </p:sp>
      <p:sp>
        <p:nvSpPr>
          <p:cNvPr id="15" name="Rounded Rectangle 14"/>
          <p:cNvSpPr/>
          <p:nvPr/>
        </p:nvSpPr>
        <p:spPr>
          <a:xfrm>
            <a:off x="4305300" y="1740583"/>
            <a:ext cx="457200" cy="376238"/>
          </a:xfrm>
          <a:prstGeom prst="roundRect">
            <a:avLst/>
          </a:prstGeom>
          <a:solidFill>
            <a:schemeClr val="bg1">
              <a:lumMod val="65000"/>
              <a:lumOff val="3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076700" y="1262523"/>
            <a:ext cx="295275" cy="3567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stretch>
            <a:fillRect/>
          </a:stretch>
        </p:blipFill>
        <p:spPr>
          <a:xfrm>
            <a:off x="600077" y="2252200"/>
            <a:ext cx="11801475" cy="4605800"/>
          </a:xfrm>
          <a:prstGeom prst="rect">
            <a:avLst/>
          </a:prstGeom>
        </p:spPr>
      </p:pic>
      <p:sp>
        <p:nvSpPr>
          <p:cNvPr id="18" name="Rectangle 17"/>
          <p:cNvSpPr/>
          <p:nvPr/>
        </p:nvSpPr>
        <p:spPr>
          <a:xfrm>
            <a:off x="0" y="1613100"/>
            <a:ext cx="600075" cy="52387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162549" y="2723227"/>
            <a:ext cx="2065337" cy="266700"/>
          </a:xfrm>
          <a:prstGeom prst="roundRect">
            <a:avLst/>
          </a:prstGeom>
          <a:solidFill>
            <a:schemeClr val="accent2">
              <a:lumMod val="20000"/>
              <a:lumOff val="80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258050" y="3094701"/>
            <a:ext cx="1457325" cy="266700"/>
          </a:xfrm>
          <a:prstGeom prst="roundRect">
            <a:avLst/>
          </a:prstGeom>
          <a:solidFill>
            <a:schemeClr val="accent2">
              <a:lumMod val="20000"/>
              <a:lumOff val="80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8782050" y="3466176"/>
            <a:ext cx="1352550" cy="266700"/>
          </a:xfrm>
          <a:prstGeom prst="roundRect">
            <a:avLst/>
          </a:prstGeom>
          <a:solidFill>
            <a:schemeClr val="accent2">
              <a:lumMod val="20000"/>
              <a:lumOff val="80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4433887" y="2337463"/>
            <a:ext cx="728663" cy="266700"/>
          </a:xfrm>
          <a:prstGeom prst="roundRect">
            <a:avLst/>
          </a:prstGeom>
          <a:solidFill>
            <a:schemeClr val="tx1">
              <a:lumMod val="6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5248275" y="3861002"/>
            <a:ext cx="1236664" cy="266700"/>
          </a:xfrm>
          <a:prstGeom prst="roundRect">
            <a:avLst/>
          </a:prstGeom>
          <a:solidFill>
            <a:schemeClr val="accent5">
              <a:lumMod val="7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6442075" y="4232476"/>
            <a:ext cx="1009647" cy="266700"/>
          </a:xfrm>
          <a:prstGeom prst="roundRect">
            <a:avLst/>
          </a:prstGeom>
          <a:solidFill>
            <a:schemeClr val="accent5">
              <a:lumMod val="7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7339014" y="4570153"/>
            <a:ext cx="823911" cy="266700"/>
          </a:xfrm>
          <a:prstGeom prst="roundRect">
            <a:avLst/>
          </a:prstGeom>
          <a:solidFill>
            <a:schemeClr val="accent5">
              <a:lumMod val="7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8229600" y="4976350"/>
            <a:ext cx="700087" cy="266700"/>
          </a:xfrm>
          <a:prstGeom prst="roundRect">
            <a:avLst/>
          </a:prstGeom>
          <a:solidFill>
            <a:schemeClr val="accent5">
              <a:lumMod val="7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8929687" y="5347825"/>
            <a:ext cx="171450" cy="266700"/>
          </a:xfrm>
          <a:prstGeom prst="roundRect">
            <a:avLst/>
          </a:prstGeom>
          <a:solidFill>
            <a:schemeClr val="accent5">
              <a:lumMod val="75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9348787" y="5719300"/>
            <a:ext cx="261938" cy="266700"/>
          </a:xfrm>
          <a:prstGeom prst="roundRect">
            <a:avLst/>
          </a:prstGeom>
          <a:solidFill>
            <a:srgbClr val="FF0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p:cNvSpPr/>
          <p:nvPr/>
        </p:nvSpPr>
        <p:spPr>
          <a:xfrm>
            <a:off x="9539287" y="6164825"/>
            <a:ext cx="142875" cy="17145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p:cNvSpPr/>
          <p:nvPr/>
        </p:nvSpPr>
        <p:spPr>
          <a:xfrm>
            <a:off x="11982450" y="6507726"/>
            <a:ext cx="142875" cy="171450"/>
          </a:xfrm>
          <a:prstGeom prst="diamon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981450" y="2252200"/>
            <a:ext cx="8210550" cy="408653"/>
          </a:xfrm>
          <a:prstGeom prst="rect">
            <a:avLst/>
          </a:prstGeom>
          <a:solidFill>
            <a:schemeClr val="tx1">
              <a:lumMod val="7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971925" y="6431525"/>
            <a:ext cx="8220075" cy="426475"/>
          </a:xfrm>
          <a:prstGeom prst="rect">
            <a:avLst/>
          </a:prstGeom>
          <a:solidFill>
            <a:schemeClr val="tx2">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Elbow Connector 45"/>
          <p:cNvCxnSpPr/>
          <p:nvPr/>
        </p:nvCxnSpPr>
        <p:spPr>
          <a:xfrm>
            <a:off x="4533900" y="2116821"/>
            <a:ext cx="264318" cy="22064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a:off x="4943937" y="2687738"/>
            <a:ext cx="446753" cy="9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9" idx="2"/>
            <a:endCxn id="20" idx="1"/>
          </p:cNvCxnSpPr>
          <p:nvPr/>
        </p:nvCxnSpPr>
        <p:spPr>
          <a:xfrm rot="16200000" flipH="1">
            <a:off x="6607572" y="2577573"/>
            <a:ext cx="238124" cy="10628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H="1">
            <a:off x="8553318" y="3399170"/>
            <a:ext cx="390789" cy="666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21" idx="3"/>
          </p:cNvCxnSpPr>
          <p:nvPr/>
        </p:nvCxnSpPr>
        <p:spPr>
          <a:xfrm flipH="1">
            <a:off x="9610726" y="3599526"/>
            <a:ext cx="523874" cy="2220248"/>
          </a:xfrm>
          <a:prstGeom prst="bentConnector4">
            <a:avLst>
              <a:gd name="adj1" fmla="val -43636"/>
              <a:gd name="adj2" fmla="val 530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23" idx="2"/>
          </p:cNvCxnSpPr>
          <p:nvPr/>
        </p:nvCxnSpPr>
        <p:spPr>
          <a:xfrm rot="16200000" flipH="1">
            <a:off x="6034485" y="3959824"/>
            <a:ext cx="244475" cy="580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endCxn id="25" idx="1"/>
          </p:cNvCxnSpPr>
          <p:nvPr/>
        </p:nvCxnSpPr>
        <p:spPr>
          <a:xfrm rot="16200000" flipH="1">
            <a:off x="7077951" y="4442440"/>
            <a:ext cx="364962" cy="15716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16200000" flipH="1">
            <a:off x="7930269" y="4847914"/>
            <a:ext cx="512936" cy="85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6200000" flipH="1">
            <a:off x="8690410" y="5264880"/>
            <a:ext cx="435693" cy="428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27" idx="3"/>
          </p:cNvCxnSpPr>
          <p:nvPr/>
        </p:nvCxnSpPr>
        <p:spPr>
          <a:xfrm>
            <a:off x="9101137" y="5481175"/>
            <a:ext cx="342900" cy="2425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6200000" flipH="1">
            <a:off x="9457018" y="6015881"/>
            <a:ext cx="178826" cy="1190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a:off x="9682162" y="6250550"/>
            <a:ext cx="2300288" cy="3429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4981575" y="1850121"/>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1</a:t>
            </a:r>
            <a:r>
              <a:rPr lang="en-US" sz="800" dirty="0"/>
              <a:t> Week</a:t>
            </a:r>
          </a:p>
        </p:txBody>
      </p:sp>
      <p:sp>
        <p:nvSpPr>
          <p:cNvPr id="75" name="Rectangle 74"/>
          <p:cNvSpPr/>
          <p:nvPr/>
        </p:nvSpPr>
        <p:spPr>
          <a:xfrm>
            <a:off x="5357813" y="2374856"/>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3</a:t>
            </a:r>
            <a:r>
              <a:rPr lang="en-US" sz="800" dirty="0"/>
              <a:t> Week</a:t>
            </a:r>
          </a:p>
        </p:txBody>
      </p:sp>
      <p:sp>
        <p:nvSpPr>
          <p:cNvPr id="76" name="Rectangle 75"/>
          <p:cNvSpPr/>
          <p:nvPr/>
        </p:nvSpPr>
        <p:spPr>
          <a:xfrm>
            <a:off x="8867775" y="3144907"/>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8</a:t>
            </a:r>
            <a:r>
              <a:rPr lang="en-US" sz="800" dirty="0"/>
              <a:t> Week</a:t>
            </a:r>
          </a:p>
        </p:txBody>
      </p:sp>
      <p:sp>
        <p:nvSpPr>
          <p:cNvPr id="77" name="Rectangle 76"/>
          <p:cNvSpPr/>
          <p:nvPr/>
        </p:nvSpPr>
        <p:spPr>
          <a:xfrm>
            <a:off x="10263187" y="3495563"/>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7</a:t>
            </a:r>
            <a:r>
              <a:rPr lang="en-US" sz="800" dirty="0"/>
              <a:t> Week</a:t>
            </a:r>
          </a:p>
        </p:txBody>
      </p:sp>
      <p:sp>
        <p:nvSpPr>
          <p:cNvPr id="78" name="Rectangle 77"/>
          <p:cNvSpPr/>
          <p:nvPr/>
        </p:nvSpPr>
        <p:spPr>
          <a:xfrm>
            <a:off x="6589712" y="3887549"/>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6</a:t>
            </a:r>
            <a:r>
              <a:rPr lang="en-US" sz="800" dirty="0"/>
              <a:t> Week</a:t>
            </a:r>
          </a:p>
        </p:txBody>
      </p:sp>
      <p:sp>
        <p:nvSpPr>
          <p:cNvPr id="79" name="Rectangle 78"/>
          <p:cNvSpPr/>
          <p:nvPr/>
        </p:nvSpPr>
        <p:spPr>
          <a:xfrm>
            <a:off x="7675563" y="4278984"/>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6</a:t>
            </a:r>
            <a:r>
              <a:rPr lang="en-US" sz="800" dirty="0"/>
              <a:t> Week</a:t>
            </a:r>
          </a:p>
        </p:txBody>
      </p:sp>
      <p:sp>
        <p:nvSpPr>
          <p:cNvPr id="80" name="Rectangle 79"/>
          <p:cNvSpPr/>
          <p:nvPr/>
        </p:nvSpPr>
        <p:spPr>
          <a:xfrm>
            <a:off x="8310563" y="4631423"/>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4</a:t>
            </a:r>
            <a:r>
              <a:rPr lang="en-US" sz="800" dirty="0"/>
              <a:t> Week</a:t>
            </a:r>
          </a:p>
        </p:txBody>
      </p:sp>
      <p:sp>
        <p:nvSpPr>
          <p:cNvPr id="81" name="Rectangle 80"/>
          <p:cNvSpPr/>
          <p:nvPr/>
        </p:nvSpPr>
        <p:spPr>
          <a:xfrm>
            <a:off x="9329736" y="5343832"/>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1</a:t>
            </a:r>
            <a:r>
              <a:rPr lang="en-US" sz="800" dirty="0"/>
              <a:t>  Week</a:t>
            </a:r>
          </a:p>
        </p:txBody>
      </p:sp>
      <p:sp>
        <p:nvSpPr>
          <p:cNvPr id="82" name="Rectangle 81"/>
          <p:cNvSpPr/>
          <p:nvPr/>
        </p:nvSpPr>
        <p:spPr>
          <a:xfrm>
            <a:off x="9758363" y="5794271"/>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1</a:t>
            </a:r>
            <a:r>
              <a:rPr lang="en-US" sz="800" dirty="0"/>
              <a:t> Week</a:t>
            </a:r>
          </a:p>
        </p:txBody>
      </p:sp>
      <p:sp>
        <p:nvSpPr>
          <p:cNvPr id="83" name="Rectangle 82"/>
          <p:cNvSpPr/>
          <p:nvPr/>
        </p:nvSpPr>
        <p:spPr>
          <a:xfrm>
            <a:off x="8715375" y="6154471"/>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1</a:t>
            </a:r>
            <a:r>
              <a:rPr lang="en-US" sz="800" dirty="0"/>
              <a:t> Week</a:t>
            </a:r>
          </a:p>
        </p:txBody>
      </p:sp>
      <p:sp>
        <p:nvSpPr>
          <p:cNvPr id="84" name="Rectangle 83"/>
          <p:cNvSpPr/>
          <p:nvPr/>
        </p:nvSpPr>
        <p:spPr>
          <a:xfrm>
            <a:off x="11201400" y="6547609"/>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1</a:t>
            </a:r>
            <a:r>
              <a:rPr lang="en-US" sz="800" dirty="0"/>
              <a:t> Week</a:t>
            </a:r>
          </a:p>
        </p:txBody>
      </p:sp>
      <p:sp>
        <p:nvSpPr>
          <p:cNvPr id="85" name="Rectangle 84"/>
          <p:cNvSpPr/>
          <p:nvPr/>
        </p:nvSpPr>
        <p:spPr>
          <a:xfrm>
            <a:off x="7351713" y="2754996"/>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10</a:t>
            </a:r>
            <a:r>
              <a:rPr lang="en-US" sz="800" dirty="0"/>
              <a:t> Week</a:t>
            </a:r>
          </a:p>
        </p:txBody>
      </p:sp>
      <p:sp>
        <p:nvSpPr>
          <p:cNvPr id="86" name="Rectangle 85"/>
          <p:cNvSpPr/>
          <p:nvPr/>
        </p:nvSpPr>
        <p:spPr>
          <a:xfrm>
            <a:off x="9077324" y="5030674"/>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3</a:t>
            </a:r>
            <a:r>
              <a:rPr lang="en-US" sz="800" dirty="0"/>
              <a:t>  Week</a:t>
            </a:r>
          </a:p>
        </p:txBody>
      </p:sp>
    </p:spTree>
    <p:extLst>
      <p:ext uri="{BB962C8B-B14F-4D97-AF65-F5344CB8AC3E}">
        <p14:creationId xmlns:p14="http://schemas.microsoft.com/office/powerpoint/2010/main" val="69293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252200"/>
            <a:ext cx="12191999" cy="4605800"/>
          </a:xfrm>
          <a:prstGeom prst="rect">
            <a:avLst/>
          </a:prstGeom>
        </p:spPr>
      </p:pic>
      <p:sp>
        <p:nvSpPr>
          <p:cNvPr id="5" name="Rectangle 4"/>
          <p:cNvSpPr/>
          <p:nvPr/>
        </p:nvSpPr>
        <p:spPr>
          <a:xfrm>
            <a:off x="3428999" y="1613099"/>
            <a:ext cx="8763001" cy="639100"/>
          </a:xfrm>
          <a:prstGeom prst="rect">
            <a:avLst/>
          </a:prstGeom>
          <a:ln>
            <a:solidFill>
              <a:schemeClr val="accent1">
                <a:shade val="50000"/>
                <a:hueMod val="94000"/>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1619248"/>
            <a:ext cx="1913431"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 Analysis</a:t>
            </a:r>
          </a:p>
        </p:txBody>
      </p:sp>
      <p:sp>
        <p:nvSpPr>
          <p:cNvPr id="7" name="Rectangle 6"/>
          <p:cNvSpPr/>
          <p:nvPr/>
        </p:nvSpPr>
        <p:spPr>
          <a:xfrm>
            <a:off x="1876425" y="1619248"/>
            <a:ext cx="786741"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a:t>
            </a:r>
            <a:r>
              <a:rPr lang="en-US" dirty="0"/>
              <a:t>  01,22</a:t>
            </a:r>
          </a:p>
        </p:txBody>
      </p:sp>
      <p:sp>
        <p:nvSpPr>
          <p:cNvPr id="8" name="Rectangle 7"/>
          <p:cNvSpPr/>
          <p:nvPr/>
        </p:nvSpPr>
        <p:spPr>
          <a:xfrm>
            <a:off x="2647950" y="1619248"/>
            <a:ext cx="796454" cy="632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Mar</a:t>
            </a:r>
            <a:r>
              <a:rPr lang="en-US" dirty="0"/>
              <a:t>  04,22</a:t>
            </a:r>
          </a:p>
        </p:txBody>
      </p:sp>
      <p:sp>
        <p:nvSpPr>
          <p:cNvPr id="9" name="Rounded Rectangle 8"/>
          <p:cNvSpPr/>
          <p:nvPr/>
        </p:nvSpPr>
        <p:spPr>
          <a:xfrm>
            <a:off x="3768253" y="1787739"/>
            <a:ext cx="308447" cy="289820"/>
          </a:xfrm>
          <a:prstGeom prst="roundRect">
            <a:avLst/>
          </a:prstGeom>
          <a:solidFill>
            <a:schemeClr val="accent4">
              <a:lumMod val="60000"/>
              <a:lumOff val="40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225453" y="2348526"/>
            <a:ext cx="708686" cy="240043"/>
          </a:xfrm>
          <a:prstGeom prst="roundRect">
            <a:avLst/>
          </a:prstGeom>
          <a:solidFill>
            <a:schemeClr val="accent4">
              <a:lumMod val="60000"/>
              <a:lumOff val="40000"/>
            </a:schemeClr>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1" y="776747"/>
            <a:ext cx="552448" cy="8425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3"/>
          <a:stretch>
            <a:fillRect/>
          </a:stretch>
        </p:blipFill>
        <p:spPr>
          <a:xfrm>
            <a:off x="552450" y="776748"/>
            <a:ext cx="2876549" cy="842501"/>
          </a:xfrm>
          <a:prstGeom prst="rect">
            <a:avLst/>
          </a:prstGeom>
        </p:spPr>
      </p:pic>
      <p:pic>
        <p:nvPicPr>
          <p:cNvPr id="14" name="Picture 13"/>
          <p:cNvPicPr>
            <a:picLocks noChangeAspect="1"/>
          </p:cNvPicPr>
          <p:nvPr/>
        </p:nvPicPr>
        <p:blipFill>
          <a:blip r:embed="rId4"/>
          <a:stretch>
            <a:fillRect/>
          </a:stretch>
        </p:blipFill>
        <p:spPr>
          <a:xfrm>
            <a:off x="3369109" y="761719"/>
            <a:ext cx="8822892" cy="851379"/>
          </a:xfrm>
          <a:prstGeom prst="rect">
            <a:avLst/>
          </a:prstGeom>
        </p:spPr>
      </p:pic>
      <p:sp>
        <p:nvSpPr>
          <p:cNvPr id="15" name="Rectangle 14"/>
          <p:cNvSpPr/>
          <p:nvPr/>
        </p:nvSpPr>
        <p:spPr>
          <a:xfrm>
            <a:off x="3368675" y="733882"/>
            <a:ext cx="8823325" cy="464115"/>
          </a:xfrm>
          <a:prstGeom prst="rect">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2022</a:t>
            </a:r>
          </a:p>
        </p:txBody>
      </p:sp>
      <p:sp>
        <p:nvSpPr>
          <p:cNvPr id="16" name="Rounded Rectangle 15"/>
          <p:cNvSpPr/>
          <p:nvPr/>
        </p:nvSpPr>
        <p:spPr>
          <a:xfrm>
            <a:off x="5972176" y="2704523"/>
            <a:ext cx="969960" cy="259623"/>
          </a:xfrm>
          <a:prstGeom prst="roundRect">
            <a:avLst/>
          </a:prstGeom>
          <a:solidFill>
            <a:srgbClr val="FFC000"/>
          </a:solidFill>
          <a:scene3d>
            <a:camera prst="orthographicFront"/>
            <a:lightRig rig="threePt" dir="t"/>
          </a:scene3d>
          <a:sp3d>
            <a:bevelT w="17145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934139" y="2704523"/>
            <a:ext cx="1038036" cy="259622"/>
          </a:xfrm>
          <a:prstGeom prst="roundRect">
            <a:avLst/>
          </a:prstGeom>
          <a:solidFill>
            <a:srgbClr val="92D05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19574" y="1833169"/>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100%</a:t>
            </a:r>
            <a:endParaRPr lang="en-US" sz="800" dirty="0"/>
          </a:p>
        </p:txBody>
      </p:sp>
      <p:sp>
        <p:nvSpPr>
          <p:cNvPr id="19" name="Rectangle 18"/>
          <p:cNvSpPr/>
          <p:nvPr/>
        </p:nvSpPr>
        <p:spPr>
          <a:xfrm>
            <a:off x="5106194" y="2363077"/>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100%</a:t>
            </a:r>
            <a:endParaRPr lang="en-US" sz="800" dirty="0"/>
          </a:p>
        </p:txBody>
      </p:sp>
      <p:sp>
        <p:nvSpPr>
          <p:cNvPr id="20" name="Rectangle 19"/>
          <p:cNvSpPr/>
          <p:nvPr/>
        </p:nvSpPr>
        <p:spPr>
          <a:xfrm>
            <a:off x="7156924" y="2762998"/>
            <a:ext cx="638175" cy="1623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65%</a:t>
            </a:r>
            <a:endParaRPr lang="en-US" sz="800" dirty="0"/>
          </a:p>
        </p:txBody>
      </p:sp>
      <p:sp>
        <p:nvSpPr>
          <p:cNvPr id="21" name="Rounded Rectangle 20"/>
          <p:cNvSpPr/>
          <p:nvPr/>
        </p:nvSpPr>
        <p:spPr>
          <a:xfrm>
            <a:off x="6942135" y="3040346"/>
            <a:ext cx="1915319" cy="294396"/>
          </a:xfrm>
          <a:prstGeom prst="roundRect">
            <a:avLst/>
          </a:prstGeom>
          <a:solidFill>
            <a:srgbClr val="FFC000"/>
          </a:solidFill>
          <a:scene3d>
            <a:camera prst="orthographicFront"/>
            <a:lightRig rig="threePt" dir="t"/>
          </a:scene3d>
          <a:sp3d>
            <a:bevelT w="17145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104705" y="3136992"/>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0%</a:t>
            </a:r>
            <a:r>
              <a:rPr lang="en-US" sz="800" dirty="0"/>
              <a:t>  </a:t>
            </a:r>
          </a:p>
        </p:txBody>
      </p:sp>
      <p:sp>
        <p:nvSpPr>
          <p:cNvPr id="23" name="Rectangle 22"/>
          <p:cNvSpPr/>
          <p:nvPr/>
        </p:nvSpPr>
        <p:spPr>
          <a:xfrm>
            <a:off x="8399458" y="3477994"/>
            <a:ext cx="504825" cy="23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7065960" y="4611971"/>
            <a:ext cx="1058864" cy="294396"/>
          </a:xfrm>
          <a:prstGeom prst="roundRect">
            <a:avLst/>
          </a:prstGeom>
          <a:solidFill>
            <a:srgbClr val="FFC000"/>
          </a:solidFill>
          <a:scene3d>
            <a:camera prst="orthographicFront"/>
            <a:lightRig rig="threePt" dir="t"/>
          </a:scene3d>
          <a:sp3d>
            <a:bevelT w="17145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754564" y="3835499"/>
            <a:ext cx="1217611" cy="259622"/>
          </a:xfrm>
          <a:prstGeom prst="roundRect">
            <a:avLst/>
          </a:prstGeom>
          <a:solidFill>
            <a:srgbClr val="92D05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47604" y="3878571"/>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90%</a:t>
            </a:r>
            <a:endParaRPr lang="en-US" sz="800" dirty="0"/>
          </a:p>
        </p:txBody>
      </p:sp>
      <p:sp>
        <p:nvSpPr>
          <p:cNvPr id="28" name="Rectangle 27"/>
          <p:cNvSpPr/>
          <p:nvPr/>
        </p:nvSpPr>
        <p:spPr>
          <a:xfrm>
            <a:off x="7142162" y="4278471"/>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29" name="Rounded Rectangle 28"/>
          <p:cNvSpPr/>
          <p:nvPr/>
        </p:nvSpPr>
        <p:spPr>
          <a:xfrm>
            <a:off x="6096000" y="4235399"/>
            <a:ext cx="969960" cy="259622"/>
          </a:xfrm>
          <a:prstGeom prst="roundRect">
            <a:avLst/>
          </a:prstGeom>
          <a:solidFill>
            <a:srgbClr val="FFC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8136134" y="4999357"/>
            <a:ext cx="721320" cy="259622"/>
          </a:xfrm>
          <a:prstGeom prst="roundRect">
            <a:avLst/>
          </a:prstGeom>
          <a:solidFill>
            <a:srgbClr val="FFC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582025" y="5353050"/>
            <a:ext cx="275429" cy="276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8904283" y="5338446"/>
            <a:ext cx="309961" cy="259622"/>
          </a:xfrm>
          <a:prstGeom prst="roundRect">
            <a:avLst/>
          </a:prstGeom>
          <a:solidFill>
            <a:srgbClr val="FFC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9284641" y="5731958"/>
            <a:ext cx="458239" cy="259622"/>
          </a:xfrm>
          <a:prstGeom prst="roundRect">
            <a:avLst/>
          </a:prstGeom>
          <a:solidFill>
            <a:srgbClr val="FFC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3939AFF-0283-4227-B74A-22A0AF3EE98B}"/>
              </a:ext>
            </a:extLst>
          </p:cNvPr>
          <p:cNvSpPr/>
          <p:nvPr/>
        </p:nvSpPr>
        <p:spPr>
          <a:xfrm>
            <a:off x="0" y="-195961"/>
            <a:ext cx="12192000" cy="97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endPar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Week 10 </a:t>
            </a:r>
          </a:p>
          <a:p>
            <a:pPr algn="ctr"/>
            <a:r>
              <a:rPr lang="en-GB" b="1" dirty="0">
                <a:ln w="0"/>
                <a:solidFill>
                  <a:schemeClr val="tx1"/>
                </a:solidFill>
                <a:effectLst>
                  <a:reflection blurRad="6350" stA="53000" endA="300" endPos="35500" dir="5400000" sy="-90000" algn="bl" rotWithShape="0"/>
                </a:effectLst>
              </a:rPr>
              <a:t>Present Project Status, Accomplishment rate &amp; Schedule Adjustment  </a:t>
            </a:r>
            <a:endParaRPr lang="en-GB" b="1" dirty="0">
              <a:solidFill>
                <a:schemeClr val="tx1"/>
              </a:solidFill>
            </a:endParaRPr>
          </a:p>
          <a:p>
            <a:pPr algn="ctr"/>
            <a:endPar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a:p>
            <a:pPr algn="ctr"/>
            <a:r>
              <a:rPr lang="en-GB"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
        <p:nvSpPr>
          <p:cNvPr id="39" name="Flowchart: Decision 38"/>
          <p:cNvSpPr/>
          <p:nvPr/>
        </p:nvSpPr>
        <p:spPr>
          <a:xfrm>
            <a:off x="9655560" y="6120313"/>
            <a:ext cx="229398" cy="276225"/>
          </a:xfrm>
          <a:prstGeom prst="flowChartDecisi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Decision 39"/>
          <p:cNvSpPr/>
          <p:nvPr/>
        </p:nvSpPr>
        <p:spPr>
          <a:xfrm>
            <a:off x="11743127" y="6487748"/>
            <a:ext cx="229398" cy="276225"/>
          </a:xfrm>
          <a:prstGeom prst="flowChartDecision">
            <a:avLst/>
          </a:prstGeom>
          <a:solidFill>
            <a:srgbClr val="FFC000"/>
          </a:solidFill>
          <a:ln cap="flat">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Quad Arrow Callout 42"/>
          <p:cNvSpPr/>
          <p:nvPr/>
        </p:nvSpPr>
        <p:spPr>
          <a:xfrm>
            <a:off x="5177632" y="-53136"/>
            <a:ext cx="247650" cy="238125"/>
          </a:xfrm>
          <a:prstGeom prst="quad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Quad Arrow Callout 43"/>
          <p:cNvSpPr/>
          <p:nvPr/>
        </p:nvSpPr>
        <p:spPr>
          <a:xfrm>
            <a:off x="6818310" y="-30067"/>
            <a:ext cx="247650" cy="238125"/>
          </a:xfrm>
          <a:prstGeom prst="quadArrowCallou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8305005" y="4672430"/>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46" name="Rectangle 45"/>
          <p:cNvSpPr/>
          <p:nvPr/>
        </p:nvSpPr>
        <p:spPr>
          <a:xfrm>
            <a:off x="8989019" y="5042429"/>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47" name="Rectangle 46"/>
          <p:cNvSpPr/>
          <p:nvPr/>
        </p:nvSpPr>
        <p:spPr>
          <a:xfrm>
            <a:off x="9423792" y="5378370"/>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48" name="Rectangle 47"/>
          <p:cNvSpPr/>
          <p:nvPr/>
        </p:nvSpPr>
        <p:spPr>
          <a:xfrm>
            <a:off x="9977416" y="5775029"/>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49" name="Rectangle 48"/>
          <p:cNvSpPr/>
          <p:nvPr/>
        </p:nvSpPr>
        <p:spPr>
          <a:xfrm>
            <a:off x="9977417" y="6171688"/>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50" name="Rectangle 49"/>
          <p:cNvSpPr/>
          <p:nvPr/>
        </p:nvSpPr>
        <p:spPr>
          <a:xfrm>
            <a:off x="10980737" y="6550883"/>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FF0000"/>
                </a:solidFill>
              </a:rPr>
              <a:t>0%</a:t>
            </a:r>
            <a:endParaRPr lang="en-US" sz="800" dirty="0"/>
          </a:p>
        </p:txBody>
      </p:sp>
      <p:sp>
        <p:nvSpPr>
          <p:cNvPr id="55" name="Rectangle 54"/>
          <p:cNvSpPr/>
          <p:nvPr/>
        </p:nvSpPr>
        <p:spPr>
          <a:xfrm>
            <a:off x="1844946" y="2676595"/>
            <a:ext cx="747969" cy="32935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   Apr 08, 22</a:t>
            </a:r>
          </a:p>
        </p:txBody>
      </p:sp>
      <p:sp>
        <p:nvSpPr>
          <p:cNvPr id="56" name="Rectangle 55"/>
          <p:cNvSpPr/>
          <p:nvPr/>
        </p:nvSpPr>
        <p:spPr>
          <a:xfrm>
            <a:off x="2619163" y="2695209"/>
            <a:ext cx="821332"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Jun, 24, 22</a:t>
            </a:r>
          </a:p>
        </p:txBody>
      </p:sp>
      <p:sp>
        <p:nvSpPr>
          <p:cNvPr id="57" name="Rectangle 56"/>
          <p:cNvSpPr/>
          <p:nvPr/>
        </p:nvSpPr>
        <p:spPr>
          <a:xfrm>
            <a:off x="1831865" y="3050027"/>
            <a:ext cx="758669"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rgbClr val="FF0000"/>
                </a:solidFill>
              </a:rPr>
              <a:t>Jun 27, 22</a:t>
            </a:r>
          </a:p>
        </p:txBody>
      </p:sp>
      <p:sp>
        <p:nvSpPr>
          <p:cNvPr id="58" name="Rectangle 57"/>
          <p:cNvSpPr/>
          <p:nvPr/>
        </p:nvSpPr>
        <p:spPr>
          <a:xfrm>
            <a:off x="2615937" y="3059054"/>
            <a:ext cx="866922" cy="329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26, 2022</a:t>
            </a:r>
          </a:p>
        </p:txBody>
      </p:sp>
      <p:sp>
        <p:nvSpPr>
          <p:cNvPr id="59" name="Rectangle 58"/>
          <p:cNvSpPr/>
          <p:nvPr/>
        </p:nvSpPr>
        <p:spPr>
          <a:xfrm>
            <a:off x="1860653" y="3409950"/>
            <a:ext cx="768247" cy="34452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60" name="Rectangle 59"/>
          <p:cNvSpPr/>
          <p:nvPr/>
        </p:nvSpPr>
        <p:spPr>
          <a:xfrm>
            <a:off x="2628899" y="3420035"/>
            <a:ext cx="811596"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Sep, 26, 2022</a:t>
            </a:r>
          </a:p>
        </p:txBody>
      </p:sp>
      <p:sp>
        <p:nvSpPr>
          <p:cNvPr id="61" name="Rectangle 60"/>
          <p:cNvSpPr/>
          <p:nvPr/>
        </p:nvSpPr>
        <p:spPr>
          <a:xfrm>
            <a:off x="3922476" y="2322301"/>
            <a:ext cx="297098" cy="3172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2628899" y="2299606"/>
            <a:ext cx="861960" cy="35544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latin typeface="Arial Rounded MT Bold" panose="020F0704030504030204" pitchFamily="34" charset="0"/>
              </a:rPr>
              <a:t>Apr, 8, 22</a:t>
            </a:r>
          </a:p>
        </p:txBody>
      </p:sp>
      <p:sp>
        <p:nvSpPr>
          <p:cNvPr id="64" name="Rectangle 63"/>
          <p:cNvSpPr/>
          <p:nvPr/>
        </p:nvSpPr>
        <p:spPr>
          <a:xfrm>
            <a:off x="4702814" y="2639597"/>
            <a:ext cx="231323" cy="3663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5972175" y="3835498"/>
            <a:ext cx="123825" cy="259622"/>
          </a:xfrm>
          <a:prstGeom prst="roundRect">
            <a:avLst/>
          </a:prstGeom>
          <a:solidFill>
            <a:srgbClr val="FFC000"/>
          </a:solidFill>
          <a:scene3d>
            <a:camera prst="orthographicFront"/>
            <a:lightRig rig="threePt" dir="t"/>
          </a:scene3d>
          <a:sp3d contourW="25400">
            <a:bevelT w="10160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5807035" y="2006646"/>
            <a:ext cx="283322" cy="24257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5645266" y="1622674"/>
            <a:ext cx="606860" cy="39804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rgbClr val="002060"/>
                </a:solidFill>
              </a:rPr>
              <a:t>Week 10</a:t>
            </a:r>
          </a:p>
        </p:txBody>
      </p:sp>
      <p:sp>
        <p:nvSpPr>
          <p:cNvPr id="71" name="Rectangle 70"/>
          <p:cNvSpPr/>
          <p:nvPr/>
        </p:nvSpPr>
        <p:spPr>
          <a:xfrm>
            <a:off x="3494644" y="2271027"/>
            <a:ext cx="2454052" cy="4586973"/>
          </a:xfrm>
          <a:prstGeom prst="rect">
            <a:avLst/>
          </a:prstGeom>
          <a:solidFill>
            <a:schemeClr val="tx2">
              <a:lumMod val="7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976260" y="6550883"/>
            <a:ext cx="676276" cy="17347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rPr>
              <a:t>1</a:t>
            </a:r>
            <a:r>
              <a:rPr lang="en-US" sz="500" dirty="0">
                <a:solidFill>
                  <a:schemeClr val="bg1"/>
                </a:solidFill>
              </a:rPr>
              <a:t>.</a:t>
            </a:r>
            <a:r>
              <a:rPr lang="en-US" sz="600" dirty="0">
                <a:solidFill>
                  <a:schemeClr val="bg1"/>
                </a:solidFill>
              </a:rPr>
              <a:t>1 Release</a:t>
            </a:r>
          </a:p>
        </p:txBody>
      </p:sp>
      <p:sp>
        <p:nvSpPr>
          <p:cNvPr id="73" name="Rounded Rectangle 72"/>
          <p:cNvSpPr/>
          <p:nvPr/>
        </p:nvSpPr>
        <p:spPr>
          <a:xfrm>
            <a:off x="8857455" y="3479732"/>
            <a:ext cx="912804" cy="294396"/>
          </a:xfrm>
          <a:prstGeom prst="roundRect">
            <a:avLst/>
          </a:prstGeom>
          <a:solidFill>
            <a:srgbClr val="FFC000"/>
          </a:solidFill>
          <a:scene3d>
            <a:camera prst="orthographicFront"/>
            <a:lightRig rig="threePt" dir="t"/>
          </a:scene3d>
          <a:sp3d>
            <a:bevelT w="171450"/>
            <a:contourClr>
              <a:schemeClr val="tx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9883383" y="3541273"/>
            <a:ext cx="638175" cy="17347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0%</a:t>
            </a:r>
            <a:r>
              <a:rPr lang="en-US" sz="800" dirty="0"/>
              <a:t>  </a:t>
            </a:r>
          </a:p>
        </p:txBody>
      </p:sp>
      <p:sp>
        <p:nvSpPr>
          <p:cNvPr id="75" name="Rectangle 74"/>
          <p:cNvSpPr/>
          <p:nvPr/>
        </p:nvSpPr>
        <p:spPr>
          <a:xfrm>
            <a:off x="9219405" y="6126063"/>
            <a:ext cx="319087" cy="2762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818310" y="4539796"/>
            <a:ext cx="271747" cy="3665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810500" y="4978542"/>
            <a:ext cx="312910" cy="306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8943181" y="5708713"/>
            <a:ext cx="329676" cy="3061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195961"/>
            <a:ext cx="12192000" cy="7053961"/>
          </a:xfrm>
          <a:prstGeom prst="rect">
            <a:avLst/>
          </a:prstGeom>
          <a:noFill/>
          <a:ln w="698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1844946" y="3792130"/>
            <a:ext cx="783953" cy="3378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1" name="Rectangle 80"/>
          <p:cNvSpPr/>
          <p:nvPr/>
        </p:nvSpPr>
        <p:spPr>
          <a:xfrm>
            <a:off x="2590535" y="3790950"/>
            <a:ext cx="892324" cy="37460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2" name="Rectangle 81"/>
          <p:cNvSpPr/>
          <p:nvPr/>
        </p:nvSpPr>
        <p:spPr>
          <a:xfrm>
            <a:off x="1844946" y="4189005"/>
            <a:ext cx="768300" cy="3293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3" name="Rectangle 82"/>
          <p:cNvSpPr/>
          <p:nvPr/>
        </p:nvSpPr>
        <p:spPr>
          <a:xfrm>
            <a:off x="2644725" y="4182659"/>
            <a:ext cx="814655"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4" name="Rectangle 83"/>
          <p:cNvSpPr/>
          <p:nvPr/>
        </p:nvSpPr>
        <p:spPr>
          <a:xfrm>
            <a:off x="1844946" y="4564513"/>
            <a:ext cx="768300"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6" name="Rectangle 85"/>
          <p:cNvSpPr/>
          <p:nvPr/>
        </p:nvSpPr>
        <p:spPr>
          <a:xfrm>
            <a:off x="6433336" y="3050027"/>
            <a:ext cx="504825" cy="2837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644726" y="4564513"/>
            <a:ext cx="814654" cy="329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89" name="Rectangle 88"/>
          <p:cNvSpPr/>
          <p:nvPr/>
        </p:nvSpPr>
        <p:spPr>
          <a:xfrm>
            <a:off x="1844946" y="4934521"/>
            <a:ext cx="783954" cy="3293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0" name="Rectangle 89"/>
          <p:cNvSpPr/>
          <p:nvPr/>
        </p:nvSpPr>
        <p:spPr>
          <a:xfrm>
            <a:off x="2657687" y="4934981"/>
            <a:ext cx="801693"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1" name="Rectangle 90"/>
          <p:cNvSpPr/>
          <p:nvPr/>
        </p:nvSpPr>
        <p:spPr>
          <a:xfrm>
            <a:off x="1876426" y="5306616"/>
            <a:ext cx="745278"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2" name="Rectangle 91"/>
          <p:cNvSpPr/>
          <p:nvPr/>
        </p:nvSpPr>
        <p:spPr>
          <a:xfrm>
            <a:off x="1876425" y="5697090"/>
            <a:ext cx="736821" cy="3293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3" name="Rectangle 92"/>
          <p:cNvSpPr/>
          <p:nvPr/>
        </p:nvSpPr>
        <p:spPr>
          <a:xfrm>
            <a:off x="1860653" y="6068410"/>
            <a:ext cx="758669"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Sep, 30, 2022</a:t>
            </a:r>
          </a:p>
        </p:txBody>
      </p:sp>
      <p:sp>
        <p:nvSpPr>
          <p:cNvPr id="95" name="Rectangle 94"/>
          <p:cNvSpPr/>
          <p:nvPr/>
        </p:nvSpPr>
        <p:spPr>
          <a:xfrm>
            <a:off x="2657687" y="5306616"/>
            <a:ext cx="811595" cy="329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6" name="Rectangle 95"/>
          <p:cNvSpPr/>
          <p:nvPr/>
        </p:nvSpPr>
        <p:spPr>
          <a:xfrm>
            <a:off x="2652659" y="5708713"/>
            <a:ext cx="838200" cy="3293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Aug, 29, 2022</a:t>
            </a:r>
          </a:p>
        </p:txBody>
      </p:sp>
      <p:sp>
        <p:nvSpPr>
          <p:cNvPr id="97" name="Rectangle 96"/>
          <p:cNvSpPr/>
          <p:nvPr/>
        </p:nvSpPr>
        <p:spPr>
          <a:xfrm>
            <a:off x="2657475" y="6078980"/>
            <a:ext cx="833384" cy="32935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rPr>
              <a:t>Sep, 30, 2022</a:t>
            </a:r>
          </a:p>
        </p:txBody>
      </p:sp>
      <p:sp>
        <p:nvSpPr>
          <p:cNvPr id="98" name="Rectangle 97"/>
          <p:cNvSpPr/>
          <p:nvPr/>
        </p:nvSpPr>
        <p:spPr>
          <a:xfrm>
            <a:off x="1831865" y="2280777"/>
            <a:ext cx="1658994" cy="4568193"/>
          </a:xfrm>
          <a:prstGeom prst="rect">
            <a:avLst/>
          </a:prstGeom>
          <a:solidFill>
            <a:schemeClr val="accent2">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5955236" y="2257470"/>
            <a:ext cx="6243304" cy="4599748"/>
          </a:xfrm>
          <a:prstGeom prst="rect">
            <a:avLst/>
          </a:prstGeom>
          <a:solidFill>
            <a:schemeClr val="accent1">
              <a:lumMod val="60000"/>
              <a:lumOff val="40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0" y="2246049"/>
            <a:ext cx="1831865" cy="4602921"/>
          </a:xfrm>
          <a:prstGeom prst="rect">
            <a:avLst/>
          </a:prstGeom>
          <a:solidFill>
            <a:srgbClr val="FFC000">
              <a:alpha val="11000"/>
            </a:srgbClr>
          </a:solidFill>
          <a:ln>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7591649" y="3035076"/>
            <a:ext cx="638175" cy="298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10</a:t>
            </a:r>
            <a:r>
              <a:rPr lang="en-US" sz="800" dirty="0"/>
              <a:t> Week</a:t>
            </a:r>
          </a:p>
        </p:txBody>
      </p:sp>
      <p:sp>
        <p:nvSpPr>
          <p:cNvPr id="94" name="Rectangle 93"/>
          <p:cNvSpPr/>
          <p:nvPr/>
        </p:nvSpPr>
        <p:spPr>
          <a:xfrm>
            <a:off x="7272561" y="4610995"/>
            <a:ext cx="638175" cy="2828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5</a:t>
            </a:r>
            <a:r>
              <a:rPr lang="en-US" sz="800" dirty="0"/>
              <a:t> Week</a:t>
            </a:r>
          </a:p>
        </p:txBody>
      </p:sp>
      <p:sp>
        <p:nvSpPr>
          <p:cNvPr id="101" name="Rectangle 100"/>
          <p:cNvSpPr/>
          <p:nvPr/>
        </p:nvSpPr>
        <p:spPr>
          <a:xfrm>
            <a:off x="9104705" y="5716983"/>
            <a:ext cx="463483" cy="282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1.5</a:t>
            </a:r>
            <a:r>
              <a:rPr lang="en-US" sz="800" dirty="0"/>
              <a:t> </a:t>
            </a:r>
            <a:r>
              <a:rPr lang="en-US" sz="500" dirty="0"/>
              <a:t>Week</a:t>
            </a:r>
          </a:p>
        </p:txBody>
      </p:sp>
      <p:sp>
        <p:nvSpPr>
          <p:cNvPr id="102" name="Rectangle 101"/>
          <p:cNvSpPr/>
          <p:nvPr/>
        </p:nvSpPr>
        <p:spPr>
          <a:xfrm>
            <a:off x="5645266" y="2692900"/>
            <a:ext cx="697869" cy="282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FF00"/>
                </a:solidFill>
              </a:rPr>
              <a:t>10w+3d</a:t>
            </a:r>
            <a:endParaRPr lang="en-US" sz="500" dirty="0"/>
          </a:p>
        </p:txBody>
      </p:sp>
    </p:spTree>
    <p:extLst>
      <p:ext uri="{BB962C8B-B14F-4D97-AF65-F5344CB8AC3E}">
        <p14:creationId xmlns:p14="http://schemas.microsoft.com/office/powerpoint/2010/main" val="165551405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4194</TotalTime>
  <Words>2024</Words>
  <Application>Microsoft Office PowerPoint</Application>
  <PresentationFormat>Widescreen</PresentationFormat>
  <Paragraphs>621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 Black</vt:lpstr>
      <vt:lpstr>Arial Rounded MT Bold</vt:lpstr>
      <vt:lpstr>Century Gothic</vt:lpstr>
      <vt:lpstr>Lato</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kamel demachkieh</cp:lastModifiedBy>
  <cp:revision>148</cp:revision>
  <dcterms:created xsi:type="dcterms:W3CDTF">2022-02-27T08:01:17Z</dcterms:created>
  <dcterms:modified xsi:type="dcterms:W3CDTF">2024-04-07T08:10:34Z</dcterms:modified>
</cp:coreProperties>
</file>