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vml" ContentType="application/vnd.openxmlformats-officedocument.vmlDrawi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4"/>
  </p:notesMasterIdLst>
  <p:sldIdLst>
    <p:sldId id="256" r:id="rId2"/>
    <p:sldId id="277" r:id="rId3"/>
    <p:sldId id="263" r:id="rId4"/>
    <p:sldId id="264" r:id="rId5"/>
    <p:sldId id="280" r:id="rId6"/>
    <p:sldId id="281" r:id="rId7"/>
    <p:sldId id="282" r:id="rId8"/>
    <p:sldId id="284" r:id="rId9"/>
    <p:sldId id="285" r:id="rId10"/>
    <p:sldId id="286" r:id="rId11"/>
    <p:sldId id="267" r:id="rId12"/>
    <p:sldId id="287" r:id="rId13"/>
    <p:sldId id="269" r:id="rId14"/>
    <p:sldId id="293" r:id="rId15"/>
    <p:sldId id="294" r:id="rId16"/>
    <p:sldId id="295" r:id="rId17"/>
    <p:sldId id="296" r:id="rId18"/>
    <p:sldId id="297" r:id="rId19"/>
    <p:sldId id="298" r:id="rId20"/>
    <p:sldId id="299" r:id="rId21"/>
    <p:sldId id="301" r:id="rId22"/>
    <p:sldId id="304" r:id="rId23"/>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325" autoAdjust="0"/>
  </p:normalViewPr>
  <p:slideViewPr>
    <p:cSldViewPr>
      <p:cViewPr>
        <p:scale>
          <a:sx n="100" d="100"/>
          <a:sy n="100" d="100"/>
        </p:scale>
        <p:origin x="-1344" y="-8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7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1"/>
            <a:ext cx="3169920" cy="480060"/>
          </a:xfrm>
          <a:prstGeom prst="rect">
            <a:avLst/>
          </a:prstGeom>
          <a:noFill/>
          <a:ln w="9525">
            <a:noFill/>
            <a:miter lim="800000"/>
            <a:headEnd/>
            <a:tailEnd/>
          </a:ln>
          <a:effectLst/>
        </p:spPr>
        <p:txBody>
          <a:bodyPr vert="horz" wrap="square" lIns="96658" tIns="48329" rIns="96658" bIns="48329" numCol="1" anchor="t" anchorCtr="0" compatLnSpc="1">
            <a:prstTxWarp prst="textNoShape">
              <a:avLst/>
            </a:prstTxWarp>
          </a:bodyPr>
          <a:lstStyle>
            <a:lvl1pPr eaLnBrk="1" hangingPunct="1">
              <a:defRPr sz="1200" smtClean="0">
                <a:latin typeface="Arial" charset="0"/>
              </a:defRPr>
            </a:lvl1pPr>
          </a:lstStyle>
          <a:p>
            <a:pPr>
              <a:defRPr/>
            </a:pPr>
            <a:endParaRPr lang="en-US"/>
          </a:p>
        </p:txBody>
      </p:sp>
      <p:sp>
        <p:nvSpPr>
          <p:cNvPr id="9219" name="Rectangle 3"/>
          <p:cNvSpPr>
            <a:spLocks noGrp="1" noChangeArrowheads="1"/>
          </p:cNvSpPr>
          <p:nvPr>
            <p:ph type="dt" idx="1"/>
          </p:nvPr>
        </p:nvSpPr>
        <p:spPr bwMode="auto">
          <a:xfrm>
            <a:off x="4143587" y="1"/>
            <a:ext cx="3169920" cy="480060"/>
          </a:xfrm>
          <a:prstGeom prst="rect">
            <a:avLst/>
          </a:prstGeom>
          <a:noFill/>
          <a:ln w="9525">
            <a:noFill/>
            <a:miter lim="800000"/>
            <a:headEnd/>
            <a:tailEnd/>
          </a:ln>
          <a:effectLst/>
        </p:spPr>
        <p:txBody>
          <a:bodyPr vert="horz" wrap="square" lIns="96658" tIns="48329" rIns="96658" bIns="48329" numCol="1" anchor="t" anchorCtr="0" compatLnSpc="1">
            <a:prstTxWarp prst="textNoShape">
              <a:avLst/>
            </a:prstTxWarp>
          </a:bodyPr>
          <a:lstStyle>
            <a:lvl1pPr algn="r" eaLnBrk="1" hangingPunct="1">
              <a:defRPr sz="1200" smtClean="0">
                <a:latin typeface="Arial" charset="0"/>
              </a:defRPr>
            </a:lvl1pPr>
          </a:lstStyle>
          <a:p>
            <a:pPr>
              <a:defRPr/>
            </a:pPr>
            <a:endParaRPr lang="en-US"/>
          </a:p>
        </p:txBody>
      </p:sp>
      <p:sp>
        <p:nvSpPr>
          <p:cNvPr id="922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731520" y="4560571"/>
            <a:ext cx="5852160" cy="4320540"/>
          </a:xfrm>
          <a:prstGeom prst="rect">
            <a:avLst/>
          </a:prstGeom>
          <a:noFill/>
          <a:ln w="9525">
            <a:noFill/>
            <a:miter lim="800000"/>
            <a:headEnd/>
            <a:tailEnd/>
          </a:ln>
          <a:effectLst/>
        </p:spPr>
        <p:txBody>
          <a:bodyPr vert="horz" wrap="square" lIns="96658" tIns="48329" rIns="96658" bIns="4832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58" tIns="48329" rIns="96658" bIns="48329" numCol="1" anchor="b" anchorCtr="0" compatLnSpc="1">
            <a:prstTxWarp prst="textNoShape">
              <a:avLst/>
            </a:prstTxWarp>
          </a:bodyPr>
          <a:lstStyle>
            <a:lvl1pPr eaLnBrk="1" hangingPunct="1">
              <a:defRPr sz="1200" smtClean="0">
                <a:latin typeface="Arial" charset="0"/>
              </a:defRPr>
            </a:lvl1pPr>
          </a:lstStyle>
          <a:p>
            <a:pPr>
              <a:defRPr/>
            </a:pPr>
            <a:endParaRPr lang="en-US"/>
          </a:p>
        </p:txBody>
      </p:sp>
      <p:sp>
        <p:nvSpPr>
          <p:cNvPr id="9223"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58" tIns="48329" rIns="96658" bIns="48329" numCol="1" anchor="b" anchorCtr="0" compatLnSpc="1">
            <a:prstTxWarp prst="textNoShape">
              <a:avLst/>
            </a:prstTxWarp>
          </a:bodyPr>
          <a:lstStyle>
            <a:lvl1pPr algn="r" eaLnBrk="1" hangingPunct="1">
              <a:defRPr sz="1200" smtClean="0">
                <a:latin typeface="Arial" charset="0"/>
              </a:defRPr>
            </a:lvl1pPr>
          </a:lstStyle>
          <a:p>
            <a:pPr>
              <a:defRPr/>
            </a:pPr>
            <a:fld id="{B28170F3-AA36-4B1B-8FEE-526D6D64CF94}" type="slidenum">
              <a:rPr lang="en-US"/>
              <a:pPr>
                <a:defRPr/>
              </a:pPr>
              <a:t>‹#›</a:t>
            </a:fld>
            <a:endParaRPr lang="en-US"/>
          </a:p>
        </p:txBody>
      </p:sp>
    </p:spTree>
    <p:extLst>
      <p:ext uri="{BB962C8B-B14F-4D97-AF65-F5344CB8AC3E}">
        <p14:creationId xmlns:p14="http://schemas.microsoft.com/office/powerpoint/2010/main" val="16201957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F33E44-B130-40ED-BB71-95434466CFAA}" type="slidenum">
              <a:rPr lang="en-US"/>
              <a:pPr/>
              <a:t>3</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r>
              <a:rPr lang="en-US"/>
              <a:t>Tree – finite, non-empty set of elements with a root with all remaining elements in sub-trees </a:t>
            </a:r>
          </a:p>
          <a:p>
            <a:r>
              <a:rPr lang="en-US"/>
              <a:t>Discuss reasons for using trees vs. using lists</a:t>
            </a:r>
          </a:p>
          <a:p>
            <a:r>
              <a:rPr lang="en-US"/>
              <a:t>Efficient retrieval – traversal of list vs. traversal of a tree.</a:t>
            </a:r>
          </a:p>
          <a:p>
            <a:r>
              <a:rPr lang="en-US"/>
              <a:t>Sorting – tree vs list.</a:t>
            </a:r>
          </a:p>
          <a:p>
            <a:r>
              <a:rPr lang="en-US"/>
              <a:t>Real World applications – Binary space partitioning trees (BSP) efficient method for determining visibility relationships between a static group of 3d polygons from an arbitrary viewpoint. A viewpoint can be composed of a clusters of polygons. A plane can be found that separates on set of clusters from another thus some are visible and some aren’t. The tree is rooted at the first partitioning plane chose, and the internal nodes describe the partitioning planes and the leaves describe the regions of space. VIDEO GAMES – DOOM XXX, Quake X, etc…</a:t>
            </a:r>
          </a:p>
          <a:p>
            <a:r>
              <a:rPr lang="en-US"/>
              <a:t>Compiler construction – dealing with syntax analysis, symbol table construction, arithmetic expression manipulation…</a:t>
            </a:r>
          </a:p>
          <a:p>
            <a:r>
              <a:rPr lang="en-US"/>
              <a:t>You are a child of two parents, who in turn came from two parents….</a:t>
            </a:r>
            <a:r>
              <a:rPr lang="en-US" b="1" u="sng"/>
              <a:t>Hierarchical!!!</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66CE9C-4CC3-4CED-8435-3954D0685494}" type="slidenum">
              <a:rPr lang="en-US"/>
              <a:pPr/>
              <a:t>4</a:t>
            </a:fld>
            <a:endParaRPr lang="en-US"/>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p:txBody>
          <a:bodyPr/>
          <a:lstStyle/>
          <a:p>
            <a:r>
              <a:rPr lang="en-US"/>
              <a:t>HT = 5</a:t>
            </a:r>
          </a:p>
          <a:p>
            <a:endParaRPr lang="en-US"/>
          </a:p>
          <a:p>
            <a:r>
              <a:rPr lang="en-US"/>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AC442F-B757-4BEF-AE18-D58608D8EFE8}" type="slidenum">
              <a:rPr lang="en-US"/>
              <a:pPr/>
              <a:t>11</a:t>
            </a:fld>
            <a:endParaRPr lang="en-US"/>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p:txBody>
          <a:bodyPr/>
          <a:lstStyle/>
          <a:p>
            <a:r>
              <a:rPr lang="en-US" dirty="0"/>
              <a:t>DELETE by moving to next slide</a:t>
            </a:r>
          </a:p>
          <a:p>
            <a:r>
              <a:rPr lang="en-US" dirty="0"/>
              <a:t>Note that a full binary tree is a special case of a complete binary tree.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B9E099-4B16-4E4C-A137-B6B2E289A6BB}" type="slidenum">
              <a:rPr lang="en-US"/>
              <a:pPr/>
              <a:t>13</a:t>
            </a:fld>
            <a:endParaRPr lang="en-US"/>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r>
              <a:rPr lang="en-US" dirty="0"/>
              <a:t>1 is always the root </a:t>
            </a:r>
          </a:p>
          <a:p>
            <a:r>
              <a:rPr lang="en-US" dirty="0"/>
              <a:t>A node with number </a:t>
            </a:r>
            <a:r>
              <a:rPr lang="en-US" dirty="0" err="1"/>
              <a:t>i</a:t>
            </a:r>
            <a:r>
              <a:rPr lang="en-US" dirty="0"/>
              <a:t> has a parent with floor(</a:t>
            </a:r>
            <a:r>
              <a:rPr lang="en-US" dirty="0" err="1"/>
              <a:t>i</a:t>
            </a:r>
            <a:r>
              <a:rPr lang="en-US" dirty="0"/>
              <a:t>/2) number </a:t>
            </a:r>
          </a:p>
          <a:p>
            <a:r>
              <a:rPr lang="en-US" dirty="0"/>
              <a:t>If 2</a:t>
            </a:r>
            <a:r>
              <a:rPr lang="en-US" i="1" dirty="0"/>
              <a:t>i</a:t>
            </a:r>
            <a:r>
              <a:rPr lang="en-US" dirty="0"/>
              <a:t> &gt; n, then this element has no left child. Otherwise its left child has been assigned the number 2</a:t>
            </a:r>
            <a:r>
              <a:rPr lang="en-US" i="1" dirty="0"/>
              <a:t>i</a:t>
            </a:r>
            <a:r>
              <a:rPr lang="en-US" dirty="0"/>
              <a:t>. </a:t>
            </a:r>
          </a:p>
          <a:p>
            <a:r>
              <a:rPr lang="en-US" dirty="0"/>
              <a:t>If 2</a:t>
            </a:r>
            <a:r>
              <a:rPr lang="en-US" i="1" dirty="0"/>
              <a:t>i</a:t>
            </a:r>
            <a:r>
              <a:rPr lang="en-US" dirty="0"/>
              <a:t> + 1 &gt; n , then this element has no right child. Otherwise, its right child has been assigned the number 2</a:t>
            </a:r>
            <a:r>
              <a:rPr lang="en-US" i="1" dirty="0"/>
              <a:t>i</a:t>
            </a:r>
            <a:r>
              <a:rPr lang="en-US" dirty="0"/>
              <a:t> + 1.</a:t>
            </a:r>
          </a:p>
          <a:p>
            <a:r>
              <a:rPr lang="en-US" dirty="0"/>
              <a:t>A node with number </a:t>
            </a:r>
            <a:r>
              <a:rPr lang="en-US" dirty="0" err="1"/>
              <a:t>i</a:t>
            </a:r>
            <a:r>
              <a:rPr lang="en-US" dirty="0"/>
              <a:t> in a tree with n nodes has a left child with 2i+1, unless 2i+1 &gt; n </a:t>
            </a:r>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927100"/>
            <a:ext cx="8991600" cy="4495800"/>
            <a:chOff x="0" y="584"/>
            <a:chExt cx="5664" cy="2832"/>
          </a:xfrm>
        </p:grpSpPr>
        <p:sp>
          <p:nvSpPr>
            <p:cNvPr id="5" name="AutoShape 3"/>
            <p:cNvSpPr>
              <a:spLocks noChangeArrowheads="1"/>
            </p:cNvSpPr>
            <p:nvPr userDrawn="1"/>
          </p:nvSpPr>
          <p:spPr bwMode="auto">
            <a:xfrm>
              <a:off x="432" y="1304"/>
              <a:ext cx="4656" cy="2112"/>
            </a:xfrm>
            <a:prstGeom prst="roundRect">
              <a:avLst>
                <a:gd name="adj" fmla="val 16667"/>
              </a:avLst>
            </a:prstGeom>
            <a:noFill/>
            <a:ln w="50800">
              <a:solidFill>
                <a:srgbClr val="AEAEAE"/>
              </a:solidFill>
              <a:round/>
              <a:headEnd/>
              <a:tailEnd/>
            </a:ln>
            <a:effectLst/>
          </p:spPr>
          <p:txBody>
            <a:bodyPr wrap="none" anchor="ctr"/>
            <a:lstStyle/>
            <a:p>
              <a:pPr algn="ctr" eaLnBrk="1" hangingPunct="1">
                <a:defRPr/>
              </a:pPr>
              <a:endParaRPr lang="en-US" sz="2400">
                <a:latin typeface="Times New Roman" pitchFamily="18" charset="0"/>
              </a:endParaRPr>
            </a:p>
          </p:txBody>
        </p:sp>
        <p:sp>
          <p:nvSpPr>
            <p:cNvPr id="6" name="Rectangle 4"/>
            <p:cNvSpPr>
              <a:spLocks noChangeArrowheads="1"/>
            </p:cNvSpPr>
            <p:nvPr userDrawn="1"/>
          </p:nvSpPr>
          <p:spPr bwMode="blackWhite">
            <a:xfrm>
              <a:off x="144" y="584"/>
              <a:ext cx="4512" cy="624"/>
            </a:xfrm>
            <a:prstGeom prst="rect">
              <a:avLst/>
            </a:prstGeom>
            <a:solidFill>
              <a:schemeClr val="bg1"/>
            </a:solidFill>
            <a:ln w="57150">
              <a:solidFill>
                <a:srgbClr val="808080"/>
              </a:solid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7" name="AutoShape 5"/>
            <p:cNvSpPr>
              <a:spLocks noChangeArrowheads="1"/>
            </p:cNvSpPr>
            <p:nvPr userDrawn="1"/>
          </p:nvSpPr>
          <p:spPr bwMode="blackWhite">
            <a:xfrm>
              <a:off x="0" y="872"/>
              <a:ext cx="5664" cy="1152"/>
            </a:xfrm>
            <a:custGeom>
              <a:avLst/>
              <a:gdLst>
                <a:gd name="G0" fmla="+- 1000 0 0"/>
                <a:gd name="G1" fmla="+- 1000 0 0"/>
                <a:gd name="G2" fmla="+- G0 0 G1"/>
                <a:gd name="G3" fmla="*/ G1 1 2"/>
                <a:gd name="G4" fmla="+- G0 0 G3"/>
                <a:gd name="T0" fmla="*/ 0 w 1000"/>
                <a:gd name="T1" fmla="*/ 0 h 1000"/>
                <a:gd name="T2" fmla="*/ G4 w 1000"/>
                <a:gd name="T3" fmla="*/ G1 h 1000"/>
              </a:gdLst>
              <a:ahLst/>
              <a:cxnLst>
                <a:cxn ang="0">
                  <a:pos x="0" y="0"/>
                </a:cxn>
                <a:cxn ang="0">
                  <a:pos x="4416" y="0"/>
                </a:cxn>
                <a:cxn ang="0">
                  <a:pos x="4917" y="500"/>
                </a:cxn>
                <a:cxn ang="0">
                  <a:pos x="4417" y="1000"/>
                </a:cxn>
                <a:cxn ang="0">
                  <a:pos x="0" y="1000"/>
                </a:cxn>
              </a:cxnLst>
              <a:rect l="T0" t="T1" r="T2" b="T3"/>
              <a:pathLst>
                <a:path w="4917" h="1000">
                  <a:moveTo>
                    <a:pt x="0" y="0"/>
                  </a:moveTo>
                  <a:lnTo>
                    <a:pt x="4416" y="0"/>
                  </a:lnTo>
                  <a:cubicBezTo>
                    <a:pt x="4693" y="0"/>
                    <a:pt x="4917" y="223"/>
                    <a:pt x="4917" y="500"/>
                  </a:cubicBezTo>
                  <a:cubicBezTo>
                    <a:pt x="4917" y="776"/>
                    <a:pt x="4693" y="999"/>
                    <a:pt x="4417" y="1000"/>
                  </a:cubicBezTo>
                  <a:lnTo>
                    <a:pt x="0" y="1000"/>
                  </a:lnTo>
                  <a:close/>
                </a:path>
              </a:pathLst>
            </a:custGeom>
            <a:solidFill>
              <a:srgbClr val="990000"/>
            </a:solidFill>
            <a:ln w="9525">
              <a:noFill/>
              <a:miter lim="800000"/>
              <a:headEnd/>
              <a:tailEnd/>
            </a:ln>
          </p:spPr>
          <p:txBody>
            <a:bodyPr/>
            <a:lstStyle/>
            <a:p>
              <a:pPr eaLnBrk="1" hangingPunct="1">
                <a:defRPr/>
              </a:pPr>
              <a:endParaRPr lang="en-US" sz="2400">
                <a:latin typeface="Times New Roman" pitchFamily="18" charset="0"/>
              </a:endParaRPr>
            </a:p>
          </p:txBody>
        </p:sp>
        <p:sp>
          <p:nvSpPr>
            <p:cNvPr id="8" name="Line 6"/>
            <p:cNvSpPr>
              <a:spLocks noChangeShapeType="1"/>
            </p:cNvSpPr>
            <p:nvPr userDrawn="1"/>
          </p:nvSpPr>
          <p:spPr bwMode="auto">
            <a:xfrm>
              <a:off x="0" y="1928"/>
              <a:ext cx="5232" cy="0"/>
            </a:xfrm>
            <a:prstGeom prst="line">
              <a:avLst/>
            </a:prstGeom>
            <a:noFill/>
            <a:ln w="50800">
              <a:solidFill>
                <a:schemeClr val="bg1"/>
              </a:solidFill>
              <a:round/>
              <a:headEnd/>
              <a:tailEnd/>
            </a:ln>
            <a:effectLst/>
          </p:spPr>
          <p:txBody>
            <a:bodyPr/>
            <a:lstStyle/>
            <a:p>
              <a:pPr>
                <a:defRPr/>
              </a:pPr>
              <a:endParaRPr lang="en-US">
                <a:latin typeface="Arial" charset="0"/>
              </a:endParaRPr>
            </a:p>
          </p:txBody>
        </p:sp>
      </p:grpSp>
      <p:pic>
        <p:nvPicPr>
          <p:cNvPr id="9" name="Picture 12" descr="brutus w_type"/>
          <p:cNvPicPr>
            <a:picLocks noChangeAspect="1" noChangeArrowheads="1"/>
          </p:cNvPicPr>
          <p:nvPr/>
        </p:nvPicPr>
        <p:blipFill>
          <a:blip r:embed="rId2" cstate="print">
            <a:clrChange>
              <a:clrFrom>
                <a:srgbClr val="FFFFFF"/>
              </a:clrFrom>
              <a:clrTo>
                <a:srgbClr val="FFFFFF">
                  <a:alpha val="0"/>
                </a:srgbClr>
              </a:clrTo>
            </a:clrChange>
            <a:lum bright="70000" contrast="-70000"/>
          </a:blip>
          <a:srcRect/>
          <a:stretch>
            <a:fillRect/>
          </a:stretch>
        </p:blipFill>
        <p:spPr bwMode="auto">
          <a:xfrm>
            <a:off x="6858000" y="1524000"/>
            <a:ext cx="2133600" cy="1503363"/>
          </a:xfrm>
          <a:prstGeom prst="rect">
            <a:avLst/>
          </a:prstGeom>
          <a:noFill/>
          <a:ln w="9525">
            <a:noFill/>
            <a:miter lim="800000"/>
            <a:headEnd/>
            <a:tailEnd/>
          </a:ln>
        </p:spPr>
      </p:pic>
      <p:sp>
        <p:nvSpPr>
          <p:cNvPr id="5127" name="Rectangle 7"/>
          <p:cNvSpPr>
            <a:spLocks noGrp="1" noChangeArrowheads="1"/>
          </p:cNvSpPr>
          <p:nvPr>
            <p:ph type="ctrTitle"/>
          </p:nvPr>
        </p:nvSpPr>
        <p:spPr>
          <a:xfrm>
            <a:off x="228600" y="1427163"/>
            <a:ext cx="8077200" cy="1609725"/>
          </a:xfrm>
        </p:spPr>
        <p:txBody>
          <a:bodyPr/>
          <a:lstStyle>
            <a:lvl1pPr>
              <a:defRPr sz="4600"/>
            </a:lvl1pPr>
          </a:lstStyle>
          <a:p>
            <a:r>
              <a:rPr lang="en-US" smtClean="0"/>
              <a:t>Click to edit Master title style</a:t>
            </a:r>
            <a:endParaRPr lang="en-US"/>
          </a:p>
        </p:txBody>
      </p:sp>
      <p:sp>
        <p:nvSpPr>
          <p:cNvPr id="5128" name="Rectangle 8"/>
          <p:cNvSpPr>
            <a:spLocks noGrp="1" noChangeArrowheads="1"/>
          </p:cNvSpPr>
          <p:nvPr>
            <p:ph type="subTitle" idx="1"/>
          </p:nvPr>
        </p:nvSpPr>
        <p:spPr>
          <a:xfrm>
            <a:off x="1066800" y="3441700"/>
            <a:ext cx="6629400" cy="1676400"/>
          </a:xfrm>
        </p:spPr>
        <p:txBody>
          <a:bodyPr/>
          <a:lstStyle>
            <a:lvl1pPr marL="0" indent="0">
              <a:buFont typeface="Wingdings" pitchFamily="2" charset="2"/>
              <a:buNone/>
              <a:defRPr/>
            </a:lvl1pPr>
          </a:lstStyle>
          <a:p>
            <a:r>
              <a:rPr lang="en-US" smtClean="0"/>
              <a:t>Click to edit Master subtitle style</a:t>
            </a:r>
            <a:endParaRPr lang="en-US"/>
          </a:p>
        </p:txBody>
      </p:sp>
      <p:sp>
        <p:nvSpPr>
          <p:cNvPr id="10" name="Rectangle 9"/>
          <p:cNvSpPr>
            <a:spLocks noGrp="1" noChangeArrowheads="1"/>
          </p:cNvSpPr>
          <p:nvPr>
            <p:ph type="dt" sz="half" idx="10"/>
          </p:nvPr>
        </p:nvSpPr>
        <p:spPr>
          <a:xfrm>
            <a:off x="457200" y="6248400"/>
            <a:ext cx="2133600" cy="471488"/>
          </a:xfrm>
        </p:spPr>
        <p:txBody>
          <a:bodyPr/>
          <a:lstStyle>
            <a:lvl1pPr>
              <a:defRPr smtClean="0"/>
            </a:lvl1pPr>
          </a:lstStyle>
          <a:p>
            <a:pPr>
              <a:defRPr/>
            </a:pPr>
            <a:endParaRPr lang="en-US"/>
          </a:p>
        </p:txBody>
      </p:sp>
      <p:sp>
        <p:nvSpPr>
          <p:cNvPr id="11" name="Rectangle 10"/>
          <p:cNvSpPr>
            <a:spLocks noGrp="1" noChangeArrowheads="1"/>
          </p:cNvSpPr>
          <p:nvPr>
            <p:ph type="ftr" sz="quarter" idx="11"/>
          </p:nvPr>
        </p:nvSpPr>
        <p:spPr>
          <a:xfrm>
            <a:off x="3124200" y="6253163"/>
            <a:ext cx="2895600" cy="457200"/>
          </a:xfrm>
        </p:spPr>
        <p:txBody>
          <a:bodyPr/>
          <a:lstStyle>
            <a:lvl1pPr>
              <a:defRPr smtClean="0"/>
            </a:lvl1pPr>
          </a:lstStyle>
          <a:p>
            <a:pPr>
              <a:defRPr/>
            </a:pPr>
            <a:endParaRPr lang="en-US"/>
          </a:p>
        </p:txBody>
      </p:sp>
      <p:sp>
        <p:nvSpPr>
          <p:cNvPr id="12" name="Rectangle 11"/>
          <p:cNvSpPr>
            <a:spLocks noGrp="1" noChangeArrowheads="1"/>
          </p:cNvSpPr>
          <p:nvPr>
            <p:ph type="sldNum" sz="quarter" idx="12"/>
          </p:nvPr>
        </p:nvSpPr>
        <p:spPr>
          <a:xfrm>
            <a:off x="6553200" y="6248400"/>
            <a:ext cx="2133600" cy="471488"/>
          </a:xfrm>
        </p:spPr>
        <p:txBody>
          <a:bodyPr/>
          <a:lstStyle>
            <a:lvl1pPr>
              <a:defRPr smtClean="0"/>
            </a:lvl1pPr>
          </a:lstStyle>
          <a:p>
            <a:pPr>
              <a:defRPr/>
            </a:pPr>
            <a:fld id="{36F0967D-37C4-4C31-92F0-B6755DFAB3D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AFF5DB4E-9ADC-40FB-B05F-15DCFD6296F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0013" y="228600"/>
            <a:ext cx="2084387"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5263" y="228600"/>
            <a:ext cx="610235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23318094-0350-400A-B16E-03287A1571E3}"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endParaRPr lang="en-US"/>
          </a:p>
        </p:txBody>
      </p:sp>
      <p:sp>
        <p:nvSpPr>
          <p:cNvPr id="4" name="Date Placeholder 3"/>
          <p:cNvSpPr>
            <a:spLocks noGrp="1"/>
          </p:cNvSpPr>
          <p:nvPr>
            <p:ph type="dt" sz="half" idx="10"/>
          </p:nvPr>
        </p:nvSpPr>
        <p:spPr>
          <a:xfrm>
            <a:off x="685800" y="6248400"/>
            <a:ext cx="1905000" cy="457200"/>
          </a:xfrm>
        </p:spPr>
        <p:txBody>
          <a:bodyPr/>
          <a:lstStyle>
            <a:lvl1pPr>
              <a:defRPr/>
            </a:lvl1pPr>
          </a:lstStyle>
          <a:p>
            <a:endParaRPr 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8400"/>
            <a:ext cx="1905000" cy="457200"/>
          </a:xfrm>
        </p:spPr>
        <p:txBody>
          <a:bodyPr/>
          <a:lstStyle>
            <a:lvl1pPr>
              <a:defRPr/>
            </a:lvl1pPr>
          </a:lstStyle>
          <a:p>
            <a:fld id="{A52CD307-EEC4-4A9E-B786-BF83D02903E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81094DFB-D5A3-4D90-A69E-E1609B56214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E075FD08-C512-4AE2-96D1-B4C6704CA99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7051DD40-55A3-45BF-8B80-33B3902B9AA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dt" sz="half" idx="10"/>
          </p:nvPr>
        </p:nvSpPr>
        <p:spPr>
          <a:ln/>
        </p:spPr>
        <p:txBody>
          <a:bodyPr/>
          <a:lstStyle>
            <a:lvl1pPr>
              <a:defRPr/>
            </a:lvl1pPr>
          </a:lstStyle>
          <a:p>
            <a:pPr>
              <a:defRPr/>
            </a:pPr>
            <a:endParaRPr lang="en-US"/>
          </a:p>
        </p:txBody>
      </p:sp>
      <p:sp>
        <p:nvSpPr>
          <p:cNvPr id="8" name="Rectangle 9"/>
          <p:cNvSpPr>
            <a:spLocks noGrp="1" noChangeArrowheads="1"/>
          </p:cNvSpPr>
          <p:nvPr>
            <p:ph type="ftr" sz="quarter" idx="11"/>
          </p:nvPr>
        </p:nvSpPr>
        <p:spPr>
          <a:ln/>
        </p:spPr>
        <p:txBody>
          <a:bodyPr/>
          <a:lstStyle>
            <a:lvl1pPr>
              <a:defRPr/>
            </a:lvl1pPr>
          </a:lstStyle>
          <a:p>
            <a:pPr>
              <a:defRPr/>
            </a:pPr>
            <a:endParaRPr lang="en-US"/>
          </a:p>
        </p:txBody>
      </p:sp>
      <p:sp>
        <p:nvSpPr>
          <p:cNvPr id="9" name="Rectangle 10"/>
          <p:cNvSpPr>
            <a:spLocks noGrp="1" noChangeArrowheads="1"/>
          </p:cNvSpPr>
          <p:nvPr>
            <p:ph type="sldNum" sz="quarter" idx="12"/>
          </p:nvPr>
        </p:nvSpPr>
        <p:spPr>
          <a:ln/>
        </p:spPr>
        <p:txBody>
          <a:bodyPr/>
          <a:lstStyle>
            <a:lvl1pPr>
              <a:defRPr/>
            </a:lvl1pPr>
          </a:lstStyle>
          <a:p>
            <a:pPr>
              <a:defRPr/>
            </a:pPr>
            <a:fld id="{51A24427-5AE0-44E7-A370-FAC78F955F6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dt" sz="half" idx="10"/>
          </p:nvPr>
        </p:nvSpPr>
        <p:spPr>
          <a:ln/>
        </p:spPr>
        <p:txBody>
          <a:bodyPr/>
          <a:lstStyle>
            <a:lvl1pPr>
              <a:defRPr/>
            </a:lvl1pPr>
          </a:lstStyle>
          <a:p>
            <a:pPr>
              <a:defRPr/>
            </a:pPr>
            <a:endParaRPr lang="en-US"/>
          </a:p>
        </p:txBody>
      </p:sp>
      <p:sp>
        <p:nvSpPr>
          <p:cNvPr id="4" name="Rectangle 9"/>
          <p:cNvSpPr>
            <a:spLocks noGrp="1" noChangeArrowheads="1"/>
          </p:cNvSpPr>
          <p:nvPr>
            <p:ph type="ftr" sz="quarter" idx="11"/>
          </p:nvPr>
        </p:nvSpPr>
        <p:spPr>
          <a:ln/>
        </p:spPr>
        <p:txBody>
          <a:bodyPr/>
          <a:lstStyle>
            <a:lvl1pPr>
              <a:defRPr/>
            </a:lvl1pPr>
          </a:lstStyle>
          <a:p>
            <a:pPr>
              <a:defRPr/>
            </a:pPr>
            <a:endParaRPr lang="en-US"/>
          </a:p>
        </p:txBody>
      </p:sp>
      <p:sp>
        <p:nvSpPr>
          <p:cNvPr id="5" name="Rectangle 10"/>
          <p:cNvSpPr>
            <a:spLocks noGrp="1" noChangeArrowheads="1"/>
          </p:cNvSpPr>
          <p:nvPr>
            <p:ph type="sldNum" sz="quarter" idx="12"/>
          </p:nvPr>
        </p:nvSpPr>
        <p:spPr>
          <a:ln/>
        </p:spPr>
        <p:txBody>
          <a:bodyPr/>
          <a:lstStyle>
            <a:lvl1pPr>
              <a:defRPr/>
            </a:lvl1pPr>
          </a:lstStyle>
          <a:p>
            <a:pPr>
              <a:defRPr/>
            </a:pPr>
            <a:fld id="{BC68C10B-EAC1-4E01-9B56-32863A2F85D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en-US"/>
          </a:p>
        </p:txBody>
      </p:sp>
      <p:sp>
        <p:nvSpPr>
          <p:cNvPr id="3" name="Rectangle 9"/>
          <p:cNvSpPr>
            <a:spLocks noGrp="1" noChangeArrowheads="1"/>
          </p:cNvSpPr>
          <p:nvPr>
            <p:ph type="ftr" sz="quarter" idx="11"/>
          </p:nvPr>
        </p:nvSpPr>
        <p:spPr>
          <a:ln/>
        </p:spPr>
        <p:txBody>
          <a:bodyPr/>
          <a:lstStyle>
            <a:lvl1pPr>
              <a:defRPr/>
            </a:lvl1pPr>
          </a:lstStyle>
          <a:p>
            <a:pPr>
              <a:defRPr/>
            </a:pPr>
            <a:endParaRPr lang="en-US"/>
          </a:p>
        </p:txBody>
      </p:sp>
      <p:sp>
        <p:nvSpPr>
          <p:cNvPr id="4" name="Rectangle 10"/>
          <p:cNvSpPr>
            <a:spLocks noGrp="1" noChangeArrowheads="1"/>
          </p:cNvSpPr>
          <p:nvPr>
            <p:ph type="sldNum" sz="quarter" idx="12"/>
          </p:nvPr>
        </p:nvSpPr>
        <p:spPr>
          <a:ln/>
        </p:spPr>
        <p:txBody>
          <a:bodyPr/>
          <a:lstStyle>
            <a:lvl1pPr>
              <a:defRPr/>
            </a:lvl1pPr>
          </a:lstStyle>
          <a:p>
            <a:pPr>
              <a:defRPr/>
            </a:pPr>
            <a:fld id="{0B2FEFAF-49D4-4227-BE16-158378E7EC6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70AEFB70-8254-4060-9370-57E33D617DA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F7560DD5-CB3D-4645-B9AB-C8B736A884E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52400"/>
            <a:ext cx="8686800" cy="6096000"/>
            <a:chOff x="0" y="96"/>
            <a:chExt cx="5472" cy="3840"/>
          </a:xfrm>
        </p:grpSpPr>
        <p:sp>
          <p:nvSpPr>
            <p:cNvPr id="4099" name="AutoShape 3"/>
            <p:cNvSpPr>
              <a:spLocks noChangeArrowheads="1"/>
            </p:cNvSpPr>
            <p:nvPr/>
          </p:nvSpPr>
          <p:spPr bwMode="auto">
            <a:xfrm>
              <a:off x="240" y="336"/>
              <a:ext cx="5232" cy="3600"/>
            </a:xfrm>
            <a:prstGeom prst="roundRect">
              <a:avLst>
                <a:gd name="adj" fmla="val 13727"/>
              </a:avLst>
            </a:prstGeom>
            <a:noFill/>
            <a:ln w="50800">
              <a:solidFill>
                <a:srgbClr val="AEAEAE"/>
              </a:solidFill>
              <a:round/>
              <a:headEnd/>
              <a:tailEnd/>
            </a:ln>
            <a:effectLst/>
          </p:spPr>
          <p:txBody>
            <a:bodyPr wrap="none" anchor="ctr"/>
            <a:lstStyle/>
            <a:p>
              <a:pPr algn="ctr" eaLnBrk="1" hangingPunct="1">
                <a:defRPr/>
              </a:pPr>
              <a:endParaRPr lang="en-US" sz="2400">
                <a:latin typeface="Times New Roman" pitchFamily="18" charset="0"/>
              </a:endParaRPr>
            </a:p>
          </p:txBody>
        </p:sp>
        <p:sp>
          <p:nvSpPr>
            <p:cNvPr id="4100" name="AutoShape 4"/>
            <p:cNvSpPr>
              <a:spLocks noChangeArrowheads="1"/>
            </p:cNvSpPr>
            <p:nvPr/>
          </p:nvSpPr>
          <p:spPr bwMode="blackWhite">
            <a:xfrm>
              <a:off x="0" y="96"/>
              <a:ext cx="5376" cy="768"/>
            </a:xfrm>
            <a:custGeom>
              <a:avLst/>
              <a:gdLst>
                <a:gd name="G0" fmla="+- 1000 0 0"/>
                <a:gd name="G1" fmla="+- 1000 0 0"/>
                <a:gd name="G2" fmla="+- G0 0 G1"/>
                <a:gd name="G3" fmla="*/ G1 1 2"/>
                <a:gd name="G4" fmla="+- G0 0 G3"/>
                <a:gd name="T0" fmla="*/ 0 w 1000"/>
                <a:gd name="T1" fmla="*/ 0 h 1000"/>
                <a:gd name="T2" fmla="*/ G4 w 1000"/>
                <a:gd name="T3" fmla="*/ G1 h 1000"/>
              </a:gdLst>
              <a:ahLst/>
              <a:cxnLst>
                <a:cxn ang="0">
                  <a:pos x="0" y="0"/>
                </a:cxn>
                <a:cxn ang="0">
                  <a:pos x="6499" y="0"/>
                </a:cxn>
                <a:cxn ang="0">
                  <a:pos x="7000" y="500"/>
                </a:cxn>
                <a:cxn ang="0">
                  <a:pos x="6500" y="1000"/>
                </a:cxn>
                <a:cxn ang="0">
                  <a:pos x="0" y="1000"/>
                </a:cxn>
              </a:cxnLst>
              <a:rect l="T0" t="T1" r="T2" b="T3"/>
              <a:pathLst>
                <a:path w="7000" h="1000">
                  <a:moveTo>
                    <a:pt x="0" y="0"/>
                  </a:moveTo>
                  <a:lnTo>
                    <a:pt x="6499" y="0"/>
                  </a:lnTo>
                  <a:cubicBezTo>
                    <a:pt x="6776" y="0"/>
                    <a:pt x="7000" y="223"/>
                    <a:pt x="7000" y="500"/>
                  </a:cubicBezTo>
                  <a:cubicBezTo>
                    <a:pt x="7000" y="776"/>
                    <a:pt x="6776" y="999"/>
                    <a:pt x="6500" y="1000"/>
                  </a:cubicBezTo>
                  <a:lnTo>
                    <a:pt x="0" y="1000"/>
                  </a:lnTo>
                  <a:close/>
                </a:path>
              </a:pathLst>
            </a:custGeom>
            <a:solidFill>
              <a:srgbClr val="990000"/>
            </a:solidFill>
            <a:ln w="9525">
              <a:noFill/>
              <a:miter lim="800000"/>
              <a:headEnd/>
              <a:tailEnd/>
            </a:ln>
          </p:spPr>
          <p:txBody>
            <a:bodyPr/>
            <a:lstStyle/>
            <a:p>
              <a:pPr eaLnBrk="1" hangingPunct="1">
                <a:defRPr/>
              </a:pPr>
              <a:endParaRPr lang="en-US" sz="2400">
                <a:latin typeface="Times New Roman" pitchFamily="18" charset="0"/>
              </a:endParaRPr>
            </a:p>
          </p:txBody>
        </p:sp>
        <p:sp>
          <p:nvSpPr>
            <p:cNvPr id="4101" name="Line 5"/>
            <p:cNvSpPr>
              <a:spLocks noChangeShapeType="1"/>
            </p:cNvSpPr>
            <p:nvPr/>
          </p:nvSpPr>
          <p:spPr bwMode="auto">
            <a:xfrm>
              <a:off x="0" y="768"/>
              <a:ext cx="5088" cy="0"/>
            </a:xfrm>
            <a:prstGeom prst="line">
              <a:avLst/>
            </a:prstGeom>
            <a:noFill/>
            <a:ln w="38100">
              <a:solidFill>
                <a:schemeClr val="bg1"/>
              </a:solidFill>
              <a:round/>
              <a:headEnd/>
              <a:tailEnd/>
            </a:ln>
            <a:effectLst/>
          </p:spPr>
          <p:txBody>
            <a:bodyPr/>
            <a:lstStyle/>
            <a:p>
              <a:pPr>
                <a:defRPr/>
              </a:pPr>
              <a:endParaRPr lang="en-US">
                <a:latin typeface="Arial" charset="0"/>
              </a:endParaRPr>
            </a:p>
          </p:txBody>
        </p:sp>
      </p:grpSp>
      <p:sp>
        <p:nvSpPr>
          <p:cNvPr id="1027" name="Rectangle 6"/>
          <p:cNvSpPr>
            <a:spLocks noGrp="1" noChangeArrowheads="1"/>
          </p:cNvSpPr>
          <p:nvPr>
            <p:ph type="title"/>
          </p:nvPr>
        </p:nvSpPr>
        <p:spPr bwMode="auto">
          <a:xfrm>
            <a:off x="195263" y="228600"/>
            <a:ext cx="7119937"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7"/>
          <p:cNvSpPr>
            <a:spLocks noGrp="1" noChangeArrowheads="1"/>
          </p:cNvSpPr>
          <p:nvPr>
            <p:ph type="body" idx="1"/>
          </p:nvPr>
        </p:nvSpPr>
        <p:spPr bwMode="auto">
          <a:xfrm>
            <a:off x="609600" y="1600200"/>
            <a:ext cx="7924800" cy="441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4" name="Rectangle 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latin typeface="Arial" charset="0"/>
              </a:defRPr>
            </a:lvl1pPr>
          </a:lstStyle>
          <a:p>
            <a:pPr>
              <a:defRPr/>
            </a:pPr>
            <a:endParaRPr lang="en-US"/>
          </a:p>
        </p:txBody>
      </p:sp>
      <p:sp>
        <p:nvSpPr>
          <p:cNvPr id="4105" name="Rectangle 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smtClean="0">
                <a:latin typeface="Arial" charset="0"/>
              </a:defRPr>
            </a:lvl1pPr>
          </a:lstStyle>
          <a:p>
            <a:pPr>
              <a:defRPr/>
            </a:pPr>
            <a:endParaRPr lang="en-US"/>
          </a:p>
        </p:txBody>
      </p:sp>
      <p:sp>
        <p:nvSpPr>
          <p:cNvPr id="4106" name="Rectangle 10"/>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Black" pitchFamily="34" charset="0"/>
              </a:defRPr>
            </a:lvl1pPr>
          </a:lstStyle>
          <a:p>
            <a:pPr>
              <a:defRPr/>
            </a:pPr>
            <a:fld id="{367898CF-4241-424D-B22C-001CC68ECF40}" type="slidenum">
              <a:rPr lang="en-US"/>
              <a:pPr>
                <a:defRPr/>
              </a:pPr>
              <a:t>‹#›</a:t>
            </a:fld>
            <a:endParaRPr lang="en-US"/>
          </a:p>
        </p:txBody>
      </p:sp>
      <p:pic>
        <p:nvPicPr>
          <p:cNvPr id="1032" name="Picture 11" descr="brutus w_type"/>
          <p:cNvPicPr>
            <a:picLocks noChangeAspect="1" noChangeArrowheads="1"/>
          </p:cNvPicPr>
          <p:nvPr/>
        </p:nvPicPr>
        <p:blipFill>
          <a:blip r:embed="rId14" cstate="print">
            <a:clrChange>
              <a:clrFrom>
                <a:srgbClr val="FFFFFF"/>
              </a:clrFrom>
              <a:clrTo>
                <a:srgbClr val="FFFFFF">
                  <a:alpha val="0"/>
                </a:srgbClr>
              </a:clrTo>
            </a:clrChange>
            <a:lum bright="70000" contrast="-70000"/>
          </a:blip>
          <a:srcRect/>
          <a:stretch>
            <a:fillRect/>
          </a:stretch>
        </p:blipFill>
        <p:spPr bwMode="auto">
          <a:xfrm>
            <a:off x="7010400" y="152400"/>
            <a:ext cx="1524000" cy="10747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p:timing>
    <p:tnLst>
      <p:par>
        <p:cTn xmlns:p14="http://schemas.microsoft.com/office/powerpoint/2010/main" id="1" dur="indefinite" restart="never" nodeType="tmRoot"/>
      </p:par>
    </p:tnLst>
  </p:timing>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Arial" charset="0"/>
        </a:defRPr>
      </a:lvl2pPr>
      <a:lvl3pPr algn="l" rtl="0" eaLnBrk="1" fontAlgn="base" hangingPunct="1">
        <a:spcBef>
          <a:spcPct val="0"/>
        </a:spcBef>
        <a:spcAft>
          <a:spcPct val="0"/>
        </a:spcAft>
        <a:defRPr sz="4200">
          <a:solidFill>
            <a:schemeClr val="tx2"/>
          </a:solidFill>
          <a:latin typeface="Arial" charset="0"/>
        </a:defRPr>
      </a:lvl3pPr>
      <a:lvl4pPr algn="l" rtl="0" eaLnBrk="1" fontAlgn="base" hangingPunct="1">
        <a:spcBef>
          <a:spcPct val="0"/>
        </a:spcBef>
        <a:spcAft>
          <a:spcPct val="0"/>
        </a:spcAft>
        <a:defRPr sz="4200">
          <a:solidFill>
            <a:schemeClr val="tx2"/>
          </a:solidFill>
          <a:latin typeface="Arial" charset="0"/>
        </a:defRPr>
      </a:lvl4pPr>
      <a:lvl5pPr algn="l" rtl="0" eaLnBrk="1" fontAlgn="base" hangingPunct="1">
        <a:spcBef>
          <a:spcPct val="0"/>
        </a:spcBef>
        <a:spcAft>
          <a:spcPct val="0"/>
        </a:spcAft>
        <a:defRPr sz="4200">
          <a:solidFill>
            <a:schemeClr val="tx2"/>
          </a:solidFill>
          <a:latin typeface="Arial" charset="0"/>
        </a:defRPr>
      </a:lvl5pPr>
      <a:lvl6pPr marL="457200" algn="l" rtl="0" eaLnBrk="1" fontAlgn="base" hangingPunct="1">
        <a:spcBef>
          <a:spcPct val="0"/>
        </a:spcBef>
        <a:spcAft>
          <a:spcPct val="0"/>
        </a:spcAft>
        <a:defRPr sz="4200">
          <a:solidFill>
            <a:schemeClr val="tx2"/>
          </a:solidFill>
          <a:latin typeface="Arial" charset="0"/>
        </a:defRPr>
      </a:lvl6pPr>
      <a:lvl7pPr marL="914400" algn="l" rtl="0" eaLnBrk="1" fontAlgn="base" hangingPunct="1">
        <a:spcBef>
          <a:spcPct val="0"/>
        </a:spcBef>
        <a:spcAft>
          <a:spcPct val="0"/>
        </a:spcAft>
        <a:defRPr sz="4200">
          <a:solidFill>
            <a:schemeClr val="tx2"/>
          </a:solidFill>
          <a:latin typeface="Arial" charset="0"/>
        </a:defRPr>
      </a:lvl7pPr>
      <a:lvl8pPr marL="1371600" algn="l" rtl="0" eaLnBrk="1" fontAlgn="base" hangingPunct="1">
        <a:spcBef>
          <a:spcPct val="0"/>
        </a:spcBef>
        <a:spcAft>
          <a:spcPct val="0"/>
        </a:spcAft>
        <a:defRPr sz="4200">
          <a:solidFill>
            <a:schemeClr val="tx2"/>
          </a:solidFill>
          <a:latin typeface="Arial" charset="0"/>
        </a:defRPr>
      </a:lvl8pPr>
      <a:lvl9pPr marL="1828800" algn="l" rtl="0" eaLnBrk="1" fontAlgn="base" hangingPunct="1">
        <a:spcBef>
          <a:spcPct val="0"/>
        </a:spcBef>
        <a:spcAft>
          <a:spcPct val="0"/>
        </a:spcAft>
        <a:defRPr sz="4200">
          <a:solidFill>
            <a:schemeClr val="tx2"/>
          </a:solidFill>
          <a:latin typeface="Arial" charset="0"/>
        </a:defRPr>
      </a:lvl9pPr>
    </p:titleStyle>
    <p:bodyStyle>
      <a:lvl1pPr marL="342900" indent="-342900" algn="l" rtl="0" eaLnBrk="1" fontAlgn="base" hangingPunct="1">
        <a:spcBef>
          <a:spcPct val="20000"/>
        </a:spcBef>
        <a:spcAft>
          <a:spcPct val="0"/>
        </a:spcAft>
        <a:buClr>
          <a:srgbClr val="DA0808"/>
        </a:buClr>
        <a:buSzPct val="80000"/>
        <a:buFont typeface="Wingdings" pitchFamily="2" charset="2"/>
        <a:buChar char="l"/>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DA0808"/>
        </a:buClr>
        <a:buSzPct val="70000"/>
        <a:buFont typeface="Wingdings" pitchFamily="2" charset="2"/>
        <a:buChar char="l"/>
        <a:defRPr sz="2800">
          <a:solidFill>
            <a:schemeClr val="tx1"/>
          </a:solidFill>
          <a:latin typeface="+mn-lt"/>
        </a:defRPr>
      </a:lvl2pPr>
      <a:lvl3pPr marL="1143000" indent="-228600" algn="l" rtl="0" eaLnBrk="1" fontAlgn="base" hangingPunct="1">
        <a:spcBef>
          <a:spcPct val="20000"/>
        </a:spcBef>
        <a:spcAft>
          <a:spcPct val="0"/>
        </a:spcAft>
        <a:buClr>
          <a:srgbClr val="DA0808"/>
        </a:buClr>
        <a:buSzPct val="65000"/>
        <a:buFont typeface="Wingdings" pitchFamily="2" charset="2"/>
        <a:buChar char="l"/>
        <a:defRPr sz="2400">
          <a:solidFill>
            <a:schemeClr val="tx1"/>
          </a:solidFill>
          <a:latin typeface="+mn-lt"/>
        </a:defRPr>
      </a:lvl3pPr>
      <a:lvl4pPr marL="1600200" indent="-228600" algn="l" rtl="0" eaLnBrk="1" fontAlgn="base" hangingPunct="1">
        <a:spcBef>
          <a:spcPct val="20000"/>
        </a:spcBef>
        <a:spcAft>
          <a:spcPct val="0"/>
        </a:spcAft>
        <a:buClr>
          <a:srgbClr val="DA0808"/>
        </a:buClr>
        <a:buSzPct val="60000"/>
        <a:buFont typeface="Wingdings" pitchFamily="2" charset="2"/>
        <a:buChar char="l"/>
        <a:defRPr sz="2000">
          <a:solidFill>
            <a:schemeClr val="tx1"/>
          </a:solidFill>
          <a:latin typeface="+mn-lt"/>
        </a:defRPr>
      </a:lvl4pPr>
      <a:lvl5pPr marL="2057400" indent="-228600" algn="l" rtl="0" eaLnBrk="1" fontAlgn="base" hangingPunct="1">
        <a:spcBef>
          <a:spcPct val="20000"/>
        </a:spcBef>
        <a:spcAft>
          <a:spcPct val="0"/>
        </a:spcAft>
        <a:buClr>
          <a:srgbClr val="DA0808"/>
        </a:buClr>
        <a:buSzPct val="40000"/>
        <a:buFont typeface="Wingdings" pitchFamily="2" charset="2"/>
        <a:buChar char="l"/>
        <a:defRPr sz="2000">
          <a:solidFill>
            <a:schemeClr val="tx1"/>
          </a:solidFill>
          <a:latin typeface="+mn-lt"/>
        </a:defRPr>
      </a:lvl5pPr>
      <a:lvl6pPr marL="2514600" indent="-228600" algn="l" rtl="0" eaLnBrk="1" fontAlgn="base" hangingPunct="1">
        <a:spcBef>
          <a:spcPct val="20000"/>
        </a:spcBef>
        <a:spcAft>
          <a:spcPct val="0"/>
        </a:spcAft>
        <a:buClr>
          <a:srgbClr val="DA0808"/>
        </a:buClr>
        <a:buSzPct val="40000"/>
        <a:buFont typeface="Wingdings" pitchFamily="2" charset="2"/>
        <a:buChar char="l"/>
        <a:defRPr sz="2000">
          <a:solidFill>
            <a:schemeClr val="tx1"/>
          </a:solidFill>
          <a:latin typeface="+mn-lt"/>
        </a:defRPr>
      </a:lvl6pPr>
      <a:lvl7pPr marL="2971800" indent="-228600" algn="l" rtl="0" eaLnBrk="1" fontAlgn="base" hangingPunct="1">
        <a:spcBef>
          <a:spcPct val="20000"/>
        </a:spcBef>
        <a:spcAft>
          <a:spcPct val="0"/>
        </a:spcAft>
        <a:buClr>
          <a:srgbClr val="DA0808"/>
        </a:buClr>
        <a:buSzPct val="40000"/>
        <a:buFont typeface="Wingdings" pitchFamily="2" charset="2"/>
        <a:buChar char="l"/>
        <a:defRPr sz="2000">
          <a:solidFill>
            <a:schemeClr val="tx1"/>
          </a:solidFill>
          <a:latin typeface="+mn-lt"/>
        </a:defRPr>
      </a:lvl7pPr>
      <a:lvl8pPr marL="3429000" indent="-228600" algn="l" rtl="0" eaLnBrk="1" fontAlgn="base" hangingPunct="1">
        <a:spcBef>
          <a:spcPct val="20000"/>
        </a:spcBef>
        <a:spcAft>
          <a:spcPct val="0"/>
        </a:spcAft>
        <a:buClr>
          <a:srgbClr val="DA0808"/>
        </a:buClr>
        <a:buSzPct val="40000"/>
        <a:buFont typeface="Wingdings" pitchFamily="2" charset="2"/>
        <a:buChar char="l"/>
        <a:defRPr sz="2000">
          <a:solidFill>
            <a:schemeClr val="tx1"/>
          </a:solidFill>
          <a:latin typeface="+mn-lt"/>
        </a:defRPr>
      </a:lvl8pPr>
      <a:lvl9pPr marL="3886200" indent="-228600" algn="l" rtl="0" eaLnBrk="1" fontAlgn="base" hangingPunct="1">
        <a:spcBef>
          <a:spcPct val="20000"/>
        </a:spcBef>
        <a:spcAft>
          <a:spcPct val="0"/>
        </a:spcAft>
        <a:buClr>
          <a:srgbClr val="DA0808"/>
        </a:buClr>
        <a:buSzPct val="40000"/>
        <a:buFont typeface="Wingdings" pitchFamily="2" charset="2"/>
        <a:buChar char="l"/>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oleObject" Target="../embeddings/oleObject1.bin"/><Relationship Id="rId5" Type="http://schemas.openxmlformats.org/officeDocument/2006/relationships/image" Target="../media/image3.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a:defRPr/>
            </a:pPr>
            <a:r>
              <a:rPr lang="en-US" dirty="0" smtClean="0"/>
              <a:t>Introduction to Algorithms </a:t>
            </a:r>
            <a:br>
              <a:rPr lang="en-US" dirty="0" smtClean="0"/>
            </a:br>
            <a:r>
              <a:rPr lang="en-US" dirty="0" smtClean="0"/>
              <a:t>	</a:t>
            </a:r>
            <a:r>
              <a:rPr lang="en-US" sz="4800" b="1" dirty="0" smtClean="0">
                <a:effectLst>
                  <a:outerShdw blurRad="38100" dist="38100" dir="2700000" algn="tl">
                    <a:srgbClr val="000000">
                      <a:alpha val="43137"/>
                    </a:srgbClr>
                  </a:outerShdw>
                </a:effectLst>
              </a:rPr>
              <a:t>Trees</a:t>
            </a:r>
          </a:p>
        </p:txBody>
      </p:sp>
      <p:sp>
        <p:nvSpPr>
          <p:cNvPr id="3075" name="Rectangle 3"/>
          <p:cNvSpPr>
            <a:spLocks noGrp="1" noChangeArrowheads="1"/>
          </p:cNvSpPr>
          <p:nvPr>
            <p:ph type="subTitle" idx="1"/>
          </p:nvPr>
        </p:nvSpPr>
        <p:spPr/>
        <p:txBody>
          <a:bodyPr/>
          <a:lstStyle/>
          <a:p>
            <a:pPr algn="ctr" eaLnBrk="1" hangingPunct="1">
              <a:lnSpc>
                <a:spcPct val="90000"/>
              </a:lnSpc>
            </a:pPr>
            <a:r>
              <a:rPr lang="en-US" sz="3600" dirty="0" smtClean="0"/>
              <a:t>CSE 680</a:t>
            </a:r>
          </a:p>
          <a:p>
            <a:pPr algn="ctr" eaLnBrk="1" hangingPunct="1">
              <a:lnSpc>
                <a:spcPct val="90000"/>
              </a:lnSpc>
            </a:pPr>
            <a:r>
              <a:rPr lang="en-US" sz="3600" dirty="0" smtClean="0"/>
              <a:t>Prof. Roger Crawfis</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en-US" dirty="0" smtClean="0"/>
              <a:t>Binary Trees</a:t>
            </a:r>
            <a:endParaRPr lang="en-US" dirty="0"/>
          </a:p>
        </p:txBody>
      </p:sp>
      <p:sp>
        <p:nvSpPr>
          <p:cNvPr id="477187" name="Rectangle 3"/>
          <p:cNvSpPr>
            <a:spLocks noGrp="1" noChangeArrowheads="1"/>
          </p:cNvSpPr>
          <p:nvPr>
            <p:ph idx="1"/>
          </p:nvPr>
        </p:nvSpPr>
        <p:spPr/>
        <p:txBody>
          <a:bodyPr>
            <a:normAutofit fontScale="77500" lnSpcReduction="20000"/>
          </a:bodyPr>
          <a:lstStyle/>
          <a:p>
            <a:r>
              <a:rPr lang="en-US" dirty="0"/>
              <a:t>A binary tree is </a:t>
            </a:r>
            <a:r>
              <a:rPr lang="en-US" b="1" i="1" dirty="0"/>
              <a:t>balanced</a:t>
            </a:r>
            <a:r>
              <a:rPr lang="en-US" dirty="0"/>
              <a:t> if the difference in height between any node’s left and right </a:t>
            </a:r>
            <a:r>
              <a:rPr lang="en-US" dirty="0" err="1"/>
              <a:t>subtree</a:t>
            </a:r>
            <a:r>
              <a:rPr lang="en-US" dirty="0"/>
              <a:t> is </a:t>
            </a:r>
            <a:r>
              <a:rPr lang="en-US" dirty="0">
                <a:sym typeface="Symbol" pitchFamily="18" charset="2"/>
              </a:rPr>
              <a:t> 1.</a:t>
            </a:r>
          </a:p>
          <a:p>
            <a:endParaRPr lang="en-US" dirty="0">
              <a:sym typeface="Symbol" pitchFamily="18" charset="2"/>
            </a:endParaRPr>
          </a:p>
          <a:p>
            <a:endParaRPr lang="en-US" dirty="0">
              <a:sym typeface="Symbol" pitchFamily="18" charset="2"/>
            </a:endParaRPr>
          </a:p>
          <a:p>
            <a:endParaRPr lang="en-US" dirty="0">
              <a:sym typeface="Symbol" pitchFamily="18" charset="2"/>
            </a:endParaRPr>
          </a:p>
          <a:p>
            <a:endParaRPr lang="en-US" dirty="0">
              <a:sym typeface="Symbol" pitchFamily="18" charset="2"/>
            </a:endParaRPr>
          </a:p>
          <a:p>
            <a:pPr>
              <a:buFontTx/>
              <a:buNone/>
            </a:pPr>
            <a:endParaRPr lang="en-US" sz="1800" dirty="0">
              <a:sym typeface="Symbol" pitchFamily="18" charset="2"/>
            </a:endParaRPr>
          </a:p>
          <a:p>
            <a:r>
              <a:rPr lang="en-US" dirty="0">
                <a:sym typeface="Symbol" pitchFamily="18" charset="2"/>
              </a:rPr>
              <a:t>Note that:</a:t>
            </a:r>
          </a:p>
          <a:p>
            <a:pPr lvl="1"/>
            <a:r>
              <a:rPr lang="en-US" dirty="0"/>
              <a:t>A full binary tree is also complete.</a:t>
            </a:r>
          </a:p>
          <a:p>
            <a:pPr lvl="1"/>
            <a:r>
              <a:rPr lang="en-US" dirty="0"/>
              <a:t>A complete binary tree is not always full.</a:t>
            </a:r>
          </a:p>
          <a:p>
            <a:pPr lvl="1"/>
            <a:r>
              <a:rPr lang="en-US" dirty="0"/>
              <a:t>Full and complete binary trees are also balanced.</a:t>
            </a:r>
          </a:p>
          <a:p>
            <a:pPr lvl="1"/>
            <a:r>
              <a:rPr lang="en-US" dirty="0"/>
              <a:t>Balanced binary trees are not always full or complete.</a:t>
            </a:r>
          </a:p>
        </p:txBody>
      </p:sp>
      <p:grpSp>
        <p:nvGrpSpPr>
          <p:cNvPr id="2" name="Group 4"/>
          <p:cNvGrpSpPr>
            <a:grpSpLocks/>
          </p:cNvGrpSpPr>
          <p:nvPr/>
        </p:nvGrpSpPr>
        <p:grpSpPr bwMode="auto">
          <a:xfrm>
            <a:off x="792163" y="2286000"/>
            <a:ext cx="1295400" cy="1600200"/>
            <a:chOff x="384" y="2880"/>
            <a:chExt cx="816" cy="1008"/>
          </a:xfrm>
        </p:grpSpPr>
        <p:grpSp>
          <p:nvGrpSpPr>
            <p:cNvPr id="3" name="Group 5"/>
            <p:cNvGrpSpPr>
              <a:grpSpLocks/>
            </p:cNvGrpSpPr>
            <p:nvPr/>
          </p:nvGrpSpPr>
          <p:grpSpPr bwMode="auto">
            <a:xfrm>
              <a:off x="624" y="2880"/>
              <a:ext cx="576" cy="624"/>
              <a:chOff x="1776" y="2688"/>
              <a:chExt cx="576" cy="624"/>
            </a:xfrm>
          </p:grpSpPr>
          <p:sp>
            <p:nvSpPr>
              <p:cNvPr id="477190" name="AutoShape 6"/>
              <p:cNvSpPr>
                <a:spLocks noChangeArrowheads="1"/>
              </p:cNvSpPr>
              <p:nvPr/>
            </p:nvSpPr>
            <p:spPr bwMode="auto">
              <a:xfrm>
                <a:off x="2256" y="3216"/>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7191" name="AutoShape 7"/>
              <p:cNvSpPr>
                <a:spLocks noChangeArrowheads="1"/>
              </p:cNvSpPr>
              <p:nvPr/>
            </p:nvSpPr>
            <p:spPr bwMode="auto">
              <a:xfrm>
                <a:off x="1776" y="3216"/>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7192" name="AutoShape 8"/>
              <p:cNvSpPr>
                <a:spLocks noChangeArrowheads="1"/>
              </p:cNvSpPr>
              <p:nvPr/>
            </p:nvSpPr>
            <p:spPr bwMode="auto">
              <a:xfrm>
                <a:off x="2016" y="2688"/>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7193" name="Line 9"/>
              <p:cNvSpPr>
                <a:spLocks noChangeShapeType="1"/>
              </p:cNvSpPr>
              <p:nvPr/>
            </p:nvSpPr>
            <p:spPr bwMode="auto">
              <a:xfrm flipH="1">
                <a:off x="1824" y="2784"/>
                <a:ext cx="240" cy="432"/>
              </a:xfrm>
              <a:prstGeom prst="line">
                <a:avLst/>
              </a:prstGeom>
              <a:noFill/>
              <a:ln w="9525">
                <a:solidFill>
                  <a:schemeClr val="tx1"/>
                </a:solidFill>
                <a:round/>
                <a:headEnd/>
                <a:tailEnd type="triangle" w="med" len="med"/>
              </a:ln>
              <a:effectLst/>
            </p:spPr>
            <p:txBody>
              <a:bodyPr wrap="none" anchor="ctr"/>
              <a:lstStyle/>
              <a:p>
                <a:endParaRPr lang="en-US"/>
              </a:p>
            </p:txBody>
          </p:sp>
          <p:sp>
            <p:nvSpPr>
              <p:cNvPr id="477194" name="Line 10"/>
              <p:cNvSpPr>
                <a:spLocks noChangeShapeType="1"/>
              </p:cNvSpPr>
              <p:nvPr/>
            </p:nvSpPr>
            <p:spPr bwMode="auto">
              <a:xfrm>
                <a:off x="2064" y="2784"/>
                <a:ext cx="240" cy="432"/>
              </a:xfrm>
              <a:prstGeom prst="line">
                <a:avLst/>
              </a:prstGeom>
              <a:noFill/>
              <a:ln w="9525">
                <a:solidFill>
                  <a:schemeClr val="tx1"/>
                </a:solidFill>
                <a:round/>
                <a:headEnd/>
                <a:tailEnd type="triangle" w="med" len="med"/>
              </a:ln>
              <a:effectLst/>
            </p:spPr>
            <p:txBody>
              <a:bodyPr wrap="none" anchor="ctr"/>
              <a:lstStyle/>
              <a:p>
                <a:endParaRPr lang="en-US"/>
              </a:p>
            </p:txBody>
          </p:sp>
        </p:grpSp>
        <p:sp>
          <p:nvSpPr>
            <p:cNvPr id="477195" name="AutoShape 11"/>
            <p:cNvSpPr>
              <a:spLocks noChangeArrowheads="1"/>
            </p:cNvSpPr>
            <p:nvPr/>
          </p:nvSpPr>
          <p:spPr bwMode="auto">
            <a:xfrm>
              <a:off x="384" y="3792"/>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7196" name="Line 12"/>
            <p:cNvSpPr>
              <a:spLocks noChangeShapeType="1"/>
            </p:cNvSpPr>
            <p:nvPr/>
          </p:nvSpPr>
          <p:spPr bwMode="auto">
            <a:xfrm flipH="1">
              <a:off x="432" y="3504"/>
              <a:ext cx="192" cy="288"/>
            </a:xfrm>
            <a:prstGeom prst="line">
              <a:avLst/>
            </a:prstGeom>
            <a:noFill/>
            <a:ln w="9525">
              <a:solidFill>
                <a:schemeClr val="tx1"/>
              </a:solidFill>
              <a:round/>
              <a:headEnd/>
              <a:tailEnd type="triangle" w="med" len="med"/>
            </a:ln>
            <a:effectLst/>
          </p:spPr>
          <p:txBody>
            <a:bodyPr wrap="none" anchor="ctr"/>
            <a:lstStyle/>
            <a:p>
              <a:endParaRPr lang="en-US"/>
            </a:p>
          </p:txBody>
        </p:sp>
      </p:grpSp>
      <p:grpSp>
        <p:nvGrpSpPr>
          <p:cNvPr id="4" name="Group 13"/>
          <p:cNvGrpSpPr>
            <a:grpSpLocks/>
          </p:cNvGrpSpPr>
          <p:nvPr/>
        </p:nvGrpSpPr>
        <p:grpSpPr bwMode="auto">
          <a:xfrm>
            <a:off x="4967288" y="2362200"/>
            <a:ext cx="1295400" cy="1600200"/>
            <a:chOff x="1315" y="2832"/>
            <a:chExt cx="816" cy="1008"/>
          </a:xfrm>
        </p:grpSpPr>
        <p:grpSp>
          <p:nvGrpSpPr>
            <p:cNvPr id="5" name="Group 14"/>
            <p:cNvGrpSpPr>
              <a:grpSpLocks/>
            </p:cNvGrpSpPr>
            <p:nvPr/>
          </p:nvGrpSpPr>
          <p:grpSpPr bwMode="auto">
            <a:xfrm>
              <a:off x="1315" y="2832"/>
              <a:ext cx="816" cy="1008"/>
              <a:chOff x="384" y="2880"/>
              <a:chExt cx="816" cy="1008"/>
            </a:xfrm>
          </p:grpSpPr>
          <p:grpSp>
            <p:nvGrpSpPr>
              <p:cNvPr id="6" name="Group 15"/>
              <p:cNvGrpSpPr>
                <a:grpSpLocks/>
              </p:cNvGrpSpPr>
              <p:nvPr/>
            </p:nvGrpSpPr>
            <p:grpSpPr bwMode="auto">
              <a:xfrm>
                <a:off x="624" y="2880"/>
                <a:ext cx="576" cy="624"/>
                <a:chOff x="1776" y="2688"/>
                <a:chExt cx="576" cy="624"/>
              </a:xfrm>
            </p:grpSpPr>
            <p:sp>
              <p:nvSpPr>
                <p:cNvPr id="477200" name="AutoShape 16"/>
                <p:cNvSpPr>
                  <a:spLocks noChangeArrowheads="1"/>
                </p:cNvSpPr>
                <p:nvPr/>
              </p:nvSpPr>
              <p:spPr bwMode="auto">
                <a:xfrm>
                  <a:off x="2256" y="3216"/>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7201" name="AutoShape 17"/>
                <p:cNvSpPr>
                  <a:spLocks noChangeArrowheads="1"/>
                </p:cNvSpPr>
                <p:nvPr/>
              </p:nvSpPr>
              <p:spPr bwMode="auto">
                <a:xfrm>
                  <a:off x="1776" y="3216"/>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7202" name="AutoShape 18"/>
                <p:cNvSpPr>
                  <a:spLocks noChangeArrowheads="1"/>
                </p:cNvSpPr>
                <p:nvPr/>
              </p:nvSpPr>
              <p:spPr bwMode="auto">
                <a:xfrm>
                  <a:off x="2016" y="2688"/>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7203" name="Line 19"/>
                <p:cNvSpPr>
                  <a:spLocks noChangeShapeType="1"/>
                </p:cNvSpPr>
                <p:nvPr/>
              </p:nvSpPr>
              <p:spPr bwMode="auto">
                <a:xfrm flipH="1">
                  <a:off x="1824" y="2784"/>
                  <a:ext cx="240" cy="432"/>
                </a:xfrm>
                <a:prstGeom prst="line">
                  <a:avLst/>
                </a:prstGeom>
                <a:noFill/>
                <a:ln w="9525">
                  <a:solidFill>
                    <a:schemeClr val="tx1"/>
                  </a:solidFill>
                  <a:round/>
                  <a:headEnd/>
                  <a:tailEnd type="triangle" w="med" len="med"/>
                </a:ln>
                <a:effectLst/>
              </p:spPr>
              <p:txBody>
                <a:bodyPr wrap="none" anchor="ctr"/>
                <a:lstStyle/>
                <a:p>
                  <a:endParaRPr lang="en-US"/>
                </a:p>
              </p:txBody>
            </p:sp>
            <p:sp>
              <p:nvSpPr>
                <p:cNvPr id="477204" name="Line 20"/>
                <p:cNvSpPr>
                  <a:spLocks noChangeShapeType="1"/>
                </p:cNvSpPr>
                <p:nvPr/>
              </p:nvSpPr>
              <p:spPr bwMode="auto">
                <a:xfrm>
                  <a:off x="2064" y="2784"/>
                  <a:ext cx="240" cy="432"/>
                </a:xfrm>
                <a:prstGeom prst="line">
                  <a:avLst/>
                </a:prstGeom>
                <a:noFill/>
                <a:ln w="9525">
                  <a:solidFill>
                    <a:schemeClr val="tx1"/>
                  </a:solidFill>
                  <a:round/>
                  <a:headEnd/>
                  <a:tailEnd type="triangle" w="med" len="med"/>
                </a:ln>
                <a:effectLst/>
              </p:spPr>
              <p:txBody>
                <a:bodyPr wrap="none" anchor="ctr"/>
                <a:lstStyle/>
                <a:p>
                  <a:endParaRPr lang="en-US"/>
                </a:p>
              </p:txBody>
            </p:sp>
          </p:grpSp>
          <p:sp>
            <p:nvSpPr>
              <p:cNvPr id="477205" name="AutoShape 21"/>
              <p:cNvSpPr>
                <a:spLocks noChangeArrowheads="1"/>
              </p:cNvSpPr>
              <p:nvPr/>
            </p:nvSpPr>
            <p:spPr bwMode="auto">
              <a:xfrm>
                <a:off x="384" y="3792"/>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7206" name="Line 22"/>
              <p:cNvSpPr>
                <a:spLocks noChangeShapeType="1"/>
              </p:cNvSpPr>
              <p:nvPr/>
            </p:nvSpPr>
            <p:spPr bwMode="auto">
              <a:xfrm flipH="1">
                <a:off x="432" y="3504"/>
                <a:ext cx="192" cy="288"/>
              </a:xfrm>
              <a:prstGeom prst="line">
                <a:avLst/>
              </a:prstGeom>
              <a:noFill/>
              <a:ln w="9525">
                <a:solidFill>
                  <a:schemeClr val="tx1"/>
                </a:solidFill>
                <a:round/>
                <a:headEnd/>
                <a:tailEnd type="triangle" w="med" len="med"/>
              </a:ln>
              <a:effectLst/>
            </p:spPr>
            <p:txBody>
              <a:bodyPr wrap="none" anchor="ctr"/>
              <a:lstStyle/>
              <a:p>
                <a:endParaRPr lang="en-US"/>
              </a:p>
            </p:txBody>
          </p:sp>
        </p:grpSp>
        <p:sp>
          <p:nvSpPr>
            <p:cNvPr id="477207" name="AutoShape 23"/>
            <p:cNvSpPr>
              <a:spLocks noChangeArrowheads="1"/>
            </p:cNvSpPr>
            <p:nvPr/>
          </p:nvSpPr>
          <p:spPr bwMode="auto">
            <a:xfrm>
              <a:off x="1728" y="3744"/>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7208" name="Line 24"/>
            <p:cNvSpPr>
              <a:spLocks noChangeShapeType="1"/>
            </p:cNvSpPr>
            <p:nvPr/>
          </p:nvSpPr>
          <p:spPr bwMode="auto">
            <a:xfrm>
              <a:off x="1632" y="3456"/>
              <a:ext cx="144" cy="288"/>
            </a:xfrm>
            <a:prstGeom prst="line">
              <a:avLst/>
            </a:prstGeom>
            <a:noFill/>
            <a:ln w="9525">
              <a:solidFill>
                <a:schemeClr val="tx1"/>
              </a:solidFill>
              <a:round/>
              <a:headEnd/>
              <a:tailEnd type="triangle" w="med" len="med"/>
            </a:ln>
            <a:effectLst/>
          </p:spPr>
          <p:txBody>
            <a:bodyPr wrap="none" anchor="ctr"/>
            <a:lstStyle/>
            <a:p>
              <a:endParaRPr lang="en-US"/>
            </a:p>
          </p:txBody>
        </p:sp>
      </p:grpSp>
      <p:grpSp>
        <p:nvGrpSpPr>
          <p:cNvPr id="7" name="Group 37"/>
          <p:cNvGrpSpPr>
            <a:grpSpLocks/>
          </p:cNvGrpSpPr>
          <p:nvPr/>
        </p:nvGrpSpPr>
        <p:grpSpPr bwMode="auto">
          <a:xfrm flipH="1">
            <a:off x="2879725" y="2362200"/>
            <a:ext cx="1295400" cy="1600200"/>
            <a:chOff x="384" y="2880"/>
            <a:chExt cx="816" cy="1008"/>
          </a:xfrm>
        </p:grpSpPr>
        <p:grpSp>
          <p:nvGrpSpPr>
            <p:cNvPr id="8" name="Group 38"/>
            <p:cNvGrpSpPr>
              <a:grpSpLocks/>
            </p:cNvGrpSpPr>
            <p:nvPr/>
          </p:nvGrpSpPr>
          <p:grpSpPr bwMode="auto">
            <a:xfrm>
              <a:off x="624" y="2880"/>
              <a:ext cx="576" cy="624"/>
              <a:chOff x="1776" y="2688"/>
              <a:chExt cx="576" cy="624"/>
            </a:xfrm>
          </p:grpSpPr>
          <p:sp>
            <p:nvSpPr>
              <p:cNvPr id="477223" name="AutoShape 39"/>
              <p:cNvSpPr>
                <a:spLocks noChangeArrowheads="1"/>
              </p:cNvSpPr>
              <p:nvPr/>
            </p:nvSpPr>
            <p:spPr bwMode="auto">
              <a:xfrm>
                <a:off x="2256" y="3216"/>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7224" name="AutoShape 40"/>
              <p:cNvSpPr>
                <a:spLocks noChangeArrowheads="1"/>
              </p:cNvSpPr>
              <p:nvPr/>
            </p:nvSpPr>
            <p:spPr bwMode="auto">
              <a:xfrm>
                <a:off x="1776" y="3216"/>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7225" name="AutoShape 41"/>
              <p:cNvSpPr>
                <a:spLocks noChangeArrowheads="1"/>
              </p:cNvSpPr>
              <p:nvPr/>
            </p:nvSpPr>
            <p:spPr bwMode="auto">
              <a:xfrm>
                <a:off x="2016" y="2688"/>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7226" name="Line 42"/>
              <p:cNvSpPr>
                <a:spLocks noChangeShapeType="1"/>
              </p:cNvSpPr>
              <p:nvPr/>
            </p:nvSpPr>
            <p:spPr bwMode="auto">
              <a:xfrm flipH="1">
                <a:off x="1824" y="2784"/>
                <a:ext cx="240" cy="432"/>
              </a:xfrm>
              <a:prstGeom prst="line">
                <a:avLst/>
              </a:prstGeom>
              <a:noFill/>
              <a:ln w="9525">
                <a:solidFill>
                  <a:schemeClr val="tx1"/>
                </a:solidFill>
                <a:round/>
                <a:headEnd/>
                <a:tailEnd type="triangle" w="med" len="med"/>
              </a:ln>
              <a:effectLst/>
            </p:spPr>
            <p:txBody>
              <a:bodyPr wrap="none" anchor="ctr"/>
              <a:lstStyle/>
              <a:p>
                <a:endParaRPr lang="en-US"/>
              </a:p>
            </p:txBody>
          </p:sp>
          <p:sp>
            <p:nvSpPr>
              <p:cNvPr id="477227" name="Line 43"/>
              <p:cNvSpPr>
                <a:spLocks noChangeShapeType="1"/>
              </p:cNvSpPr>
              <p:nvPr/>
            </p:nvSpPr>
            <p:spPr bwMode="auto">
              <a:xfrm>
                <a:off x="2064" y="2784"/>
                <a:ext cx="240" cy="432"/>
              </a:xfrm>
              <a:prstGeom prst="line">
                <a:avLst/>
              </a:prstGeom>
              <a:noFill/>
              <a:ln w="9525">
                <a:solidFill>
                  <a:schemeClr val="tx1"/>
                </a:solidFill>
                <a:round/>
                <a:headEnd/>
                <a:tailEnd type="triangle" w="med" len="med"/>
              </a:ln>
              <a:effectLst/>
            </p:spPr>
            <p:txBody>
              <a:bodyPr wrap="none" anchor="ctr"/>
              <a:lstStyle/>
              <a:p>
                <a:endParaRPr lang="en-US"/>
              </a:p>
            </p:txBody>
          </p:sp>
        </p:grpSp>
        <p:sp>
          <p:nvSpPr>
            <p:cNvPr id="477228" name="AutoShape 44"/>
            <p:cNvSpPr>
              <a:spLocks noChangeArrowheads="1"/>
            </p:cNvSpPr>
            <p:nvPr/>
          </p:nvSpPr>
          <p:spPr bwMode="auto">
            <a:xfrm>
              <a:off x="384" y="3792"/>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7229" name="Line 45"/>
            <p:cNvSpPr>
              <a:spLocks noChangeShapeType="1"/>
            </p:cNvSpPr>
            <p:nvPr/>
          </p:nvSpPr>
          <p:spPr bwMode="auto">
            <a:xfrm flipH="1">
              <a:off x="432" y="3504"/>
              <a:ext cx="192" cy="288"/>
            </a:xfrm>
            <a:prstGeom prst="line">
              <a:avLst/>
            </a:prstGeom>
            <a:noFill/>
            <a:ln w="9525">
              <a:solidFill>
                <a:schemeClr val="tx1"/>
              </a:solidFill>
              <a:round/>
              <a:headEnd/>
              <a:tailEnd type="triangle" w="med" len="med"/>
            </a:ln>
            <a:effectLst/>
          </p:spPr>
          <p:txBody>
            <a:bodyPr wrap="none" anchor="ctr"/>
            <a:lstStyle/>
            <a:p>
              <a:endParaRPr lang="en-US"/>
            </a:p>
          </p:txBody>
        </p:sp>
      </p:grpSp>
      <p:grpSp>
        <p:nvGrpSpPr>
          <p:cNvPr id="9" name="Group 46"/>
          <p:cNvGrpSpPr>
            <a:grpSpLocks/>
          </p:cNvGrpSpPr>
          <p:nvPr/>
        </p:nvGrpSpPr>
        <p:grpSpPr bwMode="auto">
          <a:xfrm flipH="1">
            <a:off x="7056438" y="2438400"/>
            <a:ext cx="1295400" cy="1600200"/>
            <a:chOff x="1315" y="2832"/>
            <a:chExt cx="816" cy="1008"/>
          </a:xfrm>
        </p:grpSpPr>
        <p:grpSp>
          <p:nvGrpSpPr>
            <p:cNvPr id="10" name="Group 47"/>
            <p:cNvGrpSpPr>
              <a:grpSpLocks/>
            </p:cNvGrpSpPr>
            <p:nvPr/>
          </p:nvGrpSpPr>
          <p:grpSpPr bwMode="auto">
            <a:xfrm>
              <a:off x="1315" y="2832"/>
              <a:ext cx="816" cy="1008"/>
              <a:chOff x="384" y="2880"/>
              <a:chExt cx="816" cy="1008"/>
            </a:xfrm>
          </p:grpSpPr>
          <p:grpSp>
            <p:nvGrpSpPr>
              <p:cNvPr id="11" name="Group 48"/>
              <p:cNvGrpSpPr>
                <a:grpSpLocks/>
              </p:cNvGrpSpPr>
              <p:nvPr/>
            </p:nvGrpSpPr>
            <p:grpSpPr bwMode="auto">
              <a:xfrm>
                <a:off x="624" y="2880"/>
                <a:ext cx="576" cy="624"/>
                <a:chOff x="1776" y="2688"/>
                <a:chExt cx="576" cy="624"/>
              </a:xfrm>
            </p:grpSpPr>
            <p:sp>
              <p:nvSpPr>
                <p:cNvPr id="477233" name="AutoShape 49"/>
                <p:cNvSpPr>
                  <a:spLocks noChangeArrowheads="1"/>
                </p:cNvSpPr>
                <p:nvPr/>
              </p:nvSpPr>
              <p:spPr bwMode="auto">
                <a:xfrm>
                  <a:off x="2256" y="3216"/>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7234" name="AutoShape 50"/>
                <p:cNvSpPr>
                  <a:spLocks noChangeArrowheads="1"/>
                </p:cNvSpPr>
                <p:nvPr/>
              </p:nvSpPr>
              <p:spPr bwMode="auto">
                <a:xfrm>
                  <a:off x="1776" y="3216"/>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7235" name="AutoShape 51"/>
                <p:cNvSpPr>
                  <a:spLocks noChangeArrowheads="1"/>
                </p:cNvSpPr>
                <p:nvPr/>
              </p:nvSpPr>
              <p:spPr bwMode="auto">
                <a:xfrm>
                  <a:off x="2016" y="2688"/>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7236" name="Line 52"/>
                <p:cNvSpPr>
                  <a:spLocks noChangeShapeType="1"/>
                </p:cNvSpPr>
                <p:nvPr/>
              </p:nvSpPr>
              <p:spPr bwMode="auto">
                <a:xfrm flipH="1">
                  <a:off x="1824" y="2784"/>
                  <a:ext cx="240" cy="432"/>
                </a:xfrm>
                <a:prstGeom prst="line">
                  <a:avLst/>
                </a:prstGeom>
                <a:noFill/>
                <a:ln w="9525">
                  <a:solidFill>
                    <a:schemeClr val="tx1"/>
                  </a:solidFill>
                  <a:round/>
                  <a:headEnd/>
                  <a:tailEnd type="triangle" w="med" len="med"/>
                </a:ln>
                <a:effectLst/>
              </p:spPr>
              <p:txBody>
                <a:bodyPr wrap="none" anchor="ctr"/>
                <a:lstStyle/>
                <a:p>
                  <a:endParaRPr lang="en-US"/>
                </a:p>
              </p:txBody>
            </p:sp>
            <p:sp>
              <p:nvSpPr>
                <p:cNvPr id="477237" name="Line 53"/>
                <p:cNvSpPr>
                  <a:spLocks noChangeShapeType="1"/>
                </p:cNvSpPr>
                <p:nvPr/>
              </p:nvSpPr>
              <p:spPr bwMode="auto">
                <a:xfrm>
                  <a:off x="2064" y="2784"/>
                  <a:ext cx="240" cy="432"/>
                </a:xfrm>
                <a:prstGeom prst="line">
                  <a:avLst/>
                </a:prstGeom>
                <a:noFill/>
                <a:ln w="9525">
                  <a:solidFill>
                    <a:schemeClr val="tx1"/>
                  </a:solidFill>
                  <a:round/>
                  <a:headEnd/>
                  <a:tailEnd type="triangle" w="med" len="med"/>
                </a:ln>
                <a:effectLst/>
              </p:spPr>
              <p:txBody>
                <a:bodyPr wrap="none" anchor="ctr"/>
                <a:lstStyle/>
                <a:p>
                  <a:endParaRPr lang="en-US"/>
                </a:p>
              </p:txBody>
            </p:sp>
          </p:grpSp>
          <p:sp>
            <p:nvSpPr>
              <p:cNvPr id="477238" name="AutoShape 54"/>
              <p:cNvSpPr>
                <a:spLocks noChangeArrowheads="1"/>
              </p:cNvSpPr>
              <p:nvPr/>
            </p:nvSpPr>
            <p:spPr bwMode="auto">
              <a:xfrm>
                <a:off x="384" y="3792"/>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7239" name="Line 55"/>
              <p:cNvSpPr>
                <a:spLocks noChangeShapeType="1"/>
              </p:cNvSpPr>
              <p:nvPr/>
            </p:nvSpPr>
            <p:spPr bwMode="auto">
              <a:xfrm flipH="1">
                <a:off x="432" y="3504"/>
                <a:ext cx="192" cy="288"/>
              </a:xfrm>
              <a:prstGeom prst="line">
                <a:avLst/>
              </a:prstGeom>
              <a:noFill/>
              <a:ln w="9525">
                <a:solidFill>
                  <a:schemeClr val="tx1"/>
                </a:solidFill>
                <a:round/>
                <a:headEnd/>
                <a:tailEnd type="triangle" w="med" len="med"/>
              </a:ln>
              <a:effectLst/>
            </p:spPr>
            <p:txBody>
              <a:bodyPr wrap="none" anchor="ctr"/>
              <a:lstStyle/>
              <a:p>
                <a:endParaRPr lang="en-US"/>
              </a:p>
            </p:txBody>
          </p:sp>
        </p:grpSp>
        <p:sp>
          <p:nvSpPr>
            <p:cNvPr id="477240" name="AutoShape 56"/>
            <p:cNvSpPr>
              <a:spLocks noChangeArrowheads="1"/>
            </p:cNvSpPr>
            <p:nvPr/>
          </p:nvSpPr>
          <p:spPr bwMode="auto">
            <a:xfrm>
              <a:off x="1728" y="3744"/>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7241" name="Line 57"/>
            <p:cNvSpPr>
              <a:spLocks noChangeShapeType="1"/>
            </p:cNvSpPr>
            <p:nvPr/>
          </p:nvSpPr>
          <p:spPr bwMode="auto">
            <a:xfrm>
              <a:off x="1632" y="3456"/>
              <a:ext cx="144" cy="288"/>
            </a:xfrm>
            <a:prstGeom prst="line">
              <a:avLst/>
            </a:prstGeom>
            <a:noFill/>
            <a:ln w="9525">
              <a:solidFill>
                <a:schemeClr val="tx1"/>
              </a:solidFill>
              <a:round/>
              <a:headEnd/>
              <a:tailEnd type="triangle" w="med" len="med"/>
            </a:ln>
            <a:effectLst/>
          </p:spPr>
          <p:txBody>
            <a:bodyPr wrap="none" anchor="ctr"/>
            <a:lstStyle/>
            <a:p>
              <a:endParaRPr lang="en-US"/>
            </a:p>
          </p:txBody>
        </p:sp>
      </p:gr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3"/>
          <p:cNvGrpSpPr>
            <a:grpSpLocks/>
          </p:cNvGrpSpPr>
          <p:nvPr/>
        </p:nvGrpSpPr>
        <p:grpSpPr bwMode="auto">
          <a:xfrm>
            <a:off x="990600" y="1752600"/>
            <a:ext cx="2133600" cy="1371600"/>
            <a:chOff x="2352" y="2016"/>
            <a:chExt cx="2840" cy="1776"/>
          </a:xfrm>
        </p:grpSpPr>
        <p:sp>
          <p:nvSpPr>
            <p:cNvPr id="36898" name="Oval 34"/>
            <p:cNvSpPr>
              <a:spLocks noChangeArrowheads="1"/>
            </p:cNvSpPr>
            <p:nvPr/>
          </p:nvSpPr>
          <p:spPr bwMode="auto">
            <a:xfrm>
              <a:off x="3512" y="2016"/>
              <a:ext cx="320" cy="254"/>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6899" name="Line 35"/>
            <p:cNvSpPr>
              <a:spLocks noChangeShapeType="1"/>
            </p:cNvSpPr>
            <p:nvPr/>
          </p:nvSpPr>
          <p:spPr bwMode="auto">
            <a:xfrm>
              <a:off x="3792" y="2238"/>
              <a:ext cx="640" cy="254"/>
            </a:xfrm>
            <a:prstGeom prst="line">
              <a:avLst/>
            </a:prstGeom>
            <a:noFill/>
            <a:ln w="38100">
              <a:solidFill>
                <a:schemeClr val="tx1"/>
              </a:solidFill>
              <a:round/>
              <a:headEnd/>
              <a:tailEnd/>
            </a:ln>
            <a:effectLst/>
          </p:spPr>
          <p:txBody>
            <a:bodyPr/>
            <a:lstStyle/>
            <a:p>
              <a:endParaRPr lang="en-US"/>
            </a:p>
          </p:txBody>
        </p:sp>
        <p:sp>
          <p:nvSpPr>
            <p:cNvPr id="36900" name="Oval 36"/>
            <p:cNvSpPr>
              <a:spLocks noChangeArrowheads="1"/>
            </p:cNvSpPr>
            <p:nvPr/>
          </p:nvSpPr>
          <p:spPr bwMode="auto">
            <a:xfrm>
              <a:off x="2752" y="2460"/>
              <a:ext cx="320" cy="254"/>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6901" name="Oval 37"/>
            <p:cNvSpPr>
              <a:spLocks noChangeArrowheads="1"/>
            </p:cNvSpPr>
            <p:nvPr/>
          </p:nvSpPr>
          <p:spPr bwMode="auto">
            <a:xfrm>
              <a:off x="4392" y="2428"/>
              <a:ext cx="320" cy="254"/>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6902" name="Line 38"/>
            <p:cNvSpPr>
              <a:spLocks noChangeShapeType="1"/>
            </p:cNvSpPr>
            <p:nvPr/>
          </p:nvSpPr>
          <p:spPr bwMode="auto">
            <a:xfrm flipH="1">
              <a:off x="3032" y="2206"/>
              <a:ext cx="520" cy="286"/>
            </a:xfrm>
            <a:prstGeom prst="line">
              <a:avLst/>
            </a:prstGeom>
            <a:noFill/>
            <a:ln w="38100">
              <a:solidFill>
                <a:schemeClr val="tx1"/>
              </a:solidFill>
              <a:round/>
              <a:headEnd/>
              <a:tailEnd/>
            </a:ln>
            <a:effectLst/>
          </p:spPr>
          <p:txBody>
            <a:bodyPr/>
            <a:lstStyle/>
            <a:p>
              <a:endParaRPr lang="en-US"/>
            </a:p>
          </p:txBody>
        </p:sp>
        <p:sp>
          <p:nvSpPr>
            <p:cNvPr id="36903" name="Line 39"/>
            <p:cNvSpPr>
              <a:spLocks noChangeShapeType="1"/>
            </p:cNvSpPr>
            <p:nvPr/>
          </p:nvSpPr>
          <p:spPr bwMode="auto">
            <a:xfrm>
              <a:off x="4672" y="2619"/>
              <a:ext cx="320" cy="317"/>
            </a:xfrm>
            <a:prstGeom prst="line">
              <a:avLst/>
            </a:prstGeom>
            <a:noFill/>
            <a:ln w="38100">
              <a:solidFill>
                <a:schemeClr val="tx1"/>
              </a:solidFill>
              <a:round/>
              <a:headEnd/>
              <a:tailEnd/>
            </a:ln>
            <a:effectLst/>
          </p:spPr>
          <p:txBody>
            <a:bodyPr/>
            <a:lstStyle/>
            <a:p>
              <a:endParaRPr lang="en-US"/>
            </a:p>
          </p:txBody>
        </p:sp>
        <p:sp>
          <p:nvSpPr>
            <p:cNvPr id="36904" name="Oval 40"/>
            <p:cNvSpPr>
              <a:spLocks noChangeArrowheads="1"/>
            </p:cNvSpPr>
            <p:nvPr/>
          </p:nvSpPr>
          <p:spPr bwMode="auto">
            <a:xfrm>
              <a:off x="4872" y="2936"/>
              <a:ext cx="320" cy="253"/>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6906" name="Oval 42"/>
            <p:cNvSpPr>
              <a:spLocks noChangeArrowheads="1"/>
            </p:cNvSpPr>
            <p:nvPr/>
          </p:nvSpPr>
          <p:spPr bwMode="auto">
            <a:xfrm>
              <a:off x="2592" y="2999"/>
              <a:ext cx="320" cy="254"/>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6909" name="Line 45"/>
            <p:cNvSpPr>
              <a:spLocks noChangeShapeType="1"/>
            </p:cNvSpPr>
            <p:nvPr/>
          </p:nvSpPr>
          <p:spPr bwMode="auto">
            <a:xfrm flipH="1">
              <a:off x="3272" y="3216"/>
              <a:ext cx="88" cy="291"/>
            </a:xfrm>
            <a:prstGeom prst="line">
              <a:avLst/>
            </a:prstGeom>
            <a:noFill/>
            <a:ln w="38100">
              <a:solidFill>
                <a:schemeClr val="tx1"/>
              </a:solidFill>
              <a:round/>
              <a:headEnd/>
              <a:tailEnd/>
            </a:ln>
            <a:effectLst/>
          </p:spPr>
          <p:txBody>
            <a:bodyPr/>
            <a:lstStyle/>
            <a:p>
              <a:endParaRPr lang="en-US"/>
            </a:p>
          </p:txBody>
        </p:sp>
        <p:sp>
          <p:nvSpPr>
            <p:cNvPr id="36912" name="Oval 48"/>
            <p:cNvSpPr>
              <a:spLocks noChangeArrowheads="1"/>
            </p:cNvSpPr>
            <p:nvPr/>
          </p:nvSpPr>
          <p:spPr bwMode="auto">
            <a:xfrm>
              <a:off x="3088" y="3507"/>
              <a:ext cx="320" cy="253"/>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6913" name="Line 49"/>
            <p:cNvSpPr>
              <a:spLocks noChangeShapeType="1"/>
            </p:cNvSpPr>
            <p:nvPr/>
          </p:nvSpPr>
          <p:spPr bwMode="auto">
            <a:xfrm flipH="1">
              <a:off x="4392" y="2650"/>
              <a:ext cx="80" cy="317"/>
            </a:xfrm>
            <a:prstGeom prst="line">
              <a:avLst/>
            </a:prstGeom>
            <a:noFill/>
            <a:ln w="38100">
              <a:solidFill>
                <a:schemeClr val="tx1"/>
              </a:solidFill>
              <a:round/>
              <a:headEnd/>
              <a:tailEnd/>
            </a:ln>
            <a:effectLst/>
          </p:spPr>
          <p:txBody>
            <a:bodyPr/>
            <a:lstStyle/>
            <a:p>
              <a:endParaRPr lang="en-US"/>
            </a:p>
          </p:txBody>
        </p:sp>
        <p:sp>
          <p:nvSpPr>
            <p:cNvPr id="36914" name="Oval 50"/>
            <p:cNvSpPr>
              <a:spLocks noChangeArrowheads="1"/>
            </p:cNvSpPr>
            <p:nvPr/>
          </p:nvSpPr>
          <p:spPr bwMode="auto">
            <a:xfrm>
              <a:off x="4192" y="2936"/>
              <a:ext cx="320" cy="253"/>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6915" name="Line 51"/>
            <p:cNvSpPr>
              <a:spLocks noChangeShapeType="1"/>
            </p:cNvSpPr>
            <p:nvPr/>
          </p:nvSpPr>
          <p:spPr bwMode="auto">
            <a:xfrm>
              <a:off x="2792" y="3253"/>
              <a:ext cx="80" cy="285"/>
            </a:xfrm>
            <a:prstGeom prst="line">
              <a:avLst/>
            </a:prstGeom>
            <a:noFill/>
            <a:ln w="38100">
              <a:solidFill>
                <a:schemeClr val="tx1"/>
              </a:solidFill>
              <a:round/>
              <a:headEnd/>
              <a:tailEnd/>
            </a:ln>
            <a:effectLst/>
          </p:spPr>
          <p:txBody>
            <a:bodyPr/>
            <a:lstStyle/>
            <a:p>
              <a:endParaRPr lang="en-US"/>
            </a:p>
          </p:txBody>
        </p:sp>
        <p:sp>
          <p:nvSpPr>
            <p:cNvPr id="36916" name="Oval 52"/>
            <p:cNvSpPr>
              <a:spLocks noChangeArrowheads="1"/>
            </p:cNvSpPr>
            <p:nvPr/>
          </p:nvSpPr>
          <p:spPr bwMode="auto">
            <a:xfrm>
              <a:off x="3232" y="2999"/>
              <a:ext cx="320" cy="254"/>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6922" name="Line 58"/>
            <p:cNvSpPr>
              <a:spLocks noChangeShapeType="1"/>
            </p:cNvSpPr>
            <p:nvPr/>
          </p:nvSpPr>
          <p:spPr bwMode="auto">
            <a:xfrm flipH="1">
              <a:off x="2752" y="2682"/>
              <a:ext cx="80" cy="317"/>
            </a:xfrm>
            <a:prstGeom prst="line">
              <a:avLst/>
            </a:prstGeom>
            <a:noFill/>
            <a:ln w="38100">
              <a:solidFill>
                <a:schemeClr val="tx1"/>
              </a:solidFill>
              <a:round/>
              <a:headEnd/>
              <a:tailEnd/>
            </a:ln>
            <a:effectLst/>
          </p:spPr>
          <p:txBody>
            <a:bodyPr/>
            <a:lstStyle/>
            <a:p>
              <a:endParaRPr lang="en-US"/>
            </a:p>
          </p:txBody>
        </p:sp>
        <p:sp>
          <p:nvSpPr>
            <p:cNvPr id="36923" name="Line 59"/>
            <p:cNvSpPr>
              <a:spLocks noChangeShapeType="1"/>
            </p:cNvSpPr>
            <p:nvPr/>
          </p:nvSpPr>
          <p:spPr bwMode="auto">
            <a:xfrm>
              <a:off x="2992" y="2714"/>
              <a:ext cx="320" cy="317"/>
            </a:xfrm>
            <a:prstGeom prst="line">
              <a:avLst/>
            </a:prstGeom>
            <a:noFill/>
            <a:ln w="38100">
              <a:solidFill>
                <a:schemeClr val="tx1"/>
              </a:solidFill>
              <a:round/>
              <a:headEnd/>
              <a:tailEnd/>
            </a:ln>
            <a:effectLst/>
          </p:spPr>
          <p:txBody>
            <a:bodyPr/>
            <a:lstStyle/>
            <a:p>
              <a:endParaRPr lang="en-US"/>
            </a:p>
          </p:txBody>
        </p:sp>
        <p:sp>
          <p:nvSpPr>
            <p:cNvPr id="36924" name="Line 60"/>
            <p:cNvSpPr>
              <a:spLocks noChangeShapeType="1"/>
            </p:cNvSpPr>
            <p:nvPr/>
          </p:nvSpPr>
          <p:spPr bwMode="auto">
            <a:xfrm flipH="1">
              <a:off x="2592" y="3253"/>
              <a:ext cx="80" cy="285"/>
            </a:xfrm>
            <a:prstGeom prst="line">
              <a:avLst/>
            </a:prstGeom>
            <a:noFill/>
            <a:ln w="38100">
              <a:solidFill>
                <a:schemeClr val="tx1"/>
              </a:solidFill>
              <a:round/>
              <a:headEnd/>
              <a:tailEnd/>
            </a:ln>
            <a:effectLst/>
          </p:spPr>
          <p:txBody>
            <a:bodyPr/>
            <a:lstStyle/>
            <a:p>
              <a:endParaRPr lang="en-US"/>
            </a:p>
          </p:txBody>
        </p:sp>
        <p:sp>
          <p:nvSpPr>
            <p:cNvPr id="36925" name="Oval 61"/>
            <p:cNvSpPr>
              <a:spLocks noChangeArrowheads="1"/>
            </p:cNvSpPr>
            <p:nvPr/>
          </p:nvSpPr>
          <p:spPr bwMode="auto">
            <a:xfrm>
              <a:off x="2712" y="3538"/>
              <a:ext cx="320" cy="254"/>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6926" name="Oval 62"/>
            <p:cNvSpPr>
              <a:spLocks noChangeArrowheads="1"/>
            </p:cNvSpPr>
            <p:nvPr/>
          </p:nvSpPr>
          <p:spPr bwMode="auto">
            <a:xfrm>
              <a:off x="2352" y="3538"/>
              <a:ext cx="320" cy="254"/>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 name="Group 85"/>
          <p:cNvGrpSpPr>
            <a:grpSpLocks/>
          </p:cNvGrpSpPr>
          <p:nvPr/>
        </p:nvGrpSpPr>
        <p:grpSpPr bwMode="auto">
          <a:xfrm>
            <a:off x="2514600" y="3886200"/>
            <a:ext cx="2286000" cy="1371600"/>
            <a:chOff x="3552" y="1776"/>
            <a:chExt cx="1440" cy="864"/>
          </a:xfrm>
        </p:grpSpPr>
        <p:sp>
          <p:nvSpPr>
            <p:cNvPr id="36930" name="Oval 66"/>
            <p:cNvSpPr>
              <a:spLocks noChangeArrowheads="1"/>
            </p:cNvSpPr>
            <p:nvPr/>
          </p:nvSpPr>
          <p:spPr bwMode="auto">
            <a:xfrm>
              <a:off x="4140" y="1776"/>
              <a:ext cx="162" cy="124"/>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6931" name="Line 67"/>
            <p:cNvSpPr>
              <a:spLocks noChangeShapeType="1"/>
            </p:cNvSpPr>
            <p:nvPr/>
          </p:nvSpPr>
          <p:spPr bwMode="auto">
            <a:xfrm>
              <a:off x="4282" y="1884"/>
              <a:ext cx="325" cy="124"/>
            </a:xfrm>
            <a:prstGeom prst="line">
              <a:avLst/>
            </a:prstGeom>
            <a:noFill/>
            <a:ln w="38100">
              <a:solidFill>
                <a:schemeClr val="tx1"/>
              </a:solidFill>
              <a:round/>
              <a:headEnd/>
              <a:tailEnd/>
            </a:ln>
            <a:effectLst/>
          </p:spPr>
          <p:txBody>
            <a:bodyPr/>
            <a:lstStyle/>
            <a:p>
              <a:endParaRPr lang="en-US"/>
            </a:p>
          </p:txBody>
        </p:sp>
        <p:sp>
          <p:nvSpPr>
            <p:cNvPr id="36932" name="Oval 68"/>
            <p:cNvSpPr>
              <a:spLocks noChangeArrowheads="1"/>
            </p:cNvSpPr>
            <p:nvPr/>
          </p:nvSpPr>
          <p:spPr bwMode="auto">
            <a:xfrm>
              <a:off x="3755" y="1992"/>
              <a:ext cx="162" cy="124"/>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6933" name="Oval 69"/>
            <p:cNvSpPr>
              <a:spLocks noChangeArrowheads="1"/>
            </p:cNvSpPr>
            <p:nvPr/>
          </p:nvSpPr>
          <p:spPr bwMode="auto">
            <a:xfrm>
              <a:off x="4586" y="1976"/>
              <a:ext cx="163" cy="124"/>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6934" name="Line 70"/>
            <p:cNvSpPr>
              <a:spLocks noChangeShapeType="1"/>
            </p:cNvSpPr>
            <p:nvPr/>
          </p:nvSpPr>
          <p:spPr bwMode="auto">
            <a:xfrm flipH="1">
              <a:off x="3897" y="1868"/>
              <a:ext cx="263" cy="140"/>
            </a:xfrm>
            <a:prstGeom prst="line">
              <a:avLst/>
            </a:prstGeom>
            <a:noFill/>
            <a:ln w="38100">
              <a:solidFill>
                <a:schemeClr val="tx1"/>
              </a:solidFill>
              <a:round/>
              <a:headEnd/>
              <a:tailEnd/>
            </a:ln>
            <a:effectLst/>
          </p:spPr>
          <p:txBody>
            <a:bodyPr/>
            <a:lstStyle/>
            <a:p>
              <a:endParaRPr lang="en-US"/>
            </a:p>
          </p:txBody>
        </p:sp>
        <p:sp>
          <p:nvSpPr>
            <p:cNvPr id="36935" name="Line 71"/>
            <p:cNvSpPr>
              <a:spLocks noChangeShapeType="1"/>
            </p:cNvSpPr>
            <p:nvPr/>
          </p:nvSpPr>
          <p:spPr bwMode="auto">
            <a:xfrm>
              <a:off x="4728" y="2069"/>
              <a:ext cx="163" cy="155"/>
            </a:xfrm>
            <a:prstGeom prst="line">
              <a:avLst/>
            </a:prstGeom>
            <a:noFill/>
            <a:ln w="38100">
              <a:solidFill>
                <a:schemeClr val="tx1"/>
              </a:solidFill>
              <a:round/>
              <a:headEnd/>
              <a:tailEnd/>
            </a:ln>
            <a:effectLst/>
          </p:spPr>
          <p:txBody>
            <a:bodyPr/>
            <a:lstStyle/>
            <a:p>
              <a:endParaRPr lang="en-US"/>
            </a:p>
          </p:txBody>
        </p:sp>
        <p:sp>
          <p:nvSpPr>
            <p:cNvPr id="36936" name="Oval 72"/>
            <p:cNvSpPr>
              <a:spLocks noChangeArrowheads="1"/>
            </p:cNvSpPr>
            <p:nvPr/>
          </p:nvSpPr>
          <p:spPr bwMode="auto">
            <a:xfrm>
              <a:off x="4830" y="2224"/>
              <a:ext cx="162" cy="123"/>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6937" name="Oval 73"/>
            <p:cNvSpPr>
              <a:spLocks noChangeArrowheads="1"/>
            </p:cNvSpPr>
            <p:nvPr/>
          </p:nvSpPr>
          <p:spPr bwMode="auto">
            <a:xfrm>
              <a:off x="3674" y="2254"/>
              <a:ext cx="162" cy="124"/>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6940" name="Line 76"/>
            <p:cNvSpPr>
              <a:spLocks noChangeShapeType="1"/>
            </p:cNvSpPr>
            <p:nvPr/>
          </p:nvSpPr>
          <p:spPr bwMode="auto">
            <a:xfrm flipH="1">
              <a:off x="4586" y="2084"/>
              <a:ext cx="41" cy="155"/>
            </a:xfrm>
            <a:prstGeom prst="line">
              <a:avLst/>
            </a:prstGeom>
            <a:noFill/>
            <a:ln w="38100">
              <a:solidFill>
                <a:schemeClr val="tx1"/>
              </a:solidFill>
              <a:round/>
              <a:headEnd/>
              <a:tailEnd/>
            </a:ln>
            <a:effectLst/>
          </p:spPr>
          <p:txBody>
            <a:bodyPr/>
            <a:lstStyle/>
            <a:p>
              <a:endParaRPr lang="en-US"/>
            </a:p>
          </p:txBody>
        </p:sp>
        <p:sp>
          <p:nvSpPr>
            <p:cNvPr id="36941" name="Oval 77"/>
            <p:cNvSpPr>
              <a:spLocks noChangeArrowheads="1"/>
            </p:cNvSpPr>
            <p:nvPr/>
          </p:nvSpPr>
          <p:spPr bwMode="auto">
            <a:xfrm>
              <a:off x="4485" y="2224"/>
              <a:ext cx="162" cy="123"/>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6942" name="Line 78"/>
            <p:cNvSpPr>
              <a:spLocks noChangeShapeType="1"/>
            </p:cNvSpPr>
            <p:nvPr/>
          </p:nvSpPr>
          <p:spPr bwMode="auto">
            <a:xfrm>
              <a:off x="3775" y="2378"/>
              <a:ext cx="41" cy="138"/>
            </a:xfrm>
            <a:prstGeom prst="line">
              <a:avLst/>
            </a:prstGeom>
            <a:noFill/>
            <a:ln w="38100">
              <a:solidFill>
                <a:schemeClr val="tx1"/>
              </a:solidFill>
              <a:round/>
              <a:headEnd/>
              <a:tailEnd/>
            </a:ln>
            <a:effectLst/>
          </p:spPr>
          <p:txBody>
            <a:bodyPr/>
            <a:lstStyle/>
            <a:p>
              <a:endParaRPr lang="en-US"/>
            </a:p>
          </p:txBody>
        </p:sp>
        <p:sp>
          <p:nvSpPr>
            <p:cNvPr id="36944" name="Line 80"/>
            <p:cNvSpPr>
              <a:spLocks noChangeShapeType="1"/>
            </p:cNvSpPr>
            <p:nvPr/>
          </p:nvSpPr>
          <p:spPr bwMode="auto">
            <a:xfrm flipH="1">
              <a:off x="3755" y="2100"/>
              <a:ext cx="40" cy="154"/>
            </a:xfrm>
            <a:prstGeom prst="line">
              <a:avLst/>
            </a:prstGeom>
            <a:noFill/>
            <a:ln w="38100">
              <a:solidFill>
                <a:schemeClr val="tx1"/>
              </a:solidFill>
              <a:round/>
              <a:headEnd/>
              <a:tailEnd/>
            </a:ln>
            <a:effectLst/>
          </p:spPr>
          <p:txBody>
            <a:bodyPr/>
            <a:lstStyle/>
            <a:p>
              <a:endParaRPr lang="en-US"/>
            </a:p>
          </p:txBody>
        </p:sp>
        <p:sp>
          <p:nvSpPr>
            <p:cNvPr id="36946" name="Line 82"/>
            <p:cNvSpPr>
              <a:spLocks noChangeShapeType="1"/>
            </p:cNvSpPr>
            <p:nvPr/>
          </p:nvSpPr>
          <p:spPr bwMode="auto">
            <a:xfrm flipH="1">
              <a:off x="3674" y="2378"/>
              <a:ext cx="40" cy="138"/>
            </a:xfrm>
            <a:prstGeom prst="line">
              <a:avLst/>
            </a:prstGeom>
            <a:noFill/>
            <a:ln w="38100">
              <a:solidFill>
                <a:schemeClr val="tx1"/>
              </a:solidFill>
              <a:round/>
              <a:headEnd/>
              <a:tailEnd/>
            </a:ln>
            <a:effectLst/>
          </p:spPr>
          <p:txBody>
            <a:bodyPr/>
            <a:lstStyle/>
            <a:p>
              <a:endParaRPr lang="en-US"/>
            </a:p>
          </p:txBody>
        </p:sp>
        <p:sp>
          <p:nvSpPr>
            <p:cNvPr id="36947" name="Oval 83"/>
            <p:cNvSpPr>
              <a:spLocks noChangeArrowheads="1"/>
            </p:cNvSpPr>
            <p:nvPr/>
          </p:nvSpPr>
          <p:spPr bwMode="auto">
            <a:xfrm>
              <a:off x="3735" y="2516"/>
              <a:ext cx="162" cy="124"/>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6948" name="Oval 84"/>
            <p:cNvSpPr>
              <a:spLocks noChangeArrowheads="1"/>
            </p:cNvSpPr>
            <p:nvPr/>
          </p:nvSpPr>
          <p:spPr bwMode="auto">
            <a:xfrm>
              <a:off x="3552" y="2516"/>
              <a:ext cx="162" cy="124"/>
            </a:xfrm>
            <a:prstGeom prst="ellipse">
              <a:avLst/>
            </a:prstGeom>
            <a:solidFill>
              <a:schemeClr val="accent1"/>
            </a:solidFill>
            <a:ln w="9525">
              <a:solidFill>
                <a:schemeClr val="tx1"/>
              </a:solidFill>
              <a:round/>
              <a:headEnd/>
              <a:tailEnd/>
            </a:ln>
            <a:effectLst/>
          </p:spPr>
          <p:txBody>
            <a:bodyPr wrap="none" anchor="ctr"/>
            <a:lstStyle/>
            <a:p>
              <a:endParaRPr lang="en-US"/>
            </a:p>
          </p:txBody>
        </p:sp>
      </p:grpSp>
      <p:sp>
        <p:nvSpPr>
          <p:cNvPr id="36951" name="Text Box 87"/>
          <p:cNvSpPr txBox="1">
            <a:spLocks noChangeArrowheads="1"/>
          </p:cNvSpPr>
          <p:nvPr/>
        </p:nvSpPr>
        <p:spPr bwMode="auto">
          <a:xfrm>
            <a:off x="1143000" y="3092450"/>
            <a:ext cx="2290763" cy="336550"/>
          </a:xfrm>
          <a:prstGeom prst="rect">
            <a:avLst/>
          </a:prstGeom>
          <a:noFill/>
          <a:ln w="9525">
            <a:noFill/>
            <a:miter lim="800000"/>
            <a:headEnd/>
            <a:tailEnd/>
          </a:ln>
          <a:effectLst/>
        </p:spPr>
        <p:txBody>
          <a:bodyPr wrap="none">
            <a:spAutoFit/>
          </a:bodyPr>
          <a:lstStyle/>
          <a:p>
            <a:r>
              <a:rPr lang="en-US" sz="1600" dirty="0"/>
              <a:t>Complete and Balanced</a:t>
            </a:r>
          </a:p>
        </p:txBody>
      </p:sp>
      <p:sp>
        <p:nvSpPr>
          <p:cNvPr id="36952" name="Text Box 88"/>
          <p:cNvSpPr txBox="1">
            <a:spLocks noChangeArrowheads="1"/>
          </p:cNvSpPr>
          <p:nvPr/>
        </p:nvSpPr>
        <p:spPr bwMode="auto">
          <a:xfrm>
            <a:off x="2892425" y="5302250"/>
            <a:ext cx="1984375" cy="336550"/>
          </a:xfrm>
          <a:prstGeom prst="rect">
            <a:avLst/>
          </a:prstGeom>
          <a:noFill/>
          <a:ln w="9525">
            <a:noFill/>
            <a:miter lim="800000"/>
            <a:headEnd/>
            <a:tailEnd/>
          </a:ln>
          <a:effectLst/>
        </p:spPr>
        <p:txBody>
          <a:bodyPr wrap="none">
            <a:spAutoFit/>
          </a:bodyPr>
          <a:lstStyle/>
          <a:p>
            <a:r>
              <a:rPr lang="en-US" sz="1600"/>
              <a:t>Not Balanced, Why?</a:t>
            </a:r>
          </a:p>
        </p:txBody>
      </p:sp>
      <p:sp>
        <p:nvSpPr>
          <p:cNvPr id="45" name="Title 44"/>
          <p:cNvSpPr>
            <a:spLocks noGrp="1"/>
          </p:cNvSpPr>
          <p:nvPr>
            <p:ph type="title"/>
          </p:nvPr>
        </p:nvSpPr>
        <p:spPr/>
        <p:txBody>
          <a:bodyPr/>
          <a:lstStyle/>
          <a:p>
            <a:r>
              <a:rPr lang="en-US" dirty="0" smtClean="0"/>
              <a:t>Complete &amp; Balanced Trees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p:txBody>
          <a:bodyPr/>
          <a:lstStyle/>
          <a:p>
            <a:r>
              <a:rPr lang="en-US" sz="3400"/>
              <a:t>Binary Tree: </a:t>
            </a:r>
            <a:r>
              <a:rPr lang="en-US" sz="3400" i="1"/>
              <a:t>Pointer-Based Representation</a:t>
            </a:r>
            <a:endParaRPr lang="en-US"/>
          </a:p>
        </p:txBody>
      </p:sp>
      <p:sp>
        <p:nvSpPr>
          <p:cNvPr id="478211" name="Rectangle 3"/>
          <p:cNvSpPr>
            <a:spLocks noGrp="1" noChangeArrowheads="1"/>
          </p:cNvSpPr>
          <p:nvPr>
            <p:ph idx="1"/>
          </p:nvPr>
        </p:nvSpPr>
        <p:spPr>
          <a:xfrm>
            <a:off x="609600" y="1600200"/>
            <a:ext cx="8153400" cy="4419600"/>
          </a:xfrm>
        </p:spPr>
        <p:txBody>
          <a:bodyPr>
            <a:normAutofit fontScale="92500"/>
          </a:bodyPr>
          <a:lstStyle/>
          <a:p>
            <a:pPr>
              <a:spcBef>
                <a:spcPct val="0"/>
              </a:spcBef>
              <a:buFontTx/>
              <a:buNone/>
            </a:pPr>
            <a:r>
              <a:rPr lang="en-US" sz="2200" b="1" dirty="0">
                <a:solidFill>
                  <a:srgbClr val="0070C0"/>
                </a:solidFill>
              </a:rPr>
              <a:t>struct</a:t>
            </a:r>
            <a:r>
              <a:rPr lang="en-US" sz="2200" b="1" dirty="0"/>
              <a:t>  </a:t>
            </a:r>
            <a:r>
              <a:rPr lang="en-US" sz="2200" b="1" dirty="0" err="1"/>
              <a:t>TreeNode</a:t>
            </a:r>
            <a:r>
              <a:rPr lang="en-US" sz="2200" b="1" dirty="0"/>
              <a:t>;		</a:t>
            </a:r>
            <a:r>
              <a:rPr lang="en-US" sz="2200" b="1" dirty="0">
                <a:solidFill>
                  <a:srgbClr val="00B050"/>
                </a:solidFill>
              </a:rPr>
              <a:t>// Binary Tree nodes are </a:t>
            </a:r>
            <a:r>
              <a:rPr lang="en-US" sz="2200" b="1" i="1" dirty="0" err="1">
                <a:solidFill>
                  <a:srgbClr val="00B050"/>
                </a:solidFill>
              </a:rPr>
              <a:t>struct</a:t>
            </a:r>
            <a:r>
              <a:rPr lang="en-US" sz="2200" b="1" dirty="0" err="1">
                <a:solidFill>
                  <a:srgbClr val="00B050"/>
                </a:solidFill>
              </a:rPr>
              <a:t>’s</a:t>
            </a:r>
            <a:endParaRPr lang="en-US" sz="2200" b="1" dirty="0">
              <a:solidFill>
                <a:srgbClr val="00B050"/>
              </a:solidFill>
            </a:endParaRPr>
          </a:p>
          <a:p>
            <a:pPr>
              <a:spcBef>
                <a:spcPct val="0"/>
              </a:spcBef>
              <a:buFontTx/>
              <a:buNone/>
            </a:pPr>
            <a:r>
              <a:rPr lang="en-US" sz="2200" b="1" dirty="0" err="1">
                <a:solidFill>
                  <a:srgbClr val="0070C0"/>
                </a:solidFill>
              </a:rPr>
              <a:t>typedef</a:t>
            </a:r>
            <a:r>
              <a:rPr lang="en-US" sz="2200" b="1" dirty="0">
                <a:solidFill>
                  <a:srgbClr val="0070C0"/>
                </a:solidFill>
              </a:rPr>
              <a:t>  string  </a:t>
            </a:r>
            <a:r>
              <a:rPr lang="en-US" sz="2200" b="1" dirty="0" err="1"/>
              <a:t>TreeItemType</a:t>
            </a:r>
            <a:r>
              <a:rPr lang="en-US" sz="2200" b="1" dirty="0"/>
              <a:t>;	</a:t>
            </a:r>
            <a:r>
              <a:rPr lang="en-US" sz="2200" b="1" dirty="0">
                <a:solidFill>
                  <a:srgbClr val="00B050"/>
                </a:solidFill>
              </a:rPr>
              <a:t>// items in </a:t>
            </a:r>
            <a:r>
              <a:rPr lang="en-US" sz="2200" b="1" dirty="0" err="1">
                <a:solidFill>
                  <a:srgbClr val="00B050"/>
                </a:solidFill>
              </a:rPr>
              <a:t>TreeNodes</a:t>
            </a:r>
            <a:r>
              <a:rPr lang="en-US" sz="2200" b="1" dirty="0">
                <a:solidFill>
                  <a:srgbClr val="00B050"/>
                </a:solidFill>
              </a:rPr>
              <a:t> are </a:t>
            </a:r>
            <a:r>
              <a:rPr lang="en-US" sz="2200" b="1" i="1" dirty="0">
                <a:solidFill>
                  <a:srgbClr val="00B050"/>
                </a:solidFill>
              </a:rPr>
              <a:t>string</a:t>
            </a:r>
            <a:r>
              <a:rPr lang="en-US" sz="2200" b="1" dirty="0">
                <a:solidFill>
                  <a:srgbClr val="00B050"/>
                </a:solidFill>
              </a:rPr>
              <a:t>’s</a:t>
            </a:r>
          </a:p>
          <a:p>
            <a:pPr>
              <a:buFontTx/>
              <a:buNone/>
            </a:pPr>
            <a:r>
              <a:rPr lang="en-US" sz="2200" b="1" dirty="0">
                <a:solidFill>
                  <a:srgbClr val="0070C0"/>
                </a:solidFill>
              </a:rPr>
              <a:t>class</a:t>
            </a:r>
            <a:r>
              <a:rPr lang="en-US" sz="2200" b="1" dirty="0"/>
              <a:t>  </a:t>
            </a:r>
            <a:r>
              <a:rPr lang="en-US" sz="2200" b="1" dirty="0" err="1"/>
              <a:t>BinaryTree</a:t>
            </a:r>
            <a:endParaRPr lang="en-US" sz="2200" b="1" dirty="0"/>
          </a:p>
          <a:p>
            <a:pPr>
              <a:spcBef>
                <a:spcPct val="0"/>
              </a:spcBef>
              <a:buFontTx/>
              <a:buNone/>
            </a:pPr>
            <a:r>
              <a:rPr lang="en-US" sz="2200" b="1" dirty="0"/>
              <a:t>{</a:t>
            </a:r>
          </a:p>
          <a:p>
            <a:pPr>
              <a:spcBef>
                <a:spcPct val="0"/>
              </a:spcBef>
              <a:buFontTx/>
              <a:buNone/>
            </a:pPr>
            <a:r>
              <a:rPr lang="en-US" sz="2200" b="1" dirty="0" smtClean="0">
                <a:solidFill>
                  <a:srgbClr val="0070C0"/>
                </a:solidFill>
              </a:rPr>
              <a:t>private</a:t>
            </a:r>
            <a:r>
              <a:rPr lang="en-US" sz="2200" b="1" dirty="0">
                <a:solidFill>
                  <a:srgbClr val="0070C0"/>
                </a:solidFill>
              </a:rPr>
              <a:t>:</a:t>
            </a:r>
          </a:p>
          <a:p>
            <a:pPr>
              <a:spcBef>
                <a:spcPct val="0"/>
              </a:spcBef>
              <a:buFontTx/>
              <a:buNone/>
            </a:pPr>
            <a:r>
              <a:rPr lang="en-US" sz="2200" b="1" dirty="0"/>
              <a:t>        </a:t>
            </a:r>
            <a:r>
              <a:rPr lang="en-US" sz="2200" b="1" dirty="0" err="1"/>
              <a:t>TreeNode</a:t>
            </a:r>
            <a:r>
              <a:rPr lang="en-US" sz="2200" b="1" dirty="0"/>
              <a:t>  *root;		</a:t>
            </a:r>
            <a:r>
              <a:rPr lang="en-US" sz="2200" b="1" dirty="0">
                <a:solidFill>
                  <a:srgbClr val="00B050"/>
                </a:solidFill>
              </a:rPr>
              <a:t>// pointer to root of Binary Tree</a:t>
            </a:r>
          </a:p>
          <a:p>
            <a:pPr>
              <a:spcBef>
                <a:spcPct val="0"/>
              </a:spcBef>
              <a:buFontTx/>
              <a:buNone/>
            </a:pPr>
            <a:r>
              <a:rPr lang="en-US" sz="2200" b="1" dirty="0"/>
              <a:t>};</a:t>
            </a:r>
          </a:p>
          <a:p>
            <a:pPr>
              <a:buFontTx/>
              <a:buNone/>
            </a:pPr>
            <a:r>
              <a:rPr lang="en-US" sz="2200" b="1" dirty="0">
                <a:solidFill>
                  <a:srgbClr val="0070C0"/>
                </a:solidFill>
              </a:rPr>
              <a:t>struct</a:t>
            </a:r>
            <a:r>
              <a:rPr lang="en-US" sz="2200" b="1" dirty="0"/>
              <a:t>  </a:t>
            </a:r>
            <a:r>
              <a:rPr lang="en-US" sz="2200" b="1" dirty="0" err="1"/>
              <a:t>TreeNode</a:t>
            </a:r>
            <a:r>
              <a:rPr lang="en-US" sz="2200" b="1" dirty="0"/>
              <a:t>		</a:t>
            </a:r>
            <a:r>
              <a:rPr lang="en-US" sz="2200" b="1" dirty="0">
                <a:solidFill>
                  <a:srgbClr val="00B050"/>
                </a:solidFill>
              </a:rPr>
              <a:t>// node in a Binary Tree:</a:t>
            </a:r>
          </a:p>
          <a:p>
            <a:pPr>
              <a:spcBef>
                <a:spcPct val="0"/>
              </a:spcBef>
              <a:buFontTx/>
              <a:buNone/>
            </a:pPr>
            <a:r>
              <a:rPr lang="en-US" sz="2200" b="1" dirty="0"/>
              <a:t>{					</a:t>
            </a:r>
            <a:r>
              <a:rPr lang="en-US" sz="2200" b="1" dirty="0">
                <a:solidFill>
                  <a:srgbClr val="00B050"/>
                </a:solidFill>
              </a:rPr>
              <a:t>//  place in </a:t>
            </a:r>
            <a:r>
              <a:rPr lang="en-US" sz="2200" b="1" i="1" dirty="0">
                <a:solidFill>
                  <a:srgbClr val="00B050"/>
                </a:solidFill>
              </a:rPr>
              <a:t>Implementation file</a:t>
            </a:r>
            <a:endParaRPr lang="en-US" sz="2200" b="1" dirty="0">
              <a:solidFill>
                <a:srgbClr val="00B050"/>
              </a:solidFill>
            </a:endParaRPr>
          </a:p>
          <a:p>
            <a:pPr>
              <a:spcBef>
                <a:spcPct val="0"/>
              </a:spcBef>
              <a:buFontTx/>
              <a:buNone/>
            </a:pPr>
            <a:r>
              <a:rPr lang="en-US" sz="2200" b="1" dirty="0"/>
              <a:t>    </a:t>
            </a:r>
            <a:r>
              <a:rPr lang="en-US" sz="2200" b="1" dirty="0" err="1"/>
              <a:t>TreeItemType</a:t>
            </a:r>
            <a:r>
              <a:rPr lang="en-US" sz="2200" b="1" dirty="0"/>
              <a:t>  item;</a:t>
            </a:r>
          </a:p>
          <a:p>
            <a:pPr>
              <a:spcBef>
                <a:spcPct val="0"/>
              </a:spcBef>
              <a:buFontTx/>
              <a:buNone/>
            </a:pPr>
            <a:r>
              <a:rPr lang="en-US" sz="2200" b="1" dirty="0"/>
              <a:t>    </a:t>
            </a:r>
            <a:r>
              <a:rPr lang="en-US" sz="2200" b="1" dirty="0" err="1"/>
              <a:t>TreeNode</a:t>
            </a:r>
            <a:r>
              <a:rPr lang="en-US" sz="2200" b="1" dirty="0"/>
              <a:t>  *</a:t>
            </a:r>
            <a:r>
              <a:rPr lang="en-US" sz="2200" b="1" dirty="0" err="1"/>
              <a:t>leftChild</a:t>
            </a:r>
            <a:r>
              <a:rPr lang="en-US" sz="2200" b="1" dirty="0"/>
              <a:t>;	</a:t>
            </a:r>
            <a:r>
              <a:rPr lang="en-US" sz="2200" b="1" dirty="0" smtClean="0">
                <a:solidFill>
                  <a:srgbClr val="00B050"/>
                </a:solidFill>
              </a:rPr>
              <a:t>// </a:t>
            </a:r>
            <a:r>
              <a:rPr lang="en-US" sz="2200" b="1" dirty="0">
                <a:solidFill>
                  <a:srgbClr val="00B050"/>
                </a:solidFill>
              </a:rPr>
              <a:t>pointer to </a:t>
            </a:r>
            <a:r>
              <a:rPr lang="en-US" sz="2200" b="1" dirty="0" err="1">
                <a:solidFill>
                  <a:srgbClr val="00B050"/>
                </a:solidFill>
              </a:rPr>
              <a:t>TreeNode’s</a:t>
            </a:r>
            <a:r>
              <a:rPr lang="en-US" sz="2200" b="1" dirty="0">
                <a:solidFill>
                  <a:srgbClr val="00B050"/>
                </a:solidFill>
              </a:rPr>
              <a:t> left child</a:t>
            </a:r>
          </a:p>
          <a:p>
            <a:pPr>
              <a:spcBef>
                <a:spcPct val="0"/>
              </a:spcBef>
              <a:buFontTx/>
              <a:buNone/>
            </a:pPr>
            <a:r>
              <a:rPr lang="en-US" sz="2200" b="1" dirty="0"/>
              <a:t>    </a:t>
            </a:r>
            <a:r>
              <a:rPr lang="en-US" sz="2200" b="1" dirty="0" err="1"/>
              <a:t>TreeNode</a:t>
            </a:r>
            <a:r>
              <a:rPr lang="en-US" sz="2200" b="1" dirty="0"/>
              <a:t>  *</a:t>
            </a:r>
            <a:r>
              <a:rPr lang="en-US" sz="2200" b="1" dirty="0" err="1"/>
              <a:t>rightChild</a:t>
            </a:r>
            <a:r>
              <a:rPr lang="en-US" sz="2200" b="1" dirty="0"/>
              <a:t>;	</a:t>
            </a:r>
            <a:r>
              <a:rPr lang="en-US" sz="2200" b="1" dirty="0">
                <a:solidFill>
                  <a:srgbClr val="00B050"/>
                </a:solidFill>
              </a:rPr>
              <a:t>// pointer to </a:t>
            </a:r>
            <a:r>
              <a:rPr lang="en-US" sz="2200" b="1" dirty="0" err="1">
                <a:solidFill>
                  <a:srgbClr val="00B050"/>
                </a:solidFill>
              </a:rPr>
              <a:t>TreeNode’s</a:t>
            </a:r>
            <a:r>
              <a:rPr lang="en-US" sz="2200" b="1" dirty="0">
                <a:solidFill>
                  <a:srgbClr val="00B050"/>
                </a:solidFill>
              </a:rPr>
              <a:t> right child</a:t>
            </a:r>
          </a:p>
          <a:p>
            <a:pPr>
              <a:spcBef>
                <a:spcPct val="0"/>
              </a:spcBef>
              <a:buFontTx/>
              <a:buNone/>
            </a:pPr>
            <a:r>
              <a:rPr lang="en-US" sz="2200" b="1" dirty="0"/>
              <a:t>};</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Oval 4"/>
          <p:cNvSpPr>
            <a:spLocks noChangeArrowheads="1"/>
          </p:cNvSpPr>
          <p:nvPr/>
        </p:nvSpPr>
        <p:spPr bwMode="auto">
          <a:xfrm>
            <a:off x="4267200" y="1600200"/>
            <a:ext cx="609600" cy="609600"/>
          </a:xfrm>
          <a:prstGeom prst="ellipse">
            <a:avLst/>
          </a:prstGeom>
          <a:solidFill>
            <a:schemeClr val="accent1"/>
          </a:solidFill>
          <a:ln w="9525">
            <a:solidFill>
              <a:schemeClr val="tx1"/>
            </a:solidFill>
            <a:round/>
            <a:headEnd/>
            <a:tailEnd/>
          </a:ln>
          <a:effectLst/>
        </p:spPr>
        <p:txBody>
          <a:bodyPr wrap="none" anchor="ctr"/>
          <a:lstStyle/>
          <a:p>
            <a:pPr algn="ctr"/>
            <a:r>
              <a:rPr lang="en-US">
                <a:latin typeface="Times New Roman" pitchFamily="18" charset="0"/>
              </a:rPr>
              <a:t>1</a:t>
            </a:r>
          </a:p>
        </p:txBody>
      </p:sp>
      <p:sp>
        <p:nvSpPr>
          <p:cNvPr id="44037" name="Line 5"/>
          <p:cNvSpPr>
            <a:spLocks noChangeShapeType="1"/>
          </p:cNvSpPr>
          <p:nvPr/>
        </p:nvSpPr>
        <p:spPr bwMode="auto">
          <a:xfrm>
            <a:off x="4876800" y="2057400"/>
            <a:ext cx="1600200" cy="838200"/>
          </a:xfrm>
          <a:prstGeom prst="line">
            <a:avLst/>
          </a:prstGeom>
          <a:noFill/>
          <a:ln w="38100">
            <a:solidFill>
              <a:schemeClr val="tx1"/>
            </a:solidFill>
            <a:round/>
            <a:headEnd/>
            <a:tailEnd/>
          </a:ln>
          <a:effectLst/>
        </p:spPr>
        <p:txBody>
          <a:bodyPr/>
          <a:lstStyle/>
          <a:p>
            <a:endParaRPr lang="en-US"/>
          </a:p>
        </p:txBody>
      </p:sp>
      <p:sp>
        <p:nvSpPr>
          <p:cNvPr id="44038" name="Oval 6"/>
          <p:cNvSpPr>
            <a:spLocks noChangeArrowheads="1"/>
          </p:cNvSpPr>
          <p:nvPr/>
        </p:nvSpPr>
        <p:spPr bwMode="auto">
          <a:xfrm>
            <a:off x="2286000" y="2819400"/>
            <a:ext cx="609600" cy="609600"/>
          </a:xfrm>
          <a:prstGeom prst="ellipse">
            <a:avLst/>
          </a:prstGeom>
          <a:solidFill>
            <a:schemeClr val="accent1"/>
          </a:solidFill>
          <a:ln w="9525">
            <a:solidFill>
              <a:schemeClr val="tx1"/>
            </a:solidFill>
            <a:round/>
            <a:headEnd/>
            <a:tailEnd/>
          </a:ln>
          <a:effectLst/>
        </p:spPr>
        <p:txBody>
          <a:bodyPr wrap="none" anchor="ctr"/>
          <a:lstStyle/>
          <a:p>
            <a:pPr algn="ctr"/>
            <a:r>
              <a:rPr lang="en-US">
                <a:latin typeface="Times New Roman" pitchFamily="18" charset="0"/>
              </a:rPr>
              <a:t>2</a:t>
            </a:r>
          </a:p>
        </p:txBody>
      </p:sp>
      <p:sp>
        <p:nvSpPr>
          <p:cNvPr id="44039" name="Oval 7"/>
          <p:cNvSpPr>
            <a:spLocks noChangeArrowheads="1"/>
          </p:cNvSpPr>
          <p:nvPr/>
        </p:nvSpPr>
        <p:spPr bwMode="auto">
          <a:xfrm>
            <a:off x="6400800" y="2819400"/>
            <a:ext cx="609600" cy="609600"/>
          </a:xfrm>
          <a:prstGeom prst="ellipse">
            <a:avLst/>
          </a:prstGeom>
          <a:solidFill>
            <a:schemeClr val="accent1"/>
          </a:solidFill>
          <a:ln w="9525">
            <a:solidFill>
              <a:schemeClr val="tx1"/>
            </a:solidFill>
            <a:round/>
            <a:headEnd/>
            <a:tailEnd/>
          </a:ln>
          <a:effectLst/>
        </p:spPr>
        <p:txBody>
          <a:bodyPr wrap="none" anchor="ctr"/>
          <a:lstStyle/>
          <a:p>
            <a:pPr algn="ctr"/>
            <a:r>
              <a:rPr lang="en-US">
                <a:latin typeface="Times New Roman" pitchFamily="18" charset="0"/>
              </a:rPr>
              <a:t>3</a:t>
            </a:r>
          </a:p>
        </p:txBody>
      </p:sp>
      <p:sp>
        <p:nvSpPr>
          <p:cNvPr id="44040" name="Line 8"/>
          <p:cNvSpPr>
            <a:spLocks noChangeShapeType="1"/>
          </p:cNvSpPr>
          <p:nvPr/>
        </p:nvSpPr>
        <p:spPr bwMode="auto">
          <a:xfrm flipH="1">
            <a:off x="2819400" y="2057400"/>
            <a:ext cx="1447800" cy="838200"/>
          </a:xfrm>
          <a:prstGeom prst="line">
            <a:avLst/>
          </a:prstGeom>
          <a:noFill/>
          <a:ln w="38100">
            <a:solidFill>
              <a:schemeClr val="tx1"/>
            </a:solidFill>
            <a:round/>
            <a:headEnd/>
            <a:tailEnd/>
          </a:ln>
          <a:effectLst/>
        </p:spPr>
        <p:txBody>
          <a:bodyPr/>
          <a:lstStyle/>
          <a:p>
            <a:endParaRPr lang="en-US"/>
          </a:p>
        </p:txBody>
      </p:sp>
      <p:sp>
        <p:nvSpPr>
          <p:cNvPr id="44041" name="Oval 9"/>
          <p:cNvSpPr>
            <a:spLocks noChangeArrowheads="1"/>
          </p:cNvSpPr>
          <p:nvPr/>
        </p:nvSpPr>
        <p:spPr bwMode="auto">
          <a:xfrm>
            <a:off x="1447800" y="4343400"/>
            <a:ext cx="609600" cy="609600"/>
          </a:xfrm>
          <a:prstGeom prst="ellipse">
            <a:avLst/>
          </a:prstGeom>
          <a:solidFill>
            <a:schemeClr val="accent1"/>
          </a:solidFill>
          <a:ln w="9525">
            <a:solidFill>
              <a:schemeClr val="tx1"/>
            </a:solidFill>
            <a:round/>
            <a:headEnd/>
            <a:tailEnd/>
          </a:ln>
          <a:effectLst/>
        </p:spPr>
        <p:txBody>
          <a:bodyPr wrap="none" anchor="ctr"/>
          <a:lstStyle/>
          <a:p>
            <a:pPr algn="ctr"/>
            <a:r>
              <a:rPr lang="en-US">
                <a:latin typeface="Times New Roman" pitchFamily="18" charset="0"/>
              </a:rPr>
              <a:t>4</a:t>
            </a:r>
          </a:p>
        </p:txBody>
      </p:sp>
      <p:sp>
        <p:nvSpPr>
          <p:cNvPr id="44043" name="Oval 11"/>
          <p:cNvSpPr>
            <a:spLocks noChangeArrowheads="1"/>
          </p:cNvSpPr>
          <p:nvPr/>
        </p:nvSpPr>
        <p:spPr bwMode="auto">
          <a:xfrm>
            <a:off x="7239000" y="4343400"/>
            <a:ext cx="609600" cy="609600"/>
          </a:xfrm>
          <a:prstGeom prst="ellipse">
            <a:avLst/>
          </a:prstGeom>
          <a:solidFill>
            <a:schemeClr val="accent1"/>
          </a:solidFill>
          <a:ln w="9525">
            <a:solidFill>
              <a:schemeClr val="tx1"/>
            </a:solidFill>
            <a:round/>
            <a:headEnd/>
            <a:tailEnd/>
          </a:ln>
          <a:effectLst/>
        </p:spPr>
        <p:txBody>
          <a:bodyPr wrap="none" anchor="ctr"/>
          <a:lstStyle/>
          <a:p>
            <a:pPr algn="ctr"/>
            <a:r>
              <a:rPr lang="en-US">
                <a:latin typeface="Times New Roman" pitchFamily="18" charset="0"/>
              </a:rPr>
              <a:t>7</a:t>
            </a:r>
          </a:p>
        </p:txBody>
      </p:sp>
      <p:sp>
        <p:nvSpPr>
          <p:cNvPr id="44044" name="Oval 12"/>
          <p:cNvSpPr>
            <a:spLocks noChangeArrowheads="1"/>
          </p:cNvSpPr>
          <p:nvPr/>
        </p:nvSpPr>
        <p:spPr bwMode="auto">
          <a:xfrm>
            <a:off x="2819400" y="4343400"/>
            <a:ext cx="609600" cy="609600"/>
          </a:xfrm>
          <a:prstGeom prst="ellipse">
            <a:avLst/>
          </a:prstGeom>
          <a:solidFill>
            <a:schemeClr val="accent1"/>
          </a:solidFill>
          <a:ln w="9525">
            <a:solidFill>
              <a:schemeClr val="tx1"/>
            </a:solidFill>
            <a:round/>
            <a:headEnd/>
            <a:tailEnd/>
          </a:ln>
          <a:effectLst/>
        </p:spPr>
        <p:txBody>
          <a:bodyPr wrap="none" anchor="ctr"/>
          <a:lstStyle/>
          <a:p>
            <a:pPr algn="ctr"/>
            <a:r>
              <a:rPr lang="en-US">
                <a:latin typeface="Times New Roman" pitchFamily="18" charset="0"/>
              </a:rPr>
              <a:t>5</a:t>
            </a:r>
          </a:p>
        </p:txBody>
      </p:sp>
      <p:sp>
        <p:nvSpPr>
          <p:cNvPr id="44047" name="Oval 15"/>
          <p:cNvSpPr>
            <a:spLocks noChangeArrowheads="1"/>
          </p:cNvSpPr>
          <p:nvPr/>
        </p:nvSpPr>
        <p:spPr bwMode="auto">
          <a:xfrm>
            <a:off x="5638800" y="4343400"/>
            <a:ext cx="609600" cy="609600"/>
          </a:xfrm>
          <a:prstGeom prst="ellipse">
            <a:avLst/>
          </a:prstGeom>
          <a:solidFill>
            <a:schemeClr val="accent1"/>
          </a:solidFill>
          <a:ln w="9525">
            <a:solidFill>
              <a:schemeClr val="tx1"/>
            </a:solidFill>
            <a:round/>
            <a:headEnd/>
            <a:tailEnd/>
          </a:ln>
          <a:effectLst/>
        </p:spPr>
        <p:txBody>
          <a:bodyPr wrap="none" anchor="ctr"/>
          <a:lstStyle/>
          <a:p>
            <a:pPr algn="ctr"/>
            <a:r>
              <a:rPr lang="en-US">
                <a:latin typeface="Times New Roman" pitchFamily="18" charset="0"/>
              </a:rPr>
              <a:t>6</a:t>
            </a:r>
          </a:p>
        </p:txBody>
      </p:sp>
      <p:sp>
        <p:nvSpPr>
          <p:cNvPr id="44049" name="Line 17"/>
          <p:cNvSpPr>
            <a:spLocks noChangeShapeType="1"/>
          </p:cNvSpPr>
          <p:nvPr/>
        </p:nvSpPr>
        <p:spPr bwMode="auto">
          <a:xfrm flipH="1">
            <a:off x="6019800" y="3429000"/>
            <a:ext cx="533400" cy="914400"/>
          </a:xfrm>
          <a:prstGeom prst="line">
            <a:avLst/>
          </a:prstGeom>
          <a:noFill/>
          <a:ln w="38100">
            <a:solidFill>
              <a:schemeClr val="tx1"/>
            </a:solidFill>
            <a:round/>
            <a:headEnd/>
            <a:tailEnd/>
          </a:ln>
          <a:effectLst/>
        </p:spPr>
        <p:txBody>
          <a:bodyPr/>
          <a:lstStyle/>
          <a:p>
            <a:endParaRPr lang="en-US"/>
          </a:p>
        </p:txBody>
      </p:sp>
      <p:sp>
        <p:nvSpPr>
          <p:cNvPr id="44050" name="Line 18"/>
          <p:cNvSpPr>
            <a:spLocks noChangeShapeType="1"/>
          </p:cNvSpPr>
          <p:nvPr/>
        </p:nvSpPr>
        <p:spPr bwMode="auto">
          <a:xfrm flipH="1">
            <a:off x="1905000" y="3429000"/>
            <a:ext cx="609600" cy="914400"/>
          </a:xfrm>
          <a:prstGeom prst="line">
            <a:avLst/>
          </a:prstGeom>
          <a:noFill/>
          <a:ln w="38100">
            <a:solidFill>
              <a:schemeClr val="tx1"/>
            </a:solidFill>
            <a:round/>
            <a:headEnd/>
            <a:tailEnd/>
          </a:ln>
          <a:effectLst/>
        </p:spPr>
        <p:txBody>
          <a:bodyPr/>
          <a:lstStyle/>
          <a:p>
            <a:endParaRPr lang="en-US"/>
          </a:p>
        </p:txBody>
      </p:sp>
      <p:sp>
        <p:nvSpPr>
          <p:cNvPr id="44051" name="Line 19"/>
          <p:cNvSpPr>
            <a:spLocks noChangeShapeType="1"/>
          </p:cNvSpPr>
          <p:nvPr/>
        </p:nvSpPr>
        <p:spPr bwMode="auto">
          <a:xfrm>
            <a:off x="6858000" y="3429000"/>
            <a:ext cx="533400" cy="990600"/>
          </a:xfrm>
          <a:prstGeom prst="line">
            <a:avLst/>
          </a:prstGeom>
          <a:noFill/>
          <a:ln w="38100">
            <a:solidFill>
              <a:schemeClr val="tx1"/>
            </a:solidFill>
            <a:round/>
            <a:headEnd/>
            <a:tailEnd/>
          </a:ln>
          <a:effectLst/>
        </p:spPr>
        <p:txBody>
          <a:bodyPr/>
          <a:lstStyle/>
          <a:p>
            <a:endParaRPr lang="en-US"/>
          </a:p>
        </p:txBody>
      </p:sp>
      <p:sp>
        <p:nvSpPr>
          <p:cNvPr id="44052" name="Line 20"/>
          <p:cNvSpPr>
            <a:spLocks noChangeShapeType="1"/>
          </p:cNvSpPr>
          <p:nvPr/>
        </p:nvSpPr>
        <p:spPr bwMode="auto">
          <a:xfrm>
            <a:off x="2667000" y="3429000"/>
            <a:ext cx="381000" cy="914400"/>
          </a:xfrm>
          <a:prstGeom prst="line">
            <a:avLst/>
          </a:prstGeom>
          <a:noFill/>
          <a:ln w="38100">
            <a:solidFill>
              <a:schemeClr val="tx1"/>
            </a:solidFill>
            <a:round/>
            <a:headEnd/>
            <a:tailEnd/>
          </a:ln>
          <a:effectLst/>
        </p:spPr>
        <p:txBody>
          <a:bodyPr/>
          <a:lstStyle/>
          <a:p>
            <a:endParaRPr lang="en-US"/>
          </a:p>
        </p:txBody>
      </p:sp>
      <p:sp>
        <p:nvSpPr>
          <p:cNvPr id="44053" name="Text Box 21"/>
          <p:cNvSpPr txBox="1">
            <a:spLocks noChangeArrowheads="1"/>
          </p:cNvSpPr>
          <p:nvPr/>
        </p:nvSpPr>
        <p:spPr bwMode="auto">
          <a:xfrm>
            <a:off x="1676400" y="5334000"/>
            <a:ext cx="5943600" cy="646331"/>
          </a:xfrm>
          <a:prstGeom prst="rect">
            <a:avLst/>
          </a:prstGeom>
          <a:noFill/>
          <a:ln w="9525">
            <a:noFill/>
            <a:miter lim="800000"/>
            <a:headEnd/>
            <a:tailEnd/>
          </a:ln>
          <a:effectLst/>
        </p:spPr>
        <p:txBody>
          <a:bodyPr wrap="square">
            <a:spAutoFit/>
          </a:bodyPr>
          <a:lstStyle/>
          <a:p>
            <a:r>
              <a:rPr lang="en-US" dirty="0">
                <a:latin typeface="Times New Roman" pitchFamily="18" charset="0"/>
              </a:rPr>
              <a:t>Let </a:t>
            </a:r>
            <a:r>
              <a:rPr lang="en-US" i="1" dirty="0" err="1">
                <a:latin typeface="Times New Roman" pitchFamily="18" charset="0"/>
              </a:rPr>
              <a:t>i</a:t>
            </a:r>
            <a:r>
              <a:rPr lang="en-US" dirty="0">
                <a:latin typeface="Times New Roman" pitchFamily="18" charset="0"/>
              </a:rPr>
              <a:t>, 1 </a:t>
            </a:r>
            <a:r>
              <a:rPr lang="en-US" u="sng" dirty="0">
                <a:latin typeface="Times New Roman" pitchFamily="18" charset="0"/>
              </a:rPr>
              <a:t>&lt;</a:t>
            </a:r>
            <a:r>
              <a:rPr lang="en-US" dirty="0">
                <a:latin typeface="Times New Roman" pitchFamily="18" charset="0"/>
              </a:rPr>
              <a:t> </a:t>
            </a:r>
            <a:r>
              <a:rPr lang="en-US" i="1" dirty="0" err="1">
                <a:latin typeface="Times New Roman" pitchFamily="18" charset="0"/>
              </a:rPr>
              <a:t>i</a:t>
            </a:r>
            <a:r>
              <a:rPr lang="en-US" dirty="0">
                <a:latin typeface="Times New Roman" pitchFamily="18" charset="0"/>
              </a:rPr>
              <a:t> </a:t>
            </a:r>
            <a:r>
              <a:rPr lang="en-US" u="sng" dirty="0">
                <a:latin typeface="Times New Roman" pitchFamily="18" charset="0"/>
              </a:rPr>
              <a:t>&lt;</a:t>
            </a:r>
            <a:r>
              <a:rPr lang="en-US" dirty="0">
                <a:latin typeface="Times New Roman" pitchFamily="18" charset="0"/>
              </a:rPr>
              <a:t> </a:t>
            </a:r>
            <a:r>
              <a:rPr lang="en-US" i="1" dirty="0">
                <a:latin typeface="Times New Roman" pitchFamily="18" charset="0"/>
              </a:rPr>
              <a:t>n</a:t>
            </a:r>
            <a:r>
              <a:rPr lang="en-US" dirty="0">
                <a:latin typeface="Times New Roman" pitchFamily="18" charset="0"/>
              </a:rPr>
              <a:t>, be the number assigned to an element of a complete </a:t>
            </a:r>
            <a:r>
              <a:rPr lang="en-US" dirty="0" smtClean="0">
                <a:latin typeface="Times New Roman" pitchFamily="18" charset="0"/>
              </a:rPr>
              <a:t>binary </a:t>
            </a:r>
            <a:r>
              <a:rPr lang="en-US" dirty="0">
                <a:latin typeface="Times New Roman" pitchFamily="18" charset="0"/>
              </a:rPr>
              <a:t>tree.</a:t>
            </a:r>
          </a:p>
        </p:txBody>
      </p:sp>
      <p:sp>
        <p:nvSpPr>
          <p:cNvPr id="21" name="Title 20"/>
          <p:cNvSpPr>
            <a:spLocks noGrp="1"/>
          </p:cNvSpPr>
          <p:nvPr>
            <p:ph type="title"/>
          </p:nvPr>
        </p:nvSpPr>
        <p:spPr/>
        <p:txBody>
          <a:bodyPr/>
          <a:lstStyle/>
          <a:p>
            <a:r>
              <a:rPr lang="en-US" dirty="0" smtClean="0"/>
              <a:t>Level Ordering</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a:t>Traversing a Binary Tree</a:t>
            </a:r>
          </a:p>
        </p:txBody>
      </p:sp>
      <p:sp>
        <p:nvSpPr>
          <p:cNvPr id="486403" name="Rectangle 3"/>
          <p:cNvSpPr>
            <a:spLocks noGrp="1" noChangeArrowheads="1"/>
          </p:cNvSpPr>
          <p:nvPr>
            <p:ph idx="1"/>
          </p:nvPr>
        </p:nvSpPr>
        <p:spPr/>
        <p:txBody>
          <a:bodyPr/>
          <a:lstStyle/>
          <a:p>
            <a:pPr>
              <a:spcBef>
                <a:spcPct val="50000"/>
              </a:spcBef>
            </a:pPr>
            <a:r>
              <a:rPr lang="en-US" sz="2600" dirty="0" smtClean="0"/>
              <a:t>Depth-first Traversal</a:t>
            </a:r>
          </a:p>
          <a:p>
            <a:pPr lvl="1">
              <a:spcBef>
                <a:spcPct val="50000"/>
              </a:spcBef>
            </a:pPr>
            <a:r>
              <a:rPr lang="en-US" sz="2200" dirty="0" smtClean="0"/>
              <a:t>Preorder</a:t>
            </a:r>
            <a:endParaRPr lang="en-US" sz="2200" dirty="0"/>
          </a:p>
          <a:p>
            <a:pPr lvl="1">
              <a:spcBef>
                <a:spcPct val="50000"/>
              </a:spcBef>
            </a:pPr>
            <a:r>
              <a:rPr lang="en-US" sz="2200" dirty="0" err="1"/>
              <a:t>Inorder</a:t>
            </a:r>
            <a:endParaRPr lang="en-US" sz="2200" dirty="0"/>
          </a:p>
          <a:p>
            <a:pPr lvl="1">
              <a:spcBef>
                <a:spcPct val="50000"/>
              </a:spcBef>
            </a:pPr>
            <a:r>
              <a:rPr lang="en-US" sz="2200" dirty="0" err="1" smtClean="0"/>
              <a:t>Postorder</a:t>
            </a:r>
            <a:endParaRPr lang="en-US" sz="2200" dirty="0" smtClean="0"/>
          </a:p>
          <a:p>
            <a:pPr>
              <a:spcBef>
                <a:spcPct val="50000"/>
              </a:spcBef>
            </a:pPr>
            <a:r>
              <a:rPr lang="en-US" sz="2600" dirty="0" smtClean="0"/>
              <a:t>Breadth-First Traversal</a:t>
            </a:r>
          </a:p>
          <a:p>
            <a:pPr lvl="1">
              <a:spcBef>
                <a:spcPct val="50000"/>
              </a:spcBef>
            </a:pPr>
            <a:r>
              <a:rPr lang="en-US" sz="2200" dirty="0" smtClean="0"/>
              <a:t>Level order</a:t>
            </a:r>
            <a:endParaRPr lang="en-US" sz="2200"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p:txBody>
          <a:bodyPr/>
          <a:lstStyle/>
          <a:p>
            <a:r>
              <a:rPr lang="en-US" i="1" dirty="0"/>
              <a:t>Preorder</a:t>
            </a:r>
            <a:r>
              <a:rPr lang="en-US" dirty="0"/>
              <a:t> </a:t>
            </a:r>
            <a:r>
              <a:rPr lang="en-US" dirty="0" smtClean="0"/>
              <a:t>Traversal</a:t>
            </a:r>
            <a:endParaRPr lang="en-US" dirty="0"/>
          </a:p>
        </p:txBody>
      </p:sp>
      <p:sp>
        <p:nvSpPr>
          <p:cNvPr id="487427" name="Rectangle 3"/>
          <p:cNvSpPr>
            <a:spLocks noGrp="1" noChangeArrowheads="1"/>
          </p:cNvSpPr>
          <p:nvPr>
            <p:ph idx="1"/>
          </p:nvPr>
        </p:nvSpPr>
        <p:spPr/>
        <p:txBody>
          <a:bodyPr/>
          <a:lstStyle/>
          <a:p>
            <a:pPr>
              <a:spcBef>
                <a:spcPct val="50000"/>
              </a:spcBef>
              <a:buFontTx/>
              <a:buNone/>
            </a:pPr>
            <a:r>
              <a:rPr lang="en-US" b="1" dirty="0"/>
              <a:t>Basic Idea:</a:t>
            </a:r>
          </a:p>
          <a:p>
            <a:pPr lvl="1">
              <a:spcBef>
                <a:spcPct val="50000"/>
              </a:spcBef>
              <a:buFontTx/>
              <a:buNone/>
            </a:pPr>
            <a:r>
              <a:rPr lang="en-US" dirty="0"/>
              <a:t>1) </a:t>
            </a:r>
            <a:r>
              <a:rPr lang="en-US" b="1" i="1" dirty="0"/>
              <a:t>Visit</a:t>
            </a:r>
            <a:r>
              <a:rPr lang="en-US" dirty="0"/>
              <a:t> the </a:t>
            </a:r>
            <a:r>
              <a:rPr lang="en-US" i="1" dirty="0"/>
              <a:t>root</a:t>
            </a:r>
            <a:r>
              <a:rPr lang="en-US" dirty="0"/>
              <a:t>.</a:t>
            </a:r>
          </a:p>
          <a:p>
            <a:pPr lvl="1">
              <a:spcBef>
                <a:spcPct val="50000"/>
              </a:spcBef>
              <a:buFontTx/>
              <a:buNone/>
            </a:pPr>
            <a:r>
              <a:rPr lang="en-US" dirty="0"/>
              <a:t>2) Recursively invoke </a:t>
            </a:r>
            <a:r>
              <a:rPr lang="en-US" b="1" i="1" dirty="0"/>
              <a:t>preorder</a:t>
            </a:r>
            <a:r>
              <a:rPr lang="en-US" dirty="0"/>
              <a:t> on the </a:t>
            </a:r>
            <a:r>
              <a:rPr lang="en-US" i="1" dirty="0"/>
              <a:t>left </a:t>
            </a:r>
            <a:r>
              <a:rPr lang="en-US" i="1" dirty="0" err="1"/>
              <a:t>subtree</a:t>
            </a:r>
            <a:r>
              <a:rPr lang="en-US" dirty="0"/>
              <a:t>.</a:t>
            </a:r>
          </a:p>
          <a:p>
            <a:pPr lvl="1">
              <a:spcBef>
                <a:spcPct val="50000"/>
              </a:spcBef>
              <a:buFontTx/>
              <a:buNone/>
            </a:pPr>
            <a:r>
              <a:rPr lang="en-US" dirty="0"/>
              <a:t>3) Recursively invoke </a:t>
            </a:r>
            <a:r>
              <a:rPr lang="en-US" b="1" i="1" dirty="0"/>
              <a:t>preorder</a:t>
            </a:r>
            <a:r>
              <a:rPr lang="en-US" dirty="0"/>
              <a:t> on the </a:t>
            </a:r>
            <a:r>
              <a:rPr lang="en-US" i="1" dirty="0"/>
              <a:t>right </a:t>
            </a:r>
            <a:r>
              <a:rPr lang="en-US" i="1" dirty="0" err="1"/>
              <a:t>subtree</a:t>
            </a:r>
            <a:r>
              <a:rPr lang="en-US" dirty="0"/>
              <a:t>.</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p:txBody>
          <a:bodyPr/>
          <a:lstStyle/>
          <a:p>
            <a:r>
              <a:rPr lang="en-US" i="1" dirty="0"/>
              <a:t>Preorder</a:t>
            </a:r>
            <a:r>
              <a:rPr lang="en-US" dirty="0"/>
              <a:t> </a:t>
            </a:r>
            <a:r>
              <a:rPr lang="en-US" dirty="0" smtClean="0"/>
              <a:t>Traversal</a:t>
            </a:r>
            <a:endParaRPr lang="en-US" dirty="0"/>
          </a:p>
        </p:txBody>
      </p:sp>
      <p:sp>
        <p:nvSpPr>
          <p:cNvPr id="491555" name="Text Box 35"/>
          <p:cNvSpPr txBox="1">
            <a:spLocks noChangeArrowheads="1"/>
          </p:cNvSpPr>
          <p:nvPr/>
        </p:nvSpPr>
        <p:spPr bwMode="auto">
          <a:xfrm>
            <a:off x="1689100" y="5638800"/>
            <a:ext cx="5765800" cy="457200"/>
          </a:xfrm>
          <a:prstGeom prst="rect">
            <a:avLst/>
          </a:prstGeom>
          <a:noFill/>
          <a:ln w="9525">
            <a:noFill/>
            <a:miter lim="800000"/>
            <a:headEnd/>
            <a:tailEnd/>
          </a:ln>
          <a:effectLst/>
        </p:spPr>
        <p:txBody>
          <a:bodyPr anchor="ctr">
            <a:spAutoFit/>
          </a:bodyPr>
          <a:lstStyle/>
          <a:p>
            <a:r>
              <a:rPr lang="en-US" i="1"/>
              <a:t>Preorder</a:t>
            </a:r>
            <a:r>
              <a:rPr lang="en-US"/>
              <a:t> Result:  60, 20, 10, 40, 30, 50, 70</a:t>
            </a:r>
          </a:p>
        </p:txBody>
      </p:sp>
      <p:grpSp>
        <p:nvGrpSpPr>
          <p:cNvPr id="2" name="Group 57"/>
          <p:cNvGrpSpPr>
            <a:grpSpLocks/>
          </p:cNvGrpSpPr>
          <p:nvPr/>
        </p:nvGrpSpPr>
        <p:grpSpPr bwMode="auto">
          <a:xfrm>
            <a:off x="1905000" y="1371600"/>
            <a:ext cx="4191000" cy="3657600"/>
            <a:chOff x="1200" y="864"/>
            <a:chExt cx="2640" cy="2304"/>
          </a:xfrm>
        </p:grpSpPr>
        <p:grpSp>
          <p:nvGrpSpPr>
            <p:cNvPr id="3" name="Group 46"/>
            <p:cNvGrpSpPr>
              <a:grpSpLocks/>
            </p:cNvGrpSpPr>
            <p:nvPr/>
          </p:nvGrpSpPr>
          <p:grpSpPr bwMode="auto">
            <a:xfrm>
              <a:off x="1356" y="960"/>
              <a:ext cx="2484" cy="2208"/>
              <a:chOff x="1356" y="960"/>
              <a:chExt cx="2484" cy="2208"/>
            </a:xfrm>
          </p:grpSpPr>
          <p:grpSp>
            <p:nvGrpSpPr>
              <p:cNvPr id="4" name="Group 4"/>
              <p:cNvGrpSpPr>
                <a:grpSpLocks/>
              </p:cNvGrpSpPr>
              <p:nvPr/>
            </p:nvGrpSpPr>
            <p:grpSpPr bwMode="auto">
              <a:xfrm>
                <a:off x="2688" y="960"/>
                <a:ext cx="336" cy="336"/>
                <a:chOff x="2381" y="2928"/>
                <a:chExt cx="336" cy="336"/>
              </a:xfrm>
            </p:grpSpPr>
            <p:sp>
              <p:nvSpPr>
                <p:cNvPr id="491525" name="Oval 5"/>
                <p:cNvSpPr>
                  <a:spLocks noChangeAspect="1" noChangeArrowheads="1"/>
                </p:cNvSpPr>
                <p:nvPr/>
              </p:nvSpPr>
              <p:spPr bwMode="auto">
                <a:xfrm>
                  <a:off x="2381" y="2928"/>
                  <a:ext cx="336" cy="336"/>
                </a:xfrm>
                <a:prstGeom prst="ellipse">
                  <a:avLst/>
                </a:prstGeom>
                <a:noFill/>
                <a:ln w="9525">
                  <a:solidFill>
                    <a:schemeClr val="tx1"/>
                  </a:solidFill>
                  <a:round/>
                  <a:headEnd/>
                  <a:tailEnd/>
                </a:ln>
                <a:effectLst/>
              </p:spPr>
              <p:txBody>
                <a:bodyPr wrap="none" anchor="ctr"/>
                <a:lstStyle/>
                <a:p>
                  <a:endParaRPr lang="en-US"/>
                </a:p>
              </p:txBody>
            </p:sp>
            <p:sp>
              <p:nvSpPr>
                <p:cNvPr id="491526" name="Text Box 6"/>
                <p:cNvSpPr txBox="1">
                  <a:spLocks noChangeArrowheads="1"/>
                </p:cNvSpPr>
                <p:nvPr/>
              </p:nvSpPr>
              <p:spPr bwMode="auto">
                <a:xfrm>
                  <a:off x="2395" y="2928"/>
                  <a:ext cx="308" cy="288"/>
                </a:xfrm>
                <a:prstGeom prst="rect">
                  <a:avLst/>
                </a:prstGeom>
                <a:noFill/>
                <a:ln w="9525">
                  <a:noFill/>
                  <a:miter lim="800000"/>
                  <a:headEnd/>
                  <a:tailEnd/>
                </a:ln>
                <a:effectLst/>
              </p:spPr>
              <p:txBody>
                <a:bodyPr wrap="none">
                  <a:spAutoFit/>
                </a:bodyPr>
                <a:lstStyle/>
                <a:p>
                  <a:pPr algn="l"/>
                  <a:r>
                    <a:rPr lang="en-US"/>
                    <a:t>60</a:t>
                  </a:r>
                </a:p>
              </p:txBody>
            </p:sp>
          </p:grpSp>
          <p:grpSp>
            <p:nvGrpSpPr>
              <p:cNvPr id="5" name="Group 13"/>
              <p:cNvGrpSpPr>
                <a:grpSpLocks/>
              </p:cNvGrpSpPr>
              <p:nvPr/>
            </p:nvGrpSpPr>
            <p:grpSpPr bwMode="auto">
              <a:xfrm>
                <a:off x="2364" y="2160"/>
                <a:ext cx="336" cy="336"/>
                <a:chOff x="2381" y="2928"/>
                <a:chExt cx="336" cy="336"/>
              </a:xfrm>
            </p:grpSpPr>
            <p:sp>
              <p:nvSpPr>
                <p:cNvPr id="491534" name="Oval 14"/>
                <p:cNvSpPr>
                  <a:spLocks noChangeAspect="1" noChangeArrowheads="1"/>
                </p:cNvSpPr>
                <p:nvPr/>
              </p:nvSpPr>
              <p:spPr bwMode="auto">
                <a:xfrm>
                  <a:off x="2381" y="2928"/>
                  <a:ext cx="336" cy="336"/>
                </a:xfrm>
                <a:prstGeom prst="ellipse">
                  <a:avLst/>
                </a:prstGeom>
                <a:noFill/>
                <a:ln w="9525">
                  <a:solidFill>
                    <a:schemeClr val="tx1"/>
                  </a:solidFill>
                  <a:round/>
                  <a:headEnd/>
                  <a:tailEnd/>
                </a:ln>
                <a:effectLst/>
              </p:spPr>
              <p:txBody>
                <a:bodyPr wrap="none" anchor="ctr"/>
                <a:lstStyle/>
                <a:p>
                  <a:endParaRPr lang="en-US"/>
                </a:p>
              </p:txBody>
            </p:sp>
            <p:sp>
              <p:nvSpPr>
                <p:cNvPr id="491535" name="Text Box 15"/>
                <p:cNvSpPr txBox="1">
                  <a:spLocks noChangeArrowheads="1"/>
                </p:cNvSpPr>
                <p:nvPr/>
              </p:nvSpPr>
              <p:spPr bwMode="auto">
                <a:xfrm>
                  <a:off x="2395" y="2928"/>
                  <a:ext cx="308" cy="288"/>
                </a:xfrm>
                <a:prstGeom prst="rect">
                  <a:avLst/>
                </a:prstGeom>
                <a:noFill/>
                <a:ln w="9525">
                  <a:noFill/>
                  <a:miter lim="800000"/>
                  <a:headEnd/>
                  <a:tailEnd/>
                </a:ln>
                <a:effectLst/>
              </p:spPr>
              <p:txBody>
                <a:bodyPr wrap="none">
                  <a:spAutoFit/>
                </a:bodyPr>
                <a:lstStyle/>
                <a:p>
                  <a:pPr algn="l"/>
                  <a:r>
                    <a:rPr lang="en-US"/>
                    <a:t>40</a:t>
                  </a:r>
                </a:p>
              </p:txBody>
            </p:sp>
          </p:grpSp>
          <p:grpSp>
            <p:nvGrpSpPr>
              <p:cNvPr id="6" name="Group 16"/>
              <p:cNvGrpSpPr>
                <a:grpSpLocks/>
              </p:cNvGrpSpPr>
              <p:nvPr/>
            </p:nvGrpSpPr>
            <p:grpSpPr bwMode="auto">
              <a:xfrm>
                <a:off x="1356" y="2160"/>
                <a:ext cx="336" cy="336"/>
                <a:chOff x="2381" y="2928"/>
                <a:chExt cx="336" cy="336"/>
              </a:xfrm>
            </p:grpSpPr>
            <p:sp>
              <p:nvSpPr>
                <p:cNvPr id="491537" name="Oval 17"/>
                <p:cNvSpPr>
                  <a:spLocks noChangeAspect="1" noChangeArrowheads="1"/>
                </p:cNvSpPr>
                <p:nvPr/>
              </p:nvSpPr>
              <p:spPr bwMode="auto">
                <a:xfrm>
                  <a:off x="2381" y="2928"/>
                  <a:ext cx="336" cy="336"/>
                </a:xfrm>
                <a:prstGeom prst="ellipse">
                  <a:avLst/>
                </a:prstGeom>
                <a:noFill/>
                <a:ln w="9525">
                  <a:solidFill>
                    <a:schemeClr val="tx1"/>
                  </a:solidFill>
                  <a:round/>
                  <a:headEnd/>
                  <a:tailEnd/>
                </a:ln>
                <a:effectLst/>
              </p:spPr>
              <p:txBody>
                <a:bodyPr wrap="none" anchor="ctr"/>
                <a:lstStyle/>
                <a:p>
                  <a:endParaRPr lang="en-US"/>
                </a:p>
              </p:txBody>
            </p:sp>
            <p:sp>
              <p:nvSpPr>
                <p:cNvPr id="491538" name="Text Box 18"/>
                <p:cNvSpPr txBox="1">
                  <a:spLocks noChangeArrowheads="1"/>
                </p:cNvSpPr>
                <p:nvPr/>
              </p:nvSpPr>
              <p:spPr bwMode="auto">
                <a:xfrm>
                  <a:off x="2395" y="2928"/>
                  <a:ext cx="308" cy="288"/>
                </a:xfrm>
                <a:prstGeom prst="rect">
                  <a:avLst/>
                </a:prstGeom>
                <a:noFill/>
                <a:ln w="9525">
                  <a:noFill/>
                  <a:miter lim="800000"/>
                  <a:headEnd/>
                  <a:tailEnd/>
                </a:ln>
                <a:effectLst/>
              </p:spPr>
              <p:txBody>
                <a:bodyPr wrap="none">
                  <a:spAutoFit/>
                </a:bodyPr>
                <a:lstStyle/>
                <a:p>
                  <a:pPr algn="l"/>
                  <a:r>
                    <a:rPr lang="en-US"/>
                    <a:t>10</a:t>
                  </a:r>
                </a:p>
              </p:txBody>
            </p:sp>
          </p:grpSp>
          <p:grpSp>
            <p:nvGrpSpPr>
              <p:cNvPr id="7" name="Group 19"/>
              <p:cNvGrpSpPr>
                <a:grpSpLocks/>
              </p:cNvGrpSpPr>
              <p:nvPr/>
            </p:nvGrpSpPr>
            <p:grpSpPr bwMode="auto">
              <a:xfrm>
                <a:off x="3504" y="1488"/>
                <a:ext cx="336" cy="336"/>
                <a:chOff x="2381" y="2928"/>
                <a:chExt cx="336" cy="336"/>
              </a:xfrm>
            </p:grpSpPr>
            <p:sp>
              <p:nvSpPr>
                <p:cNvPr id="491540" name="Oval 20"/>
                <p:cNvSpPr>
                  <a:spLocks noChangeAspect="1" noChangeArrowheads="1"/>
                </p:cNvSpPr>
                <p:nvPr/>
              </p:nvSpPr>
              <p:spPr bwMode="auto">
                <a:xfrm>
                  <a:off x="2381" y="2928"/>
                  <a:ext cx="336" cy="336"/>
                </a:xfrm>
                <a:prstGeom prst="ellipse">
                  <a:avLst/>
                </a:prstGeom>
                <a:noFill/>
                <a:ln w="9525">
                  <a:solidFill>
                    <a:schemeClr val="tx1"/>
                  </a:solidFill>
                  <a:round/>
                  <a:headEnd/>
                  <a:tailEnd/>
                </a:ln>
                <a:effectLst/>
              </p:spPr>
              <p:txBody>
                <a:bodyPr wrap="none" anchor="ctr"/>
                <a:lstStyle/>
                <a:p>
                  <a:endParaRPr lang="en-US"/>
                </a:p>
              </p:txBody>
            </p:sp>
            <p:sp>
              <p:nvSpPr>
                <p:cNvPr id="491541" name="Text Box 21"/>
                <p:cNvSpPr txBox="1">
                  <a:spLocks noChangeArrowheads="1"/>
                </p:cNvSpPr>
                <p:nvPr/>
              </p:nvSpPr>
              <p:spPr bwMode="auto">
                <a:xfrm>
                  <a:off x="2395" y="2928"/>
                  <a:ext cx="308" cy="288"/>
                </a:xfrm>
                <a:prstGeom prst="rect">
                  <a:avLst/>
                </a:prstGeom>
                <a:noFill/>
                <a:ln w="9525">
                  <a:noFill/>
                  <a:miter lim="800000"/>
                  <a:headEnd/>
                  <a:tailEnd/>
                </a:ln>
                <a:effectLst/>
              </p:spPr>
              <p:txBody>
                <a:bodyPr wrap="none">
                  <a:spAutoFit/>
                </a:bodyPr>
                <a:lstStyle/>
                <a:p>
                  <a:pPr algn="l"/>
                  <a:r>
                    <a:rPr lang="en-US"/>
                    <a:t>70</a:t>
                  </a:r>
                </a:p>
              </p:txBody>
            </p:sp>
          </p:grpSp>
          <p:grpSp>
            <p:nvGrpSpPr>
              <p:cNvPr id="8" name="Group 22"/>
              <p:cNvGrpSpPr>
                <a:grpSpLocks/>
              </p:cNvGrpSpPr>
              <p:nvPr/>
            </p:nvGrpSpPr>
            <p:grpSpPr bwMode="auto">
              <a:xfrm>
                <a:off x="1836" y="1488"/>
                <a:ext cx="336" cy="336"/>
                <a:chOff x="2381" y="2928"/>
                <a:chExt cx="336" cy="336"/>
              </a:xfrm>
            </p:grpSpPr>
            <p:sp>
              <p:nvSpPr>
                <p:cNvPr id="491543" name="Oval 23"/>
                <p:cNvSpPr>
                  <a:spLocks noChangeAspect="1" noChangeArrowheads="1"/>
                </p:cNvSpPr>
                <p:nvPr/>
              </p:nvSpPr>
              <p:spPr bwMode="auto">
                <a:xfrm>
                  <a:off x="2381" y="2928"/>
                  <a:ext cx="336" cy="336"/>
                </a:xfrm>
                <a:prstGeom prst="ellipse">
                  <a:avLst/>
                </a:prstGeom>
                <a:noFill/>
                <a:ln w="9525">
                  <a:solidFill>
                    <a:schemeClr val="tx1"/>
                  </a:solidFill>
                  <a:round/>
                  <a:headEnd/>
                  <a:tailEnd/>
                </a:ln>
                <a:effectLst/>
              </p:spPr>
              <p:txBody>
                <a:bodyPr wrap="none" anchor="ctr"/>
                <a:lstStyle/>
                <a:p>
                  <a:endParaRPr lang="en-US"/>
                </a:p>
              </p:txBody>
            </p:sp>
            <p:sp>
              <p:nvSpPr>
                <p:cNvPr id="491544" name="Text Box 24"/>
                <p:cNvSpPr txBox="1">
                  <a:spLocks noChangeArrowheads="1"/>
                </p:cNvSpPr>
                <p:nvPr/>
              </p:nvSpPr>
              <p:spPr bwMode="auto">
                <a:xfrm>
                  <a:off x="2395" y="2928"/>
                  <a:ext cx="308" cy="288"/>
                </a:xfrm>
                <a:prstGeom prst="rect">
                  <a:avLst/>
                </a:prstGeom>
                <a:noFill/>
                <a:ln w="9525">
                  <a:noFill/>
                  <a:miter lim="800000"/>
                  <a:headEnd/>
                  <a:tailEnd/>
                </a:ln>
                <a:effectLst/>
              </p:spPr>
              <p:txBody>
                <a:bodyPr wrap="none">
                  <a:spAutoFit/>
                </a:bodyPr>
                <a:lstStyle/>
                <a:p>
                  <a:pPr algn="l"/>
                  <a:r>
                    <a:rPr lang="en-US"/>
                    <a:t>20</a:t>
                  </a:r>
                </a:p>
              </p:txBody>
            </p:sp>
          </p:grpSp>
          <p:grpSp>
            <p:nvGrpSpPr>
              <p:cNvPr id="9" name="Group 10"/>
              <p:cNvGrpSpPr>
                <a:grpSpLocks/>
              </p:cNvGrpSpPr>
              <p:nvPr/>
            </p:nvGrpSpPr>
            <p:grpSpPr bwMode="auto">
              <a:xfrm>
                <a:off x="1932" y="2832"/>
                <a:ext cx="336" cy="336"/>
                <a:chOff x="2381" y="2928"/>
                <a:chExt cx="336" cy="336"/>
              </a:xfrm>
            </p:grpSpPr>
            <p:sp>
              <p:nvSpPr>
                <p:cNvPr id="491531" name="Oval 11"/>
                <p:cNvSpPr>
                  <a:spLocks noChangeAspect="1" noChangeArrowheads="1"/>
                </p:cNvSpPr>
                <p:nvPr/>
              </p:nvSpPr>
              <p:spPr bwMode="auto">
                <a:xfrm>
                  <a:off x="2381" y="2928"/>
                  <a:ext cx="336" cy="336"/>
                </a:xfrm>
                <a:prstGeom prst="ellipse">
                  <a:avLst/>
                </a:prstGeom>
                <a:noFill/>
                <a:ln w="9525">
                  <a:solidFill>
                    <a:schemeClr val="tx1"/>
                  </a:solidFill>
                  <a:round/>
                  <a:headEnd/>
                  <a:tailEnd/>
                </a:ln>
                <a:effectLst/>
              </p:spPr>
              <p:txBody>
                <a:bodyPr wrap="none" anchor="ctr"/>
                <a:lstStyle/>
                <a:p>
                  <a:endParaRPr lang="en-US"/>
                </a:p>
              </p:txBody>
            </p:sp>
            <p:sp>
              <p:nvSpPr>
                <p:cNvPr id="491532" name="Text Box 12"/>
                <p:cNvSpPr txBox="1">
                  <a:spLocks noChangeArrowheads="1"/>
                </p:cNvSpPr>
                <p:nvPr/>
              </p:nvSpPr>
              <p:spPr bwMode="auto">
                <a:xfrm>
                  <a:off x="2395" y="2928"/>
                  <a:ext cx="308" cy="288"/>
                </a:xfrm>
                <a:prstGeom prst="rect">
                  <a:avLst/>
                </a:prstGeom>
                <a:noFill/>
                <a:ln w="9525">
                  <a:noFill/>
                  <a:miter lim="800000"/>
                  <a:headEnd/>
                  <a:tailEnd/>
                </a:ln>
                <a:effectLst/>
              </p:spPr>
              <p:txBody>
                <a:bodyPr wrap="none">
                  <a:spAutoFit/>
                </a:bodyPr>
                <a:lstStyle/>
                <a:p>
                  <a:pPr algn="l"/>
                  <a:r>
                    <a:rPr lang="en-US"/>
                    <a:t>30</a:t>
                  </a:r>
                </a:p>
              </p:txBody>
            </p:sp>
          </p:grpSp>
          <p:grpSp>
            <p:nvGrpSpPr>
              <p:cNvPr id="10" name="Group 25"/>
              <p:cNvGrpSpPr>
                <a:grpSpLocks/>
              </p:cNvGrpSpPr>
              <p:nvPr/>
            </p:nvGrpSpPr>
            <p:grpSpPr bwMode="auto">
              <a:xfrm>
                <a:off x="2796" y="2832"/>
                <a:ext cx="336" cy="336"/>
                <a:chOff x="2381" y="2928"/>
                <a:chExt cx="336" cy="336"/>
              </a:xfrm>
            </p:grpSpPr>
            <p:sp>
              <p:nvSpPr>
                <p:cNvPr id="491546" name="Oval 26"/>
                <p:cNvSpPr>
                  <a:spLocks noChangeAspect="1" noChangeArrowheads="1"/>
                </p:cNvSpPr>
                <p:nvPr/>
              </p:nvSpPr>
              <p:spPr bwMode="auto">
                <a:xfrm>
                  <a:off x="2381" y="2928"/>
                  <a:ext cx="336" cy="336"/>
                </a:xfrm>
                <a:prstGeom prst="ellipse">
                  <a:avLst/>
                </a:prstGeom>
                <a:noFill/>
                <a:ln w="9525">
                  <a:solidFill>
                    <a:schemeClr val="tx1"/>
                  </a:solidFill>
                  <a:round/>
                  <a:headEnd/>
                  <a:tailEnd/>
                </a:ln>
                <a:effectLst/>
              </p:spPr>
              <p:txBody>
                <a:bodyPr wrap="none" anchor="ctr"/>
                <a:lstStyle/>
                <a:p>
                  <a:endParaRPr lang="en-US"/>
                </a:p>
              </p:txBody>
            </p:sp>
            <p:sp>
              <p:nvSpPr>
                <p:cNvPr id="491547" name="Text Box 27"/>
                <p:cNvSpPr txBox="1">
                  <a:spLocks noChangeArrowheads="1"/>
                </p:cNvSpPr>
                <p:nvPr/>
              </p:nvSpPr>
              <p:spPr bwMode="auto">
                <a:xfrm>
                  <a:off x="2395" y="2928"/>
                  <a:ext cx="308" cy="288"/>
                </a:xfrm>
                <a:prstGeom prst="rect">
                  <a:avLst/>
                </a:prstGeom>
                <a:noFill/>
                <a:ln w="9525">
                  <a:noFill/>
                  <a:miter lim="800000"/>
                  <a:headEnd/>
                  <a:tailEnd/>
                </a:ln>
                <a:effectLst/>
              </p:spPr>
              <p:txBody>
                <a:bodyPr wrap="none">
                  <a:spAutoFit/>
                </a:bodyPr>
                <a:lstStyle/>
                <a:p>
                  <a:pPr algn="l"/>
                  <a:r>
                    <a:rPr lang="en-US"/>
                    <a:t>50</a:t>
                  </a:r>
                </a:p>
              </p:txBody>
            </p:sp>
          </p:grpSp>
          <p:sp>
            <p:nvSpPr>
              <p:cNvPr id="491556" name="Line 36"/>
              <p:cNvSpPr>
                <a:spLocks noChangeShapeType="1"/>
              </p:cNvSpPr>
              <p:nvPr/>
            </p:nvSpPr>
            <p:spPr bwMode="auto">
              <a:xfrm flipH="1">
                <a:off x="2160" y="1200"/>
                <a:ext cx="528" cy="384"/>
              </a:xfrm>
              <a:prstGeom prst="line">
                <a:avLst/>
              </a:prstGeom>
              <a:noFill/>
              <a:ln w="9525">
                <a:solidFill>
                  <a:schemeClr val="tx1"/>
                </a:solidFill>
                <a:round/>
                <a:headEnd/>
                <a:tailEnd type="triangle" w="med" len="med"/>
              </a:ln>
              <a:effectLst/>
            </p:spPr>
            <p:txBody>
              <a:bodyPr wrap="none" anchor="ctr"/>
              <a:lstStyle/>
              <a:p>
                <a:endParaRPr lang="en-US"/>
              </a:p>
            </p:txBody>
          </p:sp>
          <p:sp>
            <p:nvSpPr>
              <p:cNvPr id="491557" name="Line 37"/>
              <p:cNvSpPr>
                <a:spLocks noChangeShapeType="1"/>
              </p:cNvSpPr>
              <p:nvPr/>
            </p:nvSpPr>
            <p:spPr bwMode="auto">
              <a:xfrm flipH="1">
                <a:off x="1536" y="1776"/>
                <a:ext cx="336" cy="384"/>
              </a:xfrm>
              <a:prstGeom prst="line">
                <a:avLst/>
              </a:prstGeom>
              <a:noFill/>
              <a:ln w="9525">
                <a:solidFill>
                  <a:schemeClr val="tx1"/>
                </a:solidFill>
                <a:round/>
                <a:headEnd/>
                <a:tailEnd type="triangle" w="med" len="med"/>
              </a:ln>
              <a:effectLst/>
            </p:spPr>
            <p:txBody>
              <a:bodyPr wrap="none" anchor="ctr"/>
              <a:lstStyle/>
              <a:p>
                <a:endParaRPr lang="en-US"/>
              </a:p>
            </p:txBody>
          </p:sp>
          <p:sp>
            <p:nvSpPr>
              <p:cNvPr id="491558" name="Line 38"/>
              <p:cNvSpPr>
                <a:spLocks noChangeShapeType="1"/>
              </p:cNvSpPr>
              <p:nvPr/>
            </p:nvSpPr>
            <p:spPr bwMode="auto">
              <a:xfrm>
                <a:off x="2112" y="1776"/>
                <a:ext cx="384" cy="384"/>
              </a:xfrm>
              <a:prstGeom prst="line">
                <a:avLst/>
              </a:prstGeom>
              <a:noFill/>
              <a:ln w="9525">
                <a:solidFill>
                  <a:schemeClr val="tx1"/>
                </a:solidFill>
                <a:round/>
                <a:headEnd/>
                <a:tailEnd type="triangle" w="med" len="med"/>
              </a:ln>
              <a:effectLst/>
            </p:spPr>
            <p:txBody>
              <a:bodyPr wrap="none" anchor="ctr"/>
              <a:lstStyle/>
              <a:p>
                <a:endParaRPr lang="en-US"/>
              </a:p>
            </p:txBody>
          </p:sp>
          <p:sp>
            <p:nvSpPr>
              <p:cNvPr id="491559" name="Line 39"/>
              <p:cNvSpPr>
                <a:spLocks noChangeShapeType="1"/>
              </p:cNvSpPr>
              <p:nvPr/>
            </p:nvSpPr>
            <p:spPr bwMode="auto">
              <a:xfrm flipH="1">
                <a:off x="2160" y="2448"/>
                <a:ext cx="240" cy="384"/>
              </a:xfrm>
              <a:prstGeom prst="line">
                <a:avLst/>
              </a:prstGeom>
              <a:noFill/>
              <a:ln w="9525">
                <a:solidFill>
                  <a:schemeClr val="tx1"/>
                </a:solidFill>
                <a:round/>
                <a:headEnd/>
                <a:tailEnd type="triangle" w="med" len="med"/>
              </a:ln>
              <a:effectLst/>
            </p:spPr>
            <p:txBody>
              <a:bodyPr wrap="none" anchor="ctr"/>
              <a:lstStyle/>
              <a:p>
                <a:endParaRPr lang="en-US"/>
              </a:p>
            </p:txBody>
          </p:sp>
          <p:sp>
            <p:nvSpPr>
              <p:cNvPr id="491560" name="Line 40"/>
              <p:cNvSpPr>
                <a:spLocks noChangeShapeType="1"/>
              </p:cNvSpPr>
              <p:nvPr/>
            </p:nvSpPr>
            <p:spPr bwMode="auto">
              <a:xfrm>
                <a:off x="2640" y="2448"/>
                <a:ext cx="288" cy="384"/>
              </a:xfrm>
              <a:prstGeom prst="line">
                <a:avLst/>
              </a:prstGeom>
              <a:noFill/>
              <a:ln w="9525">
                <a:solidFill>
                  <a:schemeClr val="tx1"/>
                </a:solidFill>
                <a:round/>
                <a:headEnd/>
                <a:tailEnd type="triangle" w="med" len="med"/>
              </a:ln>
              <a:effectLst/>
            </p:spPr>
            <p:txBody>
              <a:bodyPr wrap="none" anchor="ctr"/>
              <a:lstStyle/>
              <a:p>
                <a:endParaRPr lang="en-US"/>
              </a:p>
            </p:txBody>
          </p:sp>
          <p:sp>
            <p:nvSpPr>
              <p:cNvPr id="491565" name="Line 45"/>
              <p:cNvSpPr>
                <a:spLocks noChangeShapeType="1"/>
              </p:cNvSpPr>
              <p:nvPr/>
            </p:nvSpPr>
            <p:spPr bwMode="auto">
              <a:xfrm>
                <a:off x="2976" y="1200"/>
                <a:ext cx="528" cy="432"/>
              </a:xfrm>
              <a:prstGeom prst="line">
                <a:avLst/>
              </a:prstGeom>
              <a:noFill/>
              <a:ln w="9525">
                <a:solidFill>
                  <a:schemeClr val="tx1"/>
                </a:solidFill>
                <a:round/>
                <a:headEnd/>
                <a:tailEnd type="triangle" w="med" len="med"/>
              </a:ln>
              <a:effectLst/>
            </p:spPr>
            <p:txBody>
              <a:bodyPr wrap="none" anchor="ctr"/>
              <a:lstStyle/>
              <a:p>
                <a:endParaRPr lang="en-US"/>
              </a:p>
            </p:txBody>
          </p:sp>
        </p:grpSp>
        <p:sp>
          <p:nvSpPr>
            <p:cNvPr id="491568" name="Text Box 48"/>
            <p:cNvSpPr txBox="1">
              <a:spLocks noChangeArrowheads="1"/>
            </p:cNvSpPr>
            <p:nvPr/>
          </p:nvSpPr>
          <p:spPr bwMode="auto">
            <a:xfrm>
              <a:off x="2544" y="864"/>
              <a:ext cx="188" cy="231"/>
            </a:xfrm>
            <a:prstGeom prst="rect">
              <a:avLst/>
            </a:prstGeom>
            <a:noFill/>
            <a:ln w="9525">
              <a:noFill/>
              <a:miter lim="800000"/>
              <a:headEnd/>
              <a:tailEnd/>
            </a:ln>
            <a:effectLst/>
          </p:spPr>
          <p:txBody>
            <a:bodyPr wrap="none" anchor="ctr">
              <a:spAutoFit/>
            </a:bodyPr>
            <a:lstStyle/>
            <a:p>
              <a:r>
                <a:rPr lang="en-US" sz="1800"/>
                <a:t>1</a:t>
              </a:r>
              <a:endParaRPr lang="en-US"/>
            </a:p>
          </p:txBody>
        </p:sp>
        <p:sp>
          <p:nvSpPr>
            <p:cNvPr id="491570" name="Text Box 50"/>
            <p:cNvSpPr txBox="1">
              <a:spLocks noChangeArrowheads="1"/>
            </p:cNvSpPr>
            <p:nvPr/>
          </p:nvSpPr>
          <p:spPr bwMode="auto">
            <a:xfrm>
              <a:off x="2208" y="2112"/>
              <a:ext cx="188" cy="231"/>
            </a:xfrm>
            <a:prstGeom prst="rect">
              <a:avLst/>
            </a:prstGeom>
            <a:noFill/>
            <a:ln w="9525">
              <a:noFill/>
              <a:miter lim="800000"/>
              <a:headEnd/>
              <a:tailEnd/>
            </a:ln>
            <a:effectLst/>
          </p:spPr>
          <p:txBody>
            <a:bodyPr wrap="none" anchor="ctr">
              <a:spAutoFit/>
            </a:bodyPr>
            <a:lstStyle/>
            <a:p>
              <a:r>
                <a:rPr lang="en-US" sz="1800"/>
                <a:t>4</a:t>
              </a:r>
              <a:endParaRPr lang="en-US"/>
            </a:p>
          </p:txBody>
        </p:sp>
        <p:sp>
          <p:nvSpPr>
            <p:cNvPr id="491571" name="Text Box 51"/>
            <p:cNvSpPr txBox="1">
              <a:spLocks noChangeArrowheads="1"/>
            </p:cNvSpPr>
            <p:nvPr/>
          </p:nvSpPr>
          <p:spPr bwMode="auto">
            <a:xfrm>
              <a:off x="1776" y="2784"/>
              <a:ext cx="188" cy="231"/>
            </a:xfrm>
            <a:prstGeom prst="rect">
              <a:avLst/>
            </a:prstGeom>
            <a:noFill/>
            <a:ln w="9525">
              <a:noFill/>
              <a:miter lim="800000"/>
              <a:headEnd/>
              <a:tailEnd/>
            </a:ln>
            <a:effectLst/>
          </p:spPr>
          <p:txBody>
            <a:bodyPr wrap="none" anchor="ctr">
              <a:spAutoFit/>
            </a:bodyPr>
            <a:lstStyle/>
            <a:p>
              <a:r>
                <a:rPr lang="en-US" sz="1800"/>
                <a:t>5</a:t>
              </a:r>
              <a:endParaRPr lang="en-US"/>
            </a:p>
          </p:txBody>
        </p:sp>
        <p:sp>
          <p:nvSpPr>
            <p:cNvPr id="491572" name="Text Box 52"/>
            <p:cNvSpPr txBox="1">
              <a:spLocks noChangeArrowheads="1"/>
            </p:cNvSpPr>
            <p:nvPr/>
          </p:nvSpPr>
          <p:spPr bwMode="auto">
            <a:xfrm>
              <a:off x="1200" y="2112"/>
              <a:ext cx="188" cy="231"/>
            </a:xfrm>
            <a:prstGeom prst="rect">
              <a:avLst/>
            </a:prstGeom>
            <a:noFill/>
            <a:ln w="9525">
              <a:noFill/>
              <a:miter lim="800000"/>
              <a:headEnd/>
              <a:tailEnd/>
            </a:ln>
            <a:effectLst/>
          </p:spPr>
          <p:txBody>
            <a:bodyPr wrap="none" anchor="ctr">
              <a:spAutoFit/>
            </a:bodyPr>
            <a:lstStyle/>
            <a:p>
              <a:r>
                <a:rPr lang="en-US" sz="1800"/>
                <a:t>3</a:t>
              </a:r>
              <a:endParaRPr lang="en-US"/>
            </a:p>
          </p:txBody>
        </p:sp>
        <p:sp>
          <p:nvSpPr>
            <p:cNvPr id="491573" name="Text Box 53"/>
            <p:cNvSpPr txBox="1">
              <a:spLocks noChangeArrowheads="1"/>
            </p:cNvSpPr>
            <p:nvPr/>
          </p:nvSpPr>
          <p:spPr bwMode="auto">
            <a:xfrm>
              <a:off x="1728" y="1344"/>
              <a:ext cx="188" cy="231"/>
            </a:xfrm>
            <a:prstGeom prst="rect">
              <a:avLst/>
            </a:prstGeom>
            <a:noFill/>
            <a:ln w="9525">
              <a:noFill/>
              <a:miter lim="800000"/>
              <a:headEnd/>
              <a:tailEnd/>
            </a:ln>
            <a:effectLst/>
          </p:spPr>
          <p:txBody>
            <a:bodyPr wrap="none" anchor="ctr">
              <a:spAutoFit/>
            </a:bodyPr>
            <a:lstStyle/>
            <a:p>
              <a:r>
                <a:rPr lang="en-US" sz="1800"/>
                <a:t>2</a:t>
              </a:r>
              <a:endParaRPr lang="en-US"/>
            </a:p>
          </p:txBody>
        </p:sp>
        <p:sp>
          <p:nvSpPr>
            <p:cNvPr id="491575" name="Text Box 55"/>
            <p:cNvSpPr txBox="1">
              <a:spLocks noChangeArrowheads="1"/>
            </p:cNvSpPr>
            <p:nvPr/>
          </p:nvSpPr>
          <p:spPr bwMode="auto">
            <a:xfrm>
              <a:off x="3408" y="1296"/>
              <a:ext cx="188" cy="231"/>
            </a:xfrm>
            <a:prstGeom prst="rect">
              <a:avLst/>
            </a:prstGeom>
            <a:noFill/>
            <a:ln w="9525">
              <a:noFill/>
              <a:miter lim="800000"/>
              <a:headEnd/>
              <a:tailEnd/>
            </a:ln>
            <a:effectLst/>
          </p:spPr>
          <p:txBody>
            <a:bodyPr wrap="none" anchor="ctr">
              <a:spAutoFit/>
            </a:bodyPr>
            <a:lstStyle/>
            <a:p>
              <a:r>
                <a:rPr lang="en-US" sz="1800"/>
                <a:t>7</a:t>
              </a:r>
              <a:endParaRPr lang="en-US"/>
            </a:p>
          </p:txBody>
        </p:sp>
        <p:sp>
          <p:nvSpPr>
            <p:cNvPr id="491576" name="Text Box 56"/>
            <p:cNvSpPr txBox="1">
              <a:spLocks noChangeArrowheads="1"/>
            </p:cNvSpPr>
            <p:nvPr/>
          </p:nvSpPr>
          <p:spPr bwMode="auto">
            <a:xfrm>
              <a:off x="2640" y="2784"/>
              <a:ext cx="188" cy="231"/>
            </a:xfrm>
            <a:prstGeom prst="rect">
              <a:avLst/>
            </a:prstGeom>
            <a:noFill/>
            <a:ln w="9525">
              <a:noFill/>
              <a:miter lim="800000"/>
              <a:headEnd/>
              <a:tailEnd/>
            </a:ln>
            <a:effectLst/>
          </p:spPr>
          <p:txBody>
            <a:bodyPr wrap="none" anchor="ctr">
              <a:spAutoFit/>
            </a:bodyPr>
            <a:lstStyle/>
            <a:p>
              <a:r>
                <a:rPr lang="en-US" sz="1800"/>
                <a:t>6</a:t>
              </a:r>
              <a:endParaRPr lang="en-US"/>
            </a:p>
          </p:txBody>
        </p:sp>
      </p:gr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r>
              <a:rPr lang="en-US" i="1" dirty="0" err="1"/>
              <a:t>Inorder</a:t>
            </a:r>
            <a:r>
              <a:rPr lang="en-US" dirty="0"/>
              <a:t> </a:t>
            </a:r>
            <a:r>
              <a:rPr lang="en-US" dirty="0" smtClean="0"/>
              <a:t>Traversal</a:t>
            </a:r>
            <a:endParaRPr lang="en-US" dirty="0"/>
          </a:p>
        </p:txBody>
      </p:sp>
      <p:sp>
        <p:nvSpPr>
          <p:cNvPr id="488451" name="Rectangle 3"/>
          <p:cNvSpPr>
            <a:spLocks noGrp="1" noChangeArrowheads="1"/>
          </p:cNvSpPr>
          <p:nvPr>
            <p:ph idx="1"/>
          </p:nvPr>
        </p:nvSpPr>
        <p:spPr/>
        <p:txBody>
          <a:bodyPr/>
          <a:lstStyle/>
          <a:p>
            <a:pPr>
              <a:spcBef>
                <a:spcPct val="50000"/>
              </a:spcBef>
              <a:buFontTx/>
              <a:buNone/>
            </a:pPr>
            <a:r>
              <a:rPr lang="en-US" b="1" dirty="0"/>
              <a:t>Basic Idea:</a:t>
            </a:r>
          </a:p>
          <a:p>
            <a:pPr lvl="1">
              <a:spcBef>
                <a:spcPct val="50000"/>
              </a:spcBef>
              <a:buFontTx/>
              <a:buNone/>
            </a:pPr>
            <a:r>
              <a:rPr lang="en-US" dirty="0"/>
              <a:t>1) Recursively invoke </a:t>
            </a:r>
            <a:r>
              <a:rPr lang="en-US" b="1" i="1" dirty="0" err="1"/>
              <a:t>inorder</a:t>
            </a:r>
            <a:r>
              <a:rPr lang="en-US" dirty="0"/>
              <a:t> on the </a:t>
            </a:r>
            <a:r>
              <a:rPr lang="en-US" i="1" dirty="0"/>
              <a:t>left </a:t>
            </a:r>
            <a:r>
              <a:rPr lang="en-US" i="1" dirty="0" err="1"/>
              <a:t>subtree</a:t>
            </a:r>
            <a:r>
              <a:rPr lang="en-US" dirty="0"/>
              <a:t>.</a:t>
            </a:r>
          </a:p>
          <a:p>
            <a:pPr lvl="1">
              <a:spcBef>
                <a:spcPct val="50000"/>
              </a:spcBef>
              <a:buFontTx/>
              <a:buNone/>
            </a:pPr>
            <a:r>
              <a:rPr lang="en-US" dirty="0"/>
              <a:t>2) </a:t>
            </a:r>
            <a:r>
              <a:rPr lang="en-US" b="1" i="1" dirty="0"/>
              <a:t>Visit</a:t>
            </a:r>
            <a:r>
              <a:rPr lang="en-US" dirty="0"/>
              <a:t> the </a:t>
            </a:r>
            <a:r>
              <a:rPr lang="en-US" i="1" dirty="0"/>
              <a:t>root</a:t>
            </a:r>
            <a:r>
              <a:rPr lang="en-US" dirty="0"/>
              <a:t>.</a:t>
            </a:r>
          </a:p>
          <a:p>
            <a:pPr lvl="1">
              <a:spcBef>
                <a:spcPct val="50000"/>
              </a:spcBef>
              <a:buFontTx/>
              <a:buNone/>
            </a:pPr>
            <a:r>
              <a:rPr lang="en-US" dirty="0"/>
              <a:t>3) Recursively invoke </a:t>
            </a:r>
            <a:r>
              <a:rPr lang="en-US" b="1" i="1" dirty="0" err="1"/>
              <a:t>inorder</a:t>
            </a:r>
            <a:r>
              <a:rPr lang="en-US" dirty="0"/>
              <a:t> on the </a:t>
            </a:r>
            <a:r>
              <a:rPr lang="en-US" i="1" dirty="0"/>
              <a:t>right </a:t>
            </a:r>
            <a:r>
              <a:rPr lang="en-US" i="1" dirty="0" err="1"/>
              <a:t>subtree</a:t>
            </a:r>
            <a:r>
              <a:rPr lang="en-US" dirty="0"/>
              <a:t>.</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en-US" i="1" dirty="0" err="1"/>
              <a:t>Inorder</a:t>
            </a:r>
            <a:r>
              <a:rPr lang="en-US" dirty="0"/>
              <a:t> </a:t>
            </a:r>
            <a:r>
              <a:rPr lang="en-US" dirty="0" smtClean="0"/>
              <a:t>Traversal</a:t>
            </a:r>
            <a:endParaRPr lang="en-US" dirty="0"/>
          </a:p>
        </p:txBody>
      </p:sp>
      <p:sp>
        <p:nvSpPr>
          <p:cNvPr id="492547" name="Text Box 3"/>
          <p:cNvSpPr txBox="1">
            <a:spLocks noChangeArrowheads="1"/>
          </p:cNvSpPr>
          <p:nvPr/>
        </p:nvSpPr>
        <p:spPr bwMode="auto">
          <a:xfrm>
            <a:off x="1689100" y="5638800"/>
            <a:ext cx="5765800" cy="457200"/>
          </a:xfrm>
          <a:prstGeom prst="rect">
            <a:avLst/>
          </a:prstGeom>
          <a:noFill/>
          <a:ln w="9525">
            <a:noFill/>
            <a:miter lim="800000"/>
            <a:headEnd/>
            <a:tailEnd/>
          </a:ln>
          <a:effectLst/>
        </p:spPr>
        <p:txBody>
          <a:bodyPr anchor="ctr">
            <a:spAutoFit/>
          </a:bodyPr>
          <a:lstStyle/>
          <a:p>
            <a:r>
              <a:rPr lang="en-US" i="1"/>
              <a:t>Inorder</a:t>
            </a:r>
            <a:r>
              <a:rPr lang="en-US"/>
              <a:t> Result:  10, 20, 30, 40, 50, 60, 70</a:t>
            </a:r>
          </a:p>
        </p:txBody>
      </p:sp>
      <p:grpSp>
        <p:nvGrpSpPr>
          <p:cNvPr id="2" name="Group 4"/>
          <p:cNvGrpSpPr>
            <a:grpSpLocks/>
          </p:cNvGrpSpPr>
          <p:nvPr/>
        </p:nvGrpSpPr>
        <p:grpSpPr bwMode="auto">
          <a:xfrm>
            <a:off x="1905000" y="1371600"/>
            <a:ext cx="4191000" cy="3657600"/>
            <a:chOff x="1200" y="864"/>
            <a:chExt cx="2640" cy="2304"/>
          </a:xfrm>
        </p:grpSpPr>
        <p:grpSp>
          <p:nvGrpSpPr>
            <p:cNvPr id="3" name="Group 5"/>
            <p:cNvGrpSpPr>
              <a:grpSpLocks/>
            </p:cNvGrpSpPr>
            <p:nvPr/>
          </p:nvGrpSpPr>
          <p:grpSpPr bwMode="auto">
            <a:xfrm>
              <a:off x="1356" y="960"/>
              <a:ext cx="2484" cy="2208"/>
              <a:chOff x="1356" y="960"/>
              <a:chExt cx="2484" cy="2208"/>
            </a:xfrm>
          </p:grpSpPr>
          <p:grpSp>
            <p:nvGrpSpPr>
              <p:cNvPr id="4" name="Group 6"/>
              <p:cNvGrpSpPr>
                <a:grpSpLocks/>
              </p:cNvGrpSpPr>
              <p:nvPr/>
            </p:nvGrpSpPr>
            <p:grpSpPr bwMode="auto">
              <a:xfrm>
                <a:off x="2688" y="960"/>
                <a:ext cx="336" cy="336"/>
                <a:chOff x="2381" y="2928"/>
                <a:chExt cx="336" cy="336"/>
              </a:xfrm>
            </p:grpSpPr>
            <p:sp>
              <p:nvSpPr>
                <p:cNvPr id="492551" name="Oval 7"/>
                <p:cNvSpPr>
                  <a:spLocks noChangeAspect="1" noChangeArrowheads="1"/>
                </p:cNvSpPr>
                <p:nvPr/>
              </p:nvSpPr>
              <p:spPr bwMode="auto">
                <a:xfrm>
                  <a:off x="2381" y="2928"/>
                  <a:ext cx="336" cy="336"/>
                </a:xfrm>
                <a:prstGeom prst="ellipse">
                  <a:avLst/>
                </a:prstGeom>
                <a:noFill/>
                <a:ln w="9525">
                  <a:solidFill>
                    <a:schemeClr val="tx1"/>
                  </a:solidFill>
                  <a:round/>
                  <a:headEnd/>
                  <a:tailEnd/>
                </a:ln>
                <a:effectLst/>
              </p:spPr>
              <p:txBody>
                <a:bodyPr wrap="none" anchor="ctr"/>
                <a:lstStyle/>
                <a:p>
                  <a:endParaRPr lang="en-US"/>
                </a:p>
              </p:txBody>
            </p:sp>
            <p:sp>
              <p:nvSpPr>
                <p:cNvPr id="492552" name="Text Box 8"/>
                <p:cNvSpPr txBox="1">
                  <a:spLocks noChangeArrowheads="1"/>
                </p:cNvSpPr>
                <p:nvPr/>
              </p:nvSpPr>
              <p:spPr bwMode="auto">
                <a:xfrm>
                  <a:off x="2395" y="2928"/>
                  <a:ext cx="308" cy="288"/>
                </a:xfrm>
                <a:prstGeom prst="rect">
                  <a:avLst/>
                </a:prstGeom>
                <a:noFill/>
                <a:ln w="9525">
                  <a:noFill/>
                  <a:miter lim="800000"/>
                  <a:headEnd/>
                  <a:tailEnd/>
                </a:ln>
                <a:effectLst/>
              </p:spPr>
              <p:txBody>
                <a:bodyPr wrap="none">
                  <a:spAutoFit/>
                </a:bodyPr>
                <a:lstStyle/>
                <a:p>
                  <a:pPr algn="l"/>
                  <a:r>
                    <a:rPr lang="en-US"/>
                    <a:t>60</a:t>
                  </a:r>
                </a:p>
              </p:txBody>
            </p:sp>
          </p:grpSp>
          <p:grpSp>
            <p:nvGrpSpPr>
              <p:cNvPr id="5" name="Group 9"/>
              <p:cNvGrpSpPr>
                <a:grpSpLocks/>
              </p:cNvGrpSpPr>
              <p:nvPr/>
            </p:nvGrpSpPr>
            <p:grpSpPr bwMode="auto">
              <a:xfrm>
                <a:off x="2364" y="2160"/>
                <a:ext cx="336" cy="336"/>
                <a:chOff x="2381" y="2928"/>
                <a:chExt cx="336" cy="336"/>
              </a:xfrm>
            </p:grpSpPr>
            <p:sp>
              <p:nvSpPr>
                <p:cNvPr id="492554" name="Oval 10"/>
                <p:cNvSpPr>
                  <a:spLocks noChangeAspect="1" noChangeArrowheads="1"/>
                </p:cNvSpPr>
                <p:nvPr/>
              </p:nvSpPr>
              <p:spPr bwMode="auto">
                <a:xfrm>
                  <a:off x="2381" y="2928"/>
                  <a:ext cx="336" cy="336"/>
                </a:xfrm>
                <a:prstGeom prst="ellipse">
                  <a:avLst/>
                </a:prstGeom>
                <a:noFill/>
                <a:ln w="9525">
                  <a:solidFill>
                    <a:schemeClr val="tx1"/>
                  </a:solidFill>
                  <a:round/>
                  <a:headEnd/>
                  <a:tailEnd/>
                </a:ln>
                <a:effectLst/>
              </p:spPr>
              <p:txBody>
                <a:bodyPr wrap="none" anchor="ctr"/>
                <a:lstStyle/>
                <a:p>
                  <a:endParaRPr lang="en-US"/>
                </a:p>
              </p:txBody>
            </p:sp>
            <p:sp>
              <p:nvSpPr>
                <p:cNvPr id="492555" name="Text Box 11"/>
                <p:cNvSpPr txBox="1">
                  <a:spLocks noChangeArrowheads="1"/>
                </p:cNvSpPr>
                <p:nvPr/>
              </p:nvSpPr>
              <p:spPr bwMode="auto">
                <a:xfrm>
                  <a:off x="2395" y="2928"/>
                  <a:ext cx="308" cy="288"/>
                </a:xfrm>
                <a:prstGeom prst="rect">
                  <a:avLst/>
                </a:prstGeom>
                <a:noFill/>
                <a:ln w="9525">
                  <a:noFill/>
                  <a:miter lim="800000"/>
                  <a:headEnd/>
                  <a:tailEnd/>
                </a:ln>
                <a:effectLst/>
              </p:spPr>
              <p:txBody>
                <a:bodyPr wrap="none">
                  <a:spAutoFit/>
                </a:bodyPr>
                <a:lstStyle/>
                <a:p>
                  <a:pPr algn="l"/>
                  <a:r>
                    <a:rPr lang="en-US"/>
                    <a:t>40</a:t>
                  </a:r>
                </a:p>
              </p:txBody>
            </p:sp>
          </p:grpSp>
          <p:grpSp>
            <p:nvGrpSpPr>
              <p:cNvPr id="6" name="Group 12"/>
              <p:cNvGrpSpPr>
                <a:grpSpLocks/>
              </p:cNvGrpSpPr>
              <p:nvPr/>
            </p:nvGrpSpPr>
            <p:grpSpPr bwMode="auto">
              <a:xfrm>
                <a:off x="1356" y="2160"/>
                <a:ext cx="336" cy="336"/>
                <a:chOff x="2381" y="2928"/>
                <a:chExt cx="336" cy="336"/>
              </a:xfrm>
            </p:grpSpPr>
            <p:sp>
              <p:nvSpPr>
                <p:cNvPr id="492557" name="Oval 13"/>
                <p:cNvSpPr>
                  <a:spLocks noChangeAspect="1" noChangeArrowheads="1"/>
                </p:cNvSpPr>
                <p:nvPr/>
              </p:nvSpPr>
              <p:spPr bwMode="auto">
                <a:xfrm>
                  <a:off x="2381" y="2928"/>
                  <a:ext cx="336" cy="336"/>
                </a:xfrm>
                <a:prstGeom prst="ellipse">
                  <a:avLst/>
                </a:prstGeom>
                <a:noFill/>
                <a:ln w="9525">
                  <a:solidFill>
                    <a:schemeClr val="tx1"/>
                  </a:solidFill>
                  <a:round/>
                  <a:headEnd/>
                  <a:tailEnd/>
                </a:ln>
                <a:effectLst/>
              </p:spPr>
              <p:txBody>
                <a:bodyPr wrap="none" anchor="ctr"/>
                <a:lstStyle/>
                <a:p>
                  <a:endParaRPr lang="en-US"/>
                </a:p>
              </p:txBody>
            </p:sp>
            <p:sp>
              <p:nvSpPr>
                <p:cNvPr id="492558" name="Text Box 14"/>
                <p:cNvSpPr txBox="1">
                  <a:spLocks noChangeArrowheads="1"/>
                </p:cNvSpPr>
                <p:nvPr/>
              </p:nvSpPr>
              <p:spPr bwMode="auto">
                <a:xfrm>
                  <a:off x="2395" y="2928"/>
                  <a:ext cx="308" cy="288"/>
                </a:xfrm>
                <a:prstGeom prst="rect">
                  <a:avLst/>
                </a:prstGeom>
                <a:noFill/>
                <a:ln w="9525">
                  <a:noFill/>
                  <a:miter lim="800000"/>
                  <a:headEnd/>
                  <a:tailEnd/>
                </a:ln>
                <a:effectLst/>
              </p:spPr>
              <p:txBody>
                <a:bodyPr wrap="none">
                  <a:spAutoFit/>
                </a:bodyPr>
                <a:lstStyle/>
                <a:p>
                  <a:pPr algn="l"/>
                  <a:r>
                    <a:rPr lang="en-US"/>
                    <a:t>10</a:t>
                  </a:r>
                </a:p>
              </p:txBody>
            </p:sp>
          </p:grpSp>
          <p:grpSp>
            <p:nvGrpSpPr>
              <p:cNvPr id="7" name="Group 15"/>
              <p:cNvGrpSpPr>
                <a:grpSpLocks/>
              </p:cNvGrpSpPr>
              <p:nvPr/>
            </p:nvGrpSpPr>
            <p:grpSpPr bwMode="auto">
              <a:xfrm>
                <a:off x="3504" y="1488"/>
                <a:ext cx="336" cy="336"/>
                <a:chOff x="2381" y="2928"/>
                <a:chExt cx="336" cy="336"/>
              </a:xfrm>
            </p:grpSpPr>
            <p:sp>
              <p:nvSpPr>
                <p:cNvPr id="492560" name="Oval 16"/>
                <p:cNvSpPr>
                  <a:spLocks noChangeAspect="1" noChangeArrowheads="1"/>
                </p:cNvSpPr>
                <p:nvPr/>
              </p:nvSpPr>
              <p:spPr bwMode="auto">
                <a:xfrm>
                  <a:off x="2381" y="2928"/>
                  <a:ext cx="336" cy="336"/>
                </a:xfrm>
                <a:prstGeom prst="ellipse">
                  <a:avLst/>
                </a:prstGeom>
                <a:noFill/>
                <a:ln w="9525">
                  <a:solidFill>
                    <a:schemeClr val="tx1"/>
                  </a:solidFill>
                  <a:round/>
                  <a:headEnd/>
                  <a:tailEnd/>
                </a:ln>
                <a:effectLst/>
              </p:spPr>
              <p:txBody>
                <a:bodyPr wrap="none" anchor="ctr"/>
                <a:lstStyle/>
                <a:p>
                  <a:endParaRPr lang="en-US"/>
                </a:p>
              </p:txBody>
            </p:sp>
            <p:sp>
              <p:nvSpPr>
                <p:cNvPr id="492561" name="Text Box 17"/>
                <p:cNvSpPr txBox="1">
                  <a:spLocks noChangeArrowheads="1"/>
                </p:cNvSpPr>
                <p:nvPr/>
              </p:nvSpPr>
              <p:spPr bwMode="auto">
                <a:xfrm>
                  <a:off x="2395" y="2928"/>
                  <a:ext cx="308" cy="288"/>
                </a:xfrm>
                <a:prstGeom prst="rect">
                  <a:avLst/>
                </a:prstGeom>
                <a:noFill/>
                <a:ln w="9525">
                  <a:noFill/>
                  <a:miter lim="800000"/>
                  <a:headEnd/>
                  <a:tailEnd/>
                </a:ln>
                <a:effectLst/>
              </p:spPr>
              <p:txBody>
                <a:bodyPr wrap="none">
                  <a:spAutoFit/>
                </a:bodyPr>
                <a:lstStyle/>
                <a:p>
                  <a:pPr algn="l"/>
                  <a:r>
                    <a:rPr lang="en-US"/>
                    <a:t>70</a:t>
                  </a:r>
                </a:p>
              </p:txBody>
            </p:sp>
          </p:grpSp>
          <p:grpSp>
            <p:nvGrpSpPr>
              <p:cNvPr id="8" name="Group 18"/>
              <p:cNvGrpSpPr>
                <a:grpSpLocks/>
              </p:cNvGrpSpPr>
              <p:nvPr/>
            </p:nvGrpSpPr>
            <p:grpSpPr bwMode="auto">
              <a:xfrm>
                <a:off x="1836" y="1488"/>
                <a:ext cx="336" cy="336"/>
                <a:chOff x="2381" y="2928"/>
                <a:chExt cx="336" cy="336"/>
              </a:xfrm>
            </p:grpSpPr>
            <p:sp>
              <p:nvSpPr>
                <p:cNvPr id="492563" name="Oval 19"/>
                <p:cNvSpPr>
                  <a:spLocks noChangeAspect="1" noChangeArrowheads="1"/>
                </p:cNvSpPr>
                <p:nvPr/>
              </p:nvSpPr>
              <p:spPr bwMode="auto">
                <a:xfrm>
                  <a:off x="2381" y="2928"/>
                  <a:ext cx="336" cy="336"/>
                </a:xfrm>
                <a:prstGeom prst="ellipse">
                  <a:avLst/>
                </a:prstGeom>
                <a:noFill/>
                <a:ln w="9525">
                  <a:solidFill>
                    <a:schemeClr val="tx1"/>
                  </a:solidFill>
                  <a:round/>
                  <a:headEnd/>
                  <a:tailEnd/>
                </a:ln>
                <a:effectLst/>
              </p:spPr>
              <p:txBody>
                <a:bodyPr wrap="none" anchor="ctr"/>
                <a:lstStyle/>
                <a:p>
                  <a:endParaRPr lang="en-US"/>
                </a:p>
              </p:txBody>
            </p:sp>
            <p:sp>
              <p:nvSpPr>
                <p:cNvPr id="492564" name="Text Box 20"/>
                <p:cNvSpPr txBox="1">
                  <a:spLocks noChangeArrowheads="1"/>
                </p:cNvSpPr>
                <p:nvPr/>
              </p:nvSpPr>
              <p:spPr bwMode="auto">
                <a:xfrm>
                  <a:off x="2395" y="2928"/>
                  <a:ext cx="308" cy="288"/>
                </a:xfrm>
                <a:prstGeom prst="rect">
                  <a:avLst/>
                </a:prstGeom>
                <a:noFill/>
                <a:ln w="9525">
                  <a:noFill/>
                  <a:miter lim="800000"/>
                  <a:headEnd/>
                  <a:tailEnd/>
                </a:ln>
                <a:effectLst/>
              </p:spPr>
              <p:txBody>
                <a:bodyPr wrap="none">
                  <a:spAutoFit/>
                </a:bodyPr>
                <a:lstStyle/>
                <a:p>
                  <a:pPr algn="l"/>
                  <a:r>
                    <a:rPr lang="en-US"/>
                    <a:t>20</a:t>
                  </a:r>
                </a:p>
              </p:txBody>
            </p:sp>
          </p:grpSp>
          <p:grpSp>
            <p:nvGrpSpPr>
              <p:cNvPr id="9" name="Group 21"/>
              <p:cNvGrpSpPr>
                <a:grpSpLocks/>
              </p:cNvGrpSpPr>
              <p:nvPr/>
            </p:nvGrpSpPr>
            <p:grpSpPr bwMode="auto">
              <a:xfrm>
                <a:off x="1932" y="2832"/>
                <a:ext cx="336" cy="336"/>
                <a:chOff x="2381" y="2928"/>
                <a:chExt cx="336" cy="336"/>
              </a:xfrm>
            </p:grpSpPr>
            <p:sp>
              <p:nvSpPr>
                <p:cNvPr id="492566" name="Oval 22"/>
                <p:cNvSpPr>
                  <a:spLocks noChangeAspect="1" noChangeArrowheads="1"/>
                </p:cNvSpPr>
                <p:nvPr/>
              </p:nvSpPr>
              <p:spPr bwMode="auto">
                <a:xfrm>
                  <a:off x="2381" y="2928"/>
                  <a:ext cx="336" cy="336"/>
                </a:xfrm>
                <a:prstGeom prst="ellipse">
                  <a:avLst/>
                </a:prstGeom>
                <a:noFill/>
                <a:ln w="9525">
                  <a:solidFill>
                    <a:schemeClr val="tx1"/>
                  </a:solidFill>
                  <a:round/>
                  <a:headEnd/>
                  <a:tailEnd/>
                </a:ln>
                <a:effectLst/>
              </p:spPr>
              <p:txBody>
                <a:bodyPr wrap="none" anchor="ctr"/>
                <a:lstStyle/>
                <a:p>
                  <a:endParaRPr lang="en-US"/>
                </a:p>
              </p:txBody>
            </p:sp>
            <p:sp>
              <p:nvSpPr>
                <p:cNvPr id="492567" name="Text Box 23"/>
                <p:cNvSpPr txBox="1">
                  <a:spLocks noChangeArrowheads="1"/>
                </p:cNvSpPr>
                <p:nvPr/>
              </p:nvSpPr>
              <p:spPr bwMode="auto">
                <a:xfrm>
                  <a:off x="2395" y="2928"/>
                  <a:ext cx="308" cy="288"/>
                </a:xfrm>
                <a:prstGeom prst="rect">
                  <a:avLst/>
                </a:prstGeom>
                <a:noFill/>
                <a:ln w="9525">
                  <a:noFill/>
                  <a:miter lim="800000"/>
                  <a:headEnd/>
                  <a:tailEnd/>
                </a:ln>
                <a:effectLst/>
              </p:spPr>
              <p:txBody>
                <a:bodyPr wrap="none">
                  <a:spAutoFit/>
                </a:bodyPr>
                <a:lstStyle/>
                <a:p>
                  <a:pPr algn="l"/>
                  <a:r>
                    <a:rPr lang="en-US"/>
                    <a:t>30</a:t>
                  </a:r>
                </a:p>
              </p:txBody>
            </p:sp>
          </p:grpSp>
          <p:grpSp>
            <p:nvGrpSpPr>
              <p:cNvPr id="10" name="Group 24"/>
              <p:cNvGrpSpPr>
                <a:grpSpLocks/>
              </p:cNvGrpSpPr>
              <p:nvPr/>
            </p:nvGrpSpPr>
            <p:grpSpPr bwMode="auto">
              <a:xfrm>
                <a:off x="2796" y="2832"/>
                <a:ext cx="336" cy="336"/>
                <a:chOff x="2381" y="2928"/>
                <a:chExt cx="336" cy="336"/>
              </a:xfrm>
            </p:grpSpPr>
            <p:sp>
              <p:nvSpPr>
                <p:cNvPr id="492569" name="Oval 25"/>
                <p:cNvSpPr>
                  <a:spLocks noChangeAspect="1" noChangeArrowheads="1"/>
                </p:cNvSpPr>
                <p:nvPr/>
              </p:nvSpPr>
              <p:spPr bwMode="auto">
                <a:xfrm>
                  <a:off x="2381" y="2928"/>
                  <a:ext cx="336" cy="336"/>
                </a:xfrm>
                <a:prstGeom prst="ellipse">
                  <a:avLst/>
                </a:prstGeom>
                <a:noFill/>
                <a:ln w="9525">
                  <a:solidFill>
                    <a:schemeClr val="tx1"/>
                  </a:solidFill>
                  <a:round/>
                  <a:headEnd/>
                  <a:tailEnd/>
                </a:ln>
                <a:effectLst/>
              </p:spPr>
              <p:txBody>
                <a:bodyPr wrap="none" anchor="ctr"/>
                <a:lstStyle/>
                <a:p>
                  <a:endParaRPr lang="en-US"/>
                </a:p>
              </p:txBody>
            </p:sp>
            <p:sp>
              <p:nvSpPr>
                <p:cNvPr id="492570" name="Text Box 26"/>
                <p:cNvSpPr txBox="1">
                  <a:spLocks noChangeArrowheads="1"/>
                </p:cNvSpPr>
                <p:nvPr/>
              </p:nvSpPr>
              <p:spPr bwMode="auto">
                <a:xfrm>
                  <a:off x="2395" y="2928"/>
                  <a:ext cx="308" cy="288"/>
                </a:xfrm>
                <a:prstGeom prst="rect">
                  <a:avLst/>
                </a:prstGeom>
                <a:noFill/>
                <a:ln w="9525">
                  <a:noFill/>
                  <a:miter lim="800000"/>
                  <a:headEnd/>
                  <a:tailEnd/>
                </a:ln>
                <a:effectLst/>
              </p:spPr>
              <p:txBody>
                <a:bodyPr wrap="none">
                  <a:spAutoFit/>
                </a:bodyPr>
                <a:lstStyle/>
                <a:p>
                  <a:pPr algn="l"/>
                  <a:r>
                    <a:rPr lang="en-US"/>
                    <a:t>50</a:t>
                  </a:r>
                </a:p>
              </p:txBody>
            </p:sp>
          </p:grpSp>
          <p:sp>
            <p:nvSpPr>
              <p:cNvPr id="492571" name="Line 27"/>
              <p:cNvSpPr>
                <a:spLocks noChangeShapeType="1"/>
              </p:cNvSpPr>
              <p:nvPr/>
            </p:nvSpPr>
            <p:spPr bwMode="auto">
              <a:xfrm flipH="1">
                <a:off x="2160" y="1200"/>
                <a:ext cx="528" cy="384"/>
              </a:xfrm>
              <a:prstGeom prst="line">
                <a:avLst/>
              </a:prstGeom>
              <a:noFill/>
              <a:ln w="9525">
                <a:solidFill>
                  <a:schemeClr val="tx1"/>
                </a:solidFill>
                <a:round/>
                <a:headEnd/>
                <a:tailEnd type="triangle" w="med" len="med"/>
              </a:ln>
              <a:effectLst/>
            </p:spPr>
            <p:txBody>
              <a:bodyPr wrap="none" anchor="ctr"/>
              <a:lstStyle/>
              <a:p>
                <a:endParaRPr lang="en-US"/>
              </a:p>
            </p:txBody>
          </p:sp>
          <p:sp>
            <p:nvSpPr>
              <p:cNvPr id="492572" name="Line 28"/>
              <p:cNvSpPr>
                <a:spLocks noChangeShapeType="1"/>
              </p:cNvSpPr>
              <p:nvPr/>
            </p:nvSpPr>
            <p:spPr bwMode="auto">
              <a:xfrm flipH="1">
                <a:off x="1536" y="1776"/>
                <a:ext cx="336" cy="384"/>
              </a:xfrm>
              <a:prstGeom prst="line">
                <a:avLst/>
              </a:prstGeom>
              <a:noFill/>
              <a:ln w="9525">
                <a:solidFill>
                  <a:schemeClr val="tx1"/>
                </a:solidFill>
                <a:round/>
                <a:headEnd/>
                <a:tailEnd type="triangle" w="med" len="med"/>
              </a:ln>
              <a:effectLst/>
            </p:spPr>
            <p:txBody>
              <a:bodyPr wrap="none" anchor="ctr"/>
              <a:lstStyle/>
              <a:p>
                <a:endParaRPr lang="en-US"/>
              </a:p>
            </p:txBody>
          </p:sp>
          <p:sp>
            <p:nvSpPr>
              <p:cNvPr id="492573" name="Line 29"/>
              <p:cNvSpPr>
                <a:spLocks noChangeShapeType="1"/>
              </p:cNvSpPr>
              <p:nvPr/>
            </p:nvSpPr>
            <p:spPr bwMode="auto">
              <a:xfrm>
                <a:off x="2112" y="1776"/>
                <a:ext cx="384" cy="384"/>
              </a:xfrm>
              <a:prstGeom prst="line">
                <a:avLst/>
              </a:prstGeom>
              <a:noFill/>
              <a:ln w="9525">
                <a:solidFill>
                  <a:schemeClr val="tx1"/>
                </a:solidFill>
                <a:round/>
                <a:headEnd/>
                <a:tailEnd type="triangle" w="med" len="med"/>
              </a:ln>
              <a:effectLst/>
            </p:spPr>
            <p:txBody>
              <a:bodyPr wrap="none" anchor="ctr"/>
              <a:lstStyle/>
              <a:p>
                <a:endParaRPr lang="en-US"/>
              </a:p>
            </p:txBody>
          </p:sp>
          <p:sp>
            <p:nvSpPr>
              <p:cNvPr id="492574" name="Line 30"/>
              <p:cNvSpPr>
                <a:spLocks noChangeShapeType="1"/>
              </p:cNvSpPr>
              <p:nvPr/>
            </p:nvSpPr>
            <p:spPr bwMode="auto">
              <a:xfrm flipH="1">
                <a:off x="2160" y="2448"/>
                <a:ext cx="240" cy="384"/>
              </a:xfrm>
              <a:prstGeom prst="line">
                <a:avLst/>
              </a:prstGeom>
              <a:noFill/>
              <a:ln w="9525">
                <a:solidFill>
                  <a:schemeClr val="tx1"/>
                </a:solidFill>
                <a:round/>
                <a:headEnd/>
                <a:tailEnd type="triangle" w="med" len="med"/>
              </a:ln>
              <a:effectLst/>
            </p:spPr>
            <p:txBody>
              <a:bodyPr wrap="none" anchor="ctr"/>
              <a:lstStyle/>
              <a:p>
                <a:endParaRPr lang="en-US"/>
              </a:p>
            </p:txBody>
          </p:sp>
          <p:sp>
            <p:nvSpPr>
              <p:cNvPr id="492575" name="Line 31"/>
              <p:cNvSpPr>
                <a:spLocks noChangeShapeType="1"/>
              </p:cNvSpPr>
              <p:nvPr/>
            </p:nvSpPr>
            <p:spPr bwMode="auto">
              <a:xfrm>
                <a:off x="2640" y="2448"/>
                <a:ext cx="288" cy="384"/>
              </a:xfrm>
              <a:prstGeom prst="line">
                <a:avLst/>
              </a:prstGeom>
              <a:noFill/>
              <a:ln w="9525">
                <a:solidFill>
                  <a:schemeClr val="tx1"/>
                </a:solidFill>
                <a:round/>
                <a:headEnd/>
                <a:tailEnd type="triangle" w="med" len="med"/>
              </a:ln>
              <a:effectLst/>
            </p:spPr>
            <p:txBody>
              <a:bodyPr wrap="none" anchor="ctr"/>
              <a:lstStyle/>
              <a:p>
                <a:endParaRPr lang="en-US"/>
              </a:p>
            </p:txBody>
          </p:sp>
          <p:sp>
            <p:nvSpPr>
              <p:cNvPr id="492576" name="Line 32"/>
              <p:cNvSpPr>
                <a:spLocks noChangeShapeType="1"/>
              </p:cNvSpPr>
              <p:nvPr/>
            </p:nvSpPr>
            <p:spPr bwMode="auto">
              <a:xfrm>
                <a:off x="2976" y="1200"/>
                <a:ext cx="528" cy="432"/>
              </a:xfrm>
              <a:prstGeom prst="line">
                <a:avLst/>
              </a:prstGeom>
              <a:noFill/>
              <a:ln w="9525">
                <a:solidFill>
                  <a:schemeClr val="tx1"/>
                </a:solidFill>
                <a:round/>
                <a:headEnd/>
                <a:tailEnd type="triangle" w="med" len="med"/>
              </a:ln>
              <a:effectLst/>
            </p:spPr>
            <p:txBody>
              <a:bodyPr wrap="none" anchor="ctr"/>
              <a:lstStyle/>
              <a:p>
                <a:endParaRPr lang="en-US"/>
              </a:p>
            </p:txBody>
          </p:sp>
        </p:grpSp>
        <p:sp>
          <p:nvSpPr>
            <p:cNvPr id="492577" name="Text Box 33"/>
            <p:cNvSpPr txBox="1">
              <a:spLocks noChangeArrowheads="1"/>
            </p:cNvSpPr>
            <p:nvPr/>
          </p:nvSpPr>
          <p:spPr bwMode="auto">
            <a:xfrm>
              <a:off x="2544" y="864"/>
              <a:ext cx="188" cy="231"/>
            </a:xfrm>
            <a:prstGeom prst="rect">
              <a:avLst/>
            </a:prstGeom>
            <a:noFill/>
            <a:ln w="9525">
              <a:noFill/>
              <a:miter lim="800000"/>
              <a:headEnd/>
              <a:tailEnd/>
            </a:ln>
            <a:effectLst/>
          </p:spPr>
          <p:txBody>
            <a:bodyPr wrap="none" anchor="ctr">
              <a:spAutoFit/>
            </a:bodyPr>
            <a:lstStyle/>
            <a:p>
              <a:r>
                <a:rPr lang="en-US" sz="1800"/>
                <a:t>6</a:t>
              </a:r>
              <a:endParaRPr lang="en-US"/>
            </a:p>
          </p:txBody>
        </p:sp>
        <p:sp>
          <p:nvSpPr>
            <p:cNvPr id="492578" name="Text Box 34"/>
            <p:cNvSpPr txBox="1">
              <a:spLocks noChangeArrowheads="1"/>
            </p:cNvSpPr>
            <p:nvPr/>
          </p:nvSpPr>
          <p:spPr bwMode="auto">
            <a:xfrm>
              <a:off x="2208" y="2112"/>
              <a:ext cx="188" cy="231"/>
            </a:xfrm>
            <a:prstGeom prst="rect">
              <a:avLst/>
            </a:prstGeom>
            <a:noFill/>
            <a:ln w="9525">
              <a:noFill/>
              <a:miter lim="800000"/>
              <a:headEnd/>
              <a:tailEnd/>
            </a:ln>
            <a:effectLst/>
          </p:spPr>
          <p:txBody>
            <a:bodyPr wrap="none" anchor="ctr">
              <a:spAutoFit/>
            </a:bodyPr>
            <a:lstStyle/>
            <a:p>
              <a:r>
                <a:rPr lang="en-US" sz="1800"/>
                <a:t>4</a:t>
              </a:r>
              <a:endParaRPr lang="en-US"/>
            </a:p>
          </p:txBody>
        </p:sp>
        <p:sp>
          <p:nvSpPr>
            <p:cNvPr id="492579" name="Text Box 35"/>
            <p:cNvSpPr txBox="1">
              <a:spLocks noChangeArrowheads="1"/>
            </p:cNvSpPr>
            <p:nvPr/>
          </p:nvSpPr>
          <p:spPr bwMode="auto">
            <a:xfrm>
              <a:off x="1776" y="2784"/>
              <a:ext cx="188" cy="231"/>
            </a:xfrm>
            <a:prstGeom prst="rect">
              <a:avLst/>
            </a:prstGeom>
            <a:noFill/>
            <a:ln w="9525">
              <a:noFill/>
              <a:miter lim="800000"/>
              <a:headEnd/>
              <a:tailEnd/>
            </a:ln>
            <a:effectLst/>
          </p:spPr>
          <p:txBody>
            <a:bodyPr wrap="none" anchor="ctr">
              <a:spAutoFit/>
            </a:bodyPr>
            <a:lstStyle/>
            <a:p>
              <a:r>
                <a:rPr lang="en-US" sz="1800"/>
                <a:t>3</a:t>
              </a:r>
              <a:endParaRPr lang="en-US"/>
            </a:p>
          </p:txBody>
        </p:sp>
        <p:sp>
          <p:nvSpPr>
            <p:cNvPr id="492580" name="Text Box 36"/>
            <p:cNvSpPr txBox="1">
              <a:spLocks noChangeArrowheads="1"/>
            </p:cNvSpPr>
            <p:nvPr/>
          </p:nvSpPr>
          <p:spPr bwMode="auto">
            <a:xfrm>
              <a:off x="1200" y="2112"/>
              <a:ext cx="188" cy="231"/>
            </a:xfrm>
            <a:prstGeom prst="rect">
              <a:avLst/>
            </a:prstGeom>
            <a:noFill/>
            <a:ln w="9525">
              <a:noFill/>
              <a:miter lim="800000"/>
              <a:headEnd/>
              <a:tailEnd/>
            </a:ln>
            <a:effectLst/>
          </p:spPr>
          <p:txBody>
            <a:bodyPr wrap="none" anchor="ctr">
              <a:spAutoFit/>
            </a:bodyPr>
            <a:lstStyle/>
            <a:p>
              <a:r>
                <a:rPr lang="en-US" sz="1800"/>
                <a:t>1</a:t>
              </a:r>
              <a:endParaRPr lang="en-US"/>
            </a:p>
          </p:txBody>
        </p:sp>
        <p:sp>
          <p:nvSpPr>
            <p:cNvPr id="492581" name="Text Box 37"/>
            <p:cNvSpPr txBox="1">
              <a:spLocks noChangeArrowheads="1"/>
            </p:cNvSpPr>
            <p:nvPr/>
          </p:nvSpPr>
          <p:spPr bwMode="auto">
            <a:xfrm>
              <a:off x="1728" y="1344"/>
              <a:ext cx="188" cy="231"/>
            </a:xfrm>
            <a:prstGeom prst="rect">
              <a:avLst/>
            </a:prstGeom>
            <a:noFill/>
            <a:ln w="9525">
              <a:noFill/>
              <a:miter lim="800000"/>
              <a:headEnd/>
              <a:tailEnd/>
            </a:ln>
            <a:effectLst/>
          </p:spPr>
          <p:txBody>
            <a:bodyPr wrap="none" anchor="ctr">
              <a:spAutoFit/>
            </a:bodyPr>
            <a:lstStyle/>
            <a:p>
              <a:r>
                <a:rPr lang="en-US" sz="1800"/>
                <a:t>2</a:t>
              </a:r>
              <a:endParaRPr lang="en-US"/>
            </a:p>
          </p:txBody>
        </p:sp>
        <p:sp>
          <p:nvSpPr>
            <p:cNvPr id="492582" name="Text Box 38"/>
            <p:cNvSpPr txBox="1">
              <a:spLocks noChangeArrowheads="1"/>
            </p:cNvSpPr>
            <p:nvPr/>
          </p:nvSpPr>
          <p:spPr bwMode="auto">
            <a:xfrm>
              <a:off x="3408" y="1296"/>
              <a:ext cx="188" cy="231"/>
            </a:xfrm>
            <a:prstGeom prst="rect">
              <a:avLst/>
            </a:prstGeom>
            <a:noFill/>
            <a:ln w="9525">
              <a:noFill/>
              <a:miter lim="800000"/>
              <a:headEnd/>
              <a:tailEnd/>
            </a:ln>
            <a:effectLst/>
          </p:spPr>
          <p:txBody>
            <a:bodyPr wrap="none" anchor="ctr">
              <a:spAutoFit/>
            </a:bodyPr>
            <a:lstStyle/>
            <a:p>
              <a:r>
                <a:rPr lang="en-US" sz="1800"/>
                <a:t>7</a:t>
              </a:r>
              <a:endParaRPr lang="en-US"/>
            </a:p>
          </p:txBody>
        </p:sp>
        <p:sp>
          <p:nvSpPr>
            <p:cNvPr id="492583" name="Text Box 39"/>
            <p:cNvSpPr txBox="1">
              <a:spLocks noChangeArrowheads="1"/>
            </p:cNvSpPr>
            <p:nvPr/>
          </p:nvSpPr>
          <p:spPr bwMode="auto">
            <a:xfrm>
              <a:off x="2640" y="2784"/>
              <a:ext cx="188" cy="231"/>
            </a:xfrm>
            <a:prstGeom prst="rect">
              <a:avLst/>
            </a:prstGeom>
            <a:noFill/>
            <a:ln w="9525">
              <a:noFill/>
              <a:miter lim="800000"/>
              <a:headEnd/>
              <a:tailEnd/>
            </a:ln>
            <a:effectLst/>
          </p:spPr>
          <p:txBody>
            <a:bodyPr wrap="none" anchor="ctr">
              <a:spAutoFit/>
            </a:bodyPr>
            <a:lstStyle/>
            <a:p>
              <a:r>
                <a:rPr lang="en-US" sz="1800"/>
                <a:t>5</a:t>
              </a:r>
              <a:endParaRPr lang="en-US"/>
            </a:p>
          </p:txBody>
        </p:sp>
      </p:gr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r>
              <a:rPr lang="en-US" i="1" dirty="0" err="1"/>
              <a:t>Postorder</a:t>
            </a:r>
            <a:r>
              <a:rPr lang="en-US" dirty="0"/>
              <a:t> </a:t>
            </a:r>
            <a:r>
              <a:rPr lang="en-US" dirty="0" smtClean="0"/>
              <a:t>Traversal</a:t>
            </a:r>
            <a:endParaRPr lang="en-US" dirty="0"/>
          </a:p>
        </p:txBody>
      </p:sp>
      <p:sp>
        <p:nvSpPr>
          <p:cNvPr id="490499" name="Rectangle 3"/>
          <p:cNvSpPr>
            <a:spLocks noGrp="1" noChangeArrowheads="1"/>
          </p:cNvSpPr>
          <p:nvPr>
            <p:ph idx="1"/>
          </p:nvPr>
        </p:nvSpPr>
        <p:spPr/>
        <p:txBody>
          <a:bodyPr/>
          <a:lstStyle/>
          <a:p>
            <a:pPr>
              <a:spcBef>
                <a:spcPct val="50000"/>
              </a:spcBef>
              <a:buFontTx/>
              <a:buNone/>
            </a:pPr>
            <a:r>
              <a:rPr lang="en-US" b="1" dirty="0"/>
              <a:t>Basic Idea:</a:t>
            </a:r>
          </a:p>
          <a:p>
            <a:pPr lvl="1">
              <a:spcBef>
                <a:spcPct val="50000"/>
              </a:spcBef>
              <a:buFontTx/>
              <a:buNone/>
            </a:pPr>
            <a:r>
              <a:rPr lang="en-US" dirty="0"/>
              <a:t>1) Recursively invoke </a:t>
            </a:r>
            <a:r>
              <a:rPr lang="en-US" b="1" i="1" dirty="0" err="1"/>
              <a:t>postorder</a:t>
            </a:r>
            <a:r>
              <a:rPr lang="en-US" dirty="0"/>
              <a:t> on the </a:t>
            </a:r>
            <a:r>
              <a:rPr lang="en-US" i="1" dirty="0"/>
              <a:t>left </a:t>
            </a:r>
            <a:r>
              <a:rPr lang="en-US" i="1" dirty="0" err="1"/>
              <a:t>subtree</a:t>
            </a:r>
            <a:r>
              <a:rPr lang="en-US" dirty="0"/>
              <a:t>.</a:t>
            </a:r>
          </a:p>
          <a:p>
            <a:pPr lvl="1">
              <a:spcBef>
                <a:spcPct val="50000"/>
              </a:spcBef>
              <a:buFontTx/>
              <a:buNone/>
            </a:pPr>
            <a:r>
              <a:rPr lang="en-US" dirty="0"/>
              <a:t>2) Recursively invoke </a:t>
            </a:r>
            <a:r>
              <a:rPr lang="en-US" b="1" i="1" dirty="0" err="1"/>
              <a:t>postorder</a:t>
            </a:r>
            <a:r>
              <a:rPr lang="en-US" dirty="0"/>
              <a:t> on the </a:t>
            </a:r>
            <a:r>
              <a:rPr lang="en-US" i="1" dirty="0"/>
              <a:t>right </a:t>
            </a:r>
            <a:r>
              <a:rPr lang="en-US" i="1" dirty="0" err="1"/>
              <a:t>subtree</a:t>
            </a:r>
            <a:r>
              <a:rPr lang="en-US" dirty="0"/>
              <a:t>.</a:t>
            </a:r>
          </a:p>
          <a:p>
            <a:pPr lvl="1">
              <a:spcBef>
                <a:spcPct val="50000"/>
              </a:spcBef>
              <a:buFontTx/>
              <a:buNone/>
            </a:pPr>
            <a:r>
              <a:rPr lang="en-US" dirty="0"/>
              <a:t>3) </a:t>
            </a:r>
            <a:r>
              <a:rPr lang="en-US" b="1" i="1" dirty="0"/>
              <a:t>Visit</a:t>
            </a:r>
            <a:r>
              <a:rPr lang="en-US" dirty="0"/>
              <a:t> the </a:t>
            </a:r>
            <a:r>
              <a:rPr lang="en-US" i="1" dirty="0"/>
              <a:t>root</a:t>
            </a:r>
            <a:r>
              <a:rPr lang="en-US" dirty="0"/>
              <a:t>.</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p:txBody>
          <a:bodyPr/>
          <a:lstStyle/>
          <a:p>
            <a:r>
              <a:rPr lang="en-US" dirty="0" smtClean="0"/>
              <a:t>Rooted Trees</a:t>
            </a:r>
            <a:endParaRPr lang="en-US" dirty="0"/>
          </a:p>
        </p:txBody>
      </p:sp>
      <p:sp>
        <p:nvSpPr>
          <p:cNvPr id="466947" name="Rectangle 3"/>
          <p:cNvSpPr>
            <a:spLocks noGrp="1" noChangeArrowheads="1"/>
          </p:cNvSpPr>
          <p:nvPr>
            <p:ph type="body" idx="1"/>
          </p:nvPr>
        </p:nvSpPr>
        <p:spPr/>
        <p:txBody>
          <a:bodyPr>
            <a:normAutofit lnSpcReduction="10000"/>
          </a:bodyPr>
          <a:lstStyle/>
          <a:p>
            <a:r>
              <a:rPr lang="en-US" dirty="0"/>
              <a:t>A </a:t>
            </a:r>
            <a:r>
              <a:rPr lang="en-US" b="1" i="1" dirty="0"/>
              <a:t>tree</a:t>
            </a:r>
            <a:r>
              <a:rPr lang="en-US" dirty="0"/>
              <a:t> is a collection of </a:t>
            </a:r>
            <a:r>
              <a:rPr lang="en-US" i="1" dirty="0"/>
              <a:t>nodes</a:t>
            </a:r>
            <a:r>
              <a:rPr lang="en-US" dirty="0"/>
              <a:t> and </a:t>
            </a:r>
            <a:r>
              <a:rPr lang="en-US" i="1" dirty="0"/>
              <a:t>directed edges</a:t>
            </a:r>
            <a:r>
              <a:rPr lang="en-US" dirty="0"/>
              <a:t>, satisfying the following properties:</a:t>
            </a:r>
          </a:p>
          <a:p>
            <a:pPr lvl="1"/>
            <a:r>
              <a:rPr lang="en-US" dirty="0"/>
              <a:t>There is one specially designated node called the </a:t>
            </a:r>
            <a:r>
              <a:rPr lang="en-US" b="1" i="1" dirty="0"/>
              <a:t>root</a:t>
            </a:r>
            <a:r>
              <a:rPr lang="en-US" dirty="0"/>
              <a:t>, which has no edges pointing to it.</a:t>
            </a:r>
          </a:p>
          <a:p>
            <a:pPr lvl="1"/>
            <a:r>
              <a:rPr lang="en-US" dirty="0"/>
              <a:t>Every node except the </a:t>
            </a:r>
            <a:r>
              <a:rPr lang="en-US" i="1" dirty="0"/>
              <a:t>root</a:t>
            </a:r>
            <a:r>
              <a:rPr lang="en-US" dirty="0"/>
              <a:t> has exactly one edge pointing to it.</a:t>
            </a:r>
          </a:p>
          <a:p>
            <a:pPr lvl="1"/>
            <a:r>
              <a:rPr lang="en-US" dirty="0"/>
              <a:t>There is a </a:t>
            </a:r>
            <a:r>
              <a:rPr lang="en-US" b="1" dirty="0"/>
              <a:t>unique</a:t>
            </a:r>
            <a:r>
              <a:rPr lang="en-US" dirty="0"/>
              <a:t> path (of nodes and edges) from the </a:t>
            </a:r>
            <a:r>
              <a:rPr lang="en-US" i="1" dirty="0"/>
              <a:t>root</a:t>
            </a:r>
            <a:r>
              <a:rPr lang="en-US" dirty="0"/>
              <a:t> to each node.</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p:txBody>
          <a:bodyPr/>
          <a:lstStyle/>
          <a:p>
            <a:r>
              <a:rPr lang="en-US" i="1" dirty="0" err="1"/>
              <a:t>Postorder</a:t>
            </a:r>
            <a:r>
              <a:rPr lang="en-US" dirty="0"/>
              <a:t> </a:t>
            </a:r>
            <a:r>
              <a:rPr lang="en-US" dirty="0" smtClean="0"/>
              <a:t>Traversal</a:t>
            </a:r>
            <a:endParaRPr lang="en-US" dirty="0"/>
          </a:p>
        </p:txBody>
      </p:sp>
      <p:sp>
        <p:nvSpPr>
          <p:cNvPr id="493571" name="Text Box 3"/>
          <p:cNvSpPr txBox="1">
            <a:spLocks noChangeArrowheads="1"/>
          </p:cNvSpPr>
          <p:nvPr/>
        </p:nvSpPr>
        <p:spPr bwMode="auto">
          <a:xfrm>
            <a:off x="1689100" y="5638800"/>
            <a:ext cx="5765800" cy="457200"/>
          </a:xfrm>
          <a:prstGeom prst="rect">
            <a:avLst/>
          </a:prstGeom>
          <a:noFill/>
          <a:ln w="9525">
            <a:noFill/>
            <a:miter lim="800000"/>
            <a:headEnd/>
            <a:tailEnd/>
          </a:ln>
          <a:effectLst/>
        </p:spPr>
        <p:txBody>
          <a:bodyPr anchor="ctr">
            <a:spAutoFit/>
          </a:bodyPr>
          <a:lstStyle/>
          <a:p>
            <a:r>
              <a:rPr lang="en-US" i="1"/>
              <a:t>Postorder</a:t>
            </a:r>
            <a:r>
              <a:rPr lang="en-US"/>
              <a:t> Result:  10, 30, 50, 40, 20, 70, 60</a:t>
            </a:r>
          </a:p>
        </p:txBody>
      </p:sp>
      <p:grpSp>
        <p:nvGrpSpPr>
          <p:cNvPr id="2" name="Group 4"/>
          <p:cNvGrpSpPr>
            <a:grpSpLocks/>
          </p:cNvGrpSpPr>
          <p:nvPr/>
        </p:nvGrpSpPr>
        <p:grpSpPr bwMode="auto">
          <a:xfrm>
            <a:off x="1905000" y="1371600"/>
            <a:ext cx="4191000" cy="3657600"/>
            <a:chOff x="1200" y="864"/>
            <a:chExt cx="2640" cy="2304"/>
          </a:xfrm>
        </p:grpSpPr>
        <p:grpSp>
          <p:nvGrpSpPr>
            <p:cNvPr id="3" name="Group 5"/>
            <p:cNvGrpSpPr>
              <a:grpSpLocks/>
            </p:cNvGrpSpPr>
            <p:nvPr/>
          </p:nvGrpSpPr>
          <p:grpSpPr bwMode="auto">
            <a:xfrm>
              <a:off x="1356" y="960"/>
              <a:ext cx="2484" cy="2208"/>
              <a:chOff x="1356" y="960"/>
              <a:chExt cx="2484" cy="2208"/>
            </a:xfrm>
          </p:grpSpPr>
          <p:grpSp>
            <p:nvGrpSpPr>
              <p:cNvPr id="4" name="Group 6"/>
              <p:cNvGrpSpPr>
                <a:grpSpLocks/>
              </p:cNvGrpSpPr>
              <p:nvPr/>
            </p:nvGrpSpPr>
            <p:grpSpPr bwMode="auto">
              <a:xfrm>
                <a:off x="2688" y="960"/>
                <a:ext cx="336" cy="336"/>
                <a:chOff x="2381" y="2928"/>
                <a:chExt cx="336" cy="336"/>
              </a:xfrm>
            </p:grpSpPr>
            <p:sp>
              <p:nvSpPr>
                <p:cNvPr id="493575" name="Oval 7"/>
                <p:cNvSpPr>
                  <a:spLocks noChangeAspect="1" noChangeArrowheads="1"/>
                </p:cNvSpPr>
                <p:nvPr/>
              </p:nvSpPr>
              <p:spPr bwMode="auto">
                <a:xfrm>
                  <a:off x="2381" y="2928"/>
                  <a:ext cx="336" cy="336"/>
                </a:xfrm>
                <a:prstGeom prst="ellipse">
                  <a:avLst/>
                </a:prstGeom>
                <a:noFill/>
                <a:ln w="9525">
                  <a:solidFill>
                    <a:schemeClr val="tx1"/>
                  </a:solidFill>
                  <a:round/>
                  <a:headEnd/>
                  <a:tailEnd/>
                </a:ln>
                <a:effectLst/>
              </p:spPr>
              <p:txBody>
                <a:bodyPr wrap="none" anchor="ctr"/>
                <a:lstStyle/>
                <a:p>
                  <a:endParaRPr lang="en-US"/>
                </a:p>
              </p:txBody>
            </p:sp>
            <p:sp>
              <p:nvSpPr>
                <p:cNvPr id="493576" name="Text Box 8"/>
                <p:cNvSpPr txBox="1">
                  <a:spLocks noChangeArrowheads="1"/>
                </p:cNvSpPr>
                <p:nvPr/>
              </p:nvSpPr>
              <p:spPr bwMode="auto">
                <a:xfrm>
                  <a:off x="2395" y="2928"/>
                  <a:ext cx="308" cy="288"/>
                </a:xfrm>
                <a:prstGeom prst="rect">
                  <a:avLst/>
                </a:prstGeom>
                <a:noFill/>
                <a:ln w="9525">
                  <a:noFill/>
                  <a:miter lim="800000"/>
                  <a:headEnd/>
                  <a:tailEnd/>
                </a:ln>
                <a:effectLst/>
              </p:spPr>
              <p:txBody>
                <a:bodyPr wrap="none">
                  <a:spAutoFit/>
                </a:bodyPr>
                <a:lstStyle/>
                <a:p>
                  <a:pPr algn="l"/>
                  <a:r>
                    <a:rPr lang="en-US"/>
                    <a:t>60</a:t>
                  </a:r>
                </a:p>
              </p:txBody>
            </p:sp>
          </p:grpSp>
          <p:grpSp>
            <p:nvGrpSpPr>
              <p:cNvPr id="5" name="Group 9"/>
              <p:cNvGrpSpPr>
                <a:grpSpLocks/>
              </p:cNvGrpSpPr>
              <p:nvPr/>
            </p:nvGrpSpPr>
            <p:grpSpPr bwMode="auto">
              <a:xfrm>
                <a:off x="2364" y="2160"/>
                <a:ext cx="336" cy="336"/>
                <a:chOff x="2381" y="2928"/>
                <a:chExt cx="336" cy="336"/>
              </a:xfrm>
            </p:grpSpPr>
            <p:sp>
              <p:nvSpPr>
                <p:cNvPr id="493578" name="Oval 10"/>
                <p:cNvSpPr>
                  <a:spLocks noChangeAspect="1" noChangeArrowheads="1"/>
                </p:cNvSpPr>
                <p:nvPr/>
              </p:nvSpPr>
              <p:spPr bwMode="auto">
                <a:xfrm>
                  <a:off x="2381" y="2928"/>
                  <a:ext cx="336" cy="336"/>
                </a:xfrm>
                <a:prstGeom prst="ellipse">
                  <a:avLst/>
                </a:prstGeom>
                <a:noFill/>
                <a:ln w="9525">
                  <a:solidFill>
                    <a:schemeClr val="tx1"/>
                  </a:solidFill>
                  <a:round/>
                  <a:headEnd/>
                  <a:tailEnd/>
                </a:ln>
                <a:effectLst/>
              </p:spPr>
              <p:txBody>
                <a:bodyPr wrap="none" anchor="ctr"/>
                <a:lstStyle/>
                <a:p>
                  <a:endParaRPr lang="en-US"/>
                </a:p>
              </p:txBody>
            </p:sp>
            <p:sp>
              <p:nvSpPr>
                <p:cNvPr id="493579" name="Text Box 11"/>
                <p:cNvSpPr txBox="1">
                  <a:spLocks noChangeArrowheads="1"/>
                </p:cNvSpPr>
                <p:nvPr/>
              </p:nvSpPr>
              <p:spPr bwMode="auto">
                <a:xfrm>
                  <a:off x="2395" y="2928"/>
                  <a:ext cx="308" cy="288"/>
                </a:xfrm>
                <a:prstGeom prst="rect">
                  <a:avLst/>
                </a:prstGeom>
                <a:noFill/>
                <a:ln w="9525">
                  <a:noFill/>
                  <a:miter lim="800000"/>
                  <a:headEnd/>
                  <a:tailEnd/>
                </a:ln>
                <a:effectLst/>
              </p:spPr>
              <p:txBody>
                <a:bodyPr wrap="none">
                  <a:spAutoFit/>
                </a:bodyPr>
                <a:lstStyle/>
                <a:p>
                  <a:pPr algn="l"/>
                  <a:r>
                    <a:rPr lang="en-US"/>
                    <a:t>40</a:t>
                  </a:r>
                </a:p>
              </p:txBody>
            </p:sp>
          </p:grpSp>
          <p:grpSp>
            <p:nvGrpSpPr>
              <p:cNvPr id="6" name="Group 12"/>
              <p:cNvGrpSpPr>
                <a:grpSpLocks/>
              </p:cNvGrpSpPr>
              <p:nvPr/>
            </p:nvGrpSpPr>
            <p:grpSpPr bwMode="auto">
              <a:xfrm>
                <a:off x="1356" y="2160"/>
                <a:ext cx="336" cy="336"/>
                <a:chOff x="2381" y="2928"/>
                <a:chExt cx="336" cy="336"/>
              </a:xfrm>
            </p:grpSpPr>
            <p:sp>
              <p:nvSpPr>
                <p:cNvPr id="493581" name="Oval 13"/>
                <p:cNvSpPr>
                  <a:spLocks noChangeAspect="1" noChangeArrowheads="1"/>
                </p:cNvSpPr>
                <p:nvPr/>
              </p:nvSpPr>
              <p:spPr bwMode="auto">
                <a:xfrm>
                  <a:off x="2381" y="2928"/>
                  <a:ext cx="336" cy="336"/>
                </a:xfrm>
                <a:prstGeom prst="ellipse">
                  <a:avLst/>
                </a:prstGeom>
                <a:noFill/>
                <a:ln w="9525">
                  <a:solidFill>
                    <a:schemeClr val="tx1"/>
                  </a:solidFill>
                  <a:round/>
                  <a:headEnd/>
                  <a:tailEnd/>
                </a:ln>
                <a:effectLst/>
              </p:spPr>
              <p:txBody>
                <a:bodyPr wrap="none" anchor="ctr"/>
                <a:lstStyle/>
                <a:p>
                  <a:endParaRPr lang="en-US"/>
                </a:p>
              </p:txBody>
            </p:sp>
            <p:sp>
              <p:nvSpPr>
                <p:cNvPr id="493582" name="Text Box 14"/>
                <p:cNvSpPr txBox="1">
                  <a:spLocks noChangeArrowheads="1"/>
                </p:cNvSpPr>
                <p:nvPr/>
              </p:nvSpPr>
              <p:spPr bwMode="auto">
                <a:xfrm>
                  <a:off x="2395" y="2928"/>
                  <a:ext cx="308" cy="288"/>
                </a:xfrm>
                <a:prstGeom prst="rect">
                  <a:avLst/>
                </a:prstGeom>
                <a:noFill/>
                <a:ln w="9525">
                  <a:noFill/>
                  <a:miter lim="800000"/>
                  <a:headEnd/>
                  <a:tailEnd/>
                </a:ln>
                <a:effectLst/>
              </p:spPr>
              <p:txBody>
                <a:bodyPr wrap="none">
                  <a:spAutoFit/>
                </a:bodyPr>
                <a:lstStyle/>
                <a:p>
                  <a:pPr algn="l"/>
                  <a:r>
                    <a:rPr lang="en-US"/>
                    <a:t>10</a:t>
                  </a:r>
                </a:p>
              </p:txBody>
            </p:sp>
          </p:grpSp>
          <p:grpSp>
            <p:nvGrpSpPr>
              <p:cNvPr id="7" name="Group 15"/>
              <p:cNvGrpSpPr>
                <a:grpSpLocks/>
              </p:cNvGrpSpPr>
              <p:nvPr/>
            </p:nvGrpSpPr>
            <p:grpSpPr bwMode="auto">
              <a:xfrm>
                <a:off x="3504" y="1488"/>
                <a:ext cx="336" cy="336"/>
                <a:chOff x="2381" y="2928"/>
                <a:chExt cx="336" cy="336"/>
              </a:xfrm>
            </p:grpSpPr>
            <p:sp>
              <p:nvSpPr>
                <p:cNvPr id="493584" name="Oval 16"/>
                <p:cNvSpPr>
                  <a:spLocks noChangeAspect="1" noChangeArrowheads="1"/>
                </p:cNvSpPr>
                <p:nvPr/>
              </p:nvSpPr>
              <p:spPr bwMode="auto">
                <a:xfrm>
                  <a:off x="2381" y="2928"/>
                  <a:ext cx="336" cy="336"/>
                </a:xfrm>
                <a:prstGeom prst="ellipse">
                  <a:avLst/>
                </a:prstGeom>
                <a:noFill/>
                <a:ln w="9525">
                  <a:solidFill>
                    <a:schemeClr val="tx1"/>
                  </a:solidFill>
                  <a:round/>
                  <a:headEnd/>
                  <a:tailEnd/>
                </a:ln>
                <a:effectLst/>
              </p:spPr>
              <p:txBody>
                <a:bodyPr wrap="none" anchor="ctr"/>
                <a:lstStyle/>
                <a:p>
                  <a:endParaRPr lang="en-US"/>
                </a:p>
              </p:txBody>
            </p:sp>
            <p:sp>
              <p:nvSpPr>
                <p:cNvPr id="493585" name="Text Box 17"/>
                <p:cNvSpPr txBox="1">
                  <a:spLocks noChangeArrowheads="1"/>
                </p:cNvSpPr>
                <p:nvPr/>
              </p:nvSpPr>
              <p:spPr bwMode="auto">
                <a:xfrm>
                  <a:off x="2395" y="2928"/>
                  <a:ext cx="308" cy="288"/>
                </a:xfrm>
                <a:prstGeom prst="rect">
                  <a:avLst/>
                </a:prstGeom>
                <a:noFill/>
                <a:ln w="9525">
                  <a:noFill/>
                  <a:miter lim="800000"/>
                  <a:headEnd/>
                  <a:tailEnd/>
                </a:ln>
                <a:effectLst/>
              </p:spPr>
              <p:txBody>
                <a:bodyPr wrap="none">
                  <a:spAutoFit/>
                </a:bodyPr>
                <a:lstStyle/>
                <a:p>
                  <a:pPr algn="l"/>
                  <a:r>
                    <a:rPr lang="en-US"/>
                    <a:t>70</a:t>
                  </a:r>
                </a:p>
              </p:txBody>
            </p:sp>
          </p:grpSp>
          <p:grpSp>
            <p:nvGrpSpPr>
              <p:cNvPr id="8" name="Group 18"/>
              <p:cNvGrpSpPr>
                <a:grpSpLocks/>
              </p:cNvGrpSpPr>
              <p:nvPr/>
            </p:nvGrpSpPr>
            <p:grpSpPr bwMode="auto">
              <a:xfrm>
                <a:off x="1836" y="1488"/>
                <a:ext cx="336" cy="336"/>
                <a:chOff x="2381" y="2928"/>
                <a:chExt cx="336" cy="336"/>
              </a:xfrm>
            </p:grpSpPr>
            <p:sp>
              <p:nvSpPr>
                <p:cNvPr id="493587" name="Oval 19"/>
                <p:cNvSpPr>
                  <a:spLocks noChangeAspect="1" noChangeArrowheads="1"/>
                </p:cNvSpPr>
                <p:nvPr/>
              </p:nvSpPr>
              <p:spPr bwMode="auto">
                <a:xfrm>
                  <a:off x="2381" y="2928"/>
                  <a:ext cx="336" cy="336"/>
                </a:xfrm>
                <a:prstGeom prst="ellipse">
                  <a:avLst/>
                </a:prstGeom>
                <a:noFill/>
                <a:ln w="9525">
                  <a:solidFill>
                    <a:schemeClr val="tx1"/>
                  </a:solidFill>
                  <a:round/>
                  <a:headEnd/>
                  <a:tailEnd/>
                </a:ln>
                <a:effectLst/>
              </p:spPr>
              <p:txBody>
                <a:bodyPr wrap="none" anchor="ctr"/>
                <a:lstStyle/>
                <a:p>
                  <a:endParaRPr lang="en-US"/>
                </a:p>
              </p:txBody>
            </p:sp>
            <p:sp>
              <p:nvSpPr>
                <p:cNvPr id="493588" name="Text Box 20"/>
                <p:cNvSpPr txBox="1">
                  <a:spLocks noChangeArrowheads="1"/>
                </p:cNvSpPr>
                <p:nvPr/>
              </p:nvSpPr>
              <p:spPr bwMode="auto">
                <a:xfrm>
                  <a:off x="2395" y="2928"/>
                  <a:ext cx="308" cy="288"/>
                </a:xfrm>
                <a:prstGeom prst="rect">
                  <a:avLst/>
                </a:prstGeom>
                <a:noFill/>
                <a:ln w="9525">
                  <a:noFill/>
                  <a:miter lim="800000"/>
                  <a:headEnd/>
                  <a:tailEnd/>
                </a:ln>
                <a:effectLst/>
              </p:spPr>
              <p:txBody>
                <a:bodyPr wrap="none">
                  <a:spAutoFit/>
                </a:bodyPr>
                <a:lstStyle/>
                <a:p>
                  <a:pPr algn="l"/>
                  <a:r>
                    <a:rPr lang="en-US"/>
                    <a:t>20</a:t>
                  </a:r>
                </a:p>
              </p:txBody>
            </p:sp>
          </p:grpSp>
          <p:grpSp>
            <p:nvGrpSpPr>
              <p:cNvPr id="9" name="Group 21"/>
              <p:cNvGrpSpPr>
                <a:grpSpLocks/>
              </p:cNvGrpSpPr>
              <p:nvPr/>
            </p:nvGrpSpPr>
            <p:grpSpPr bwMode="auto">
              <a:xfrm>
                <a:off x="1932" y="2832"/>
                <a:ext cx="336" cy="336"/>
                <a:chOff x="2381" y="2928"/>
                <a:chExt cx="336" cy="336"/>
              </a:xfrm>
            </p:grpSpPr>
            <p:sp>
              <p:nvSpPr>
                <p:cNvPr id="493590" name="Oval 22"/>
                <p:cNvSpPr>
                  <a:spLocks noChangeAspect="1" noChangeArrowheads="1"/>
                </p:cNvSpPr>
                <p:nvPr/>
              </p:nvSpPr>
              <p:spPr bwMode="auto">
                <a:xfrm>
                  <a:off x="2381" y="2928"/>
                  <a:ext cx="336" cy="336"/>
                </a:xfrm>
                <a:prstGeom prst="ellipse">
                  <a:avLst/>
                </a:prstGeom>
                <a:noFill/>
                <a:ln w="9525">
                  <a:solidFill>
                    <a:schemeClr val="tx1"/>
                  </a:solidFill>
                  <a:round/>
                  <a:headEnd/>
                  <a:tailEnd/>
                </a:ln>
                <a:effectLst/>
              </p:spPr>
              <p:txBody>
                <a:bodyPr wrap="none" anchor="ctr"/>
                <a:lstStyle/>
                <a:p>
                  <a:endParaRPr lang="en-US"/>
                </a:p>
              </p:txBody>
            </p:sp>
            <p:sp>
              <p:nvSpPr>
                <p:cNvPr id="493591" name="Text Box 23"/>
                <p:cNvSpPr txBox="1">
                  <a:spLocks noChangeArrowheads="1"/>
                </p:cNvSpPr>
                <p:nvPr/>
              </p:nvSpPr>
              <p:spPr bwMode="auto">
                <a:xfrm>
                  <a:off x="2395" y="2928"/>
                  <a:ext cx="308" cy="288"/>
                </a:xfrm>
                <a:prstGeom prst="rect">
                  <a:avLst/>
                </a:prstGeom>
                <a:noFill/>
                <a:ln w="9525">
                  <a:noFill/>
                  <a:miter lim="800000"/>
                  <a:headEnd/>
                  <a:tailEnd/>
                </a:ln>
                <a:effectLst/>
              </p:spPr>
              <p:txBody>
                <a:bodyPr wrap="none">
                  <a:spAutoFit/>
                </a:bodyPr>
                <a:lstStyle/>
                <a:p>
                  <a:pPr algn="l"/>
                  <a:r>
                    <a:rPr lang="en-US"/>
                    <a:t>30</a:t>
                  </a:r>
                </a:p>
              </p:txBody>
            </p:sp>
          </p:grpSp>
          <p:grpSp>
            <p:nvGrpSpPr>
              <p:cNvPr id="10" name="Group 24"/>
              <p:cNvGrpSpPr>
                <a:grpSpLocks/>
              </p:cNvGrpSpPr>
              <p:nvPr/>
            </p:nvGrpSpPr>
            <p:grpSpPr bwMode="auto">
              <a:xfrm>
                <a:off x="2796" y="2832"/>
                <a:ext cx="336" cy="336"/>
                <a:chOff x="2381" y="2928"/>
                <a:chExt cx="336" cy="336"/>
              </a:xfrm>
            </p:grpSpPr>
            <p:sp>
              <p:nvSpPr>
                <p:cNvPr id="493593" name="Oval 25"/>
                <p:cNvSpPr>
                  <a:spLocks noChangeAspect="1" noChangeArrowheads="1"/>
                </p:cNvSpPr>
                <p:nvPr/>
              </p:nvSpPr>
              <p:spPr bwMode="auto">
                <a:xfrm>
                  <a:off x="2381" y="2928"/>
                  <a:ext cx="336" cy="336"/>
                </a:xfrm>
                <a:prstGeom prst="ellipse">
                  <a:avLst/>
                </a:prstGeom>
                <a:noFill/>
                <a:ln w="9525">
                  <a:solidFill>
                    <a:schemeClr val="tx1"/>
                  </a:solidFill>
                  <a:round/>
                  <a:headEnd/>
                  <a:tailEnd/>
                </a:ln>
                <a:effectLst/>
              </p:spPr>
              <p:txBody>
                <a:bodyPr wrap="none" anchor="ctr"/>
                <a:lstStyle/>
                <a:p>
                  <a:endParaRPr lang="en-US"/>
                </a:p>
              </p:txBody>
            </p:sp>
            <p:sp>
              <p:nvSpPr>
                <p:cNvPr id="493594" name="Text Box 26"/>
                <p:cNvSpPr txBox="1">
                  <a:spLocks noChangeArrowheads="1"/>
                </p:cNvSpPr>
                <p:nvPr/>
              </p:nvSpPr>
              <p:spPr bwMode="auto">
                <a:xfrm>
                  <a:off x="2395" y="2928"/>
                  <a:ext cx="308" cy="288"/>
                </a:xfrm>
                <a:prstGeom prst="rect">
                  <a:avLst/>
                </a:prstGeom>
                <a:noFill/>
                <a:ln w="9525">
                  <a:noFill/>
                  <a:miter lim="800000"/>
                  <a:headEnd/>
                  <a:tailEnd/>
                </a:ln>
                <a:effectLst/>
              </p:spPr>
              <p:txBody>
                <a:bodyPr wrap="none">
                  <a:spAutoFit/>
                </a:bodyPr>
                <a:lstStyle/>
                <a:p>
                  <a:pPr algn="l"/>
                  <a:r>
                    <a:rPr lang="en-US"/>
                    <a:t>50</a:t>
                  </a:r>
                </a:p>
              </p:txBody>
            </p:sp>
          </p:grpSp>
          <p:sp>
            <p:nvSpPr>
              <p:cNvPr id="493595" name="Line 27"/>
              <p:cNvSpPr>
                <a:spLocks noChangeShapeType="1"/>
              </p:cNvSpPr>
              <p:nvPr/>
            </p:nvSpPr>
            <p:spPr bwMode="auto">
              <a:xfrm flipH="1">
                <a:off x="2160" y="1200"/>
                <a:ext cx="528" cy="384"/>
              </a:xfrm>
              <a:prstGeom prst="line">
                <a:avLst/>
              </a:prstGeom>
              <a:noFill/>
              <a:ln w="9525">
                <a:solidFill>
                  <a:schemeClr val="tx1"/>
                </a:solidFill>
                <a:round/>
                <a:headEnd/>
                <a:tailEnd type="triangle" w="med" len="med"/>
              </a:ln>
              <a:effectLst/>
            </p:spPr>
            <p:txBody>
              <a:bodyPr wrap="none" anchor="ctr"/>
              <a:lstStyle/>
              <a:p>
                <a:endParaRPr lang="en-US"/>
              </a:p>
            </p:txBody>
          </p:sp>
          <p:sp>
            <p:nvSpPr>
              <p:cNvPr id="493596" name="Line 28"/>
              <p:cNvSpPr>
                <a:spLocks noChangeShapeType="1"/>
              </p:cNvSpPr>
              <p:nvPr/>
            </p:nvSpPr>
            <p:spPr bwMode="auto">
              <a:xfrm flipH="1">
                <a:off x="1536" y="1776"/>
                <a:ext cx="336" cy="384"/>
              </a:xfrm>
              <a:prstGeom prst="line">
                <a:avLst/>
              </a:prstGeom>
              <a:noFill/>
              <a:ln w="9525">
                <a:solidFill>
                  <a:schemeClr val="tx1"/>
                </a:solidFill>
                <a:round/>
                <a:headEnd/>
                <a:tailEnd type="triangle" w="med" len="med"/>
              </a:ln>
              <a:effectLst/>
            </p:spPr>
            <p:txBody>
              <a:bodyPr wrap="none" anchor="ctr"/>
              <a:lstStyle/>
              <a:p>
                <a:endParaRPr lang="en-US"/>
              </a:p>
            </p:txBody>
          </p:sp>
          <p:sp>
            <p:nvSpPr>
              <p:cNvPr id="493597" name="Line 29"/>
              <p:cNvSpPr>
                <a:spLocks noChangeShapeType="1"/>
              </p:cNvSpPr>
              <p:nvPr/>
            </p:nvSpPr>
            <p:spPr bwMode="auto">
              <a:xfrm>
                <a:off x="2112" y="1776"/>
                <a:ext cx="384" cy="384"/>
              </a:xfrm>
              <a:prstGeom prst="line">
                <a:avLst/>
              </a:prstGeom>
              <a:noFill/>
              <a:ln w="9525">
                <a:solidFill>
                  <a:schemeClr val="tx1"/>
                </a:solidFill>
                <a:round/>
                <a:headEnd/>
                <a:tailEnd type="triangle" w="med" len="med"/>
              </a:ln>
              <a:effectLst/>
            </p:spPr>
            <p:txBody>
              <a:bodyPr wrap="none" anchor="ctr"/>
              <a:lstStyle/>
              <a:p>
                <a:endParaRPr lang="en-US"/>
              </a:p>
            </p:txBody>
          </p:sp>
          <p:sp>
            <p:nvSpPr>
              <p:cNvPr id="493598" name="Line 30"/>
              <p:cNvSpPr>
                <a:spLocks noChangeShapeType="1"/>
              </p:cNvSpPr>
              <p:nvPr/>
            </p:nvSpPr>
            <p:spPr bwMode="auto">
              <a:xfrm flipH="1">
                <a:off x="2160" y="2448"/>
                <a:ext cx="240" cy="384"/>
              </a:xfrm>
              <a:prstGeom prst="line">
                <a:avLst/>
              </a:prstGeom>
              <a:noFill/>
              <a:ln w="9525">
                <a:solidFill>
                  <a:schemeClr val="tx1"/>
                </a:solidFill>
                <a:round/>
                <a:headEnd/>
                <a:tailEnd type="triangle" w="med" len="med"/>
              </a:ln>
              <a:effectLst/>
            </p:spPr>
            <p:txBody>
              <a:bodyPr wrap="none" anchor="ctr"/>
              <a:lstStyle/>
              <a:p>
                <a:endParaRPr lang="en-US"/>
              </a:p>
            </p:txBody>
          </p:sp>
          <p:sp>
            <p:nvSpPr>
              <p:cNvPr id="493599" name="Line 31"/>
              <p:cNvSpPr>
                <a:spLocks noChangeShapeType="1"/>
              </p:cNvSpPr>
              <p:nvPr/>
            </p:nvSpPr>
            <p:spPr bwMode="auto">
              <a:xfrm>
                <a:off x="2640" y="2448"/>
                <a:ext cx="288" cy="384"/>
              </a:xfrm>
              <a:prstGeom prst="line">
                <a:avLst/>
              </a:prstGeom>
              <a:noFill/>
              <a:ln w="9525">
                <a:solidFill>
                  <a:schemeClr val="tx1"/>
                </a:solidFill>
                <a:round/>
                <a:headEnd/>
                <a:tailEnd type="triangle" w="med" len="med"/>
              </a:ln>
              <a:effectLst/>
            </p:spPr>
            <p:txBody>
              <a:bodyPr wrap="none" anchor="ctr"/>
              <a:lstStyle/>
              <a:p>
                <a:endParaRPr lang="en-US"/>
              </a:p>
            </p:txBody>
          </p:sp>
          <p:sp>
            <p:nvSpPr>
              <p:cNvPr id="493600" name="Line 32"/>
              <p:cNvSpPr>
                <a:spLocks noChangeShapeType="1"/>
              </p:cNvSpPr>
              <p:nvPr/>
            </p:nvSpPr>
            <p:spPr bwMode="auto">
              <a:xfrm>
                <a:off x="2976" y="1200"/>
                <a:ext cx="528" cy="432"/>
              </a:xfrm>
              <a:prstGeom prst="line">
                <a:avLst/>
              </a:prstGeom>
              <a:noFill/>
              <a:ln w="9525">
                <a:solidFill>
                  <a:schemeClr val="tx1"/>
                </a:solidFill>
                <a:round/>
                <a:headEnd/>
                <a:tailEnd type="triangle" w="med" len="med"/>
              </a:ln>
              <a:effectLst/>
            </p:spPr>
            <p:txBody>
              <a:bodyPr wrap="none" anchor="ctr"/>
              <a:lstStyle/>
              <a:p>
                <a:endParaRPr lang="en-US"/>
              </a:p>
            </p:txBody>
          </p:sp>
        </p:grpSp>
        <p:sp>
          <p:nvSpPr>
            <p:cNvPr id="493601" name="Text Box 33"/>
            <p:cNvSpPr txBox="1">
              <a:spLocks noChangeArrowheads="1"/>
            </p:cNvSpPr>
            <p:nvPr/>
          </p:nvSpPr>
          <p:spPr bwMode="auto">
            <a:xfrm>
              <a:off x="2544" y="864"/>
              <a:ext cx="188" cy="231"/>
            </a:xfrm>
            <a:prstGeom prst="rect">
              <a:avLst/>
            </a:prstGeom>
            <a:noFill/>
            <a:ln w="9525">
              <a:noFill/>
              <a:miter lim="800000"/>
              <a:headEnd/>
              <a:tailEnd/>
            </a:ln>
            <a:effectLst/>
          </p:spPr>
          <p:txBody>
            <a:bodyPr wrap="none" anchor="ctr">
              <a:spAutoFit/>
            </a:bodyPr>
            <a:lstStyle/>
            <a:p>
              <a:r>
                <a:rPr lang="en-US" sz="1800"/>
                <a:t>7</a:t>
              </a:r>
              <a:endParaRPr lang="en-US"/>
            </a:p>
          </p:txBody>
        </p:sp>
        <p:sp>
          <p:nvSpPr>
            <p:cNvPr id="493602" name="Text Box 34"/>
            <p:cNvSpPr txBox="1">
              <a:spLocks noChangeArrowheads="1"/>
            </p:cNvSpPr>
            <p:nvPr/>
          </p:nvSpPr>
          <p:spPr bwMode="auto">
            <a:xfrm>
              <a:off x="2208" y="2112"/>
              <a:ext cx="188" cy="231"/>
            </a:xfrm>
            <a:prstGeom prst="rect">
              <a:avLst/>
            </a:prstGeom>
            <a:noFill/>
            <a:ln w="9525">
              <a:noFill/>
              <a:miter lim="800000"/>
              <a:headEnd/>
              <a:tailEnd/>
            </a:ln>
            <a:effectLst/>
          </p:spPr>
          <p:txBody>
            <a:bodyPr wrap="none" anchor="ctr">
              <a:spAutoFit/>
            </a:bodyPr>
            <a:lstStyle/>
            <a:p>
              <a:r>
                <a:rPr lang="en-US" sz="1800"/>
                <a:t>4</a:t>
              </a:r>
              <a:endParaRPr lang="en-US"/>
            </a:p>
          </p:txBody>
        </p:sp>
        <p:sp>
          <p:nvSpPr>
            <p:cNvPr id="493603" name="Text Box 35"/>
            <p:cNvSpPr txBox="1">
              <a:spLocks noChangeArrowheads="1"/>
            </p:cNvSpPr>
            <p:nvPr/>
          </p:nvSpPr>
          <p:spPr bwMode="auto">
            <a:xfrm>
              <a:off x="1776" y="2784"/>
              <a:ext cx="188" cy="231"/>
            </a:xfrm>
            <a:prstGeom prst="rect">
              <a:avLst/>
            </a:prstGeom>
            <a:noFill/>
            <a:ln w="9525">
              <a:noFill/>
              <a:miter lim="800000"/>
              <a:headEnd/>
              <a:tailEnd/>
            </a:ln>
            <a:effectLst/>
          </p:spPr>
          <p:txBody>
            <a:bodyPr wrap="none" anchor="ctr">
              <a:spAutoFit/>
            </a:bodyPr>
            <a:lstStyle/>
            <a:p>
              <a:r>
                <a:rPr lang="en-US" sz="1800"/>
                <a:t>2</a:t>
              </a:r>
              <a:endParaRPr lang="en-US"/>
            </a:p>
          </p:txBody>
        </p:sp>
        <p:sp>
          <p:nvSpPr>
            <p:cNvPr id="493604" name="Text Box 36"/>
            <p:cNvSpPr txBox="1">
              <a:spLocks noChangeArrowheads="1"/>
            </p:cNvSpPr>
            <p:nvPr/>
          </p:nvSpPr>
          <p:spPr bwMode="auto">
            <a:xfrm>
              <a:off x="1200" y="2112"/>
              <a:ext cx="188" cy="231"/>
            </a:xfrm>
            <a:prstGeom prst="rect">
              <a:avLst/>
            </a:prstGeom>
            <a:noFill/>
            <a:ln w="9525">
              <a:noFill/>
              <a:miter lim="800000"/>
              <a:headEnd/>
              <a:tailEnd/>
            </a:ln>
            <a:effectLst/>
          </p:spPr>
          <p:txBody>
            <a:bodyPr wrap="none" anchor="ctr">
              <a:spAutoFit/>
            </a:bodyPr>
            <a:lstStyle/>
            <a:p>
              <a:r>
                <a:rPr lang="en-US" sz="1800"/>
                <a:t>1</a:t>
              </a:r>
              <a:endParaRPr lang="en-US"/>
            </a:p>
          </p:txBody>
        </p:sp>
        <p:sp>
          <p:nvSpPr>
            <p:cNvPr id="493605" name="Text Box 37"/>
            <p:cNvSpPr txBox="1">
              <a:spLocks noChangeArrowheads="1"/>
            </p:cNvSpPr>
            <p:nvPr/>
          </p:nvSpPr>
          <p:spPr bwMode="auto">
            <a:xfrm>
              <a:off x="1728" y="1344"/>
              <a:ext cx="188" cy="231"/>
            </a:xfrm>
            <a:prstGeom prst="rect">
              <a:avLst/>
            </a:prstGeom>
            <a:noFill/>
            <a:ln w="9525">
              <a:noFill/>
              <a:miter lim="800000"/>
              <a:headEnd/>
              <a:tailEnd/>
            </a:ln>
            <a:effectLst/>
          </p:spPr>
          <p:txBody>
            <a:bodyPr wrap="none" anchor="ctr">
              <a:spAutoFit/>
            </a:bodyPr>
            <a:lstStyle/>
            <a:p>
              <a:r>
                <a:rPr lang="en-US" sz="1800"/>
                <a:t>5</a:t>
              </a:r>
              <a:endParaRPr lang="en-US"/>
            </a:p>
          </p:txBody>
        </p:sp>
        <p:sp>
          <p:nvSpPr>
            <p:cNvPr id="493606" name="Text Box 38"/>
            <p:cNvSpPr txBox="1">
              <a:spLocks noChangeArrowheads="1"/>
            </p:cNvSpPr>
            <p:nvPr/>
          </p:nvSpPr>
          <p:spPr bwMode="auto">
            <a:xfrm>
              <a:off x="3408" y="1296"/>
              <a:ext cx="188" cy="231"/>
            </a:xfrm>
            <a:prstGeom prst="rect">
              <a:avLst/>
            </a:prstGeom>
            <a:noFill/>
            <a:ln w="9525">
              <a:noFill/>
              <a:miter lim="800000"/>
              <a:headEnd/>
              <a:tailEnd/>
            </a:ln>
            <a:effectLst/>
          </p:spPr>
          <p:txBody>
            <a:bodyPr wrap="none" anchor="ctr">
              <a:spAutoFit/>
            </a:bodyPr>
            <a:lstStyle/>
            <a:p>
              <a:r>
                <a:rPr lang="en-US" sz="1800"/>
                <a:t>6</a:t>
              </a:r>
              <a:endParaRPr lang="en-US"/>
            </a:p>
          </p:txBody>
        </p:sp>
        <p:sp>
          <p:nvSpPr>
            <p:cNvPr id="493607" name="Text Box 39"/>
            <p:cNvSpPr txBox="1">
              <a:spLocks noChangeArrowheads="1"/>
            </p:cNvSpPr>
            <p:nvPr/>
          </p:nvSpPr>
          <p:spPr bwMode="auto">
            <a:xfrm>
              <a:off x="2640" y="2784"/>
              <a:ext cx="188" cy="231"/>
            </a:xfrm>
            <a:prstGeom prst="rect">
              <a:avLst/>
            </a:prstGeom>
            <a:noFill/>
            <a:ln w="9525">
              <a:noFill/>
              <a:miter lim="800000"/>
              <a:headEnd/>
              <a:tailEnd/>
            </a:ln>
            <a:effectLst/>
          </p:spPr>
          <p:txBody>
            <a:bodyPr wrap="none" anchor="ctr">
              <a:spAutoFit/>
            </a:bodyPr>
            <a:lstStyle/>
            <a:p>
              <a:r>
                <a:rPr lang="en-US" sz="1800"/>
                <a:t>3</a:t>
              </a:r>
              <a:endParaRPr lang="en-US"/>
            </a:p>
          </p:txBody>
        </p:sp>
      </p:gr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r>
              <a:rPr lang="en-US" sz="3400"/>
              <a:t>Pointer-Based,</a:t>
            </a:r>
            <a:r>
              <a:rPr lang="en-US" sz="3400" i="1"/>
              <a:t> Preorder</a:t>
            </a:r>
            <a:r>
              <a:rPr lang="en-US" sz="3400"/>
              <a:t> Traversal in </a:t>
            </a:r>
            <a:r>
              <a:rPr lang="en-US" sz="3400" i="1"/>
              <a:t>C++</a:t>
            </a:r>
            <a:endParaRPr lang="en-US"/>
          </a:p>
        </p:txBody>
      </p:sp>
      <p:sp>
        <p:nvSpPr>
          <p:cNvPr id="557059" name="Rectangle 3"/>
          <p:cNvSpPr>
            <a:spLocks noGrp="1" noChangeArrowheads="1"/>
          </p:cNvSpPr>
          <p:nvPr>
            <p:ph idx="1"/>
          </p:nvPr>
        </p:nvSpPr>
        <p:spPr/>
        <p:txBody>
          <a:bodyPr/>
          <a:lstStyle/>
          <a:p>
            <a:pPr>
              <a:spcBef>
                <a:spcPct val="0"/>
              </a:spcBef>
              <a:buFontTx/>
              <a:buNone/>
              <a:tabLst>
                <a:tab pos="177800" algn="l"/>
              </a:tabLst>
            </a:pPr>
            <a:r>
              <a:rPr lang="en-US" sz="2200"/>
              <a:t>// </a:t>
            </a:r>
            <a:r>
              <a:rPr lang="en-US" sz="2200" b="1"/>
              <a:t>Private</a:t>
            </a:r>
            <a:r>
              <a:rPr lang="en-US" sz="2200"/>
              <a:t> member function</a:t>
            </a:r>
          </a:p>
          <a:p>
            <a:pPr>
              <a:buFontTx/>
              <a:buNone/>
              <a:tabLst>
                <a:tab pos="177800" algn="l"/>
              </a:tabLst>
            </a:pPr>
            <a:r>
              <a:rPr lang="en-US" sz="2200"/>
              <a:t>void  BinaryTree::</a:t>
            </a:r>
            <a:r>
              <a:rPr lang="en-US" sz="2200" b="1"/>
              <a:t>preorder</a:t>
            </a:r>
            <a:r>
              <a:rPr lang="en-US" sz="2200"/>
              <a:t>( TreeNode  *treePtr,  FunctionType  visit )</a:t>
            </a:r>
          </a:p>
          <a:p>
            <a:pPr>
              <a:spcBef>
                <a:spcPct val="0"/>
              </a:spcBef>
              <a:buFontTx/>
              <a:buNone/>
              <a:tabLst>
                <a:tab pos="177800" algn="l"/>
              </a:tabLst>
            </a:pPr>
            <a:r>
              <a:rPr lang="en-US" sz="2200"/>
              <a:t>{</a:t>
            </a:r>
          </a:p>
          <a:p>
            <a:pPr>
              <a:spcBef>
                <a:spcPct val="0"/>
              </a:spcBef>
              <a:buFontTx/>
              <a:buNone/>
              <a:tabLst>
                <a:tab pos="177800" algn="l"/>
              </a:tabLst>
            </a:pPr>
            <a:r>
              <a:rPr lang="en-US" sz="2200"/>
              <a:t>    if( treePtr != NULL )</a:t>
            </a:r>
          </a:p>
          <a:p>
            <a:pPr>
              <a:spcBef>
                <a:spcPct val="0"/>
              </a:spcBef>
              <a:buFontTx/>
              <a:buNone/>
              <a:tabLst>
                <a:tab pos="177800" algn="l"/>
              </a:tabLst>
            </a:pPr>
            <a:r>
              <a:rPr lang="en-US" sz="2200"/>
              <a:t>    {</a:t>
            </a:r>
          </a:p>
          <a:p>
            <a:pPr>
              <a:spcBef>
                <a:spcPct val="0"/>
              </a:spcBef>
              <a:buFontTx/>
              <a:buNone/>
              <a:tabLst>
                <a:tab pos="177800" algn="l"/>
              </a:tabLst>
            </a:pPr>
            <a:r>
              <a:rPr lang="en-US" sz="2200"/>
              <a:t>        </a:t>
            </a:r>
            <a:r>
              <a:rPr lang="en-US" sz="2200" b="1"/>
              <a:t>visit</a:t>
            </a:r>
            <a:r>
              <a:rPr lang="en-US" sz="2200"/>
              <a:t>( treePtr -&gt; item );</a:t>
            </a:r>
          </a:p>
          <a:p>
            <a:pPr>
              <a:buFontTx/>
              <a:buNone/>
              <a:tabLst>
                <a:tab pos="177800" algn="l"/>
              </a:tabLst>
            </a:pPr>
            <a:r>
              <a:rPr lang="en-US" sz="2200"/>
              <a:t>        preorder( treePtr -&gt; leftChild,  visit );</a:t>
            </a:r>
          </a:p>
          <a:p>
            <a:pPr>
              <a:buFontTx/>
              <a:buNone/>
              <a:tabLst>
                <a:tab pos="177800" algn="l"/>
              </a:tabLst>
            </a:pPr>
            <a:r>
              <a:rPr lang="en-US" sz="2200"/>
              <a:t>        preorder( treePtr -&gt; rightChild,  visit );</a:t>
            </a:r>
          </a:p>
          <a:p>
            <a:pPr>
              <a:spcBef>
                <a:spcPct val="0"/>
              </a:spcBef>
              <a:buFontTx/>
              <a:buNone/>
              <a:tabLst>
                <a:tab pos="177800" algn="l"/>
              </a:tabLst>
            </a:pPr>
            <a:r>
              <a:rPr lang="en-US" sz="2200"/>
              <a:t>    }</a:t>
            </a:r>
          </a:p>
          <a:p>
            <a:pPr>
              <a:spcBef>
                <a:spcPct val="0"/>
              </a:spcBef>
              <a:buFontTx/>
              <a:buNone/>
              <a:tabLst>
                <a:tab pos="177800" algn="l"/>
              </a:tabLst>
            </a:pPr>
            <a:r>
              <a:rPr lang="en-US" sz="2200"/>
              <a:t>}</a:t>
            </a: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p:txBody>
          <a:bodyPr/>
          <a:lstStyle/>
          <a:p>
            <a:r>
              <a:rPr lang="en-US" sz="3600" i="1" dirty="0" err="1"/>
              <a:t>Nonrecursive</a:t>
            </a:r>
            <a:r>
              <a:rPr lang="en-US" sz="3600" dirty="0"/>
              <a:t> Traversal of a Binary Tree</a:t>
            </a:r>
          </a:p>
        </p:txBody>
      </p:sp>
      <p:sp>
        <p:nvSpPr>
          <p:cNvPr id="497667" name="Rectangle 3"/>
          <p:cNvSpPr>
            <a:spLocks noGrp="1" noChangeArrowheads="1"/>
          </p:cNvSpPr>
          <p:nvPr>
            <p:ph idx="1"/>
          </p:nvPr>
        </p:nvSpPr>
        <p:spPr/>
        <p:txBody>
          <a:bodyPr>
            <a:normAutofit fontScale="77500" lnSpcReduction="20000"/>
          </a:bodyPr>
          <a:lstStyle/>
          <a:p>
            <a:pPr>
              <a:buFontTx/>
              <a:buNone/>
            </a:pPr>
            <a:r>
              <a:rPr lang="en-US" b="1" dirty="0"/>
              <a:t>Basic Idea</a:t>
            </a:r>
            <a:r>
              <a:rPr lang="en-US" dirty="0"/>
              <a:t> for a </a:t>
            </a:r>
            <a:r>
              <a:rPr lang="en-US" dirty="0" err="1"/>
              <a:t>Nonrecursive</a:t>
            </a:r>
            <a:r>
              <a:rPr lang="en-US" dirty="0"/>
              <a:t>, </a:t>
            </a:r>
            <a:r>
              <a:rPr lang="en-US" i="1" dirty="0" err="1"/>
              <a:t>Inorder</a:t>
            </a:r>
            <a:r>
              <a:rPr lang="en-US" dirty="0"/>
              <a:t> Traversal:</a:t>
            </a:r>
          </a:p>
          <a:p>
            <a:pPr>
              <a:buFontTx/>
              <a:buNone/>
            </a:pPr>
            <a:r>
              <a:rPr lang="en-US" dirty="0"/>
              <a:t>1) Push a pointer to the </a:t>
            </a:r>
            <a:r>
              <a:rPr lang="en-US" i="1" dirty="0"/>
              <a:t>root</a:t>
            </a:r>
            <a:r>
              <a:rPr lang="en-US" dirty="0"/>
              <a:t> of the binary tree onto a stack.</a:t>
            </a:r>
          </a:p>
          <a:p>
            <a:pPr>
              <a:buFontTx/>
              <a:buNone/>
            </a:pPr>
            <a:r>
              <a:rPr lang="en-US" dirty="0"/>
              <a:t>2) Follow </a:t>
            </a:r>
            <a:r>
              <a:rPr lang="en-US" i="1" dirty="0" err="1"/>
              <a:t>leftChild</a:t>
            </a:r>
            <a:r>
              <a:rPr lang="en-US" dirty="0"/>
              <a:t> pointers, pushing each one onto the stack, until a </a:t>
            </a:r>
            <a:r>
              <a:rPr lang="en-US" i="1" dirty="0"/>
              <a:t>NULL</a:t>
            </a:r>
            <a:r>
              <a:rPr lang="en-US" dirty="0"/>
              <a:t> </a:t>
            </a:r>
            <a:r>
              <a:rPr lang="en-US" i="1" dirty="0" err="1"/>
              <a:t>leftChild</a:t>
            </a:r>
            <a:r>
              <a:rPr lang="en-US" dirty="0"/>
              <a:t> pointer is found.</a:t>
            </a:r>
          </a:p>
          <a:p>
            <a:pPr>
              <a:buFontTx/>
              <a:buNone/>
            </a:pPr>
            <a:r>
              <a:rPr lang="en-US" dirty="0"/>
              <a:t>3) Process (visit) the item in this node.</a:t>
            </a:r>
          </a:p>
          <a:p>
            <a:pPr>
              <a:buFontTx/>
              <a:buNone/>
            </a:pPr>
            <a:r>
              <a:rPr lang="en-US" dirty="0"/>
              <a:t>4) Get the node’s </a:t>
            </a:r>
            <a:r>
              <a:rPr lang="en-US" i="1" dirty="0" err="1"/>
              <a:t>rightChild</a:t>
            </a:r>
            <a:r>
              <a:rPr lang="en-US" dirty="0"/>
              <a:t> pointer:</a:t>
            </a:r>
          </a:p>
          <a:p>
            <a:pPr lvl="1"/>
            <a:r>
              <a:rPr lang="en-US" dirty="0"/>
              <a:t>If it is </a:t>
            </a:r>
            <a:r>
              <a:rPr lang="en-US" b="1" dirty="0"/>
              <a:t>not</a:t>
            </a:r>
            <a:r>
              <a:rPr lang="en-US" dirty="0"/>
              <a:t> </a:t>
            </a:r>
            <a:r>
              <a:rPr lang="en-US" i="1" dirty="0"/>
              <a:t>NULL</a:t>
            </a:r>
            <a:r>
              <a:rPr lang="en-US" dirty="0"/>
              <a:t>, then push it onto the stack, and return to step 2 with the </a:t>
            </a:r>
            <a:r>
              <a:rPr lang="en-US" i="1" dirty="0" err="1"/>
              <a:t>leftChild</a:t>
            </a:r>
            <a:r>
              <a:rPr lang="en-US" dirty="0"/>
              <a:t> pointer of this </a:t>
            </a:r>
            <a:r>
              <a:rPr lang="en-US" i="1" dirty="0" err="1"/>
              <a:t>rightChild</a:t>
            </a:r>
            <a:r>
              <a:rPr lang="en-US" dirty="0"/>
              <a:t>.</a:t>
            </a:r>
          </a:p>
          <a:p>
            <a:pPr lvl="1"/>
            <a:r>
              <a:rPr lang="en-US" dirty="0"/>
              <a:t>If it is </a:t>
            </a:r>
            <a:r>
              <a:rPr lang="en-US" i="1" dirty="0"/>
              <a:t>NULL</a:t>
            </a:r>
            <a:r>
              <a:rPr lang="en-US" dirty="0"/>
              <a:t>, then pop a node pointer from the stack, and return to step 3.  If the stack is empty (so nothing could be popped), then stop — the traversal is done.</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02" name="Object 6"/>
          <p:cNvGraphicFramePr>
            <a:graphicFrameLocks noChangeAspect="1"/>
          </p:cNvGraphicFramePr>
          <p:nvPr/>
        </p:nvGraphicFramePr>
        <p:xfrm>
          <a:off x="5867400" y="3429000"/>
          <a:ext cx="2655888" cy="2971800"/>
        </p:xfrm>
        <a:graphic>
          <a:graphicData uri="http://schemas.openxmlformats.org/presentationml/2006/ole">
            <mc:AlternateContent xmlns:mc="http://schemas.openxmlformats.org/markup-compatibility/2006">
              <mc:Choice xmlns:v="urn:schemas-microsoft-com:vml" Requires="v">
                <p:oleObj spid="_x0000_s1035" name="Photo Editor Photo" r:id="rId4" imgW="1914286" imgH="2142857" progId="">
                  <p:embed/>
                </p:oleObj>
              </mc:Choice>
              <mc:Fallback>
                <p:oleObj name="Photo Editor Photo" r:id="rId4" imgW="1914286" imgH="2142857"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3429000"/>
                        <a:ext cx="2655888"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098" name="Rectangle 2"/>
          <p:cNvSpPr>
            <a:spLocks noGrp="1" noChangeArrowheads="1"/>
          </p:cNvSpPr>
          <p:nvPr>
            <p:ph type="title"/>
          </p:nvPr>
        </p:nvSpPr>
        <p:spPr/>
        <p:txBody>
          <a:bodyPr/>
          <a:lstStyle/>
          <a:p>
            <a:r>
              <a:rPr lang="en-US"/>
              <a:t>Basic Tree Concepts</a:t>
            </a:r>
          </a:p>
        </p:txBody>
      </p:sp>
      <p:sp>
        <p:nvSpPr>
          <p:cNvPr id="4099" name="Rectangle 3" descr="Rectangle: Click to edit Master text styles&#10;Second level&#10;Third level&#10;Fourth level&#10;Fifth level"/>
          <p:cNvSpPr>
            <a:spLocks noGrp="1" noChangeArrowheads="1"/>
          </p:cNvSpPr>
          <p:nvPr>
            <p:ph idx="1"/>
          </p:nvPr>
        </p:nvSpPr>
        <p:spPr/>
        <p:txBody>
          <a:bodyPr>
            <a:normAutofit/>
          </a:bodyPr>
          <a:lstStyle/>
          <a:p>
            <a:r>
              <a:rPr lang="en-US" sz="2400" dirty="0"/>
              <a:t>Node – user-defined data structure that that contains pointers to data and pointers to other nodes:</a:t>
            </a:r>
          </a:p>
          <a:p>
            <a:pPr lvl="1"/>
            <a:r>
              <a:rPr lang="en-US" sz="2000" b="1" dirty="0"/>
              <a:t>Root</a:t>
            </a:r>
            <a:r>
              <a:rPr lang="en-US" sz="2000" dirty="0"/>
              <a:t> – Node from which all other nodes descend</a:t>
            </a:r>
          </a:p>
          <a:p>
            <a:pPr lvl="1"/>
            <a:r>
              <a:rPr lang="en-US" sz="2000" b="1" dirty="0"/>
              <a:t>Parent</a:t>
            </a:r>
            <a:r>
              <a:rPr lang="en-US" sz="2000" dirty="0"/>
              <a:t> – has child nodes arranged in </a:t>
            </a:r>
            <a:r>
              <a:rPr lang="en-US" sz="2000" dirty="0" err="1"/>
              <a:t>subtrees</a:t>
            </a:r>
            <a:r>
              <a:rPr lang="en-US" sz="2000" dirty="0"/>
              <a:t>.</a:t>
            </a:r>
          </a:p>
          <a:p>
            <a:pPr lvl="1"/>
            <a:r>
              <a:rPr lang="en-US" sz="2000" b="1" dirty="0"/>
              <a:t>Child</a:t>
            </a:r>
            <a:r>
              <a:rPr lang="en-US" sz="2000" dirty="0"/>
              <a:t> – nodes in a tree have 0 or more children. </a:t>
            </a:r>
          </a:p>
          <a:p>
            <a:pPr lvl="1"/>
            <a:r>
              <a:rPr lang="en-US" sz="2000" b="1" dirty="0"/>
              <a:t>Leaf</a:t>
            </a:r>
            <a:r>
              <a:rPr lang="en-US" sz="2000" dirty="0"/>
              <a:t> – node without </a:t>
            </a:r>
            <a:r>
              <a:rPr lang="en-US" sz="2000" dirty="0" smtClean="0"/>
              <a:t>descendants</a:t>
            </a:r>
          </a:p>
          <a:p>
            <a:pPr lvl="1"/>
            <a:r>
              <a:rPr lang="en-US" sz="2000" b="1" dirty="0" smtClean="0">
                <a:solidFill>
                  <a:srgbClr val="000000"/>
                </a:solidFill>
              </a:rPr>
              <a:t>Degree</a:t>
            </a:r>
            <a:r>
              <a:rPr lang="en-US" sz="2000" dirty="0" smtClean="0">
                <a:solidFill>
                  <a:srgbClr val="000000"/>
                </a:solidFill>
              </a:rPr>
              <a:t> – number of  direct children a </a:t>
            </a:r>
            <a:br>
              <a:rPr lang="en-US" sz="2000" dirty="0" smtClean="0">
                <a:solidFill>
                  <a:srgbClr val="000000"/>
                </a:solidFill>
              </a:rPr>
            </a:br>
            <a:r>
              <a:rPr lang="en-US" sz="2000" dirty="0" smtClean="0">
                <a:solidFill>
                  <a:srgbClr val="000000"/>
                </a:solidFill>
              </a:rPr>
              <a:t>tree/</a:t>
            </a:r>
            <a:r>
              <a:rPr lang="en-US" sz="2000" dirty="0" err="1" smtClean="0">
                <a:solidFill>
                  <a:srgbClr val="000000"/>
                </a:solidFill>
              </a:rPr>
              <a:t>subtree</a:t>
            </a:r>
            <a:r>
              <a:rPr lang="en-US" sz="2000" dirty="0" smtClean="0">
                <a:solidFill>
                  <a:srgbClr val="000000"/>
                </a:solidFill>
              </a:rPr>
              <a:t> has.</a:t>
            </a:r>
          </a:p>
          <a:p>
            <a:pPr lvl="1">
              <a:buNone/>
            </a:pPr>
            <a:endParaRPr lang="en-US" sz="2000" dirty="0"/>
          </a:p>
        </p:txBody>
      </p:sp>
      <p:sp>
        <p:nvSpPr>
          <p:cNvPr id="4103" name="Rectangle 7"/>
          <p:cNvSpPr>
            <a:spLocks noChangeArrowheads="1"/>
          </p:cNvSpPr>
          <p:nvPr/>
        </p:nvSpPr>
        <p:spPr bwMode="auto">
          <a:xfrm>
            <a:off x="5410200" y="6400800"/>
            <a:ext cx="2667000" cy="457200"/>
          </a:xfrm>
          <a:prstGeom prst="rect">
            <a:avLst/>
          </a:prstGeom>
          <a:solidFill>
            <a:schemeClr val="bg1"/>
          </a:solidFill>
          <a:ln w="9525">
            <a:noFill/>
            <a:miter lim="800000"/>
            <a:headEnd/>
            <a:tailEnd/>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1"/>
          <p:cNvGrpSpPr>
            <a:grpSpLocks/>
          </p:cNvGrpSpPr>
          <p:nvPr/>
        </p:nvGrpSpPr>
        <p:grpSpPr bwMode="auto">
          <a:xfrm>
            <a:off x="5029200" y="1219200"/>
            <a:ext cx="3733800" cy="5029200"/>
            <a:chOff x="1872" y="1008"/>
            <a:chExt cx="2352" cy="3168"/>
          </a:xfrm>
        </p:grpSpPr>
        <p:sp>
          <p:nvSpPr>
            <p:cNvPr id="21508" name="Oval 4"/>
            <p:cNvSpPr>
              <a:spLocks noChangeArrowheads="1"/>
            </p:cNvSpPr>
            <p:nvPr/>
          </p:nvSpPr>
          <p:spPr bwMode="auto">
            <a:xfrm>
              <a:off x="2688" y="1008"/>
              <a:ext cx="384" cy="384"/>
            </a:xfrm>
            <a:prstGeom prst="ellipse">
              <a:avLst/>
            </a:prstGeom>
            <a:solidFill>
              <a:schemeClr val="accent1"/>
            </a:solidFill>
            <a:ln w="9525">
              <a:solidFill>
                <a:schemeClr val="tx1"/>
              </a:solidFill>
              <a:round/>
              <a:headEnd/>
              <a:tailEnd/>
            </a:ln>
            <a:effectLst/>
          </p:spPr>
          <p:txBody>
            <a:bodyPr wrap="none" anchor="ctr"/>
            <a:lstStyle/>
            <a:p>
              <a:pPr algn="ctr"/>
              <a:r>
                <a:rPr lang="en-US">
                  <a:latin typeface="Times New Roman" pitchFamily="18" charset="0"/>
                </a:rPr>
                <a:t>A</a:t>
              </a:r>
            </a:p>
          </p:txBody>
        </p:sp>
        <p:sp>
          <p:nvSpPr>
            <p:cNvPr id="21509" name="Oval 5"/>
            <p:cNvSpPr>
              <a:spLocks noChangeArrowheads="1"/>
            </p:cNvSpPr>
            <p:nvPr/>
          </p:nvSpPr>
          <p:spPr bwMode="auto">
            <a:xfrm>
              <a:off x="1872" y="1728"/>
              <a:ext cx="384" cy="384"/>
            </a:xfrm>
            <a:prstGeom prst="ellipse">
              <a:avLst/>
            </a:prstGeom>
            <a:solidFill>
              <a:schemeClr val="accent1"/>
            </a:solidFill>
            <a:ln w="9525">
              <a:solidFill>
                <a:schemeClr val="tx1"/>
              </a:solidFill>
              <a:round/>
              <a:headEnd/>
              <a:tailEnd/>
            </a:ln>
            <a:effectLst/>
          </p:spPr>
          <p:txBody>
            <a:bodyPr wrap="none" anchor="ctr"/>
            <a:lstStyle/>
            <a:p>
              <a:pPr algn="ctr"/>
              <a:r>
                <a:rPr lang="en-US">
                  <a:latin typeface="Times New Roman" pitchFamily="18" charset="0"/>
                </a:rPr>
                <a:t>B</a:t>
              </a:r>
            </a:p>
          </p:txBody>
        </p:sp>
        <p:sp>
          <p:nvSpPr>
            <p:cNvPr id="21510" name="Oval 6"/>
            <p:cNvSpPr>
              <a:spLocks noChangeArrowheads="1"/>
            </p:cNvSpPr>
            <p:nvPr/>
          </p:nvSpPr>
          <p:spPr bwMode="auto">
            <a:xfrm>
              <a:off x="3456" y="1728"/>
              <a:ext cx="384" cy="384"/>
            </a:xfrm>
            <a:prstGeom prst="ellipse">
              <a:avLst/>
            </a:prstGeom>
            <a:solidFill>
              <a:schemeClr val="accent1"/>
            </a:solidFill>
            <a:ln w="9525">
              <a:solidFill>
                <a:schemeClr val="tx1"/>
              </a:solidFill>
              <a:round/>
              <a:headEnd/>
              <a:tailEnd/>
            </a:ln>
            <a:effectLst/>
          </p:spPr>
          <p:txBody>
            <a:bodyPr wrap="none" anchor="ctr"/>
            <a:lstStyle/>
            <a:p>
              <a:pPr algn="ctr"/>
              <a:r>
                <a:rPr lang="en-US">
                  <a:latin typeface="Times New Roman" pitchFamily="18" charset="0"/>
                </a:rPr>
                <a:t>C</a:t>
              </a:r>
            </a:p>
          </p:txBody>
        </p:sp>
        <p:sp>
          <p:nvSpPr>
            <p:cNvPr id="21511" name="Oval 7"/>
            <p:cNvSpPr>
              <a:spLocks noChangeArrowheads="1"/>
            </p:cNvSpPr>
            <p:nvPr/>
          </p:nvSpPr>
          <p:spPr bwMode="auto">
            <a:xfrm>
              <a:off x="3072" y="2448"/>
              <a:ext cx="384" cy="384"/>
            </a:xfrm>
            <a:prstGeom prst="ellipse">
              <a:avLst/>
            </a:prstGeom>
            <a:solidFill>
              <a:schemeClr val="accent1"/>
            </a:solidFill>
            <a:ln w="9525">
              <a:solidFill>
                <a:schemeClr val="tx1"/>
              </a:solidFill>
              <a:round/>
              <a:headEnd/>
              <a:tailEnd/>
            </a:ln>
            <a:effectLst/>
          </p:spPr>
          <p:txBody>
            <a:bodyPr wrap="none" anchor="ctr"/>
            <a:lstStyle/>
            <a:p>
              <a:pPr algn="ctr"/>
              <a:r>
                <a:rPr lang="en-US">
                  <a:latin typeface="Times New Roman" pitchFamily="18" charset="0"/>
                </a:rPr>
                <a:t>D</a:t>
              </a:r>
            </a:p>
          </p:txBody>
        </p:sp>
        <p:sp>
          <p:nvSpPr>
            <p:cNvPr id="21512" name="Oval 8"/>
            <p:cNvSpPr>
              <a:spLocks noChangeArrowheads="1"/>
            </p:cNvSpPr>
            <p:nvPr/>
          </p:nvSpPr>
          <p:spPr bwMode="auto">
            <a:xfrm>
              <a:off x="3840" y="2448"/>
              <a:ext cx="384" cy="384"/>
            </a:xfrm>
            <a:prstGeom prst="ellipse">
              <a:avLst/>
            </a:prstGeom>
            <a:solidFill>
              <a:schemeClr val="accent1"/>
            </a:solidFill>
            <a:ln w="9525">
              <a:solidFill>
                <a:schemeClr val="tx1"/>
              </a:solidFill>
              <a:round/>
              <a:headEnd/>
              <a:tailEnd/>
            </a:ln>
            <a:effectLst/>
          </p:spPr>
          <p:txBody>
            <a:bodyPr wrap="none" anchor="ctr"/>
            <a:lstStyle/>
            <a:p>
              <a:pPr algn="ctr"/>
              <a:r>
                <a:rPr lang="en-US">
                  <a:latin typeface="Times New Roman" pitchFamily="18" charset="0"/>
                </a:rPr>
                <a:t>E</a:t>
              </a:r>
            </a:p>
          </p:txBody>
        </p:sp>
        <p:sp>
          <p:nvSpPr>
            <p:cNvPr id="21513" name="Oval 9"/>
            <p:cNvSpPr>
              <a:spLocks noChangeArrowheads="1"/>
            </p:cNvSpPr>
            <p:nvPr/>
          </p:nvSpPr>
          <p:spPr bwMode="auto">
            <a:xfrm>
              <a:off x="3312" y="3216"/>
              <a:ext cx="384" cy="384"/>
            </a:xfrm>
            <a:prstGeom prst="ellipse">
              <a:avLst/>
            </a:prstGeom>
            <a:solidFill>
              <a:schemeClr val="accent1"/>
            </a:solidFill>
            <a:ln w="9525">
              <a:solidFill>
                <a:schemeClr val="tx1"/>
              </a:solidFill>
              <a:round/>
              <a:headEnd/>
              <a:tailEnd/>
            </a:ln>
            <a:effectLst/>
          </p:spPr>
          <p:txBody>
            <a:bodyPr wrap="none" anchor="ctr"/>
            <a:lstStyle/>
            <a:p>
              <a:pPr algn="ctr"/>
              <a:r>
                <a:rPr lang="en-US">
                  <a:latin typeface="Times New Roman" pitchFamily="18" charset="0"/>
                </a:rPr>
                <a:t>G</a:t>
              </a:r>
            </a:p>
          </p:txBody>
        </p:sp>
        <p:sp>
          <p:nvSpPr>
            <p:cNvPr id="21514" name="Oval 10"/>
            <p:cNvSpPr>
              <a:spLocks noChangeArrowheads="1"/>
            </p:cNvSpPr>
            <p:nvPr/>
          </p:nvSpPr>
          <p:spPr bwMode="auto">
            <a:xfrm>
              <a:off x="2640" y="3216"/>
              <a:ext cx="384" cy="384"/>
            </a:xfrm>
            <a:prstGeom prst="ellipse">
              <a:avLst/>
            </a:prstGeom>
            <a:solidFill>
              <a:schemeClr val="accent1"/>
            </a:solidFill>
            <a:ln w="9525">
              <a:solidFill>
                <a:schemeClr val="tx1"/>
              </a:solidFill>
              <a:round/>
              <a:headEnd/>
              <a:tailEnd/>
            </a:ln>
            <a:effectLst/>
          </p:spPr>
          <p:txBody>
            <a:bodyPr wrap="none" anchor="ctr"/>
            <a:lstStyle/>
            <a:p>
              <a:pPr algn="ctr"/>
              <a:r>
                <a:rPr lang="en-US">
                  <a:latin typeface="Times New Roman" pitchFamily="18" charset="0"/>
                </a:rPr>
                <a:t>F</a:t>
              </a:r>
            </a:p>
          </p:txBody>
        </p:sp>
        <p:sp>
          <p:nvSpPr>
            <p:cNvPr id="21515" name="Line 11"/>
            <p:cNvSpPr>
              <a:spLocks noChangeShapeType="1"/>
            </p:cNvSpPr>
            <p:nvPr/>
          </p:nvSpPr>
          <p:spPr bwMode="auto">
            <a:xfrm flipH="1">
              <a:off x="2208" y="1344"/>
              <a:ext cx="528" cy="432"/>
            </a:xfrm>
            <a:prstGeom prst="line">
              <a:avLst/>
            </a:prstGeom>
            <a:noFill/>
            <a:ln w="9525">
              <a:solidFill>
                <a:schemeClr val="tx1"/>
              </a:solidFill>
              <a:round/>
              <a:headEnd/>
              <a:tailEnd/>
            </a:ln>
            <a:effectLst/>
          </p:spPr>
          <p:txBody>
            <a:bodyPr/>
            <a:lstStyle/>
            <a:p>
              <a:endParaRPr lang="en-US"/>
            </a:p>
          </p:txBody>
        </p:sp>
        <p:sp>
          <p:nvSpPr>
            <p:cNvPr id="21516" name="Line 12"/>
            <p:cNvSpPr>
              <a:spLocks noChangeShapeType="1"/>
            </p:cNvSpPr>
            <p:nvPr/>
          </p:nvSpPr>
          <p:spPr bwMode="auto">
            <a:xfrm>
              <a:off x="3072" y="1296"/>
              <a:ext cx="432" cy="480"/>
            </a:xfrm>
            <a:prstGeom prst="line">
              <a:avLst/>
            </a:prstGeom>
            <a:noFill/>
            <a:ln w="9525">
              <a:solidFill>
                <a:schemeClr val="tx1"/>
              </a:solidFill>
              <a:round/>
              <a:headEnd/>
              <a:tailEnd/>
            </a:ln>
            <a:effectLst/>
          </p:spPr>
          <p:txBody>
            <a:bodyPr/>
            <a:lstStyle/>
            <a:p>
              <a:endParaRPr lang="en-US"/>
            </a:p>
          </p:txBody>
        </p:sp>
        <p:sp>
          <p:nvSpPr>
            <p:cNvPr id="21517" name="Line 13"/>
            <p:cNvSpPr>
              <a:spLocks noChangeShapeType="1"/>
            </p:cNvSpPr>
            <p:nvPr/>
          </p:nvSpPr>
          <p:spPr bwMode="auto">
            <a:xfrm flipH="1">
              <a:off x="3360" y="2112"/>
              <a:ext cx="192" cy="384"/>
            </a:xfrm>
            <a:prstGeom prst="line">
              <a:avLst/>
            </a:prstGeom>
            <a:noFill/>
            <a:ln w="9525">
              <a:solidFill>
                <a:schemeClr val="tx1"/>
              </a:solidFill>
              <a:round/>
              <a:headEnd/>
              <a:tailEnd/>
            </a:ln>
            <a:effectLst/>
          </p:spPr>
          <p:txBody>
            <a:bodyPr/>
            <a:lstStyle/>
            <a:p>
              <a:endParaRPr lang="en-US"/>
            </a:p>
          </p:txBody>
        </p:sp>
        <p:sp>
          <p:nvSpPr>
            <p:cNvPr id="21518" name="Line 14"/>
            <p:cNvSpPr>
              <a:spLocks noChangeShapeType="1"/>
            </p:cNvSpPr>
            <p:nvPr/>
          </p:nvSpPr>
          <p:spPr bwMode="auto">
            <a:xfrm>
              <a:off x="3744" y="2112"/>
              <a:ext cx="192" cy="336"/>
            </a:xfrm>
            <a:prstGeom prst="line">
              <a:avLst/>
            </a:prstGeom>
            <a:noFill/>
            <a:ln w="9525">
              <a:solidFill>
                <a:schemeClr val="tx1"/>
              </a:solidFill>
              <a:round/>
              <a:headEnd/>
              <a:tailEnd/>
            </a:ln>
            <a:effectLst/>
          </p:spPr>
          <p:txBody>
            <a:bodyPr/>
            <a:lstStyle/>
            <a:p>
              <a:endParaRPr lang="en-US"/>
            </a:p>
          </p:txBody>
        </p:sp>
        <p:sp>
          <p:nvSpPr>
            <p:cNvPr id="21519" name="Line 15"/>
            <p:cNvSpPr>
              <a:spLocks noChangeShapeType="1"/>
            </p:cNvSpPr>
            <p:nvPr/>
          </p:nvSpPr>
          <p:spPr bwMode="auto">
            <a:xfrm flipH="1">
              <a:off x="2976" y="2832"/>
              <a:ext cx="240" cy="432"/>
            </a:xfrm>
            <a:prstGeom prst="line">
              <a:avLst/>
            </a:prstGeom>
            <a:noFill/>
            <a:ln w="9525">
              <a:solidFill>
                <a:schemeClr val="tx1"/>
              </a:solidFill>
              <a:round/>
              <a:headEnd/>
              <a:tailEnd/>
            </a:ln>
            <a:effectLst/>
          </p:spPr>
          <p:txBody>
            <a:bodyPr/>
            <a:lstStyle/>
            <a:p>
              <a:endParaRPr lang="en-US"/>
            </a:p>
          </p:txBody>
        </p:sp>
        <p:sp>
          <p:nvSpPr>
            <p:cNvPr id="21520" name="Line 16"/>
            <p:cNvSpPr>
              <a:spLocks noChangeShapeType="1"/>
            </p:cNvSpPr>
            <p:nvPr/>
          </p:nvSpPr>
          <p:spPr bwMode="auto">
            <a:xfrm>
              <a:off x="3312" y="2832"/>
              <a:ext cx="144" cy="384"/>
            </a:xfrm>
            <a:prstGeom prst="line">
              <a:avLst/>
            </a:prstGeom>
            <a:noFill/>
            <a:ln w="9525">
              <a:solidFill>
                <a:schemeClr val="tx1"/>
              </a:solidFill>
              <a:round/>
              <a:headEnd/>
              <a:tailEnd/>
            </a:ln>
            <a:effectLst/>
          </p:spPr>
          <p:txBody>
            <a:bodyPr/>
            <a:lstStyle/>
            <a:p>
              <a:endParaRPr lang="en-US"/>
            </a:p>
          </p:txBody>
        </p:sp>
        <p:sp>
          <p:nvSpPr>
            <p:cNvPr id="21521" name="Oval 17"/>
            <p:cNvSpPr>
              <a:spLocks noChangeArrowheads="1"/>
            </p:cNvSpPr>
            <p:nvPr/>
          </p:nvSpPr>
          <p:spPr bwMode="auto">
            <a:xfrm>
              <a:off x="3312" y="3792"/>
              <a:ext cx="384" cy="384"/>
            </a:xfrm>
            <a:prstGeom prst="ellipse">
              <a:avLst/>
            </a:prstGeom>
            <a:solidFill>
              <a:schemeClr val="accent1"/>
            </a:solidFill>
            <a:ln w="9525">
              <a:solidFill>
                <a:schemeClr val="tx1"/>
              </a:solidFill>
              <a:round/>
              <a:headEnd/>
              <a:tailEnd/>
            </a:ln>
            <a:effectLst/>
          </p:spPr>
          <p:txBody>
            <a:bodyPr wrap="none" anchor="ctr"/>
            <a:lstStyle/>
            <a:p>
              <a:pPr algn="ctr"/>
              <a:r>
                <a:rPr lang="en-US">
                  <a:latin typeface="Times New Roman" pitchFamily="18" charset="0"/>
                </a:rPr>
                <a:t>H</a:t>
              </a:r>
            </a:p>
          </p:txBody>
        </p:sp>
        <p:sp>
          <p:nvSpPr>
            <p:cNvPr id="21522" name="Line 18"/>
            <p:cNvSpPr>
              <a:spLocks noChangeShapeType="1"/>
            </p:cNvSpPr>
            <p:nvPr/>
          </p:nvSpPr>
          <p:spPr bwMode="auto">
            <a:xfrm>
              <a:off x="3504" y="3600"/>
              <a:ext cx="0" cy="192"/>
            </a:xfrm>
            <a:prstGeom prst="line">
              <a:avLst/>
            </a:prstGeom>
            <a:noFill/>
            <a:ln w="9525">
              <a:solidFill>
                <a:schemeClr val="tx1"/>
              </a:solidFill>
              <a:round/>
              <a:headEnd/>
              <a:tailEnd/>
            </a:ln>
            <a:effectLst/>
          </p:spPr>
          <p:txBody>
            <a:bodyPr/>
            <a:lstStyle/>
            <a:p>
              <a:endParaRPr lang="en-US"/>
            </a:p>
          </p:txBody>
        </p:sp>
      </p:grpSp>
      <p:sp>
        <p:nvSpPr>
          <p:cNvPr id="24" name="Title 23"/>
          <p:cNvSpPr>
            <a:spLocks noGrp="1"/>
          </p:cNvSpPr>
          <p:nvPr>
            <p:ph type="title"/>
          </p:nvPr>
        </p:nvSpPr>
        <p:spPr/>
        <p:txBody>
          <a:bodyPr/>
          <a:lstStyle/>
          <a:p>
            <a:r>
              <a:rPr lang="en-US" dirty="0" smtClean="0"/>
              <a:t>Height and Level of a Tree</a:t>
            </a:r>
            <a:endParaRPr lang="en-US" dirty="0"/>
          </a:p>
        </p:txBody>
      </p:sp>
      <p:sp>
        <p:nvSpPr>
          <p:cNvPr id="25" name="Content Placeholder 24"/>
          <p:cNvSpPr>
            <a:spLocks noGrp="1"/>
          </p:cNvSpPr>
          <p:nvPr>
            <p:ph sz="half" idx="1"/>
          </p:nvPr>
        </p:nvSpPr>
        <p:spPr>
          <a:xfrm>
            <a:off x="609600" y="1600200"/>
            <a:ext cx="4191000" cy="4419600"/>
          </a:xfrm>
        </p:spPr>
        <p:txBody>
          <a:bodyPr>
            <a:normAutofit lnSpcReduction="10000"/>
          </a:bodyPr>
          <a:lstStyle/>
          <a:p>
            <a:r>
              <a:rPr lang="en-US" b="1" dirty="0" smtClean="0">
                <a:latin typeface="Times New Roman" pitchFamily="18" charset="0"/>
              </a:rPr>
              <a:t>Height</a:t>
            </a:r>
            <a:r>
              <a:rPr lang="en-US" dirty="0" smtClean="0">
                <a:latin typeface="Times New Roman" pitchFamily="18" charset="0"/>
              </a:rPr>
              <a:t> – # of edges on the  </a:t>
            </a:r>
            <a:r>
              <a:rPr lang="en-US" i="1" dirty="0" smtClean="0">
                <a:latin typeface="Times New Roman" pitchFamily="18" charset="0"/>
              </a:rPr>
              <a:t>longest</a:t>
            </a:r>
            <a:r>
              <a:rPr lang="en-US" dirty="0" smtClean="0">
                <a:latin typeface="Times New Roman" pitchFamily="18" charset="0"/>
              </a:rPr>
              <a:t> path from the root to a leaf.</a:t>
            </a:r>
          </a:p>
          <a:p>
            <a:endParaRPr lang="en-US" sz="1000" dirty="0" smtClean="0">
              <a:latin typeface="Times New Roman" pitchFamily="18" charset="0"/>
            </a:endParaRPr>
          </a:p>
          <a:p>
            <a:r>
              <a:rPr lang="en-US" b="1" dirty="0" smtClean="0">
                <a:latin typeface="Times New Roman" pitchFamily="18" charset="0"/>
              </a:rPr>
              <a:t>Level</a:t>
            </a:r>
            <a:r>
              <a:rPr lang="en-US" dirty="0" smtClean="0">
                <a:latin typeface="Times New Roman" pitchFamily="18" charset="0"/>
              </a:rPr>
              <a:t> – Root is at level 0, its   direct children are at level 1, etc.</a:t>
            </a:r>
          </a:p>
          <a:p>
            <a:r>
              <a:rPr lang="en-US" kern="1200" dirty="0" smtClean="0"/>
              <a:t>Recursive definition for height:</a:t>
            </a:r>
          </a:p>
          <a:p>
            <a:pPr marL="0" lvl="0" indent="0" eaLnBrk="0" hangingPunct="0">
              <a:buClr>
                <a:srgbClr val="817F3F"/>
              </a:buClr>
              <a:buSzPct val="75000"/>
              <a:buNone/>
            </a:pPr>
            <a:r>
              <a:rPr lang="en-US" sz="2100" b="1" kern="1200" dirty="0" smtClean="0">
                <a:latin typeface="Times New Roman" pitchFamily="18" charset="0"/>
              </a:rPr>
              <a:t>1+ max(height(T</a:t>
            </a:r>
            <a:r>
              <a:rPr lang="en-US" sz="2100" b="1" kern="1200" baseline="-25000" dirty="0" smtClean="0">
                <a:latin typeface="Times New Roman" pitchFamily="18" charset="0"/>
              </a:rPr>
              <a:t>L</a:t>
            </a:r>
            <a:r>
              <a:rPr lang="en-US" sz="2100" b="1" kern="1200" dirty="0" smtClean="0">
                <a:latin typeface="Times New Roman" pitchFamily="18" charset="0"/>
              </a:rPr>
              <a:t>), height(T</a:t>
            </a:r>
            <a:r>
              <a:rPr lang="en-US" sz="2100" b="1" kern="1200" baseline="-25000" dirty="0" smtClean="0">
                <a:latin typeface="Times New Roman" pitchFamily="18" charset="0"/>
              </a:rPr>
              <a:t>R</a:t>
            </a:r>
            <a:r>
              <a:rPr lang="en-US" sz="2100" b="1" kern="1200" dirty="0" smtClean="0">
                <a:latin typeface="Times New Roman" pitchFamily="18" charset="0"/>
              </a:rPr>
              <a:t>)) </a:t>
            </a:r>
            <a:br>
              <a:rPr lang="en-US" sz="2100" b="1" kern="1200" dirty="0" smtClean="0">
                <a:latin typeface="Times New Roman" pitchFamily="18" charset="0"/>
              </a:rPr>
            </a:br>
            <a:endParaRPr lang="en-US" sz="2100" b="1" kern="1200" dirty="0" smtClean="0">
              <a:latin typeface="Times New Roman" pitchFamily="18" charset="0"/>
            </a:endParaRPr>
          </a:p>
        </p:txBody>
      </p:sp>
      <p:sp>
        <p:nvSpPr>
          <p:cNvPr id="26" name="Content Placeholder 25"/>
          <p:cNvSpPr>
            <a:spLocks noGrp="1"/>
          </p:cNvSpPr>
          <p:nvPr>
            <p:ph sz="half" idx="2"/>
          </p:nvPr>
        </p:nvSpPr>
        <p:spPr/>
        <p:txBody>
          <a:bodyPr/>
          <a:lstStyle/>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a:lstStyle/>
          <a:p>
            <a:r>
              <a:rPr lang="en-US" dirty="0" smtClean="0"/>
              <a:t>Rooted Trees: </a:t>
            </a:r>
            <a:r>
              <a:rPr lang="en-US" i="1" dirty="0"/>
              <a:t>Example</a:t>
            </a:r>
            <a:endParaRPr lang="en-US" dirty="0"/>
          </a:p>
        </p:txBody>
      </p:sp>
      <p:grpSp>
        <p:nvGrpSpPr>
          <p:cNvPr id="2" name="Group 40"/>
          <p:cNvGrpSpPr>
            <a:grpSpLocks/>
          </p:cNvGrpSpPr>
          <p:nvPr/>
        </p:nvGrpSpPr>
        <p:grpSpPr bwMode="auto">
          <a:xfrm>
            <a:off x="533400" y="1905000"/>
            <a:ext cx="5357813" cy="3962400"/>
            <a:chOff x="1104" y="1200"/>
            <a:chExt cx="3375" cy="2496"/>
          </a:xfrm>
        </p:grpSpPr>
        <p:grpSp>
          <p:nvGrpSpPr>
            <p:cNvPr id="3" name="Group 39"/>
            <p:cNvGrpSpPr>
              <a:grpSpLocks/>
            </p:cNvGrpSpPr>
            <p:nvPr/>
          </p:nvGrpSpPr>
          <p:grpSpPr bwMode="auto">
            <a:xfrm>
              <a:off x="1200" y="1488"/>
              <a:ext cx="3168" cy="1920"/>
              <a:chOff x="1200" y="1488"/>
              <a:chExt cx="3168" cy="1920"/>
            </a:xfrm>
          </p:grpSpPr>
          <p:sp>
            <p:nvSpPr>
              <p:cNvPr id="470021" name="AutoShape 5"/>
              <p:cNvSpPr>
                <a:spLocks noChangeArrowheads="1"/>
              </p:cNvSpPr>
              <p:nvPr/>
            </p:nvSpPr>
            <p:spPr bwMode="auto">
              <a:xfrm>
                <a:off x="2832" y="1488"/>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0023" name="AutoShape 7"/>
              <p:cNvSpPr>
                <a:spLocks noChangeArrowheads="1"/>
              </p:cNvSpPr>
              <p:nvPr/>
            </p:nvSpPr>
            <p:spPr bwMode="auto">
              <a:xfrm>
                <a:off x="4272" y="2400"/>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0024" name="AutoShape 8"/>
              <p:cNvSpPr>
                <a:spLocks noChangeArrowheads="1"/>
              </p:cNvSpPr>
              <p:nvPr/>
            </p:nvSpPr>
            <p:spPr bwMode="auto">
              <a:xfrm>
                <a:off x="3840" y="2400"/>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0025" name="AutoShape 9"/>
              <p:cNvSpPr>
                <a:spLocks noChangeArrowheads="1"/>
              </p:cNvSpPr>
              <p:nvPr/>
            </p:nvSpPr>
            <p:spPr bwMode="auto">
              <a:xfrm>
                <a:off x="2160" y="2400"/>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0026" name="AutoShape 10"/>
              <p:cNvSpPr>
                <a:spLocks noChangeArrowheads="1"/>
              </p:cNvSpPr>
              <p:nvPr/>
            </p:nvSpPr>
            <p:spPr bwMode="auto">
              <a:xfrm>
                <a:off x="1200" y="2400"/>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0027" name="AutoShape 11"/>
              <p:cNvSpPr>
                <a:spLocks noChangeArrowheads="1"/>
              </p:cNvSpPr>
              <p:nvPr/>
            </p:nvSpPr>
            <p:spPr bwMode="auto">
              <a:xfrm>
                <a:off x="1680" y="2400"/>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0028" name="AutoShape 12"/>
              <p:cNvSpPr>
                <a:spLocks noChangeArrowheads="1"/>
              </p:cNvSpPr>
              <p:nvPr/>
            </p:nvSpPr>
            <p:spPr bwMode="auto">
              <a:xfrm>
                <a:off x="4080" y="1920"/>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0029" name="AutoShape 13"/>
              <p:cNvSpPr>
                <a:spLocks noChangeArrowheads="1"/>
              </p:cNvSpPr>
              <p:nvPr/>
            </p:nvSpPr>
            <p:spPr bwMode="auto">
              <a:xfrm>
                <a:off x="1680" y="1920"/>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0031" name="AutoShape 15"/>
              <p:cNvSpPr>
                <a:spLocks noChangeArrowheads="1"/>
              </p:cNvSpPr>
              <p:nvPr/>
            </p:nvSpPr>
            <p:spPr bwMode="auto">
              <a:xfrm>
                <a:off x="2400" y="3312"/>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0032" name="AutoShape 16"/>
              <p:cNvSpPr>
                <a:spLocks noChangeArrowheads="1"/>
              </p:cNvSpPr>
              <p:nvPr/>
            </p:nvSpPr>
            <p:spPr bwMode="auto">
              <a:xfrm>
                <a:off x="1920" y="3312"/>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0033" name="AutoShape 17"/>
              <p:cNvSpPr>
                <a:spLocks noChangeArrowheads="1"/>
              </p:cNvSpPr>
              <p:nvPr/>
            </p:nvSpPr>
            <p:spPr bwMode="auto">
              <a:xfrm>
                <a:off x="2160" y="2880"/>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0034" name="Line 18"/>
              <p:cNvSpPr>
                <a:spLocks noChangeShapeType="1"/>
              </p:cNvSpPr>
              <p:nvPr/>
            </p:nvSpPr>
            <p:spPr bwMode="auto">
              <a:xfrm flipH="1">
                <a:off x="1776" y="1584"/>
                <a:ext cx="1104" cy="336"/>
              </a:xfrm>
              <a:prstGeom prst="line">
                <a:avLst/>
              </a:prstGeom>
              <a:noFill/>
              <a:ln w="9525">
                <a:solidFill>
                  <a:schemeClr val="tx1"/>
                </a:solidFill>
                <a:round/>
                <a:headEnd/>
                <a:tailEnd type="triangle" w="med" len="med"/>
              </a:ln>
              <a:effectLst/>
            </p:spPr>
            <p:txBody>
              <a:bodyPr wrap="none" anchor="ctr"/>
              <a:lstStyle/>
              <a:p>
                <a:endParaRPr lang="en-US"/>
              </a:p>
            </p:txBody>
          </p:sp>
          <p:sp>
            <p:nvSpPr>
              <p:cNvPr id="470035" name="Line 19"/>
              <p:cNvSpPr>
                <a:spLocks noChangeShapeType="1"/>
              </p:cNvSpPr>
              <p:nvPr/>
            </p:nvSpPr>
            <p:spPr bwMode="auto">
              <a:xfrm>
                <a:off x="2880" y="1584"/>
                <a:ext cx="1200" cy="336"/>
              </a:xfrm>
              <a:prstGeom prst="line">
                <a:avLst/>
              </a:prstGeom>
              <a:noFill/>
              <a:ln w="9525">
                <a:solidFill>
                  <a:schemeClr val="tx1"/>
                </a:solidFill>
                <a:round/>
                <a:headEnd/>
                <a:tailEnd type="triangle" w="med" len="med"/>
              </a:ln>
              <a:effectLst/>
            </p:spPr>
            <p:txBody>
              <a:bodyPr wrap="none" anchor="ctr"/>
              <a:lstStyle/>
              <a:p>
                <a:endParaRPr lang="en-US"/>
              </a:p>
            </p:txBody>
          </p:sp>
          <p:sp>
            <p:nvSpPr>
              <p:cNvPr id="470036" name="Line 20"/>
              <p:cNvSpPr>
                <a:spLocks noChangeShapeType="1"/>
              </p:cNvSpPr>
              <p:nvPr/>
            </p:nvSpPr>
            <p:spPr bwMode="auto">
              <a:xfrm>
                <a:off x="1728" y="2016"/>
                <a:ext cx="0" cy="384"/>
              </a:xfrm>
              <a:prstGeom prst="line">
                <a:avLst/>
              </a:prstGeom>
              <a:noFill/>
              <a:ln w="9525">
                <a:solidFill>
                  <a:schemeClr val="tx1"/>
                </a:solidFill>
                <a:round/>
                <a:headEnd/>
                <a:tailEnd type="triangle" w="med" len="med"/>
              </a:ln>
              <a:effectLst/>
            </p:spPr>
            <p:txBody>
              <a:bodyPr wrap="none" anchor="ctr"/>
              <a:lstStyle/>
              <a:p>
                <a:endParaRPr lang="en-US"/>
              </a:p>
            </p:txBody>
          </p:sp>
          <p:sp>
            <p:nvSpPr>
              <p:cNvPr id="470037" name="Line 21"/>
              <p:cNvSpPr>
                <a:spLocks noChangeShapeType="1"/>
              </p:cNvSpPr>
              <p:nvPr/>
            </p:nvSpPr>
            <p:spPr bwMode="auto">
              <a:xfrm flipH="1">
                <a:off x="1296" y="2016"/>
                <a:ext cx="432" cy="384"/>
              </a:xfrm>
              <a:prstGeom prst="line">
                <a:avLst/>
              </a:prstGeom>
              <a:noFill/>
              <a:ln w="9525">
                <a:solidFill>
                  <a:schemeClr val="tx1"/>
                </a:solidFill>
                <a:round/>
                <a:headEnd/>
                <a:tailEnd type="triangle" w="med" len="med"/>
              </a:ln>
              <a:effectLst/>
            </p:spPr>
            <p:txBody>
              <a:bodyPr wrap="none" anchor="ctr"/>
              <a:lstStyle/>
              <a:p>
                <a:endParaRPr lang="en-US"/>
              </a:p>
            </p:txBody>
          </p:sp>
          <p:sp>
            <p:nvSpPr>
              <p:cNvPr id="470038" name="Line 22"/>
              <p:cNvSpPr>
                <a:spLocks noChangeShapeType="1"/>
              </p:cNvSpPr>
              <p:nvPr/>
            </p:nvSpPr>
            <p:spPr bwMode="auto">
              <a:xfrm>
                <a:off x="1728" y="2016"/>
                <a:ext cx="432" cy="384"/>
              </a:xfrm>
              <a:prstGeom prst="line">
                <a:avLst/>
              </a:prstGeom>
              <a:noFill/>
              <a:ln w="9525">
                <a:solidFill>
                  <a:schemeClr val="tx1"/>
                </a:solidFill>
                <a:round/>
                <a:headEnd/>
                <a:tailEnd type="triangle" w="med" len="med"/>
              </a:ln>
              <a:effectLst/>
            </p:spPr>
            <p:txBody>
              <a:bodyPr wrap="none" anchor="ctr"/>
              <a:lstStyle/>
              <a:p>
                <a:endParaRPr lang="en-US"/>
              </a:p>
            </p:txBody>
          </p:sp>
          <p:sp>
            <p:nvSpPr>
              <p:cNvPr id="470039" name="Line 23"/>
              <p:cNvSpPr>
                <a:spLocks noChangeShapeType="1"/>
              </p:cNvSpPr>
              <p:nvPr/>
            </p:nvSpPr>
            <p:spPr bwMode="auto">
              <a:xfrm>
                <a:off x="2208" y="2496"/>
                <a:ext cx="0" cy="384"/>
              </a:xfrm>
              <a:prstGeom prst="line">
                <a:avLst/>
              </a:prstGeom>
              <a:noFill/>
              <a:ln w="9525">
                <a:solidFill>
                  <a:schemeClr val="tx1"/>
                </a:solidFill>
                <a:round/>
                <a:headEnd/>
                <a:tailEnd type="triangle" w="med" len="med"/>
              </a:ln>
              <a:effectLst/>
            </p:spPr>
            <p:txBody>
              <a:bodyPr wrap="none" anchor="ctr"/>
              <a:lstStyle/>
              <a:p>
                <a:endParaRPr lang="en-US"/>
              </a:p>
            </p:txBody>
          </p:sp>
          <p:sp>
            <p:nvSpPr>
              <p:cNvPr id="470040" name="Line 24"/>
              <p:cNvSpPr>
                <a:spLocks noChangeShapeType="1"/>
              </p:cNvSpPr>
              <p:nvPr/>
            </p:nvSpPr>
            <p:spPr bwMode="auto">
              <a:xfrm flipH="1">
                <a:off x="2016" y="2976"/>
                <a:ext cx="192" cy="336"/>
              </a:xfrm>
              <a:prstGeom prst="line">
                <a:avLst/>
              </a:prstGeom>
              <a:noFill/>
              <a:ln w="9525">
                <a:solidFill>
                  <a:schemeClr val="tx1"/>
                </a:solidFill>
                <a:round/>
                <a:headEnd/>
                <a:tailEnd type="triangle" w="med" len="med"/>
              </a:ln>
              <a:effectLst/>
            </p:spPr>
            <p:txBody>
              <a:bodyPr wrap="none" anchor="ctr"/>
              <a:lstStyle/>
              <a:p>
                <a:endParaRPr lang="en-US"/>
              </a:p>
            </p:txBody>
          </p:sp>
          <p:sp>
            <p:nvSpPr>
              <p:cNvPr id="470041" name="Line 25"/>
              <p:cNvSpPr>
                <a:spLocks noChangeShapeType="1"/>
              </p:cNvSpPr>
              <p:nvPr/>
            </p:nvSpPr>
            <p:spPr bwMode="auto">
              <a:xfrm>
                <a:off x="2208" y="2976"/>
                <a:ext cx="192" cy="336"/>
              </a:xfrm>
              <a:prstGeom prst="line">
                <a:avLst/>
              </a:prstGeom>
              <a:noFill/>
              <a:ln w="9525">
                <a:solidFill>
                  <a:schemeClr val="tx1"/>
                </a:solidFill>
                <a:round/>
                <a:headEnd/>
                <a:tailEnd type="triangle" w="med" len="med"/>
              </a:ln>
              <a:effectLst/>
            </p:spPr>
            <p:txBody>
              <a:bodyPr wrap="none" anchor="ctr"/>
              <a:lstStyle/>
              <a:p>
                <a:endParaRPr lang="en-US"/>
              </a:p>
            </p:txBody>
          </p:sp>
          <p:sp>
            <p:nvSpPr>
              <p:cNvPr id="470042" name="Line 26"/>
              <p:cNvSpPr>
                <a:spLocks noChangeShapeType="1"/>
              </p:cNvSpPr>
              <p:nvPr/>
            </p:nvSpPr>
            <p:spPr bwMode="auto">
              <a:xfrm flipH="1">
                <a:off x="3936" y="2016"/>
                <a:ext cx="192" cy="384"/>
              </a:xfrm>
              <a:prstGeom prst="line">
                <a:avLst/>
              </a:prstGeom>
              <a:noFill/>
              <a:ln w="9525">
                <a:solidFill>
                  <a:schemeClr val="tx1"/>
                </a:solidFill>
                <a:round/>
                <a:headEnd/>
                <a:tailEnd type="triangle" w="med" len="med"/>
              </a:ln>
              <a:effectLst/>
            </p:spPr>
            <p:txBody>
              <a:bodyPr wrap="none" anchor="ctr"/>
              <a:lstStyle/>
              <a:p>
                <a:endParaRPr lang="en-US"/>
              </a:p>
            </p:txBody>
          </p:sp>
          <p:sp>
            <p:nvSpPr>
              <p:cNvPr id="470043" name="Line 27"/>
              <p:cNvSpPr>
                <a:spLocks noChangeShapeType="1"/>
              </p:cNvSpPr>
              <p:nvPr/>
            </p:nvSpPr>
            <p:spPr bwMode="auto">
              <a:xfrm>
                <a:off x="4128" y="2016"/>
                <a:ext cx="192" cy="384"/>
              </a:xfrm>
              <a:prstGeom prst="line">
                <a:avLst/>
              </a:prstGeom>
              <a:noFill/>
              <a:ln w="9525">
                <a:solidFill>
                  <a:schemeClr val="tx1"/>
                </a:solidFill>
                <a:round/>
                <a:headEnd/>
                <a:tailEnd type="triangle" w="med" len="med"/>
              </a:ln>
              <a:effectLst/>
            </p:spPr>
            <p:txBody>
              <a:bodyPr wrap="none" anchor="ctr"/>
              <a:lstStyle/>
              <a:p>
                <a:endParaRPr lang="en-US"/>
              </a:p>
            </p:txBody>
          </p:sp>
        </p:grpSp>
        <p:sp>
          <p:nvSpPr>
            <p:cNvPr id="470044" name="Text Box 28"/>
            <p:cNvSpPr txBox="1">
              <a:spLocks noChangeArrowheads="1"/>
            </p:cNvSpPr>
            <p:nvPr/>
          </p:nvSpPr>
          <p:spPr bwMode="auto">
            <a:xfrm>
              <a:off x="2752" y="1200"/>
              <a:ext cx="255" cy="288"/>
            </a:xfrm>
            <a:prstGeom prst="rect">
              <a:avLst/>
            </a:prstGeom>
            <a:noFill/>
            <a:ln w="9525">
              <a:noFill/>
              <a:miter lim="800000"/>
              <a:headEnd/>
              <a:tailEnd/>
            </a:ln>
            <a:effectLst/>
          </p:spPr>
          <p:txBody>
            <a:bodyPr wrap="none" anchor="ctr">
              <a:spAutoFit/>
            </a:bodyPr>
            <a:lstStyle/>
            <a:p>
              <a:r>
                <a:rPr lang="en-US"/>
                <a:t>A</a:t>
              </a:r>
            </a:p>
          </p:txBody>
        </p:sp>
        <p:sp>
          <p:nvSpPr>
            <p:cNvPr id="470045" name="Text Box 29"/>
            <p:cNvSpPr txBox="1">
              <a:spLocks noChangeArrowheads="1"/>
            </p:cNvSpPr>
            <p:nvPr/>
          </p:nvSpPr>
          <p:spPr bwMode="auto">
            <a:xfrm>
              <a:off x="1440" y="1776"/>
              <a:ext cx="244" cy="288"/>
            </a:xfrm>
            <a:prstGeom prst="rect">
              <a:avLst/>
            </a:prstGeom>
            <a:noFill/>
            <a:ln w="9525">
              <a:noFill/>
              <a:miter lim="800000"/>
              <a:headEnd/>
              <a:tailEnd/>
            </a:ln>
            <a:effectLst/>
          </p:spPr>
          <p:txBody>
            <a:bodyPr wrap="none" anchor="ctr">
              <a:spAutoFit/>
            </a:bodyPr>
            <a:lstStyle/>
            <a:p>
              <a:r>
                <a:rPr lang="en-US"/>
                <a:t>B</a:t>
              </a:r>
            </a:p>
          </p:txBody>
        </p:sp>
        <p:sp>
          <p:nvSpPr>
            <p:cNvPr id="470046" name="Text Box 30"/>
            <p:cNvSpPr txBox="1">
              <a:spLocks noChangeArrowheads="1"/>
            </p:cNvSpPr>
            <p:nvPr/>
          </p:nvSpPr>
          <p:spPr bwMode="auto">
            <a:xfrm>
              <a:off x="4176" y="1776"/>
              <a:ext cx="244" cy="288"/>
            </a:xfrm>
            <a:prstGeom prst="rect">
              <a:avLst/>
            </a:prstGeom>
            <a:noFill/>
            <a:ln w="9525">
              <a:noFill/>
              <a:miter lim="800000"/>
              <a:headEnd/>
              <a:tailEnd/>
            </a:ln>
            <a:effectLst/>
          </p:spPr>
          <p:txBody>
            <a:bodyPr wrap="none" anchor="ctr">
              <a:spAutoFit/>
            </a:bodyPr>
            <a:lstStyle/>
            <a:p>
              <a:r>
                <a:rPr lang="en-US"/>
                <a:t>C</a:t>
              </a:r>
            </a:p>
          </p:txBody>
        </p:sp>
        <p:sp>
          <p:nvSpPr>
            <p:cNvPr id="470047" name="Text Box 31"/>
            <p:cNvSpPr txBox="1">
              <a:spLocks noChangeArrowheads="1"/>
            </p:cNvSpPr>
            <p:nvPr/>
          </p:nvSpPr>
          <p:spPr bwMode="auto">
            <a:xfrm>
              <a:off x="1104" y="2496"/>
              <a:ext cx="255" cy="288"/>
            </a:xfrm>
            <a:prstGeom prst="rect">
              <a:avLst/>
            </a:prstGeom>
            <a:noFill/>
            <a:ln w="9525">
              <a:noFill/>
              <a:miter lim="800000"/>
              <a:headEnd/>
              <a:tailEnd/>
            </a:ln>
            <a:effectLst/>
          </p:spPr>
          <p:txBody>
            <a:bodyPr wrap="none" anchor="ctr">
              <a:spAutoFit/>
            </a:bodyPr>
            <a:lstStyle/>
            <a:p>
              <a:r>
                <a:rPr lang="en-US"/>
                <a:t>D</a:t>
              </a:r>
            </a:p>
          </p:txBody>
        </p:sp>
        <p:sp>
          <p:nvSpPr>
            <p:cNvPr id="470048" name="Text Box 32"/>
            <p:cNvSpPr txBox="1">
              <a:spLocks noChangeArrowheads="1"/>
            </p:cNvSpPr>
            <p:nvPr/>
          </p:nvSpPr>
          <p:spPr bwMode="auto">
            <a:xfrm>
              <a:off x="1632" y="2496"/>
              <a:ext cx="233" cy="288"/>
            </a:xfrm>
            <a:prstGeom prst="rect">
              <a:avLst/>
            </a:prstGeom>
            <a:noFill/>
            <a:ln w="9525">
              <a:noFill/>
              <a:miter lim="800000"/>
              <a:headEnd/>
              <a:tailEnd/>
            </a:ln>
            <a:effectLst/>
          </p:spPr>
          <p:txBody>
            <a:bodyPr wrap="none" anchor="ctr">
              <a:spAutoFit/>
            </a:bodyPr>
            <a:lstStyle/>
            <a:p>
              <a:r>
                <a:rPr lang="en-US"/>
                <a:t>E</a:t>
              </a:r>
            </a:p>
          </p:txBody>
        </p:sp>
        <p:sp>
          <p:nvSpPr>
            <p:cNvPr id="470049" name="Text Box 33"/>
            <p:cNvSpPr txBox="1">
              <a:spLocks noChangeArrowheads="1"/>
            </p:cNvSpPr>
            <p:nvPr/>
          </p:nvSpPr>
          <p:spPr bwMode="auto">
            <a:xfrm>
              <a:off x="2256" y="2304"/>
              <a:ext cx="223" cy="288"/>
            </a:xfrm>
            <a:prstGeom prst="rect">
              <a:avLst/>
            </a:prstGeom>
            <a:noFill/>
            <a:ln w="9525">
              <a:noFill/>
              <a:miter lim="800000"/>
              <a:headEnd/>
              <a:tailEnd/>
            </a:ln>
            <a:effectLst/>
          </p:spPr>
          <p:txBody>
            <a:bodyPr wrap="none" anchor="ctr">
              <a:spAutoFit/>
            </a:bodyPr>
            <a:lstStyle/>
            <a:p>
              <a:r>
                <a:rPr lang="en-US"/>
                <a:t>F</a:t>
              </a:r>
            </a:p>
          </p:txBody>
        </p:sp>
        <p:sp>
          <p:nvSpPr>
            <p:cNvPr id="470050" name="Text Box 34"/>
            <p:cNvSpPr txBox="1">
              <a:spLocks noChangeArrowheads="1"/>
            </p:cNvSpPr>
            <p:nvPr/>
          </p:nvSpPr>
          <p:spPr bwMode="auto">
            <a:xfrm>
              <a:off x="3744" y="2496"/>
              <a:ext cx="255" cy="288"/>
            </a:xfrm>
            <a:prstGeom prst="rect">
              <a:avLst/>
            </a:prstGeom>
            <a:noFill/>
            <a:ln w="9525">
              <a:noFill/>
              <a:miter lim="800000"/>
              <a:headEnd/>
              <a:tailEnd/>
            </a:ln>
            <a:effectLst/>
          </p:spPr>
          <p:txBody>
            <a:bodyPr wrap="none" anchor="ctr">
              <a:spAutoFit/>
            </a:bodyPr>
            <a:lstStyle/>
            <a:p>
              <a:r>
                <a:rPr lang="en-US"/>
                <a:t>G</a:t>
              </a:r>
            </a:p>
          </p:txBody>
        </p:sp>
        <p:sp>
          <p:nvSpPr>
            <p:cNvPr id="470051" name="Text Box 35"/>
            <p:cNvSpPr txBox="1">
              <a:spLocks noChangeArrowheads="1"/>
            </p:cNvSpPr>
            <p:nvPr/>
          </p:nvSpPr>
          <p:spPr bwMode="auto">
            <a:xfrm>
              <a:off x="4224" y="2496"/>
              <a:ext cx="255" cy="288"/>
            </a:xfrm>
            <a:prstGeom prst="rect">
              <a:avLst/>
            </a:prstGeom>
            <a:noFill/>
            <a:ln w="9525">
              <a:noFill/>
              <a:miter lim="800000"/>
              <a:headEnd/>
              <a:tailEnd/>
            </a:ln>
            <a:effectLst/>
          </p:spPr>
          <p:txBody>
            <a:bodyPr wrap="none" anchor="ctr">
              <a:spAutoFit/>
            </a:bodyPr>
            <a:lstStyle/>
            <a:p>
              <a:r>
                <a:rPr lang="en-US"/>
                <a:t>H</a:t>
              </a:r>
            </a:p>
          </p:txBody>
        </p:sp>
        <p:sp>
          <p:nvSpPr>
            <p:cNvPr id="470052" name="Text Box 36"/>
            <p:cNvSpPr txBox="1">
              <a:spLocks noChangeArrowheads="1"/>
            </p:cNvSpPr>
            <p:nvPr/>
          </p:nvSpPr>
          <p:spPr bwMode="auto">
            <a:xfrm>
              <a:off x="2256" y="2784"/>
              <a:ext cx="180" cy="288"/>
            </a:xfrm>
            <a:prstGeom prst="rect">
              <a:avLst/>
            </a:prstGeom>
            <a:noFill/>
            <a:ln w="9525">
              <a:noFill/>
              <a:miter lim="800000"/>
              <a:headEnd/>
              <a:tailEnd/>
            </a:ln>
            <a:effectLst/>
          </p:spPr>
          <p:txBody>
            <a:bodyPr wrap="none" anchor="ctr">
              <a:spAutoFit/>
            </a:bodyPr>
            <a:lstStyle/>
            <a:p>
              <a:r>
                <a:rPr lang="en-US"/>
                <a:t>I</a:t>
              </a:r>
            </a:p>
          </p:txBody>
        </p:sp>
        <p:sp>
          <p:nvSpPr>
            <p:cNvPr id="470053" name="Text Box 37"/>
            <p:cNvSpPr txBox="1">
              <a:spLocks noChangeArrowheads="1"/>
            </p:cNvSpPr>
            <p:nvPr/>
          </p:nvSpPr>
          <p:spPr bwMode="auto">
            <a:xfrm>
              <a:off x="1872" y="3408"/>
              <a:ext cx="191" cy="288"/>
            </a:xfrm>
            <a:prstGeom prst="rect">
              <a:avLst/>
            </a:prstGeom>
            <a:noFill/>
            <a:ln w="9525">
              <a:noFill/>
              <a:miter lim="800000"/>
              <a:headEnd/>
              <a:tailEnd/>
            </a:ln>
            <a:effectLst/>
          </p:spPr>
          <p:txBody>
            <a:bodyPr wrap="none" anchor="ctr">
              <a:spAutoFit/>
            </a:bodyPr>
            <a:lstStyle/>
            <a:p>
              <a:r>
                <a:rPr lang="en-US"/>
                <a:t>J</a:t>
              </a:r>
            </a:p>
          </p:txBody>
        </p:sp>
        <p:sp>
          <p:nvSpPr>
            <p:cNvPr id="470054" name="Text Box 38"/>
            <p:cNvSpPr txBox="1">
              <a:spLocks noChangeArrowheads="1"/>
            </p:cNvSpPr>
            <p:nvPr/>
          </p:nvSpPr>
          <p:spPr bwMode="auto">
            <a:xfrm>
              <a:off x="2352" y="3408"/>
              <a:ext cx="255" cy="288"/>
            </a:xfrm>
            <a:prstGeom prst="rect">
              <a:avLst/>
            </a:prstGeom>
            <a:noFill/>
            <a:ln w="9525">
              <a:noFill/>
              <a:miter lim="800000"/>
              <a:headEnd/>
              <a:tailEnd/>
            </a:ln>
            <a:effectLst/>
          </p:spPr>
          <p:txBody>
            <a:bodyPr wrap="none" anchor="ctr">
              <a:spAutoFit/>
            </a:bodyPr>
            <a:lstStyle/>
            <a:p>
              <a:r>
                <a:rPr lang="en-US"/>
                <a:t>K</a:t>
              </a:r>
            </a:p>
          </p:txBody>
        </p:sp>
      </p:grpSp>
      <p:sp>
        <p:nvSpPr>
          <p:cNvPr id="470060" name="Rectangle 44"/>
          <p:cNvSpPr>
            <a:spLocks noGrp="1" noChangeArrowheads="1"/>
          </p:cNvSpPr>
          <p:nvPr>
            <p:ph type="body" idx="1"/>
          </p:nvPr>
        </p:nvSpPr>
        <p:spPr>
          <a:xfrm>
            <a:off x="6172200" y="1676400"/>
            <a:ext cx="2209800" cy="4114800"/>
          </a:xfrm>
          <a:noFill/>
          <a:ln/>
        </p:spPr>
        <p:txBody>
          <a:bodyPr/>
          <a:lstStyle/>
          <a:p>
            <a:pPr marL="177800" indent="-177800"/>
            <a:r>
              <a:rPr lang="en-US" sz="2000" dirty="0"/>
              <a:t>A is the </a:t>
            </a:r>
            <a:r>
              <a:rPr lang="en-US" sz="2000" i="1" dirty="0"/>
              <a:t>root</a:t>
            </a:r>
            <a:endParaRPr lang="en-US" sz="2000" dirty="0"/>
          </a:p>
          <a:p>
            <a:pPr marL="177800" indent="-177800"/>
            <a:r>
              <a:rPr lang="en-US" sz="2000" dirty="0"/>
              <a:t>D, E, G, H, J &amp; K are </a:t>
            </a:r>
            <a:r>
              <a:rPr lang="en-US" sz="2000" i="1" dirty="0"/>
              <a:t>leaves</a:t>
            </a:r>
            <a:endParaRPr lang="en-US" sz="2000" dirty="0"/>
          </a:p>
          <a:p>
            <a:pPr marL="177800" indent="-177800"/>
            <a:r>
              <a:rPr lang="en-US" sz="2000" dirty="0"/>
              <a:t>B is the </a:t>
            </a:r>
            <a:r>
              <a:rPr lang="en-US" sz="2000" i="1" dirty="0"/>
              <a:t>parent</a:t>
            </a:r>
            <a:r>
              <a:rPr lang="en-US" sz="2000" dirty="0"/>
              <a:t> of D, E &amp; F</a:t>
            </a:r>
          </a:p>
          <a:p>
            <a:pPr marL="177800" indent="-177800"/>
            <a:r>
              <a:rPr lang="en-US" sz="2000" dirty="0"/>
              <a:t>D, E &amp; F are </a:t>
            </a:r>
            <a:r>
              <a:rPr lang="en-US" sz="2000" i="1" dirty="0"/>
              <a:t>siblings</a:t>
            </a:r>
            <a:r>
              <a:rPr lang="en-US" sz="2000" dirty="0"/>
              <a:t> and </a:t>
            </a:r>
            <a:r>
              <a:rPr lang="en-US" sz="2000" i="1" dirty="0"/>
              <a:t>children</a:t>
            </a:r>
            <a:r>
              <a:rPr lang="en-US" sz="2000" dirty="0"/>
              <a:t> of B</a:t>
            </a:r>
          </a:p>
          <a:p>
            <a:pPr marL="177800" indent="-177800"/>
            <a:r>
              <a:rPr lang="en-US" sz="2000" dirty="0"/>
              <a:t>I, J &amp; K are </a:t>
            </a:r>
            <a:r>
              <a:rPr lang="en-US" sz="2000" i="1" dirty="0"/>
              <a:t>descendants</a:t>
            </a:r>
            <a:r>
              <a:rPr lang="en-US" sz="2000" dirty="0"/>
              <a:t> of B</a:t>
            </a:r>
          </a:p>
          <a:p>
            <a:pPr marL="177800" indent="-177800"/>
            <a:r>
              <a:rPr lang="en-US" sz="2000" dirty="0"/>
              <a:t>A &amp; B are </a:t>
            </a:r>
            <a:r>
              <a:rPr lang="en-US" sz="2000" i="1" dirty="0"/>
              <a:t>ancestors</a:t>
            </a:r>
            <a:r>
              <a:rPr lang="en-US" sz="2000" dirty="0"/>
              <a:t> of I</a:t>
            </a:r>
            <a:endParaRPr lang="en-US" sz="2200" dirty="0"/>
          </a:p>
        </p:txBody>
      </p:sp>
      <p:sp>
        <p:nvSpPr>
          <p:cNvPr id="470062" name="AutoShape 46"/>
          <p:cNvSpPr>
            <a:spLocks/>
          </p:cNvSpPr>
          <p:nvPr/>
        </p:nvSpPr>
        <p:spPr bwMode="auto">
          <a:xfrm>
            <a:off x="3048000" y="3733800"/>
            <a:ext cx="228600" cy="2057400"/>
          </a:xfrm>
          <a:prstGeom prst="rightBrace">
            <a:avLst>
              <a:gd name="adj1" fmla="val 75000"/>
              <a:gd name="adj2" fmla="val 50000"/>
            </a:avLst>
          </a:prstGeom>
          <a:noFill/>
          <a:ln w="9525">
            <a:solidFill>
              <a:schemeClr val="tx1"/>
            </a:solidFill>
            <a:round/>
            <a:headEnd/>
            <a:tailEnd/>
          </a:ln>
          <a:effectLst/>
        </p:spPr>
        <p:txBody>
          <a:bodyPr wrap="none" anchor="ctr"/>
          <a:lstStyle/>
          <a:p>
            <a:endParaRPr lang="en-US"/>
          </a:p>
        </p:txBody>
      </p:sp>
      <p:sp>
        <p:nvSpPr>
          <p:cNvPr id="470063" name="Text Box 47"/>
          <p:cNvSpPr txBox="1">
            <a:spLocks noChangeArrowheads="1"/>
          </p:cNvSpPr>
          <p:nvPr/>
        </p:nvSpPr>
        <p:spPr bwMode="auto">
          <a:xfrm>
            <a:off x="3276600" y="4495800"/>
            <a:ext cx="1081088" cy="457200"/>
          </a:xfrm>
          <a:prstGeom prst="rect">
            <a:avLst/>
          </a:prstGeom>
          <a:noFill/>
          <a:ln w="9525">
            <a:noFill/>
            <a:miter lim="800000"/>
            <a:headEnd/>
            <a:tailEnd/>
          </a:ln>
          <a:effectLst/>
        </p:spPr>
        <p:txBody>
          <a:bodyPr wrap="none" anchor="ctr">
            <a:spAutoFit/>
          </a:bodyPr>
          <a:lstStyle/>
          <a:p>
            <a:r>
              <a:rPr lang="en-US" i="1"/>
              <a:t>subtree</a:t>
            </a:r>
            <a:endParaRPr lang="en-US"/>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p:txBody>
          <a:bodyPr/>
          <a:lstStyle/>
          <a:p>
            <a:r>
              <a:rPr lang="en-US" dirty="0"/>
              <a:t>Binary Trees</a:t>
            </a:r>
          </a:p>
        </p:txBody>
      </p:sp>
      <p:sp>
        <p:nvSpPr>
          <p:cNvPr id="472067" name="Rectangle 3"/>
          <p:cNvSpPr>
            <a:spLocks noGrp="1" noChangeArrowheads="1"/>
          </p:cNvSpPr>
          <p:nvPr>
            <p:ph idx="1"/>
          </p:nvPr>
        </p:nvSpPr>
        <p:spPr/>
        <p:txBody>
          <a:bodyPr/>
          <a:lstStyle/>
          <a:p>
            <a:pPr>
              <a:buSzPct val="120000"/>
            </a:pPr>
            <a:r>
              <a:rPr lang="en-US" sz="2200" dirty="0"/>
              <a:t>Intuitively, a </a:t>
            </a:r>
            <a:r>
              <a:rPr lang="en-US" sz="2200" b="1" i="1" dirty="0"/>
              <a:t>binary tree</a:t>
            </a:r>
            <a:r>
              <a:rPr lang="en-US" sz="2200" dirty="0"/>
              <a:t> is </a:t>
            </a:r>
            <a:r>
              <a:rPr lang="en-US" sz="2200" dirty="0" smtClean="0"/>
              <a:t>a </a:t>
            </a:r>
            <a:r>
              <a:rPr lang="en-US" sz="2200" i="1" dirty="0"/>
              <a:t>tree</a:t>
            </a:r>
            <a:r>
              <a:rPr lang="en-US" sz="2200" dirty="0"/>
              <a:t> in which each node has no more than two children</a:t>
            </a:r>
            <a:r>
              <a:rPr lang="en-US" sz="2200" dirty="0" smtClean="0"/>
              <a:t>.</a:t>
            </a:r>
            <a:endParaRPr lang="en-US" sz="2200" dirty="0"/>
          </a:p>
        </p:txBody>
      </p:sp>
      <p:grpSp>
        <p:nvGrpSpPr>
          <p:cNvPr id="2" name="Group 50"/>
          <p:cNvGrpSpPr>
            <a:grpSpLocks/>
          </p:cNvGrpSpPr>
          <p:nvPr/>
        </p:nvGrpSpPr>
        <p:grpSpPr bwMode="auto">
          <a:xfrm>
            <a:off x="838200" y="3657600"/>
            <a:ext cx="7543800" cy="1539875"/>
            <a:chOff x="480" y="2880"/>
            <a:chExt cx="4752" cy="970"/>
          </a:xfrm>
        </p:grpSpPr>
        <p:sp>
          <p:nvSpPr>
            <p:cNvPr id="472068" name="Oval 4"/>
            <p:cNvSpPr>
              <a:spLocks noChangeArrowheads="1"/>
            </p:cNvSpPr>
            <p:nvPr/>
          </p:nvSpPr>
          <p:spPr bwMode="auto">
            <a:xfrm>
              <a:off x="480" y="2880"/>
              <a:ext cx="96" cy="96"/>
            </a:xfrm>
            <a:prstGeom prst="ellipse">
              <a:avLst/>
            </a:prstGeom>
            <a:solidFill>
              <a:srgbClr val="FFFFFF"/>
            </a:solidFill>
            <a:ln w="9525">
              <a:solidFill>
                <a:schemeClr val="tx1"/>
              </a:solidFill>
              <a:round/>
              <a:headEnd/>
              <a:tailEnd/>
            </a:ln>
            <a:effectLst/>
          </p:spPr>
          <p:txBody>
            <a:bodyPr wrap="none" anchor="ctr"/>
            <a:lstStyle/>
            <a:p>
              <a:endParaRPr lang="en-US"/>
            </a:p>
          </p:txBody>
        </p:sp>
        <p:grpSp>
          <p:nvGrpSpPr>
            <p:cNvPr id="3" name="Group 38"/>
            <p:cNvGrpSpPr>
              <a:grpSpLocks/>
            </p:cNvGrpSpPr>
            <p:nvPr/>
          </p:nvGrpSpPr>
          <p:grpSpPr bwMode="auto">
            <a:xfrm>
              <a:off x="2313" y="2880"/>
              <a:ext cx="480" cy="480"/>
              <a:chOff x="1056" y="2688"/>
              <a:chExt cx="480" cy="480"/>
            </a:xfrm>
          </p:grpSpPr>
          <p:sp>
            <p:nvSpPr>
              <p:cNvPr id="472071" name="Oval 7"/>
              <p:cNvSpPr>
                <a:spLocks noChangeArrowheads="1"/>
              </p:cNvSpPr>
              <p:nvPr/>
            </p:nvSpPr>
            <p:spPr bwMode="auto">
              <a:xfrm>
                <a:off x="1440" y="3072"/>
                <a:ext cx="96" cy="96"/>
              </a:xfrm>
              <a:prstGeom prst="ellipse">
                <a:avLst/>
              </a:prstGeom>
              <a:solidFill>
                <a:srgbClr val="FFFFFF"/>
              </a:solidFill>
              <a:ln w="9525">
                <a:solidFill>
                  <a:schemeClr val="tx1"/>
                </a:solidFill>
                <a:round/>
                <a:headEnd/>
                <a:tailEnd/>
              </a:ln>
              <a:effectLst/>
            </p:spPr>
            <p:txBody>
              <a:bodyPr wrap="none" anchor="ctr"/>
              <a:lstStyle/>
              <a:p>
                <a:endParaRPr lang="en-US"/>
              </a:p>
            </p:txBody>
          </p:sp>
          <p:sp>
            <p:nvSpPr>
              <p:cNvPr id="472072" name="Oval 8"/>
              <p:cNvSpPr>
                <a:spLocks noChangeArrowheads="1"/>
              </p:cNvSpPr>
              <p:nvPr/>
            </p:nvSpPr>
            <p:spPr bwMode="auto">
              <a:xfrm>
                <a:off x="1056" y="3072"/>
                <a:ext cx="96" cy="96"/>
              </a:xfrm>
              <a:prstGeom prst="ellipse">
                <a:avLst/>
              </a:prstGeom>
              <a:solidFill>
                <a:srgbClr val="FFFFFF"/>
              </a:solidFill>
              <a:ln w="9525">
                <a:solidFill>
                  <a:schemeClr val="tx1"/>
                </a:solidFill>
                <a:round/>
                <a:headEnd/>
                <a:tailEnd/>
              </a:ln>
              <a:effectLst/>
            </p:spPr>
            <p:txBody>
              <a:bodyPr wrap="none" anchor="ctr"/>
              <a:lstStyle/>
              <a:p>
                <a:endParaRPr lang="en-US"/>
              </a:p>
            </p:txBody>
          </p:sp>
          <p:sp>
            <p:nvSpPr>
              <p:cNvPr id="472073" name="Oval 9"/>
              <p:cNvSpPr>
                <a:spLocks noChangeArrowheads="1"/>
              </p:cNvSpPr>
              <p:nvPr/>
            </p:nvSpPr>
            <p:spPr bwMode="auto">
              <a:xfrm>
                <a:off x="1248" y="2688"/>
                <a:ext cx="96" cy="96"/>
              </a:xfrm>
              <a:prstGeom prst="ellipse">
                <a:avLst/>
              </a:prstGeom>
              <a:solidFill>
                <a:srgbClr val="FFFFFF"/>
              </a:solidFill>
              <a:ln w="9525">
                <a:solidFill>
                  <a:schemeClr val="tx1"/>
                </a:solidFill>
                <a:round/>
                <a:headEnd/>
                <a:tailEnd/>
              </a:ln>
              <a:effectLst/>
            </p:spPr>
            <p:txBody>
              <a:bodyPr wrap="none" anchor="ctr"/>
              <a:lstStyle/>
              <a:p>
                <a:endParaRPr lang="en-US"/>
              </a:p>
            </p:txBody>
          </p:sp>
          <p:sp>
            <p:nvSpPr>
              <p:cNvPr id="472086" name="Line 22"/>
              <p:cNvSpPr>
                <a:spLocks noChangeShapeType="1"/>
              </p:cNvSpPr>
              <p:nvPr/>
            </p:nvSpPr>
            <p:spPr bwMode="auto">
              <a:xfrm flipH="1">
                <a:off x="1104" y="2784"/>
                <a:ext cx="192" cy="288"/>
              </a:xfrm>
              <a:prstGeom prst="line">
                <a:avLst/>
              </a:prstGeom>
              <a:noFill/>
              <a:ln w="9525">
                <a:solidFill>
                  <a:schemeClr val="tx1"/>
                </a:solidFill>
                <a:round/>
                <a:headEnd/>
                <a:tailEnd type="triangle" w="med" len="med"/>
              </a:ln>
              <a:effectLst/>
            </p:spPr>
            <p:txBody>
              <a:bodyPr wrap="none" anchor="ctr"/>
              <a:lstStyle/>
              <a:p>
                <a:endParaRPr lang="en-US"/>
              </a:p>
            </p:txBody>
          </p:sp>
          <p:sp>
            <p:nvSpPr>
              <p:cNvPr id="472087" name="Line 23"/>
              <p:cNvSpPr>
                <a:spLocks noChangeShapeType="1"/>
              </p:cNvSpPr>
              <p:nvPr/>
            </p:nvSpPr>
            <p:spPr bwMode="auto">
              <a:xfrm>
                <a:off x="1296" y="2784"/>
                <a:ext cx="192" cy="288"/>
              </a:xfrm>
              <a:prstGeom prst="line">
                <a:avLst/>
              </a:prstGeom>
              <a:noFill/>
              <a:ln w="9525">
                <a:solidFill>
                  <a:schemeClr val="tx1"/>
                </a:solidFill>
                <a:round/>
                <a:headEnd/>
                <a:tailEnd type="triangle" w="med" len="med"/>
              </a:ln>
              <a:effectLst/>
            </p:spPr>
            <p:txBody>
              <a:bodyPr wrap="none" anchor="ctr"/>
              <a:lstStyle/>
              <a:p>
                <a:endParaRPr lang="en-US"/>
              </a:p>
            </p:txBody>
          </p:sp>
        </p:grpSp>
        <p:grpSp>
          <p:nvGrpSpPr>
            <p:cNvPr id="4" name="Group 37"/>
            <p:cNvGrpSpPr>
              <a:grpSpLocks/>
            </p:cNvGrpSpPr>
            <p:nvPr/>
          </p:nvGrpSpPr>
          <p:grpSpPr bwMode="auto">
            <a:xfrm>
              <a:off x="3148" y="2880"/>
              <a:ext cx="1248" cy="864"/>
              <a:chOff x="1968" y="2688"/>
              <a:chExt cx="1248" cy="864"/>
            </a:xfrm>
          </p:grpSpPr>
          <p:sp>
            <p:nvSpPr>
              <p:cNvPr id="472076" name="Oval 12"/>
              <p:cNvSpPr>
                <a:spLocks noChangeArrowheads="1"/>
              </p:cNvSpPr>
              <p:nvPr/>
            </p:nvSpPr>
            <p:spPr bwMode="auto">
              <a:xfrm>
                <a:off x="2544" y="2688"/>
                <a:ext cx="96" cy="96"/>
              </a:xfrm>
              <a:prstGeom prst="ellipse">
                <a:avLst/>
              </a:prstGeom>
              <a:solidFill>
                <a:srgbClr val="FFFFFF"/>
              </a:solidFill>
              <a:ln w="9525">
                <a:solidFill>
                  <a:schemeClr val="tx1"/>
                </a:solidFill>
                <a:round/>
                <a:headEnd/>
                <a:tailEnd/>
              </a:ln>
              <a:effectLst/>
            </p:spPr>
            <p:txBody>
              <a:bodyPr wrap="none" anchor="ctr"/>
              <a:lstStyle/>
              <a:p>
                <a:endParaRPr lang="en-US"/>
              </a:p>
            </p:txBody>
          </p:sp>
          <p:sp>
            <p:nvSpPr>
              <p:cNvPr id="472077" name="Oval 13"/>
              <p:cNvSpPr>
                <a:spLocks noChangeArrowheads="1"/>
              </p:cNvSpPr>
              <p:nvPr/>
            </p:nvSpPr>
            <p:spPr bwMode="auto">
              <a:xfrm>
                <a:off x="2352" y="3456"/>
                <a:ext cx="96" cy="96"/>
              </a:xfrm>
              <a:prstGeom prst="ellipse">
                <a:avLst/>
              </a:prstGeom>
              <a:solidFill>
                <a:srgbClr val="FFFFFF"/>
              </a:solidFill>
              <a:ln w="9525">
                <a:solidFill>
                  <a:schemeClr val="tx1"/>
                </a:solidFill>
                <a:round/>
                <a:headEnd/>
                <a:tailEnd/>
              </a:ln>
              <a:effectLst/>
            </p:spPr>
            <p:txBody>
              <a:bodyPr wrap="none" anchor="ctr"/>
              <a:lstStyle/>
              <a:p>
                <a:endParaRPr lang="en-US"/>
              </a:p>
            </p:txBody>
          </p:sp>
          <p:sp>
            <p:nvSpPr>
              <p:cNvPr id="472078" name="Oval 14"/>
              <p:cNvSpPr>
                <a:spLocks noChangeArrowheads="1"/>
              </p:cNvSpPr>
              <p:nvPr/>
            </p:nvSpPr>
            <p:spPr bwMode="auto">
              <a:xfrm>
                <a:off x="1968" y="3456"/>
                <a:ext cx="96" cy="96"/>
              </a:xfrm>
              <a:prstGeom prst="ellipse">
                <a:avLst/>
              </a:prstGeom>
              <a:solidFill>
                <a:srgbClr val="FFFFFF"/>
              </a:solidFill>
              <a:ln w="9525">
                <a:solidFill>
                  <a:schemeClr val="tx1"/>
                </a:solidFill>
                <a:round/>
                <a:headEnd/>
                <a:tailEnd/>
              </a:ln>
              <a:effectLst/>
            </p:spPr>
            <p:txBody>
              <a:bodyPr wrap="none" anchor="ctr"/>
              <a:lstStyle/>
              <a:p>
                <a:endParaRPr lang="en-US"/>
              </a:p>
            </p:txBody>
          </p:sp>
          <p:sp>
            <p:nvSpPr>
              <p:cNvPr id="472079" name="Oval 15"/>
              <p:cNvSpPr>
                <a:spLocks noChangeArrowheads="1"/>
              </p:cNvSpPr>
              <p:nvPr/>
            </p:nvSpPr>
            <p:spPr bwMode="auto">
              <a:xfrm>
                <a:off x="2160" y="3072"/>
                <a:ext cx="96" cy="96"/>
              </a:xfrm>
              <a:prstGeom prst="ellipse">
                <a:avLst/>
              </a:prstGeom>
              <a:solidFill>
                <a:srgbClr val="FFFFFF"/>
              </a:solidFill>
              <a:ln w="9525">
                <a:solidFill>
                  <a:schemeClr val="tx1"/>
                </a:solidFill>
                <a:round/>
                <a:headEnd/>
                <a:tailEnd/>
              </a:ln>
              <a:effectLst/>
            </p:spPr>
            <p:txBody>
              <a:bodyPr wrap="none" anchor="ctr"/>
              <a:lstStyle/>
              <a:p>
                <a:endParaRPr lang="en-US"/>
              </a:p>
            </p:txBody>
          </p:sp>
          <p:sp>
            <p:nvSpPr>
              <p:cNvPr id="472080" name="Oval 16"/>
              <p:cNvSpPr>
                <a:spLocks noChangeArrowheads="1"/>
              </p:cNvSpPr>
              <p:nvPr/>
            </p:nvSpPr>
            <p:spPr bwMode="auto">
              <a:xfrm>
                <a:off x="3120" y="3456"/>
                <a:ext cx="96" cy="96"/>
              </a:xfrm>
              <a:prstGeom prst="ellipse">
                <a:avLst/>
              </a:prstGeom>
              <a:solidFill>
                <a:srgbClr val="FFFFFF"/>
              </a:solidFill>
              <a:ln w="9525">
                <a:solidFill>
                  <a:schemeClr val="tx1"/>
                </a:solidFill>
                <a:round/>
                <a:headEnd/>
                <a:tailEnd/>
              </a:ln>
              <a:effectLst/>
            </p:spPr>
            <p:txBody>
              <a:bodyPr wrap="none" anchor="ctr"/>
              <a:lstStyle/>
              <a:p>
                <a:endParaRPr lang="en-US"/>
              </a:p>
            </p:txBody>
          </p:sp>
          <p:sp>
            <p:nvSpPr>
              <p:cNvPr id="472081" name="Oval 17"/>
              <p:cNvSpPr>
                <a:spLocks noChangeArrowheads="1"/>
              </p:cNvSpPr>
              <p:nvPr/>
            </p:nvSpPr>
            <p:spPr bwMode="auto">
              <a:xfrm>
                <a:off x="2736" y="3456"/>
                <a:ext cx="96" cy="96"/>
              </a:xfrm>
              <a:prstGeom prst="ellipse">
                <a:avLst/>
              </a:prstGeom>
              <a:solidFill>
                <a:srgbClr val="FFFFFF"/>
              </a:solidFill>
              <a:ln w="9525">
                <a:solidFill>
                  <a:schemeClr val="tx1"/>
                </a:solidFill>
                <a:round/>
                <a:headEnd/>
                <a:tailEnd/>
              </a:ln>
              <a:effectLst/>
            </p:spPr>
            <p:txBody>
              <a:bodyPr wrap="none" anchor="ctr"/>
              <a:lstStyle/>
              <a:p>
                <a:endParaRPr lang="en-US"/>
              </a:p>
            </p:txBody>
          </p:sp>
          <p:sp>
            <p:nvSpPr>
              <p:cNvPr id="472082" name="Oval 18"/>
              <p:cNvSpPr>
                <a:spLocks noChangeArrowheads="1"/>
              </p:cNvSpPr>
              <p:nvPr/>
            </p:nvSpPr>
            <p:spPr bwMode="auto">
              <a:xfrm>
                <a:off x="2928" y="3072"/>
                <a:ext cx="96" cy="96"/>
              </a:xfrm>
              <a:prstGeom prst="ellipse">
                <a:avLst/>
              </a:prstGeom>
              <a:solidFill>
                <a:srgbClr val="FFFFFF"/>
              </a:solidFill>
              <a:ln w="9525">
                <a:solidFill>
                  <a:schemeClr val="tx1"/>
                </a:solidFill>
                <a:round/>
                <a:headEnd/>
                <a:tailEnd/>
              </a:ln>
              <a:effectLst/>
            </p:spPr>
            <p:txBody>
              <a:bodyPr wrap="none" anchor="ctr"/>
              <a:lstStyle/>
              <a:p>
                <a:endParaRPr lang="en-US"/>
              </a:p>
            </p:txBody>
          </p:sp>
          <p:sp>
            <p:nvSpPr>
              <p:cNvPr id="472088" name="Line 24"/>
              <p:cNvSpPr>
                <a:spLocks noChangeShapeType="1"/>
              </p:cNvSpPr>
              <p:nvPr/>
            </p:nvSpPr>
            <p:spPr bwMode="auto">
              <a:xfrm flipH="1">
                <a:off x="2208" y="2784"/>
                <a:ext cx="384" cy="288"/>
              </a:xfrm>
              <a:prstGeom prst="line">
                <a:avLst/>
              </a:prstGeom>
              <a:noFill/>
              <a:ln w="9525">
                <a:solidFill>
                  <a:schemeClr val="tx1"/>
                </a:solidFill>
                <a:round/>
                <a:headEnd/>
                <a:tailEnd type="triangle" w="med" len="med"/>
              </a:ln>
              <a:effectLst/>
            </p:spPr>
            <p:txBody>
              <a:bodyPr wrap="none" anchor="ctr"/>
              <a:lstStyle/>
              <a:p>
                <a:endParaRPr lang="en-US"/>
              </a:p>
            </p:txBody>
          </p:sp>
          <p:sp>
            <p:nvSpPr>
              <p:cNvPr id="472090" name="Line 26"/>
              <p:cNvSpPr>
                <a:spLocks noChangeShapeType="1"/>
              </p:cNvSpPr>
              <p:nvPr/>
            </p:nvSpPr>
            <p:spPr bwMode="auto">
              <a:xfrm>
                <a:off x="2592" y="2784"/>
                <a:ext cx="384" cy="288"/>
              </a:xfrm>
              <a:prstGeom prst="line">
                <a:avLst/>
              </a:prstGeom>
              <a:noFill/>
              <a:ln w="9525">
                <a:solidFill>
                  <a:schemeClr val="tx1"/>
                </a:solidFill>
                <a:round/>
                <a:headEnd/>
                <a:tailEnd type="triangle" w="med" len="med"/>
              </a:ln>
              <a:effectLst/>
            </p:spPr>
            <p:txBody>
              <a:bodyPr wrap="none" anchor="ctr"/>
              <a:lstStyle/>
              <a:p>
                <a:endParaRPr lang="en-US"/>
              </a:p>
            </p:txBody>
          </p:sp>
          <p:sp>
            <p:nvSpPr>
              <p:cNvPr id="472091" name="Line 27"/>
              <p:cNvSpPr>
                <a:spLocks noChangeShapeType="1"/>
              </p:cNvSpPr>
              <p:nvPr/>
            </p:nvSpPr>
            <p:spPr bwMode="auto">
              <a:xfrm flipH="1">
                <a:off x="2016" y="3168"/>
                <a:ext cx="192" cy="288"/>
              </a:xfrm>
              <a:prstGeom prst="line">
                <a:avLst/>
              </a:prstGeom>
              <a:noFill/>
              <a:ln w="9525">
                <a:solidFill>
                  <a:schemeClr val="tx1"/>
                </a:solidFill>
                <a:round/>
                <a:headEnd/>
                <a:tailEnd type="triangle" w="med" len="med"/>
              </a:ln>
              <a:effectLst/>
            </p:spPr>
            <p:txBody>
              <a:bodyPr wrap="none" anchor="ctr"/>
              <a:lstStyle/>
              <a:p>
                <a:endParaRPr lang="en-US"/>
              </a:p>
            </p:txBody>
          </p:sp>
          <p:sp>
            <p:nvSpPr>
              <p:cNvPr id="472093" name="Line 29"/>
              <p:cNvSpPr>
                <a:spLocks noChangeShapeType="1"/>
              </p:cNvSpPr>
              <p:nvPr/>
            </p:nvSpPr>
            <p:spPr bwMode="auto">
              <a:xfrm>
                <a:off x="2208" y="3168"/>
                <a:ext cx="192" cy="288"/>
              </a:xfrm>
              <a:prstGeom prst="line">
                <a:avLst/>
              </a:prstGeom>
              <a:noFill/>
              <a:ln w="9525">
                <a:solidFill>
                  <a:schemeClr val="tx1"/>
                </a:solidFill>
                <a:round/>
                <a:headEnd/>
                <a:tailEnd type="triangle" w="med" len="med"/>
              </a:ln>
              <a:effectLst/>
            </p:spPr>
            <p:txBody>
              <a:bodyPr wrap="none" anchor="ctr"/>
              <a:lstStyle/>
              <a:p>
                <a:endParaRPr lang="en-US"/>
              </a:p>
            </p:txBody>
          </p:sp>
          <p:sp>
            <p:nvSpPr>
              <p:cNvPr id="472094" name="Line 30"/>
              <p:cNvSpPr>
                <a:spLocks noChangeShapeType="1"/>
              </p:cNvSpPr>
              <p:nvPr/>
            </p:nvSpPr>
            <p:spPr bwMode="auto">
              <a:xfrm flipH="1">
                <a:off x="2784" y="3168"/>
                <a:ext cx="192" cy="288"/>
              </a:xfrm>
              <a:prstGeom prst="line">
                <a:avLst/>
              </a:prstGeom>
              <a:noFill/>
              <a:ln w="9525">
                <a:solidFill>
                  <a:schemeClr val="tx1"/>
                </a:solidFill>
                <a:round/>
                <a:headEnd/>
                <a:tailEnd type="triangle" w="med" len="med"/>
              </a:ln>
              <a:effectLst/>
            </p:spPr>
            <p:txBody>
              <a:bodyPr wrap="none" anchor="ctr"/>
              <a:lstStyle/>
              <a:p>
                <a:endParaRPr lang="en-US"/>
              </a:p>
            </p:txBody>
          </p:sp>
          <p:sp>
            <p:nvSpPr>
              <p:cNvPr id="472096" name="Line 32"/>
              <p:cNvSpPr>
                <a:spLocks noChangeShapeType="1"/>
              </p:cNvSpPr>
              <p:nvPr/>
            </p:nvSpPr>
            <p:spPr bwMode="auto">
              <a:xfrm>
                <a:off x="2976" y="3168"/>
                <a:ext cx="192" cy="288"/>
              </a:xfrm>
              <a:prstGeom prst="line">
                <a:avLst/>
              </a:prstGeom>
              <a:noFill/>
              <a:ln w="9525">
                <a:solidFill>
                  <a:schemeClr val="tx1"/>
                </a:solidFill>
                <a:round/>
                <a:headEnd/>
                <a:tailEnd type="triangle" w="med" len="med"/>
              </a:ln>
              <a:effectLst/>
            </p:spPr>
            <p:txBody>
              <a:bodyPr wrap="none" anchor="ctr"/>
              <a:lstStyle/>
              <a:p>
                <a:endParaRPr lang="en-US"/>
              </a:p>
            </p:txBody>
          </p:sp>
        </p:grpSp>
        <p:grpSp>
          <p:nvGrpSpPr>
            <p:cNvPr id="5" name="Group 36"/>
            <p:cNvGrpSpPr>
              <a:grpSpLocks/>
            </p:cNvGrpSpPr>
            <p:nvPr/>
          </p:nvGrpSpPr>
          <p:grpSpPr bwMode="auto">
            <a:xfrm>
              <a:off x="4752" y="2880"/>
              <a:ext cx="480" cy="912"/>
              <a:chOff x="4032" y="2640"/>
              <a:chExt cx="480" cy="912"/>
            </a:xfrm>
          </p:grpSpPr>
          <p:sp>
            <p:nvSpPr>
              <p:cNvPr id="472070" name="Oval 6"/>
              <p:cNvSpPr>
                <a:spLocks noChangeArrowheads="1"/>
              </p:cNvSpPr>
              <p:nvPr/>
            </p:nvSpPr>
            <p:spPr bwMode="auto">
              <a:xfrm>
                <a:off x="4224" y="3456"/>
                <a:ext cx="96" cy="96"/>
              </a:xfrm>
              <a:prstGeom prst="ellipse">
                <a:avLst/>
              </a:prstGeom>
              <a:solidFill>
                <a:srgbClr val="FFFFFF"/>
              </a:solidFill>
              <a:ln w="9525">
                <a:solidFill>
                  <a:schemeClr val="tx1"/>
                </a:solidFill>
                <a:round/>
                <a:headEnd/>
                <a:tailEnd/>
              </a:ln>
              <a:effectLst/>
            </p:spPr>
            <p:txBody>
              <a:bodyPr wrap="none" anchor="ctr"/>
              <a:lstStyle/>
              <a:p>
                <a:endParaRPr lang="en-US"/>
              </a:p>
            </p:txBody>
          </p:sp>
          <p:sp>
            <p:nvSpPr>
              <p:cNvPr id="472083" name="Oval 19"/>
              <p:cNvSpPr>
                <a:spLocks noChangeArrowheads="1"/>
              </p:cNvSpPr>
              <p:nvPr/>
            </p:nvSpPr>
            <p:spPr bwMode="auto">
              <a:xfrm>
                <a:off x="4416" y="3024"/>
                <a:ext cx="96" cy="96"/>
              </a:xfrm>
              <a:prstGeom prst="ellipse">
                <a:avLst/>
              </a:prstGeom>
              <a:solidFill>
                <a:srgbClr val="FFFFFF"/>
              </a:solidFill>
              <a:ln w="9525">
                <a:solidFill>
                  <a:schemeClr val="tx1"/>
                </a:solidFill>
                <a:round/>
                <a:headEnd/>
                <a:tailEnd/>
              </a:ln>
              <a:effectLst/>
            </p:spPr>
            <p:txBody>
              <a:bodyPr wrap="none" anchor="ctr"/>
              <a:lstStyle/>
              <a:p>
                <a:endParaRPr lang="en-US"/>
              </a:p>
            </p:txBody>
          </p:sp>
          <p:sp>
            <p:nvSpPr>
              <p:cNvPr id="472084" name="Oval 20"/>
              <p:cNvSpPr>
                <a:spLocks noChangeArrowheads="1"/>
              </p:cNvSpPr>
              <p:nvPr/>
            </p:nvSpPr>
            <p:spPr bwMode="auto">
              <a:xfrm>
                <a:off x="4032" y="3024"/>
                <a:ext cx="96" cy="96"/>
              </a:xfrm>
              <a:prstGeom prst="ellipse">
                <a:avLst/>
              </a:prstGeom>
              <a:solidFill>
                <a:srgbClr val="FFFFFF"/>
              </a:solidFill>
              <a:ln w="9525">
                <a:solidFill>
                  <a:schemeClr val="tx1"/>
                </a:solidFill>
                <a:round/>
                <a:headEnd/>
                <a:tailEnd/>
              </a:ln>
              <a:effectLst/>
            </p:spPr>
            <p:txBody>
              <a:bodyPr wrap="none" anchor="ctr"/>
              <a:lstStyle/>
              <a:p>
                <a:endParaRPr lang="en-US"/>
              </a:p>
            </p:txBody>
          </p:sp>
          <p:sp>
            <p:nvSpPr>
              <p:cNvPr id="472085" name="Oval 21"/>
              <p:cNvSpPr>
                <a:spLocks noChangeArrowheads="1"/>
              </p:cNvSpPr>
              <p:nvPr/>
            </p:nvSpPr>
            <p:spPr bwMode="auto">
              <a:xfrm>
                <a:off x="4224" y="2640"/>
                <a:ext cx="96" cy="96"/>
              </a:xfrm>
              <a:prstGeom prst="ellipse">
                <a:avLst/>
              </a:prstGeom>
              <a:solidFill>
                <a:srgbClr val="FFFFFF"/>
              </a:solidFill>
              <a:ln w="9525">
                <a:solidFill>
                  <a:schemeClr val="tx1"/>
                </a:solidFill>
                <a:round/>
                <a:headEnd/>
                <a:tailEnd/>
              </a:ln>
              <a:effectLst/>
            </p:spPr>
            <p:txBody>
              <a:bodyPr wrap="none" anchor="ctr"/>
              <a:lstStyle/>
              <a:p>
                <a:endParaRPr lang="en-US"/>
              </a:p>
            </p:txBody>
          </p:sp>
          <p:sp>
            <p:nvSpPr>
              <p:cNvPr id="472097" name="Line 33"/>
              <p:cNvSpPr>
                <a:spLocks noChangeShapeType="1"/>
              </p:cNvSpPr>
              <p:nvPr/>
            </p:nvSpPr>
            <p:spPr bwMode="auto">
              <a:xfrm flipH="1">
                <a:off x="4080" y="2736"/>
                <a:ext cx="192" cy="288"/>
              </a:xfrm>
              <a:prstGeom prst="line">
                <a:avLst/>
              </a:prstGeom>
              <a:noFill/>
              <a:ln w="9525">
                <a:solidFill>
                  <a:schemeClr val="tx1"/>
                </a:solidFill>
                <a:round/>
                <a:headEnd/>
                <a:tailEnd type="triangle" w="med" len="med"/>
              </a:ln>
              <a:effectLst/>
            </p:spPr>
            <p:txBody>
              <a:bodyPr wrap="none" anchor="ctr"/>
              <a:lstStyle/>
              <a:p>
                <a:endParaRPr lang="en-US"/>
              </a:p>
            </p:txBody>
          </p:sp>
          <p:sp>
            <p:nvSpPr>
              <p:cNvPr id="472098" name="Line 34"/>
              <p:cNvSpPr>
                <a:spLocks noChangeShapeType="1"/>
              </p:cNvSpPr>
              <p:nvPr/>
            </p:nvSpPr>
            <p:spPr bwMode="auto">
              <a:xfrm>
                <a:off x="4272" y="2736"/>
                <a:ext cx="192" cy="288"/>
              </a:xfrm>
              <a:prstGeom prst="line">
                <a:avLst/>
              </a:prstGeom>
              <a:noFill/>
              <a:ln w="9525">
                <a:solidFill>
                  <a:schemeClr val="tx1"/>
                </a:solidFill>
                <a:round/>
                <a:headEnd/>
                <a:tailEnd type="triangle" w="med" len="med"/>
              </a:ln>
              <a:effectLst/>
            </p:spPr>
            <p:txBody>
              <a:bodyPr wrap="none" anchor="ctr"/>
              <a:lstStyle/>
              <a:p>
                <a:endParaRPr lang="en-US"/>
              </a:p>
            </p:txBody>
          </p:sp>
          <p:sp>
            <p:nvSpPr>
              <p:cNvPr id="472099" name="Line 35"/>
              <p:cNvSpPr>
                <a:spLocks noChangeShapeType="1"/>
              </p:cNvSpPr>
              <p:nvPr/>
            </p:nvSpPr>
            <p:spPr bwMode="auto">
              <a:xfrm flipH="1">
                <a:off x="4272" y="3120"/>
                <a:ext cx="192" cy="336"/>
              </a:xfrm>
              <a:prstGeom prst="line">
                <a:avLst/>
              </a:prstGeom>
              <a:noFill/>
              <a:ln w="9525">
                <a:solidFill>
                  <a:schemeClr val="tx1"/>
                </a:solidFill>
                <a:round/>
                <a:headEnd/>
                <a:tailEnd type="triangle" w="med" len="med"/>
              </a:ln>
              <a:effectLst/>
            </p:spPr>
            <p:txBody>
              <a:bodyPr wrap="none" anchor="ctr"/>
              <a:lstStyle/>
              <a:p>
                <a:endParaRPr lang="en-US"/>
              </a:p>
            </p:txBody>
          </p:sp>
        </p:grpSp>
        <p:grpSp>
          <p:nvGrpSpPr>
            <p:cNvPr id="6" name="Group 44"/>
            <p:cNvGrpSpPr>
              <a:grpSpLocks/>
            </p:cNvGrpSpPr>
            <p:nvPr/>
          </p:nvGrpSpPr>
          <p:grpSpPr bwMode="auto">
            <a:xfrm flipH="1">
              <a:off x="1622" y="2880"/>
              <a:ext cx="336" cy="480"/>
              <a:chOff x="912" y="2928"/>
              <a:chExt cx="336" cy="480"/>
            </a:xfrm>
          </p:grpSpPr>
          <p:sp>
            <p:nvSpPr>
              <p:cNvPr id="472104" name="Oval 40"/>
              <p:cNvSpPr>
                <a:spLocks noChangeArrowheads="1"/>
              </p:cNvSpPr>
              <p:nvPr/>
            </p:nvSpPr>
            <p:spPr bwMode="auto">
              <a:xfrm>
                <a:off x="1152" y="2928"/>
                <a:ext cx="96" cy="96"/>
              </a:xfrm>
              <a:prstGeom prst="ellipse">
                <a:avLst/>
              </a:prstGeom>
              <a:solidFill>
                <a:srgbClr val="FFFFFF"/>
              </a:solidFill>
              <a:ln w="9525">
                <a:solidFill>
                  <a:schemeClr val="tx1"/>
                </a:solidFill>
                <a:round/>
                <a:headEnd/>
                <a:tailEnd/>
              </a:ln>
              <a:effectLst/>
            </p:spPr>
            <p:txBody>
              <a:bodyPr wrap="none" anchor="ctr"/>
              <a:lstStyle/>
              <a:p>
                <a:endParaRPr lang="en-US"/>
              </a:p>
            </p:txBody>
          </p:sp>
          <p:sp>
            <p:nvSpPr>
              <p:cNvPr id="472105" name="Oval 41"/>
              <p:cNvSpPr>
                <a:spLocks noChangeArrowheads="1"/>
              </p:cNvSpPr>
              <p:nvPr/>
            </p:nvSpPr>
            <p:spPr bwMode="auto">
              <a:xfrm>
                <a:off x="912" y="3312"/>
                <a:ext cx="96" cy="96"/>
              </a:xfrm>
              <a:prstGeom prst="ellipse">
                <a:avLst/>
              </a:prstGeom>
              <a:solidFill>
                <a:srgbClr val="FFFFFF"/>
              </a:solidFill>
              <a:ln w="9525">
                <a:solidFill>
                  <a:schemeClr val="tx1"/>
                </a:solidFill>
                <a:round/>
                <a:headEnd/>
                <a:tailEnd/>
              </a:ln>
              <a:effectLst/>
            </p:spPr>
            <p:txBody>
              <a:bodyPr wrap="none" anchor="ctr"/>
              <a:lstStyle/>
              <a:p>
                <a:endParaRPr lang="en-US"/>
              </a:p>
            </p:txBody>
          </p:sp>
          <p:sp>
            <p:nvSpPr>
              <p:cNvPr id="472107" name="Line 43"/>
              <p:cNvSpPr>
                <a:spLocks noChangeShapeType="1"/>
              </p:cNvSpPr>
              <p:nvPr/>
            </p:nvSpPr>
            <p:spPr bwMode="auto">
              <a:xfrm flipH="1">
                <a:off x="960" y="3024"/>
                <a:ext cx="240" cy="288"/>
              </a:xfrm>
              <a:prstGeom prst="line">
                <a:avLst/>
              </a:prstGeom>
              <a:noFill/>
              <a:ln w="9525">
                <a:solidFill>
                  <a:schemeClr val="tx1"/>
                </a:solidFill>
                <a:round/>
                <a:headEnd/>
                <a:tailEnd type="triangle" w="med" len="med"/>
              </a:ln>
              <a:effectLst/>
            </p:spPr>
            <p:txBody>
              <a:bodyPr wrap="none" anchor="ctr"/>
              <a:lstStyle/>
              <a:p>
                <a:endParaRPr lang="en-US"/>
              </a:p>
            </p:txBody>
          </p:sp>
        </p:grpSp>
        <p:grpSp>
          <p:nvGrpSpPr>
            <p:cNvPr id="7" name="Group 45"/>
            <p:cNvGrpSpPr>
              <a:grpSpLocks/>
            </p:cNvGrpSpPr>
            <p:nvPr/>
          </p:nvGrpSpPr>
          <p:grpSpPr bwMode="auto">
            <a:xfrm>
              <a:off x="931" y="2880"/>
              <a:ext cx="336" cy="480"/>
              <a:chOff x="912" y="2928"/>
              <a:chExt cx="336" cy="480"/>
            </a:xfrm>
          </p:grpSpPr>
          <p:sp>
            <p:nvSpPr>
              <p:cNvPr id="472110" name="Oval 46"/>
              <p:cNvSpPr>
                <a:spLocks noChangeArrowheads="1"/>
              </p:cNvSpPr>
              <p:nvPr/>
            </p:nvSpPr>
            <p:spPr bwMode="auto">
              <a:xfrm>
                <a:off x="1152" y="2928"/>
                <a:ext cx="96" cy="96"/>
              </a:xfrm>
              <a:prstGeom prst="ellipse">
                <a:avLst/>
              </a:prstGeom>
              <a:solidFill>
                <a:srgbClr val="FFFFFF"/>
              </a:solidFill>
              <a:ln w="9525">
                <a:solidFill>
                  <a:schemeClr val="tx1"/>
                </a:solidFill>
                <a:round/>
                <a:headEnd/>
                <a:tailEnd/>
              </a:ln>
              <a:effectLst/>
            </p:spPr>
            <p:txBody>
              <a:bodyPr wrap="none" anchor="ctr"/>
              <a:lstStyle/>
              <a:p>
                <a:endParaRPr lang="en-US"/>
              </a:p>
            </p:txBody>
          </p:sp>
          <p:sp>
            <p:nvSpPr>
              <p:cNvPr id="472111" name="Oval 47"/>
              <p:cNvSpPr>
                <a:spLocks noChangeArrowheads="1"/>
              </p:cNvSpPr>
              <p:nvPr/>
            </p:nvSpPr>
            <p:spPr bwMode="auto">
              <a:xfrm>
                <a:off x="912" y="3312"/>
                <a:ext cx="96" cy="96"/>
              </a:xfrm>
              <a:prstGeom prst="ellipse">
                <a:avLst/>
              </a:prstGeom>
              <a:solidFill>
                <a:srgbClr val="FFFFFF"/>
              </a:solidFill>
              <a:ln w="9525">
                <a:solidFill>
                  <a:schemeClr val="tx1"/>
                </a:solidFill>
                <a:round/>
                <a:headEnd/>
                <a:tailEnd/>
              </a:ln>
              <a:effectLst/>
            </p:spPr>
            <p:txBody>
              <a:bodyPr wrap="none" anchor="ctr"/>
              <a:lstStyle/>
              <a:p>
                <a:endParaRPr lang="en-US"/>
              </a:p>
            </p:txBody>
          </p:sp>
          <p:sp>
            <p:nvSpPr>
              <p:cNvPr id="472112" name="Line 48"/>
              <p:cNvSpPr>
                <a:spLocks noChangeShapeType="1"/>
              </p:cNvSpPr>
              <p:nvPr/>
            </p:nvSpPr>
            <p:spPr bwMode="auto">
              <a:xfrm flipH="1">
                <a:off x="960" y="3024"/>
                <a:ext cx="240" cy="288"/>
              </a:xfrm>
              <a:prstGeom prst="line">
                <a:avLst/>
              </a:prstGeom>
              <a:noFill/>
              <a:ln w="9525">
                <a:solidFill>
                  <a:schemeClr val="tx1"/>
                </a:solidFill>
                <a:round/>
                <a:headEnd/>
                <a:tailEnd type="triangle" w="med" len="med"/>
              </a:ln>
              <a:effectLst/>
            </p:spPr>
            <p:txBody>
              <a:bodyPr wrap="none" anchor="ctr"/>
              <a:lstStyle/>
              <a:p>
                <a:endParaRPr lang="en-US"/>
              </a:p>
            </p:txBody>
          </p:sp>
        </p:grpSp>
        <p:sp>
          <p:nvSpPr>
            <p:cNvPr id="472113" name="Text Box 49"/>
            <p:cNvSpPr txBox="1">
              <a:spLocks noChangeArrowheads="1"/>
            </p:cNvSpPr>
            <p:nvPr/>
          </p:nvSpPr>
          <p:spPr bwMode="auto">
            <a:xfrm>
              <a:off x="816" y="3408"/>
              <a:ext cx="1279" cy="442"/>
            </a:xfrm>
            <a:prstGeom prst="rect">
              <a:avLst/>
            </a:prstGeom>
            <a:noFill/>
            <a:ln w="9525">
              <a:noFill/>
              <a:miter lim="800000"/>
              <a:headEnd/>
              <a:tailEnd/>
            </a:ln>
            <a:effectLst/>
          </p:spPr>
          <p:txBody>
            <a:bodyPr wrap="none" anchor="ctr">
              <a:spAutoFit/>
            </a:bodyPr>
            <a:lstStyle/>
            <a:p>
              <a:pPr algn="l"/>
              <a:r>
                <a:rPr lang="en-US" sz="2000"/>
                <a:t>(These two binary</a:t>
              </a:r>
            </a:p>
            <a:p>
              <a:pPr algn="l"/>
              <a:r>
                <a:rPr lang="en-US" sz="2000"/>
                <a:t>trees are </a:t>
              </a:r>
              <a:r>
                <a:rPr lang="en-US" sz="2000" i="1"/>
                <a:t>distinct</a:t>
              </a:r>
              <a:r>
                <a:rPr lang="en-US" sz="2000"/>
                <a:t>.)</a:t>
              </a:r>
            </a:p>
          </p:txBody>
        </p:sp>
      </p:gr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p:txBody>
          <a:bodyPr/>
          <a:lstStyle/>
          <a:p>
            <a:r>
              <a:rPr lang="en-US" dirty="0"/>
              <a:t>Binary Search Trees</a:t>
            </a:r>
          </a:p>
        </p:txBody>
      </p:sp>
      <p:sp>
        <p:nvSpPr>
          <p:cNvPr id="473091" name="Rectangle 3"/>
          <p:cNvSpPr>
            <a:spLocks noGrp="1" noChangeArrowheads="1"/>
          </p:cNvSpPr>
          <p:nvPr>
            <p:ph idx="1"/>
          </p:nvPr>
        </p:nvSpPr>
        <p:spPr/>
        <p:txBody>
          <a:bodyPr/>
          <a:lstStyle/>
          <a:p>
            <a:r>
              <a:rPr lang="en-US" sz="2400" dirty="0"/>
              <a:t>A </a:t>
            </a:r>
            <a:r>
              <a:rPr lang="en-US" sz="2400" b="1" i="1" dirty="0"/>
              <a:t>binary search tree</a:t>
            </a:r>
            <a:r>
              <a:rPr lang="en-US" sz="2400" dirty="0"/>
              <a:t> is a </a:t>
            </a:r>
            <a:r>
              <a:rPr lang="en-US" sz="2400" i="1" dirty="0"/>
              <a:t>binary tree </a:t>
            </a:r>
            <a:r>
              <a:rPr lang="en-US" sz="2400" dirty="0"/>
              <a:t>in which each node, </a:t>
            </a:r>
            <a:r>
              <a:rPr lang="en-US" sz="2400" i="1" dirty="0"/>
              <a:t>n</a:t>
            </a:r>
            <a:r>
              <a:rPr lang="en-US" sz="2400" dirty="0"/>
              <a:t>, has a </a:t>
            </a:r>
            <a:r>
              <a:rPr lang="en-US" sz="2400" i="1" dirty="0"/>
              <a:t>value</a:t>
            </a:r>
            <a:r>
              <a:rPr lang="en-US" sz="2400" dirty="0"/>
              <a:t> satisfying the following properties:</a:t>
            </a:r>
          </a:p>
          <a:p>
            <a:pPr lvl="1"/>
            <a:r>
              <a:rPr lang="en-US" sz="2000" i="1" dirty="0" err="1"/>
              <a:t>n</a:t>
            </a:r>
            <a:r>
              <a:rPr lang="en-US" sz="2000" dirty="0" err="1"/>
              <a:t>’s</a:t>
            </a:r>
            <a:r>
              <a:rPr lang="en-US" sz="2000" dirty="0"/>
              <a:t> value is &gt; all values in its left </a:t>
            </a:r>
            <a:r>
              <a:rPr lang="en-US" sz="2000" dirty="0" err="1"/>
              <a:t>subtree</a:t>
            </a:r>
            <a:r>
              <a:rPr lang="en-US" sz="2000" dirty="0"/>
              <a:t>, </a:t>
            </a:r>
            <a:r>
              <a:rPr lang="en-US" sz="2000" i="1" dirty="0"/>
              <a:t>T</a:t>
            </a:r>
            <a:r>
              <a:rPr lang="en-US" sz="2000" i="1" baseline="-25000" dirty="0"/>
              <a:t>L</a:t>
            </a:r>
            <a:r>
              <a:rPr lang="en-US" sz="2000" dirty="0"/>
              <a:t>,</a:t>
            </a:r>
          </a:p>
          <a:p>
            <a:pPr lvl="1"/>
            <a:r>
              <a:rPr lang="en-US" sz="2000" i="1" dirty="0" err="1"/>
              <a:t>n</a:t>
            </a:r>
            <a:r>
              <a:rPr lang="en-US" sz="2000" dirty="0" err="1"/>
              <a:t>’s</a:t>
            </a:r>
            <a:r>
              <a:rPr lang="en-US" sz="2000" dirty="0"/>
              <a:t> value is &lt; all values in its right </a:t>
            </a:r>
            <a:r>
              <a:rPr lang="en-US" sz="2000" dirty="0" err="1"/>
              <a:t>subtree</a:t>
            </a:r>
            <a:r>
              <a:rPr lang="en-US" sz="2000" dirty="0"/>
              <a:t>, </a:t>
            </a:r>
            <a:r>
              <a:rPr lang="en-US" sz="2000" i="1" dirty="0"/>
              <a:t>T</a:t>
            </a:r>
            <a:r>
              <a:rPr lang="en-US" sz="2000" i="1" baseline="-25000" dirty="0"/>
              <a:t>R</a:t>
            </a:r>
            <a:r>
              <a:rPr lang="en-US" sz="2000" dirty="0"/>
              <a:t>, and</a:t>
            </a:r>
          </a:p>
          <a:p>
            <a:pPr lvl="1"/>
            <a:r>
              <a:rPr lang="en-US" sz="2000" i="1" dirty="0"/>
              <a:t>T</a:t>
            </a:r>
            <a:r>
              <a:rPr lang="en-US" sz="2000" i="1" baseline="-25000" dirty="0"/>
              <a:t>L</a:t>
            </a:r>
            <a:r>
              <a:rPr lang="en-US" sz="2000" i="1" dirty="0"/>
              <a:t> </a:t>
            </a:r>
            <a:r>
              <a:rPr lang="en-US" sz="2000" dirty="0"/>
              <a:t>and </a:t>
            </a:r>
            <a:r>
              <a:rPr lang="en-US" sz="2000" i="1" dirty="0"/>
              <a:t>T</a:t>
            </a:r>
            <a:r>
              <a:rPr lang="en-US" sz="2000" i="1" baseline="-25000" dirty="0"/>
              <a:t>R</a:t>
            </a:r>
            <a:r>
              <a:rPr lang="en-US" sz="2000" i="1" dirty="0"/>
              <a:t> </a:t>
            </a:r>
            <a:r>
              <a:rPr lang="en-US" sz="2000" dirty="0"/>
              <a:t>are both </a:t>
            </a:r>
            <a:r>
              <a:rPr lang="en-US" sz="2000" i="1" dirty="0"/>
              <a:t>binary search trees</a:t>
            </a:r>
            <a:r>
              <a:rPr lang="en-US" sz="2000" dirty="0"/>
              <a:t>.</a:t>
            </a:r>
          </a:p>
        </p:txBody>
      </p:sp>
      <p:grpSp>
        <p:nvGrpSpPr>
          <p:cNvPr id="2" name="Group 51"/>
          <p:cNvGrpSpPr>
            <a:grpSpLocks/>
          </p:cNvGrpSpPr>
          <p:nvPr/>
        </p:nvGrpSpPr>
        <p:grpSpPr bwMode="auto">
          <a:xfrm>
            <a:off x="990600" y="3810000"/>
            <a:ext cx="6794500" cy="2408238"/>
            <a:chOff x="624" y="2256"/>
            <a:chExt cx="4280" cy="1517"/>
          </a:xfrm>
        </p:grpSpPr>
        <p:grpSp>
          <p:nvGrpSpPr>
            <p:cNvPr id="3" name="Group 50"/>
            <p:cNvGrpSpPr>
              <a:grpSpLocks/>
            </p:cNvGrpSpPr>
            <p:nvPr/>
          </p:nvGrpSpPr>
          <p:grpSpPr bwMode="auto">
            <a:xfrm>
              <a:off x="624" y="2352"/>
              <a:ext cx="1870" cy="1229"/>
              <a:chOff x="624" y="2352"/>
              <a:chExt cx="1870" cy="1229"/>
            </a:xfrm>
          </p:grpSpPr>
          <p:grpSp>
            <p:nvGrpSpPr>
              <p:cNvPr id="4" name="Group 49"/>
              <p:cNvGrpSpPr>
                <a:grpSpLocks/>
              </p:cNvGrpSpPr>
              <p:nvPr/>
            </p:nvGrpSpPr>
            <p:grpSpPr bwMode="auto">
              <a:xfrm>
                <a:off x="1008" y="2496"/>
                <a:ext cx="1200" cy="816"/>
                <a:chOff x="1008" y="2496"/>
                <a:chExt cx="1200" cy="816"/>
              </a:xfrm>
            </p:grpSpPr>
            <p:sp>
              <p:nvSpPr>
                <p:cNvPr id="473092" name="AutoShape 4"/>
                <p:cNvSpPr>
                  <a:spLocks noChangeArrowheads="1"/>
                </p:cNvSpPr>
                <p:nvPr/>
              </p:nvSpPr>
              <p:spPr bwMode="auto">
                <a:xfrm>
                  <a:off x="1008" y="3216"/>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3094" name="AutoShape 6"/>
                <p:cNvSpPr>
                  <a:spLocks noChangeArrowheads="1"/>
                </p:cNvSpPr>
                <p:nvPr/>
              </p:nvSpPr>
              <p:spPr bwMode="auto">
                <a:xfrm>
                  <a:off x="2112" y="3216"/>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3095" name="AutoShape 7"/>
                <p:cNvSpPr>
                  <a:spLocks noChangeArrowheads="1"/>
                </p:cNvSpPr>
                <p:nvPr/>
              </p:nvSpPr>
              <p:spPr bwMode="auto">
                <a:xfrm>
                  <a:off x="1728" y="3216"/>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3097" name="AutoShape 9"/>
                <p:cNvSpPr>
                  <a:spLocks noChangeArrowheads="1"/>
                </p:cNvSpPr>
                <p:nvPr/>
              </p:nvSpPr>
              <p:spPr bwMode="auto">
                <a:xfrm>
                  <a:off x="1872" y="2832"/>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3098" name="AutoShape 10"/>
                <p:cNvSpPr>
                  <a:spLocks noChangeArrowheads="1"/>
                </p:cNvSpPr>
                <p:nvPr/>
              </p:nvSpPr>
              <p:spPr bwMode="auto">
                <a:xfrm>
                  <a:off x="1248" y="2832"/>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3099" name="AutoShape 11"/>
                <p:cNvSpPr>
                  <a:spLocks noChangeArrowheads="1"/>
                </p:cNvSpPr>
                <p:nvPr/>
              </p:nvSpPr>
              <p:spPr bwMode="auto">
                <a:xfrm>
                  <a:off x="1584" y="2496"/>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3107" name="Line 19"/>
                <p:cNvSpPr>
                  <a:spLocks noChangeShapeType="1"/>
                </p:cNvSpPr>
                <p:nvPr/>
              </p:nvSpPr>
              <p:spPr bwMode="auto">
                <a:xfrm flipH="1">
                  <a:off x="1296" y="2592"/>
                  <a:ext cx="336" cy="240"/>
                </a:xfrm>
                <a:prstGeom prst="line">
                  <a:avLst/>
                </a:prstGeom>
                <a:noFill/>
                <a:ln w="9525">
                  <a:solidFill>
                    <a:schemeClr val="tx1"/>
                  </a:solidFill>
                  <a:round/>
                  <a:headEnd/>
                  <a:tailEnd type="triangle" w="med" len="med"/>
                </a:ln>
                <a:effectLst/>
              </p:spPr>
              <p:txBody>
                <a:bodyPr wrap="none" anchor="ctr"/>
                <a:lstStyle/>
                <a:p>
                  <a:endParaRPr lang="en-US"/>
                </a:p>
              </p:txBody>
            </p:sp>
            <p:sp>
              <p:nvSpPr>
                <p:cNvPr id="473108" name="Line 20"/>
                <p:cNvSpPr>
                  <a:spLocks noChangeShapeType="1"/>
                </p:cNvSpPr>
                <p:nvPr/>
              </p:nvSpPr>
              <p:spPr bwMode="auto">
                <a:xfrm>
                  <a:off x="1632" y="2592"/>
                  <a:ext cx="288" cy="240"/>
                </a:xfrm>
                <a:prstGeom prst="line">
                  <a:avLst/>
                </a:prstGeom>
                <a:noFill/>
                <a:ln w="9525">
                  <a:solidFill>
                    <a:schemeClr val="tx1"/>
                  </a:solidFill>
                  <a:round/>
                  <a:headEnd/>
                  <a:tailEnd type="triangle" w="med" len="med"/>
                </a:ln>
                <a:effectLst/>
              </p:spPr>
              <p:txBody>
                <a:bodyPr wrap="none" anchor="ctr"/>
                <a:lstStyle/>
                <a:p>
                  <a:endParaRPr lang="en-US"/>
                </a:p>
              </p:txBody>
            </p:sp>
            <p:sp>
              <p:nvSpPr>
                <p:cNvPr id="473109" name="Line 21"/>
                <p:cNvSpPr>
                  <a:spLocks noChangeShapeType="1"/>
                </p:cNvSpPr>
                <p:nvPr/>
              </p:nvSpPr>
              <p:spPr bwMode="auto">
                <a:xfrm flipH="1">
                  <a:off x="1056" y="2928"/>
                  <a:ext cx="192" cy="288"/>
                </a:xfrm>
                <a:prstGeom prst="line">
                  <a:avLst/>
                </a:prstGeom>
                <a:noFill/>
                <a:ln w="9525">
                  <a:solidFill>
                    <a:schemeClr val="tx1"/>
                  </a:solidFill>
                  <a:round/>
                  <a:headEnd/>
                  <a:tailEnd type="triangle" w="med" len="med"/>
                </a:ln>
                <a:effectLst/>
              </p:spPr>
              <p:txBody>
                <a:bodyPr wrap="none" anchor="ctr"/>
                <a:lstStyle/>
                <a:p>
                  <a:endParaRPr lang="en-US"/>
                </a:p>
              </p:txBody>
            </p:sp>
            <p:sp>
              <p:nvSpPr>
                <p:cNvPr id="473110" name="Line 22"/>
                <p:cNvSpPr>
                  <a:spLocks noChangeShapeType="1"/>
                </p:cNvSpPr>
                <p:nvPr/>
              </p:nvSpPr>
              <p:spPr bwMode="auto">
                <a:xfrm flipH="1">
                  <a:off x="1776" y="2928"/>
                  <a:ext cx="144" cy="288"/>
                </a:xfrm>
                <a:prstGeom prst="line">
                  <a:avLst/>
                </a:prstGeom>
                <a:noFill/>
                <a:ln w="9525">
                  <a:solidFill>
                    <a:schemeClr val="tx1"/>
                  </a:solidFill>
                  <a:round/>
                  <a:headEnd/>
                  <a:tailEnd type="triangle" w="med" len="med"/>
                </a:ln>
                <a:effectLst/>
              </p:spPr>
              <p:txBody>
                <a:bodyPr wrap="none" anchor="ctr"/>
                <a:lstStyle/>
                <a:p>
                  <a:endParaRPr lang="en-US"/>
                </a:p>
              </p:txBody>
            </p:sp>
            <p:sp>
              <p:nvSpPr>
                <p:cNvPr id="473111" name="Line 23"/>
                <p:cNvSpPr>
                  <a:spLocks noChangeShapeType="1"/>
                </p:cNvSpPr>
                <p:nvPr/>
              </p:nvSpPr>
              <p:spPr bwMode="auto">
                <a:xfrm>
                  <a:off x="1920" y="2928"/>
                  <a:ext cx="192" cy="288"/>
                </a:xfrm>
                <a:prstGeom prst="line">
                  <a:avLst/>
                </a:prstGeom>
                <a:noFill/>
                <a:ln w="9525">
                  <a:solidFill>
                    <a:schemeClr val="tx1"/>
                  </a:solidFill>
                  <a:round/>
                  <a:headEnd/>
                  <a:tailEnd type="triangle" w="med" len="med"/>
                </a:ln>
                <a:effectLst/>
              </p:spPr>
              <p:txBody>
                <a:bodyPr wrap="none" anchor="ctr"/>
                <a:lstStyle/>
                <a:p>
                  <a:endParaRPr lang="en-US"/>
                </a:p>
              </p:txBody>
            </p:sp>
          </p:grpSp>
          <p:sp>
            <p:nvSpPr>
              <p:cNvPr id="473119" name="Text Box 31"/>
              <p:cNvSpPr txBox="1">
                <a:spLocks noChangeArrowheads="1"/>
              </p:cNvSpPr>
              <p:nvPr/>
            </p:nvSpPr>
            <p:spPr bwMode="auto">
              <a:xfrm>
                <a:off x="1680" y="2352"/>
                <a:ext cx="448" cy="269"/>
              </a:xfrm>
              <a:prstGeom prst="rect">
                <a:avLst/>
              </a:prstGeom>
              <a:noFill/>
              <a:ln w="9525">
                <a:noFill/>
                <a:miter lim="800000"/>
                <a:headEnd/>
                <a:tailEnd/>
              </a:ln>
              <a:effectLst/>
            </p:spPr>
            <p:txBody>
              <a:bodyPr wrap="none" anchor="ctr">
                <a:spAutoFit/>
              </a:bodyPr>
              <a:lstStyle/>
              <a:p>
                <a:r>
                  <a:rPr lang="en-US" sz="2200"/>
                  <a:t>John</a:t>
                </a:r>
              </a:p>
            </p:txBody>
          </p:sp>
          <p:sp>
            <p:nvSpPr>
              <p:cNvPr id="473120" name="Text Box 32"/>
              <p:cNvSpPr txBox="1">
                <a:spLocks noChangeArrowheads="1"/>
              </p:cNvSpPr>
              <p:nvPr/>
            </p:nvSpPr>
            <p:spPr bwMode="auto">
              <a:xfrm>
                <a:off x="2016" y="2736"/>
                <a:ext cx="478" cy="269"/>
              </a:xfrm>
              <a:prstGeom prst="rect">
                <a:avLst/>
              </a:prstGeom>
              <a:noFill/>
              <a:ln w="9525">
                <a:noFill/>
                <a:miter lim="800000"/>
                <a:headEnd/>
                <a:tailEnd/>
              </a:ln>
              <a:effectLst/>
            </p:spPr>
            <p:txBody>
              <a:bodyPr wrap="none" anchor="ctr">
                <a:spAutoFit/>
              </a:bodyPr>
              <a:lstStyle/>
              <a:p>
                <a:r>
                  <a:rPr lang="en-US" sz="2200"/>
                  <a:t>Peter</a:t>
                </a:r>
                <a:endParaRPr lang="en-US"/>
              </a:p>
            </p:txBody>
          </p:sp>
          <p:sp>
            <p:nvSpPr>
              <p:cNvPr id="473121" name="Text Box 33"/>
              <p:cNvSpPr txBox="1">
                <a:spLocks noChangeArrowheads="1"/>
              </p:cNvSpPr>
              <p:nvPr/>
            </p:nvSpPr>
            <p:spPr bwMode="auto">
              <a:xfrm>
                <a:off x="624" y="2688"/>
                <a:ext cx="624" cy="269"/>
              </a:xfrm>
              <a:prstGeom prst="rect">
                <a:avLst/>
              </a:prstGeom>
              <a:noFill/>
              <a:ln w="9525">
                <a:noFill/>
                <a:miter lim="800000"/>
                <a:headEnd/>
                <a:tailEnd/>
              </a:ln>
              <a:effectLst/>
            </p:spPr>
            <p:txBody>
              <a:bodyPr wrap="none" anchor="ctr">
                <a:spAutoFit/>
              </a:bodyPr>
              <a:lstStyle/>
              <a:p>
                <a:r>
                  <a:rPr lang="en-US" sz="2200"/>
                  <a:t>Brenda</a:t>
                </a:r>
              </a:p>
            </p:txBody>
          </p:sp>
          <p:sp>
            <p:nvSpPr>
              <p:cNvPr id="473122" name="Text Box 34"/>
              <p:cNvSpPr txBox="1">
                <a:spLocks noChangeArrowheads="1"/>
              </p:cNvSpPr>
              <p:nvPr/>
            </p:nvSpPr>
            <p:spPr bwMode="auto">
              <a:xfrm>
                <a:off x="720" y="3312"/>
                <a:ext cx="468" cy="269"/>
              </a:xfrm>
              <a:prstGeom prst="rect">
                <a:avLst/>
              </a:prstGeom>
              <a:noFill/>
              <a:ln w="9525">
                <a:noFill/>
                <a:miter lim="800000"/>
                <a:headEnd/>
                <a:tailEnd/>
              </a:ln>
              <a:effectLst/>
            </p:spPr>
            <p:txBody>
              <a:bodyPr wrap="none" anchor="ctr">
                <a:spAutoFit/>
              </a:bodyPr>
              <a:lstStyle/>
              <a:p>
                <a:r>
                  <a:rPr lang="en-US" sz="2200"/>
                  <a:t>Amy</a:t>
                </a:r>
                <a:endParaRPr lang="en-US"/>
              </a:p>
            </p:txBody>
          </p:sp>
          <p:sp>
            <p:nvSpPr>
              <p:cNvPr id="473123" name="Text Box 35"/>
              <p:cNvSpPr txBox="1">
                <a:spLocks noChangeArrowheads="1"/>
              </p:cNvSpPr>
              <p:nvPr/>
            </p:nvSpPr>
            <p:spPr bwMode="auto">
              <a:xfrm>
                <a:off x="1392" y="3312"/>
                <a:ext cx="497" cy="269"/>
              </a:xfrm>
              <a:prstGeom prst="rect">
                <a:avLst/>
              </a:prstGeom>
              <a:noFill/>
              <a:ln w="9525">
                <a:noFill/>
                <a:miter lim="800000"/>
                <a:headEnd/>
                <a:tailEnd/>
              </a:ln>
              <a:effectLst/>
            </p:spPr>
            <p:txBody>
              <a:bodyPr wrap="none" anchor="ctr">
                <a:spAutoFit/>
              </a:bodyPr>
              <a:lstStyle/>
              <a:p>
                <a:r>
                  <a:rPr lang="en-US" sz="2200"/>
                  <a:t>Mary</a:t>
                </a:r>
              </a:p>
            </p:txBody>
          </p:sp>
          <p:sp>
            <p:nvSpPr>
              <p:cNvPr id="473124" name="Text Box 36"/>
              <p:cNvSpPr txBox="1">
                <a:spLocks noChangeArrowheads="1"/>
              </p:cNvSpPr>
              <p:nvPr/>
            </p:nvSpPr>
            <p:spPr bwMode="auto">
              <a:xfrm>
                <a:off x="2016" y="3312"/>
                <a:ext cx="449" cy="269"/>
              </a:xfrm>
              <a:prstGeom prst="rect">
                <a:avLst/>
              </a:prstGeom>
              <a:noFill/>
              <a:ln w="9525">
                <a:noFill/>
                <a:miter lim="800000"/>
                <a:headEnd/>
                <a:tailEnd/>
              </a:ln>
              <a:effectLst/>
            </p:spPr>
            <p:txBody>
              <a:bodyPr wrap="none" anchor="ctr">
                <a:spAutoFit/>
              </a:bodyPr>
              <a:lstStyle/>
              <a:p>
                <a:r>
                  <a:rPr lang="en-US" sz="2200"/>
                  <a:t>Tom</a:t>
                </a:r>
                <a:endParaRPr lang="en-US"/>
              </a:p>
            </p:txBody>
          </p:sp>
        </p:grpSp>
        <p:grpSp>
          <p:nvGrpSpPr>
            <p:cNvPr id="5" name="Group 48"/>
            <p:cNvGrpSpPr>
              <a:grpSpLocks/>
            </p:cNvGrpSpPr>
            <p:nvPr/>
          </p:nvGrpSpPr>
          <p:grpSpPr bwMode="auto">
            <a:xfrm>
              <a:off x="3072" y="2256"/>
              <a:ext cx="1832" cy="1517"/>
              <a:chOff x="2972" y="2256"/>
              <a:chExt cx="1832" cy="1517"/>
            </a:xfrm>
          </p:grpSpPr>
          <p:grpSp>
            <p:nvGrpSpPr>
              <p:cNvPr id="6" name="Group 47"/>
              <p:cNvGrpSpPr>
                <a:grpSpLocks/>
              </p:cNvGrpSpPr>
              <p:nvPr/>
            </p:nvGrpSpPr>
            <p:grpSpPr bwMode="auto">
              <a:xfrm>
                <a:off x="3168" y="2448"/>
                <a:ext cx="1392" cy="1248"/>
                <a:chOff x="3168" y="2448"/>
                <a:chExt cx="1392" cy="1248"/>
              </a:xfrm>
            </p:grpSpPr>
            <p:sp>
              <p:nvSpPr>
                <p:cNvPr id="473093" name="AutoShape 5"/>
                <p:cNvSpPr>
                  <a:spLocks noChangeArrowheads="1"/>
                </p:cNvSpPr>
                <p:nvPr/>
              </p:nvSpPr>
              <p:spPr bwMode="auto">
                <a:xfrm>
                  <a:off x="3744" y="2448"/>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3100" name="AutoShape 12"/>
                <p:cNvSpPr>
                  <a:spLocks noChangeArrowheads="1"/>
                </p:cNvSpPr>
                <p:nvPr/>
              </p:nvSpPr>
              <p:spPr bwMode="auto">
                <a:xfrm>
                  <a:off x="4464" y="3168"/>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3101" name="AutoShape 13"/>
                <p:cNvSpPr>
                  <a:spLocks noChangeArrowheads="1"/>
                </p:cNvSpPr>
                <p:nvPr/>
              </p:nvSpPr>
              <p:spPr bwMode="auto">
                <a:xfrm>
                  <a:off x="3600" y="3168"/>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3102" name="AutoShape 14"/>
                <p:cNvSpPr>
                  <a:spLocks noChangeArrowheads="1"/>
                </p:cNvSpPr>
                <p:nvPr/>
              </p:nvSpPr>
              <p:spPr bwMode="auto">
                <a:xfrm>
                  <a:off x="3168" y="3168"/>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3103" name="AutoShape 15"/>
                <p:cNvSpPr>
                  <a:spLocks noChangeArrowheads="1"/>
                </p:cNvSpPr>
                <p:nvPr/>
              </p:nvSpPr>
              <p:spPr bwMode="auto">
                <a:xfrm>
                  <a:off x="4128" y="2736"/>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3104" name="AutoShape 16"/>
                <p:cNvSpPr>
                  <a:spLocks noChangeArrowheads="1"/>
                </p:cNvSpPr>
                <p:nvPr/>
              </p:nvSpPr>
              <p:spPr bwMode="auto">
                <a:xfrm>
                  <a:off x="3408" y="2736"/>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3105" name="AutoShape 17"/>
                <p:cNvSpPr>
                  <a:spLocks noChangeArrowheads="1"/>
                </p:cNvSpPr>
                <p:nvPr/>
              </p:nvSpPr>
              <p:spPr bwMode="auto">
                <a:xfrm>
                  <a:off x="3360" y="3600"/>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3106" name="AutoShape 18"/>
                <p:cNvSpPr>
                  <a:spLocks noChangeArrowheads="1"/>
                </p:cNvSpPr>
                <p:nvPr/>
              </p:nvSpPr>
              <p:spPr bwMode="auto">
                <a:xfrm>
                  <a:off x="3840" y="3600"/>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3112" name="Line 24"/>
                <p:cNvSpPr>
                  <a:spLocks noChangeShapeType="1"/>
                </p:cNvSpPr>
                <p:nvPr/>
              </p:nvSpPr>
              <p:spPr bwMode="auto">
                <a:xfrm flipH="1">
                  <a:off x="3456" y="2544"/>
                  <a:ext cx="336" cy="192"/>
                </a:xfrm>
                <a:prstGeom prst="line">
                  <a:avLst/>
                </a:prstGeom>
                <a:noFill/>
                <a:ln w="9525">
                  <a:solidFill>
                    <a:schemeClr val="tx1"/>
                  </a:solidFill>
                  <a:round/>
                  <a:headEnd/>
                  <a:tailEnd type="triangle" w="med" len="med"/>
                </a:ln>
                <a:effectLst/>
              </p:spPr>
              <p:txBody>
                <a:bodyPr wrap="none" anchor="ctr"/>
                <a:lstStyle/>
                <a:p>
                  <a:endParaRPr lang="en-US"/>
                </a:p>
              </p:txBody>
            </p:sp>
            <p:sp>
              <p:nvSpPr>
                <p:cNvPr id="473113" name="Line 25"/>
                <p:cNvSpPr>
                  <a:spLocks noChangeShapeType="1"/>
                </p:cNvSpPr>
                <p:nvPr/>
              </p:nvSpPr>
              <p:spPr bwMode="auto">
                <a:xfrm>
                  <a:off x="3792" y="2544"/>
                  <a:ext cx="384" cy="192"/>
                </a:xfrm>
                <a:prstGeom prst="line">
                  <a:avLst/>
                </a:prstGeom>
                <a:noFill/>
                <a:ln w="9525">
                  <a:solidFill>
                    <a:schemeClr val="tx1"/>
                  </a:solidFill>
                  <a:round/>
                  <a:headEnd/>
                  <a:tailEnd type="triangle" w="med" len="med"/>
                </a:ln>
                <a:effectLst/>
              </p:spPr>
              <p:txBody>
                <a:bodyPr wrap="none" anchor="ctr"/>
                <a:lstStyle/>
                <a:p>
                  <a:endParaRPr lang="en-US"/>
                </a:p>
              </p:txBody>
            </p:sp>
            <p:sp>
              <p:nvSpPr>
                <p:cNvPr id="473114" name="Line 26"/>
                <p:cNvSpPr>
                  <a:spLocks noChangeShapeType="1"/>
                </p:cNvSpPr>
                <p:nvPr/>
              </p:nvSpPr>
              <p:spPr bwMode="auto">
                <a:xfrm flipH="1">
                  <a:off x="3264" y="2832"/>
                  <a:ext cx="192" cy="336"/>
                </a:xfrm>
                <a:prstGeom prst="line">
                  <a:avLst/>
                </a:prstGeom>
                <a:noFill/>
                <a:ln w="9525">
                  <a:solidFill>
                    <a:schemeClr val="tx1"/>
                  </a:solidFill>
                  <a:round/>
                  <a:headEnd/>
                  <a:tailEnd type="triangle" w="med" len="med"/>
                </a:ln>
                <a:effectLst/>
              </p:spPr>
              <p:txBody>
                <a:bodyPr wrap="none" anchor="ctr"/>
                <a:lstStyle/>
                <a:p>
                  <a:endParaRPr lang="en-US"/>
                </a:p>
              </p:txBody>
            </p:sp>
            <p:sp>
              <p:nvSpPr>
                <p:cNvPr id="473115" name="Line 27"/>
                <p:cNvSpPr>
                  <a:spLocks noChangeShapeType="1"/>
                </p:cNvSpPr>
                <p:nvPr/>
              </p:nvSpPr>
              <p:spPr bwMode="auto">
                <a:xfrm>
                  <a:off x="3456" y="2832"/>
                  <a:ext cx="192" cy="336"/>
                </a:xfrm>
                <a:prstGeom prst="line">
                  <a:avLst/>
                </a:prstGeom>
                <a:noFill/>
                <a:ln w="9525">
                  <a:solidFill>
                    <a:schemeClr val="tx1"/>
                  </a:solidFill>
                  <a:round/>
                  <a:headEnd/>
                  <a:tailEnd type="triangle" w="med" len="med"/>
                </a:ln>
                <a:effectLst/>
              </p:spPr>
              <p:txBody>
                <a:bodyPr wrap="none" anchor="ctr"/>
                <a:lstStyle/>
                <a:p>
                  <a:endParaRPr lang="en-US"/>
                </a:p>
              </p:txBody>
            </p:sp>
            <p:sp>
              <p:nvSpPr>
                <p:cNvPr id="473116" name="Line 28"/>
                <p:cNvSpPr>
                  <a:spLocks noChangeShapeType="1"/>
                </p:cNvSpPr>
                <p:nvPr/>
              </p:nvSpPr>
              <p:spPr bwMode="auto">
                <a:xfrm flipH="1">
                  <a:off x="3456" y="3264"/>
                  <a:ext cx="192" cy="336"/>
                </a:xfrm>
                <a:prstGeom prst="line">
                  <a:avLst/>
                </a:prstGeom>
                <a:noFill/>
                <a:ln w="9525">
                  <a:solidFill>
                    <a:schemeClr val="tx1"/>
                  </a:solidFill>
                  <a:round/>
                  <a:headEnd/>
                  <a:tailEnd type="triangle" w="med" len="med"/>
                </a:ln>
                <a:effectLst/>
              </p:spPr>
              <p:txBody>
                <a:bodyPr wrap="none" anchor="ctr"/>
                <a:lstStyle/>
                <a:p>
                  <a:endParaRPr lang="en-US"/>
                </a:p>
              </p:txBody>
            </p:sp>
            <p:sp>
              <p:nvSpPr>
                <p:cNvPr id="473117" name="Line 29"/>
                <p:cNvSpPr>
                  <a:spLocks noChangeShapeType="1"/>
                </p:cNvSpPr>
                <p:nvPr/>
              </p:nvSpPr>
              <p:spPr bwMode="auto">
                <a:xfrm>
                  <a:off x="3648" y="3264"/>
                  <a:ext cx="240" cy="336"/>
                </a:xfrm>
                <a:prstGeom prst="line">
                  <a:avLst/>
                </a:prstGeom>
                <a:noFill/>
                <a:ln w="9525">
                  <a:solidFill>
                    <a:schemeClr val="tx1"/>
                  </a:solidFill>
                  <a:round/>
                  <a:headEnd/>
                  <a:tailEnd type="triangle" w="med" len="med"/>
                </a:ln>
                <a:effectLst/>
              </p:spPr>
              <p:txBody>
                <a:bodyPr wrap="none" anchor="ctr"/>
                <a:lstStyle/>
                <a:p>
                  <a:endParaRPr lang="en-US"/>
                </a:p>
              </p:txBody>
            </p:sp>
            <p:sp>
              <p:nvSpPr>
                <p:cNvPr id="473118" name="Line 30"/>
                <p:cNvSpPr>
                  <a:spLocks noChangeShapeType="1"/>
                </p:cNvSpPr>
                <p:nvPr/>
              </p:nvSpPr>
              <p:spPr bwMode="auto">
                <a:xfrm>
                  <a:off x="4224" y="2832"/>
                  <a:ext cx="288" cy="336"/>
                </a:xfrm>
                <a:prstGeom prst="line">
                  <a:avLst/>
                </a:prstGeom>
                <a:noFill/>
                <a:ln w="9525">
                  <a:solidFill>
                    <a:schemeClr val="tx1"/>
                  </a:solidFill>
                  <a:round/>
                  <a:headEnd/>
                  <a:tailEnd type="triangle" w="med" len="med"/>
                </a:ln>
                <a:effectLst/>
              </p:spPr>
              <p:txBody>
                <a:bodyPr wrap="none" anchor="ctr"/>
                <a:lstStyle/>
                <a:p>
                  <a:endParaRPr lang="en-US"/>
                </a:p>
              </p:txBody>
            </p:sp>
          </p:grpSp>
          <p:sp>
            <p:nvSpPr>
              <p:cNvPr id="473126" name="Text Box 38"/>
              <p:cNvSpPr txBox="1">
                <a:spLocks noChangeArrowheads="1"/>
              </p:cNvSpPr>
              <p:nvPr/>
            </p:nvSpPr>
            <p:spPr bwMode="auto">
              <a:xfrm>
                <a:off x="3840" y="2256"/>
                <a:ext cx="292" cy="269"/>
              </a:xfrm>
              <a:prstGeom prst="rect">
                <a:avLst/>
              </a:prstGeom>
              <a:noFill/>
              <a:ln w="9525">
                <a:noFill/>
                <a:miter lim="800000"/>
                <a:headEnd/>
                <a:tailEnd/>
              </a:ln>
              <a:effectLst/>
            </p:spPr>
            <p:txBody>
              <a:bodyPr wrap="none" anchor="ctr">
                <a:spAutoFit/>
              </a:bodyPr>
              <a:lstStyle/>
              <a:p>
                <a:r>
                  <a:rPr lang="en-US" sz="2200"/>
                  <a:t>21</a:t>
                </a:r>
              </a:p>
            </p:txBody>
          </p:sp>
          <p:sp>
            <p:nvSpPr>
              <p:cNvPr id="473128" name="Text Box 40"/>
              <p:cNvSpPr txBox="1">
                <a:spLocks noChangeArrowheads="1"/>
              </p:cNvSpPr>
              <p:nvPr/>
            </p:nvSpPr>
            <p:spPr bwMode="auto">
              <a:xfrm>
                <a:off x="2972" y="2976"/>
                <a:ext cx="204" cy="269"/>
              </a:xfrm>
              <a:prstGeom prst="rect">
                <a:avLst/>
              </a:prstGeom>
              <a:noFill/>
              <a:ln w="9525">
                <a:noFill/>
                <a:miter lim="800000"/>
                <a:headEnd/>
                <a:tailEnd/>
              </a:ln>
              <a:effectLst/>
            </p:spPr>
            <p:txBody>
              <a:bodyPr wrap="none" anchor="ctr">
                <a:spAutoFit/>
              </a:bodyPr>
              <a:lstStyle/>
              <a:p>
                <a:r>
                  <a:rPr lang="en-US" sz="2200"/>
                  <a:t>2</a:t>
                </a:r>
              </a:p>
            </p:txBody>
          </p:sp>
          <p:sp>
            <p:nvSpPr>
              <p:cNvPr id="473129" name="Text Box 41"/>
              <p:cNvSpPr txBox="1">
                <a:spLocks noChangeArrowheads="1"/>
              </p:cNvSpPr>
              <p:nvPr/>
            </p:nvSpPr>
            <p:spPr bwMode="auto">
              <a:xfrm>
                <a:off x="3212" y="2544"/>
                <a:ext cx="204" cy="269"/>
              </a:xfrm>
              <a:prstGeom prst="rect">
                <a:avLst/>
              </a:prstGeom>
              <a:noFill/>
              <a:ln w="9525">
                <a:noFill/>
                <a:miter lim="800000"/>
                <a:headEnd/>
                <a:tailEnd/>
              </a:ln>
              <a:effectLst/>
            </p:spPr>
            <p:txBody>
              <a:bodyPr wrap="none" anchor="ctr">
                <a:spAutoFit/>
              </a:bodyPr>
              <a:lstStyle/>
              <a:p>
                <a:r>
                  <a:rPr lang="en-US" sz="2200"/>
                  <a:t>3</a:t>
                </a:r>
              </a:p>
            </p:txBody>
          </p:sp>
          <p:sp>
            <p:nvSpPr>
              <p:cNvPr id="473130" name="Text Box 42"/>
              <p:cNvSpPr txBox="1">
                <a:spLocks noChangeArrowheads="1"/>
              </p:cNvSpPr>
              <p:nvPr/>
            </p:nvSpPr>
            <p:spPr bwMode="auto">
              <a:xfrm>
                <a:off x="4512" y="2928"/>
                <a:ext cx="292" cy="269"/>
              </a:xfrm>
              <a:prstGeom prst="rect">
                <a:avLst/>
              </a:prstGeom>
              <a:noFill/>
              <a:ln w="9525">
                <a:noFill/>
                <a:miter lim="800000"/>
                <a:headEnd/>
                <a:tailEnd/>
              </a:ln>
              <a:effectLst/>
            </p:spPr>
            <p:txBody>
              <a:bodyPr wrap="none" anchor="ctr">
                <a:spAutoFit/>
              </a:bodyPr>
              <a:lstStyle/>
              <a:p>
                <a:r>
                  <a:rPr lang="en-US" sz="2200"/>
                  <a:t>55</a:t>
                </a:r>
              </a:p>
            </p:txBody>
          </p:sp>
          <p:sp>
            <p:nvSpPr>
              <p:cNvPr id="473131" name="Text Box 43"/>
              <p:cNvSpPr txBox="1">
                <a:spLocks noChangeArrowheads="1"/>
              </p:cNvSpPr>
              <p:nvPr/>
            </p:nvSpPr>
            <p:spPr bwMode="auto">
              <a:xfrm>
                <a:off x="4176" y="2544"/>
                <a:ext cx="292" cy="269"/>
              </a:xfrm>
              <a:prstGeom prst="rect">
                <a:avLst/>
              </a:prstGeom>
              <a:noFill/>
              <a:ln w="9525">
                <a:noFill/>
                <a:miter lim="800000"/>
                <a:headEnd/>
                <a:tailEnd/>
              </a:ln>
              <a:effectLst/>
            </p:spPr>
            <p:txBody>
              <a:bodyPr wrap="none" anchor="ctr">
                <a:spAutoFit/>
              </a:bodyPr>
              <a:lstStyle/>
              <a:p>
                <a:r>
                  <a:rPr lang="en-US" sz="2200"/>
                  <a:t>34</a:t>
                </a:r>
              </a:p>
            </p:txBody>
          </p:sp>
          <p:sp>
            <p:nvSpPr>
              <p:cNvPr id="473132" name="Text Box 44"/>
              <p:cNvSpPr txBox="1">
                <a:spLocks noChangeArrowheads="1"/>
              </p:cNvSpPr>
              <p:nvPr/>
            </p:nvSpPr>
            <p:spPr bwMode="auto">
              <a:xfrm>
                <a:off x="3936" y="3504"/>
                <a:ext cx="292" cy="269"/>
              </a:xfrm>
              <a:prstGeom prst="rect">
                <a:avLst/>
              </a:prstGeom>
              <a:noFill/>
              <a:ln w="9525">
                <a:noFill/>
                <a:miter lim="800000"/>
                <a:headEnd/>
                <a:tailEnd/>
              </a:ln>
              <a:effectLst/>
            </p:spPr>
            <p:txBody>
              <a:bodyPr wrap="none" anchor="ctr">
                <a:spAutoFit/>
              </a:bodyPr>
              <a:lstStyle/>
              <a:p>
                <a:r>
                  <a:rPr lang="en-US" sz="2200"/>
                  <a:t>13</a:t>
                </a:r>
              </a:p>
            </p:txBody>
          </p:sp>
          <p:sp>
            <p:nvSpPr>
              <p:cNvPr id="473133" name="Text Box 45"/>
              <p:cNvSpPr txBox="1">
                <a:spLocks noChangeArrowheads="1"/>
              </p:cNvSpPr>
              <p:nvPr/>
            </p:nvSpPr>
            <p:spPr bwMode="auto">
              <a:xfrm>
                <a:off x="3164" y="3504"/>
                <a:ext cx="204" cy="269"/>
              </a:xfrm>
              <a:prstGeom prst="rect">
                <a:avLst/>
              </a:prstGeom>
              <a:noFill/>
              <a:ln w="9525">
                <a:noFill/>
                <a:miter lim="800000"/>
                <a:headEnd/>
                <a:tailEnd/>
              </a:ln>
              <a:effectLst/>
            </p:spPr>
            <p:txBody>
              <a:bodyPr wrap="none" anchor="ctr">
                <a:spAutoFit/>
              </a:bodyPr>
              <a:lstStyle/>
              <a:p>
                <a:r>
                  <a:rPr lang="en-US" sz="2200"/>
                  <a:t>5</a:t>
                </a:r>
              </a:p>
            </p:txBody>
          </p:sp>
          <p:sp>
            <p:nvSpPr>
              <p:cNvPr id="473134" name="Text Box 46"/>
              <p:cNvSpPr txBox="1">
                <a:spLocks noChangeArrowheads="1"/>
              </p:cNvSpPr>
              <p:nvPr/>
            </p:nvSpPr>
            <p:spPr bwMode="auto">
              <a:xfrm>
                <a:off x="3692" y="2976"/>
                <a:ext cx="204" cy="269"/>
              </a:xfrm>
              <a:prstGeom prst="rect">
                <a:avLst/>
              </a:prstGeom>
              <a:noFill/>
              <a:ln w="9525">
                <a:noFill/>
                <a:miter lim="800000"/>
                <a:headEnd/>
                <a:tailEnd/>
              </a:ln>
              <a:effectLst/>
            </p:spPr>
            <p:txBody>
              <a:bodyPr wrap="none" anchor="ctr">
                <a:spAutoFit/>
              </a:bodyPr>
              <a:lstStyle/>
              <a:p>
                <a:r>
                  <a:rPr lang="en-US" sz="2200"/>
                  <a:t>8</a:t>
                </a:r>
              </a:p>
            </p:txBody>
          </p:sp>
        </p:grpSp>
      </p:grpSp>
      <p:sp>
        <p:nvSpPr>
          <p:cNvPr id="50" name="Cloud Callout 49"/>
          <p:cNvSpPr/>
          <p:nvPr/>
        </p:nvSpPr>
        <p:spPr bwMode="auto">
          <a:xfrm>
            <a:off x="3733800" y="1447800"/>
            <a:ext cx="3886200" cy="2133600"/>
          </a:xfrm>
          <a:prstGeom prst="cloudCallou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In other words, can we put non-hierarchical data into a tree.</a:t>
            </a:r>
            <a:r>
              <a:rPr kumimoji="0" lang="en-US" sz="1800" b="0" i="0" u="none" strike="noStrike" cap="none" normalizeH="0" dirty="0" smtClean="0">
                <a:ln>
                  <a:noFill/>
                </a:ln>
                <a:solidFill>
                  <a:schemeClr val="tx1"/>
                </a:solidFill>
                <a:effectLst/>
                <a:latin typeface="Arial" charset="0"/>
              </a:rPr>
              <a:t> We will study Binary Search Trees later.</a:t>
            </a:r>
            <a:endParaRPr kumimoji="0" lang="en-US" sz="1800" b="0" i="0" u="none" strike="noStrike" cap="none" normalizeH="0" baseline="0" dirty="0" smtClean="0">
              <a:ln>
                <a:noFill/>
              </a:ln>
              <a:solidFill>
                <a:schemeClr val="tx1"/>
              </a:solidFill>
              <a:effectLst/>
              <a:latin typeface="Arial"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bg/>
                                          </p:spTgt>
                                        </p:tgtEl>
                                        <p:attrNameLst>
                                          <p:attrName>style.visibility</p:attrName>
                                        </p:attrNameLst>
                                      </p:cBhvr>
                                      <p:to>
                                        <p:strVal val="visible"/>
                                      </p:to>
                                    </p:set>
                                    <p:animEffect transition="in" filter="fade">
                                      <p:cBhvr>
                                        <p:cTn id="7" dur="2000"/>
                                        <p:tgtEl>
                                          <p:spTgt spid="50">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0">
                                            <p:txEl>
                                              <p:pRg st="0" end="0"/>
                                            </p:txEl>
                                          </p:spTgt>
                                        </p:tgtEl>
                                        <p:attrNameLst>
                                          <p:attrName>style.visibility</p:attrName>
                                        </p:attrNameLst>
                                      </p:cBhvr>
                                      <p:to>
                                        <p:strVal val="visible"/>
                                      </p:to>
                                    </p:set>
                                    <p:animEffect transition="in" filter="fade">
                                      <p:cBhvr>
                                        <p:cTn id="10" dur="2000"/>
                                        <p:tgtEl>
                                          <p:spTgt spid="5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uild="allAtOnce"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p:txBody>
          <a:bodyPr/>
          <a:lstStyle/>
          <a:p>
            <a:r>
              <a:rPr lang="en-US" dirty="0" smtClean="0"/>
              <a:t>Binary Trees</a:t>
            </a:r>
            <a:endParaRPr lang="en-US" dirty="0"/>
          </a:p>
        </p:txBody>
      </p:sp>
      <p:sp>
        <p:nvSpPr>
          <p:cNvPr id="475139" name="Rectangle 3"/>
          <p:cNvSpPr>
            <a:spLocks noGrp="1" noChangeArrowheads="1"/>
          </p:cNvSpPr>
          <p:nvPr>
            <p:ph idx="1"/>
          </p:nvPr>
        </p:nvSpPr>
        <p:spPr/>
        <p:txBody>
          <a:bodyPr/>
          <a:lstStyle/>
          <a:p>
            <a:pPr>
              <a:buSzPct val="120000"/>
            </a:pPr>
            <a:r>
              <a:rPr lang="en-US" sz="2400" dirty="0" smtClean="0"/>
              <a:t>A binary </a:t>
            </a:r>
            <a:r>
              <a:rPr lang="en-US" sz="2400" dirty="0"/>
              <a:t>tree is </a:t>
            </a:r>
            <a:r>
              <a:rPr lang="en-US" sz="2400" b="1" i="1" dirty="0"/>
              <a:t>full</a:t>
            </a:r>
            <a:r>
              <a:rPr lang="en-US" sz="2400" dirty="0"/>
              <a:t> if it has no missing nodes.</a:t>
            </a:r>
          </a:p>
          <a:p>
            <a:pPr lvl="1">
              <a:buSzPct val="120000"/>
            </a:pPr>
            <a:r>
              <a:rPr lang="en-US" sz="2400" dirty="0" smtClean="0"/>
              <a:t>It </a:t>
            </a:r>
            <a:r>
              <a:rPr lang="en-US" sz="2400" dirty="0"/>
              <a:t>is </a:t>
            </a:r>
            <a:r>
              <a:rPr lang="en-US" sz="2400" dirty="0" smtClean="0"/>
              <a:t>either empty.</a:t>
            </a:r>
            <a:endParaRPr lang="en-US" sz="2400" dirty="0"/>
          </a:p>
          <a:p>
            <a:pPr lvl="1">
              <a:buSzPct val="120000"/>
            </a:pPr>
            <a:r>
              <a:rPr lang="en-US" sz="2400" dirty="0"/>
              <a:t>Otherwise, the root’s </a:t>
            </a:r>
            <a:r>
              <a:rPr lang="en-US" sz="2400" dirty="0" err="1"/>
              <a:t>subtrees</a:t>
            </a:r>
            <a:r>
              <a:rPr lang="en-US" sz="2400" dirty="0"/>
              <a:t> are </a:t>
            </a:r>
            <a:r>
              <a:rPr lang="en-US" sz="2400" i="1" dirty="0"/>
              <a:t>full</a:t>
            </a:r>
            <a:r>
              <a:rPr lang="en-US" sz="2400" dirty="0"/>
              <a:t> binary trees of height h – 1.</a:t>
            </a:r>
          </a:p>
          <a:p>
            <a:pPr>
              <a:buSzPct val="120000"/>
            </a:pPr>
            <a:r>
              <a:rPr lang="en-US" sz="2200" dirty="0"/>
              <a:t>If not empty, each node has</a:t>
            </a:r>
            <a:r>
              <a:rPr lang="en-US" sz="2200" i="1" dirty="0"/>
              <a:t> </a:t>
            </a:r>
            <a:r>
              <a:rPr lang="en-US" sz="2200" dirty="0"/>
              <a:t>2 children, except the nodes at level </a:t>
            </a:r>
            <a:r>
              <a:rPr lang="en-US" sz="2200" i="1" dirty="0"/>
              <a:t>h</a:t>
            </a:r>
            <a:r>
              <a:rPr lang="en-US" sz="2200" dirty="0"/>
              <a:t> which have no </a:t>
            </a:r>
            <a:r>
              <a:rPr lang="en-US" sz="2400" dirty="0" smtClean="0"/>
              <a:t>children.</a:t>
            </a:r>
          </a:p>
          <a:p>
            <a:pPr>
              <a:buSzPct val="120000"/>
            </a:pPr>
            <a:r>
              <a:rPr lang="en-US" sz="2400" dirty="0" smtClean="0"/>
              <a:t>Contains a total of 2</a:t>
            </a:r>
            <a:r>
              <a:rPr lang="en-US" sz="2400" baseline="30000" dirty="0" smtClean="0"/>
              <a:t>h+1</a:t>
            </a:r>
            <a:r>
              <a:rPr lang="en-US" sz="2400" dirty="0" smtClean="0"/>
              <a:t>-1 nodes (how many leaves?)</a:t>
            </a:r>
            <a:endParaRPr lang="en-US" sz="2400" kern="1200" dirty="0">
              <a:solidFill>
                <a:srgbClr val="3333CC"/>
              </a:solidFill>
              <a:latin typeface="Times New Roman" pitchFamily="18" charset="0"/>
            </a:endParaRPr>
          </a:p>
        </p:txBody>
      </p:sp>
      <p:grpSp>
        <p:nvGrpSpPr>
          <p:cNvPr id="2" name="Group 28"/>
          <p:cNvGrpSpPr>
            <a:grpSpLocks/>
          </p:cNvGrpSpPr>
          <p:nvPr/>
        </p:nvGrpSpPr>
        <p:grpSpPr bwMode="auto">
          <a:xfrm>
            <a:off x="1447800" y="4419600"/>
            <a:ext cx="6286500" cy="1828800"/>
            <a:chOff x="900" y="2592"/>
            <a:chExt cx="3960" cy="1152"/>
          </a:xfrm>
        </p:grpSpPr>
        <p:sp>
          <p:nvSpPr>
            <p:cNvPr id="475153" name="AutoShape 17"/>
            <p:cNvSpPr>
              <a:spLocks noChangeArrowheads="1"/>
            </p:cNvSpPr>
            <p:nvPr/>
          </p:nvSpPr>
          <p:spPr bwMode="auto">
            <a:xfrm>
              <a:off x="900" y="2688"/>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grpSp>
          <p:nvGrpSpPr>
            <p:cNvPr id="3" name="Group 27"/>
            <p:cNvGrpSpPr>
              <a:grpSpLocks/>
            </p:cNvGrpSpPr>
            <p:nvPr/>
          </p:nvGrpSpPr>
          <p:grpSpPr bwMode="auto">
            <a:xfrm>
              <a:off x="1896" y="2688"/>
              <a:ext cx="576" cy="624"/>
              <a:chOff x="1776" y="2688"/>
              <a:chExt cx="576" cy="624"/>
            </a:xfrm>
          </p:grpSpPr>
          <p:sp>
            <p:nvSpPr>
              <p:cNvPr id="475150" name="AutoShape 14"/>
              <p:cNvSpPr>
                <a:spLocks noChangeArrowheads="1"/>
              </p:cNvSpPr>
              <p:nvPr/>
            </p:nvSpPr>
            <p:spPr bwMode="auto">
              <a:xfrm>
                <a:off x="2256" y="3216"/>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5151" name="AutoShape 15"/>
              <p:cNvSpPr>
                <a:spLocks noChangeArrowheads="1"/>
              </p:cNvSpPr>
              <p:nvPr/>
            </p:nvSpPr>
            <p:spPr bwMode="auto">
              <a:xfrm>
                <a:off x="1776" y="3216"/>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5152" name="AutoShape 16"/>
              <p:cNvSpPr>
                <a:spLocks noChangeArrowheads="1"/>
              </p:cNvSpPr>
              <p:nvPr/>
            </p:nvSpPr>
            <p:spPr bwMode="auto">
              <a:xfrm>
                <a:off x="2016" y="2688"/>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5154" name="Line 18"/>
              <p:cNvSpPr>
                <a:spLocks noChangeShapeType="1"/>
              </p:cNvSpPr>
              <p:nvPr/>
            </p:nvSpPr>
            <p:spPr bwMode="auto">
              <a:xfrm flipH="1">
                <a:off x="1824" y="2784"/>
                <a:ext cx="240" cy="432"/>
              </a:xfrm>
              <a:prstGeom prst="line">
                <a:avLst/>
              </a:prstGeom>
              <a:noFill/>
              <a:ln w="9525">
                <a:solidFill>
                  <a:schemeClr val="tx1"/>
                </a:solidFill>
                <a:round/>
                <a:headEnd/>
                <a:tailEnd type="triangle" w="med" len="med"/>
              </a:ln>
              <a:effectLst/>
            </p:spPr>
            <p:txBody>
              <a:bodyPr wrap="none" anchor="ctr"/>
              <a:lstStyle/>
              <a:p>
                <a:endParaRPr lang="en-US"/>
              </a:p>
            </p:txBody>
          </p:sp>
          <p:sp>
            <p:nvSpPr>
              <p:cNvPr id="475155" name="Line 19"/>
              <p:cNvSpPr>
                <a:spLocks noChangeShapeType="1"/>
              </p:cNvSpPr>
              <p:nvPr/>
            </p:nvSpPr>
            <p:spPr bwMode="auto">
              <a:xfrm>
                <a:off x="2064" y="2784"/>
                <a:ext cx="240" cy="432"/>
              </a:xfrm>
              <a:prstGeom prst="line">
                <a:avLst/>
              </a:prstGeom>
              <a:noFill/>
              <a:ln w="9525">
                <a:solidFill>
                  <a:schemeClr val="tx1"/>
                </a:solidFill>
                <a:round/>
                <a:headEnd/>
                <a:tailEnd type="triangle" w="med" len="med"/>
              </a:ln>
              <a:effectLst/>
            </p:spPr>
            <p:txBody>
              <a:bodyPr wrap="none" anchor="ctr"/>
              <a:lstStyle/>
              <a:p>
                <a:endParaRPr lang="en-US"/>
              </a:p>
            </p:txBody>
          </p:sp>
        </p:grpSp>
        <p:grpSp>
          <p:nvGrpSpPr>
            <p:cNvPr id="4" name="Group 26"/>
            <p:cNvGrpSpPr>
              <a:grpSpLocks/>
            </p:cNvGrpSpPr>
            <p:nvPr/>
          </p:nvGrpSpPr>
          <p:grpSpPr bwMode="auto">
            <a:xfrm>
              <a:off x="3372" y="2592"/>
              <a:ext cx="1488" cy="1152"/>
              <a:chOff x="3072" y="2736"/>
              <a:chExt cx="1488" cy="1152"/>
            </a:xfrm>
          </p:grpSpPr>
          <p:sp>
            <p:nvSpPr>
              <p:cNvPr id="475140" name="AutoShape 4"/>
              <p:cNvSpPr>
                <a:spLocks noChangeArrowheads="1"/>
              </p:cNvSpPr>
              <p:nvPr/>
            </p:nvSpPr>
            <p:spPr bwMode="auto">
              <a:xfrm>
                <a:off x="4032" y="3792"/>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5142" name="AutoShape 6"/>
              <p:cNvSpPr>
                <a:spLocks noChangeArrowheads="1"/>
              </p:cNvSpPr>
              <p:nvPr/>
            </p:nvSpPr>
            <p:spPr bwMode="auto">
              <a:xfrm>
                <a:off x="3792" y="2736"/>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5143" name="AutoShape 7"/>
              <p:cNvSpPr>
                <a:spLocks noChangeArrowheads="1"/>
              </p:cNvSpPr>
              <p:nvPr/>
            </p:nvSpPr>
            <p:spPr bwMode="auto">
              <a:xfrm>
                <a:off x="3552" y="3792"/>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5144" name="AutoShape 8"/>
              <p:cNvSpPr>
                <a:spLocks noChangeArrowheads="1"/>
              </p:cNvSpPr>
              <p:nvPr/>
            </p:nvSpPr>
            <p:spPr bwMode="auto">
              <a:xfrm>
                <a:off x="3072" y="3792"/>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5145" name="AutoShape 9"/>
              <p:cNvSpPr>
                <a:spLocks noChangeArrowheads="1"/>
              </p:cNvSpPr>
              <p:nvPr/>
            </p:nvSpPr>
            <p:spPr bwMode="auto">
              <a:xfrm>
                <a:off x="4224" y="3264"/>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5146" name="AutoShape 10"/>
              <p:cNvSpPr>
                <a:spLocks noChangeArrowheads="1"/>
              </p:cNvSpPr>
              <p:nvPr/>
            </p:nvSpPr>
            <p:spPr bwMode="auto">
              <a:xfrm>
                <a:off x="3312" y="3264"/>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5149" name="AutoShape 13"/>
              <p:cNvSpPr>
                <a:spLocks noChangeArrowheads="1"/>
              </p:cNvSpPr>
              <p:nvPr/>
            </p:nvSpPr>
            <p:spPr bwMode="auto">
              <a:xfrm>
                <a:off x="4464" y="3792"/>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5156" name="Line 20"/>
              <p:cNvSpPr>
                <a:spLocks noChangeShapeType="1"/>
              </p:cNvSpPr>
              <p:nvPr/>
            </p:nvSpPr>
            <p:spPr bwMode="auto">
              <a:xfrm flipH="1">
                <a:off x="3360" y="2832"/>
                <a:ext cx="480" cy="432"/>
              </a:xfrm>
              <a:prstGeom prst="line">
                <a:avLst/>
              </a:prstGeom>
              <a:noFill/>
              <a:ln w="9525">
                <a:solidFill>
                  <a:schemeClr val="tx1"/>
                </a:solidFill>
                <a:round/>
                <a:headEnd/>
                <a:tailEnd type="triangle" w="med" len="med"/>
              </a:ln>
              <a:effectLst/>
            </p:spPr>
            <p:txBody>
              <a:bodyPr wrap="none" anchor="ctr"/>
              <a:lstStyle/>
              <a:p>
                <a:endParaRPr lang="en-US"/>
              </a:p>
            </p:txBody>
          </p:sp>
          <p:sp>
            <p:nvSpPr>
              <p:cNvPr id="475157" name="Line 21"/>
              <p:cNvSpPr>
                <a:spLocks noChangeShapeType="1"/>
              </p:cNvSpPr>
              <p:nvPr/>
            </p:nvSpPr>
            <p:spPr bwMode="auto">
              <a:xfrm>
                <a:off x="3840" y="2832"/>
                <a:ext cx="432" cy="432"/>
              </a:xfrm>
              <a:prstGeom prst="line">
                <a:avLst/>
              </a:prstGeom>
              <a:noFill/>
              <a:ln w="9525">
                <a:solidFill>
                  <a:schemeClr val="tx1"/>
                </a:solidFill>
                <a:round/>
                <a:headEnd/>
                <a:tailEnd type="triangle" w="med" len="med"/>
              </a:ln>
              <a:effectLst/>
            </p:spPr>
            <p:txBody>
              <a:bodyPr wrap="none" anchor="ctr"/>
              <a:lstStyle/>
              <a:p>
                <a:endParaRPr lang="en-US"/>
              </a:p>
            </p:txBody>
          </p:sp>
          <p:sp>
            <p:nvSpPr>
              <p:cNvPr id="475158" name="Line 22"/>
              <p:cNvSpPr>
                <a:spLocks noChangeShapeType="1"/>
              </p:cNvSpPr>
              <p:nvPr/>
            </p:nvSpPr>
            <p:spPr bwMode="auto">
              <a:xfrm flipH="1">
                <a:off x="3120" y="3360"/>
                <a:ext cx="240" cy="432"/>
              </a:xfrm>
              <a:prstGeom prst="line">
                <a:avLst/>
              </a:prstGeom>
              <a:noFill/>
              <a:ln w="9525">
                <a:solidFill>
                  <a:schemeClr val="tx1"/>
                </a:solidFill>
                <a:round/>
                <a:headEnd/>
                <a:tailEnd type="triangle" w="med" len="med"/>
              </a:ln>
              <a:effectLst/>
            </p:spPr>
            <p:txBody>
              <a:bodyPr wrap="none" anchor="ctr"/>
              <a:lstStyle/>
              <a:p>
                <a:endParaRPr lang="en-US"/>
              </a:p>
            </p:txBody>
          </p:sp>
          <p:sp>
            <p:nvSpPr>
              <p:cNvPr id="475159" name="Line 23"/>
              <p:cNvSpPr>
                <a:spLocks noChangeShapeType="1"/>
              </p:cNvSpPr>
              <p:nvPr/>
            </p:nvSpPr>
            <p:spPr bwMode="auto">
              <a:xfrm>
                <a:off x="3360" y="3360"/>
                <a:ext cx="240" cy="432"/>
              </a:xfrm>
              <a:prstGeom prst="line">
                <a:avLst/>
              </a:prstGeom>
              <a:noFill/>
              <a:ln w="9525">
                <a:solidFill>
                  <a:schemeClr val="tx1"/>
                </a:solidFill>
                <a:round/>
                <a:headEnd/>
                <a:tailEnd type="triangle" w="med" len="med"/>
              </a:ln>
              <a:effectLst/>
            </p:spPr>
            <p:txBody>
              <a:bodyPr wrap="none" anchor="ctr"/>
              <a:lstStyle/>
              <a:p>
                <a:endParaRPr lang="en-US"/>
              </a:p>
            </p:txBody>
          </p:sp>
          <p:sp>
            <p:nvSpPr>
              <p:cNvPr id="475160" name="Line 24"/>
              <p:cNvSpPr>
                <a:spLocks noChangeShapeType="1"/>
              </p:cNvSpPr>
              <p:nvPr/>
            </p:nvSpPr>
            <p:spPr bwMode="auto">
              <a:xfrm flipH="1">
                <a:off x="4080" y="3360"/>
                <a:ext cx="192" cy="432"/>
              </a:xfrm>
              <a:prstGeom prst="line">
                <a:avLst/>
              </a:prstGeom>
              <a:noFill/>
              <a:ln w="9525">
                <a:solidFill>
                  <a:schemeClr val="tx1"/>
                </a:solidFill>
                <a:round/>
                <a:headEnd/>
                <a:tailEnd type="triangle" w="med" len="med"/>
              </a:ln>
              <a:effectLst/>
            </p:spPr>
            <p:txBody>
              <a:bodyPr wrap="none" anchor="ctr"/>
              <a:lstStyle/>
              <a:p>
                <a:endParaRPr lang="en-US"/>
              </a:p>
            </p:txBody>
          </p:sp>
          <p:sp>
            <p:nvSpPr>
              <p:cNvPr id="475161" name="Line 25"/>
              <p:cNvSpPr>
                <a:spLocks noChangeShapeType="1"/>
              </p:cNvSpPr>
              <p:nvPr/>
            </p:nvSpPr>
            <p:spPr bwMode="auto">
              <a:xfrm>
                <a:off x="4272" y="3360"/>
                <a:ext cx="240" cy="432"/>
              </a:xfrm>
              <a:prstGeom prst="line">
                <a:avLst/>
              </a:prstGeom>
              <a:noFill/>
              <a:ln w="9525">
                <a:solidFill>
                  <a:schemeClr val="tx1"/>
                </a:solidFill>
                <a:round/>
                <a:headEnd/>
                <a:tailEnd type="triangle" w="med" len="med"/>
              </a:ln>
              <a:effectLst/>
            </p:spPr>
            <p:txBody>
              <a:bodyPr wrap="none" anchor="ctr"/>
              <a:lstStyle/>
              <a:p>
                <a:endParaRPr lang="en-US"/>
              </a:p>
            </p:txBody>
          </p:sp>
        </p:grpSp>
      </p:grpSp>
      <p:sp>
        <p:nvSpPr>
          <p:cNvPr id="27" name="Cloud Callout 26"/>
          <p:cNvSpPr/>
          <p:nvPr/>
        </p:nvSpPr>
        <p:spPr bwMode="auto">
          <a:xfrm>
            <a:off x="3657600" y="0"/>
            <a:ext cx="3886200" cy="1905000"/>
          </a:xfrm>
          <a:prstGeom prst="cloudCallout">
            <a:avLst>
              <a:gd name="adj1" fmla="val -61948"/>
              <a:gd name="adj2" fmla="val 4409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This term is ambiguous,</a:t>
            </a:r>
            <a:r>
              <a:rPr kumimoji="0" lang="en-US" sz="1800" b="0" i="0" u="none" strike="noStrike" cap="none" normalizeH="0" dirty="0" smtClean="0">
                <a:ln>
                  <a:noFill/>
                </a:ln>
                <a:solidFill>
                  <a:schemeClr val="tx1"/>
                </a:solidFill>
                <a:effectLst/>
                <a:latin typeface="Arial" charset="0"/>
              </a:rPr>
              <a:t> some indicate that each node is either full or empty.</a:t>
            </a:r>
            <a:endParaRPr kumimoji="0" lang="en-US" sz="1800" b="0" i="0" u="none" strike="noStrike" cap="none" normalizeH="0" baseline="0" dirty="0" smtClean="0">
              <a:ln>
                <a:noFill/>
              </a:ln>
              <a:solidFill>
                <a:schemeClr val="tx1"/>
              </a:solidFill>
              <a:effectLst/>
              <a:latin typeface="Arial"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bg/>
                                          </p:spTgt>
                                        </p:tgtEl>
                                        <p:attrNameLst>
                                          <p:attrName>style.visibility</p:attrName>
                                        </p:attrNameLst>
                                      </p:cBhvr>
                                      <p:to>
                                        <p:strVal val="visible"/>
                                      </p:to>
                                    </p:set>
                                    <p:animEffect transition="in" filter="fade">
                                      <p:cBhvr>
                                        <p:cTn id="7" dur="2000"/>
                                        <p:tgtEl>
                                          <p:spTgt spid="27">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xEl>
                                              <p:pRg st="0" end="0"/>
                                            </p:txEl>
                                          </p:spTgt>
                                        </p:tgtEl>
                                        <p:attrNameLst>
                                          <p:attrName>style.visibility</p:attrName>
                                        </p:attrNameLst>
                                      </p:cBhvr>
                                      <p:to>
                                        <p:strVal val="visible"/>
                                      </p:to>
                                    </p:set>
                                    <p:animEffect transition="in" filter="fade">
                                      <p:cBhvr>
                                        <p:cTn id="10" dur="20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allAtOnce"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r>
              <a:rPr lang="en-US" dirty="0" smtClean="0"/>
              <a:t>Binary Trees</a:t>
            </a:r>
            <a:endParaRPr lang="en-US" dirty="0"/>
          </a:p>
        </p:txBody>
      </p:sp>
      <p:sp>
        <p:nvSpPr>
          <p:cNvPr id="476163" name="Rectangle 3"/>
          <p:cNvSpPr>
            <a:spLocks noGrp="1" noChangeArrowheads="1"/>
          </p:cNvSpPr>
          <p:nvPr>
            <p:ph idx="1"/>
          </p:nvPr>
        </p:nvSpPr>
        <p:spPr/>
        <p:txBody>
          <a:bodyPr/>
          <a:lstStyle/>
          <a:p>
            <a:pPr>
              <a:buSzPct val="120000"/>
              <a:tabLst>
                <a:tab pos="571500" algn="l"/>
              </a:tabLst>
            </a:pPr>
            <a:r>
              <a:rPr lang="en-US" sz="2200" dirty="0" smtClean="0"/>
              <a:t>A binary </a:t>
            </a:r>
            <a:r>
              <a:rPr lang="en-US" sz="2200" dirty="0"/>
              <a:t>tree of height </a:t>
            </a:r>
            <a:r>
              <a:rPr lang="en-US" sz="2200" i="1" dirty="0"/>
              <a:t>h</a:t>
            </a:r>
            <a:r>
              <a:rPr lang="en-US" sz="2200" dirty="0"/>
              <a:t> is </a:t>
            </a:r>
            <a:r>
              <a:rPr lang="en-US" sz="2200" b="1" i="1" dirty="0"/>
              <a:t>complete</a:t>
            </a:r>
            <a:r>
              <a:rPr lang="en-US" sz="2200" dirty="0"/>
              <a:t> if it is </a:t>
            </a:r>
            <a:r>
              <a:rPr lang="en-US" sz="2200" i="1" dirty="0"/>
              <a:t>full</a:t>
            </a:r>
            <a:r>
              <a:rPr lang="en-US" sz="2200" dirty="0"/>
              <a:t> down to level </a:t>
            </a:r>
            <a:r>
              <a:rPr lang="en-US" sz="2200" i="1" dirty="0"/>
              <a:t>h – 1</a:t>
            </a:r>
            <a:r>
              <a:rPr lang="en-US" sz="2200" dirty="0"/>
              <a:t>, and level </a:t>
            </a:r>
            <a:r>
              <a:rPr lang="en-US" sz="2200" i="1" dirty="0"/>
              <a:t>h</a:t>
            </a:r>
            <a:r>
              <a:rPr lang="en-US" sz="2200" dirty="0"/>
              <a:t> is filled from left to right.</a:t>
            </a:r>
          </a:p>
          <a:p>
            <a:pPr lvl="1">
              <a:buSzPct val="120000"/>
              <a:tabLst>
                <a:tab pos="571500" algn="l"/>
              </a:tabLst>
            </a:pPr>
            <a:r>
              <a:rPr lang="en-US" sz="2200" dirty="0" smtClean="0"/>
              <a:t>All </a:t>
            </a:r>
            <a:r>
              <a:rPr lang="en-US" sz="2200" dirty="0"/>
              <a:t>nodes at level h </a:t>
            </a:r>
            <a:r>
              <a:rPr lang="en-US" sz="2200" i="1" dirty="0"/>
              <a:t>–</a:t>
            </a:r>
            <a:r>
              <a:rPr lang="en-US" sz="2200" dirty="0"/>
              <a:t> 2 and above have 2 children each,</a:t>
            </a:r>
          </a:p>
          <a:p>
            <a:pPr lvl="1">
              <a:buSzPct val="120000"/>
              <a:tabLst>
                <a:tab pos="571500" algn="l"/>
              </a:tabLst>
            </a:pPr>
            <a:r>
              <a:rPr lang="en-US" sz="2200" dirty="0"/>
              <a:t>If a node at level h </a:t>
            </a:r>
            <a:r>
              <a:rPr lang="en-US" sz="2200" i="1" dirty="0"/>
              <a:t>–</a:t>
            </a:r>
            <a:r>
              <a:rPr lang="en-US" sz="2200" dirty="0"/>
              <a:t> 1 has children, all nodes to its left at the same level have 2 children each, and</a:t>
            </a:r>
          </a:p>
          <a:p>
            <a:pPr lvl="1">
              <a:buSzPct val="120000"/>
              <a:tabLst>
                <a:tab pos="571500" algn="l"/>
              </a:tabLst>
            </a:pPr>
            <a:r>
              <a:rPr lang="en-US" sz="2200" dirty="0"/>
              <a:t>If a node at level h </a:t>
            </a:r>
            <a:r>
              <a:rPr lang="en-US" sz="2200" i="1" dirty="0"/>
              <a:t>–</a:t>
            </a:r>
            <a:r>
              <a:rPr lang="en-US" sz="2200" dirty="0"/>
              <a:t> 1 has 1 child, it is a left child.</a:t>
            </a:r>
            <a:endParaRPr lang="en-US" dirty="0"/>
          </a:p>
        </p:txBody>
      </p:sp>
      <p:grpSp>
        <p:nvGrpSpPr>
          <p:cNvPr id="2" name="Group 12"/>
          <p:cNvGrpSpPr>
            <a:grpSpLocks/>
          </p:cNvGrpSpPr>
          <p:nvPr/>
        </p:nvGrpSpPr>
        <p:grpSpPr bwMode="auto">
          <a:xfrm>
            <a:off x="6019800" y="4038600"/>
            <a:ext cx="2362200" cy="1828800"/>
            <a:chOff x="3072" y="2736"/>
            <a:chExt cx="1488" cy="1152"/>
          </a:xfrm>
        </p:grpSpPr>
        <p:sp>
          <p:nvSpPr>
            <p:cNvPr id="476173" name="AutoShape 13"/>
            <p:cNvSpPr>
              <a:spLocks noChangeArrowheads="1"/>
            </p:cNvSpPr>
            <p:nvPr/>
          </p:nvSpPr>
          <p:spPr bwMode="auto">
            <a:xfrm>
              <a:off x="4032" y="3792"/>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6174" name="AutoShape 14"/>
            <p:cNvSpPr>
              <a:spLocks noChangeArrowheads="1"/>
            </p:cNvSpPr>
            <p:nvPr/>
          </p:nvSpPr>
          <p:spPr bwMode="auto">
            <a:xfrm>
              <a:off x="3792" y="2736"/>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6175" name="AutoShape 15"/>
            <p:cNvSpPr>
              <a:spLocks noChangeArrowheads="1"/>
            </p:cNvSpPr>
            <p:nvPr/>
          </p:nvSpPr>
          <p:spPr bwMode="auto">
            <a:xfrm>
              <a:off x="3552" y="3792"/>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6176" name="AutoShape 16"/>
            <p:cNvSpPr>
              <a:spLocks noChangeArrowheads="1"/>
            </p:cNvSpPr>
            <p:nvPr/>
          </p:nvSpPr>
          <p:spPr bwMode="auto">
            <a:xfrm>
              <a:off x="3072" y="3792"/>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6177" name="AutoShape 17"/>
            <p:cNvSpPr>
              <a:spLocks noChangeArrowheads="1"/>
            </p:cNvSpPr>
            <p:nvPr/>
          </p:nvSpPr>
          <p:spPr bwMode="auto">
            <a:xfrm>
              <a:off x="4224" y="3264"/>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6178" name="AutoShape 18"/>
            <p:cNvSpPr>
              <a:spLocks noChangeArrowheads="1"/>
            </p:cNvSpPr>
            <p:nvPr/>
          </p:nvSpPr>
          <p:spPr bwMode="auto">
            <a:xfrm>
              <a:off x="3312" y="3264"/>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6179" name="AutoShape 19"/>
            <p:cNvSpPr>
              <a:spLocks noChangeArrowheads="1"/>
            </p:cNvSpPr>
            <p:nvPr/>
          </p:nvSpPr>
          <p:spPr bwMode="auto">
            <a:xfrm>
              <a:off x="4464" y="3792"/>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6180" name="Line 20"/>
            <p:cNvSpPr>
              <a:spLocks noChangeShapeType="1"/>
            </p:cNvSpPr>
            <p:nvPr/>
          </p:nvSpPr>
          <p:spPr bwMode="auto">
            <a:xfrm flipH="1">
              <a:off x="3360" y="2832"/>
              <a:ext cx="480" cy="432"/>
            </a:xfrm>
            <a:prstGeom prst="line">
              <a:avLst/>
            </a:prstGeom>
            <a:noFill/>
            <a:ln w="9525">
              <a:solidFill>
                <a:schemeClr val="tx1"/>
              </a:solidFill>
              <a:round/>
              <a:headEnd/>
              <a:tailEnd type="triangle" w="med" len="med"/>
            </a:ln>
            <a:effectLst/>
          </p:spPr>
          <p:txBody>
            <a:bodyPr wrap="none" anchor="ctr"/>
            <a:lstStyle/>
            <a:p>
              <a:endParaRPr lang="en-US"/>
            </a:p>
          </p:txBody>
        </p:sp>
        <p:sp>
          <p:nvSpPr>
            <p:cNvPr id="476181" name="Line 21"/>
            <p:cNvSpPr>
              <a:spLocks noChangeShapeType="1"/>
            </p:cNvSpPr>
            <p:nvPr/>
          </p:nvSpPr>
          <p:spPr bwMode="auto">
            <a:xfrm>
              <a:off x="3840" y="2832"/>
              <a:ext cx="432" cy="432"/>
            </a:xfrm>
            <a:prstGeom prst="line">
              <a:avLst/>
            </a:prstGeom>
            <a:noFill/>
            <a:ln w="9525">
              <a:solidFill>
                <a:schemeClr val="tx1"/>
              </a:solidFill>
              <a:round/>
              <a:headEnd/>
              <a:tailEnd type="triangle" w="med" len="med"/>
            </a:ln>
            <a:effectLst/>
          </p:spPr>
          <p:txBody>
            <a:bodyPr wrap="none" anchor="ctr"/>
            <a:lstStyle/>
            <a:p>
              <a:endParaRPr lang="en-US"/>
            </a:p>
          </p:txBody>
        </p:sp>
        <p:sp>
          <p:nvSpPr>
            <p:cNvPr id="476182" name="Line 22"/>
            <p:cNvSpPr>
              <a:spLocks noChangeShapeType="1"/>
            </p:cNvSpPr>
            <p:nvPr/>
          </p:nvSpPr>
          <p:spPr bwMode="auto">
            <a:xfrm flipH="1">
              <a:off x="3120" y="3360"/>
              <a:ext cx="240" cy="432"/>
            </a:xfrm>
            <a:prstGeom prst="line">
              <a:avLst/>
            </a:prstGeom>
            <a:noFill/>
            <a:ln w="9525">
              <a:solidFill>
                <a:schemeClr val="tx1"/>
              </a:solidFill>
              <a:round/>
              <a:headEnd/>
              <a:tailEnd type="triangle" w="med" len="med"/>
            </a:ln>
            <a:effectLst/>
          </p:spPr>
          <p:txBody>
            <a:bodyPr wrap="none" anchor="ctr"/>
            <a:lstStyle/>
            <a:p>
              <a:endParaRPr lang="en-US"/>
            </a:p>
          </p:txBody>
        </p:sp>
        <p:sp>
          <p:nvSpPr>
            <p:cNvPr id="476183" name="Line 23"/>
            <p:cNvSpPr>
              <a:spLocks noChangeShapeType="1"/>
            </p:cNvSpPr>
            <p:nvPr/>
          </p:nvSpPr>
          <p:spPr bwMode="auto">
            <a:xfrm>
              <a:off x="3360" y="3360"/>
              <a:ext cx="240" cy="432"/>
            </a:xfrm>
            <a:prstGeom prst="line">
              <a:avLst/>
            </a:prstGeom>
            <a:noFill/>
            <a:ln w="9525">
              <a:solidFill>
                <a:schemeClr val="tx1"/>
              </a:solidFill>
              <a:round/>
              <a:headEnd/>
              <a:tailEnd type="triangle" w="med" len="med"/>
            </a:ln>
            <a:effectLst/>
          </p:spPr>
          <p:txBody>
            <a:bodyPr wrap="none" anchor="ctr"/>
            <a:lstStyle/>
            <a:p>
              <a:endParaRPr lang="en-US"/>
            </a:p>
          </p:txBody>
        </p:sp>
        <p:sp>
          <p:nvSpPr>
            <p:cNvPr id="476184" name="Line 24"/>
            <p:cNvSpPr>
              <a:spLocks noChangeShapeType="1"/>
            </p:cNvSpPr>
            <p:nvPr/>
          </p:nvSpPr>
          <p:spPr bwMode="auto">
            <a:xfrm flipH="1">
              <a:off x="4080" y="3360"/>
              <a:ext cx="192" cy="432"/>
            </a:xfrm>
            <a:prstGeom prst="line">
              <a:avLst/>
            </a:prstGeom>
            <a:noFill/>
            <a:ln w="9525">
              <a:solidFill>
                <a:schemeClr val="tx1"/>
              </a:solidFill>
              <a:round/>
              <a:headEnd/>
              <a:tailEnd type="triangle" w="med" len="med"/>
            </a:ln>
            <a:effectLst/>
          </p:spPr>
          <p:txBody>
            <a:bodyPr wrap="none" anchor="ctr"/>
            <a:lstStyle/>
            <a:p>
              <a:endParaRPr lang="en-US"/>
            </a:p>
          </p:txBody>
        </p:sp>
        <p:sp>
          <p:nvSpPr>
            <p:cNvPr id="476185" name="Line 25"/>
            <p:cNvSpPr>
              <a:spLocks noChangeShapeType="1"/>
            </p:cNvSpPr>
            <p:nvPr/>
          </p:nvSpPr>
          <p:spPr bwMode="auto">
            <a:xfrm>
              <a:off x="4272" y="3360"/>
              <a:ext cx="240" cy="432"/>
            </a:xfrm>
            <a:prstGeom prst="line">
              <a:avLst/>
            </a:prstGeom>
            <a:noFill/>
            <a:ln w="9525">
              <a:solidFill>
                <a:schemeClr val="tx1"/>
              </a:solidFill>
              <a:round/>
              <a:headEnd/>
              <a:tailEnd type="triangle" w="med" len="med"/>
            </a:ln>
            <a:effectLst/>
          </p:spPr>
          <p:txBody>
            <a:bodyPr wrap="none" anchor="ctr"/>
            <a:lstStyle/>
            <a:p>
              <a:endParaRPr lang="en-US"/>
            </a:p>
          </p:txBody>
        </p:sp>
      </p:grpSp>
      <p:grpSp>
        <p:nvGrpSpPr>
          <p:cNvPr id="3" name="Group 28"/>
          <p:cNvGrpSpPr>
            <a:grpSpLocks/>
          </p:cNvGrpSpPr>
          <p:nvPr/>
        </p:nvGrpSpPr>
        <p:grpSpPr bwMode="auto">
          <a:xfrm>
            <a:off x="838200" y="4191000"/>
            <a:ext cx="1295400" cy="1600200"/>
            <a:chOff x="384" y="2880"/>
            <a:chExt cx="816" cy="1008"/>
          </a:xfrm>
        </p:grpSpPr>
        <p:grpSp>
          <p:nvGrpSpPr>
            <p:cNvPr id="4" name="Group 6"/>
            <p:cNvGrpSpPr>
              <a:grpSpLocks/>
            </p:cNvGrpSpPr>
            <p:nvPr/>
          </p:nvGrpSpPr>
          <p:grpSpPr bwMode="auto">
            <a:xfrm>
              <a:off x="624" y="2880"/>
              <a:ext cx="576" cy="624"/>
              <a:chOff x="1776" y="2688"/>
              <a:chExt cx="576" cy="624"/>
            </a:xfrm>
          </p:grpSpPr>
          <p:sp>
            <p:nvSpPr>
              <p:cNvPr id="476167" name="AutoShape 7"/>
              <p:cNvSpPr>
                <a:spLocks noChangeArrowheads="1"/>
              </p:cNvSpPr>
              <p:nvPr/>
            </p:nvSpPr>
            <p:spPr bwMode="auto">
              <a:xfrm>
                <a:off x="2256" y="3216"/>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6168" name="AutoShape 8"/>
              <p:cNvSpPr>
                <a:spLocks noChangeArrowheads="1"/>
              </p:cNvSpPr>
              <p:nvPr/>
            </p:nvSpPr>
            <p:spPr bwMode="auto">
              <a:xfrm>
                <a:off x="1776" y="3216"/>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6169" name="AutoShape 9"/>
              <p:cNvSpPr>
                <a:spLocks noChangeArrowheads="1"/>
              </p:cNvSpPr>
              <p:nvPr/>
            </p:nvSpPr>
            <p:spPr bwMode="auto">
              <a:xfrm>
                <a:off x="2016" y="2688"/>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6170" name="Line 10"/>
              <p:cNvSpPr>
                <a:spLocks noChangeShapeType="1"/>
              </p:cNvSpPr>
              <p:nvPr/>
            </p:nvSpPr>
            <p:spPr bwMode="auto">
              <a:xfrm flipH="1">
                <a:off x="1824" y="2784"/>
                <a:ext cx="240" cy="432"/>
              </a:xfrm>
              <a:prstGeom prst="line">
                <a:avLst/>
              </a:prstGeom>
              <a:noFill/>
              <a:ln w="9525">
                <a:solidFill>
                  <a:schemeClr val="tx1"/>
                </a:solidFill>
                <a:round/>
                <a:headEnd/>
                <a:tailEnd type="triangle" w="med" len="med"/>
              </a:ln>
              <a:effectLst/>
            </p:spPr>
            <p:txBody>
              <a:bodyPr wrap="none" anchor="ctr"/>
              <a:lstStyle/>
              <a:p>
                <a:endParaRPr lang="en-US"/>
              </a:p>
            </p:txBody>
          </p:sp>
          <p:sp>
            <p:nvSpPr>
              <p:cNvPr id="476171" name="Line 11"/>
              <p:cNvSpPr>
                <a:spLocks noChangeShapeType="1"/>
              </p:cNvSpPr>
              <p:nvPr/>
            </p:nvSpPr>
            <p:spPr bwMode="auto">
              <a:xfrm>
                <a:off x="2064" y="2784"/>
                <a:ext cx="240" cy="432"/>
              </a:xfrm>
              <a:prstGeom prst="line">
                <a:avLst/>
              </a:prstGeom>
              <a:noFill/>
              <a:ln w="9525">
                <a:solidFill>
                  <a:schemeClr val="tx1"/>
                </a:solidFill>
                <a:round/>
                <a:headEnd/>
                <a:tailEnd type="triangle" w="med" len="med"/>
              </a:ln>
              <a:effectLst/>
            </p:spPr>
            <p:txBody>
              <a:bodyPr wrap="none" anchor="ctr"/>
              <a:lstStyle/>
              <a:p>
                <a:endParaRPr lang="en-US"/>
              </a:p>
            </p:txBody>
          </p:sp>
        </p:grpSp>
        <p:sp>
          <p:nvSpPr>
            <p:cNvPr id="476186" name="AutoShape 26"/>
            <p:cNvSpPr>
              <a:spLocks noChangeArrowheads="1"/>
            </p:cNvSpPr>
            <p:nvPr/>
          </p:nvSpPr>
          <p:spPr bwMode="auto">
            <a:xfrm>
              <a:off x="384" y="3792"/>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6187" name="Line 27"/>
            <p:cNvSpPr>
              <a:spLocks noChangeShapeType="1"/>
            </p:cNvSpPr>
            <p:nvPr/>
          </p:nvSpPr>
          <p:spPr bwMode="auto">
            <a:xfrm flipH="1">
              <a:off x="432" y="3504"/>
              <a:ext cx="192" cy="288"/>
            </a:xfrm>
            <a:prstGeom prst="line">
              <a:avLst/>
            </a:prstGeom>
            <a:noFill/>
            <a:ln w="9525">
              <a:solidFill>
                <a:schemeClr val="tx1"/>
              </a:solidFill>
              <a:round/>
              <a:headEnd/>
              <a:tailEnd type="triangle" w="med" len="med"/>
            </a:ln>
            <a:effectLst/>
          </p:spPr>
          <p:txBody>
            <a:bodyPr wrap="none" anchor="ctr"/>
            <a:lstStyle/>
            <a:p>
              <a:endParaRPr lang="en-US"/>
            </a:p>
          </p:txBody>
        </p:sp>
      </p:grpSp>
      <p:grpSp>
        <p:nvGrpSpPr>
          <p:cNvPr id="5" name="Group 64"/>
          <p:cNvGrpSpPr>
            <a:grpSpLocks/>
          </p:cNvGrpSpPr>
          <p:nvPr/>
        </p:nvGrpSpPr>
        <p:grpSpPr bwMode="auto">
          <a:xfrm>
            <a:off x="3733800" y="4038600"/>
            <a:ext cx="1981200" cy="1828800"/>
            <a:chOff x="2352" y="2736"/>
            <a:chExt cx="1248" cy="1152"/>
          </a:xfrm>
        </p:grpSpPr>
        <p:sp>
          <p:nvSpPr>
            <p:cNvPr id="476210" name="AutoShape 50"/>
            <p:cNvSpPr>
              <a:spLocks noChangeArrowheads="1"/>
            </p:cNvSpPr>
            <p:nvPr/>
          </p:nvSpPr>
          <p:spPr bwMode="auto">
            <a:xfrm>
              <a:off x="3312" y="3792"/>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6211" name="AutoShape 51"/>
            <p:cNvSpPr>
              <a:spLocks noChangeArrowheads="1"/>
            </p:cNvSpPr>
            <p:nvPr/>
          </p:nvSpPr>
          <p:spPr bwMode="auto">
            <a:xfrm>
              <a:off x="3072" y="2736"/>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6212" name="AutoShape 52"/>
            <p:cNvSpPr>
              <a:spLocks noChangeArrowheads="1"/>
            </p:cNvSpPr>
            <p:nvPr/>
          </p:nvSpPr>
          <p:spPr bwMode="auto">
            <a:xfrm>
              <a:off x="2832" y="3792"/>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6213" name="AutoShape 53"/>
            <p:cNvSpPr>
              <a:spLocks noChangeArrowheads="1"/>
            </p:cNvSpPr>
            <p:nvPr/>
          </p:nvSpPr>
          <p:spPr bwMode="auto">
            <a:xfrm>
              <a:off x="2352" y="3792"/>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6214" name="AutoShape 54"/>
            <p:cNvSpPr>
              <a:spLocks noChangeArrowheads="1"/>
            </p:cNvSpPr>
            <p:nvPr/>
          </p:nvSpPr>
          <p:spPr bwMode="auto">
            <a:xfrm>
              <a:off x="3504" y="3264"/>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6215" name="AutoShape 55"/>
            <p:cNvSpPr>
              <a:spLocks noChangeArrowheads="1"/>
            </p:cNvSpPr>
            <p:nvPr/>
          </p:nvSpPr>
          <p:spPr bwMode="auto">
            <a:xfrm>
              <a:off x="2592" y="3264"/>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6217" name="Line 57"/>
            <p:cNvSpPr>
              <a:spLocks noChangeShapeType="1"/>
            </p:cNvSpPr>
            <p:nvPr/>
          </p:nvSpPr>
          <p:spPr bwMode="auto">
            <a:xfrm flipH="1">
              <a:off x="2640" y="2832"/>
              <a:ext cx="480" cy="432"/>
            </a:xfrm>
            <a:prstGeom prst="line">
              <a:avLst/>
            </a:prstGeom>
            <a:noFill/>
            <a:ln w="9525">
              <a:solidFill>
                <a:schemeClr val="tx1"/>
              </a:solidFill>
              <a:round/>
              <a:headEnd/>
              <a:tailEnd type="triangle" w="med" len="med"/>
            </a:ln>
            <a:effectLst/>
          </p:spPr>
          <p:txBody>
            <a:bodyPr wrap="none" anchor="ctr"/>
            <a:lstStyle/>
            <a:p>
              <a:endParaRPr lang="en-US"/>
            </a:p>
          </p:txBody>
        </p:sp>
        <p:sp>
          <p:nvSpPr>
            <p:cNvPr id="476218" name="Line 58"/>
            <p:cNvSpPr>
              <a:spLocks noChangeShapeType="1"/>
            </p:cNvSpPr>
            <p:nvPr/>
          </p:nvSpPr>
          <p:spPr bwMode="auto">
            <a:xfrm>
              <a:off x="3120" y="2832"/>
              <a:ext cx="432" cy="432"/>
            </a:xfrm>
            <a:prstGeom prst="line">
              <a:avLst/>
            </a:prstGeom>
            <a:noFill/>
            <a:ln w="9525">
              <a:solidFill>
                <a:schemeClr val="tx1"/>
              </a:solidFill>
              <a:round/>
              <a:headEnd/>
              <a:tailEnd type="triangle" w="med" len="med"/>
            </a:ln>
            <a:effectLst/>
          </p:spPr>
          <p:txBody>
            <a:bodyPr wrap="none" anchor="ctr"/>
            <a:lstStyle/>
            <a:p>
              <a:endParaRPr lang="en-US"/>
            </a:p>
          </p:txBody>
        </p:sp>
        <p:sp>
          <p:nvSpPr>
            <p:cNvPr id="476219" name="Line 59"/>
            <p:cNvSpPr>
              <a:spLocks noChangeShapeType="1"/>
            </p:cNvSpPr>
            <p:nvPr/>
          </p:nvSpPr>
          <p:spPr bwMode="auto">
            <a:xfrm flipH="1">
              <a:off x="2400" y="3360"/>
              <a:ext cx="240" cy="432"/>
            </a:xfrm>
            <a:prstGeom prst="line">
              <a:avLst/>
            </a:prstGeom>
            <a:noFill/>
            <a:ln w="9525">
              <a:solidFill>
                <a:schemeClr val="tx1"/>
              </a:solidFill>
              <a:round/>
              <a:headEnd/>
              <a:tailEnd type="triangle" w="med" len="med"/>
            </a:ln>
            <a:effectLst/>
          </p:spPr>
          <p:txBody>
            <a:bodyPr wrap="none" anchor="ctr"/>
            <a:lstStyle/>
            <a:p>
              <a:endParaRPr lang="en-US"/>
            </a:p>
          </p:txBody>
        </p:sp>
        <p:sp>
          <p:nvSpPr>
            <p:cNvPr id="476220" name="Line 60"/>
            <p:cNvSpPr>
              <a:spLocks noChangeShapeType="1"/>
            </p:cNvSpPr>
            <p:nvPr/>
          </p:nvSpPr>
          <p:spPr bwMode="auto">
            <a:xfrm>
              <a:off x="2640" y="3360"/>
              <a:ext cx="240" cy="432"/>
            </a:xfrm>
            <a:prstGeom prst="line">
              <a:avLst/>
            </a:prstGeom>
            <a:noFill/>
            <a:ln w="9525">
              <a:solidFill>
                <a:schemeClr val="tx1"/>
              </a:solidFill>
              <a:round/>
              <a:headEnd/>
              <a:tailEnd type="triangle" w="med" len="med"/>
            </a:ln>
            <a:effectLst/>
          </p:spPr>
          <p:txBody>
            <a:bodyPr wrap="none" anchor="ctr"/>
            <a:lstStyle/>
            <a:p>
              <a:endParaRPr lang="en-US"/>
            </a:p>
          </p:txBody>
        </p:sp>
        <p:sp>
          <p:nvSpPr>
            <p:cNvPr id="476221" name="Line 61"/>
            <p:cNvSpPr>
              <a:spLocks noChangeShapeType="1"/>
            </p:cNvSpPr>
            <p:nvPr/>
          </p:nvSpPr>
          <p:spPr bwMode="auto">
            <a:xfrm flipH="1">
              <a:off x="3360" y="3360"/>
              <a:ext cx="192" cy="432"/>
            </a:xfrm>
            <a:prstGeom prst="line">
              <a:avLst/>
            </a:prstGeom>
            <a:noFill/>
            <a:ln w="9525">
              <a:solidFill>
                <a:schemeClr val="tx1"/>
              </a:solidFill>
              <a:round/>
              <a:headEnd/>
              <a:tailEnd type="triangle" w="med" len="med"/>
            </a:ln>
            <a:effectLst/>
          </p:spPr>
          <p:txBody>
            <a:bodyPr wrap="none" anchor="ctr"/>
            <a:lstStyle/>
            <a:p>
              <a:endParaRPr lang="en-US"/>
            </a:p>
          </p:txBody>
        </p:sp>
      </p:grpSp>
      <p:grpSp>
        <p:nvGrpSpPr>
          <p:cNvPr id="6" name="Group 66"/>
          <p:cNvGrpSpPr>
            <a:grpSpLocks/>
          </p:cNvGrpSpPr>
          <p:nvPr/>
        </p:nvGrpSpPr>
        <p:grpSpPr bwMode="auto">
          <a:xfrm>
            <a:off x="2362200" y="4191000"/>
            <a:ext cx="1295400" cy="1600200"/>
            <a:chOff x="1315" y="2832"/>
            <a:chExt cx="816" cy="1008"/>
          </a:xfrm>
        </p:grpSpPr>
        <p:grpSp>
          <p:nvGrpSpPr>
            <p:cNvPr id="7" name="Group 29"/>
            <p:cNvGrpSpPr>
              <a:grpSpLocks/>
            </p:cNvGrpSpPr>
            <p:nvPr/>
          </p:nvGrpSpPr>
          <p:grpSpPr bwMode="auto">
            <a:xfrm>
              <a:off x="1315" y="2832"/>
              <a:ext cx="816" cy="1008"/>
              <a:chOff x="384" y="2880"/>
              <a:chExt cx="816" cy="1008"/>
            </a:xfrm>
          </p:grpSpPr>
          <p:grpSp>
            <p:nvGrpSpPr>
              <p:cNvPr id="8" name="Group 30"/>
              <p:cNvGrpSpPr>
                <a:grpSpLocks/>
              </p:cNvGrpSpPr>
              <p:nvPr/>
            </p:nvGrpSpPr>
            <p:grpSpPr bwMode="auto">
              <a:xfrm>
                <a:off x="624" y="2880"/>
                <a:ext cx="576" cy="624"/>
                <a:chOff x="1776" y="2688"/>
                <a:chExt cx="576" cy="624"/>
              </a:xfrm>
            </p:grpSpPr>
            <p:sp>
              <p:nvSpPr>
                <p:cNvPr id="476191" name="AutoShape 31"/>
                <p:cNvSpPr>
                  <a:spLocks noChangeArrowheads="1"/>
                </p:cNvSpPr>
                <p:nvPr/>
              </p:nvSpPr>
              <p:spPr bwMode="auto">
                <a:xfrm>
                  <a:off x="2256" y="3216"/>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6192" name="AutoShape 32"/>
                <p:cNvSpPr>
                  <a:spLocks noChangeArrowheads="1"/>
                </p:cNvSpPr>
                <p:nvPr/>
              </p:nvSpPr>
              <p:spPr bwMode="auto">
                <a:xfrm>
                  <a:off x="1776" y="3216"/>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6193" name="AutoShape 33"/>
                <p:cNvSpPr>
                  <a:spLocks noChangeArrowheads="1"/>
                </p:cNvSpPr>
                <p:nvPr/>
              </p:nvSpPr>
              <p:spPr bwMode="auto">
                <a:xfrm>
                  <a:off x="2016" y="2688"/>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6194" name="Line 34"/>
                <p:cNvSpPr>
                  <a:spLocks noChangeShapeType="1"/>
                </p:cNvSpPr>
                <p:nvPr/>
              </p:nvSpPr>
              <p:spPr bwMode="auto">
                <a:xfrm flipH="1">
                  <a:off x="1824" y="2784"/>
                  <a:ext cx="240" cy="432"/>
                </a:xfrm>
                <a:prstGeom prst="line">
                  <a:avLst/>
                </a:prstGeom>
                <a:noFill/>
                <a:ln w="9525">
                  <a:solidFill>
                    <a:schemeClr val="tx1"/>
                  </a:solidFill>
                  <a:round/>
                  <a:headEnd/>
                  <a:tailEnd type="triangle" w="med" len="med"/>
                </a:ln>
                <a:effectLst/>
              </p:spPr>
              <p:txBody>
                <a:bodyPr wrap="none" anchor="ctr"/>
                <a:lstStyle/>
                <a:p>
                  <a:endParaRPr lang="en-US"/>
                </a:p>
              </p:txBody>
            </p:sp>
            <p:sp>
              <p:nvSpPr>
                <p:cNvPr id="476195" name="Line 35"/>
                <p:cNvSpPr>
                  <a:spLocks noChangeShapeType="1"/>
                </p:cNvSpPr>
                <p:nvPr/>
              </p:nvSpPr>
              <p:spPr bwMode="auto">
                <a:xfrm>
                  <a:off x="2064" y="2784"/>
                  <a:ext cx="240" cy="432"/>
                </a:xfrm>
                <a:prstGeom prst="line">
                  <a:avLst/>
                </a:prstGeom>
                <a:noFill/>
                <a:ln w="9525">
                  <a:solidFill>
                    <a:schemeClr val="tx1"/>
                  </a:solidFill>
                  <a:round/>
                  <a:headEnd/>
                  <a:tailEnd type="triangle" w="med" len="med"/>
                </a:ln>
                <a:effectLst/>
              </p:spPr>
              <p:txBody>
                <a:bodyPr wrap="none" anchor="ctr"/>
                <a:lstStyle/>
                <a:p>
                  <a:endParaRPr lang="en-US"/>
                </a:p>
              </p:txBody>
            </p:sp>
          </p:grpSp>
          <p:sp>
            <p:nvSpPr>
              <p:cNvPr id="476196" name="AutoShape 36"/>
              <p:cNvSpPr>
                <a:spLocks noChangeArrowheads="1"/>
              </p:cNvSpPr>
              <p:nvPr/>
            </p:nvSpPr>
            <p:spPr bwMode="auto">
              <a:xfrm>
                <a:off x="384" y="3792"/>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6197" name="Line 37"/>
              <p:cNvSpPr>
                <a:spLocks noChangeShapeType="1"/>
              </p:cNvSpPr>
              <p:nvPr/>
            </p:nvSpPr>
            <p:spPr bwMode="auto">
              <a:xfrm flipH="1">
                <a:off x="432" y="3504"/>
                <a:ext cx="192" cy="288"/>
              </a:xfrm>
              <a:prstGeom prst="line">
                <a:avLst/>
              </a:prstGeom>
              <a:noFill/>
              <a:ln w="9525">
                <a:solidFill>
                  <a:schemeClr val="tx1"/>
                </a:solidFill>
                <a:round/>
                <a:headEnd/>
                <a:tailEnd type="triangle" w="med" len="med"/>
              </a:ln>
              <a:effectLst/>
            </p:spPr>
            <p:txBody>
              <a:bodyPr wrap="none" anchor="ctr"/>
              <a:lstStyle/>
              <a:p>
                <a:endParaRPr lang="en-US"/>
              </a:p>
            </p:txBody>
          </p:sp>
        </p:grpSp>
        <p:sp>
          <p:nvSpPr>
            <p:cNvPr id="476207" name="AutoShape 47"/>
            <p:cNvSpPr>
              <a:spLocks noChangeArrowheads="1"/>
            </p:cNvSpPr>
            <p:nvPr/>
          </p:nvSpPr>
          <p:spPr bwMode="auto">
            <a:xfrm>
              <a:off x="1728" y="3744"/>
              <a:ext cx="96" cy="96"/>
            </a:xfrm>
            <a:prstGeom prst="flowChartConnector">
              <a:avLst/>
            </a:prstGeom>
            <a:solidFill>
              <a:srgbClr val="FFFFFF"/>
            </a:solidFill>
            <a:ln w="9525">
              <a:solidFill>
                <a:schemeClr val="tx1"/>
              </a:solidFill>
              <a:round/>
              <a:headEnd/>
              <a:tailEnd/>
            </a:ln>
            <a:effectLst/>
          </p:spPr>
          <p:txBody>
            <a:bodyPr wrap="none" anchor="ctr"/>
            <a:lstStyle/>
            <a:p>
              <a:endParaRPr lang="en-US"/>
            </a:p>
          </p:txBody>
        </p:sp>
        <p:sp>
          <p:nvSpPr>
            <p:cNvPr id="476223" name="Line 63"/>
            <p:cNvSpPr>
              <a:spLocks noChangeShapeType="1"/>
            </p:cNvSpPr>
            <p:nvPr/>
          </p:nvSpPr>
          <p:spPr bwMode="auto">
            <a:xfrm>
              <a:off x="1632" y="3456"/>
              <a:ext cx="144" cy="288"/>
            </a:xfrm>
            <a:prstGeom prst="line">
              <a:avLst/>
            </a:prstGeom>
            <a:noFill/>
            <a:ln w="9525">
              <a:solidFill>
                <a:schemeClr val="tx1"/>
              </a:solidFill>
              <a:round/>
              <a:headEnd/>
              <a:tailEnd type="triangle" w="med" len="med"/>
            </a:ln>
            <a:effectLst/>
          </p:spPr>
          <p:txBody>
            <a:bodyPr wrap="none" anchor="ctr"/>
            <a:lstStyle/>
            <a:p>
              <a:endParaRPr lang="en-US"/>
            </a:p>
          </p:txBody>
        </p:sp>
      </p:gr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SU_BrutusCrawfis">
  <a:themeElements>
    <a:clrScheme name="Radial 11">
      <a:dk1>
        <a:srgbClr val="000000"/>
      </a:dk1>
      <a:lt1>
        <a:srgbClr val="FFFFFF"/>
      </a:lt1>
      <a:dk2>
        <a:srgbClr val="FFFFFF"/>
      </a:dk2>
      <a:lt2>
        <a:srgbClr val="817F3F"/>
      </a:lt2>
      <a:accent1>
        <a:srgbClr val="C0C0C0"/>
      </a:accent1>
      <a:accent2>
        <a:srgbClr val="C30000"/>
      </a:accent2>
      <a:accent3>
        <a:srgbClr val="FFFFFF"/>
      </a:accent3>
      <a:accent4>
        <a:srgbClr val="000000"/>
      </a:accent4>
      <a:accent5>
        <a:srgbClr val="DCDCDC"/>
      </a:accent5>
      <a:accent6>
        <a:srgbClr val="B00000"/>
      </a:accent6>
      <a:hlink>
        <a:srgbClr val="3101FF"/>
      </a:hlink>
      <a:folHlink>
        <a:srgbClr val="0000FF"/>
      </a:folHlink>
    </a:clrScheme>
    <a:fontScheme name="Rad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Radial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Radial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Radial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Radial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Radial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Radial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Radial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Radial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Radial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
      <a:clrScheme name="Radial 11">
        <a:dk1>
          <a:srgbClr val="000000"/>
        </a:dk1>
        <a:lt1>
          <a:srgbClr val="FFFFFF"/>
        </a:lt1>
        <a:dk2>
          <a:srgbClr val="FFFFFF"/>
        </a:dk2>
        <a:lt2>
          <a:srgbClr val="817F3F"/>
        </a:lt2>
        <a:accent1>
          <a:srgbClr val="C0C0C0"/>
        </a:accent1>
        <a:accent2>
          <a:srgbClr val="C30000"/>
        </a:accent2>
        <a:accent3>
          <a:srgbClr val="FFFFFF"/>
        </a:accent3>
        <a:accent4>
          <a:srgbClr val="000000"/>
        </a:accent4>
        <a:accent5>
          <a:srgbClr val="DCDCDC"/>
        </a:accent5>
        <a:accent6>
          <a:srgbClr val="B00000"/>
        </a:accent6>
        <a:hlink>
          <a:srgbClr val="3101FF"/>
        </a:hlink>
        <a:folHlink>
          <a:srgbClr val="0000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OSU_BrutusCrawfis</Template>
  <TotalTime>10626</TotalTime>
  <Words>1431</Words>
  <Application>Microsoft Macintosh PowerPoint</Application>
  <PresentationFormat>On-screen Show (4:3)</PresentationFormat>
  <Paragraphs>232</Paragraphs>
  <Slides>22</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4" baseType="lpstr">
      <vt:lpstr>OSU_BrutusCrawfis</vt:lpstr>
      <vt:lpstr>Photo Editor Photo</vt:lpstr>
      <vt:lpstr>Introduction to Algorithms   Trees</vt:lpstr>
      <vt:lpstr>Rooted Trees</vt:lpstr>
      <vt:lpstr>Basic Tree Concepts</vt:lpstr>
      <vt:lpstr>Height and Level of a Tree</vt:lpstr>
      <vt:lpstr>Rooted Trees: Example</vt:lpstr>
      <vt:lpstr>Binary Trees</vt:lpstr>
      <vt:lpstr>Binary Search Trees</vt:lpstr>
      <vt:lpstr>Binary Trees</vt:lpstr>
      <vt:lpstr>Binary Trees</vt:lpstr>
      <vt:lpstr>Binary Trees</vt:lpstr>
      <vt:lpstr>Complete &amp; Balanced Trees</vt:lpstr>
      <vt:lpstr>Binary Tree: Pointer-Based Representation</vt:lpstr>
      <vt:lpstr>Level Ordering</vt:lpstr>
      <vt:lpstr>Traversing a Binary Tree</vt:lpstr>
      <vt:lpstr>Preorder Traversal</vt:lpstr>
      <vt:lpstr>Preorder Traversal</vt:lpstr>
      <vt:lpstr>Inorder Traversal</vt:lpstr>
      <vt:lpstr>Inorder Traversal</vt:lpstr>
      <vt:lpstr>Postorder Traversal</vt:lpstr>
      <vt:lpstr>Postorder Traversal</vt:lpstr>
      <vt:lpstr>Pointer-Based, Preorder Traversal in C++</vt:lpstr>
      <vt:lpstr>Nonrecursive Traversal of a Binary Tree</vt:lpstr>
    </vt:vector>
  </TitlesOfParts>
  <Company>Department of Computer Science and Engineering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Review</dc:title>
  <dc:subject>Data Structure Review</dc:subject>
  <dc:creator>Roger Crawfis</dc:creator>
  <cp:keywords>Set, List, Tree, Binary Tree, Graph</cp:keywords>
  <cp:lastModifiedBy>Andrew Khalel</cp:lastModifiedBy>
  <cp:revision>513</cp:revision>
  <dcterms:created xsi:type="dcterms:W3CDTF">2009-09-01T17:54:40Z</dcterms:created>
  <dcterms:modified xsi:type="dcterms:W3CDTF">2017-10-06T09:35:05Z</dcterms:modified>
  <cp:category>Data Structures</cp:category>
</cp:coreProperties>
</file>