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5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1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3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1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8352-4378-4A4D-80A5-5FEA53E04122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8601-581A-415F-B90A-7AEF4FFCA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57969"/>
            <a:ext cx="9144000" cy="2387600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  <a:cs typeface="Arial" panose="020B0604020202020204" pitchFamily="34" charset="0"/>
              </a:rPr>
              <a:t>Design and Analysis of Algorithms</a:t>
            </a:r>
            <a:endParaRPr lang="en-US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2343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Bell MT" panose="02020503060305020303" pitchFamily="18" charset="0"/>
                <a:ea typeface="+mj-ea"/>
                <a:cs typeface="Arial" panose="020B0604020202020204" pitchFamily="34" charset="0"/>
              </a:rPr>
              <a:t>Midterm Revision</a:t>
            </a:r>
            <a:endParaRPr lang="en-US" sz="4400" b="1" dirty="0">
              <a:solidFill>
                <a:srgbClr val="FF0000"/>
              </a:solidFill>
              <a:latin typeface="Bell MT" panose="02020503060305020303" pitchFamily="18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00" y="365125"/>
            <a:ext cx="8189890" cy="5970311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832279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z is the first unbalanced node. 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y and x are the child and grandchild of z respectively on the path to w (the newly inserted node).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0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832279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z is the first unbalanced node.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accent4"/>
                </a:solidFill>
              </a:rPr>
              <a:t>y is the child of z.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accent5"/>
                </a:solidFill>
              </a:rPr>
              <a:t>x is the grandchild of z. </a:t>
            </a:r>
          </a:p>
          <a:p>
            <a:pPr marL="0" indent="0" fontAlgn="base">
              <a:buNone/>
            </a:pPr>
            <a:r>
              <a:rPr lang="en-US" dirty="0" smtClean="0"/>
              <a:t>Both y and x are on the path to w (the newly inserted node).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13" y="667890"/>
            <a:ext cx="7710756" cy="53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2832279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See example on insertion.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413" y="667890"/>
            <a:ext cx="7710756" cy="53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br>
              <a:rPr lang="en-US" dirty="0" smtClean="0">
                <a:latin typeface="Bell MT" panose="02020503060305020303" pitchFamily="18" charset="0"/>
              </a:rPr>
            </a:br>
            <a:r>
              <a:rPr lang="en-US" dirty="0" smtClean="0">
                <a:latin typeface="Bell MT" panose="02020503060305020303" pitchFamily="18" charset="0"/>
              </a:rPr>
              <a:t>(Deletion)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347434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Same rotation applies but different notation: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z is the first unbalanced node.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0070C0"/>
                </a:solidFill>
              </a:rPr>
              <a:t>y is the larger height child of z.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x is the larger height child of 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244" y="693647"/>
            <a:ext cx="7710756" cy="53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82" y="254525"/>
            <a:ext cx="5561863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392177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Very Important Notes: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Every </a:t>
            </a:r>
            <a:r>
              <a:rPr lang="en-US" dirty="0">
                <a:solidFill>
                  <a:schemeClr val="accent4"/>
                </a:solidFill>
              </a:rPr>
              <a:t>node </a:t>
            </a:r>
            <a:r>
              <a:rPr lang="en-US" dirty="0" smtClean="0">
                <a:solidFill>
                  <a:schemeClr val="accent4"/>
                </a:solidFill>
              </a:rPr>
              <a:t>is either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accent4"/>
                </a:solidFill>
              </a:rPr>
              <a:t> or </a:t>
            </a:r>
            <a:r>
              <a:rPr lang="en-US" dirty="0" smtClean="0"/>
              <a:t>BLACK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The root of the tree is always </a:t>
            </a:r>
            <a:r>
              <a:rPr lang="en-US" dirty="0" smtClean="0"/>
              <a:t>BLACK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There </a:t>
            </a:r>
            <a:r>
              <a:rPr lang="en-US" dirty="0">
                <a:solidFill>
                  <a:schemeClr val="accent4"/>
                </a:solidFill>
              </a:rPr>
              <a:t>are </a:t>
            </a:r>
            <a:r>
              <a:rPr lang="en-US" dirty="0" smtClean="0">
                <a:solidFill>
                  <a:schemeClr val="accent4"/>
                </a:solidFill>
              </a:rPr>
              <a:t>NO two </a:t>
            </a:r>
            <a:r>
              <a:rPr lang="en-US" dirty="0">
                <a:solidFill>
                  <a:schemeClr val="accent4"/>
                </a:solidFill>
              </a:rPr>
              <a:t>adjacent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accent4"/>
                </a:solidFill>
              </a:rPr>
              <a:t> nodes </a:t>
            </a:r>
            <a:r>
              <a:rPr lang="en-US" dirty="0">
                <a:solidFill>
                  <a:schemeClr val="accent4"/>
                </a:solidFill>
              </a:rPr>
              <a:t>(A </a:t>
            </a:r>
            <a:r>
              <a:rPr lang="en-US" dirty="0" smtClean="0">
                <a:solidFill>
                  <a:srgbClr val="FF0000"/>
                </a:solidFill>
              </a:rPr>
              <a:t>RED </a:t>
            </a:r>
            <a:r>
              <a:rPr lang="en-US" dirty="0" smtClean="0">
                <a:solidFill>
                  <a:schemeClr val="accent4"/>
                </a:solidFill>
              </a:rPr>
              <a:t>node </a:t>
            </a:r>
            <a:r>
              <a:rPr lang="en-US" dirty="0">
                <a:solidFill>
                  <a:schemeClr val="accent4"/>
                </a:solidFill>
              </a:rPr>
              <a:t>cannot have a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accent4"/>
                </a:solidFill>
              </a:rPr>
              <a:t> parent </a:t>
            </a:r>
            <a:r>
              <a:rPr lang="en-US" dirty="0">
                <a:solidFill>
                  <a:schemeClr val="accent4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>
                <a:solidFill>
                  <a:schemeClr val="accent4"/>
                </a:solidFill>
              </a:rPr>
              <a:t> child</a:t>
            </a:r>
            <a:r>
              <a:rPr lang="en-US" dirty="0">
                <a:solidFill>
                  <a:schemeClr val="accent4"/>
                </a:solidFill>
              </a:rPr>
              <a:t>).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olidFill>
                  <a:schemeClr val="accent4"/>
                </a:solidFill>
              </a:rPr>
              <a:t>Every </a:t>
            </a:r>
            <a:r>
              <a:rPr lang="en-US" dirty="0">
                <a:solidFill>
                  <a:schemeClr val="accent4"/>
                </a:solidFill>
              </a:rPr>
              <a:t>path from a node (including root) to any of its descendant NULL node has the same number of </a:t>
            </a:r>
            <a:r>
              <a:rPr lang="en-US" dirty="0"/>
              <a:t>BLACK</a:t>
            </a:r>
            <a:r>
              <a:rPr lang="en-US" dirty="0" smtClean="0">
                <a:solidFill>
                  <a:schemeClr val="accent4"/>
                </a:solidFill>
              </a:rPr>
              <a:t> nodes</a:t>
            </a:r>
            <a:r>
              <a:rPr lang="en-US" dirty="0">
                <a:solidFill>
                  <a:schemeClr val="accent4"/>
                </a:solidFill>
              </a:rPr>
              <a:t>.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1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82" y="254525"/>
            <a:ext cx="5561863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392177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Q11) Prove that a red-black tree must be</a:t>
            </a:r>
            <a:br>
              <a:rPr lang="en-US" dirty="0" smtClean="0"/>
            </a:br>
            <a:r>
              <a:rPr lang="en-US" dirty="0" smtClean="0"/>
              <a:t>self balancing for a 3-node tree.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Q12) Define </a:t>
            </a:r>
            <a:r>
              <a:rPr lang="en-US" b="1" i="1" dirty="0" smtClean="0"/>
              <a:t>Black </a:t>
            </a:r>
            <a:r>
              <a:rPr lang="en-US" b="1" i="1" dirty="0"/>
              <a:t>Height of a Red-Black Tree </a:t>
            </a:r>
            <a:r>
              <a:rPr lang="en-US" b="1" i="1" dirty="0" smtClean="0"/>
              <a:t> </a:t>
            </a:r>
            <a:r>
              <a:rPr lang="en-US" dirty="0" smtClean="0"/>
              <a:t>to be: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Black height is number of black nodes on a path from a node to a leaf. Leaf nodes are also counted black nodes. </a:t>
            </a:r>
            <a:endParaRPr lang="en-US" i="1" dirty="0" smtClean="0"/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What is the black height of a node of height h?</a:t>
            </a: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290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37" y="254525"/>
            <a:ext cx="5561863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392177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Q13) AVL vs RB Trees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36229"/>
              </p:ext>
            </p:extLst>
          </p:nvPr>
        </p:nvGraphicFramePr>
        <p:xfrm>
          <a:off x="386365" y="2247657"/>
          <a:ext cx="7714464" cy="4024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488"/>
                <a:gridCol w="2571488"/>
                <a:gridCol w="2571488"/>
              </a:tblGrid>
              <a:tr h="366505">
                <a:tc>
                  <a:txBody>
                    <a:bodyPr/>
                    <a:lstStyle/>
                    <a:p>
                      <a:r>
                        <a:rPr lang="en-US" dirty="0" smtClean="0"/>
                        <a:t>Binary Search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AVL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RB Trees</a:t>
                      </a:r>
                      <a:endParaRPr lang="en-US" dirty="0"/>
                    </a:p>
                  </a:txBody>
                  <a:tcPr/>
                </a:tc>
              </a:tr>
              <a:tr h="903712">
                <a:tc>
                  <a:txBody>
                    <a:bodyPr/>
                    <a:lstStyle/>
                    <a:p>
                      <a:r>
                        <a:rPr lang="en-US" dirty="0" smtClean="0"/>
                        <a:t>Not Self Balancing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 Balancing</a:t>
                      </a:r>
                    </a:p>
                    <a:p>
                      <a:r>
                        <a:rPr lang="en-US" dirty="0" smtClean="0"/>
                        <a:t>More balanced</a:t>
                      </a:r>
                      <a:r>
                        <a:rPr lang="en-US" baseline="0" dirty="0" smtClean="0"/>
                        <a:t> than RB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Self Balancing</a:t>
                      </a:r>
                      <a:endParaRPr lang="en-US" dirty="0"/>
                    </a:p>
                  </a:txBody>
                  <a:tcPr/>
                </a:tc>
              </a:tr>
              <a:tr h="903712">
                <a:tc>
                  <a:txBody>
                    <a:bodyPr/>
                    <a:lstStyle/>
                    <a:p>
                      <a:r>
                        <a:rPr lang="en-US" dirty="0" smtClean="0"/>
                        <a:t>Might perform poorly in</a:t>
                      </a:r>
                      <a:r>
                        <a:rPr lang="en-US" baseline="0" dirty="0" smtClean="0"/>
                        <a:t> case of skewed BST (i.e. O(n))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r>
                        <a:rPr lang="en-US" baseline="0" dirty="0" smtClean="0"/>
                        <a:t> to work on all operations in O(log 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 to work on all operations in O(log n)</a:t>
                      </a:r>
                      <a:endParaRPr lang="en-US" dirty="0"/>
                    </a:p>
                  </a:txBody>
                  <a:tcPr/>
                </a:tc>
              </a:tr>
              <a:tr h="11748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 when search operations</a:t>
                      </a:r>
                      <a:r>
                        <a:rPr lang="en-US" baseline="0" dirty="0" smtClean="0"/>
                        <a:t> are more frequent than insertions and deletions.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Preferred</a:t>
                      </a:r>
                      <a:r>
                        <a:rPr lang="en-US" baseline="0" dirty="0" smtClean="0"/>
                        <a:t> when insertions and deletions are more frequent in your application.</a:t>
                      </a:r>
                      <a:endParaRPr lang="en-US" dirty="0"/>
                    </a:p>
                  </a:txBody>
                  <a:tcPr/>
                </a:tc>
              </a:tr>
              <a:tr h="366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r>
                        <a:rPr lang="en-US" baseline="0" dirty="0" smtClean="0"/>
                        <a:t> only on rotations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Depends on rotations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baseline="0" dirty="0" err="1" smtClean="0"/>
                        <a:t>recolouring</a:t>
                      </a:r>
                      <a:r>
                        <a:rPr lang="en-US" baseline="0" dirty="0" smtClean="0"/>
                        <a:t>.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005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882" y="254525"/>
            <a:ext cx="5561863" cy="287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10392177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Q15) True or False?</a:t>
            </a:r>
          </a:p>
          <a:p>
            <a:pPr marL="0" indent="0" fontAlgn="base">
              <a:buNone/>
            </a:pPr>
            <a:r>
              <a:rPr lang="en-US" dirty="0" smtClean="0"/>
              <a:t>A red black tree can be all black nodes. 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Q16) Give an example for Red Black Tree that’s not AVL Tree.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Q17) True or False? The height of an AVL Tree is guaranteed to be less than (in general) to the height of the RB Tree.</a:t>
            </a:r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580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199" y="1133341"/>
            <a:ext cx="10392177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Insertion: 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Let x be the newly inserted node.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Perform </a:t>
            </a:r>
            <a:r>
              <a:rPr lang="en-US" b="1" dirty="0"/>
              <a:t>standard BST insertion</a:t>
            </a:r>
            <a:r>
              <a:rPr lang="en-US" dirty="0"/>
              <a:t> and make the color of newly inserted nodes as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If x is the root </a:t>
            </a:r>
            <a:r>
              <a:rPr lang="en-US" dirty="0" smtClean="0">
                <a:sym typeface="Wingdings" panose="05000000000000000000" pitchFamily="2" charset="2"/>
              </a:rPr>
              <a:t> Change its color to BLACK.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If x is not the root:</a:t>
            </a:r>
          </a:p>
          <a:p>
            <a:pPr marL="971550" lvl="1" indent="-514350" fontAlgn="base">
              <a:buFont typeface="+mj-lt"/>
              <a:buAutoNum type="romanUcPeriod"/>
            </a:pPr>
            <a:r>
              <a:rPr lang="en-US" dirty="0" smtClean="0">
                <a:sym typeface="Wingdings" panose="05000000000000000000" pitchFamily="2" charset="2"/>
              </a:rPr>
              <a:t>Case I: x’s parent is BLACK  DONE! </a:t>
            </a:r>
          </a:p>
          <a:p>
            <a:pPr marL="971550" lvl="1" indent="-514350" fontAlgn="base">
              <a:buFont typeface="+mj-lt"/>
              <a:buAutoNum type="romanUcPeriod"/>
            </a:pPr>
            <a:r>
              <a:rPr lang="en-US" dirty="0" smtClean="0">
                <a:sym typeface="Wingdings" panose="05000000000000000000" pitchFamily="2" charset="2"/>
              </a:rPr>
              <a:t>Case II: x’s parent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dirty="0" smtClean="0">
                <a:sym typeface="Wingdings" panose="05000000000000000000" pitchFamily="2" charset="2"/>
              </a:rPr>
              <a:t>  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A. Case A: x’s uncle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dirty="0" smtClean="0">
                <a:sym typeface="Wingdings" panose="05000000000000000000" pitchFamily="2" charset="2"/>
              </a:rPr>
              <a:t>  Change PARENT &amp; UNCLE to BLACK 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			         Let x = x’s grandparent and repeat (1)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B. Case B: x’s uncle is BLACK  Perform ROTATIONS with COLOR SWAPS.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589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12290" name="Picture 2" descr="https://www.geeksforgeeks.org/wp-content/uploads/redBlackCas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919" y="1642906"/>
            <a:ext cx="8560234" cy="37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Search Trees (BST)</a:t>
            </a:r>
          </a:p>
          <a:p>
            <a:r>
              <a:rPr lang="en-US" dirty="0" smtClean="0"/>
              <a:t>AVL Trees (AVL)</a:t>
            </a:r>
          </a:p>
          <a:p>
            <a:r>
              <a:rPr lang="en-US" dirty="0" smtClean="0"/>
              <a:t>Red Black Trees (RB)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 tree problem may ask you to: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Identify if the tree is BST or not, AVL or not, RB or not.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Insert a sequence of keys (K1, K2, K3, …, KN) for each type of trees.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>
                <a:solidFill>
                  <a:srgbClr val="FF0000"/>
                </a:solidFill>
              </a:rPr>
              <a:t>Delete a key or two from the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17410" name="Picture 2" descr="redBlackCase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440" y="1602123"/>
            <a:ext cx="9161118" cy="3407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23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https://www.geeksforgeeks.org/wp-content/uploads/redBlackCase3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00" y="1589131"/>
            <a:ext cx="8897197" cy="354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530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RedBlack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10" y="2974683"/>
            <a:ext cx="6260966" cy="323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133341"/>
            <a:ext cx="10392177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Q18) Insert 10, 20, 30 and 15 in an empty tree</a:t>
            </a:r>
          </a:p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Q19) Insert 2, 6 and 13 in the below tree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024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133341"/>
            <a:ext cx="10392177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Q18) Insert 10, 20, 30 and 15 in an empty tree</a:t>
            </a:r>
          </a:p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62" y="1659999"/>
            <a:ext cx="6751615" cy="44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6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6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Red Black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199" y="1133341"/>
            <a:ext cx="10392177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Q18) Insert 10, 20, 30 and 15 in an empty tree</a:t>
            </a:r>
          </a:p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62" y="1659999"/>
            <a:ext cx="6751615" cy="44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2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0701" y="1133341"/>
            <a:ext cx="10709676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Q19)</a:t>
            </a:r>
          </a:p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51" y="168275"/>
            <a:ext cx="9180156" cy="66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9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0700" y="1133341"/>
            <a:ext cx="3755085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Q20) </a:t>
            </a:r>
            <a:r>
              <a:rPr lang="en-US" dirty="0">
                <a:solidFill>
                  <a:srgbClr val="FF0000"/>
                </a:solidFill>
              </a:rPr>
              <a:t>Explain why this binary search tree cannot be colored to form a legal red-black tree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785" y="603254"/>
            <a:ext cx="6544089" cy="49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7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70" y="1689932"/>
            <a:ext cx="6544089" cy="4939732"/>
          </a:xfrm>
          <a:prstGeom prst="rect">
            <a:avLst/>
          </a:prstGeom>
        </p:spPr>
      </p:pic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0700" y="-19598"/>
            <a:ext cx="11008691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Q21) The </a:t>
            </a:r>
            <a:r>
              <a:rPr lang="en-US" dirty="0">
                <a:solidFill>
                  <a:srgbClr val="FF0000"/>
                </a:solidFill>
              </a:rPr>
              <a:t>binary search tree can be transformed into a red-black tree by performing a single rotation.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Draw </a:t>
            </a:r>
            <a:r>
              <a:rPr lang="en-US" dirty="0">
                <a:solidFill>
                  <a:srgbClr val="FF0000"/>
                </a:solidFill>
              </a:rPr>
              <a:t>the red-black tree that results, labeling each node with “red” or “black.” Include the keys from part (a)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70" y="1689932"/>
            <a:ext cx="6544089" cy="4939732"/>
          </a:xfrm>
          <a:prstGeom prst="rect">
            <a:avLst/>
          </a:prstGeom>
        </p:spPr>
      </p:pic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0700" y="-19598"/>
            <a:ext cx="11008691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Q21) The </a:t>
            </a:r>
            <a:r>
              <a:rPr lang="en-US" dirty="0">
                <a:solidFill>
                  <a:srgbClr val="FF0000"/>
                </a:solidFill>
              </a:rPr>
              <a:t>binary search tree can be transformed into a red-black tree by performing a single rotation.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rgbClr val="FF0000"/>
                </a:solidFill>
              </a:rPr>
              <a:t>Draw </a:t>
            </a:r>
            <a:r>
              <a:rPr lang="en-US" dirty="0">
                <a:solidFill>
                  <a:srgbClr val="FF0000"/>
                </a:solidFill>
              </a:rPr>
              <a:t>the red-black tree that results, labeling each node with “red” or “black.” Include the keys from part (a)</a:t>
            </a:r>
          </a:p>
          <a:p>
            <a:pPr marL="0" indent="0" fontAlgn="base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700" y="727376"/>
                <a:ext cx="11008691" cy="4850439"/>
              </a:xfrm>
            </p:spPr>
            <p:txBody>
              <a:bodyPr>
                <a:normAutofit lnSpcReduction="10000"/>
              </a:bodyPr>
              <a:lstStyle/>
              <a:p>
                <a:pPr marL="0" indent="0" fontAlgn="base">
                  <a:buNone/>
                </a:pPr>
                <a:endParaRPr lang="en-US" dirty="0" smtClean="0"/>
              </a:p>
              <a:p>
                <a:pPr marL="0" indent="0" fontAlgn="base">
                  <a:buNone/>
                </a:pPr>
                <a:r>
                  <a:rPr lang="en-US" dirty="0" smtClean="0"/>
                  <a:t>Q22) Solve the following recurrences:</a:t>
                </a:r>
              </a:p>
              <a:p>
                <a:pPr marL="514350" indent="-514350" fontAlgn="base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514350" indent="-514350" fontAlgn="base">
                  <a:buFont typeface="+mj-lt"/>
                  <a:buAutoNum type="arabicPeriod"/>
                </a:pPr>
                <a:endParaRPr lang="en-US" dirty="0"/>
              </a:p>
              <a:p>
                <a:pPr marL="514350" indent="-514350" fontAlgn="base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i="1" dirty="0" smtClean="0"/>
              </a:p>
              <a:p>
                <a:pPr marL="514350" indent="-514350" fontAlgn="base">
                  <a:buFont typeface="+mj-lt"/>
                  <a:buAutoNum type="arabicPeriod"/>
                </a:pPr>
                <a:endParaRPr lang="en-US" i="1" dirty="0" smtClean="0"/>
              </a:p>
              <a:p>
                <a:pPr marL="514350" indent="-514350" fontAlgn="base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i="1" dirty="0"/>
              </a:p>
              <a:p>
                <a:pPr marL="514350" indent="-514350" fontAlgn="base">
                  <a:buFont typeface="+mj-lt"/>
                  <a:buAutoNum type="arabicPeriod"/>
                </a:pPr>
                <a:endParaRPr lang="en-US" i="1" dirty="0"/>
              </a:p>
              <a:p>
                <a:pPr marL="514350" indent="-514350" fontAlgn="base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727376"/>
                <a:ext cx="11008691" cy="4850439"/>
              </a:xfrm>
              <a:blipFill rotWithShape="0">
                <a:blip r:embed="rId2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Binary Search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Insert 8, 10, 3, 14, 1, 6, 4, 13, 7 in an empty BST.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11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0700" y="727376"/>
            <a:ext cx="11008691" cy="485043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Q23)For each of the following algorithms: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dirty="0" smtClean="0"/>
              <a:t>a) Give a recurrence that describes its worst-case running time.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b) Give its worst case running time using theta notation.</a:t>
            </a:r>
          </a:p>
          <a:p>
            <a:pPr marL="0" indent="0" fontAlgn="base">
              <a:buNone/>
            </a:pPr>
            <a:endParaRPr lang="en-US" dirty="0"/>
          </a:p>
          <a:p>
            <a:pPr marL="571500" indent="-571500" fontAlgn="base">
              <a:buAutoNum type="romanUcPeriod"/>
            </a:pPr>
            <a:r>
              <a:rPr lang="en-US" dirty="0" smtClean="0"/>
              <a:t>Binary Search</a:t>
            </a:r>
          </a:p>
          <a:p>
            <a:pPr marL="571500" indent="-571500" fontAlgn="base">
              <a:buAutoNum type="romanUcPeriod"/>
            </a:pPr>
            <a:r>
              <a:rPr lang="en-US" dirty="0" smtClean="0"/>
              <a:t>Insertion Sort</a:t>
            </a:r>
          </a:p>
          <a:p>
            <a:pPr marL="571500" indent="-571500" fontAlgn="base">
              <a:buAutoNum type="romanUcPeriod"/>
            </a:pPr>
            <a:r>
              <a:rPr lang="en-US" dirty="0" smtClean="0"/>
              <a:t>Merge Sort</a:t>
            </a:r>
          </a:p>
        </p:txBody>
      </p:sp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redBlackCase3b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0700" y="727376"/>
                <a:ext cx="11008691" cy="4850439"/>
              </a:xfrm>
            </p:spPr>
            <p:txBody>
              <a:bodyPr>
                <a:normAutofit/>
              </a:bodyPr>
              <a:lstStyle/>
              <a:p>
                <a:pPr marL="0" indent="0" fontAlgn="base">
                  <a:buNone/>
                </a:pPr>
                <a:endParaRPr lang="en-US" dirty="0" smtClean="0"/>
              </a:p>
              <a:p>
                <a:pPr marL="0" indent="0" fontAlgn="base">
                  <a:buNone/>
                </a:pPr>
                <a:r>
                  <a:rPr lang="en-US" dirty="0" smtClean="0"/>
                  <a:t>Q23</a:t>
                </a:r>
                <a:r>
                  <a:rPr lang="en-US" dirty="0"/>
                  <a:t>) Suppose we use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to </a:t>
                </a:r>
                <a:r>
                  <a:rPr lang="en-US" dirty="0"/>
                  <a:t>hash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distinct keys into an array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Assuming </a:t>
                </a:r>
                <a:r>
                  <a:rPr lang="en-US" dirty="0">
                    <a:solidFill>
                      <a:srgbClr val="FF0000"/>
                    </a:solidFill>
                  </a:rPr>
                  <a:t>simple uniform hashing</a:t>
                </a:r>
                <a:r>
                  <a:rPr lang="en-US" dirty="0"/>
                  <a:t>, the expected number of colliding pairs of elements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727376"/>
                <a:ext cx="11008691" cy="4850439"/>
              </a:xfrm>
              <a:blipFill rotWithShape="0">
                <a:blip r:embed="rId2"/>
                <a:stretch>
                  <a:fillRect l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Examples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Examples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1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st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393" y="2335425"/>
            <a:ext cx="4177407" cy="36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Binary Search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Q1) Insert 8, 10, 3, 14, 1, 6, 4, 13, 7 in an empty BST.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Q2) Delete 14 and 8 from the binary search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Q3) What is the time complexity for:</a:t>
            </a:r>
          </a:p>
          <a:p>
            <a:pPr lvl="1"/>
            <a:r>
              <a:rPr lang="en-US" dirty="0" smtClean="0"/>
              <a:t>Searching in BST </a:t>
            </a:r>
          </a:p>
          <a:p>
            <a:pPr lvl="1"/>
            <a:r>
              <a:rPr lang="en-US" dirty="0" smtClean="0"/>
              <a:t>Insertion in BST</a:t>
            </a:r>
          </a:p>
          <a:p>
            <a:pPr lvl="1"/>
            <a:r>
              <a:rPr lang="en-US" dirty="0" smtClean="0"/>
              <a:t>Deletion in BST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BST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Q4) What is the advantage of Hashing Tables over BST?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sz="2700" dirty="0">
                <a:solidFill>
                  <a:srgbClr val="FF0000"/>
                </a:solidFill>
              </a:rPr>
              <a:t>ash Table supports following operations in Θ(1) time.</a:t>
            </a:r>
            <a:br>
              <a:rPr lang="en-US" sz="2700" dirty="0">
                <a:solidFill>
                  <a:srgbClr val="FF000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1) Search</a:t>
            </a:r>
            <a:br>
              <a:rPr lang="en-US" sz="2700" dirty="0">
                <a:solidFill>
                  <a:srgbClr val="FF000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2) Insert</a:t>
            </a:r>
            <a:br>
              <a:rPr lang="en-US" sz="2700" dirty="0">
                <a:solidFill>
                  <a:srgbClr val="FF0000"/>
                </a:solidFill>
              </a:rPr>
            </a:br>
            <a:r>
              <a:rPr lang="en-US" sz="2700" dirty="0">
                <a:solidFill>
                  <a:srgbClr val="FF0000"/>
                </a:solidFill>
              </a:rPr>
              <a:t>3) Delete</a:t>
            </a:r>
          </a:p>
          <a:p>
            <a:pPr fontAlgn="base"/>
            <a:r>
              <a:rPr lang="en-US" sz="2700" dirty="0">
                <a:solidFill>
                  <a:srgbClr val="FF0000"/>
                </a:solidFill>
              </a:rPr>
              <a:t>The time complexity of above operations in a self-balancing Binary Search Tree (BST) (like </a:t>
            </a:r>
            <a:r>
              <a:rPr lang="en-US" sz="2700" dirty="0" smtClean="0">
                <a:solidFill>
                  <a:srgbClr val="FF0000"/>
                </a:solidFill>
              </a:rPr>
              <a:t>RB Tree, AVL Tree, Splay Trees, </a:t>
            </a:r>
            <a:r>
              <a:rPr lang="en-US" sz="2700" dirty="0" err="1" smtClean="0">
                <a:solidFill>
                  <a:srgbClr val="FF0000"/>
                </a:solidFill>
              </a:rPr>
              <a:t>etc</a:t>
            </a:r>
            <a:r>
              <a:rPr lang="en-US" sz="2700" dirty="0" smtClean="0">
                <a:solidFill>
                  <a:srgbClr val="FF0000"/>
                </a:solidFill>
              </a:rPr>
              <a:t>) </a:t>
            </a:r>
            <a:r>
              <a:rPr lang="en-US" sz="2700" dirty="0">
                <a:solidFill>
                  <a:srgbClr val="FF0000"/>
                </a:solidFill>
              </a:rPr>
              <a:t>is </a:t>
            </a:r>
            <a:r>
              <a:rPr lang="en-US" sz="2700" dirty="0" smtClean="0">
                <a:solidFill>
                  <a:srgbClr val="FF0000"/>
                </a:solidFill>
              </a:rPr>
              <a:t>O(log n).</a:t>
            </a:r>
            <a:endParaRPr lang="en-US" sz="2700" dirty="0">
              <a:solidFill>
                <a:srgbClr val="FF0000"/>
              </a:solidFill>
            </a:endParaRPr>
          </a:p>
          <a:p>
            <a:pPr fontAlgn="base"/>
            <a:r>
              <a:rPr lang="en-US" sz="2700" dirty="0"/>
              <a:t>So Hash Table seems to beating BST in all common operations</a:t>
            </a:r>
            <a:r>
              <a:rPr lang="en-US" sz="27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57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BST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Q5) What is the advantage of BST over Hashing Tables?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We can get all keys in sorted order by just doing </a:t>
            </a:r>
            <a:r>
              <a:rPr lang="en-US" dirty="0" smtClean="0">
                <a:solidFill>
                  <a:srgbClr val="FF0000"/>
                </a:solidFill>
              </a:rPr>
              <a:t>in-order traversal </a:t>
            </a:r>
            <a:r>
              <a:rPr lang="en-US" dirty="0">
                <a:solidFill>
                  <a:srgbClr val="FF0000"/>
                </a:solidFill>
              </a:rPr>
              <a:t>of BST.</a:t>
            </a:r>
            <a:r>
              <a:rPr lang="en-US" dirty="0"/>
              <a:t> This is not a natural operation in Hash Tables and requires extra efforts.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BSTs are easy to implement compared to hashing, we can easily implement our own customized BST. </a:t>
            </a:r>
            <a:r>
              <a:rPr lang="en-US" dirty="0"/>
              <a:t>To implement </a:t>
            </a:r>
            <a:r>
              <a:rPr lang="en-US" dirty="0" smtClean="0"/>
              <a:t>hashing</a:t>
            </a:r>
            <a:r>
              <a:rPr lang="en-US" dirty="0"/>
              <a:t>, we generally rely on libraries provided by programming languages.</a:t>
            </a:r>
          </a:p>
          <a:p>
            <a:pPr fontAlgn="base"/>
            <a:r>
              <a:rPr lang="en-US" dirty="0">
                <a:solidFill>
                  <a:srgbClr val="FF0000"/>
                </a:solidFill>
              </a:rPr>
              <a:t>With Self-Balancing BSTs, all operations are guaranteed to work in </a:t>
            </a:r>
            <a:r>
              <a:rPr lang="en-US" dirty="0" smtClean="0">
                <a:solidFill>
                  <a:srgbClr val="FF0000"/>
                </a:solidFill>
              </a:rPr>
              <a:t>O(log n</a:t>
            </a:r>
            <a:r>
              <a:rPr lang="en-US" dirty="0">
                <a:solidFill>
                  <a:srgbClr val="FF0000"/>
                </a:solidFill>
              </a:rPr>
              <a:t>) time. </a:t>
            </a:r>
            <a:r>
              <a:rPr lang="en-US" dirty="0"/>
              <a:t>But with Hashing, Θ(1) is average time and some particular operations may be costly, especially when table resizing happens.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4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st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425" y="1825625"/>
            <a:ext cx="4506575" cy="39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BST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Q6) Do a preorder Traversal (Root – Left – Right)</a:t>
            </a:r>
          </a:p>
          <a:p>
            <a:pPr marL="0" indent="0" fontAlgn="base">
              <a:buNone/>
            </a:pPr>
            <a:r>
              <a:rPr lang="en-US" dirty="0" smtClean="0"/>
              <a:t>8, 3, 1, 6, 4, 7, 10, 14, 13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Q7) Do an in-order Traversal (Left – Root – Right) </a:t>
            </a:r>
          </a:p>
          <a:p>
            <a:pPr marL="0" indent="0" fontAlgn="base">
              <a:buNone/>
            </a:pPr>
            <a:r>
              <a:rPr lang="en-US" dirty="0" smtClean="0"/>
              <a:t>1, 3, 4, 6, 7, 8, 10, 13, 14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smtClean="0"/>
              <a:t>Q8) Do a post-order Traversal (Left – Right – Root) </a:t>
            </a:r>
          </a:p>
          <a:p>
            <a:pPr marL="0" indent="0" fontAlgn="base">
              <a:buNone/>
            </a:pPr>
            <a:r>
              <a:rPr lang="en-US" dirty="0" smtClean="0"/>
              <a:t>1, 4, 7, 6, 3, 13, 14, 10, 8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Q9) Which is AVL and which is not AVL tree?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44" y="2401587"/>
            <a:ext cx="4605470" cy="391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87" y="2206071"/>
            <a:ext cx="5657113" cy="4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ll MT" panose="02020503060305020303" pitchFamily="18" charset="0"/>
              </a:rPr>
              <a:t>AVL Trees</a:t>
            </a:r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Q10) What is the advantage of AVL trees over binary search trees?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44" y="2401587"/>
            <a:ext cx="4605470" cy="3910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87" y="2206071"/>
            <a:ext cx="5657113" cy="430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7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1017</Words>
  <Application>Microsoft Office PowerPoint</Application>
  <PresentationFormat>Widescreen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Bell MT</vt:lpstr>
      <vt:lpstr>Calibri</vt:lpstr>
      <vt:lpstr>Calibri Light</vt:lpstr>
      <vt:lpstr>Cambria Math</vt:lpstr>
      <vt:lpstr>Wingdings</vt:lpstr>
      <vt:lpstr>Office Theme</vt:lpstr>
      <vt:lpstr>Design and Analysis of Algorithms</vt:lpstr>
      <vt:lpstr>Trees</vt:lpstr>
      <vt:lpstr>Binary Search Trees</vt:lpstr>
      <vt:lpstr>Binary Search Trees</vt:lpstr>
      <vt:lpstr>BST Trees</vt:lpstr>
      <vt:lpstr>BST Trees</vt:lpstr>
      <vt:lpstr>BST Trees</vt:lpstr>
      <vt:lpstr>AVL Trees</vt:lpstr>
      <vt:lpstr>AVL Trees</vt:lpstr>
      <vt:lpstr>AVL Trees</vt:lpstr>
      <vt:lpstr>AVL Trees</vt:lpstr>
      <vt:lpstr>AVL Trees</vt:lpstr>
      <vt:lpstr>AVL Trees (Deletion)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Red Black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Hussein</dc:creator>
  <cp:lastModifiedBy>Hussein</cp:lastModifiedBy>
  <cp:revision>15</cp:revision>
  <dcterms:created xsi:type="dcterms:W3CDTF">2018-11-12T22:21:30Z</dcterms:created>
  <dcterms:modified xsi:type="dcterms:W3CDTF">2018-11-13T00:42:45Z</dcterms:modified>
</cp:coreProperties>
</file>