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naheim"/>
      <p:regular r:id="rId22"/>
    </p:embeddedFont>
    <p:embeddedFont>
      <p:font typeface="Bebas Neue"/>
      <p:regular r:id="rId23"/>
    </p:embeddedFont>
    <p:embeddedFont>
      <p:font typeface="Maven Pro"/>
      <p:regular r:id="rId24"/>
      <p:bold r:id="rId25"/>
    </p:embeddedFont>
    <p:embeddedFont>
      <p:font typeface="Trocchi"/>
      <p:regular r:id="rId26"/>
    </p:embeddedFont>
    <p:embeddedFont>
      <p:font typeface="Share Tec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naheim-regular.fntdata"/><Relationship Id="rId21" Type="http://schemas.openxmlformats.org/officeDocument/2006/relationships/slide" Target="slides/slide16.xml"/><Relationship Id="rId24" Type="http://schemas.openxmlformats.org/officeDocument/2006/relationships/font" Target="fonts/MavenPro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rocchi-regular.fntdata"/><Relationship Id="rId25" Type="http://schemas.openxmlformats.org/officeDocument/2006/relationships/font" Target="fonts/MavenPro-bold.fntdata"/><Relationship Id="rId27" Type="http://schemas.openxmlformats.org/officeDocument/2006/relationships/font" Target="fonts/ShareTec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091f3ae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4091f3ae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4091f3a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4091f3a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4091f41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4091f41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091f3ae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4091f3ae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4091f3ae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4091f3ae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4091f3ae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4091f3ae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091f417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091f417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091f3a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091f3a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091f3a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091f3a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Contexte : Vous voulez connaître vos clients 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Partie 1 : Total ventes et  total par mois et histogramme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le CA est de 16 293 876  BRL  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date : 04-09-2016  au 03-09-2018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nombre clients : 96 096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dataset : 105 383 lignes et 13 colonnes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4091f417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4091f417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091f3ae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4091f3ae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RFM analysis, we’re mainly interested in the monetary values of every customer, their first and last transaction dates, etc. Other columns are company-related areas that we don’t have to deal with.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091f3ae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4091f3ae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4091f3ae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4091f3ae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091f3a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4091f3a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4091f3ae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4091f3a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713225" y="1145100"/>
            <a:ext cx="65568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Anal</a:t>
            </a:r>
            <a:r>
              <a:rPr lang="fr">
                <a:solidFill>
                  <a:schemeClr val="accent3"/>
                </a:solidFill>
              </a:rPr>
              <a:t>yse</a:t>
            </a:r>
            <a:r>
              <a:rPr lang="fr"/>
              <a:t>: </a:t>
            </a:r>
            <a:r>
              <a:rPr lang="fr"/>
              <a:t>les clients</a:t>
            </a:r>
            <a:r>
              <a:rPr lang="fr"/>
              <a:t> d'</a:t>
            </a:r>
            <a:r>
              <a:rPr lang="fr">
                <a:solidFill>
                  <a:schemeClr val="accent5"/>
                </a:solidFill>
              </a:rPr>
              <a:t>e-commerce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4" name="Google Shape;154;p1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Kamel, Indira, Ahmed et Eliana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762000"/>
            <a:ext cx="7143750" cy="3619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0" y="710900"/>
            <a:ext cx="7868575" cy="39586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505688" y="46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Cohorts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50" y="415850"/>
            <a:ext cx="6844049" cy="43791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349325"/>
            <a:ext cx="5968401" cy="44448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  <p:sp>
        <p:nvSpPr>
          <p:cNvPr id="223" name="Google Shape;223;p24"/>
          <p:cNvSpPr txBox="1"/>
          <p:nvPr/>
        </p:nvSpPr>
        <p:spPr>
          <a:xfrm>
            <a:off x="6830300" y="1084150"/>
            <a:ext cx="177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Diamond  	 0.68%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Platinum 	 5.37%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Gold       	 35.68%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Silver      	 35.67%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Bronze    	 22.6%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25" y="352350"/>
            <a:ext cx="7379226" cy="431184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  <p:sp>
        <p:nvSpPr>
          <p:cNvPr id="229" name="Google Shape;229;p25"/>
          <p:cNvSpPr txBox="1"/>
          <p:nvPr/>
        </p:nvSpPr>
        <p:spPr>
          <a:xfrm>
            <a:off x="4047825" y="1215750"/>
            <a:ext cx="3603000" cy="769500"/>
          </a:xfrm>
          <a:prstGeom prst="rect">
            <a:avLst/>
          </a:prstGeom>
          <a:solidFill>
            <a:srgbClr val="ECF7EC"/>
          </a:solidFill>
          <a:ln cap="flat" cmpd="sng" w="9525">
            <a:solidFill>
              <a:srgbClr val="ECF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Trocchi"/>
                <a:ea typeface="Trocchi"/>
                <a:cs typeface="Trocchi"/>
                <a:sym typeface="Trocchi"/>
              </a:rPr>
              <a:t>How to bring my customers back? </a:t>
            </a:r>
            <a:endParaRPr sz="1900">
              <a:latin typeface="Trocchi"/>
              <a:ea typeface="Trocchi"/>
              <a:cs typeface="Trocchi"/>
              <a:sym typeface="Trocch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141600" y="3490625"/>
            <a:ext cx="3335100" cy="769500"/>
          </a:xfrm>
          <a:prstGeom prst="rect">
            <a:avLst/>
          </a:prstGeom>
          <a:solidFill>
            <a:srgbClr val="FEFAEA"/>
          </a:solidFill>
          <a:ln cap="flat" cmpd="sng" w="9525">
            <a:solidFill>
              <a:srgbClr val="FEF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Trocchi"/>
                <a:ea typeface="Trocchi"/>
                <a:cs typeface="Trocchi"/>
                <a:sym typeface="Trocchi"/>
              </a:rPr>
              <a:t>How to make  my clients enjoy my products? </a:t>
            </a:r>
            <a:endParaRPr sz="1900">
              <a:latin typeface="Trocchi"/>
              <a:ea typeface="Trocchi"/>
              <a:cs typeface="Trocchi"/>
              <a:sym typeface="Trocch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275150" y="130730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315350" y="120015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027350" y="1307300"/>
            <a:ext cx="1285800" cy="2232000"/>
          </a:xfrm>
          <a:prstGeom prst="rect">
            <a:avLst/>
          </a:prstGeom>
          <a:solidFill>
            <a:srgbClr val="F9DCDA"/>
          </a:solidFill>
          <a:ln cap="flat" cmpd="sng" w="9525">
            <a:solidFill>
              <a:srgbClr val="F9DC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Trocchi"/>
                <a:ea typeface="Trocchi"/>
                <a:cs typeface="Trocchi"/>
                <a:sym typeface="Trocchi"/>
              </a:rPr>
              <a:t>How do my clients feel after buying on my site? </a:t>
            </a:r>
            <a:endParaRPr sz="1900">
              <a:latin typeface="Trocchi"/>
              <a:ea typeface="Trocchi"/>
              <a:cs typeface="Trocchi"/>
              <a:sym typeface="Trocch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547650" y="1307300"/>
            <a:ext cx="495600" cy="400200"/>
          </a:xfrm>
          <a:prstGeom prst="rect">
            <a:avLst/>
          </a:prstGeom>
          <a:solidFill>
            <a:srgbClr val="FBFDEC"/>
          </a:solidFill>
          <a:ln cap="flat" cmpd="sng" w="9525">
            <a:solidFill>
              <a:srgbClr val="FBFD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5" name="Google Shape;235;p25"/>
          <p:cNvSpPr/>
          <p:nvPr/>
        </p:nvSpPr>
        <p:spPr>
          <a:xfrm rot="-5400000">
            <a:off x="5387337" y="2571805"/>
            <a:ext cx="589500" cy="503700"/>
          </a:xfrm>
          <a:prstGeom prst="rightArrow">
            <a:avLst>
              <a:gd fmla="val 50000" name="adj1"/>
              <a:gd fmla="val 665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5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rot="10800000">
            <a:off x="2172675" y="3407800"/>
            <a:ext cx="750000" cy="578400"/>
          </a:xfrm>
          <a:prstGeom prst="rightArrow">
            <a:avLst>
              <a:gd fmla="val 50000" name="adj1"/>
              <a:gd fmla="val 665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5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</a:t>
            </a:r>
            <a:r>
              <a:rPr lang="fr">
                <a:solidFill>
                  <a:schemeClr val="accent3"/>
                </a:solidFill>
              </a:rPr>
              <a:t>additional</a:t>
            </a:r>
            <a:r>
              <a:rPr lang="fr"/>
              <a:t> </a:t>
            </a:r>
            <a:r>
              <a:rPr lang="fr">
                <a:solidFill>
                  <a:schemeClr val="accent5"/>
                </a:solidFill>
              </a:rPr>
              <a:t>info</a:t>
            </a:r>
            <a:r>
              <a:rPr lang="fr"/>
              <a:t>rmation :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720000" y="1215750"/>
            <a:ext cx="29034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TOP 10</a:t>
            </a:r>
            <a:r>
              <a:rPr lang="fr">
                <a:solidFill>
                  <a:srgbClr val="E0E1E5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fr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best-selling</a:t>
            </a:r>
            <a:r>
              <a:rPr lang="fr">
                <a:solidFill>
                  <a:srgbClr val="E0E1E5"/>
                </a:solidFill>
                <a:latin typeface="Anaheim"/>
                <a:ea typeface="Anaheim"/>
                <a:cs typeface="Anaheim"/>
                <a:sym typeface="Anaheim"/>
              </a:rPr>
              <a:t> product names:</a:t>
            </a:r>
            <a:endParaRPr>
              <a:solidFill>
                <a:srgbClr val="E0E1E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bed/bath table           	10110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health and beauty          	9085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sports and leisure            	7955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computer accessories     	6889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furniture and decor             6777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housewares                	6186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watches and gifts             	5781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telephony                 	4316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auto                      	4001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toys                      		3986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336659" y="1215750"/>
            <a:ext cx="7935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9.92%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8.92%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7.81%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6.76%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6.65%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6.07%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5.68%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4.24%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3.93%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3.91%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5424000" y="1282600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Payment Types :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</a:t>
            </a: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redit card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73.96%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Cash     	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19.03%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Voucher     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5.54%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Debit card  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1.47%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Thank you</a:t>
            </a:r>
            <a:r>
              <a:rPr lang="fr"/>
              <a:t> </a:t>
            </a:r>
            <a:r>
              <a:rPr lang="fr">
                <a:solidFill>
                  <a:schemeClr val="accent5"/>
                </a:solidFill>
              </a:rPr>
              <a:t>!!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800050" y="2732975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Love</a:t>
            </a:r>
            <a:r>
              <a:rPr lang="fr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		</a:t>
            </a:r>
            <a:r>
              <a:rPr lang="fr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100%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ctrTitle"/>
          </p:nvPr>
        </p:nvSpPr>
        <p:spPr>
          <a:xfrm>
            <a:off x="713225" y="1145100"/>
            <a:ext cx="74319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Contexte, et, Organisation.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Chiffres</a:t>
            </a:r>
            <a:r>
              <a:rPr lang="fr"/>
              <a:t> Clé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720000" y="1112200"/>
            <a:ext cx="7704000" cy="382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CA =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16 293 876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 BRL  (3 122 449 in USD)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Période : du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04-09-2016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au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03-09-2018</a:t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Nombre de clients :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96 096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dont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60 076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ont attribué la note de </a:t>
            </a:r>
            <a:r>
              <a:rPr lang="fr" sz="195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5 étoiles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Note </a:t>
            </a:r>
            <a:r>
              <a:rPr lang="fr" sz="195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moyenne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des avis clients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4.1 </a:t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Clients dans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4 097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villes regroupé dans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états</a:t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Deux</a:t>
            </a:r>
            <a:r>
              <a:rPr lang="fr"/>
              <a:t> </a:t>
            </a:r>
            <a:r>
              <a:rPr lang="fr">
                <a:solidFill>
                  <a:schemeClr val="accent3"/>
                </a:solidFill>
              </a:rPr>
              <a:t>Approches</a:t>
            </a:r>
            <a:r>
              <a:rPr lang="fr"/>
              <a:t> Possible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4838425" y="1215750"/>
            <a:ext cx="35472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fr" sz="1400"/>
              <a:t>K-Means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fr" sz="1400"/>
              <a:t>Scoring</a:t>
            </a:r>
            <a:endParaRPr sz="1400"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50" y="1112202"/>
            <a:ext cx="3547201" cy="3562297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539500"/>
            <a:ext cx="7372350" cy="3733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05" y="539500"/>
            <a:ext cx="6888195" cy="3502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5" y="632301"/>
            <a:ext cx="7644328" cy="3878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96250" y="229950"/>
            <a:ext cx="8520600" cy="4683600"/>
          </a:xfrm>
          <a:prstGeom prst="rect">
            <a:avLst/>
          </a:prstGeom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63" y="264838"/>
            <a:ext cx="4371975" cy="22764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50" y="1892400"/>
            <a:ext cx="3886200" cy="2466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771525"/>
            <a:ext cx="7200900" cy="3600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40000" fadeDir="5400012" kx="0" rotWithShape="0" algn="bl" stA="19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