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ar-DZ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65A"/>
    <a:srgbClr val="4A70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548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/>
              <a:t>Cliquez pour modifier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7381-50F8-4504-88D5-1C8366E75EC2}" type="datetimeFigureOut">
              <a:rPr lang="ar-DZ" smtClean="0"/>
              <a:pPr/>
              <a:t>14-07-1446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061B-9C26-45A6-9B29-1AAEA017E05F}" type="slidenum">
              <a:rPr lang="ar-DZ" smtClean="0"/>
              <a:pPr/>
              <a:t>‹N°›</a:t>
            </a:fld>
            <a:endParaRPr lang="ar-D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art6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  <a:lum bright="65000" contrast="-100000"/>
          </a:blip>
          <a:stretch>
            <a:fillRect/>
          </a:stretch>
        </p:blipFill>
        <p:spPr>
          <a:xfrm>
            <a:off x="3577176" y="945654"/>
            <a:ext cx="6328824" cy="521495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62" y="6215082"/>
            <a:ext cx="9906000" cy="642942"/>
          </a:xfrm>
          <a:prstGeom prst="rect">
            <a:avLst/>
          </a:prstGeom>
          <a:solidFill>
            <a:srgbClr val="C19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  <p:pic>
        <p:nvPicPr>
          <p:cNvPr id="6" name="Image 5" descr="art2.png"/>
          <p:cNvPicPr>
            <a:picLocks noChangeAspect="1"/>
          </p:cNvPicPr>
          <p:nvPr/>
        </p:nvPicPr>
        <p:blipFill>
          <a:blip r:embed="rId3" cstate="print">
            <a:lum bright="63000" contrast="-100000"/>
          </a:blip>
          <a:stretch>
            <a:fillRect/>
          </a:stretch>
        </p:blipFill>
        <p:spPr>
          <a:xfrm>
            <a:off x="-333364" y="2071678"/>
            <a:ext cx="2500282" cy="2500282"/>
          </a:xfrm>
          <a:prstGeom prst="rect">
            <a:avLst/>
          </a:prstGeom>
        </p:spPr>
      </p:pic>
      <p:pic>
        <p:nvPicPr>
          <p:cNvPr id="8" name="Image 7" descr="art4.png"/>
          <p:cNvPicPr>
            <a:picLocks noChangeAspect="1"/>
          </p:cNvPicPr>
          <p:nvPr/>
        </p:nvPicPr>
        <p:blipFill>
          <a:blip r:embed="rId4" cstate="print">
            <a:lum bright="60000" contrast="-100000"/>
          </a:blip>
          <a:stretch>
            <a:fillRect/>
          </a:stretch>
        </p:blipFill>
        <p:spPr>
          <a:xfrm>
            <a:off x="1000132" y="928670"/>
            <a:ext cx="2381232" cy="2381232"/>
          </a:xfrm>
          <a:prstGeom prst="rect">
            <a:avLst/>
          </a:prstGeom>
        </p:spPr>
      </p:pic>
      <p:pic>
        <p:nvPicPr>
          <p:cNvPr id="4" name="Image 3" descr="a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530" y="190512"/>
            <a:ext cx="1166786" cy="1166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Image 4" descr="art1.png"/>
          <p:cNvPicPr>
            <a:picLocks noChangeAspect="1"/>
          </p:cNvPicPr>
          <p:nvPr/>
        </p:nvPicPr>
        <p:blipFill>
          <a:blip r:embed="rId6" cstate="print">
            <a:lum bright="55000" contrast="-100000"/>
          </a:blip>
          <a:stretch>
            <a:fillRect/>
          </a:stretch>
        </p:blipFill>
        <p:spPr>
          <a:xfrm rot="10800000" flipV="1">
            <a:off x="2024043" y="3064710"/>
            <a:ext cx="1721612" cy="1721612"/>
          </a:xfrm>
          <a:prstGeom prst="rect">
            <a:avLst/>
          </a:prstGeom>
        </p:spPr>
      </p:pic>
      <p:pic>
        <p:nvPicPr>
          <p:cNvPr id="12" name="Image 11" descr="unii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63288" y="0"/>
            <a:ext cx="1595414" cy="159541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309794" y="214290"/>
            <a:ext cx="56436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utrosNewsH1" pitchFamily="2" charset="-78"/>
                <a:cs typeface="BoutrosNewsH1" pitchFamily="2" charset="-78"/>
              </a:rPr>
              <a:t>الجمهــورية الجزائـــرية الديمــقراطية الشعـــبية</a:t>
            </a:r>
            <a:br>
              <a:rPr lang="ar-D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utrosNewsH1" pitchFamily="2" charset="-78"/>
                <a:cs typeface="BoutrosNewsH1" pitchFamily="2" charset="-78"/>
              </a:rPr>
            </a:br>
            <a:r>
              <a:rPr lang="ar-D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utrosNewsH1" pitchFamily="2" charset="-78"/>
                <a:cs typeface="BoutrosNewsH1" pitchFamily="2" charset="-78"/>
              </a:rPr>
              <a:t>وزارة التعــليم العــالي والبــحث العلــمي</a:t>
            </a:r>
            <a:br>
              <a:rPr lang="ar-D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utrosNewsH1" pitchFamily="2" charset="-78"/>
                <a:cs typeface="BoutrosNewsH1" pitchFamily="2" charset="-78"/>
              </a:rPr>
            </a:br>
            <a:r>
              <a:rPr lang="ar-D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utrosNewsH1" pitchFamily="2" charset="-78"/>
                <a:cs typeface="BoutrosNewsH1" pitchFamily="2" charset="-78"/>
              </a:rPr>
              <a:t>جامعـــة الشــهيد </a:t>
            </a:r>
            <a:r>
              <a:rPr lang="ar-DZ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utrosNewsH1" pitchFamily="2" charset="-78"/>
                <a:cs typeface="BoutrosNewsH1" pitchFamily="2" charset="-78"/>
              </a:rPr>
              <a:t>حمــه</a:t>
            </a:r>
            <a:r>
              <a:rPr lang="ar-D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utrosNewsH1" pitchFamily="2" charset="-78"/>
                <a:cs typeface="BoutrosNewsH1" pitchFamily="2" charset="-78"/>
              </a:rPr>
              <a:t> لخضــر</a:t>
            </a:r>
          </a:p>
        </p:txBody>
      </p:sp>
      <p:pic>
        <p:nvPicPr>
          <p:cNvPr id="9" name="Image 8" descr="workshop.png"/>
          <p:cNvPicPr>
            <a:picLocks noChangeAspect="1"/>
          </p:cNvPicPr>
          <p:nvPr/>
        </p:nvPicPr>
        <p:blipFill>
          <a:blip r:embed="rId8" cstate="print">
            <a:lum bright="53000" contrast="-100000"/>
          </a:blip>
          <a:stretch>
            <a:fillRect/>
          </a:stretch>
        </p:blipFill>
        <p:spPr>
          <a:xfrm>
            <a:off x="666720" y="4286256"/>
            <a:ext cx="1438608" cy="1438608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80968" y="6205326"/>
            <a:ext cx="32147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b="1" dirty="0">
                <a:latin typeface="BoutrosNewsH1" pitchFamily="2" charset="-78"/>
                <a:cs typeface="BoutrosNewsH1" pitchFamily="2" charset="-78"/>
              </a:rPr>
              <a:t>دار الذكاء </a:t>
            </a:r>
            <a:r>
              <a:rPr lang="ar-DZ" b="1" dirty="0" err="1">
                <a:latin typeface="BoutrosNewsH1" pitchFamily="2" charset="-78"/>
                <a:cs typeface="BoutrosNewsH1" pitchFamily="2" charset="-78"/>
              </a:rPr>
              <a:t>الإصطناعي</a:t>
            </a:r>
            <a:r>
              <a:rPr lang="ar-DZ" b="1" dirty="0">
                <a:latin typeface="BoutrosNewsH1" pitchFamily="2" charset="-78"/>
                <a:cs typeface="BoutrosNewsH1" pitchFamily="2" charset="-78"/>
              </a:rPr>
              <a:t> – جامعة الوادي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519400" y="6460175"/>
            <a:ext cx="32748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fr-FR" sz="2000" b="1" dirty="0">
                <a:latin typeface="BoutrosNewsH1" pitchFamily="2" charset="-78"/>
                <a:cs typeface="BoutrosNewsH1" pitchFamily="2" charset="-78"/>
              </a:rPr>
              <a:t>ai.house@univ-eloued.dz</a:t>
            </a:r>
            <a:endParaRPr lang="ar-DZ" b="1" dirty="0">
              <a:latin typeface="BoutrosNewsH1" pitchFamily="2" charset="-78"/>
              <a:cs typeface="BoutrosNewsH1" pitchFamily="2" charset="-78"/>
            </a:endParaRPr>
          </a:p>
        </p:txBody>
      </p:sp>
      <p:pic>
        <p:nvPicPr>
          <p:cNvPr id="47" name="Image 46" descr="facebook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654" y="6236672"/>
            <a:ext cx="357837" cy="285306"/>
          </a:xfrm>
          <a:prstGeom prst="rect">
            <a:avLst/>
          </a:prstGeom>
        </p:spPr>
      </p:pic>
      <p:pic>
        <p:nvPicPr>
          <p:cNvPr id="48" name="Image 47" descr="mai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075" y="6506844"/>
            <a:ext cx="366535" cy="351180"/>
          </a:xfrm>
          <a:prstGeom prst="rect">
            <a:avLst/>
          </a:prstGeom>
        </p:spPr>
      </p:pic>
      <p:sp>
        <p:nvSpPr>
          <p:cNvPr id="50" name="ZoneTexte 49"/>
          <p:cNvSpPr txBox="1"/>
          <p:nvPr/>
        </p:nvSpPr>
        <p:spPr>
          <a:xfrm>
            <a:off x="3524240" y="1526433"/>
            <a:ext cx="3143272" cy="83099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1">
            <a:spAutoFit/>
          </a:bodyPr>
          <a:lstStyle/>
          <a:p>
            <a:r>
              <a:rPr lang="ar-DZ" sz="4800" b="1" dirty="0">
                <a:solidFill>
                  <a:srgbClr val="4A7066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دورة تكوينية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-1239688" y="2500306"/>
            <a:ext cx="94298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/>
            <a:r>
              <a:rPr lang="ar-DZ" sz="2800" b="1" dirty="0">
                <a:latin typeface="BoutrosNewsH1" pitchFamily="2" charset="-78"/>
                <a:ea typeface="AQEEQSANSPRO ExtraBold" pitchFamily="50" charset="-78"/>
                <a:cs typeface="BoutrosNewsH1" pitchFamily="2" charset="-78"/>
              </a:rPr>
              <a:t>تنظم المديرية الفرعية للمستخدمين</a:t>
            </a:r>
            <a:r>
              <a:rPr lang="ar-DZ" sz="2400" b="1" dirty="0">
                <a:latin typeface="BoutrosNewsH1" pitchFamily="2" charset="-78"/>
                <a:ea typeface="AQEEQSANSPRO ExtraBold" pitchFamily="50" charset="-78"/>
                <a:cs typeface="BoutrosNewsH1" pitchFamily="2" charset="-78"/>
              </a:rPr>
              <a:t> </a:t>
            </a:r>
            <a:r>
              <a:rPr lang="ar-DZ" sz="2800" b="1" dirty="0">
                <a:latin typeface="BoutrosNewsH1" pitchFamily="2" charset="-78"/>
                <a:ea typeface="AQEEQSANSPRO ExtraBold" pitchFamily="50" charset="-78"/>
                <a:cs typeface="BoutrosNewsH1" pitchFamily="2" charset="-78"/>
              </a:rPr>
              <a:t>والتكوين</a:t>
            </a:r>
            <a:endParaRPr lang="ar-DZ" sz="2400" b="1" dirty="0">
              <a:solidFill>
                <a:srgbClr val="4A7066"/>
              </a:solidFill>
              <a:latin typeface="BoutrosNewsH1" pitchFamily="2" charset="-78"/>
              <a:ea typeface="AQEEQSANSPRO ExtraBold" pitchFamily="50" charset="-78"/>
              <a:cs typeface="BoutrosNewsH1" pitchFamily="2" charset="-78"/>
            </a:endParaRPr>
          </a:p>
        </p:txBody>
      </p:sp>
      <p:grpSp>
        <p:nvGrpSpPr>
          <p:cNvPr id="139" name="Google Shape;2553;p45"/>
          <p:cNvGrpSpPr/>
          <p:nvPr/>
        </p:nvGrpSpPr>
        <p:grpSpPr>
          <a:xfrm>
            <a:off x="4595810" y="5643578"/>
            <a:ext cx="351024" cy="350079"/>
            <a:chOff x="3859600" y="3591950"/>
            <a:chExt cx="296975" cy="296175"/>
          </a:xfrm>
          <a:solidFill>
            <a:srgbClr val="C1965A"/>
          </a:solidFill>
        </p:grpSpPr>
        <p:sp>
          <p:nvSpPr>
            <p:cNvPr id="140" name="Google Shape;2554;p45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55;p45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56;p45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ZoneTexte 157"/>
          <p:cNvSpPr txBox="1"/>
          <p:nvPr/>
        </p:nvSpPr>
        <p:spPr>
          <a:xfrm>
            <a:off x="7881958" y="6336060"/>
            <a:ext cx="17145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b="1" dirty="0">
                <a:latin typeface="BoutrosNewsH1" pitchFamily="2" charset="-78"/>
                <a:cs typeface="BoutrosNewsH1" pitchFamily="2" charset="-78"/>
              </a:rPr>
              <a:t>معلومات </a:t>
            </a:r>
            <a:r>
              <a:rPr lang="ar-DZ" b="1" dirty="0" err="1">
                <a:latin typeface="BoutrosNewsH1" pitchFamily="2" charset="-78"/>
                <a:cs typeface="BoutrosNewsH1" pitchFamily="2" charset="-78"/>
              </a:rPr>
              <a:t>الإتصال</a:t>
            </a:r>
            <a:endParaRPr lang="ar-DZ" b="1" dirty="0">
              <a:latin typeface="BoutrosNewsH1" pitchFamily="2" charset="-78"/>
              <a:cs typeface="BoutrosNewsH1" pitchFamily="2" charset="-78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0" y="5500702"/>
            <a:ext cx="4595810" cy="584775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1">
            <a:spAutoFit/>
          </a:bodyPr>
          <a:lstStyle/>
          <a:p>
            <a:r>
              <a:rPr lang="ar-DZ" sz="3200" b="1" dirty="0">
                <a:solidFill>
                  <a:srgbClr val="C1965A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من </a:t>
            </a:r>
            <a:r>
              <a:rPr lang="fr-FR" sz="3200" b="1" dirty="0">
                <a:solidFill>
                  <a:srgbClr val="C1965A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 14</a:t>
            </a:r>
            <a:r>
              <a:rPr lang="ar-DZ" sz="3200" b="1" dirty="0">
                <a:solidFill>
                  <a:srgbClr val="C1965A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 إلى </a:t>
            </a:r>
            <a:r>
              <a:rPr lang="fr-FR" sz="3200" b="1" dirty="0">
                <a:solidFill>
                  <a:srgbClr val="C1965A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16</a:t>
            </a:r>
            <a:r>
              <a:rPr lang="ar-DZ" sz="3200" b="1" dirty="0" err="1">
                <a:solidFill>
                  <a:srgbClr val="C1965A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جانفي</a:t>
            </a:r>
            <a:r>
              <a:rPr lang="ar-DZ" sz="3200" b="1" dirty="0">
                <a:solidFill>
                  <a:srgbClr val="C1965A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 </a:t>
            </a:r>
            <a:r>
              <a:rPr lang="fr-FR" sz="3200" b="1" dirty="0">
                <a:solidFill>
                  <a:srgbClr val="C1965A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2025</a:t>
            </a:r>
            <a:endParaRPr lang="ar-DZ" sz="3200" b="1" dirty="0">
              <a:solidFill>
                <a:srgbClr val="C1965A"/>
              </a:solidFill>
              <a:latin typeface="AQEEQSANSPRO ExtraBold" pitchFamily="50" charset="-78"/>
              <a:ea typeface="AQEEQSANSPRO ExtraBold" pitchFamily="50" charset="-78"/>
              <a:cs typeface="AQEEQSANSPRO ExtraBold" pitchFamily="50" charset="-78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702703" y="3001218"/>
            <a:ext cx="478634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800" b="1" dirty="0">
                <a:latin typeface="BoutrosNewsH1" pitchFamily="2" charset="-78"/>
                <a:ea typeface="AQEEQSANSPRO ExtraBold" pitchFamily="50" charset="-78"/>
                <a:cs typeface="BoutrosNewsH1" pitchFamily="2" charset="-78"/>
              </a:rPr>
              <a:t>بالتعاون مع</a:t>
            </a:r>
            <a:r>
              <a:rPr lang="ar-DZ" sz="3200" b="1" dirty="0">
                <a:latin typeface="BoutrosNewsH1" pitchFamily="2" charset="-78"/>
                <a:ea typeface="AQEEQSANSPRO ExtraBold" pitchFamily="50" charset="-78"/>
                <a:cs typeface="BoutrosNewsH1" pitchFamily="2" charset="-78"/>
              </a:rPr>
              <a:t> </a:t>
            </a:r>
            <a:r>
              <a:rPr lang="ar-DZ" sz="2800" b="1" dirty="0">
                <a:latin typeface="BoutrosNewsH1" pitchFamily="2" charset="-78"/>
                <a:ea typeface="AQEEQSANSPRO ExtraBold" pitchFamily="50" charset="-78"/>
                <a:cs typeface="BoutrosNewsH1" pitchFamily="2" charset="-78"/>
              </a:rPr>
              <a:t>دار الذكاء </a:t>
            </a:r>
            <a:r>
              <a:rPr lang="ar-DZ" sz="2800" b="1" dirty="0" err="1">
                <a:latin typeface="BoutrosNewsH1" pitchFamily="2" charset="-78"/>
                <a:ea typeface="AQEEQSANSPRO ExtraBold" pitchFamily="50" charset="-78"/>
                <a:cs typeface="BoutrosNewsH1" pitchFamily="2" charset="-78"/>
              </a:rPr>
              <a:t>الإصطناعي</a:t>
            </a:r>
            <a:endParaRPr lang="ar-DZ" dirty="0"/>
          </a:p>
        </p:txBody>
      </p:sp>
      <p:sp>
        <p:nvSpPr>
          <p:cNvPr id="24" name="ZoneTexte 23"/>
          <p:cNvSpPr txBox="1"/>
          <p:nvPr/>
        </p:nvSpPr>
        <p:spPr>
          <a:xfrm>
            <a:off x="2238255" y="3662309"/>
            <a:ext cx="607223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3600" b="1" dirty="0" err="1">
                <a:solidFill>
                  <a:srgbClr val="4A7066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إستخدام</a:t>
            </a:r>
            <a:r>
              <a:rPr lang="ar-DZ" sz="3600" b="1" dirty="0">
                <a:solidFill>
                  <a:srgbClr val="4A7066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 تقنيات الذكاء </a:t>
            </a:r>
            <a:r>
              <a:rPr lang="ar-DZ" sz="3600" b="1" dirty="0" err="1">
                <a:solidFill>
                  <a:srgbClr val="4A7066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الإصطناعي</a:t>
            </a:r>
            <a:r>
              <a:rPr lang="ar-DZ" sz="3600" b="1" dirty="0">
                <a:solidFill>
                  <a:srgbClr val="4A7066"/>
                </a:solidFill>
                <a:latin typeface="AQEEQSANSPRO ExtraBold" pitchFamily="50" charset="-78"/>
                <a:ea typeface="AQEEQSANSPRO ExtraBold" pitchFamily="50" charset="-78"/>
                <a:cs typeface="AQEEQSANSPRO ExtraBold" pitchFamily="50" charset="-78"/>
              </a:rPr>
              <a:t> في   تطوير التسيير الإداري</a:t>
            </a:r>
            <a:endParaRPr lang="ar-DZ" sz="3600" dirty="0">
              <a:latin typeface="AQEEQSANSPRO ExtraBold" pitchFamily="50" charset="-78"/>
              <a:ea typeface="AQEEQSANSPRO ExtraBold" pitchFamily="50" charset="-78"/>
              <a:cs typeface="AQEEQSANSPRO ExtraBold" pitchFamily="50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56</Words>
  <Application>Microsoft Office PowerPoint</Application>
  <PresentationFormat>Format A4 (210 x 297 mm)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AQEEQSANSPRO ExtraBold</vt:lpstr>
      <vt:lpstr>Arial</vt:lpstr>
      <vt:lpstr>BoutrosNewsH1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computerr</dc:creator>
  <cp:lastModifiedBy>nom1</cp:lastModifiedBy>
  <cp:revision>103</cp:revision>
  <dcterms:created xsi:type="dcterms:W3CDTF">2025-01-11T22:02:49Z</dcterms:created>
  <dcterms:modified xsi:type="dcterms:W3CDTF">2025-01-13T14:41:47Z</dcterms:modified>
</cp:coreProperties>
</file>