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9274" autoAdjust="0"/>
  </p:normalViewPr>
  <p:slideViewPr>
    <p:cSldViewPr snapToGrid="0">
      <p:cViewPr>
        <p:scale>
          <a:sx n="100" d="100"/>
          <a:sy n="100" d="100"/>
        </p:scale>
        <p:origin x="100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B9E08-746F-4625-B8AB-8AE3BD2097AE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804214-CF81-48FA-A7AE-DA6825286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84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6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61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70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739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5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43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74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239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804214-CF81-48FA-A7AE-DA682528632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6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7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3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233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74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333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402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73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6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91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1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0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165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16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4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335EA-C4CD-4958-9881-BA063920B439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659819-E312-4234-B5A7-63E2E41DA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22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A300-3D21-773B-151E-B4B6203D5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4500" y="1676401"/>
            <a:ext cx="9144000" cy="161925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Bank Queue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2B214-32EB-A902-A02A-4CA77C5A1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7375" y="4371974"/>
            <a:ext cx="9144000" cy="857251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3600" dirty="0"/>
              <a:t> </a:t>
            </a:r>
            <a:r>
              <a:rPr lang="en-US" sz="3600" b="1" dirty="0"/>
              <a:t>Design and  Implementation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8CF59-EB47-65BA-A9C9-123E6225B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6150" y="161188"/>
            <a:ext cx="8911687" cy="785590"/>
          </a:xfrm>
        </p:spPr>
        <p:txBody>
          <a:bodyPr>
            <a:norm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41C7E-AC79-B11C-4A81-A39D31BBF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2437" y="1466850"/>
            <a:ext cx="9640888" cy="425767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Overview of the bank queue system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Objectives</a:t>
            </a:r>
            <a:r>
              <a:rPr lang="en-US" sz="2400" dirty="0"/>
              <a:t>: minimize wait time, improve customer experience, automate staff assignments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Work breakdown: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Docs: Turki Alqahtani (g20240220)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Backend Dev: Kamel Gerado (g202408240)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Frontend Dev: Abdulrahman </a:t>
            </a:r>
            <a:r>
              <a:rPr lang="en-US" sz="2400" dirty="0" err="1"/>
              <a:t>Aljebreen</a:t>
            </a:r>
            <a:r>
              <a:rPr lang="en-US" sz="2400" dirty="0"/>
              <a:t> (g202408040)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System Designer: Abdullah </a:t>
            </a:r>
            <a:r>
              <a:rPr lang="en-US" sz="2400" dirty="0" err="1"/>
              <a:t>Alzhrani</a:t>
            </a:r>
            <a:r>
              <a:rPr lang="en-US" sz="2400" dirty="0"/>
              <a:t> ( (g202422300)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34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6408E-A5F6-C48C-4EA7-D6B787DE4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3775" y="256438"/>
            <a:ext cx="8911687" cy="69034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6D9A7-ECF3-4C65-8D67-6D019A987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4836" y="1030601"/>
            <a:ext cx="9459913" cy="497014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High-level architecture with components: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Client-Side</a:t>
            </a:r>
            <a:r>
              <a:rPr lang="en-US" sz="2800" dirty="0"/>
              <a:t>: Kiosks, Queue Display, Dashboards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Server-Side</a:t>
            </a:r>
            <a:r>
              <a:rPr lang="en-US" sz="2800" dirty="0"/>
              <a:t>: Queue Engine,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Database</a:t>
            </a:r>
            <a:r>
              <a:rPr lang="en-US" sz="2800" dirty="0"/>
              <a:t>: Stores client tickets, logs, timestamps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Architecture type</a:t>
            </a:r>
            <a:r>
              <a:rPr lang="en-US" sz="2800" dirty="0"/>
              <a:t>: Client-Server with distributed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Data Flow</a:t>
            </a:r>
            <a:r>
              <a:rPr lang="en-US" sz="2800" dirty="0"/>
              <a:t>: Ticket issued → added to queue → staff notification → completion → report logged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684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A6A0-F248-A383-87CA-576952FF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6" y="142138"/>
            <a:ext cx="8865918" cy="804640"/>
          </a:xfrm>
        </p:spPr>
        <p:txBody>
          <a:bodyPr/>
          <a:lstStyle/>
          <a:p>
            <a:r>
              <a:rPr lang="en-US" b="1" dirty="0"/>
              <a:t>User Interface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E0FA01-1891-0AE5-1BFA-23BCBC3301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9612" y="946778"/>
            <a:ext cx="76215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Customer-Facing UI: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Kiosk: Service selection + ticket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 Display: Live ticket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785558-6ADC-348F-821B-96793971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82" y="2144496"/>
            <a:ext cx="3088193" cy="3766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19466D-5305-EC80-3007-B7B46DE25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3661" y="2144496"/>
            <a:ext cx="3667516" cy="3766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98D94-9433-E9DC-D96A-AD02A3DF6D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863" y="2144496"/>
            <a:ext cx="4024530" cy="3766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4AE629-1313-E3FF-A838-877941272C0C}"/>
              </a:ext>
            </a:extLst>
          </p:cNvPr>
          <p:cNvSpPr txBox="1"/>
          <p:nvPr/>
        </p:nvSpPr>
        <p:spPr>
          <a:xfrm>
            <a:off x="1200150" y="6048375"/>
            <a:ext cx="188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Kiosks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172391-1C75-2CD5-21FD-39DDDDC7BEC0}"/>
              </a:ext>
            </a:extLst>
          </p:cNvPr>
          <p:cNvSpPr txBox="1"/>
          <p:nvPr/>
        </p:nvSpPr>
        <p:spPr>
          <a:xfrm>
            <a:off x="4762499" y="6048375"/>
            <a:ext cx="235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Ticket Generation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683BD-49D0-4220-CBDD-54B3D9E331EB}"/>
              </a:ext>
            </a:extLst>
          </p:cNvPr>
          <p:cNvSpPr txBox="1"/>
          <p:nvPr/>
        </p:nvSpPr>
        <p:spPr>
          <a:xfrm>
            <a:off x="8877300" y="6048375"/>
            <a:ext cx="2181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Queue Display</a:t>
            </a:r>
          </a:p>
        </p:txBody>
      </p:sp>
    </p:spTree>
    <p:extLst>
      <p:ext uri="{BB962C8B-B14F-4D97-AF65-F5344CB8AC3E}">
        <p14:creationId xmlns:p14="http://schemas.microsoft.com/office/powerpoint/2010/main" val="491432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E8F3-C5D5-FDE8-BDAD-2583D048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700" y="347885"/>
            <a:ext cx="8911687" cy="81416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DD5DD-ECB3-A18B-9934-C09399113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540189"/>
            <a:ext cx="8915400" cy="3777622"/>
          </a:xfrm>
        </p:spPr>
        <p:txBody>
          <a:bodyPr/>
          <a:lstStyle/>
          <a:p>
            <a:r>
              <a:rPr lang="en-US" dirty="0"/>
              <a:t>Dashboard to call next ticket and mark service completion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07D484-3213-00D7-EFE4-654A46A61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619" y="2069689"/>
            <a:ext cx="3865355" cy="3248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BBDBA-A487-A965-157C-C9347CA2FE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012" y="2069689"/>
            <a:ext cx="4802188" cy="29404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8D88F0-ED41-F9C9-781F-BF261C702CA5}"/>
              </a:ext>
            </a:extLst>
          </p:cNvPr>
          <p:cNvSpPr txBox="1"/>
          <p:nvPr/>
        </p:nvSpPr>
        <p:spPr>
          <a:xfrm>
            <a:off x="1590675" y="5467350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 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2B3EC-F4AF-7F97-D134-90957EF86BFF}"/>
              </a:ext>
            </a:extLst>
          </p:cNvPr>
          <p:cNvSpPr txBox="1"/>
          <p:nvPr/>
        </p:nvSpPr>
        <p:spPr>
          <a:xfrm>
            <a:off x="6943725" y="5467350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Staff Dashboard</a:t>
            </a:r>
          </a:p>
        </p:txBody>
      </p:sp>
    </p:spTree>
    <p:extLst>
      <p:ext uri="{BB962C8B-B14F-4D97-AF65-F5344CB8AC3E}">
        <p14:creationId xmlns:p14="http://schemas.microsoft.com/office/powerpoint/2010/main" val="854484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405-5FB2-A7AF-24F3-55E2F5CDE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33585"/>
            <a:ext cx="8911687" cy="795115"/>
          </a:xfrm>
        </p:spPr>
        <p:txBody>
          <a:bodyPr/>
          <a:lstStyle/>
          <a:p>
            <a:r>
              <a:rPr lang="en-US" b="1" dirty="0"/>
              <a:t>Admin Panel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0A04D-673E-3B90-1BA3-0C5EE5CC8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1028700"/>
            <a:ext cx="8915400" cy="3777622"/>
          </a:xfrm>
        </p:spPr>
        <p:txBody>
          <a:bodyPr/>
          <a:lstStyle/>
          <a:p>
            <a:r>
              <a:rPr lang="en-US" dirty="0"/>
              <a:t>Monitor queue load, assign staff, view analytics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5106C-D0A3-D678-9D61-8A316496A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170" y="1559260"/>
            <a:ext cx="4569930" cy="35699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EB681E-6B16-E7FD-0D8B-E4D342EA8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3677" y="1559260"/>
            <a:ext cx="5141887" cy="35699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088C4-2BD5-AFFE-434D-7702BA3F9595}"/>
              </a:ext>
            </a:extLst>
          </p:cNvPr>
          <p:cNvSpPr txBox="1"/>
          <p:nvPr/>
        </p:nvSpPr>
        <p:spPr>
          <a:xfrm>
            <a:off x="3514725" y="5286375"/>
            <a:ext cx="4448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time Monitoring and report</a:t>
            </a:r>
          </a:p>
        </p:txBody>
      </p:sp>
    </p:spTree>
    <p:extLst>
      <p:ext uri="{BB962C8B-B14F-4D97-AF65-F5344CB8AC3E}">
        <p14:creationId xmlns:p14="http://schemas.microsoft.com/office/powerpoint/2010/main" val="20817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3EF4-2F18-750E-2A94-B8C3BF405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925" y="211083"/>
            <a:ext cx="8911687" cy="70331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Communication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108ECA-39BF-589E-42E5-06E9B2BACC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8925" y="914400"/>
            <a:ext cx="9680574" cy="626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Client–Server + Message Broker Hybrid:</a:t>
            </a:r>
            <a:r>
              <a:rPr lang="en-US" sz="1400" dirty="0"/>
              <a:t> Kiosks, staff dashboards, admin panels, and display screens all talk to a central Node.js server over REST API. Ticket completions and queue changes are published into RabbitMQ as </a:t>
            </a:r>
            <a:r>
              <a:rPr lang="en-US" sz="1400" dirty="0" err="1"/>
              <a:t>ticket.completed</a:t>
            </a:r>
            <a:r>
              <a:rPr lang="en-US" sz="1400" dirty="0"/>
              <a:t> messages, decoupling producers (staff UI) from consumers (DB worker).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Real-Time Updates using AJAX Polling:</a:t>
            </a:r>
            <a:r>
              <a:rPr lang="en-US" sz="1400" dirty="0"/>
              <a:t> Clients send asynchronous requests at regular intervals to the server to fetch updates (e.g., next ticket, completed service, or system alerts) without refreshing the entire page.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1" dirty="0"/>
              <a:t>Asynchronous Processing with RabbitMQ:</a:t>
            </a:r>
            <a:r>
              <a:rPr lang="en-US" sz="1400" dirty="0"/>
              <a:t> Staff “Complete” actions send a message into a durable RabbitMQ queue. A separate listener worker consumes those messages and updates the database via </a:t>
            </a:r>
            <a:r>
              <a:rPr lang="en-US" sz="1400" dirty="0" err="1"/>
              <a:t>TypeORM</a:t>
            </a:r>
            <a:r>
              <a:rPr lang="en-US" sz="1400" dirty="0"/>
              <a:t>, ensuring reliable, retriable delivery even under failure.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Backend API Endpoints:</a:t>
            </a:r>
            <a:r>
              <a:rPr lang="en-US" sz="1400" dirty="0"/>
              <a:t> These endpoints handle all communication logic—receiving ticket requests, processing actions like 'next ticket' or 'complete service', and sending updated queue data back to the front 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Components involved: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Kiosk → API →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Staff Dashboard ↔ API ↔ Queue DB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Admin Panel → API for monitoring &amp;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Fault Handling: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Includes retry logic and error display on failure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748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EB1E-E794-6EC5-F75F-45DF19E5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8125" y="218338"/>
            <a:ext cx="8911687" cy="72844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Implementation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BC7B-792A-C338-7DD3-36B5AF644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2462" y="1285874"/>
            <a:ext cx="8915400" cy="4238625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Backend:</a:t>
            </a:r>
            <a:r>
              <a:rPr lang="en-US" sz="2000" dirty="0"/>
              <a:t> Node.js + TypeScript with Express for REST APIs and RabbitMQ for reliable, asynchronous message bus.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Database:</a:t>
            </a:r>
            <a:r>
              <a:rPr lang="en-US" sz="2000" dirty="0"/>
              <a:t> MySQL accessed via </a:t>
            </a:r>
            <a:r>
              <a:rPr lang="en-US" sz="2000" dirty="0" err="1"/>
              <a:t>TypeORM</a:t>
            </a:r>
            <a:r>
              <a:rPr lang="en-US" sz="2000" dirty="0"/>
              <a:t> entities (Admins, Staff, Clients, Services, Queue).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Frontend:</a:t>
            </a:r>
            <a:r>
              <a:rPr lang="en-US" sz="2000" dirty="0"/>
              <a:t> EJS‑templated UIs (kiosk, staff, admin, display) served by Express.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Message Handling:</a:t>
            </a:r>
            <a:r>
              <a:rPr lang="en-US" sz="2000" dirty="0"/>
              <a:t> AJAX requests fetch updates without reload and staff “Complete” actions publish to RabbitMQ with separate listener worker consumes those messages and updates the DB.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Error Detection:</a:t>
            </a:r>
            <a:r>
              <a:rPr lang="en-US" sz="2000" dirty="0"/>
              <a:t> Try-catch and status codes for failed processes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System Reliability:</a:t>
            </a:r>
            <a:r>
              <a:rPr lang="en-US" sz="2000" dirty="0"/>
              <a:t> Durable RabbitMQ queues ensure no lost “complete” events, even during outages and ticket states tracked throughout lifecycle, even during partial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673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15B78-CF1B-7D0B-CB05-66340E5F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850" y="304063"/>
            <a:ext cx="8911687" cy="6427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A46B-25B8-FD13-ED45-61516FC4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6312" y="1343025"/>
            <a:ext cx="8915400" cy="3777622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800" dirty="0"/>
              <a:t>Architecture and UI worked together to deliver a reliable, efficient solution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Automated queuing reduces manual errors and enhances customer experience</a:t>
            </a:r>
          </a:p>
          <a:p>
            <a:pPr algn="just">
              <a:buFont typeface="+mj-lt"/>
              <a:buAutoNum type="arabicPeriod"/>
            </a:pPr>
            <a:r>
              <a:rPr lang="en-US" sz="2800" dirty="0"/>
              <a:t>System is modular and can be expanded</a:t>
            </a:r>
          </a:p>
          <a:p>
            <a:pPr algn="just">
              <a:buFont typeface="+mj-lt"/>
              <a:buAutoNum type="arabicPeriod"/>
            </a:pPr>
            <a:endParaRPr lang="en-US" sz="2800" dirty="0"/>
          </a:p>
          <a:p>
            <a:pPr marL="0" indent="0" algn="ctr">
              <a:buNone/>
            </a:pPr>
            <a:r>
              <a:rPr lang="en-US" sz="2800" b="1" dirty="0"/>
              <a:t>Q&amp;A</a:t>
            </a:r>
            <a:endParaRPr lang="en-US" sz="2800" dirty="0"/>
          </a:p>
          <a:p>
            <a:pPr marL="0" indent="0" algn="just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942386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560</TotalTime>
  <Words>563</Words>
  <Application>Microsoft Macintosh PowerPoint</Application>
  <PresentationFormat>Widescreen</PresentationFormat>
  <Paragraphs>65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Wisp</vt:lpstr>
      <vt:lpstr>Bank Queue Management System</vt:lpstr>
      <vt:lpstr>Introduction</vt:lpstr>
      <vt:lpstr> System Architecture Overview</vt:lpstr>
      <vt:lpstr>User Interface </vt:lpstr>
      <vt:lpstr>Staff Interface</vt:lpstr>
      <vt:lpstr>Admin Panel Interface</vt:lpstr>
      <vt:lpstr>Distributed Communication</vt:lpstr>
      <vt:lpstr>Detailed Implementation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Alrubaie</dc:creator>
  <cp:lastModifiedBy>كامل طاهر حسين غرادو</cp:lastModifiedBy>
  <cp:revision>8</cp:revision>
  <dcterms:created xsi:type="dcterms:W3CDTF">2025-04-14T11:32:15Z</dcterms:created>
  <dcterms:modified xsi:type="dcterms:W3CDTF">2025-04-17T20:52:39Z</dcterms:modified>
</cp:coreProperties>
</file>