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400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Inter" panose="020B0604020202020204" charset="0"/>
      <p:regular r:id="rId13"/>
    </p:embeddedFont>
    <p:embeddedFont>
      <p:font typeface="Petrona Light" pitchFamily="2" charset="0"/>
      <p:regular r:id="rId14"/>
      <p:italic r:id="rId15"/>
    </p:embeddedFont>
    <p:embeddedFont>
      <p:font typeface="Trebuchet MS" panose="020B0603020202020204" pitchFamily="34" charset="0"/>
      <p:regular r:id="rId16"/>
      <p:bold r:id="rId17"/>
      <p:italic r:id="rId18"/>
      <p:boldItalic r:id="rId19"/>
    </p:embeddedFont>
    <p:embeddedFont>
      <p:font typeface="Wingdings 3" panose="050401020108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31" autoAdjust="0"/>
    <p:restoredTop sz="94610"/>
  </p:normalViewPr>
  <p:slideViewPr>
    <p:cSldViewPr snapToGrid="0" snapToObjects="1">
      <p:cViewPr varScale="1">
        <p:scale>
          <a:sx n="70" d="100"/>
          <a:sy n="70" d="100"/>
        </p:scale>
        <p:origin x="59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95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08481" y="2885441"/>
            <a:ext cx="9320323" cy="1975562"/>
          </a:xfrm>
        </p:spPr>
        <p:txBody>
          <a:bodyPr anchor="b">
            <a:noAutofit/>
          </a:bodyPr>
          <a:lstStyle>
            <a:lvl1pPr algn="r">
              <a:defRPr sz="648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8481" y="4861000"/>
            <a:ext cx="9320323" cy="131627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459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2918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40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38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1444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731520"/>
            <a:ext cx="10316002" cy="40843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584921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39367" y="4358640"/>
            <a:ext cx="8669429" cy="4572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92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364480"/>
            <a:ext cx="10316002" cy="1885154"/>
          </a:xfrm>
        </p:spPr>
        <p:txBody>
          <a:bodyPr anchor="ctr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16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987629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2318386"/>
            <a:ext cx="10316002" cy="3114552"/>
          </a:xfrm>
        </p:spPr>
        <p:txBody>
          <a:bodyPr anchor="b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5123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1" y="731520"/>
            <a:ext cx="9712961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50244" y="948454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0671613" y="3463867"/>
            <a:ext cx="731520" cy="701731"/>
          </a:xfrm>
          <a:prstGeom prst="rect">
            <a:avLst/>
          </a:prstGeom>
        </p:spPr>
        <p:txBody>
          <a:bodyPr vert="horz" lIns="109728" tIns="54864" rIns="109728" bIns="54864" rtlCol="0" anchor="ctr">
            <a:noAutofit/>
          </a:bodyPr>
          <a:lstStyle/>
          <a:p>
            <a:pPr lvl="0"/>
            <a:r>
              <a:rPr lang="en-US" sz="96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199705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59" y="731520"/>
            <a:ext cx="10305844" cy="3627120"/>
          </a:xfrm>
        </p:spPr>
        <p:txBody>
          <a:bodyPr anchor="ctr">
            <a:normAutofit/>
          </a:bodyPr>
          <a:lstStyle>
            <a:lvl1pPr algn="l">
              <a:defRPr sz="52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12799" y="4815840"/>
            <a:ext cx="10316003" cy="61709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880">
                <a:solidFill>
                  <a:schemeClr val="accent1"/>
                </a:solidFill>
              </a:defRPr>
            </a:lvl1pPr>
            <a:lvl2pPr marL="548640" indent="0">
              <a:buFontTx/>
              <a:buNone/>
              <a:defRPr/>
            </a:lvl2pPr>
            <a:lvl3pPr marL="1097280" indent="0">
              <a:buFontTx/>
              <a:buNone/>
              <a:defRPr/>
            </a:lvl3pPr>
            <a:lvl4pPr marL="1645920" indent="0">
              <a:buFontTx/>
              <a:buNone/>
              <a:defRPr/>
            </a:lvl4pPr>
            <a:lvl5pPr marL="219456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816697"/>
          </a:xfrm>
        </p:spPr>
        <p:txBody>
          <a:bodyPr anchor="t">
            <a:normAutofit/>
          </a:bodyPr>
          <a:lstStyle>
            <a:lvl1pPr marL="0" indent="0" algn="l">
              <a:buNone/>
              <a:defRPr sz="216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32831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46234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61208" y="731520"/>
            <a:ext cx="1565692" cy="630174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2" y="731520"/>
            <a:ext cx="8472180" cy="630174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5930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866046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1511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0817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3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75565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41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30581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6689569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702450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218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8092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119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3241041"/>
            <a:ext cx="10316002" cy="2191897"/>
          </a:xfrm>
        </p:spPr>
        <p:txBody>
          <a:bodyPr anchor="b"/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2" y="5432938"/>
            <a:ext cx="10316002" cy="1032480"/>
          </a:xfrm>
        </p:spPr>
        <p:txBody>
          <a:bodyPr anchor="t"/>
          <a:lstStyle>
            <a:lvl1pPr marL="0" indent="0" algn="l"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4864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109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1" y="2592707"/>
            <a:ext cx="5020842" cy="46569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07964" y="2592707"/>
            <a:ext cx="5020841" cy="46569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34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894" y="2593180"/>
            <a:ext cx="5022748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0894" y="3284695"/>
            <a:ext cx="5022748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06059" y="2593180"/>
            <a:ext cx="5022742" cy="691514"/>
          </a:xfrm>
        </p:spPr>
        <p:txBody>
          <a:bodyPr anchor="b">
            <a:noAutofit/>
          </a:bodyPr>
          <a:lstStyle>
            <a:lvl1pPr marL="0" indent="0">
              <a:buNone/>
              <a:defRPr sz="2880" b="0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06062" y="3284695"/>
            <a:ext cx="5022740" cy="396494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3375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9247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25251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1798325"/>
            <a:ext cx="4625434" cy="1534159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2554" y="617910"/>
            <a:ext cx="5416249" cy="66317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1" y="3332483"/>
            <a:ext cx="4625434" cy="3101339"/>
          </a:xfrm>
        </p:spPr>
        <p:txBody>
          <a:bodyPr>
            <a:normAutofit/>
          </a:bodyPr>
          <a:lstStyle>
            <a:lvl1pPr marL="0" indent="0">
              <a:buNone/>
              <a:defRPr sz="1680"/>
            </a:lvl1pPr>
            <a:lvl2pPr marL="548476" indent="0">
              <a:buNone/>
              <a:defRPr sz="1680"/>
            </a:lvl2pPr>
            <a:lvl3pPr marL="1096951" indent="0">
              <a:buNone/>
              <a:defRPr sz="1440"/>
            </a:lvl3pPr>
            <a:lvl4pPr marL="1645427" indent="0">
              <a:buNone/>
              <a:defRPr sz="1200"/>
            </a:lvl4pPr>
            <a:lvl5pPr marL="2193901" indent="0">
              <a:buNone/>
              <a:defRPr sz="1200"/>
            </a:lvl5pPr>
            <a:lvl6pPr marL="2742377" indent="0">
              <a:buNone/>
              <a:defRPr sz="1200"/>
            </a:lvl6pPr>
            <a:lvl7pPr marL="3290852" indent="0">
              <a:buNone/>
              <a:defRPr sz="1200"/>
            </a:lvl7pPr>
            <a:lvl8pPr marL="3839328" indent="0">
              <a:buNone/>
              <a:defRPr sz="1200"/>
            </a:lvl8pPr>
            <a:lvl9pPr marL="438780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51513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2" y="5760720"/>
            <a:ext cx="10316000" cy="680086"/>
          </a:xfrm>
        </p:spPr>
        <p:txBody>
          <a:bodyPr anchor="b">
            <a:normAutofit/>
          </a:bodyPr>
          <a:lstStyle>
            <a:lvl1pPr algn="l">
              <a:defRPr sz="288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801" y="731520"/>
            <a:ext cx="10316002" cy="4614862"/>
          </a:xfrm>
        </p:spPr>
        <p:txBody>
          <a:bodyPr anchor="t">
            <a:normAutofit/>
          </a:bodyPr>
          <a:lstStyle>
            <a:lvl1pPr marL="0" indent="0" algn="ctr">
              <a:buNone/>
              <a:defRPr sz="1920"/>
            </a:lvl1pPr>
            <a:lvl2pPr marL="548640" indent="0">
              <a:buNone/>
              <a:defRPr sz="1920"/>
            </a:lvl2pPr>
            <a:lvl3pPr marL="1097280" indent="0">
              <a:buNone/>
              <a:defRPr sz="1920"/>
            </a:lvl3pPr>
            <a:lvl4pPr marL="1645920" indent="0">
              <a:buNone/>
              <a:defRPr sz="1920"/>
            </a:lvl4pPr>
            <a:lvl5pPr marL="2194560" indent="0">
              <a:buNone/>
              <a:defRPr sz="1920"/>
            </a:lvl5pPr>
            <a:lvl6pPr marL="2743200" indent="0">
              <a:buNone/>
              <a:defRPr sz="1920"/>
            </a:lvl6pPr>
            <a:lvl7pPr marL="3291840" indent="0">
              <a:buNone/>
              <a:defRPr sz="1920"/>
            </a:lvl7pPr>
            <a:lvl8pPr marL="3840480" indent="0">
              <a:buNone/>
              <a:defRPr sz="1920"/>
            </a:lvl8pPr>
            <a:lvl9pPr marL="4389120" indent="0">
              <a:buNone/>
              <a:defRPr sz="19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2" y="6440806"/>
            <a:ext cx="10316000" cy="808829"/>
          </a:xfrm>
        </p:spPr>
        <p:txBody>
          <a:bodyPr>
            <a:normAutofit/>
          </a:bodyPr>
          <a:lstStyle>
            <a:lvl1pPr marL="0" indent="0">
              <a:buNone/>
              <a:defRPr sz="1440"/>
            </a:lvl1pPr>
            <a:lvl2pPr marL="548640" indent="0">
              <a:buNone/>
              <a:defRPr sz="1440"/>
            </a:lvl2pPr>
            <a:lvl3pPr marL="1097280" indent="0">
              <a:buNone/>
              <a:defRPr sz="1200"/>
            </a:lvl3pPr>
            <a:lvl4pPr marL="1645920" indent="0">
              <a:buNone/>
              <a:defRPr sz="1080"/>
            </a:lvl4pPr>
            <a:lvl5pPr marL="2194560" indent="0">
              <a:buNone/>
              <a:defRPr sz="1080"/>
            </a:lvl5pPr>
            <a:lvl6pPr marL="2743200" indent="0">
              <a:buNone/>
              <a:defRPr sz="1080"/>
            </a:lvl6pPr>
            <a:lvl7pPr marL="3291840" indent="0">
              <a:buNone/>
              <a:defRPr sz="1080"/>
            </a:lvl7pPr>
            <a:lvl8pPr marL="3840480" indent="0">
              <a:buNone/>
              <a:defRPr sz="1080"/>
            </a:lvl8pPr>
            <a:lvl9pPr marL="4389120" indent="0">
              <a:buNone/>
              <a:defRPr sz="108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894629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0160"/>
            <a:ext cx="14630400" cy="823976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1" y="731520"/>
            <a:ext cx="10316002" cy="15849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2592707"/>
            <a:ext cx="10316002" cy="4656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46160" y="7249635"/>
            <a:ext cx="109432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1" y="7249635"/>
            <a:ext cx="7557134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08796" y="7249635"/>
            <a:ext cx="820007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434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0" r:id="rId1"/>
    <p:sldLayoutId id="2147484011" r:id="rId2"/>
    <p:sldLayoutId id="2147484012" r:id="rId3"/>
    <p:sldLayoutId id="2147484013" r:id="rId4"/>
    <p:sldLayoutId id="2147484014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  <p:sldLayoutId id="2147484021" r:id="rId12"/>
    <p:sldLayoutId id="2147484022" r:id="rId13"/>
    <p:sldLayoutId id="2147484023" r:id="rId14"/>
    <p:sldLayoutId id="2147484024" r:id="rId15"/>
    <p:sldLayoutId id="2147484025" r:id="rId16"/>
    <p:sldLayoutId id="2147484026" r:id="rId17"/>
    <p:sldLayoutId id="2147484027" r:id="rId18"/>
    <p:sldLayoutId id="2147484028" r:id="rId19"/>
    <p:sldLayoutId id="2147484029" r:id="rId20"/>
    <p:sldLayoutId id="2147484030" r:id="rId21"/>
    <p:sldLayoutId id="2147484031" r:id="rId22"/>
    <p:sldLayoutId id="2147484032" r:id="rId23"/>
    <p:sldLayoutId id="2147484033" r:id="rId24"/>
    <p:sldLayoutId id="2147484034" r:id="rId25"/>
    <p:sldLayoutId id="2147484035" r:id="rId26"/>
  </p:sldLayoutIdLst>
  <p:hf sldNum="0" hdr="0" ftr="0" dt="0"/>
  <p:txStyles>
    <p:titleStyle>
      <a:lvl1pPr algn="l" defTabSz="548640" rtl="0" eaLnBrk="1" latinLnBrk="0" hangingPunct="1">
        <a:spcBef>
          <a:spcPct val="0"/>
        </a:spcBef>
        <a:buNone/>
        <a:defRPr sz="432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11480" indent="-41148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6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91540" indent="-34290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92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3716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8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9202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46888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01752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56616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11480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663440" indent="-274320" algn="l" defTabSz="548640" rtl="0" eaLnBrk="1" latinLnBrk="0" hangingPunct="1">
        <a:spcBef>
          <a:spcPts val="12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4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54864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5" Type="http://schemas.openxmlformats.org/officeDocument/2006/relationships/hyperlink" Target="https://www.freepik.com/premium-vector/woman-working-with-computer_4820131.htm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nandini-kamepalli-6b1326215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6.xml"/><Relationship Id="rId6" Type="http://schemas.openxmlformats.org/officeDocument/2006/relationships/hyperlink" Target="https://fr.freepik.com/photos-vecteurs-libre/remerciements-illustration" TargetMode="External"/><Relationship Id="rId5" Type="http://schemas.openxmlformats.org/officeDocument/2006/relationships/image" Target="../media/image10.jpg"/><Relationship Id="rId4" Type="http://schemas.openxmlformats.org/officeDocument/2006/relationships/hyperlink" Target="https://github.com/kamepallinandini997/role-based-task-tracker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5" Type="http://schemas.openxmlformats.org/officeDocument/2006/relationships/hyperlink" Target="https://www.pexels.com/photo/person-using-a-laptop-on-a-table-7439134/" TargetMode="Externa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Relationship Id="rId5" Type="http://schemas.openxmlformats.org/officeDocument/2006/relationships/hyperlink" Target="https://www.freepik.com/icon/security-lock_8631491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0" y="-152400"/>
            <a:ext cx="5486400" cy="8534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337792"/>
            <a:ext cx="7556421" cy="22327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850"/>
              </a:lnSpc>
              <a:buNone/>
            </a:pPr>
            <a:r>
              <a:rPr lang="en-US" sz="46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Aparajita" panose="020B0502040204020203" pitchFamily="18" charset="0"/>
              </a:rPr>
              <a:t>Role-Based, Project-Based Task Tracking System (RBTTS)</a:t>
            </a:r>
            <a:endParaRPr lang="en-US" sz="4650" dirty="0"/>
          </a:p>
        </p:txBody>
      </p:sp>
      <p:sp>
        <p:nvSpPr>
          <p:cNvPr id="6" name="Text 2"/>
          <p:cNvSpPr/>
          <p:nvPr/>
        </p:nvSpPr>
        <p:spPr>
          <a:xfrm>
            <a:off x="6280190" y="491073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By: Nandini Kamepalli, Backend Developer</a:t>
            </a: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6280190" y="552878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84177"/>
            <a:ext cx="47633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Thank You &amp; Contact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3061573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Questions?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793790" y="373499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Feel free to reach out with any inquiries or for a deeper dive into the system.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87610"/>
            <a:ext cx="3572470" cy="446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5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Let's Connect!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93790" y="536102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 Profile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80322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u="sng" dirty="0">
                <a:solidFill>
                  <a:srgbClr val="007EBD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 Repository</a:t>
            </a:r>
            <a:endParaRPr lang="en-US" sz="1750" dirty="0"/>
          </a:p>
        </p:txBody>
      </p:sp>
      <p:pic>
        <p:nvPicPr>
          <p:cNvPr id="8" name="Image 0"/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/>
        </p:blipFill>
        <p:spPr>
          <a:xfrm>
            <a:off x="7591903" y="2196397"/>
            <a:ext cx="5658737" cy="452879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06429"/>
            <a:ext cx="5513546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Agenda: Unveiling RBTTS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95548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10533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793790" y="34848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Project Overview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93790" y="3992999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Purpose, Goals, and Scope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95548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310533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5216962" y="348484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System Core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5216962" y="3992999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Features, User Roles, and Permissions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95548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310533"/>
            <a:ext cx="4196358" cy="3048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9640133" y="3484840"/>
            <a:ext cx="3491032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Management Capabilities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9640133" y="3992999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Project and Task Management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75273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107781"/>
            <a:ext cx="6407944" cy="3048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793790" y="5282089"/>
            <a:ext cx="3119080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Technical Foundations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793790" y="5790247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Authentication, API, and Database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752737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Petrona Light" pitchFamily="34" charset="0"/>
                <a:ea typeface="Petrona Light" pitchFamily="34" charset="-122"/>
                <a:cs typeface="Petrona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107781"/>
            <a:ext cx="6407944" cy="30480"/>
          </a:xfrm>
          <a:prstGeom prst="rect">
            <a:avLst/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21" name="Text 19"/>
          <p:cNvSpPr/>
          <p:nvPr/>
        </p:nvSpPr>
        <p:spPr>
          <a:xfrm>
            <a:off x="7428548" y="5282089"/>
            <a:ext cx="326397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Development &amp; Outlook</a:t>
            </a:r>
            <a:endParaRPr lang="en-US" sz="2300" dirty="0"/>
          </a:p>
        </p:txBody>
      </p:sp>
      <p:sp>
        <p:nvSpPr>
          <p:cNvPr id="22" name="Text 20"/>
          <p:cNvSpPr/>
          <p:nvPr/>
        </p:nvSpPr>
        <p:spPr>
          <a:xfrm>
            <a:off x="7428548" y="5790247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Workflow, Challenges, and Future Enhancements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60966"/>
            <a:ext cx="1085183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Project Overview: Streamlining Task Management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13836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Purpose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2737247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To develop a robust backend system for efficient, role-based, and project-centric task tracking, enhancing collaboration and accountability.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13836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Goals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273724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Enable secure access based on user roles.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17944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Facilitate seamless project and task lifecycle management.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8454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Ensure data integrity and system reliability.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476690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Scope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93790" y="54791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Backend API development for project and task management.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592133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authentication and authorization (role-based).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63635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 design and integration.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93790" y="680573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Focus exclusively on backend functionalities; no frontend development included.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8311"/>
            <a:ext cx="509492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RBTTS System Features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2777371"/>
            <a:ext cx="6407944" cy="1748552"/>
          </a:xfrm>
          <a:prstGeom prst="roundRect">
            <a:avLst>
              <a:gd name="adj" fmla="val 5448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793790" y="2777371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173004" y="30346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Role-Based Access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173004" y="3542824"/>
            <a:ext cx="57714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Granular control over functionalities based on user roles (Admin, Manager, Developer, Tester).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7428548" y="2777371"/>
            <a:ext cx="6408063" cy="1748552"/>
          </a:xfrm>
          <a:prstGeom prst="roundRect">
            <a:avLst>
              <a:gd name="adj" fmla="val 5448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Shape 6"/>
          <p:cNvSpPr/>
          <p:nvPr/>
        </p:nvSpPr>
        <p:spPr>
          <a:xfrm>
            <a:off x="7428548" y="2777371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7807762" y="303466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Project Management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807762" y="3542824"/>
            <a:ext cx="577155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CRUD operations for projects, including creation, assignment, and status tracking.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793790" y="4752737"/>
            <a:ext cx="6407944" cy="1748552"/>
          </a:xfrm>
          <a:prstGeom prst="roundRect">
            <a:avLst>
              <a:gd name="adj" fmla="val 5448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2" name="Shape 10"/>
          <p:cNvSpPr/>
          <p:nvPr/>
        </p:nvSpPr>
        <p:spPr>
          <a:xfrm>
            <a:off x="793790" y="4752737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173004" y="501003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Task Management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1173004" y="5518190"/>
            <a:ext cx="577143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 task lifecycle support: creation, assignment, status updates, and completion.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428548" y="4752737"/>
            <a:ext cx="6408063" cy="1748552"/>
          </a:xfrm>
          <a:prstGeom prst="roundRect">
            <a:avLst>
              <a:gd name="adj" fmla="val 5448"/>
            </a:avLst>
          </a:prstGeom>
          <a:solidFill>
            <a:srgbClr val="FFFFFF">
              <a:alpha val="95000"/>
            </a:srgbClr>
          </a:solidFill>
          <a:ln w="3048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Shape 14"/>
          <p:cNvSpPr/>
          <p:nvPr/>
        </p:nvSpPr>
        <p:spPr>
          <a:xfrm>
            <a:off x="7428548" y="4752737"/>
            <a:ext cx="121920" cy="1748552"/>
          </a:xfrm>
          <a:prstGeom prst="roundRect">
            <a:avLst>
              <a:gd name="adj" fmla="val 78139"/>
            </a:avLst>
          </a:prstGeom>
          <a:solidFill>
            <a:srgbClr val="007EBD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7807762" y="5010031"/>
            <a:ext cx="306264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Secure Authentication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7807762" y="5518190"/>
            <a:ext cx="577155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Implementation of JWT and password hashing for secure user access.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7474" y="587335"/>
            <a:ext cx="5692021" cy="5605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User Roles and Permissions</a:t>
            </a:r>
            <a:endParaRPr lang="en-US" sz="35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336" y="1574959"/>
            <a:ext cx="13059728" cy="648735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421666" y="3394546"/>
            <a:ext cx="3103220" cy="387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Tester</a:t>
            </a:r>
            <a:endParaRPr lang="en-US" sz="14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8199" y="3240411"/>
            <a:ext cx="656766" cy="656766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0421666" y="5837921"/>
            <a:ext cx="3103220" cy="38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Developer</a:t>
            </a:r>
            <a:endParaRPr lang="en-US" sz="14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8199" y="5683786"/>
            <a:ext cx="656766" cy="65676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105439" y="5837921"/>
            <a:ext cx="3103220" cy="387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Manager</a:t>
            </a:r>
            <a:endParaRPr lang="en-US" sz="14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759" y="5841410"/>
            <a:ext cx="656766" cy="656766"/>
          </a:xfrm>
          <a:prstGeom prst="rect">
            <a:avLst/>
          </a:prstGeom>
        </p:spPr>
      </p:pic>
      <p:pic>
        <p:nvPicPr>
          <p:cNvPr id="1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9990" y="3398240"/>
            <a:ext cx="656766" cy="656766"/>
          </a:xfrm>
          <a:prstGeom prst="rect">
            <a:avLst/>
          </a:prstGeom>
        </p:spPr>
      </p:pic>
      <p:sp>
        <p:nvSpPr>
          <p:cNvPr id="11" name="Text 4"/>
          <p:cNvSpPr/>
          <p:nvPr/>
        </p:nvSpPr>
        <p:spPr>
          <a:xfrm>
            <a:off x="1109954" y="3388183"/>
            <a:ext cx="3099936" cy="387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1750"/>
              </a:lnSpc>
              <a:buNone/>
            </a:pPr>
            <a:r>
              <a:rPr lang="en-US" sz="14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Admin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1"/>
          <p:cNvSpPr/>
          <p:nvPr/>
        </p:nvSpPr>
        <p:spPr>
          <a:xfrm>
            <a:off x="793790" y="964287"/>
            <a:ext cx="7556421" cy="11908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Project Management: Control &amp; Oversight</a:t>
            </a:r>
            <a:endParaRPr lang="en-US" sz="3750" dirty="0"/>
          </a:p>
        </p:txBody>
      </p:sp>
      <p:sp>
        <p:nvSpPr>
          <p:cNvPr id="6" name="Text 2"/>
          <p:cNvSpPr/>
          <p:nvPr/>
        </p:nvSpPr>
        <p:spPr>
          <a:xfrm>
            <a:off x="793790" y="26371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Create Project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793790" y="3236000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Admins and Managers can initiate new projects, define scope, and set initial parameters.</a:t>
            </a: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4856321" y="2637115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Read Project</a:t>
            </a:r>
            <a:endParaRPr lang="en-US" sz="2300" dirty="0"/>
          </a:p>
        </p:txBody>
      </p:sp>
      <p:sp>
        <p:nvSpPr>
          <p:cNvPr id="9" name="Text 5"/>
          <p:cNvSpPr/>
          <p:nvPr/>
        </p:nvSpPr>
        <p:spPr>
          <a:xfrm>
            <a:off x="4856321" y="3236000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roles can view project details based on their permissions, ensuring transparency.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793790" y="53736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Update Project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793790" y="5972532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Managers can modify project details, adjust timelines, and reassign resources.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4856321" y="537364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Delete Project</a:t>
            </a:r>
            <a:endParaRPr lang="en-US" sz="2300" dirty="0"/>
          </a:p>
        </p:txBody>
      </p:sp>
      <p:sp>
        <p:nvSpPr>
          <p:cNvPr id="13" name="Text 9"/>
          <p:cNvSpPr/>
          <p:nvPr/>
        </p:nvSpPr>
        <p:spPr>
          <a:xfrm>
            <a:off x="4856321" y="5972532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Admins have exclusive rights to archive or remove projects, maintaining data hygiene.</a:t>
            </a:r>
            <a:endParaRPr lang="en-US" sz="1750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7330"/>
            <a:ext cx="8830628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Task Management: Execution &amp; Progress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793790" y="257472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Create Task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173611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Managers can create and assign tasks within projects to Developers and Testers.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257472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Read Task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599521" y="317361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 roles can view assigned tasks and their current status.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5854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Update Task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93790" y="51843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Developers update task progress, Testers log issues, and Managers adjust details.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458545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Delete Task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599521" y="51843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Managers and Admins can remove tasks, typically for cleanup or re-planning.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636936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Status updates facilitate real-time tracking: To Do -&gt; In Progress -&gt; Under Review -&gt; Done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en-US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/>
          <a:stretch/>
        </p:blipFill>
        <p:spPr>
          <a:xfrm>
            <a:off x="0" y="1257300"/>
            <a:ext cx="5486400" cy="54864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1324332"/>
            <a:ext cx="5703094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Authentication &amp; Security</a:t>
            </a:r>
            <a:endParaRPr lang="en-US" sz="3750" dirty="0"/>
          </a:p>
        </p:txBody>
      </p:sp>
      <p:sp>
        <p:nvSpPr>
          <p:cNvPr id="6" name="Shape 2"/>
          <p:cNvSpPr/>
          <p:nvPr/>
        </p:nvSpPr>
        <p:spPr>
          <a:xfrm>
            <a:off x="6280190" y="2174915"/>
            <a:ext cx="3664744" cy="2800707"/>
          </a:xfrm>
          <a:prstGeom prst="roundRect">
            <a:avLst>
              <a:gd name="adj" fmla="val 34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3"/>
          <p:cNvSpPr/>
          <p:nvPr/>
        </p:nvSpPr>
        <p:spPr>
          <a:xfrm>
            <a:off x="6514624" y="2409349"/>
            <a:ext cx="3195876" cy="7441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JWT (JSON Web Tokens)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6514624" y="3289578"/>
            <a:ext cx="3195876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Stateless, secure token-based authentication for API requests, ensuring scalability and efficiency.</a:t>
            </a:r>
            <a:endParaRPr lang="en-US" sz="1750" dirty="0"/>
          </a:p>
        </p:txBody>
      </p:sp>
      <p:sp>
        <p:nvSpPr>
          <p:cNvPr id="9" name="Shape 5"/>
          <p:cNvSpPr/>
          <p:nvPr/>
        </p:nvSpPr>
        <p:spPr>
          <a:xfrm>
            <a:off x="10171748" y="2174915"/>
            <a:ext cx="3664863" cy="2800707"/>
          </a:xfrm>
          <a:prstGeom prst="roundRect">
            <a:avLst>
              <a:gd name="adj" fmla="val 3402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6"/>
          <p:cNvSpPr/>
          <p:nvPr/>
        </p:nvSpPr>
        <p:spPr>
          <a:xfrm>
            <a:off x="10406182" y="240934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Password Hashing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0406182" y="2917507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Robust hashing algorithms (e.g., bcrypt) used to store passwords securely, protecting against data breaches.</a:t>
            </a:r>
            <a:endParaRPr lang="en-US" sz="1750" dirty="0"/>
          </a:p>
        </p:txBody>
      </p:sp>
      <p:sp>
        <p:nvSpPr>
          <p:cNvPr id="12" name="Shape 8"/>
          <p:cNvSpPr/>
          <p:nvPr/>
        </p:nvSpPr>
        <p:spPr>
          <a:xfrm>
            <a:off x="6280190" y="5202436"/>
            <a:ext cx="7556421" cy="1702832"/>
          </a:xfrm>
          <a:prstGeom prst="roundRect">
            <a:avLst>
              <a:gd name="adj" fmla="val 5595"/>
            </a:avLst>
          </a:prstGeom>
          <a:solidFill>
            <a:srgbClr val="CCEEFF"/>
          </a:solidFill>
          <a:ln w="7620">
            <a:solidFill>
              <a:srgbClr val="B2D4E5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9"/>
          <p:cNvSpPr/>
          <p:nvPr/>
        </p:nvSpPr>
        <p:spPr>
          <a:xfrm>
            <a:off x="6514624" y="543687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2300" b="1" dirty="0">
                <a:solidFill>
                  <a:srgbClr val="272525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Login Logging</a:t>
            </a:r>
            <a:endParaRPr lang="en-US" sz="2300" dirty="0"/>
          </a:p>
        </p:txBody>
      </p:sp>
      <p:sp>
        <p:nvSpPr>
          <p:cNvPr id="14" name="Text 10"/>
          <p:cNvSpPr/>
          <p:nvPr/>
        </p:nvSpPr>
        <p:spPr>
          <a:xfrm>
            <a:off x="6514624" y="594502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logging of all login attempts and activities for audit trails and security monitoring.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4696"/>
            <a:ext cx="5285423" cy="5954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650"/>
              </a:lnSpc>
              <a:buNone/>
            </a:pPr>
            <a:r>
              <a:rPr lang="en-US" sz="3750" b="1" dirty="0">
                <a:solidFill>
                  <a:srgbClr val="000000"/>
                </a:solidFill>
                <a:latin typeface="Petrona Light" pitchFamily="2" charset="0"/>
                <a:ea typeface="Petrona Bold" pitchFamily="34" charset="-122"/>
                <a:cs typeface="Petrona Bold" pitchFamily="34" charset="-120"/>
              </a:rPr>
              <a:t>API Endpoints Overview</a:t>
            </a:r>
            <a:endParaRPr lang="en-US" sz="3750" dirty="0"/>
          </a:p>
        </p:txBody>
      </p:sp>
      <p:sp>
        <p:nvSpPr>
          <p:cNvPr id="3" name="Shape 1"/>
          <p:cNvSpPr/>
          <p:nvPr/>
        </p:nvSpPr>
        <p:spPr>
          <a:xfrm>
            <a:off x="793790" y="2423755"/>
            <a:ext cx="13042821" cy="4431030"/>
          </a:xfrm>
          <a:prstGeom prst="roundRect">
            <a:avLst>
              <a:gd name="adj" fmla="val 215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4" name="Shape 2"/>
          <p:cNvSpPr/>
          <p:nvPr/>
        </p:nvSpPr>
        <p:spPr>
          <a:xfrm>
            <a:off x="801410" y="2431375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3"/>
          <p:cNvSpPr/>
          <p:nvPr/>
        </p:nvSpPr>
        <p:spPr>
          <a:xfrm>
            <a:off x="1029653" y="2575084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Admin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75077" y="2575084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/admin/users, /admin/roles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716691" y="2575084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 user accounts, assign roles, system-wide configurations.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801410" y="3444597"/>
            <a:ext cx="1302627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9" name="Text 7"/>
          <p:cNvSpPr/>
          <p:nvPr/>
        </p:nvSpPr>
        <p:spPr>
          <a:xfrm>
            <a:off x="1029653" y="3588306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Manager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75077" y="3588306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/projects, /tasks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716691" y="3588306"/>
            <a:ext cx="388417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Create, read, update projects and tasks; assign tasks to team members.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801410" y="4820722"/>
            <a:ext cx="1302627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3" name="Text 11"/>
          <p:cNvSpPr/>
          <p:nvPr/>
        </p:nvSpPr>
        <p:spPr>
          <a:xfrm>
            <a:off x="1029653" y="4964430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Developer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5375077" y="4964430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/tasks/{id}/status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9716691" y="4964430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status of assigned tasks; view project details.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801410" y="5833943"/>
            <a:ext cx="1302627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17" name="Text 15"/>
          <p:cNvSpPr/>
          <p:nvPr/>
        </p:nvSpPr>
        <p:spPr>
          <a:xfrm>
            <a:off x="1029653" y="5977652"/>
            <a:ext cx="38841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Tester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375077" y="5977652"/>
            <a:ext cx="388036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/tasks/{id}/status, /tasks/{id}/bugs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9716691" y="5977652"/>
            <a:ext cx="38841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Update task status, log bugs, access project and task details.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570</Words>
  <Application>Microsoft Office PowerPoint</Application>
  <PresentationFormat>Custom</PresentationFormat>
  <Paragraphs>99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Wingdings 3</vt:lpstr>
      <vt:lpstr>Arial</vt:lpstr>
      <vt:lpstr>Trebuchet MS</vt:lpstr>
      <vt:lpstr>Inter</vt:lpstr>
      <vt:lpstr>Petrona Light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Nandini Kamepalli</cp:lastModifiedBy>
  <cp:revision>5</cp:revision>
  <dcterms:created xsi:type="dcterms:W3CDTF">2025-09-01T10:09:04Z</dcterms:created>
  <dcterms:modified xsi:type="dcterms:W3CDTF">2025-09-01T11:30:07Z</dcterms:modified>
</cp:coreProperties>
</file>