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2" r:id="rId6"/>
    <p:sldId id="260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844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2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40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3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1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8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3EE2DA-1D09-47BA-B900-3DCCEC74CF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81B7-5A81-44A4-ABFE-B805A1F0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32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airbus-a380-white-4380-airplane-aircraft-1920x1080-wallpaper-tzzi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Phase%201%20Project.ipynb#Flights-with-high-engine-numbers-are-safer-compared-to-with-less-number-of-engin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lawrence.kamerino/viz/Phase1project_17511007988250/Dashboard1?publish=y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deadliest_aircraft_accidents_and_incident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hsamaha/aviation-accident-database-synop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733E-9C48-46CC-BB8E-61758A21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54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AVIATION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1DB49-CE36-4FC3-A4F0-2654EDED1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4988" y="1988390"/>
            <a:ext cx="9144000" cy="1440609"/>
          </a:xfrm>
        </p:spPr>
        <p:txBody>
          <a:bodyPr>
            <a:normAutofit/>
          </a:bodyPr>
          <a:lstStyle/>
          <a:p>
            <a:r>
              <a:rPr lang="en-US" b="1" dirty="0"/>
              <a:t>Goal</a:t>
            </a:r>
            <a:r>
              <a:rPr lang="en-US" dirty="0"/>
              <a:t>: Help the company identify low-risk aircraft for commercial/private operations.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B1901-8E27-42C6-95A4-6293D9335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41786" y="2782886"/>
            <a:ext cx="9006516" cy="38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25B5-FFBB-421C-9719-F1A50A18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E9EF-B832-4A3B-B0BE-D0D041C7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1.Aicrafts with a single number pose higher risks of aviation accidents . Those with 8 engines pose less risk .</a:t>
            </a:r>
          </a:p>
          <a:p>
            <a:r>
              <a:rPr lang="en-US" dirty="0"/>
              <a:t>Reciprocating engine type records high number of aviation accidents .</a:t>
            </a:r>
          </a:p>
          <a:p>
            <a:r>
              <a:rPr lang="en-US" dirty="0"/>
              <a:t>It is also responsible for high casualties reported </a:t>
            </a:r>
          </a:p>
          <a:p>
            <a:r>
              <a:rPr lang="en-US" dirty="0"/>
              <a:t>3. Aviation accidents are declining with time . Commercial flights are significantly reporting lower cases , followed by business flights </a:t>
            </a:r>
          </a:p>
          <a:p>
            <a:r>
              <a:rPr lang="en-US" dirty="0"/>
              <a:t>4. UNK engine type records minimal accident counts and less fatal cases reports </a:t>
            </a:r>
          </a:p>
        </p:txBody>
      </p:sp>
    </p:spTree>
    <p:extLst>
      <p:ext uri="{BB962C8B-B14F-4D97-AF65-F5344CB8AC3E}">
        <p14:creationId xmlns:p14="http://schemas.microsoft.com/office/powerpoint/2010/main" val="11110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E9BE-72A6-4794-B119-9EB555C2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56B4-0963-4843-A519-8DD06FF2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Invest in Commercial flights , they are less prone to aviation accidents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Purchase flights with UNK engine type as it is less prone to accidents and records low number of fatalities accident cases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SNJ-5C , QUICKSILVER SPORT 2 , 727-2Q8, WMF, and M-8-EAGLE are the ideal Aircraft models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Flights with high engine numbers are safer compared to with less number of engines</a:t>
            </a:r>
            <a:r>
              <a:rPr lang="en-US" b="0" i="0" u="sng" dirty="0">
                <a:solidFill>
                  <a:srgbClr val="0D47A1"/>
                </a:solidFill>
                <a:effectLst/>
                <a:latin typeface="system-ui"/>
                <a:hlinkClick r:id="rId2"/>
              </a:rPr>
              <a:t>¶</a:t>
            </a:r>
            <a:endParaRPr lang="en-US" b="0" i="0" dirty="0">
              <a:effectLst/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7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8496-911F-40A8-88A7-772B572D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DC8F-053B-4417-B6A9-13FFAB40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:</a:t>
            </a:r>
          </a:p>
          <a:p>
            <a:r>
              <a:rPr lang="en-US" dirty="0"/>
              <a:t>Lawrence </a:t>
            </a:r>
            <a:r>
              <a:rPr lang="en-US" dirty="0" err="1"/>
              <a:t>Kamerino</a:t>
            </a:r>
            <a:endParaRPr lang="en-US" dirty="0"/>
          </a:p>
          <a:p>
            <a:r>
              <a:rPr lang="en-US" dirty="0" err="1"/>
              <a:t>Linkedin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visuals at :</a:t>
            </a:r>
            <a:r>
              <a:rPr lang="en-US" dirty="0">
                <a:hlinkClick r:id="rId2"/>
              </a:rPr>
              <a:t> Phase 1 project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2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929A-2334-4010-AC3E-C94270DD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000" b="1" dirty="0"/>
              <a:t>Aviation Risk Analysis for Aircraft Acquisition</a:t>
            </a:r>
            <a:br>
              <a:rPr lang="en-US" sz="4000" b="1" dirty="0"/>
            </a:br>
            <a:r>
              <a:rPr lang="en-US" sz="4000" b="1" dirty="0"/>
              <a:t> Insights from U.S. Accident Data (up to 2023)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6D286-93F1-4166-AD55-9396097E5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3313" y="2114415"/>
            <a:ext cx="8947150" cy="40722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E881-151F-49BE-B380-BB0125E8A94F}"/>
              </a:ext>
            </a:extLst>
          </p:cNvPr>
          <p:cNvSpPr txBox="1"/>
          <p:nvPr/>
        </p:nvSpPr>
        <p:spPr>
          <a:xfrm>
            <a:off x="1315783" y="6176963"/>
            <a:ext cx="9560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List_of_deadliest_aircraft_accidents_and_incident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914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A8F8-7DFE-447F-8F5E-E6B4F06B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C97D-E1A2-4CE3-973D-03F4B6E8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 is looking to Expand in Aviation Operations </a:t>
            </a:r>
          </a:p>
          <a:p>
            <a:r>
              <a:rPr lang="en-US" dirty="0"/>
              <a:t>There is need for analyzing and identifying the low-risk </a:t>
            </a:r>
            <a:r>
              <a:rPr lang="en-US" dirty="0" err="1"/>
              <a:t>aircrfats</a:t>
            </a:r>
            <a:r>
              <a:rPr lang="en-US" dirty="0"/>
              <a:t> for purchase</a:t>
            </a:r>
          </a:p>
          <a:p>
            <a:r>
              <a:rPr lang="en-US" dirty="0"/>
              <a:t>We need to identify ,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aircraft types and categories report the lowest risks and casualties</a:t>
            </a:r>
          </a:p>
          <a:p>
            <a:r>
              <a:rPr lang="en-US" i="1" dirty="0">
                <a:latin typeface="Arial" panose="020B0604020202020204" pitchFamily="34" charset="0"/>
              </a:rPr>
              <a:t>DATA SOURCE : </a:t>
            </a:r>
            <a:r>
              <a:rPr lang="en-US" i="1" dirty="0">
                <a:latin typeface="Arial" panose="020B0604020202020204" pitchFamily="34" charset="0"/>
                <a:hlinkClick r:id="rId2"/>
              </a:rPr>
              <a:t>https://www.kaggle.com/datasets/khsamaha/aviation-accident-database-synopses</a:t>
            </a:r>
            <a:endParaRPr lang="en-US" i="1" dirty="0">
              <a:latin typeface="Arial" panose="020B0604020202020204" pitchFamily="34" charset="0"/>
            </a:endParaRPr>
          </a:p>
          <a:p>
            <a:r>
              <a:rPr lang="en-US" dirty="0"/>
              <a:t>Aviation accidents Database and Synopses</a:t>
            </a:r>
          </a:p>
        </p:txBody>
      </p:sp>
    </p:spTree>
    <p:extLst>
      <p:ext uri="{BB962C8B-B14F-4D97-AF65-F5344CB8AC3E}">
        <p14:creationId xmlns:p14="http://schemas.microsoft.com/office/powerpoint/2010/main" val="122154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76A2-113F-49D0-BE8F-703E8FB5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column </a:t>
            </a:r>
            <a:r>
              <a:rPr lang="en-US" dirty="0" err="1"/>
              <a:t>relationshio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47B8C-6E07-427B-AC2C-4581B84DA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20" y="2052638"/>
            <a:ext cx="6992936" cy="4195762"/>
          </a:xfrm>
        </p:spPr>
      </p:pic>
    </p:spTree>
    <p:extLst>
      <p:ext uri="{BB962C8B-B14F-4D97-AF65-F5344CB8AC3E}">
        <p14:creationId xmlns:p14="http://schemas.microsoft.com/office/powerpoint/2010/main" val="168096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8527-131E-40BF-AE79-640FC1BE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Category by Accident counts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40DF54-ACB1-4E8D-A2DB-101627072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175034"/>
            <a:ext cx="5195888" cy="31175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63CCA-6B95-47D4-B039-D7E35E7CF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From the observation , the following are the most Aircraft categories with high number of accident counts .</a:t>
            </a:r>
          </a:p>
          <a:p>
            <a:endParaRPr lang="en-US" dirty="0"/>
          </a:p>
          <a:p>
            <a:r>
              <a:rPr lang="en-US" dirty="0"/>
              <a:t>152 Category has the highest frequency , followed closely by 172 and 172N respectively</a:t>
            </a:r>
          </a:p>
          <a:p>
            <a:endParaRPr lang="en-US" dirty="0"/>
          </a:p>
          <a:p>
            <a:r>
              <a:rPr lang="en-US" dirty="0"/>
              <a:t>Ones with the lowest frequency are MMB-BK117-B2</a:t>
            </a:r>
          </a:p>
        </p:txBody>
      </p:sp>
    </p:spTree>
    <p:extLst>
      <p:ext uri="{BB962C8B-B14F-4D97-AF65-F5344CB8AC3E}">
        <p14:creationId xmlns:p14="http://schemas.microsoft.com/office/powerpoint/2010/main" val="99275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6C7-D882-42B8-9E4B-D445565C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/>
              <a:t>What are the Average fatalities by Aircraft categories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5FC20-0239-421E-BB3C-6428630F1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21" y="1377390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422859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CE15-5A1B-474C-8B0C-3E6BEF6B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Fatalities By Aircraft Category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36FD25-E265-41F0-9310-E3739DF11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175034"/>
            <a:ext cx="5195888" cy="31175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8CFBB-39C8-40F0-99E4-11D768ED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WSFT has the least number of uninjured passengers .</a:t>
            </a:r>
          </a:p>
          <a:p>
            <a:r>
              <a:rPr lang="en-US" dirty="0"/>
              <a:t>Airplanes and Helicopter tend to pose high risk</a:t>
            </a:r>
          </a:p>
        </p:txBody>
      </p:sp>
    </p:spTree>
    <p:extLst>
      <p:ext uri="{BB962C8B-B14F-4D97-AF65-F5344CB8AC3E}">
        <p14:creationId xmlns:p14="http://schemas.microsoft.com/office/powerpoint/2010/main" val="290234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ED3A-FC44-4C51-946C-FB70984B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 Injuries By Purpose of Flight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5E6108-BC55-4508-82D8-497BCD56D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785342"/>
            <a:ext cx="5195888" cy="38969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DAFC2-0B1B-43AC-94E8-70C54074B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Personal Flights report high number of fatal cases in Aviation accident cases </a:t>
            </a:r>
          </a:p>
          <a:p>
            <a:endParaRPr lang="en-US" dirty="0"/>
          </a:p>
          <a:p>
            <a:r>
              <a:rPr lang="en-US" dirty="0"/>
              <a:t>Business flights tend to experience a lower percent of fatal cases in aviation accidents </a:t>
            </a:r>
          </a:p>
        </p:txBody>
      </p:sp>
    </p:spTree>
    <p:extLst>
      <p:ext uri="{BB962C8B-B14F-4D97-AF65-F5344CB8AC3E}">
        <p14:creationId xmlns:p14="http://schemas.microsoft.com/office/powerpoint/2010/main" val="329545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277A-2C96-4D69-A0C5-F75076E1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Trend of accidents with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2B1AE-6A3A-4CDA-8997-69E9D5F73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Commercial Aviation flights are significantly reporting low accident frequencies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4E611E-B0F3-4B4F-817C-4DB95791A6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737049"/>
            <a:ext cx="4395787" cy="32968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05F32-54A2-48B1-8427-11E86492E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Personal/private flights spiked in the year 1980 and began to steadily fall in frequency 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563950B-16EB-4F86-AE69-EB698E0EFA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737048"/>
            <a:ext cx="4395788" cy="3296841"/>
          </a:xfrm>
        </p:spPr>
      </p:pic>
    </p:spTree>
    <p:extLst>
      <p:ext uri="{BB962C8B-B14F-4D97-AF65-F5344CB8AC3E}">
        <p14:creationId xmlns:p14="http://schemas.microsoft.com/office/powerpoint/2010/main" val="916092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412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system-ui</vt:lpstr>
      <vt:lpstr>Wingdings 3</vt:lpstr>
      <vt:lpstr>Ion</vt:lpstr>
      <vt:lpstr>AVIATION RISK ANALYSIS</vt:lpstr>
      <vt:lpstr> Aviation Risk Analysis for Aircraft Acquisition  Insights from U.S. Accident Data (up to 2023)</vt:lpstr>
      <vt:lpstr>Business Problem and Objective</vt:lpstr>
      <vt:lpstr>Numeric column relationshio</vt:lpstr>
      <vt:lpstr>Aircraft Category by Accident counts</vt:lpstr>
      <vt:lpstr>What are the Average fatalities by Aircraft categories</vt:lpstr>
      <vt:lpstr>Average Fatalities By Aircraft Category</vt:lpstr>
      <vt:lpstr>Fatal Injuries By Purpose of Flight</vt:lpstr>
      <vt:lpstr>The Trend of accidents with time</vt:lpstr>
      <vt:lpstr>Key Observations </vt:lpstr>
      <vt:lpstr>Recommendations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RISK ANALYSIS</dc:title>
  <dc:creator>LAWRENCE KAMERINO</dc:creator>
  <cp:lastModifiedBy>LAWRENCE KAMERINO</cp:lastModifiedBy>
  <cp:revision>2</cp:revision>
  <dcterms:created xsi:type="dcterms:W3CDTF">2025-06-28T11:05:29Z</dcterms:created>
  <dcterms:modified xsi:type="dcterms:W3CDTF">2025-06-28T14:12:25Z</dcterms:modified>
</cp:coreProperties>
</file>