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6" r:id="rId3"/>
    <p:sldId id="307" r:id="rId4"/>
    <p:sldId id="258" r:id="rId5"/>
    <p:sldId id="294" r:id="rId6"/>
    <p:sldId id="295" r:id="rId7"/>
    <p:sldId id="311" r:id="rId8"/>
    <p:sldId id="312" r:id="rId9"/>
    <p:sldId id="296" r:id="rId10"/>
    <p:sldId id="297" r:id="rId11"/>
    <p:sldId id="298" r:id="rId12"/>
    <p:sldId id="300" r:id="rId13"/>
    <p:sldId id="313" r:id="rId14"/>
    <p:sldId id="314" r:id="rId15"/>
    <p:sldId id="299" r:id="rId16"/>
    <p:sldId id="290" r:id="rId17"/>
    <p:sldId id="301" r:id="rId18"/>
    <p:sldId id="292" r:id="rId19"/>
    <p:sldId id="293" r:id="rId20"/>
    <p:sldId id="310" r:id="rId21"/>
    <p:sldId id="315" r:id="rId22"/>
    <p:sldId id="302" r:id="rId23"/>
    <p:sldId id="303" r:id="rId24"/>
    <p:sldId id="304" r:id="rId25"/>
    <p:sldId id="305" r:id="rId26"/>
    <p:sldId id="308" r:id="rId27"/>
    <p:sldId id="309" r:id="rId28"/>
    <p:sldId id="320" r:id="rId29"/>
    <p:sldId id="321" r:id="rId30"/>
    <p:sldId id="316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45" autoAdjust="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1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4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LILO</a:t>
            </a:r>
          </a:p>
          <a:p>
            <a:r>
              <a:rPr lang="en-US" dirty="0"/>
              <a:t>Queue: FIFO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D?????</a:t>
            </a:r>
          </a:p>
          <a:p>
            <a:pPr marL="228600" indent="-228600">
              <a:buAutoNum type="arabicPeriod"/>
            </a:pPr>
            <a:r>
              <a:rPr lang="en-US" dirty="0"/>
              <a:t>C????????????</a:t>
            </a:r>
          </a:p>
          <a:p>
            <a:pPr marL="228600" indent="-228600">
              <a:buAutoNum type="arabicPeriod"/>
            </a:pPr>
            <a:r>
              <a:rPr lang="en-US" dirty="0"/>
              <a:t>B???????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A</a:t>
            </a:r>
          </a:p>
          <a:p>
            <a:r>
              <a:rPr lang="en-US" dirty="0"/>
              <a:t>5.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B</a:t>
            </a:r>
          </a:p>
          <a:p>
            <a:r>
              <a:rPr lang="en-US" dirty="0"/>
              <a:t>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6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327" y="1098190"/>
            <a:ext cx="75734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Analysis of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also decide what we are trying to efficiently optimize</a:t>
            </a:r>
          </a:p>
          <a:p>
            <a:pPr lvl="1"/>
            <a:r>
              <a:rPr lang="en-US" i="1" dirty="0"/>
              <a:t>time complexity </a:t>
            </a:r>
            <a:r>
              <a:rPr lang="en-US" dirty="0"/>
              <a:t>– CPU time</a:t>
            </a:r>
          </a:p>
          <a:p>
            <a:pPr lvl="1"/>
            <a:r>
              <a:rPr lang="en-US" i="1" dirty="0"/>
              <a:t>space complexity </a:t>
            </a:r>
            <a:r>
              <a:rPr lang="en-US" dirty="0"/>
              <a:t>– memory space</a:t>
            </a:r>
          </a:p>
          <a:p>
            <a:r>
              <a:rPr lang="en-US" dirty="0"/>
              <a:t>CPU time is generally the focus</a:t>
            </a:r>
          </a:p>
          <a:p>
            <a:r>
              <a:rPr lang="en-US" dirty="0"/>
              <a:t>A growth function shows the relationship between the size of the problem (</a:t>
            </a:r>
            <a:r>
              <a:rPr lang="en-US" dirty="0" err="1"/>
              <a:t>n</a:t>
            </a:r>
            <a:r>
              <a:rPr lang="en-US" dirty="0"/>
              <a:t>) and the value optimized (time)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The growth function of the second dishwashing algorithm is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sz="2800" dirty="0" err="1">
                <a:latin typeface="Courier New" pitchFamily="-110" charset="0"/>
              </a:rPr>
              <a:t>t(n</a:t>
            </a:r>
            <a:r>
              <a:rPr lang="en-US" sz="2800" dirty="0">
                <a:latin typeface="Courier New" pitchFamily="-110" charset="0"/>
              </a:rPr>
              <a:t>) = 15n</a:t>
            </a:r>
            <a:r>
              <a:rPr lang="en-US" sz="2800" baseline="30000" dirty="0">
                <a:latin typeface="Courier New" pitchFamily="-110" charset="0"/>
              </a:rPr>
              <a:t>2</a:t>
            </a:r>
            <a:r>
              <a:rPr lang="en-US" sz="2800" dirty="0">
                <a:latin typeface="Courier New" pitchFamily="-110" charset="0"/>
              </a:rPr>
              <a:t> + 45n</a:t>
            </a:r>
          </a:p>
          <a:p>
            <a:pPr>
              <a:spcBef>
                <a:spcPct val="50000"/>
              </a:spcBef>
            </a:pPr>
            <a:r>
              <a:rPr lang="en-US" dirty="0"/>
              <a:t>It is not typically necessary to know the exact growth function for an algorithm</a:t>
            </a:r>
          </a:p>
          <a:p>
            <a:pPr>
              <a:spcBef>
                <a:spcPct val="50000"/>
              </a:spcBef>
            </a:pPr>
            <a:r>
              <a:rPr lang="en-US" dirty="0"/>
              <a:t>We are mainly interested in the </a:t>
            </a:r>
            <a:r>
              <a:rPr lang="en-US" i="1" dirty="0"/>
              <a:t>asymptotic complexity</a:t>
            </a:r>
            <a:r>
              <a:rPr lang="en-US" dirty="0"/>
              <a:t> of an algorithm – the general nature of the algorithm as </a:t>
            </a:r>
            <a:r>
              <a:rPr lang="en-US" dirty="0" err="1"/>
              <a:t>n</a:t>
            </a:r>
            <a:r>
              <a:rPr lang="en-US" dirty="0"/>
              <a:t> increases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/>
              <a:t>Asymptotic complexity is based on the </a:t>
            </a:r>
            <a:r>
              <a:rPr lang="en-US" sz="2800" i="1" dirty="0"/>
              <a:t>dominant term</a:t>
            </a:r>
            <a:r>
              <a:rPr lang="en-US" sz="2800" dirty="0"/>
              <a:t> of the growth function – the term that increases most quickly as </a:t>
            </a:r>
            <a:r>
              <a:rPr lang="en-US" sz="2800" dirty="0" err="1"/>
              <a:t>n</a:t>
            </a:r>
            <a:r>
              <a:rPr lang="en-US" sz="2800" dirty="0"/>
              <a:t> increases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The dominant term for the second dishwashing algorithm is n</a:t>
            </a:r>
            <a:r>
              <a:rPr lang="en-US" sz="2800" baseline="30000" dirty="0"/>
              <a:t>2</a:t>
            </a:r>
            <a:r>
              <a:rPr lang="en-US" sz="2800" dirty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Fig11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3711045"/>
            <a:ext cx="8159262" cy="2767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AEDE-40D1-4495-A3D3-2028D59F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AB48-E6BE-4921-890A-F4DD5DED4531}"/>
              </a:ext>
            </a:extLst>
          </p:cNvPr>
          <p:cNvSpPr txBox="1"/>
          <p:nvPr/>
        </p:nvSpPr>
        <p:spPr>
          <a:xfrm>
            <a:off x="172265" y="724039"/>
            <a:ext cx="89717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public class </a:t>
            </a:r>
            <a:r>
              <a:rPr lang="en-US" sz="2000" dirty="0" err="1">
                <a:latin typeface="Arial Black" panose="020B0A04020102020204" pitchFamily="34" charset="0"/>
              </a:rPr>
              <a:t>DominantTermTester</a:t>
            </a:r>
            <a:r>
              <a:rPr lang="en-US" sz="2000" dirty="0">
                <a:latin typeface="Arial Black" panose="020B0A04020102020204" pitchFamily="34" charset="0"/>
              </a:rPr>
              <a:t> {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public static void main(String[] </a:t>
            </a:r>
            <a:r>
              <a:rPr lang="en-US" sz="2000" dirty="0" err="1">
                <a:latin typeface="Arial Black" panose="020B0A04020102020204" pitchFamily="34" charset="0"/>
              </a:rPr>
              <a:t>args</a:t>
            </a:r>
            <a:r>
              <a:rPr lang="en-US" sz="2000" dirty="0">
                <a:latin typeface="Arial Black" panose="020B0A04020102020204" pitchFamily="34" charset="0"/>
              </a:rPr>
              <a:t>) {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int n;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double time;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Scanner keyboard=new Scanner (System.in);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("Input the exponent number of n like 8:");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n = </a:t>
            </a:r>
            <a:r>
              <a:rPr lang="en-US" sz="2000" dirty="0" err="1">
                <a:latin typeface="Arial Black" panose="020B0A04020102020204" pitchFamily="34" charset="0"/>
              </a:rPr>
              <a:t>keyboard.nextInt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time = </a:t>
            </a:r>
            <a:r>
              <a:rPr lang="en-US" sz="2000" dirty="0" err="1">
                <a:latin typeface="Arial Black" panose="020B0A04020102020204" pitchFamily="34" charset="0"/>
              </a:rPr>
              <a:t>Math.pow</a:t>
            </a:r>
            <a:r>
              <a:rPr lang="en-US" sz="2000" dirty="0">
                <a:latin typeface="Arial Black" panose="020B0A04020102020204" pitchFamily="34" charset="0"/>
              </a:rPr>
              <a:t>(2, n) + 18 * </a:t>
            </a:r>
            <a:r>
              <a:rPr lang="en-US" sz="2000" dirty="0" err="1">
                <a:latin typeface="Arial Black" panose="020B0A04020102020204" pitchFamily="34" charset="0"/>
              </a:rPr>
              <a:t>Math.pow</a:t>
            </a:r>
            <a:r>
              <a:rPr lang="en-US" sz="2000" dirty="0">
                <a:latin typeface="Arial Black" panose="020B0A04020102020204" pitchFamily="34" charset="0"/>
              </a:rPr>
              <a:t>(n, 2) + 3 * n;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("Time of growth function " + time);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 time = </a:t>
            </a:r>
            <a:r>
              <a:rPr lang="en-US" sz="2000" dirty="0" err="1">
                <a:latin typeface="Arial Black" panose="020B0A04020102020204" pitchFamily="34" charset="0"/>
              </a:rPr>
              <a:t>Math.pow</a:t>
            </a:r>
            <a:r>
              <a:rPr lang="en-US" sz="2000" dirty="0">
                <a:latin typeface="Arial Black" panose="020B0A04020102020204" pitchFamily="34" charset="0"/>
              </a:rPr>
              <a:t>(2, n);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("Time of dominant term " + time);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("Input the a really larger exponent number of n like 800:");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n = </a:t>
            </a:r>
            <a:r>
              <a:rPr lang="en-US" sz="2000" dirty="0" err="1">
                <a:latin typeface="Arial Black" panose="020B0A04020102020204" pitchFamily="34" charset="0"/>
              </a:rPr>
              <a:t>keyboard.nextInt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0792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AEDE-40D1-4495-A3D3-2028D59F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AB48-E6BE-4921-890A-F4DD5DED4531}"/>
              </a:ext>
            </a:extLst>
          </p:cNvPr>
          <p:cNvSpPr txBox="1"/>
          <p:nvPr/>
        </p:nvSpPr>
        <p:spPr>
          <a:xfrm>
            <a:off x="238897" y="400110"/>
            <a:ext cx="86669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>
              <a:latin typeface="Arial Black" panose="020B0A04020102020204" pitchFamily="34" charset="0"/>
            </a:endParaRPr>
          </a:p>
          <a:p>
            <a:r>
              <a:rPr lang="en-US" sz="2000">
                <a:latin typeface="Arial Black" panose="020B0A04020102020204" pitchFamily="34" charset="0"/>
              </a:rPr>
              <a:t>        time = Math.pow(2, n) + 18 * Math.pow(n, 2) + 3 * n;</a:t>
            </a:r>
          </a:p>
          <a:p>
            <a:r>
              <a:rPr lang="en-US" sz="2000">
                <a:latin typeface="Arial Black" panose="020B0A04020102020204" pitchFamily="34" charset="0"/>
              </a:rPr>
              <a:t>        System.out.println("Time of growth function " + time);</a:t>
            </a:r>
          </a:p>
          <a:p>
            <a:endParaRPr lang="en-US" sz="2000">
              <a:latin typeface="Arial Black" panose="020B0A04020102020204" pitchFamily="34" charset="0"/>
            </a:endParaRPr>
          </a:p>
          <a:p>
            <a:endParaRPr lang="en-US" sz="2000">
              <a:latin typeface="Arial Black" panose="020B0A04020102020204" pitchFamily="34" charset="0"/>
            </a:endParaRPr>
          </a:p>
          <a:p>
            <a:r>
              <a:rPr lang="en-US" sz="2000">
                <a:latin typeface="Arial Black" panose="020B0A04020102020204" pitchFamily="34" charset="0"/>
              </a:rPr>
              <a:t>        time = Math.pow(2, n);</a:t>
            </a:r>
          </a:p>
          <a:p>
            <a:r>
              <a:rPr lang="en-US" sz="2000">
                <a:latin typeface="Arial Black" panose="020B0A04020102020204" pitchFamily="34" charset="0"/>
              </a:rPr>
              <a:t>        System.out.println("Time of dominant term " + time);</a:t>
            </a:r>
          </a:p>
          <a:p>
            <a:r>
              <a:rPr lang="en-US" sz="2000">
                <a:latin typeface="Arial Black" panose="020B0A04020102020204" pitchFamily="34" charset="0"/>
              </a:rPr>
              <a:t>    }</a:t>
            </a:r>
          </a:p>
          <a:p>
            <a:endParaRPr lang="en-US" sz="2000">
              <a:latin typeface="Arial Black" panose="020B0A04020102020204" pitchFamily="34" charset="0"/>
            </a:endParaRPr>
          </a:p>
          <a:p>
            <a:r>
              <a:rPr lang="en-US" sz="2000">
                <a:latin typeface="Arial Black" panose="020B0A04020102020204" pitchFamily="34" charset="0"/>
              </a:rPr>
              <a:t>}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1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55900"/>
            <a:ext cx="8808198" cy="49927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Big-Oh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611497"/>
            <a:ext cx="8694229" cy="5898159"/>
          </a:xfrm>
        </p:spPr>
        <p:txBody>
          <a:bodyPr>
            <a:normAutofit/>
          </a:bodyPr>
          <a:lstStyle/>
          <a:p>
            <a:r>
              <a:rPr lang="en-US" sz="2800" dirty="0"/>
              <a:t>The coefficients and the lower order terms become increasingly less relevant as </a:t>
            </a:r>
            <a:r>
              <a:rPr lang="en-US" sz="2800" dirty="0" err="1"/>
              <a:t>n</a:t>
            </a:r>
            <a:r>
              <a:rPr lang="en-US" sz="2800" dirty="0"/>
              <a:t> increases</a:t>
            </a:r>
          </a:p>
          <a:p>
            <a:r>
              <a:rPr lang="en-US" sz="2800" dirty="0"/>
              <a:t>So we say that the algorithm is </a:t>
            </a:r>
            <a:r>
              <a:rPr lang="en-US" sz="2800" i="1" dirty="0"/>
              <a:t>order 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, which is written 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r>
              <a:rPr lang="en-US" sz="2800" dirty="0"/>
              <a:t>This is called </a:t>
            </a:r>
            <a:r>
              <a:rPr lang="en-US" sz="2800" i="1" dirty="0"/>
              <a:t>Big-Oh notation</a:t>
            </a:r>
          </a:p>
          <a:p>
            <a:r>
              <a:rPr lang="en-US" sz="2800" dirty="0"/>
              <a:t>There are various Big-Oh categories</a:t>
            </a:r>
          </a:p>
          <a:p>
            <a:r>
              <a:rPr lang="en-US" sz="2800" dirty="0"/>
              <a:t>Two algorithms in the same category (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-110" charset="0"/>
              </a:rPr>
              <a:t>      t(n) = 15n</a:t>
            </a:r>
            <a:r>
              <a:rPr lang="en-US" sz="2800" baseline="30000" dirty="0">
                <a:latin typeface="Courier New" pitchFamily="-110" charset="0"/>
              </a:rPr>
              <a:t>2</a:t>
            </a:r>
            <a:r>
              <a:rPr lang="en-US" sz="2800" dirty="0">
                <a:latin typeface="Courier New" pitchFamily="-110" charset="0"/>
              </a:rPr>
              <a:t> + 45n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-110" charset="0"/>
              </a:rPr>
              <a:t>      F(n) = 150n</a:t>
            </a:r>
            <a:r>
              <a:rPr lang="en-US" sz="2800" baseline="30000" dirty="0">
                <a:latin typeface="Courier New" pitchFamily="-110" charset="0"/>
              </a:rPr>
              <a:t>2</a:t>
            </a:r>
            <a:r>
              <a:rPr lang="en-US" sz="2800" dirty="0">
                <a:latin typeface="Courier New" pitchFamily="-110" charset="0"/>
              </a:rPr>
              <a:t> + 90n+900)</a:t>
            </a:r>
          </a:p>
          <a:p>
            <a:pPr marL="0" indent="0">
              <a:buNone/>
            </a:pPr>
            <a:r>
              <a:rPr lang="en-US" sz="2800" dirty="0"/>
              <a:t> are generally considered to have the same efficiency, but that doesn't mean they have equal growth functions or behave exactly the same for all values of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sample growth functions and their Big-Oh categories:</a:t>
            </a:r>
          </a:p>
        </p:txBody>
      </p:sp>
      <p:pic>
        <p:nvPicPr>
          <p:cNvPr id="6" name="Picture 5" descr="Fig11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3" y="2553230"/>
            <a:ext cx="8495662" cy="3925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37" y="31633"/>
            <a:ext cx="8808198" cy="856998"/>
          </a:xfrm>
        </p:spPr>
        <p:txBody>
          <a:bodyPr/>
          <a:lstStyle/>
          <a:p>
            <a:r>
              <a:rPr lang="en-US" dirty="0"/>
              <a:t>Comparing Growth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888631"/>
            <a:ext cx="8694229" cy="5467719"/>
          </a:xfrm>
        </p:spPr>
        <p:txBody>
          <a:bodyPr/>
          <a:lstStyle/>
          <a:p>
            <a:r>
              <a:rPr lang="en-US" dirty="0"/>
              <a:t>You might think that faster processors would make efficient algorithms less important</a:t>
            </a:r>
          </a:p>
          <a:p>
            <a:r>
              <a:rPr lang="en-US" dirty="0"/>
              <a:t>A faster CPU helps, but not relative to the dominant term. If an algorithm is inefficient, speeding up the processor will not help!!</a:t>
            </a:r>
          </a:p>
        </p:txBody>
      </p:sp>
      <p:pic>
        <p:nvPicPr>
          <p:cNvPr id="6" name="Picture 5" descr="Fig11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3631669"/>
            <a:ext cx="8159261" cy="30898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61399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Growth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n</a:t>
            </a:r>
            <a:r>
              <a:rPr lang="en-US" dirty="0"/>
              <a:t> increases, the various growth functions diverge dramatically:</a:t>
            </a:r>
          </a:p>
        </p:txBody>
      </p:sp>
      <p:pic>
        <p:nvPicPr>
          <p:cNvPr id="6" name="Picture 5" descr="Fig11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15645"/>
            <a:ext cx="7971691" cy="43058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Growth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 values of </a:t>
            </a:r>
            <a:r>
              <a:rPr lang="en-US" dirty="0" err="1"/>
              <a:t>n</a:t>
            </a:r>
            <a:r>
              <a:rPr lang="en-US" dirty="0"/>
              <a:t>, the difference is even more pronounced:</a:t>
            </a:r>
          </a:p>
        </p:txBody>
      </p:sp>
      <p:pic>
        <p:nvPicPr>
          <p:cNvPr id="6" name="Picture 5" descr="Fig11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2346325"/>
            <a:ext cx="8050185" cy="437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4220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Why need to learn Data Structure &amp; Algorithms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5" y="696686"/>
            <a:ext cx="8510735" cy="2784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2" y="3543300"/>
            <a:ext cx="8336564" cy="30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A60055-2B5C-4EC7-9A0D-C6C4147F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5D68B-F4FF-4039-AA03-BB7C5BEE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First determine the order of the body of the loop, then multiply that by the number of times the loop will execute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for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count = 0; count &lt; </a:t>
            </a:r>
            <a:r>
              <a:rPr lang="en-US" sz="2000" dirty="0" err="1">
                <a:latin typeface="Courier New"/>
                <a:cs typeface="Courier New"/>
              </a:rPr>
              <a:t>n</a:t>
            </a:r>
            <a:r>
              <a:rPr lang="en-US" sz="2000" dirty="0">
                <a:latin typeface="Courier New"/>
                <a:cs typeface="Courier New"/>
              </a:rPr>
              <a:t>; count++)</a:t>
            </a:r>
          </a:p>
          <a:p>
            <a:pPr>
              <a:spcAft>
                <a:spcPts val="1800"/>
              </a:spcAft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	    // some sequence of O(1) steps</a:t>
            </a:r>
          </a:p>
          <a:p>
            <a:r>
              <a:rPr lang="en-US" dirty="0"/>
              <a:t>N loop executions times O(1) operations results in a </a:t>
            </a:r>
            <a:r>
              <a:rPr lang="en-US" dirty="0" err="1"/>
              <a:t>O(n</a:t>
            </a:r>
            <a:r>
              <a:rPr lang="en-US" dirty="0"/>
              <a:t>) efficiency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Consider the following loop: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count = 1;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while (count &lt; </a:t>
            </a:r>
            <a:r>
              <a:rPr lang="en-US" sz="2000" dirty="0" err="1">
                <a:latin typeface="Courier New"/>
                <a:cs typeface="Courier New"/>
              </a:rPr>
              <a:t>n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	    count *= 2;</a:t>
            </a:r>
          </a:p>
          <a:p>
            <a:pPr>
              <a:buNone/>
            </a:pPr>
            <a:r>
              <a:rPr lang="en-US" sz="2000" dirty="0">
                <a:solidFill>
                  <a:srgbClr val="3366FF"/>
                </a:solidFill>
                <a:latin typeface="Courier New"/>
                <a:cs typeface="Courier New"/>
              </a:rPr>
              <a:t>	    // some sequence of O(1) steps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	}</a:t>
            </a:r>
          </a:p>
          <a:p>
            <a:r>
              <a:rPr lang="en-US" dirty="0"/>
              <a:t>The loop is executed log</a:t>
            </a:r>
            <a:r>
              <a:rPr lang="en-US" baseline="-25000" dirty="0"/>
              <a:t>2</a:t>
            </a:r>
            <a:r>
              <a:rPr lang="en-US" dirty="0"/>
              <a:t>n times, so the loop is 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loops are nested, we multiply the complexity of the outer loop by the complexity of the inner loop</a:t>
            </a:r>
          </a:p>
          <a:p>
            <a:pPr>
              <a:buFontTx/>
              <a:buNone/>
            </a:pPr>
            <a:endParaRPr lang="en-US" sz="1800" b="1" dirty="0">
              <a:latin typeface="Courier New" pitchFamily="-110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-110" charset="0"/>
              </a:rPr>
              <a:t>	</a:t>
            </a:r>
            <a:r>
              <a:rPr lang="en-US" sz="1800" dirty="0">
                <a:latin typeface="Courier New" pitchFamily="-110" charset="0"/>
              </a:rPr>
              <a:t>for (</a:t>
            </a:r>
            <a:r>
              <a:rPr lang="en-US" sz="1800" dirty="0" err="1">
                <a:latin typeface="Courier New" pitchFamily="-110" charset="0"/>
              </a:rPr>
              <a:t>int</a:t>
            </a:r>
            <a:r>
              <a:rPr lang="en-US" sz="1800" dirty="0">
                <a:latin typeface="Courier New" pitchFamily="-110" charset="0"/>
              </a:rPr>
              <a:t> count = 0; count &lt; </a:t>
            </a:r>
            <a:r>
              <a:rPr lang="en-US" sz="1800" dirty="0" err="1">
                <a:latin typeface="Courier New" pitchFamily="-110" charset="0"/>
              </a:rPr>
              <a:t>n</a:t>
            </a:r>
            <a:r>
              <a:rPr lang="en-US" sz="1800" dirty="0">
                <a:latin typeface="Courier New" pitchFamily="-110" charset="0"/>
              </a:rPr>
              <a:t>; count++)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-110" charset="0"/>
              </a:rPr>
              <a:t>	for (</a:t>
            </a:r>
            <a:r>
              <a:rPr lang="en-US" sz="1800" dirty="0" err="1">
                <a:latin typeface="Courier New" pitchFamily="-110" charset="0"/>
              </a:rPr>
              <a:t>int</a:t>
            </a:r>
            <a:r>
              <a:rPr lang="en-US" sz="1800" dirty="0">
                <a:latin typeface="Courier New" pitchFamily="-110" charset="0"/>
              </a:rPr>
              <a:t> count2 = 0; count2 &lt; </a:t>
            </a:r>
            <a:r>
              <a:rPr lang="en-US" sz="1800" dirty="0" err="1">
                <a:latin typeface="Courier New" pitchFamily="-110" charset="0"/>
              </a:rPr>
              <a:t>n</a:t>
            </a:r>
            <a:r>
              <a:rPr lang="en-US" sz="1800" dirty="0">
                <a:latin typeface="Courier New" pitchFamily="-110" charset="0"/>
              </a:rPr>
              <a:t>; count2++)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-110" charset="0"/>
              </a:rPr>
              <a:t>	{</a:t>
            </a:r>
          </a:p>
          <a:p>
            <a:pPr lvl="1">
              <a:buFontTx/>
              <a:buNone/>
            </a:pPr>
            <a:r>
              <a:rPr lang="en-US" sz="1800" dirty="0">
                <a:solidFill>
                  <a:srgbClr val="3366FF"/>
                </a:solidFill>
                <a:latin typeface="Courier New" pitchFamily="-110" charset="0"/>
              </a:rPr>
              <a:t>	    // some sequence of O(1) steps</a:t>
            </a:r>
          </a:p>
          <a:p>
            <a:pPr lvl="1">
              <a:buFontTx/>
              <a:buNone/>
            </a:pPr>
            <a:r>
              <a:rPr lang="en-US" sz="1800" dirty="0">
                <a:solidFill>
                  <a:srgbClr val="3366FF"/>
                </a:solidFill>
                <a:latin typeface="Courier New" pitchFamily="-110" charset="0"/>
              </a:rPr>
              <a:t>	</a:t>
            </a:r>
            <a:r>
              <a:rPr lang="en-US" sz="1800" dirty="0">
                <a:latin typeface="Courier New" pitchFamily="-110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Both the inner and outer loops have complexity of </a:t>
            </a:r>
            <a:r>
              <a:rPr lang="en-US" sz="2800" dirty="0" err="1"/>
              <a:t>O(n</a:t>
            </a:r>
            <a:r>
              <a:rPr lang="en-US" sz="28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The overall efficiency is 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13194"/>
            <a:ext cx="8808198" cy="5495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Analyzing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54" y="562708"/>
            <a:ext cx="8694229" cy="62952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body of a loop may contain a call to a method</a:t>
            </a:r>
          </a:p>
          <a:p>
            <a:r>
              <a:rPr lang="en-US" dirty="0"/>
              <a:t>To determine the order of the loop body, the order of the method </a:t>
            </a:r>
            <a:r>
              <a:rPr lang="en-US" dirty="0">
                <a:solidFill>
                  <a:srgbClr val="FF0000"/>
                </a:solidFill>
              </a:rPr>
              <a:t>must be taken into account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3300" dirty="0"/>
              <a:t>for (int count = 0; count &lt; n; count++) // O(n)</a:t>
            </a:r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/>
              <a:t>   </a:t>
            </a:r>
            <a:r>
              <a:rPr lang="en-US" sz="3300" dirty="0" err="1"/>
              <a:t>printsum</a:t>
            </a:r>
            <a:r>
              <a:rPr lang="en-US" sz="3300" dirty="0"/>
              <a:t>(count);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r>
              <a:rPr lang="en-US" sz="3300" dirty="0"/>
              <a:t>public void </a:t>
            </a:r>
            <a:r>
              <a:rPr lang="en-US" sz="3300" dirty="0" err="1"/>
              <a:t>printsum</a:t>
            </a:r>
            <a:r>
              <a:rPr lang="en-US" sz="3300" dirty="0"/>
              <a:t>(</a:t>
            </a:r>
            <a:r>
              <a:rPr lang="en-US" sz="3300" dirty="0" err="1"/>
              <a:t>int</a:t>
            </a:r>
            <a:r>
              <a:rPr lang="en-US" sz="3300" dirty="0"/>
              <a:t> count)// O(n) </a:t>
            </a:r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/>
              <a:t>   </a:t>
            </a:r>
            <a:r>
              <a:rPr lang="en-US" sz="3300" dirty="0" err="1"/>
              <a:t>int</a:t>
            </a:r>
            <a:r>
              <a:rPr lang="en-US" sz="3300" dirty="0"/>
              <a:t> sum = 0;</a:t>
            </a:r>
          </a:p>
          <a:p>
            <a:pPr marL="0" indent="0">
              <a:buNone/>
            </a:pPr>
            <a:r>
              <a:rPr lang="en-US" sz="3300" dirty="0"/>
              <a:t>   for (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dirty="0" err="1"/>
              <a:t>i</a:t>
            </a:r>
            <a:r>
              <a:rPr lang="en-US" sz="3300" dirty="0"/>
              <a:t> = 1; </a:t>
            </a:r>
            <a:r>
              <a:rPr lang="en-US" sz="3300" dirty="0" err="1"/>
              <a:t>i</a:t>
            </a:r>
            <a:r>
              <a:rPr lang="en-US" sz="3300" dirty="0"/>
              <a:t> &lt; count; </a:t>
            </a:r>
            <a:r>
              <a:rPr lang="en-US" sz="3300" dirty="0" err="1"/>
              <a:t>i</a:t>
            </a:r>
            <a:r>
              <a:rPr lang="en-US" sz="3300" dirty="0"/>
              <a:t>++)</a:t>
            </a:r>
          </a:p>
          <a:p>
            <a:pPr marL="0" indent="0">
              <a:buNone/>
            </a:pPr>
            <a:r>
              <a:rPr lang="en-US" sz="3300" dirty="0"/>
              <a:t>     { sum += </a:t>
            </a:r>
            <a:r>
              <a:rPr lang="en-US" sz="3300" dirty="0" err="1"/>
              <a:t>i</a:t>
            </a:r>
            <a:r>
              <a:rPr lang="en-US" sz="3300" dirty="0"/>
              <a:t>;}</a:t>
            </a:r>
          </a:p>
          <a:p>
            <a:pPr marL="0" indent="0">
              <a:buNone/>
            </a:pPr>
            <a:r>
              <a:rPr lang="en-US" sz="3300" dirty="0"/>
              <a:t>   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O(n</a:t>
            </a:r>
            <a:r>
              <a:rPr lang="en-US" sz="3300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using this implementation of the </a:t>
            </a:r>
            <a:r>
              <a:rPr lang="en-US" dirty="0" err="1">
                <a:solidFill>
                  <a:srgbClr val="FF0000"/>
                </a:solidFill>
              </a:rPr>
              <a:t>printSum</a:t>
            </a:r>
            <a:r>
              <a:rPr lang="en-US" dirty="0">
                <a:solidFill>
                  <a:srgbClr val="FF0000"/>
                </a:solidFill>
              </a:rPr>
              <a:t> method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13194"/>
            <a:ext cx="8808198" cy="54951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Analyzing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54" y="562708"/>
            <a:ext cx="8694229" cy="6295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/>
              <a:t>for (</a:t>
            </a:r>
            <a:r>
              <a:rPr lang="en-US" sz="3300" dirty="0" err="1"/>
              <a:t>int</a:t>
            </a:r>
            <a:r>
              <a:rPr lang="en-US" sz="3300" dirty="0"/>
              <a:t> count = 0; count &lt; n; count++) // O(n)</a:t>
            </a:r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/>
              <a:t>   </a:t>
            </a:r>
            <a:r>
              <a:rPr lang="en-US" sz="3300" dirty="0" err="1"/>
              <a:t>printsum</a:t>
            </a:r>
            <a:r>
              <a:rPr lang="en-US" sz="3300" dirty="0"/>
              <a:t>(count);</a:t>
            </a:r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r>
              <a:rPr lang="en-US" sz="3300" dirty="0"/>
              <a:t>public void </a:t>
            </a:r>
            <a:r>
              <a:rPr lang="en-US" sz="3300" dirty="0" err="1"/>
              <a:t>printsum</a:t>
            </a:r>
            <a:r>
              <a:rPr lang="en-US" sz="3300" dirty="0"/>
              <a:t>(</a:t>
            </a:r>
            <a:r>
              <a:rPr lang="en-US" sz="3300" dirty="0" err="1"/>
              <a:t>int</a:t>
            </a:r>
            <a:r>
              <a:rPr lang="en-US" sz="3300" dirty="0"/>
              <a:t> count)// O(1)</a:t>
            </a:r>
          </a:p>
          <a:p>
            <a:pPr marL="0" indent="0">
              <a:buNone/>
            </a:pPr>
            <a:r>
              <a:rPr lang="en-US" sz="3300" dirty="0"/>
              <a:t>{</a:t>
            </a:r>
          </a:p>
          <a:p>
            <a:pPr marL="0" indent="0">
              <a:buNone/>
            </a:pPr>
            <a:r>
              <a:rPr lang="en-US" sz="3300" dirty="0" err="1"/>
              <a:t>int</a:t>
            </a:r>
            <a:r>
              <a:rPr lang="en-US" sz="3300" dirty="0"/>
              <a:t> sum=count * (count +1)/2;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O(n) using this implementation of the </a:t>
            </a:r>
            <a:r>
              <a:rPr lang="en-US" dirty="0" err="1">
                <a:solidFill>
                  <a:srgbClr val="FF0000"/>
                </a:solidFill>
              </a:rPr>
              <a:t>printSum</a:t>
            </a:r>
            <a:r>
              <a:rPr lang="en-US" dirty="0">
                <a:solidFill>
                  <a:srgbClr val="FF0000"/>
                </a:solidFill>
              </a:rPr>
              <a:t> method. We see that there is a difference between only delivering correct result and doing so efficiently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6862" y="273206"/>
            <a:ext cx="794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the body of a method is made up of multiple method calls and loops? Consider the following code using our </a:t>
            </a:r>
            <a:r>
              <a:rPr lang="en-US" sz="2400" dirty="0" err="1"/>
              <a:t>printsum</a:t>
            </a:r>
            <a:r>
              <a:rPr lang="en-US" sz="2400" dirty="0"/>
              <a:t> method above: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535"/>
            <a:ext cx="8886092" cy="3004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" y="4302369"/>
            <a:ext cx="8736623" cy="22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501-E5DA-47C2-9CEA-812E1EB3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2" y="224026"/>
            <a:ext cx="8694229" cy="51025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32F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runtime of the below code?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431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foo(int[] array)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B37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sum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22E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product 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(inti= 0; </a:t>
            </a:r>
            <a:r>
              <a:rPr lang="en-US" sz="2400" b="0" i="0" u="none" strike="noStrike" baseline="0" dirty="0" err="1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0" i="0" u="none" strike="noStrike" baseline="0" dirty="0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400" b="0" i="0" u="none" strike="noStrike" baseline="0" dirty="0" err="1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array.length</a:t>
            </a:r>
            <a:r>
              <a:rPr lang="en-US" sz="2400" b="0" i="0" u="none" strike="noStrike" baseline="0" dirty="0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b="0" i="0" u="none" strike="noStrike" baseline="0" dirty="0" err="1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0" i="0" u="none" strike="noStrike" baseline="0" dirty="0">
                <a:solidFill>
                  <a:srgbClr val="3533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53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+= array[</a:t>
            </a:r>
            <a:r>
              <a:rPr lang="en-US" sz="2400" b="0" i="0" u="none" strike="noStrike" baseline="0" dirty="0" err="1">
                <a:solidFill>
                  <a:srgbClr val="353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0" i="0" u="none" strike="noStrike" baseline="0" dirty="0">
                <a:solidFill>
                  <a:srgbClr val="353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sz="2400" b="0" i="0" u="none" strike="noStrike" baseline="0" dirty="0">
                <a:solidFill>
                  <a:srgbClr val="4240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l">
              <a:buNone/>
            </a:pPr>
            <a:endParaRPr lang="en-US" sz="2400" dirty="0">
              <a:solidFill>
                <a:srgbClr val="4240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nn-NO" sz="2400" b="0" i="0" u="none" strike="noStrike" baseline="0" dirty="0">
                <a:solidFill>
                  <a:srgbClr val="3735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(int i= 0; i &lt; array.length; i++)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3430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product*= array[</a:t>
            </a:r>
            <a:r>
              <a:rPr lang="en-US" sz="2400" b="0" i="0" u="none" strike="noStrike" baseline="0" dirty="0" err="1">
                <a:solidFill>
                  <a:srgbClr val="3430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0" i="0" u="none" strike="noStrike" baseline="0" dirty="0">
                <a:solidFill>
                  <a:srgbClr val="3430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r>
              <a:rPr lang="en-US" sz="2400" b="0" i="0" u="none" strike="noStrike" baseline="0" dirty="0">
                <a:solidFill>
                  <a:srgbClr val="4B49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l">
              <a:buNone/>
            </a:pPr>
            <a:r>
              <a:rPr lang="en-US" sz="2400" b="0" i="0" u="none" strike="noStrike" baseline="0" dirty="0" err="1">
                <a:solidFill>
                  <a:srgbClr val="3936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b="0" i="0" u="none" strike="noStrike" baseline="0" dirty="0">
                <a:solidFill>
                  <a:srgbClr val="3936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(sum + ", " + product);</a:t>
            </a:r>
            <a:r>
              <a:rPr lang="en-US" sz="2400" b="0" i="0" u="none" strike="noStrike" baseline="0" dirty="0">
                <a:solidFill>
                  <a:srgbClr val="4D46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B5AD-6B6C-4101-9D03-D020956D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7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501-E5DA-47C2-9CEA-812E1EB3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2" y="224026"/>
            <a:ext cx="8694229" cy="51025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393531"/>
                </a:solidFill>
                <a:latin typeface="*Microsoft Sans Serif-9591-Identity-H"/>
              </a:rPr>
              <a:t>What is the runtime of the below code?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35322E"/>
                </a:solidFill>
                <a:latin typeface="*Microsoft Sans Serif-9591-Identity-H"/>
              </a:rPr>
              <a:t>void </a:t>
            </a:r>
            <a:r>
              <a:rPr lang="en-US" sz="2800" b="0" i="0" u="none" strike="noStrike" baseline="0" dirty="0" err="1">
                <a:solidFill>
                  <a:srgbClr val="35322E"/>
                </a:solidFill>
                <a:latin typeface="*Microsoft Sans Serif-9591-Identity-H"/>
              </a:rPr>
              <a:t>printPairs</a:t>
            </a:r>
            <a:r>
              <a:rPr lang="en-US" sz="2800" b="0" i="0" u="none" strike="noStrike" baseline="0" dirty="0">
                <a:solidFill>
                  <a:srgbClr val="35322E"/>
                </a:solidFill>
                <a:latin typeface="*Microsoft Sans Serif-9591-Identity-H"/>
              </a:rPr>
              <a:t>(int[] array) {</a:t>
            </a:r>
          </a:p>
          <a:p>
            <a:pPr marL="0" indent="0" algn="l">
              <a:buNone/>
            </a:pPr>
            <a:r>
              <a:rPr lang="nn-NO" sz="2800" b="0" i="0" u="none" strike="noStrike" baseline="0" dirty="0">
                <a:solidFill>
                  <a:srgbClr val="35322F"/>
                </a:solidFill>
                <a:latin typeface="*Microsoft Sans Serif-9591-Identity-H"/>
              </a:rPr>
              <a:t> for (int i= 0; i &lt; array.length; i++) {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373431"/>
                </a:solidFill>
                <a:latin typeface="*Microsoft Sans Serif-9591-Identity-H"/>
              </a:rPr>
              <a:t>   </a:t>
            </a:r>
            <a:r>
              <a:rPr lang="en-US" sz="2800" b="0" i="0" u="none" strike="noStrike" baseline="0" dirty="0">
                <a:solidFill>
                  <a:srgbClr val="373431"/>
                </a:solidFill>
                <a:latin typeface="*Microsoft Sans Serif-9591-Identity-H"/>
              </a:rPr>
              <a:t>for (int j = 0; j &lt; </a:t>
            </a:r>
            <a:r>
              <a:rPr lang="en-US" sz="2800" b="0" i="0" u="none" strike="noStrike" baseline="0" dirty="0" err="1">
                <a:solidFill>
                  <a:srgbClr val="373431"/>
                </a:solidFill>
                <a:latin typeface="*Microsoft Sans Serif-9591-Identity-H"/>
              </a:rPr>
              <a:t>array.length</a:t>
            </a:r>
            <a:r>
              <a:rPr lang="en-US" sz="2800" b="0" i="0" u="none" strike="noStrike" baseline="0" dirty="0">
                <a:solidFill>
                  <a:srgbClr val="373431"/>
                </a:solidFill>
                <a:latin typeface="*Microsoft Sans Serif-9591-Identity-H"/>
              </a:rPr>
              <a:t>; </a:t>
            </a:r>
            <a:r>
              <a:rPr lang="en-US" sz="2800" b="0" i="0" u="none" strike="noStrike" baseline="0" dirty="0" err="1">
                <a:solidFill>
                  <a:srgbClr val="373431"/>
                </a:solidFill>
                <a:latin typeface="*Microsoft Sans Serif-9591-Identity-H"/>
              </a:rPr>
              <a:t>j++</a:t>
            </a:r>
            <a:r>
              <a:rPr lang="en-US" sz="2800" b="0" i="0" u="none" strike="noStrike" baseline="0" dirty="0">
                <a:solidFill>
                  <a:srgbClr val="373431"/>
                </a:solidFill>
                <a:latin typeface="*Microsoft Sans Serif-9591-Identity-H"/>
              </a:rPr>
              <a:t>) {</a:t>
            </a:r>
          </a:p>
          <a:p>
            <a:pPr marL="0" indent="0" algn="l">
              <a:buNone/>
            </a:pPr>
            <a:r>
              <a:rPr lang="en-US" sz="2800" b="0" i="0" u="none" strike="noStrike" baseline="0" dirty="0" err="1">
                <a:solidFill>
                  <a:srgbClr val="34312E"/>
                </a:solidFill>
                <a:latin typeface="*Microsoft Sans Serif-9591-Identity-H"/>
              </a:rPr>
              <a:t>System.out.println</a:t>
            </a:r>
            <a:r>
              <a:rPr lang="en-US" sz="2800" b="0" i="0" u="none" strike="noStrike" baseline="0" dirty="0">
                <a:solidFill>
                  <a:srgbClr val="34312E"/>
                </a:solidFill>
                <a:latin typeface="*Microsoft Sans Serif-9591-Identity-H"/>
              </a:rPr>
              <a:t>(array[</a:t>
            </a:r>
            <a:r>
              <a:rPr lang="en-US" sz="2800" b="0" i="0" u="none" strike="noStrike" baseline="0" dirty="0" err="1">
                <a:solidFill>
                  <a:srgbClr val="34312E"/>
                </a:solidFill>
                <a:latin typeface="*Microsoft Sans Serif-9591-Identity-H"/>
              </a:rPr>
              <a:t>i</a:t>
            </a:r>
            <a:r>
              <a:rPr lang="en-US" sz="2800" b="0" i="0" u="none" strike="noStrike" baseline="0" dirty="0">
                <a:solidFill>
                  <a:srgbClr val="34312E"/>
                </a:solidFill>
                <a:latin typeface="*Microsoft Sans Serif-9591-Identity-H"/>
              </a:rPr>
              <a:t>] + "," + array[j]);</a:t>
            </a:r>
            <a:r>
              <a:rPr lang="en-US" sz="2800" b="0" i="0" u="none" strike="noStrike" baseline="0" dirty="0">
                <a:solidFill>
                  <a:srgbClr val="4F4D4B"/>
                </a:solidFill>
                <a:latin typeface="*Calibri-9585-Identity-H"/>
              </a:rPr>
              <a:t>}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4F4D4B"/>
                </a:solidFill>
                <a:latin typeface="*Calibri-9585-Identity-H"/>
              </a:rPr>
              <a:t>   </a:t>
            </a:r>
            <a:r>
              <a:rPr lang="en-US" sz="2800" b="0" i="0" u="none" strike="noStrike" baseline="0" dirty="0">
                <a:solidFill>
                  <a:srgbClr val="4A4842"/>
                </a:solidFill>
                <a:latin typeface="*Verdana-9589-Identity-H"/>
              </a:rPr>
              <a:t>}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4F4949"/>
                </a:solidFill>
                <a:latin typeface="*Tahoma-9595-Identity-H"/>
              </a:rPr>
              <a:t>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B5AD-6B6C-4101-9D03-D020956D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4220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Why need to learn Data Structure?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7" y="925285"/>
            <a:ext cx="3156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Sets and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hash-tables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25285"/>
            <a:ext cx="4963886" cy="40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91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8E4DFD-5F7F-4E78-B53D-1FE2A5CB14BF}"/>
              </a:ext>
            </a:extLst>
          </p:cNvPr>
          <p:cNvSpPr txBox="1"/>
          <p:nvPr/>
        </p:nvSpPr>
        <p:spPr>
          <a:xfrm>
            <a:off x="0" y="6847"/>
            <a:ext cx="906162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1. What is the order of the following growth function?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t(n)= 5nlogn + 20n - 4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A. O(1)	  B. O(log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	C. O(n)</a:t>
            </a:r>
            <a:r>
              <a:rPr lang="en-US" sz="2400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       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D. O(n log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2. The following code segment has ______ time complexity?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for(int 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&lt; n; 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++){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for(int j = 0; j &lt; n; j=j*2){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int 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val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= (j*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);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val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}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A. O(1)            B. O(n)                 C. O(</a:t>
            </a:r>
            <a:r>
              <a:rPr lang="en-US" sz="24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nlog</a:t>
            </a:r>
            <a:r>
              <a:rPr lang="en-US" sz="2400" baseline="300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                  D. O(n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en-US" sz="24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3. Which Growth function has the highest order?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A. O(n log n)        B.  O(2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            C. O(n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             D. O(log n)</a:t>
            </a:r>
          </a:p>
        </p:txBody>
      </p:sp>
    </p:spTree>
    <p:extLst>
      <p:ext uri="{BB962C8B-B14F-4D97-AF65-F5344CB8AC3E}">
        <p14:creationId xmlns:p14="http://schemas.microsoft.com/office/powerpoint/2010/main" val="2467327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8E4DFD-5F7F-4E78-B53D-1FE2A5CB14BF}"/>
              </a:ext>
            </a:extLst>
          </p:cNvPr>
          <p:cNvSpPr txBox="1"/>
          <p:nvPr/>
        </p:nvSpPr>
        <p:spPr>
          <a:xfrm>
            <a:off x="0" y="6847"/>
            <a:ext cx="90616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4. What is the time complexity of the following loop?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for (int count = 0; count = &lt;n; count ++)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{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for (int count2 = 0; count2 &lt; n; count2++)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{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	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A. O(n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B. O(n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C. O(n)</a:t>
            </a:r>
            <a:r>
              <a:rPr lang="en-US" sz="24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  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D. O(2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5CA05-AE4F-42C2-B6F1-BA0F99A5ED85}"/>
              </a:ext>
            </a:extLst>
          </p:cNvPr>
          <p:cNvSpPr txBox="1"/>
          <p:nvPr/>
        </p:nvSpPr>
        <p:spPr>
          <a:xfrm>
            <a:off x="224482" y="3735974"/>
            <a:ext cx="8524102" cy="2493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5. Which of the following has the </a:t>
            </a:r>
            <a:r>
              <a:rPr lang="en-US" sz="2400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smallest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time complexity?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3n+5+2</a:t>
            </a:r>
            <a:r>
              <a:rPr lang="en-US" sz="2400" b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og</a:t>
            </a:r>
            <a:r>
              <a:rPr lang="en-US" sz="2400" b="1" baseline="30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+ 2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3n+4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 </a:t>
            </a:r>
            <a:r>
              <a:rPr lang="en-U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</a:t>
            </a:r>
            <a:r>
              <a:rPr lang="en-US" sz="2400" b="1" baseline="30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5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8E4DFD-5F7F-4E78-B53D-1FE2A5CB14BF}"/>
              </a:ext>
            </a:extLst>
          </p:cNvPr>
          <p:cNvSpPr txBox="1"/>
          <p:nvPr/>
        </p:nvSpPr>
        <p:spPr>
          <a:xfrm>
            <a:off x="321276" y="6847"/>
            <a:ext cx="8740346" cy="450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Software must make efficient use of resources such as _______ and  ______ .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5943600" algn="r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Hard Drive, Video Card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5943600" algn="r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CPU time, Memory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tabLst>
                <a:tab pos="5943600" algn="r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CPU time, Video Card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UcPeriod"/>
              <a:tabLst>
                <a:tab pos="5943600" algn="r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Memory, Hard Drive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7.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 If the algorithm is inefficient, a faster processor will help.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A. True      B. False       C. None of correct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D. Processor is much faster than before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B4AD4-E7FF-405C-BCBF-F70B2099AEC1}"/>
              </a:ext>
            </a:extLst>
          </p:cNvPr>
          <p:cNvSpPr txBox="1"/>
          <p:nvPr/>
        </p:nvSpPr>
        <p:spPr>
          <a:xfrm>
            <a:off x="238897" y="4436242"/>
            <a:ext cx="8353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8. The analysis of nested loops must take into account both the_____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A. if and for statement. 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B. &lt;inner and outer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Loops&gt;.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C.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++ and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incrased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Times" panose="02020603050405020304" pitchFamily="18" charset="0"/>
              </a:rPr>
              <a:t>D. CPU and RAM takes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37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8E4DFD-5F7F-4E78-B53D-1FE2A5CB14BF}"/>
              </a:ext>
            </a:extLst>
          </p:cNvPr>
          <p:cNvSpPr txBox="1"/>
          <p:nvPr/>
        </p:nvSpPr>
        <p:spPr>
          <a:xfrm>
            <a:off x="45308" y="105701"/>
            <a:ext cx="8740346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hangingPunct="0">
              <a:spcBef>
                <a:spcPts val="1200"/>
              </a:spcBef>
              <a:spcAft>
                <a:spcPts val="0"/>
              </a:spcAft>
              <a:tabLst>
                <a:tab pos="457200" algn="l"/>
                <a:tab pos="457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 Determine the growth function and order of the following code fragment: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(int count = 0; count &lt; n; count ++)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for (int count2 = 0; count2 &lt; n; count2 = count2 * 2)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{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(count, count2);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</a:p>
          <a:p>
            <a:pPr marL="914400" marR="0" algn="just" hangingPunct="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A. 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 logo(</a:t>
            </a:r>
            <a:r>
              <a:rPr lang="en-US" sz="2000" baseline="30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).          B. O(n </a:t>
            </a:r>
            <a:r>
              <a:rPr lang="en-US" sz="20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log</a:t>
            </a:r>
            <a:r>
              <a:rPr lang="en-US" sz="2000" baseline="300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   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C. O(</a:t>
            </a:r>
            <a:r>
              <a:rPr lang="en-US" sz="2000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n+n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                       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D. O(n</a:t>
            </a:r>
            <a:r>
              <a:rPr lang="en-US" sz="20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10. The order of an algorithm refers to the __________of the algorithm’s growth function.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A. &lt;How many loops&gt;</a:t>
            </a:r>
            <a:r>
              <a:rPr lang="en-US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                  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B. &lt;asymptotic complexity&gt;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C. &lt;How control variables grows&gt;</a:t>
            </a:r>
            <a:r>
              <a:rPr lang="en-US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              </a:t>
            </a: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D. &lt;software efficient&gt;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6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goals</a:t>
            </a:r>
          </a:p>
          <a:p>
            <a:r>
              <a:rPr lang="en-US" dirty="0"/>
              <a:t>The concept of algorithm analysis</a:t>
            </a:r>
          </a:p>
          <a:p>
            <a:r>
              <a:rPr lang="en-US" dirty="0"/>
              <a:t>Big-Oh notation</a:t>
            </a:r>
          </a:p>
          <a:p>
            <a:r>
              <a:rPr lang="en-US" dirty="0"/>
              <a:t>The concept of asymptotic complexity</a:t>
            </a:r>
          </a:p>
          <a:p>
            <a:r>
              <a:rPr lang="en-US" dirty="0"/>
              <a:t>Comparing various growth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efficiency of an algorithm is usually expressed in terms of its use of CPU time</a:t>
            </a:r>
          </a:p>
          <a:p>
            <a:r>
              <a:rPr lang="en-US" dirty="0"/>
              <a:t>The analysis of algorithms involves categorizing an algorithm in terms of efficiency</a:t>
            </a:r>
          </a:p>
          <a:p>
            <a:r>
              <a:rPr lang="en-US" dirty="0"/>
              <a:t>An everyday example: washing dishes</a:t>
            </a:r>
          </a:p>
          <a:p>
            <a:r>
              <a:rPr lang="en-US" dirty="0"/>
              <a:t>Suppose washing a dish takes 30 seconds and drying a dish takes an additional 30 seconds</a:t>
            </a:r>
          </a:p>
          <a:p>
            <a:r>
              <a:rPr lang="en-US" dirty="0"/>
              <a:t>Therefore, </a:t>
            </a:r>
            <a:r>
              <a:rPr lang="en-US" dirty="0" err="1"/>
              <a:t>n</a:t>
            </a:r>
            <a:r>
              <a:rPr lang="en-US" dirty="0"/>
              <a:t> dishes require </a:t>
            </a:r>
            <a:r>
              <a:rPr lang="en-US" dirty="0" err="1"/>
              <a:t>n</a:t>
            </a:r>
            <a:r>
              <a:rPr lang="en-US" dirty="0"/>
              <a:t> minutes to wash and dry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consider a less efficient approach that requires us to re-dry all previously washed dishes after washing another one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943100" y="3284538"/>
          <a:ext cx="525780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1079280" progId="Equation.3">
                  <p:embed/>
                </p:oleObj>
              </mc:Choice>
              <mc:Fallback>
                <p:oleObj name="Equation" r:id="rId2" imgW="3403440" imgH="1079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284538"/>
                        <a:ext cx="5257800" cy="16684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AEDE-40D1-4495-A3D3-2028D59F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AB48-E6BE-4921-890A-F4DD5DED4531}"/>
              </a:ext>
            </a:extLst>
          </p:cNvPr>
          <p:cNvSpPr txBox="1"/>
          <p:nvPr/>
        </p:nvSpPr>
        <p:spPr>
          <a:xfrm>
            <a:off x="-1" y="0"/>
            <a:ext cx="897173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import </a:t>
            </a:r>
            <a:r>
              <a:rPr lang="en-US" sz="2000" dirty="0" err="1">
                <a:latin typeface="Arial Black" panose="020B0A04020102020204" pitchFamily="34" charset="0"/>
              </a:rPr>
              <a:t>java.util.Scanner</a:t>
            </a:r>
            <a:r>
              <a:rPr lang="en-US" sz="2000" dirty="0">
                <a:latin typeface="Arial Black" panose="020B0A04020102020204" pitchFamily="34" charset="0"/>
              </a:rPr>
              <a:t>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public class </a:t>
            </a:r>
            <a:r>
              <a:rPr lang="en-US" sz="2000" dirty="0" err="1">
                <a:latin typeface="Arial Black" panose="020B0A04020102020204" pitchFamily="34" charset="0"/>
              </a:rPr>
              <a:t>WasherDryer</a:t>
            </a:r>
            <a:r>
              <a:rPr lang="en-US" sz="2000" dirty="0">
                <a:latin typeface="Arial Black" panose="020B0A04020102020204" pitchFamily="34" charset="0"/>
              </a:rPr>
              <a:t> {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public static void main(String[] </a:t>
            </a:r>
            <a:r>
              <a:rPr lang="en-US" sz="2000" dirty="0" err="1">
                <a:latin typeface="Arial Black" panose="020B0A04020102020204" pitchFamily="34" charset="0"/>
              </a:rPr>
              <a:t>args</a:t>
            </a:r>
            <a:r>
              <a:rPr lang="en-US" sz="2000" dirty="0">
                <a:latin typeface="Arial Black" panose="020B0A04020102020204" pitchFamily="34" charset="0"/>
              </a:rPr>
              <a:t>) {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long number;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Scanner input = new Scanner(System.in);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("Enter the number of dishes that you want to wash:");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number = </a:t>
            </a:r>
            <a:r>
              <a:rPr lang="en-US" sz="2000" dirty="0" err="1">
                <a:latin typeface="Arial Black" panose="020B0A04020102020204" pitchFamily="34" charset="0"/>
              </a:rPr>
              <a:t>input.nextLong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long </a:t>
            </a:r>
            <a:r>
              <a:rPr lang="en-US" sz="2000" dirty="0" err="1">
                <a:latin typeface="Arial Black" panose="020B0A04020102020204" pitchFamily="34" charset="0"/>
              </a:rPr>
              <a:t>startTimeFirst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System.nanoTime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niceWash</a:t>
            </a:r>
            <a:r>
              <a:rPr lang="en-US" sz="2000" dirty="0">
                <a:latin typeface="Arial Black" panose="020B0A04020102020204" pitchFamily="34" charset="0"/>
              </a:rPr>
              <a:t>(number);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long </a:t>
            </a:r>
            <a:r>
              <a:rPr lang="en-US" sz="2000" dirty="0" err="1">
                <a:latin typeface="Arial Black" panose="020B0A04020102020204" pitchFamily="34" charset="0"/>
              </a:rPr>
              <a:t>endTimeFirst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System.nanoTime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long </a:t>
            </a:r>
            <a:r>
              <a:rPr lang="en-US" sz="2000" dirty="0" err="1">
                <a:latin typeface="Arial Black" panose="020B0A04020102020204" pitchFamily="34" charset="0"/>
              </a:rPr>
              <a:t>totalTimeFirst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endTimeFirst</a:t>
            </a:r>
            <a:r>
              <a:rPr lang="en-US" sz="2000" dirty="0">
                <a:latin typeface="Arial Black" panose="020B0A04020102020204" pitchFamily="34" charset="0"/>
              </a:rPr>
              <a:t> - </a:t>
            </a:r>
            <a:r>
              <a:rPr lang="en-US" sz="2000" dirty="0" err="1">
                <a:latin typeface="Arial Black" panose="020B0A04020102020204" pitchFamily="34" charset="0"/>
              </a:rPr>
              <a:t>startTimeFirst</a:t>
            </a:r>
            <a:r>
              <a:rPr lang="en-US" sz="2000" dirty="0">
                <a:latin typeface="Arial Black" panose="020B0A04020102020204" pitchFamily="34" charset="0"/>
              </a:rPr>
              <a:t>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("CPU Time to complete of nice wash is: " + </a:t>
            </a:r>
            <a:r>
              <a:rPr lang="en-US" sz="2000" dirty="0" err="1">
                <a:latin typeface="Arial Black" panose="020B0A04020102020204" pitchFamily="34" charset="0"/>
              </a:rPr>
              <a:t>totalTimeFirst</a:t>
            </a:r>
            <a:r>
              <a:rPr lang="en-US" sz="2000" dirty="0">
                <a:latin typeface="Arial Black" panose="020B0A04020102020204" pitchFamily="34" charset="0"/>
              </a:rPr>
              <a:t> +" nanoseconds");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 long </a:t>
            </a:r>
            <a:r>
              <a:rPr lang="en-US" sz="2000" dirty="0" err="1">
                <a:latin typeface="Arial Black" panose="020B0A04020102020204" pitchFamily="34" charset="0"/>
              </a:rPr>
              <a:t>startTimeSecond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System.nanoTime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8570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AEDE-40D1-4495-A3D3-2028D59F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AB48-E6BE-4921-890A-F4DD5DED4531}"/>
              </a:ext>
            </a:extLst>
          </p:cNvPr>
          <p:cNvSpPr txBox="1"/>
          <p:nvPr/>
        </p:nvSpPr>
        <p:spPr>
          <a:xfrm>
            <a:off x="-1" y="0"/>
            <a:ext cx="897173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     </a:t>
            </a:r>
            <a:r>
              <a:rPr lang="en-US" sz="2000" dirty="0" err="1">
                <a:latin typeface="Arial Black" panose="020B0A04020102020204" pitchFamily="34" charset="0"/>
              </a:rPr>
              <a:t>badWash</a:t>
            </a:r>
            <a:r>
              <a:rPr lang="en-US" sz="2000" dirty="0">
                <a:latin typeface="Arial Black" panose="020B0A04020102020204" pitchFamily="34" charset="0"/>
              </a:rPr>
              <a:t>(number);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long </a:t>
            </a:r>
            <a:r>
              <a:rPr lang="en-US" sz="2000" dirty="0" err="1">
                <a:latin typeface="Arial Black" panose="020B0A04020102020204" pitchFamily="34" charset="0"/>
              </a:rPr>
              <a:t>endTimeSecond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System.nanoTime</a:t>
            </a:r>
            <a:r>
              <a:rPr lang="en-US" sz="20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long </a:t>
            </a:r>
            <a:r>
              <a:rPr lang="en-US" sz="2000" dirty="0" err="1">
                <a:latin typeface="Arial Black" panose="020B0A04020102020204" pitchFamily="34" charset="0"/>
              </a:rPr>
              <a:t>totalTimeSecond</a:t>
            </a:r>
            <a:r>
              <a:rPr lang="en-US" sz="2000" dirty="0">
                <a:latin typeface="Arial Black" panose="020B0A04020102020204" pitchFamily="34" charset="0"/>
              </a:rPr>
              <a:t> = </a:t>
            </a:r>
            <a:r>
              <a:rPr lang="en-US" sz="2000" dirty="0" err="1">
                <a:latin typeface="Arial Black" panose="020B0A04020102020204" pitchFamily="34" charset="0"/>
              </a:rPr>
              <a:t>endTimeSecond</a:t>
            </a:r>
            <a:r>
              <a:rPr lang="en-US" sz="2000" dirty="0">
                <a:latin typeface="Arial Black" panose="020B0A04020102020204" pitchFamily="34" charset="0"/>
              </a:rPr>
              <a:t> - </a:t>
            </a:r>
            <a:r>
              <a:rPr lang="en-US" sz="2000" dirty="0" err="1">
                <a:latin typeface="Arial Black" panose="020B0A04020102020204" pitchFamily="34" charset="0"/>
              </a:rPr>
              <a:t>startTimeSecond</a:t>
            </a:r>
            <a:r>
              <a:rPr lang="en-US" sz="2000" dirty="0">
                <a:latin typeface="Arial Black" panose="020B0A04020102020204" pitchFamily="34" charset="0"/>
              </a:rPr>
              <a:t>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("CPU Time to complete of bad wash is: " + </a:t>
            </a:r>
            <a:r>
              <a:rPr lang="en-US" sz="2000" dirty="0" err="1">
                <a:latin typeface="Arial Black" panose="020B0A04020102020204" pitchFamily="34" charset="0"/>
              </a:rPr>
              <a:t>totalTimeSecond</a:t>
            </a:r>
            <a:r>
              <a:rPr lang="en-US" sz="2000" dirty="0">
                <a:latin typeface="Arial Black" panose="020B0A04020102020204" pitchFamily="34" charset="0"/>
              </a:rPr>
              <a:t> + " nanoseconds");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}//close main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public static void </a:t>
            </a:r>
            <a:r>
              <a:rPr lang="en-US" sz="2000" dirty="0" err="1">
                <a:latin typeface="Arial Black" panose="020B0A04020102020204" pitchFamily="34" charset="0"/>
              </a:rPr>
              <a:t>niceWash</a:t>
            </a:r>
            <a:r>
              <a:rPr lang="en-US" sz="2000" dirty="0">
                <a:latin typeface="Arial Black" panose="020B0A04020102020204" pitchFamily="34" charset="0"/>
              </a:rPr>
              <a:t>(long n){//O(1)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(n +" dishes to wash it would take nice wash/dry: " + n*60  +" seconds");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}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public static void </a:t>
            </a:r>
            <a:r>
              <a:rPr lang="en-US" sz="2000" dirty="0" err="1">
                <a:latin typeface="Arial Black" panose="020B0A04020102020204" pitchFamily="34" charset="0"/>
              </a:rPr>
              <a:t>badWash</a:t>
            </a:r>
            <a:r>
              <a:rPr lang="en-US" sz="2000" dirty="0">
                <a:latin typeface="Arial Black" panose="020B0A04020102020204" pitchFamily="34" charset="0"/>
              </a:rPr>
              <a:t>(long n){ //0(n</a:t>
            </a:r>
            <a:r>
              <a:rPr lang="en-US" sz="2000" baseline="30000" dirty="0">
                <a:latin typeface="Arial Black" panose="020B0A04020102020204" pitchFamily="34" charset="0"/>
              </a:rPr>
              <a:t>2</a:t>
            </a:r>
            <a:r>
              <a:rPr lang="en-US" sz="2000" dirty="0">
                <a:latin typeface="Arial Black" panose="020B0A04020102020204" pitchFamily="34" charset="0"/>
              </a:rPr>
              <a:t>)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 double timing=15 *</a:t>
            </a:r>
            <a:r>
              <a:rPr lang="en-US" sz="2000" dirty="0" err="1">
                <a:latin typeface="Arial Black" panose="020B0A04020102020204" pitchFamily="34" charset="0"/>
              </a:rPr>
              <a:t>Math.pow</a:t>
            </a:r>
            <a:r>
              <a:rPr lang="en-US" sz="2000" dirty="0">
                <a:latin typeface="Arial Black" panose="020B0A04020102020204" pitchFamily="34" charset="0"/>
              </a:rPr>
              <a:t>(n,2)+ n*45;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latin typeface="Arial Black" panose="020B0A04020102020204" pitchFamily="34" charset="0"/>
              </a:rPr>
              <a:t>System.out.println</a:t>
            </a:r>
            <a:r>
              <a:rPr lang="en-US" sz="2000" dirty="0">
                <a:latin typeface="Arial Black" panose="020B0A04020102020204" pitchFamily="34" charset="0"/>
              </a:rPr>
              <a:t>("\n\n"+ n +" dishes to wash it would take sloppy wash/dry: " + timing +" seconds");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}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53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For every algorithm we want to analyze, we need to define the size of the problem</a:t>
            </a:r>
          </a:p>
          <a:p>
            <a:pPr>
              <a:spcBef>
                <a:spcPct val="50000"/>
              </a:spcBef>
            </a:pPr>
            <a:r>
              <a:rPr lang="en-US" dirty="0"/>
              <a:t>The dishwashing problem has a size </a:t>
            </a:r>
            <a:r>
              <a:rPr lang="en-US" i="1" dirty="0" err="1"/>
              <a:t>n</a:t>
            </a:r>
            <a:r>
              <a:rPr lang="en-US" dirty="0"/>
              <a:t> – number of dishes to be washed/dried</a:t>
            </a:r>
          </a:p>
          <a:p>
            <a:pPr>
              <a:spcBef>
                <a:spcPct val="50000"/>
              </a:spcBef>
            </a:pPr>
            <a:r>
              <a:rPr lang="en-US" dirty="0"/>
              <a:t>For a search algorithm, the size of the problem is the size of the search pool</a:t>
            </a:r>
          </a:p>
          <a:p>
            <a:pPr>
              <a:spcBef>
                <a:spcPct val="50000"/>
              </a:spcBef>
            </a:pPr>
            <a:r>
              <a:rPr lang="en-US" dirty="0"/>
              <a:t>For a sorting algorithm, the size of the program is the number of elements to be sorted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20905</TotalTime>
  <Words>2199</Words>
  <Application>Microsoft Office PowerPoint</Application>
  <PresentationFormat>On-screen Show (4:3)</PresentationFormat>
  <Paragraphs>274</Paragraphs>
  <Slides>33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*Calibri-9585-Identity-H</vt:lpstr>
      <vt:lpstr>*Microsoft Sans Serif-9591-Identity-H</vt:lpstr>
      <vt:lpstr>*Tahoma-9595-Identity-H</vt:lpstr>
      <vt:lpstr>*Verdana-9589-Identity-H</vt:lpstr>
      <vt:lpstr>Arial</vt:lpstr>
      <vt:lpstr>Arial Black</vt:lpstr>
      <vt:lpstr>Calibri</vt:lpstr>
      <vt:lpstr>Cambria</vt:lpstr>
      <vt:lpstr>Courier New</vt:lpstr>
      <vt:lpstr>Office Theme</vt:lpstr>
      <vt:lpstr>Equation</vt:lpstr>
      <vt:lpstr>PowerPoint Presentation</vt:lpstr>
      <vt:lpstr>Why need to learn Data Structure &amp; Algorithms</vt:lpstr>
      <vt:lpstr>Why need to learn Data Structure?</vt:lpstr>
      <vt:lpstr>Scope</vt:lpstr>
      <vt:lpstr>Algorithm Efficiency</vt:lpstr>
      <vt:lpstr>Algorithm Efficiency</vt:lpstr>
      <vt:lpstr>PowerPoint Presentation</vt:lpstr>
      <vt:lpstr>PowerPoint Presentation</vt:lpstr>
      <vt:lpstr>Problem Size</vt:lpstr>
      <vt:lpstr>Growth Functions</vt:lpstr>
      <vt:lpstr>Asymptotic Complexity</vt:lpstr>
      <vt:lpstr>Asymptotic Complexity</vt:lpstr>
      <vt:lpstr>PowerPoint Presentation</vt:lpstr>
      <vt:lpstr>PowerPoint Presentation</vt:lpstr>
      <vt:lpstr>Big-Oh Notation</vt:lpstr>
      <vt:lpstr>Big-Oh Categories</vt:lpstr>
      <vt:lpstr>Comparing Growth Functions</vt:lpstr>
      <vt:lpstr>Comparing Growth Functions</vt:lpstr>
      <vt:lpstr>Comparing Growth Functions</vt:lpstr>
      <vt:lpstr>PowerPoint Presentation</vt:lpstr>
      <vt:lpstr>PowerPoint Presentation</vt:lpstr>
      <vt:lpstr>Analyzing Loop Execution</vt:lpstr>
      <vt:lpstr>Analyzing Loop Execution</vt:lpstr>
      <vt:lpstr>Analyzing Nested Loops</vt:lpstr>
      <vt:lpstr>Analyzing Method Calls</vt:lpstr>
      <vt:lpstr>Analyzing Method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Kameron Mace</cp:lastModifiedBy>
  <cp:revision>64</cp:revision>
  <dcterms:created xsi:type="dcterms:W3CDTF">2013-08-04T23:59:53Z</dcterms:created>
  <dcterms:modified xsi:type="dcterms:W3CDTF">2024-08-27T14:46:30Z</dcterms:modified>
</cp:coreProperties>
</file>