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756" r:id="rId2"/>
    <p:sldId id="793" r:id="rId3"/>
    <p:sldId id="757" r:id="rId4"/>
    <p:sldId id="758" r:id="rId5"/>
    <p:sldId id="733" r:id="rId6"/>
    <p:sldId id="759" r:id="rId7"/>
    <p:sldId id="760" r:id="rId8"/>
    <p:sldId id="762" r:id="rId9"/>
    <p:sldId id="784" r:id="rId10"/>
    <p:sldId id="785" r:id="rId11"/>
    <p:sldId id="786" r:id="rId12"/>
    <p:sldId id="787" r:id="rId13"/>
    <p:sldId id="788" r:id="rId14"/>
    <p:sldId id="789" r:id="rId15"/>
    <p:sldId id="763" r:id="rId16"/>
    <p:sldId id="767" r:id="rId17"/>
    <p:sldId id="768" r:id="rId18"/>
    <p:sldId id="769" r:id="rId19"/>
    <p:sldId id="740" r:id="rId20"/>
    <p:sldId id="790" r:id="rId21"/>
    <p:sldId id="791" r:id="rId22"/>
    <p:sldId id="770" r:id="rId23"/>
    <p:sldId id="771" r:id="rId24"/>
    <p:sldId id="772" r:id="rId25"/>
    <p:sldId id="773" r:id="rId26"/>
    <p:sldId id="7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F3CDB-7688-427B-872A-A01EF02F0003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2ADFE-A60C-43EE-AFF7-1183AA72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8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146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021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977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0C9E4CB-633C-7F9D-81F1-9061A60AF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5A9D81-7630-47C0-877E-9197B2BA9C83}" type="slidenum">
              <a:rPr lang="en-US" altLang="zh-CN" sz="130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3C4C60C-EDE6-0712-B23F-76B5CA4686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8436B11-CC64-842A-832C-968BBCC0F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634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257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976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8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20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78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A5CECCD-2023-876A-FEBB-792F44FBF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F2B027-F883-44CA-AC00-6E5EB78E8279}" type="slidenum">
              <a:rPr lang="en-US" altLang="zh-CN" sz="130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EC237AC-505C-AAD0-E907-F4F00ED630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E02F593-0A99-BB2D-1F84-123640D42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33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99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05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93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1EC3D0D-BA8B-9765-C96F-C48B97FA0F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720A47A-DE40-41CD-6C95-D0C50BCA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06542A2-39AE-8594-C522-5FA18577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2461C-9577-4148-9ED5-F3E4C7A9A4D7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87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31943-B35C-3C05-2639-EB9D4E8EF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3322A-9458-D6C9-FFF5-7BC3CC1AE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49777-4FFE-80AF-7A3C-B065EA9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D2C19-1169-D50D-3933-70255FC7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2A364-EA32-C0E2-5CC5-879873B8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B9B8-687B-307A-2F24-BCF48B8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30BD5-0FCA-C885-E1D7-40AF9A848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D719D-DFF1-2FDE-7694-CEE2FBB0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0859D-30F7-6B48-0EC9-5250F501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94C19-6804-C839-B23C-D19D0340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4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43D595-B91F-A89E-BD11-8327E5C5E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8AD97-5699-A5CF-C8B5-20140ED98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3ECC0-4BD8-CBCE-4733-53F69362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1DF61-D6FB-4493-7FE9-802CFD5F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F32C1-3062-A2B4-A4AD-15136BED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3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71573A-6A2F-086D-CD26-E5A26A9AD8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720F-8432-4B3E-B72C-B117D17B01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7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9181D-7E3A-03A6-1D4B-830EBC69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A2C71-4044-BF5A-4B64-5B582A98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A8823-BBEB-7F1C-C4F4-B6A26D7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BD2A9-2D69-94B6-8EEA-70F3E63C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3129E-8B75-7447-6B7B-2CA7D061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FB89-F0C6-5A0A-CBC9-581BE552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F4E88-2542-CE61-353D-DE44E579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B8ED6-ECEF-B07F-001C-39673F36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2CCF3-6C9C-8AA9-B8FD-84439C07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A40BF-9AC9-7123-C33A-F7F202D4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DB081-1B8A-4367-14B2-0C4BC6CA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2B7AF-F886-D35D-2FAF-5E09B0B17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BD943-02ED-55BB-A219-F98E8750A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3B6A9-A1B1-1AED-3D89-0D314807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19F17-ECAA-9921-714F-DB4BE94E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68C96-C446-C911-9B05-A488BCD4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2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5600-6345-A490-18BA-1325830A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D9834-AFEA-6324-95ED-5F717AC60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9F5B57-7989-5F18-8D76-789178CA3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1917F-8292-6270-7A33-F90A4C02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6D53F-1F51-033F-12B9-C1C41209C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2BCAE7-A8CA-F51D-EA69-0357311A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E0B49A-EBB7-26D1-B3EE-63D6611F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4C2FE7-40BE-5ED7-4057-DB34FBE3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9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76A7A-0400-5EAC-AB44-1D11622E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573846-2FAC-F3EC-0849-D2C123B8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C3A9D7-AFAF-4F3F-701F-D822390D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C0C7EA-ABE2-25B3-F286-B79E8F1C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0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8D66B7-6BE5-19F4-A62C-7AD7FD98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50D4B6-2E06-0EB8-1867-7D834F49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48F01-E2D7-990F-FC36-C80167D4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6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118F8-3430-19B1-6F23-47064F5F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ED1B4-5AAD-D3CA-F2F7-1C41C7F5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9C5B5-E7BA-0640-1F8D-110B5D19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E544E-3BC1-915C-09D4-2B713B29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0F494-3EC4-025F-1C84-6171C0AF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3A905-3B58-F4FC-4A7A-99CAA97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3CD0B-2865-600B-3189-0AD793B4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C53A8A-D384-9EEE-A112-27B02E33D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F1CEC-6193-875F-A55D-EA2F164D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815E8-313F-5464-5CEB-DDDE9B82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64562-6C8C-F5B4-97A2-6A4A84C2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7A144-F8B3-F267-09CB-C617E106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3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876DD2-B10B-9387-6E0B-F470A4F8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29EAA-4764-5B40-DF9D-0411831D7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6ABB2-86AF-C9F7-A6EB-C36267055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8AE4-2B29-4BC6-A471-4733DBD4568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0E4D1-F1FE-5B2A-4020-2F53CA5C6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6A5F5-7CF9-9DC5-5B14-F3739EA3E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D4A5-D777-4366-B1E3-9BFCFEA75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0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file:///E:\songyou\&#25945;&#23398;\&#31639;&#27861;&#23548;&#35770;-2004-2-3\introduction-to-algorithms\book6\3_a.gif" TargetMode="External"/><Relationship Id="rId5" Type="http://schemas.openxmlformats.org/officeDocument/2006/relationships/image" Target="../media/image2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file:///E:\songyou\&#25945;&#23398;\&#31639;&#27861;&#23548;&#35770;-2004-2-3\introduction-to-algorithms\book6\3_a.gi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9240" y="275665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b="1" dirty="0">
                <a:solidFill>
                  <a:srgbClr val="BA323F"/>
                </a:solidFill>
              </a:rPr>
              <a:t>Space and time analysis of Insertion Sorting</a:t>
            </a:r>
            <a:endParaRPr lang="zh-CN" altLang="zh-CN" sz="3600" b="1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144691"/>
            <a:ext cx="10637301" cy="450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  <a:buNone/>
            </a:pPr>
            <a:r>
              <a:rPr kumimoji="1" lang="en-US" altLang="zh-CN" sz="3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Goals:</a:t>
            </a:r>
          </a:p>
          <a:p>
            <a:pPr>
              <a:buSzPct val="70000"/>
            </a:pP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Start using framework for describing and analyzing</a:t>
            </a:r>
            <a:endParaRPr kumimoji="1"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SzPct val="70000"/>
            </a:pP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Examine insertion sort algorithm </a:t>
            </a:r>
          </a:p>
          <a:p>
            <a:pPr>
              <a:buSzPct val="70000"/>
            </a:pP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See how to describe algorithm in pseudocode</a:t>
            </a:r>
            <a:endParaRPr kumimoji="1"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SzPct val="70000"/>
            </a:pP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 using asymptotic notation (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next page) </a:t>
            </a:r>
            <a:r>
              <a:rPr kumimoji="1"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to express running-time analysis    </a:t>
            </a:r>
            <a:endParaRPr kumimoji="1"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SzPct val="70000"/>
              <a:buNone/>
            </a:pPr>
            <a:endParaRPr kumimoji="1"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1ED7573E-DF48-56F3-8470-383669FF7021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6680" y="203737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class exercise answer:</a:t>
            </a:r>
            <a:endParaRPr lang="zh-CN" altLang="zh-CN" sz="3600" dirty="0">
              <a:solidFill>
                <a:srgbClr val="C82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144691"/>
            <a:ext cx="10637301" cy="50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SzPct val="70000"/>
              <a:buNone/>
            </a:pP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16CB2216-6120-2F3F-28D5-7C2AA6406021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BE98B6-9C16-48BD-8A6D-B84CB448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55" y="927690"/>
            <a:ext cx="10637301" cy="523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SzPct val="70000"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Using the below figure as a model, illustrates the operation of insertion-sort on the array A={31, 41, 59, 26, 47, 58} </a:t>
            </a:r>
          </a:p>
          <a:p>
            <a:pPr marL="0" indent="0">
              <a:buSzPct val="70000"/>
              <a:buNone/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790340-6BAA-41F4-9A8C-E6296676F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48701"/>
              </p:ext>
            </p:extLst>
          </p:nvPr>
        </p:nvGraphicFramePr>
        <p:xfrm>
          <a:off x="674560" y="1845801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704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640E078F-9529-47AA-9753-D119A9E3D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12456"/>
              </p:ext>
            </p:extLst>
          </p:nvPr>
        </p:nvGraphicFramePr>
        <p:xfrm>
          <a:off x="674560" y="2732331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704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D1BEEC-6075-48A4-9D1F-AA6658AB365C}"/>
              </a:ext>
            </a:extLst>
          </p:cNvPr>
          <p:cNvSpPr txBox="1"/>
          <p:nvPr/>
        </p:nvSpPr>
        <p:spPr>
          <a:xfrm>
            <a:off x="196766" y="2667478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b.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F89FA880-3C88-4E21-96AA-CEDEB968E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33004"/>
              </p:ext>
            </p:extLst>
          </p:nvPr>
        </p:nvGraphicFramePr>
        <p:xfrm>
          <a:off x="674560" y="3419573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704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9DB197-3D49-4315-8DB3-A44DBC676B5F}"/>
              </a:ext>
            </a:extLst>
          </p:cNvPr>
          <p:cNvSpPr txBox="1"/>
          <p:nvPr/>
        </p:nvSpPr>
        <p:spPr>
          <a:xfrm>
            <a:off x="196766" y="33547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c.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8434FEA0-4FBB-45FD-B58A-F10FFC36B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05832"/>
              </p:ext>
            </p:extLst>
          </p:nvPr>
        </p:nvGraphicFramePr>
        <p:xfrm>
          <a:off x="674560" y="4135577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704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09E484-A707-493A-BD45-6F6019BA2A2F}"/>
              </a:ext>
            </a:extLst>
          </p:cNvPr>
          <p:cNvSpPr txBox="1"/>
          <p:nvPr/>
        </p:nvSpPr>
        <p:spPr>
          <a:xfrm>
            <a:off x="196766" y="4070724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EEB6F-07FA-4B91-958D-7CB7AB4006AD}"/>
              </a:ext>
            </a:extLst>
          </p:cNvPr>
          <p:cNvSpPr txBox="1"/>
          <p:nvPr/>
        </p:nvSpPr>
        <p:spPr>
          <a:xfrm>
            <a:off x="9295882" y="1816531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Key=41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A7C9F-62C2-4E04-BB84-E5C4E225F0AB}"/>
              </a:ext>
            </a:extLst>
          </p:cNvPr>
          <p:cNvSpPr txBox="1"/>
          <p:nvPr/>
        </p:nvSpPr>
        <p:spPr>
          <a:xfrm>
            <a:off x="9359793" y="273075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Key=59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2A56B-2495-4356-AB98-188345085AA9}"/>
              </a:ext>
            </a:extLst>
          </p:cNvPr>
          <p:cNvSpPr txBox="1"/>
          <p:nvPr/>
        </p:nvSpPr>
        <p:spPr>
          <a:xfrm>
            <a:off x="9359793" y="3513159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Key=26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E2052E03-BE08-4E22-8144-053B80C8C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56780"/>
              </p:ext>
            </p:extLst>
          </p:nvPr>
        </p:nvGraphicFramePr>
        <p:xfrm>
          <a:off x="674560" y="5021145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704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207141C-622D-4458-86E4-F20AB93FADE9}"/>
              </a:ext>
            </a:extLst>
          </p:cNvPr>
          <p:cNvSpPr txBox="1"/>
          <p:nvPr/>
        </p:nvSpPr>
        <p:spPr>
          <a:xfrm>
            <a:off x="196766" y="4956292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B4CD1-33E5-4C52-A064-886840457777}"/>
              </a:ext>
            </a:extLst>
          </p:cNvPr>
          <p:cNvSpPr txBox="1"/>
          <p:nvPr/>
        </p:nvSpPr>
        <p:spPr>
          <a:xfrm>
            <a:off x="9359793" y="413027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Key=47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BABED-DBE6-4F7D-962E-9D42EAF7B353}"/>
              </a:ext>
            </a:extLst>
          </p:cNvPr>
          <p:cNvSpPr txBox="1"/>
          <p:nvPr/>
        </p:nvSpPr>
        <p:spPr>
          <a:xfrm>
            <a:off x="9446290" y="4945867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Key=58</a:t>
            </a:r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1869BCAD-383C-4A73-B761-576A9D4BC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08755"/>
              </p:ext>
            </p:extLst>
          </p:nvPr>
        </p:nvGraphicFramePr>
        <p:xfrm>
          <a:off x="674560" y="5906713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704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1E59F84-3912-4CE9-A73F-C60D5AEF82E9}"/>
              </a:ext>
            </a:extLst>
          </p:cNvPr>
          <p:cNvSpPr txBox="1"/>
          <p:nvPr/>
        </p:nvSpPr>
        <p:spPr>
          <a:xfrm>
            <a:off x="196766" y="584186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4219978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  <p:bldP spid="5" grpId="0" build="p" autoUpdateAnimBg="0"/>
      <p:bldP spid="5" grpId="1" build="allAtOnce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B20C36-69F1-420E-8B3E-072A109D3A21}"/>
              </a:ext>
            </a:extLst>
          </p:cNvPr>
          <p:cNvSpPr txBox="1"/>
          <p:nvPr/>
        </p:nvSpPr>
        <p:spPr>
          <a:xfrm>
            <a:off x="123567" y="143816"/>
            <a:ext cx="112281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C82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class exercise 2: </a:t>
            </a: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Rewrite the INSERTION-SORT procedure to sort into nonincreasing (</a:t>
            </a:r>
            <a:r>
              <a:rPr lang="en-US" sz="2400" b="1" i="0" dirty="0">
                <a:solidFill>
                  <a:srgbClr val="232629"/>
                </a:solidFill>
                <a:effectLst/>
                <a:latin typeface="-apple-system"/>
              </a:rPr>
              <a:t>descending order)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instead of nondecreasing order (</a:t>
            </a:r>
            <a:r>
              <a:rPr lang="en-US" sz="2400" b="1" i="0" dirty="0">
                <a:solidFill>
                  <a:srgbClr val="232629"/>
                </a:solidFill>
                <a:effectLst/>
                <a:latin typeface="-apple-system"/>
              </a:rPr>
              <a:t>Increasing</a:t>
            </a:r>
            <a:r>
              <a:rPr lang="en-US" sz="2400" b="0" i="0" dirty="0">
                <a:solidFill>
                  <a:srgbClr val="232629"/>
                </a:solidFill>
                <a:effectLst/>
                <a:latin typeface="-apple-system"/>
              </a:rPr>
              <a:t> would be </a:t>
            </a:r>
            <a:r>
              <a:rPr lang="en-US" sz="2400" b="1" i="0" dirty="0">
                <a:solidFill>
                  <a:srgbClr val="232629"/>
                </a:solidFill>
                <a:effectLst/>
                <a:latin typeface="-apple-system"/>
              </a:rPr>
              <a:t>ascending)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For instance: A={5, 2, 4, 6, 1, 3}; A= {6, 5, 4, 3, 2, 1}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03CD2F0-2425-4696-B29F-D1C7B1077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1" y="2056405"/>
            <a:ext cx="8256595" cy="3615862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defTabSz="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1938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193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193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193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INSERTION-SORT(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	for(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2;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&lt;=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length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]; </a:t>
            </a:r>
            <a:r>
              <a:rPr lang="en-US" altLang="zh-CN" sz="1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++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// loop header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	{		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				// Insert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into the sorted sequence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[1 ..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				i←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				while( i &gt; 0 &amp;&amp;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&gt;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6				{		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[i+1] =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7						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i-1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8				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9				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[i+1] =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10	} 	// loop body below</a:t>
            </a:r>
          </a:p>
        </p:txBody>
      </p:sp>
    </p:spTree>
    <p:extLst>
      <p:ext uri="{BB962C8B-B14F-4D97-AF65-F5344CB8AC3E}">
        <p14:creationId xmlns:p14="http://schemas.microsoft.com/office/powerpoint/2010/main" val="175905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B20C36-69F1-420E-8B3E-072A109D3A21}"/>
              </a:ext>
            </a:extLst>
          </p:cNvPr>
          <p:cNvSpPr txBox="1"/>
          <p:nvPr/>
        </p:nvSpPr>
        <p:spPr>
          <a:xfrm>
            <a:off x="123567" y="143816"/>
            <a:ext cx="112281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C82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class exercise 2 answer: </a:t>
            </a: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Rewrite the INSERTION-SORT procedure to sort into nonincreasing (</a:t>
            </a:r>
            <a:r>
              <a:rPr lang="en-US" sz="2400" b="1" i="0" dirty="0">
                <a:solidFill>
                  <a:srgbClr val="232629"/>
                </a:solidFill>
                <a:effectLst/>
                <a:latin typeface="-apple-system"/>
              </a:rPr>
              <a:t>descending order)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instead of nondecreasing order (</a:t>
            </a:r>
            <a:r>
              <a:rPr lang="en-US" sz="2400" b="1" i="0" dirty="0">
                <a:solidFill>
                  <a:srgbClr val="232629"/>
                </a:solidFill>
                <a:effectLst/>
                <a:latin typeface="-apple-system"/>
              </a:rPr>
              <a:t>Increasing</a:t>
            </a:r>
            <a:r>
              <a:rPr lang="en-US" sz="2400" b="0" i="0" dirty="0">
                <a:solidFill>
                  <a:srgbClr val="232629"/>
                </a:solidFill>
                <a:effectLst/>
                <a:latin typeface="-apple-system"/>
              </a:rPr>
              <a:t> would be </a:t>
            </a:r>
            <a:r>
              <a:rPr lang="en-US" sz="2400" b="1" i="0" dirty="0">
                <a:solidFill>
                  <a:srgbClr val="232629"/>
                </a:solidFill>
                <a:effectLst/>
                <a:latin typeface="-apple-system"/>
              </a:rPr>
              <a:t>ascending)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For instance: A={5, 2, 4, 6, 1, 3}; A= {6, 5, 4, 3, 2, 1}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03CD2F0-2425-4696-B29F-D1C7B1077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37" y="1809270"/>
            <a:ext cx="8256595" cy="4790350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defTabSz="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1938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193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193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193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INSERTION-SORT(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	for(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2;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&lt;=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length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]; </a:t>
            </a:r>
            <a:r>
              <a:rPr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++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// loop header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	{		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				// Insert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into the sorted sequence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[1 ..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				i←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				while( i &gt; 0 &amp;&amp;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6				{		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[i+1] 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7						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i-1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8				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9				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[i+1] 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10	} 	// loop body below</a:t>
            </a:r>
          </a:p>
        </p:txBody>
      </p:sp>
    </p:spTree>
    <p:extLst>
      <p:ext uri="{BB962C8B-B14F-4D97-AF65-F5344CB8AC3E}">
        <p14:creationId xmlns:p14="http://schemas.microsoft.com/office/powerpoint/2010/main" val="367319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B20C36-69F1-420E-8B3E-072A109D3A21}"/>
              </a:ext>
            </a:extLst>
          </p:cNvPr>
          <p:cNvSpPr txBox="1"/>
          <p:nvPr/>
        </p:nvSpPr>
        <p:spPr>
          <a:xfrm>
            <a:off x="123567" y="143816"/>
            <a:ext cx="1122817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C82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class exercise 3: </a:t>
            </a: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Consider the searching problem:</a:t>
            </a: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Input: A sequence of n numbers A={a1,a2,....an} and a value v.</a:t>
            </a:r>
          </a:p>
          <a:p>
            <a:pPr algn="l"/>
            <a:endParaRPr kumimoji="1"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Output: An index </a:t>
            </a:r>
            <a:r>
              <a:rPr kumimoji="1"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such that v=A[</a:t>
            </a:r>
            <a:r>
              <a:rPr kumimoji="1"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] or the special value NIL if v does not appear in A. Write pseudocode for linear search, which scans through the sequence, looking for v. Using a loop invariant, prove that your algorithm is correct. Make sure that your loop invariant fulfills the three necessary properties.</a:t>
            </a:r>
          </a:p>
        </p:txBody>
      </p:sp>
    </p:spTree>
    <p:extLst>
      <p:ext uri="{BB962C8B-B14F-4D97-AF65-F5344CB8AC3E}">
        <p14:creationId xmlns:p14="http://schemas.microsoft.com/office/powerpoint/2010/main" val="261061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B20C36-69F1-420E-8B3E-072A109D3A21}"/>
              </a:ext>
            </a:extLst>
          </p:cNvPr>
          <p:cNvSpPr txBox="1"/>
          <p:nvPr/>
        </p:nvSpPr>
        <p:spPr>
          <a:xfrm>
            <a:off x="123567" y="143816"/>
            <a:ext cx="1122817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C82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class exercise 3 answer:</a:t>
            </a:r>
          </a:p>
          <a:p>
            <a:pPr algn="l"/>
            <a:endParaRPr kumimoji="1" lang="en-US" altLang="zh-CN" sz="2400" dirty="0">
              <a:solidFill>
                <a:srgbClr val="C82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Algorithm for exercise 3 : </a:t>
            </a: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0:    Linear-Search(A, v)</a:t>
            </a: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1:    </a:t>
            </a:r>
            <a:r>
              <a:rPr kumimoji="1"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= NIL //the special value NIL if v does not appear in A</a:t>
            </a: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2:    for j = 1  to  </a:t>
            </a:r>
            <a:r>
              <a:rPr kumimoji="1"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A.length</a:t>
            </a: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3:        if A[ j ] = v then</a:t>
            </a: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4:           </a:t>
            </a:r>
            <a:r>
              <a:rPr kumimoji="1"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= j</a:t>
            </a: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5:           return </a:t>
            </a:r>
            <a:r>
              <a:rPr kumimoji="1"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kumimoji="1"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6:        end if</a:t>
            </a: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7:   end for</a:t>
            </a:r>
          </a:p>
          <a:p>
            <a:pPr algn="l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8:   return </a:t>
            </a:r>
            <a:r>
              <a:rPr kumimoji="1"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endParaRPr kumimoji="1" lang="en-US" altLang="zh-CN" sz="2400" dirty="0">
              <a:solidFill>
                <a:srgbClr val="C82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9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Analyzing algorithms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144691"/>
            <a:ext cx="10637301" cy="50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Analyzing an algorithm means predicting the resources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Resources:</a:t>
            </a:r>
          </a:p>
          <a:p>
            <a:pPr lvl="2">
              <a:buSzPct val="45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memory (space)</a:t>
            </a:r>
          </a:p>
          <a:p>
            <a:pPr lvl="2">
              <a:buSzPct val="45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communication bandwidth (</a:t>
            </a:r>
            <a:r>
              <a:rPr lang="en-US" sz="2800" dirty="0"/>
              <a:t>The maximum amount of data transmitted over an internet connection in a given amount of time)</a:t>
            </a:r>
            <a:endParaRPr kumimoji="1"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buSzPct val="45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primary concern computer hardware</a:t>
            </a:r>
          </a:p>
          <a:p>
            <a:pPr lvl="2">
              <a:buSzPct val="45000"/>
            </a:pPr>
            <a:r>
              <a:rPr kumimoji="1"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computational time (in CPU, I/O, …)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 our class </a:t>
            </a:r>
            <a:r>
              <a:rPr kumimoji="1" lang="en-US" altLang="zh-CN" sz="2800" dirty="0">
                <a:solidFill>
                  <a:srgbClr val="BA323F"/>
                </a:solidFill>
              </a:rPr>
              <a:t>Space and time Complexity analysis will be addressed</a:t>
            </a:r>
            <a:endParaRPr kumimoji="1" lang="en-US" altLang="zh-CN" sz="2800" dirty="0">
              <a:solidFill>
                <a:srgbClr val="A6464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ED35200F-E7B0-B8B7-5A4F-2A10000F9E18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31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 Analyzing algorithms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144691"/>
            <a:ext cx="10637301" cy="50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RAM model: Algorithms will be implemented as computer programs.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RAM, a generic one-processor, instructions are executed one after another, with no concurrent operations.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RAM contains instructions commonly</a:t>
            </a:r>
          </a:p>
          <a:p>
            <a:pPr lvl="2"/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Arithmetic (add, subtract, multiply, divide, remainder, floor, ceiling)</a:t>
            </a:r>
          </a:p>
          <a:p>
            <a:pPr lvl="2"/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 movement (load, store, copy)</a:t>
            </a:r>
          </a:p>
          <a:p>
            <a:pPr lvl="2"/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Control (conditional and unconditional branch, subroutine call and return)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Each such instruction takes a constant amount of time.</a:t>
            </a: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C44CD015-E569-6FE8-9CEA-BE2A84B76204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46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Analyzing algorithms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144691"/>
            <a:ext cx="10637301" cy="50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Analyzing a simple algorithm can be a challenge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Mathematics required: combinatorics, probability theory, algebraic skill</a:t>
            </a:r>
            <a:endParaRPr kumimoji="1"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 ability to identify the most significant terms in a formula</a:t>
            </a:r>
            <a:endParaRPr kumimoji="1"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Summarizing an algorithm in simple formulas</a:t>
            </a: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8F2FB0C7-BD1D-6EBB-A094-6A643BA2B962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58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b="1" dirty="0">
                <a:solidFill>
                  <a:srgbClr val="C82434"/>
                </a:solidFill>
              </a:rPr>
              <a:t>Analyzing algorithms</a:t>
            </a:r>
            <a:endParaRPr lang="zh-CN" altLang="zh-CN" sz="3600" b="1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144691"/>
            <a:ext cx="10637301" cy="529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Running time of a program is described as a function of the size of its input.   </a:t>
            </a:r>
            <a:endParaRPr kumimoji="1" lang="en-US" altLang="zh-CN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input size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number of items in the input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depends on the problem</a:t>
            </a:r>
          </a:p>
          <a:p>
            <a:pPr lvl="1">
              <a:buClr>
                <a:schemeClr val="tx1"/>
              </a:buClr>
              <a:buSzPct val="60000"/>
              <a:buNone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sorting array A: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length of A	</a:t>
            </a:r>
            <a:endParaRPr kumimoji="1" lang="en-US" altLang="zh-CN" sz="2800" i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  <a:buSzPct val="60000"/>
              <a:buNone/>
            </a:pP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graph: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can be the numbers of vertices and edges</a:t>
            </a:r>
            <a:endParaRPr kumimoji="1" lang="en-US" altLang="zh-CN" sz="2800" i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Running time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): on a particular input,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number of primitive operations or “steps”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executed</a:t>
            </a:r>
            <a:endParaRPr kumimoji="1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steps are </a:t>
            </a:r>
            <a:r>
              <a:rPr kumimoji="1" lang="en-US" altLang="zh-CN" sz="2800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machine-independent</a:t>
            </a:r>
            <a:endParaRPr kumimoji="1" lang="en-US" altLang="zh-CN" sz="2800" dirty="0">
              <a:solidFill>
                <a:srgbClr val="BA323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kumimoji="1" lang="en-US" altLang="zh-CN" sz="2800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constant amount of time </a:t>
            </a:r>
            <a:r>
              <a:rPr kumimoji="1" lang="en-US" altLang="zh-CN" sz="2800" i="1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i="1" baseline="-25000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(constant) is required to execute the </a:t>
            </a:r>
            <a:r>
              <a:rPr kumimoji="1" lang="en-US" altLang="zh-CN" sz="2800" i="1" dirty="0" err="1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dirty="0" err="1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</a:t>
            </a:r>
            <a:r>
              <a:rPr kumimoji="1" lang="en-US" altLang="zh-CN" sz="2800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line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pseudocode</a:t>
            </a:r>
            <a:endParaRPr kumimoji="1" lang="en-US" altLang="zh-CN" sz="2800" dirty="0">
              <a:solidFill>
                <a:srgbClr val="6666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33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590" name="Object 6">
            <a:extLst>
              <a:ext uri="{FF2B5EF4-FFF2-40B4-BE49-F238E27FC236}">
                <a16:creationId xmlns:a16="http://schemas.microsoft.com/office/drawing/2014/main" id="{8769BB7B-4CA4-C312-93D2-E844ABBF1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361269"/>
              </p:ext>
            </p:extLst>
          </p:nvPr>
        </p:nvGraphicFramePr>
        <p:xfrm>
          <a:off x="391964" y="5017895"/>
          <a:ext cx="10580836" cy="1770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4" imgW="4749800" imgH="444500" progId="Equation.DSMT4">
                  <p:embed/>
                </p:oleObj>
              </mc:Choice>
              <mc:Fallback>
                <p:oleObj name="Equation" r:id="rId4" imgW="4749800" imgH="444500" progId="Equation.DSMT4">
                  <p:embed/>
                  <p:pic>
                    <p:nvPicPr>
                      <p:cNvPr id="579590" name="Object 6">
                        <a:extLst>
                          <a:ext uri="{FF2B5EF4-FFF2-40B4-BE49-F238E27FC236}">
                            <a16:creationId xmlns:a16="http://schemas.microsoft.com/office/drawing/2014/main" id="{8769BB7B-4CA4-C312-93D2-E844ABBF1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64" y="5017895"/>
                        <a:ext cx="10580836" cy="1770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9">
            <a:extLst>
              <a:ext uri="{FF2B5EF4-FFF2-40B4-BE49-F238E27FC236}">
                <a16:creationId xmlns:a16="http://schemas.microsoft.com/office/drawing/2014/main" id="{27E73496-2BBB-2C2D-8CF8-2A8AE2CAC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81" y="643798"/>
            <a:ext cx="11640824" cy="4354718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defTabSz="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1938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193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193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193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INSERTION-SORT(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                                                          cost			 Total times</a:t>
            </a:r>
          </a:p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	for(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2;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&lt;=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length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];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++)							                   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 *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</a:p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	{	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												                                 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 *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-1)</a:t>
            </a:r>
          </a:p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			// Insert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into the sorted sequence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[1 ..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-1]	      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=0			 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*(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-1)</a:t>
            </a:r>
          </a:p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			</a:t>
            </a:r>
            <a:r>
              <a:rPr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													                                    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4 *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-1)</a:t>
            </a:r>
          </a:p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			while( </a:t>
            </a:r>
            <a:r>
              <a:rPr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 0 &amp;&amp;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&gt;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							                  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6			{		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+1] 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									 </a:t>
            </a:r>
            <a:endParaRPr lang="en-US" altLang="zh-CN" sz="2400" b="1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7					</a:t>
            </a:r>
            <a:r>
              <a:rPr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											                                   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zh-CN" sz="2400" b="1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8			}                                                                                      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</a:p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9			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+1] 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							                                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8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* 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-1)</a:t>
            </a:r>
            <a:endParaRPr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675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10	}</a:t>
            </a:r>
          </a:p>
        </p:txBody>
      </p:sp>
      <p:graphicFrame>
        <p:nvGraphicFramePr>
          <p:cNvPr id="31750" name="Object 10">
            <a:extLst>
              <a:ext uri="{FF2B5EF4-FFF2-40B4-BE49-F238E27FC236}">
                <a16:creationId xmlns:a16="http://schemas.microsoft.com/office/drawing/2014/main" id="{C291CD81-6A23-F2D2-09F4-7BC4E14BB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001868"/>
              </p:ext>
            </p:extLst>
          </p:nvPr>
        </p:nvGraphicFramePr>
        <p:xfrm>
          <a:off x="9441577" y="2574053"/>
          <a:ext cx="2284258" cy="150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6" imgW="774364" imgH="952087" progId="Equation.DSMT4">
                  <p:embed/>
                </p:oleObj>
              </mc:Choice>
              <mc:Fallback>
                <p:oleObj name="Equation" r:id="rId6" imgW="774364" imgH="952087" progId="Equation.DSMT4">
                  <p:embed/>
                  <p:pic>
                    <p:nvPicPr>
                      <p:cNvPr id="31750" name="Object 10">
                        <a:extLst>
                          <a:ext uri="{FF2B5EF4-FFF2-40B4-BE49-F238E27FC236}">
                            <a16:creationId xmlns:a16="http://schemas.microsoft.com/office/drawing/2014/main" id="{C291CD81-6A23-F2D2-09F4-7BC4E14BB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1577" y="2574053"/>
                        <a:ext cx="2284258" cy="1506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3">
            <a:extLst>
              <a:ext uri="{FF2B5EF4-FFF2-40B4-BE49-F238E27FC236}">
                <a16:creationId xmlns:a16="http://schemas.microsoft.com/office/drawing/2014/main" id="{5EA1DF68-C154-7DA8-CF31-43C0627C101D}"/>
              </a:ext>
            </a:extLst>
          </p:cNvPr>
          <p:cNvSpPr txBox="1">
            <a:spLocks noChangeArrowheads="1"/>
          </p:cNvSpPr>
          <p:nvPr/>
        </p:nvSpPr>
        <p:spPr>
          <a:xfrm>
            <a:off x="222195" y="69123"/>
            <a:ext cx="10637301" cy="57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>
                <a:solidFill>
                  <a:srgbClr val="C82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insertion sort</a:t>
            </a:r>
            <a:endParaRPr lang="zh-CN" altLang="zh-CN" sz="3600" dirty="0">
              <a:solidFill>
                <a:srgbClr val="C82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0A12A7-7BDC-4E20-9592-57BC1488B4CE}"/>
              </a:ext>
            </a:extLst>
          </p:cNvPr>
          <p:cNvCxnSpPr/>
          <p:nvPr/>
        </p:nvCxnSpPr>
        <p:spPr>
          <a:xfrm flipV="1">
            <a:off x="8256494" y="3352800"/>
            <a:ext cx="494801" cy="259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28130F-F4E8-49CC-988A-92E3CF4E8907}"/>
              </a:ext>
            </a:extLst>
          </p:cNvPr>
          <p:cNvCxnSpPr/>
          <p:nvPr/>
        </p:nvCxnSpPr>
        <p:spPr>
          <a:xfrm flipV="1">
            <a:off x="8256494" y="3884091"/>
            <a:ext cx="494801" cy="133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9B35D-67A8-4373-B2D7-EEDD319EE62F}"/>
              </a:ext>
            </a:extLst>
          </p:cNvPr>
          <p:cNvCxnSpPr/>
          <p:nvPr/>
        </p:nvCxnSpPr>
        <p:spPr>
          <a:xfrm>
            <a:off x="8350734" y="2796988"/>
            <a:ext cx="4005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3D7FA4-B462-4761-9D74-155E87915723}"/>
              </a:ext>
            </a:extLst>
          </p:cNvPr>
          <p:cNvCxnSpPr/>
          <p:nvPr/>
        </p:nvCxnSpPr>
        <p:spPr>
          <a:xfrm>
            <a:off x="8350734" y="4387329"/>
            <a:ext cx="551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60F0B5-B845-424C-8095-45CA7784FF76}"/>
              </a:ext>
            </a:extLst>
          </p:cNvPr>
          <p:cNvSpPr txBox="1"/>
          <p:nvPr/>
        </p:nvSpPr>
        <p:spPr>
          <a:xfrm>
            <a:off x="5202505" y="25121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1CFA09-47AB-4740-ADCA-A63499BEA0FC}"/>
              </a:ext>
            </a:extLst>
          </p:cNvPr>
          <p:cNvCxnSpPr>
            <a:cxnSpLocks/>
          </p:cNvCxnSpPr>
          <p:nvPr/>
        </p:nvCxnSpPr>
        <p:spPr>
          <a:xfrm flipH="1">
            <a:off x="4779689" y="2650613"/>
            <a:ext cx="482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E4E9F0-A6A9-488A-8E0C-3625A7354939}"/>
              </a:ext>
            </a:extLst>
          </p:cNvPr>
          <p:cNvSpPr txBox="1"/>
          <p:nvPr/>
        </p:nvSpPr>
        <p:spPr>
          <a:xfrm>
            <a:off x="8751295" y="2650613"/>
            <a:ext cx="89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5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*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E16F1-2487-4D9A-A6F2-7B0AC0B9C8AD}"/>
              </a:ext>
            </a:extLst>
          </p:cNvPr>
          <p:cNvSpPr txBox="1"/>
          <p:nvPr/>
        </p:nvSpPr>
        <p:spPr>
          <a:xfrm>
            <a:off x="8749371" y="3187038"/>
            <a:ext cx="89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*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124A6D-1E26-4A2A-A5DC-CF9AC5EC6B9D}"/>
              </a:ext>
            </a:extLst>
          </p:cNvPr>
          <p:cNvSpPr txBox="1"/>
          <p:nvPr/>
        </p:nvSpPr>
        <p:spPr>
          <a:xfrm>
            <a:off x="8858081" y="3660261"/>
            <a:ext cx="89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*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1AA99D-2631-4465-9EB5-D9CD3A7E5EA8}"/>
              </a:ext>
            </a:extLst>
          </p:cNvPr>
          <p:cNvSpPr txBox="1"/>
          <p:nvPr/>
        </p:nvSpPr>
        <p:spPr>
          <a:xfrm>
            <a:off x="4133296" y="310933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Shifting right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D99D2-FA9C-4B1D-AA30-FF26AAF30BC1}"/>
              </a:ext>
            </a:extLst>
          </p:cNvPr>
          <p:cNvCxnSpPr>
            <a:cxnSpLocks/>
          </p:cNvCxnSpPr>
          <p:nvPr/>
        </p:nvCxnSpPr>
        <p:spPr>
          <a:xfrm flipH="1">
            <a:off x="3710480" y="3247838"/>
            <a:ext cx="482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E6220-29EE-4E5A-80A9-D6A6F060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77" y="174574"/>
            <a:ext cx="11672470" cy="64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9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8A31-0C8A-44D1-8663-F27378CEC6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11789" y="101693"/>
            <a:ext cx="4955273" cy="1319589"/>
          </a:xfrm>
        </p:spPr>
        <p:txBody>
          <a:bodyPr>
            <a:normAutofit fontScale="25000" lnSpcReduction="20000"/>
          </a:bodyPr>
          <a:lstStyle/>
          <a:p>
            <a:pPr marL="0" indent="0" algn="r">
              <a:buNone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&gt;1 &amp;&amp; array[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]&gt;key)  C5</a:t>
            </a:r>
          </a:p>
          <a:p>
            <a:pPr marL="0" indent="0" algn="r">
              <a:buNone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array[i+1]=array[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];          C6</a:t>
            </a:r>
          </a:p>
          <a:p>
            <a:pPr marL="0" indent="0" algn="r">
              <a:buNone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=i-1;  }                            C7</a:t>
            </a:r>
          </a:p>
          <a:p>
            <a:pPr marL="0" indent="0" algn="r">
              <a:buNone/>
            </a:pPr>
            <a:r>
              <a:rPr lang="en-US" altLang="zh-CN" sz="80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A</a:t>
            </a:r>
            <a:r>
              <a:rPr lang="en-US" altLang="zh-CN" sz="8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80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8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+1] = </a:t>
            </a:r>
            <a:r>
              <a:rPr lang="en-US" altLang="zh-CN" sz="80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altLang="zh-CN" sz="8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 C8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9D7288D-D1D5-426B-9654-37A51B774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25056"/>
              </p:ext>
            </p:extLst>
          </p:nvPr>
        </p:nvGraphicFramePr>
        <p:xfrm>
          <a:off x="324938" y="689355"/>
          <a:ext cx="43546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928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</a:tblGrid>
              <a:tr h="287799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99B36B7-E327-40D7-AE87-837EC182C86C}"/>
              </a:ext>
            </a:extLst>
          </p:cNvPr>
          <p:cNvSpPr txBox="1"/>
          <p:nvPr/>
        </p:nvSpPr>
        <p:spPr>
          <a:xfrm>
            <a:off x="324938" y="10169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AED78-7A18-47EA-99DC-5335FD4021BF}"/>
              </a:ext>
            </a:extLst>
          </p:cNvPr>
          <p:cNvSpPr txBox="1"/>
          <p:nvPr/>
        </p:nvSpPr>
        <p:spPr>
          <a:xfrm>
            <a:off x="4014897" y="240227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10CD0-A5B0-484B-97D7-474467C0D05B}"/>
              </a:ext>
            </a:extLst>
          </p:cNvPr>
          <p:cNvSpPr txBox="1"/>
          <p:nvPr/>
        </p:nvSpPr>
        <p:spPr>
          <a:xfrm>
            <a:off x="2852165" y="227690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i=j-1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2A54A-AE20-4503-A292-A9E8FF5395D2}"/>
              </a:ext>
            </a:extLst>
          </p:cNvPr>
          <p:cNvSpPr txBox="1"/>
          <p:nvPr/>
        </p:nvSpPr>
        <p:spPr>
          <a:xfrm>
            <a:off x="815787" y="1208401"/>
            <a:ext cx="345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Comp=1; shifting=0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AECBBC6D-35E9-4F7A-B3EA-4ECA2E14E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59095"/>
              </p:ext>
            </p:extLst>
          </p:nvPr>
        </p:nvGraphicFramePr>
        <p:xfrm>
          <a:off x="324938" y="2706414"/>
          <a:ext cx="43546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928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</a:tblGrid>
              <a:tr h="287799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40AA7E-1814-4A04-A83F-EB0D30C8B04F}"/>
              </a:ext>
            </a:extLst>
          </p:cNvPr>
          <p:cNvSpPr txBox="1"/>
          <p:nvPr/>
        </p:nvSpPr>
        <p:spPr>
          <a:xfrm>
            <a:off x="324938" y="2118752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Between 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822D4-B675-4A9F-9EBA-FC04BB230699}"/>
              </a:ext>
            </a:extLst>
          </p:cNvPr>
          <p:cNvSpPr txBox="1"/>
          <p:nvPr/>
        </p:nvSpPr>
        <p:spPr>
          <a:xfrm>
            <a:off x="2852165" y="2244749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i=j-1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014F-9B32-49B0-ADB7-B712475CCB0D}"/>
              </a:ext>
            </a:extLst>
          </p:cNvPr>
          <p:cNvSpPr txBox="1"/>
          <p:nvPr/>
        </p:nvSpPr>
        <p:spPr>
          <a:xfrm>
            <a:off x="688989" y="3678611"/>
            <a:ext cx="345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Comp=2; shifting=1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BABD1-0986-4EF5-AFBD-2B032C692653}"/>
              </a:ext>
            </a:extLst>
          </p:cNvPr>
          <p:cNvSpPr txBox="1"/>
          <p:nvPr/>
        </p:nvSpPr>
        <p:spPr>
          <a:xfrm>
            <a:off x="4032181" y="227697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8A2AB93F-A2C6-4EFC-B7C8-C463A923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74210"/>
              </p:ext>
            </p:extLst>
          </p:nvPr>
        </p:nvGraphicFramePr>
        <p:xfrm>
          <a:off x="364820" y="3181940"/>
          <a:ext cx="43546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928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</a:tblGrid>
              <a:tr h="287799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E62298F-F467-47B4-9198-A9E51FB3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7632"/>
              </p:ext>
            </p:extLst>
          </p:nvPr>
        </p:nvGraphicFramePr>
        <p:xfrm>
          <a:off x="136680" y="4972631"/>
          <a:ext cx="43546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928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</a:tblGrid>
              <a:tr h="287799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F00C9DF-83F3-4345-90CB-29E7280484FB}"/>
              </a:ext>
            </a:extLst>
          </p:cNvPr>
          <p:cNvSpPr txBox="1"/>
          <p:nvPr/>
        </p:nvSpPr>
        <p:spPr>
          <a:xfrm>
            <a:off x="136680" y="4384969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Worst case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30A16-E95D-43C0-BCAA-42DC88E12914}"/>
              </a:ext>
            </a:extLst>
          </p:cNvPr>
          <p:cNvSpPr txBox="1"/>
          <p:nvPr/>
        </p:nvSpPr>
        <p:spPr>
          <a:xfrm>
            <a:off x="2663907" y="451096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i=j-1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A713B-ED9E-4701-A4A7-BA3A445127DC}"/>
              </a:ext>
            </a:extLst>
          </p:cNvPr>
          <p:cNvSpPr txBox="1"/>
          <p:nvPr/>
        </p:nvSpPr>
        <p:spPr>
          <a:xfrm>
            <a:off x="500731" y="5944828"/>
            <a:ext cx="345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Comp=4; shifting=4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68F9F-778F-45A2-B4AA-609F094C5EAF}"/>
              </a:ext>
            </a:extLst>
          </p:cNvPr>
          <p:cNvSpPr txBox="1"/>
          <p:nvPr/>
        </p:nvSpPr>
        <p:spPr>
          <a:xfrm>
            <a:off x="3843923" y="4543192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670D4F3C-A31A-4862-A76C-7CBF5D3F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68837"/>
              </p:ext>
            </p:extLst>
          </p:nvPr>
        </p:nvGraphicFramePr>
        <p:xfrm>
          <a:off x="176562" y="5448157"/>
          <a:ext cx="43546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928">
                  <a:extLst>
                    <a:ext uri="{9D8B030D-6E8A-4147-A177-3AD203B41FA5}">
                      <a16:colId xmlns:a16="http://schemas.microsoft.com/office/drawing/2014/main" val="1699028223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323752816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04816985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399585330"/>
                    </a:ext>
                  </a:extLst>
                </a:gridCol>
                <a:gridCol w="870928">
                  <a:extLst>
                    <a:ext uri="{9D8B030D-6E8A-4147-A177-3AD203B41FA5}">
                      <a16:colId xmlns:a16="http://schemas.microsoft.com/office/drawing/2014/main" val="1505497477"/>
                    </a:ext>
                  </a:extLst>
                </a:gridCol>
              </a:tblGrid>
              <a:tr h="287799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6875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07E3D65-7606-4759-BA4F-87FE99350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43317"/>
              </p:ext>
            </p:extLst>
          </p:nvPr>
        </p:nvGraphicFramePr>
        <p:xfrm>
          <a:off x="5269864" y="1639127"/>
          <a:ext cx="602084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161">
                  <a:extLst>
                    <a:ext uri="{9D8B030D-6E8A-4147-A177-3AD203B41FA5}">
                      <a16:colId xmlns:a16="http://schemas.microsoft.com/office/drawing/2014/main" val="213850971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881288923"/>
                    </a:ext>
                  </a:extLst>
                </a:gridCol>
                <a:gridCol w="892835">
                  <a:extLst>
                    <a:ext uri="{9D8B030D-6E8A-4147-A177-3AD203B41FA5}">
                      <a16:colId xmlns:a16="http://schemas.microsoft.com/office/drawing/2014/main" val="2702655611"/>
                    </a:ext>
                  </a:extLst>
                </a:gridCol>
                <a:gridCol w="892835">
                  <a:extLst>
                    <a:ext uri="{9D8B030D-6E8A-4147-A177-3AD203B41FA5}">
                      <a16:colId xmlns:a16="http://schemas.microsoft.com/office/drawing/2014/main" val="2514347886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856775756"/>
                    </a:ext>
                  </a:extLst>
                </a:gridCol>
                <a:gridCol w="1394161">
                  <a:extLst>
                    <a:ext uri="{9D8B030D-6E8A-4147-A177-3AD203B41FA5}">
                      <a16:colId xmlns:a16="http://schemas.microsoft.com/office/drawing/2014/main" val="4799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j=2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j=3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j=4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j=n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2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9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n(n+1)/2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9052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E1898C7-CD5E-464C-8BAC-2BB02B82A9AA}"/>
              </a:ext>
            </a:extLst>
          </p:cNvPr>
          <p:cNvSpPr txBox="1"/>
          <p:nvPr/>
        </p:nvSpPr>
        <p:spPr>
          <a:xfrm>
            <a:off x="5068185" y="1222270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C5 - comp</a:t>
            </a:r>
          </a:p>
        </p:txBody>
      </p:sp>
      <p:graphicFrame>
        <p:nvGraphicFramePr>
          <p:cNvPr id="29" name="Table 27">
            <a:extLst>
              <a:ext uri="{FF2B5EF4-FFF2-40B4-BE49-F238E27FC236}">
                <a16:creationId xmlns:a16="http://schemas.microsoft.com/office/drawing/2014/main" id="{896719D8-D42C-458B-B719-ECF59812A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190"/>
              </p:ext>
            </p:extLst>
          </p:nvPr>
        </p:nvGraphicFramePr>
        <p:xfrm>
          <a:off x="5332581" y="3832251"/>
          <a:ext cx="60208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161">
                  <a:extLst>
                    <a:ext uri="{9D8B030D-6E8A-4147-A177-3AD203B41FA5}">
                      <a16:colId xmlns:a16="http://schemas.microsoft.com/office/drawing/2014/main" val="213850971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881288923"/>
                    </a:ext>
                  </a:extLst>
                </a:gridCol>
                <a:gridCol w="892835">
                  <a:extLst>
                    <a:ext uri="{9D8B030D-6E8A-4147-A177-3AD203B41FA5}">
                      <a16:colId xmlns:a16="http://schemas.microsoft.com/office/drawing/2014/main" val="2702655611"/>
                    </a:ext>
                  </a:extLst>
                </a:gridCol>
                <a:gridCol w="892835">
                  <a:extLst>
                    <a:ext uri="{9D8B030D-6E8A-4147-A177-3AD203B41FA5}">
                      <a16:colId xmlns:a16="http://schemas.microsoft.com/office/drawing/2014/main" val="2514347886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856775756"/>
                    </a:ext>
                  </a:extLst>
                </a:gridCol>
                <a:gridCol w="1394161">
                  <a:extLst>
                    <a:ext uri="{9D8B030D-6E8A-4147-A177-3AD203B41FA5}">
                      <a16:colId xmlns:a16="http://schemas.microsoft.com/office/drawing/2014/main" val="4799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shifting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j=n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2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9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n(n+1)/2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9052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EF9FF41-5B7A-4280-A4A1-4D47BB6B9F69}"/>
              </a:ext>
            </a:extLst>
          </p:cNvPr>
          <p:cNvSpPr txBox="1"/>
          <p:nvPr/>
        </p:nvSpPr>
        <p:spPr>
          <a:xfrm>
            <a:off x="5269864" y="3410540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C6 - shifting</a:t>
            </a:r>
          </a:p>
        </p:txBody>
      </p:sp>
      <p:graphicFrame>
        <p:nvGraphicFramePr>
          <p:cNvPr id="31" name="Table 27">
            <a:extLst>
              <a:ext uri="{FF2B5EF4-FFF2-40B4-BE49-F238E27FC236}">
                <a16:creationId xmlns:a16="http://schemas.microsoft.com/office/drawing/2014/main" id="{5B243AC4-3BF8-4BA6-9038-557EC5BEA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85008"/>
              </p:ext>
            </p:extLst>
          </p:nvPr>
        </p:nvGraphicFramePr>
        <p:xfrm>
          <a:off x="5207345" y="5597374"/>
          <a:ext cx="60208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161">
                  <a:extLst>
                    <a:ext uri="{9D8B030D-6E8A-4147-A177-3AD203B41FA5}">
                      <a16:colId xmlns:a16="http://schemas.microsoft.com/office/drawing/2014/main" val="213850971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881288923"/>
                    </a:ext>
                  </a:extLst>
                </a:gridCol>
                <a:gridCol w="892835">
                  <a:extLst>
                    <a:ext uri="{9D8B030D-6E8A-4147-A177-3AD203B41FA5}">
                      <a16:colId xmlns:a16="http://schemas.microsoft.com/office/drawing/2014/main" val="2702655611"/>
                    </a:ext>
                  </a:extLst>
                </a:gridCol>
                <a:gridCol w="892835">
                  <a:extLst>
                    <a:ext uri="{9D8B030D-6E8A-4147-A177-3AD203B41FA5}">
                      <a16:colId xmlns:a16="http://schemas.microsoft.com/office/drawing/2014/main" val="2514347886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856775756"/>
                    </a:ext>
                  </a:extLst>
                </a:gridCol>
                <a:gridCol w="1394161">
                  <a:extLst>
                    <a:ext uri="{9D8B030D-6E8A-4147-A177-3AD203B41FA5}">
                      <a16:colId xmlns:a16="http://schemas.microsoft.com/office/drawing/2014/main" val="4799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shifting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j=n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2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9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n(n+1)/2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9052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3450BEE-BA30-4E82-AEEE-46EDC095ADDB}"/>
              </a:ext>
            </a:extLst>
          </p:cNvPr>
          <p:cNvSpPr txBox="1"/>
          <p:nvPr/>
        </p:nvSpPr>
        <p:spPr>
          <a:xfrm>
            <a:off x="5144488" y="5202661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C7 – I decrementing </a:t>
            </a:r>
          </a:p>
        </p:txBody>
      </p:sp>
    </p:spTree>
    <p:extLst>
      <p:ext uri="{BB962C8B-B14F-4D97-AF65-F5344CB8AC3E}">
        <p14:creationId xmlns:p14="http://schemas.microsoft.com/office/powerpoint/2010/main" val="114994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9F4AF6F4-6D58-4787-8758-E5B8A28F6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38830"/>
              </p:ext>
            </p:extLst>
          </p:nvPr>
        </p:nvGraphicFramePr>
        <p:xfrm>
          <a:off x="484096" y="1503550"/>
          <a:ext cx="9574306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3276600" imgH="457200" progId="Equation.DSMT4">
                  <p:embed/>
                </p:oleObj>
              </mc:Choice>
              <mc:Fallback>
                <p:oleObj name="Equation" r:id="rId3" imgW="3276600" imgH="45720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ED0887A2-5A85-C330-4E28-ABA665F00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96" y="1503550"/>
                        <a:ext cx="9574306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B4B953-3ECE-45EE-92C3-9A10C6BC45D4}"/>
              </a:ext>
            </a:extLst>
          </p:cNvPr>
          <p:cNvSpPr txBox="1"/>
          <p:nvPr/>
        </p:nvSpPr>
        <p:spPr>
          <a:xfrm>
            <a:off x="358588" y="214263"/>
            <a:ext cx="8507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BA3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 and time analysis of Insertion Sorting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ADB5-0426-4C57-8C9B-CF33E3930958}"/>
              </a:ext>
            </a:extLst>
          </p:cNvPr>
          <p:cNvSpPr txBox="1"/>
          <p:nvPr/>
        </p:nvSpPr>
        <p:spPr>
          <a:xfrm>
            <a:off x="484096" y="783011"/>
            <a:ext cx="653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Best case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time complexity (run time) – O(n)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3B4F0-7B43-4E3D-B58E-A55D48DF09BD}"/>
              </a:ext>
            </a:extLst>
          </p:cNvPr>
          <p:cNvSpPr txBox="1"/>
          <p:nvPr/>
        </p:nvSpPr>
        <p:spPr>
          <a:xfrm>
            <a:off x="484096" y="3192921"/>
            <a:ext cx="653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Worst case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time complexity (run time) – O(n</a:t>
            </a:r>
            <a:r>
              <a:rPr kumimoji="1"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127A01B-4B58-4476-AB62-E2F1057C8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98926"/>
              </p:ext>
            </p:extLst>
          </p:nvPr>
        </p:nvGraphicFramePr>
        <p:xfrm>
          <a:off x="484096" y="3808251"/>
          <a:ext cx="10838328" cy="144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5" imgW="3441700" imgH="812800" progId="Equation.DSMT4">
                  <p:embed/>
                </p:oleObj>
              </mc:Choice>
              <mc:Fallback>
                <p:oleObj name="Equation" r:id="rId5" imgW="3441700" imgH="812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1F91E2F-ED53-949B-3BEA-0F2F8ECE8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96" y="3808251"/>
                        <a:ext cx="10838328" cy="1448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0AB466-AA5A-4B31-955D-3FEB0812FFE1}"/>
              </a:ext>
            </a:extLst>
          </p:cNvPr>
          <p:cNvSpPr txBox="1"/>
          <p:nvPr/>
        </p:nvSpPr>
        <p:spPr>
          <a:xfrm>
            <a:off x="358587" y="5474824"/>
            <a:ext cx="1073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Space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complexity: array, 3 new variables (</a:t>
            </a:r>
            <a:r>
              <a:rPr kumimoji="1"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j, key); when size n increase, 3 new variables would not change. So, space complexity is: O(1)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369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Analysis of insertion sort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2036763"/>
            <a:ext cx="10637301" cy="418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Even for inputs of a given size, an algorithm’s running time may depend on which input of that size is given. </a:t>
            </a:r>
            <a:endParaRPr kumimoji="1" lang="en-US" altLang="zh-CN" sz="2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SzPct val="5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</a:t>
            </a:r>
            <a:r>
              <a:rPr kumimoji="1" lang="en-US" altLang="zh-CN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best case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occurs if the array is </a:t>
            </a:r>
            <a:r>
              <a:rPr kumimoji="1" lang="en-US" altLang="zh-CN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already sorted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For each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2, 3, …,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 ≤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key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in line 5 when </a:t>
            </a:r>
            <a:r>
              <a:rPr kumimoji="1"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has its initial value of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-1. Thus </a:t>
            </a:r>
            <a:r>
              <a:rPr kumimoji="1"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=1, and the best-case running time is</a:t>
            </a:r>
          </a:p>
          <a:p>
            <a:pPr lvl="1">
              <a:buClr>
                <a:schemeClr val="tx1"/>
              </a:buClr>
              <a:buSzPct val="60000"/>
              <a:buNone/>
            </a:pP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  <a:buSzPct val="60000"/>
              <a:buNone/>
            </a:pP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  <a:buSzPct val="60000"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</a:p>
          <a:p>
            <a:pPr lvl="1">
              <a:buClr>
                <a:schemeClr val="tx1"/>
              </a:buClr>
              <a:buSzPct val="60000"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It is thus a </a:t>
            </a:r>
            <a:r>
              <a:rPr kumimoji="1" lang="en-US" altLang="zh-CN" b="1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linear function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of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2E0ADBE9-94E9-E2CA-5646-526C73BE45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60828"/>
              </p:ext>
            </p:extLst>
          </p:nvPr>
        </p:nvGraphicFramePr>
        <p:xfrm>
          <a:off x="1454148" y="945743"/>
          <a:ext cx="8980769" cy="109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4" imgW="4749800" imgH="444500" progId="Equation.DSMT4">
                  <p:embed/>
                </p:oleObj>
              </mc:Choice>
              <mc:Fallback>
                <p:oleObj name="Equation" r:id="rId4" imgW="4749800" imgH="444500" progId="Equation.DSMT4">
                  <p:embed/>
                  <p:pic>
                    <p:nvPicPr>
                      <p:cNvPr id="33796" name="Object 5">
                        <a:extLst>
                          <a:ext uri="{FF2B5EF4-FFF2-40B4-BE49-F238E27FC236}">
                            <a16:creationId xmlns:a16="http://schemas.microsoft.com/office/drawing/2014/main" id="{C2879092-BB30-1CEF-610E-708F7D85D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48" y="945743"/>
                        <a:ext cx="8980769" cy="1091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ED0887A2-5A85-C330-4E28-ABA665F00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54886"/>
              </p:ext>
            </p:extLst>
          </p:nvPr>
        </p:nvGraphicFramePr>
        <p:xfrm>
          <a:off x="1380566" y="3995738"/>
          <a:ext cx="9574306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6" imgW="3276600" imgH="457200" progId="Equation.DSMT4">
                  <p:embed/>
                </p:oleObj>
              </mc:Choice>
              <mc:Fallback>
                <p:oleObj name="Equation" r:id="rId6" imgW="3276600" imgH="457200" progId="Equation.DSMT4">
                  <p:embed/>
                  <p:pic>
                    <p:nvPicPr>
                      <p:cNvPr id="33798" name="Object 8">
                        <a:extLst>
                          <a:ext uri="{FF2B5EF4-FFF2-40B4-BE49-F238E27FC236}">
                            <a16:creationId xmlns:a16="http://schemas.microsoft.com/office/drawing/2014/main" id="{941114B6-05C3-6055-1ADA-D7717E137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66" y="3995738"/>
                        <a:ext cx="9574306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49968D-B05C-7079-79F5-55EB9C2ADDA6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88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Analysis of insertion sort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2036763"/>
            <a:ext cx="10637301" cy="418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 algorithm’s running time may depend on factual input.</a:t>
            </a:r>
          </a:p>
          <a:p>
            <a:pPr lvl="1">
              <a:buSzPct val="5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</a:t>
            </a:r>
            <a:r>
              <a:rPr kumimoji="1" lang="en-US" altLang="zh-CN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worst-case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results if the array is in </a:t>
            </a:r>
            <a:r>
              <a:rPr kumimoji="1" lang="en-US" altLang="zh-CN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reverse sorted order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We must compare each element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 with each element in the entire sorted subarray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[1 ..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-1], and so </a:t>
            </a:r>
            <a:r>
              <a:rPr kumimoji="1"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j.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Noting that</a:t>
            </a:r>
          </a:p>
          <a:p>
            <a:pPr lvl="1">
              <a:buClr>
                <a:schemeClr val="tx1"/>
              </a:buClr>
              <a:buSzPct val="60000"/>
              <a:buNone/>
            </a:pP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  <a:buSzPct val="60000"/>
              <a:buNone/>
            </a:pP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  <a:buSzPct val="60000"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then</a:t>
            </a:r>
          </a:p>
          <a:p>
            <a:pPr lvl="1">
              <a:buClr>
                <a:schemeClr val="tx1"/>
              </a:buClr>
              <a:buSzPct val="60000"/>
              <a:buNone/>
            </a:pP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  <a:buSzPct val="60000"/>
              <a:buNone/>
            </a:pP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  <a:buSzPct val="60000"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It is thus a </a:t>
            </a:r>
            <a:r>
              <a:rPr kumimoji="1" lang="en-US" altLang="zh-CN" b="1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quadratic function (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baseline="30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b="1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of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2E0ADBE9-94E9-E2CA-5646-526C73BE45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895404"/>
              </p:ext>
            </p:extLst>
          </p:nvPr>
        </p:nvGraphicFramePr>
        <p:xfrm>
          <a:off x="1667435" y="720726"/>
          <a:ext cx="8308414" cy="116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4" imgW="4749800" imgH="444500" progId="Equation.DSMT4">
                  <p:embed/>
                </p:oleObj>
              </mc:Choice>
              <mc:Fallback>
                <p:oleObj name="Equation" r:id="rId4" imgW="4749800" imgH="4445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2E0ADBE9-94E9-E2CA-5646-526C73BE4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435" y="720726"/>
                        <a:ext cx="8308414" cy="1167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0DB4BA49-FFC2-7B6F-E363-BA2120657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67369"/>
              </p:ext>
            </p:extLst>
          </p:nvPr>
        </p:nvGraphicFramePr>
        <p:xfrm>
          <a:off x="2402895" y="3643058"/>
          <a:ext cx="22225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6" imgW="1231366" imgH="444307" progId="Equation.DSMT4">
                  <p:embed/>
                </p:oleObj>
              </mc:Choice>
              <mc:Fallback>
                <p:oleObj name="Equation" r:id="rId6" imgW="1231366" imgH="444307" progId="Equation.DSMT4">
                  <p:embed/>
                  <p:pic>
                    <p:nvPicPr>
                      <p:cNvPr id="35847" name="Object 6">
                        <a:extLst>
                          <a:ext uri="{FF2B5EF4-FFF2-40B4-BE49-F238E27FC236}">
                            <a16:creationId xmlns:a16="http://schemas.microsoft.com/office/drawing/2014/main" id="{04FE1A90-DC50-30ED-3344-1E0364511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895" y="3643058"/>
                        <a:ext cx="22225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31C89180-5F76-DE7F-2F44-C98F9428F4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674778"/>
              </p:ext>
            </p:extLst>
          </p:nvPr>
        </p:nvGraphicFramePr>
        <p:xfrm>
          <a:off x="5257799" y="3472728"/>
          <a:ext cx="22002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8" imgW="1218671" imgH="444307" progId="Equation.DSMT4">
                  <p:embed/>
                </p:oleObj>
              </mc:Choice>
              <mc:Fallback>
                <p:oleObj name="Equation" r:id="rId8" imgW="1218671" imgH="444307" progId="Equation.DSMT4">
                  <p:embed/>
                  <p:pic>
                    <p:nvPicPr>
                      <p:cNvPr id="35848" name="Object 7">
                        <a:extLst>
                          <a:ext uri="{FF2B5EF4-FFF2-40B4-BE49-F238E27FC236}">
                            <a16:creationId xmlns:a16="http://schemas.microsoft.com/office/drawing/2014/main" id="{BAA07808-4523-89B3-D51A-D7E1AC269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99" y="3472728"/>
                        <a:ext cx="22002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1F91E2F-ED53-949B-3BEA-0F2F8ECE84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368615"/>
              </p:ext>
            </p:extLst>
          </p:nvPr>
        </p:nvGraphicFramePr>
        <p:xfrm>
          <a:off x="2509835" y="4274415"/>
          <a:ext cx="8427105" cy="144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10" imgW="3441700" imgH="812800" progId="Equation.DSMT4">
                  <p:embed/>
                </p:oleObj>
              </mc:Choice>
              <mc:Fallback>
                <p:oleObj name="Equation" r:id="rId10" imgW="3441700" imgH="812800" progId="Equation.DSMT4">
                  <p:embed/>
                  <p:pic>
                    <p:nvPicPr>
                      <p:cNvPr id="35846" name="Object 5">
                        <a:extLst>
                          <a:ext uri="{FF2B5EF4-FFF2-40B4-BE49-F238E27FC236}">
                            <a16:creationId xmlns:a16="http://schemas.microsoft.com/office/drawing/2014/main" id="{AA2B0703-935B-B3AB-2B0E-12A7593AC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5" y="4274415"/>
                        <a:ext cx="8427105" cy="1448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页脚占位符 3">
            <a:extLst>
              <a:ext uri="{FF2B5EF4-FFF2-40B4-BE49-F238E27FC236}">
                <a16:creationId xmlns:a16="http://schemas.microsoft.com/office/drawing/2014/main" id="{DCEA9D4C-19B2-F3B7-ED54-C0F255391E46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9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Worse-case and average-case analysis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018309"/>
            <a:ext cx="10637301" cy="520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best case, in which the input array was already sorted {1,2,4, 6, 8}</a:t>
            </a:r>
          </a:p>
          <a:p>
            <a:pPr>
              <a:buSzPct val="7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We usually concentrate on finding the worst-case running time (input array was reverse order {9, 8, 7, 6, 5, 4, 3, 2},the longest running time for any input of size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). Three reasons: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worst-case running time of an algorithm is an </a:t>
            </a:r>
            <a:r>
              <a:rPr kumimoji="1" lang="en-US" altLang="zh-CN" sz="2800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upper bound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on the running time for any input.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worst case </a:t>
            </a:r>
            <a:r>
              <a:rPr kumimoji="1" lang="en-US" altLang="zh-CN" sz="2800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occurs often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(in searching a database)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“average case” is often roughly </a:t>
            </a:r>
            <a:r>
              <a:rPr kumimoji="1" lang="en-US" altLang="zh-CN" sz="2800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 bad as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the worst case. (suppose that we randomly choose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numbers and apply insertion sort.)</a:t>
            </a: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5252DCF2-EA58-0581-AC92-9799C5F3523A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73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Order of growth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5" y="726958"/>
            <a:ext cx="10637301" cy="520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Rate of growth (order of growth)</a:t>
            </a:r>
          </a:p>
          <a:p>
            <a:pPr lvl="1">
              <a:buSzPct val="50000"/>
            </a:pP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more simplifying abstraction.</a:t>
            </a:r>
          </a:p>
          <a:p>
            <a:pPr lvl="1">
              <a:buSzPct val="50000"/>
            </a:pP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considering only the </a:t>
            </a:r>
            <a:r>
              <a:rPr kumimoji="1" lang="en-US" altLang="zh-CN" sz="2200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leading term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of a formula (e.g.,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</a:t>
            </a:r>
            <a:r>
              <a:rPr kumimoji="1" lang="en-US" altLang="zh-CN" sz="2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of 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</a:t>
            </a:r>
            <a:r>
              <a:rPr kumimoji="1" lang="en-US" altLang="zh-CN" sz="2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bn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), since the lower-order terms are relatively insignificant for large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lvl="1">
              <a:buSzPct val="50000"/>
            </a:pPr>
            <a:r>
              <a:rPr kumimoji="1" lang="en-US" altLang="zh-CN" sz="2200" dirty="0">
                <a:solidFill>
                  <a:srgbClr val="BA32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ignoring the leading term’s constant coefficient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since constant factors are less significant than the rate of growth in determining computational efficiency for large inputs.</a:t>
            </a:r>
            <a:endParaRPr kumimoji="1" lang="en-US" altLang="zh-CN" sz="1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Clr>
                <a:schemeClr val="tx1"/>
              </a:buClr>
              <a:buSzPct val="60000"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Thus, the insertion sort has a worst-case running time of Θ(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baseline="30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en-US" altLang="zh-CN" sz="1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SzPct val="50000"/>
            </a:pP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Usually, one algorithm is more efficient than another if its worst-case running time has a lower order of growth (small inputs exception, e.g., 10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lgn vs 2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).</a:t>
            </a:r>
          </a:p>
          <a:p>
            <a:pPr marL="457200" lvl="1" indent="0">
              <a:buSzPct val="50000"/>
              <a:buNone/>
            </a:pPr>
            <a:endParaRPr kumimoji="1"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1" indent="0">
              <a:buSzPct val="50000"/>
              <a:buNone/>
            </a:pPr>
            <a:endParaRPr kumimoji="1"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1" indent="0">
              <a:buSzPct val="50000"/>
              <a:buNone/>
            </a:pPr>
            <a:endParaRPr kumimoji="1"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SzPct val="50000"/>
            </a:pPr>
            <a:r>
              <a:rPr lang="en-US" dirty="0"/>
              <a:t>Express the function: n</a:t>
            </a:r>
            <a:r>
              <a:rPr lang="en-US" baseline="30000" dirty="0"/>
              <a:t>3</a:t>
            </a:r>
            <a:r>
              <a:rPr lang="en-US" dirty="0"/>
              <a:t> /1000 - 100n</a:t>
            </a:r>
            <a:r>
              <a:rPr lang="en-US" baseline="30000" dirty="0"/>
              <a:t>2</a:t>
            </a:r>
            <a:r>
              <a:rPr lang="en-US" dirty="0"/>
              <a:t> - 100n +3 in terms of 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Θ </a:t>
            </a:r>
            <a:r>
              <a:rPr lang="en-US" dirty="0"/>
              <a:t>notation</a:t>
            </a:r>
          </a:p>
          <a:p>
            <a:pPr marL="457200" lvl="1" indent="0">
              <a:buSzPct val="50000"/>
              <a:buNone/>
            </a:pP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Ans: 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Θ 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kumimoji="1"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BAE85D-6011-47FE-9059-04AECE1A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7" y="4797479"/>
            <a:ext cx="1050024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Big O is giving only upper asymptotic bound, while big Theta is also giving a lower bound.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Everything that is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ff-mono)"/>
              </a:rPr>
              <a:t>Theta(f(n))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is also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ff-mono)"/>
              </a:rPr>
              <a:t>O(f(n))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, but not the other way around.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ff-mono)"/>
              </a:rPr>
              <a:t>T(n)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is said to be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ff-mono)"/>
              </a:rPr>
              <a:t>Theta(f(n))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, if it is both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ff-mono)"/>
              </a:rPr>
              <a:t>O(f(n))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inherit"/>
              </a:rPr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ff-mono)"/>
              </a:rPr>
              <a:t>Omega(f(n))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06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97D87-F66D-4E19-9F01-6A0B49A051E8}"/>
              </a:ext>
            </a:extLst>
          </p:cNvPr>
          <p:cNvSpPr txBox="1"/>
          <p:nvPr/>
        </p:nvSpPr>
        <p:spPr>
          <a:xfrm>
            <a:off x="277905" y="851648"/>
            <a:ext cx="111789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Thanks!</a:t>
            </a:r>
          </a:p>
          <a:p>
            <a:pPr algn="ctr"/>
            <a:r>
              <a:rPr lang="en-US" sz="3200" dirty="0">
                <a:latin typeface="Arial Black" panose="020B0A04020102020204" pitchFamily="34" charset="0"/>
              </a:rPr>
              <a:t>Have a wonderful Labor day!</a:t>
            </a:r>
          </a:p>
          <a:p>
            <a:pPr algn="ctr"/>
            <a:r>
              <a:rPr lang="en-US" sz="3200" dirty="0">
                <a:latin typeface="Arial Black" panose="020B0A04020102020204" pitchFamily="34" charset="0"/>
              </a:rPr>
              <a:t>Reminder 1: Assignment 1 is due next Wed.</a:t>
            </a:r>
          </a:p>
          <a:p>
            <a:pPr algn="ctr"/>
            <a:r>
              <a:rPr lang="en-US" sz="3200" dirty="0">
                <a:latin typeface="Arial Black" panose="020B0A04020102020204" pitchFamily="34" charset="0"/>
              </a:rPr>
              <a:t>Reminder 2: Bring your laptop to Sep. </a:t>
            </a:r>
            <a:r>
              <a:rPr lang="en-US" sz="3200">
                <a:latin typeface="Arial Black" panose="020B0A04020102020204" pitchFamily="34" charset="0"/>
              </a:rPr>
              <a:t>4’s </a:t>
            </a:r>
            <a:r>
              <a:rPr lang="en-US" sz="3200" dirty="0">
                <a:latin typeface="Arial Black" panose="020B0A04020102020204" pitchFamily="34" charset="0"/>
              </a:rPr>
              <a:t>class</a:t>
            </a:r>
          </a:p>
          <a:p>
            <a:pPr algn="ctr"/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4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solidFill>
                  <a:srgbClr val="C82434"/>
                </a:solidFill>
              </a:rPr>
              <a:t>Insertion sort</a:t>
            </a: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144691"/>
            <a:ext cx="10637301" cy="450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  <a:buNone/>
            </a:pPr>
            <a:endParaRPr kumimoji="1"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2EE0C4C4-9610-9954-BAD7-E8CF3A6FF527}"/>
              </a:ext>
            </a:extLst>
          </p:cNvPr>
          <p:cNvGrpSpPr>
            <a:grpSpLocks/>
          </p:cNvGrpSpPr>
          <p:nvPr/>
        </p:nvGrpSpPr>
        <p:grpSpPr bwMode="auto">
          <a:xfrm>
            <a:off x="1887213" y="1300451"/>
            <a:ext cx="8125474" cy="1938338"/>
            <a:chOff x="471" y="1635"/>
            <a:chExt cx="5087" cy="1221"/>
          </a:xfrm>
        </p:grpSpPr>
        <p:sp>
          <p:nvSpPr>
            <p:cNvPr id="3" name="Text Box 16">
              <a:extLst>
                <a:ext uri="{FF2B5EF4-FFF2-40B4-BE49-F238E27FC236}">
                  <a16:creationId xmlns:a16="http://schemas.microsoft.com/office/drawing/2014/main" id="{9B905B4A-06A1-A4B6-7101-F8CBABB86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635"/>
              <a:ext cx="5087" cy="1221"/>
            </a:xfrm>
            <a:prstGeom prst="rect">
              <a:avLst/>
            </a:prstGeom>
            <a:solidFill>
              <a:srgbClr val="CFDBF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defTabSz="2619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261938">
                <a:spcBef>
                  <a:spcPct val="20000"/>
                </a:spcBef>
                <a:buClr>
                  <a:schemeClr val="folHlink"/>
                </a:buClr>
                <a:buSzPct val="45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261938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261938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261938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2619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2619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2619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2619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A6464B"/>
                  </a:solidFill>
                  <a:latin typeface="Times New Roman" panose="02020603050405020304" pitchFamily="18" charset="0"/>
                </a:rPr>
                <a:t>Problem</a:t>
              </a:r>
              <a:r>
                <a: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: to sort a sequence of numbers into nondecreasing order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Input: A sequence of n numbers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Output: A permutation (reordering)                        of the input sequence such that</a:t>
              </a:r>
            </a:p>
          </p:txBody>
        </p:sp>
        <p:graphicFrame>
          <p:nvGraphicFramePr>
            <p:cNvPr id="4" name="Object 17">
              <a:extLst>
                <a:ext uri="{FF2B5EF4-FFF2-40B4-BE49-F238E27FC236}">
                  <a16:creationId xmlns:a16="http://schemas.microsoft.com/office/drawing/2014/main" id="{7326D231-C560-1696-B335-35B50A6FF0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6" y="2025"/>
            <a:ext cx="104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Equation" r:id="rId4" imgW="914400" imgH="228600" progId="Equation.DSMT4">
                    <p:embed/>
                  </p:oleObj>
                </mc:Choice>
                <mc:Fallback>
                  <p:oleObj name="Equation" r:id="rId4" imgW="914400" imgH="228600" progId="Equation.DSMT4">
                    <p:embed/>
                    <p:pic>
                      <p:nvPicPr>
                        <p:cNvPr id="9223" name="Object 17">
                          <a:extLst>
                            <a:ext uri="{FF2B5EF4-FFF2-40B4-BE49-F238E27FC236}">
                              <a16:creationId xmlns:a16="http://schemas.microsoft.com/office/drawing/2014/main" id="{1084B345-3594-1853-D582-48E2D10940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6" y="2025"/>
                          <a:ext cx="104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8">
              <a:extLst>
                <a:ext uri="{FF2B5EF4-FFF2-40B4-BE49-F238E27FC236}">
                  <a16:creationId xmlns:a16="http://schemas.microsoft.com/office/drawing/2014/main" id="{E8B769EE-1300-DF88-2291-5541393E25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3" y="2347"/>
            <a:ext cx="10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Equation" r:id="rId6" imgW="914400" imgH="241300" progId="Equation.DSMT4">
                    <p:embed/>
                  </p:oleObj>
                </mc:Choice>
                <mc:Fallback>
                  <p:oleObj name="Equation" r:id="rId6" imgW="914400" imgH="241300" progId="Equation.DSMT4">
                    <p:embed/>
                    <p:pic>
                      <p:nvPicPr>
                        <p:cNvPr id="9224" name="Object 18">
                          <a:extLst>
                            <a:ext uri="{FF2B5EF4-FFF2-40B4-BE49-F238E27FC236}">
                              <a16:creationId xmlns:a16="http://schemas.microsoft.com/office/drawing/2014/main" id="{A127EC95-C2FB-6789-8A26-9AB4C3C857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2347"/>
                          <a:ext cx="10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9">
              <a:extLst>
                <a:ext uri="{FF2B5EF4-FFF2-40B4-BE49-F238E27FC236}">
                  <a16:creationId xmlns:a16="http://schemas.microsoft.com/office/drawing/2014/main" id="{A30155E1-F848-74A6-239F-FA4C0D2619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2576"/>
            <a:ext cx="113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Equation" r:id="rId8" imgW="1002865" imgH="241195" progId="Equation.DSMT4">
                    <p:embed/>
                  </p:oleObj>
                </mc:Choice>
                <mc:Fallback>
                  <p:oleObj name="Equation" r:id="rId8" imgW="1002865" imgH="241195" progId="Equation.DSMT4">
                    <p:embed/>
                    <p:pic>
                      <p:nvPicPr>
                        <p:cNvPr id="9225" name="Object 19">
                          <a:extLst>
                            <a:ext uri="{FF2B5EF4-FFF2-40B4-BE49-F238E27FC236}">
                              <a16:creationId xmlns:a16="http://schemas.microsoft.com/office/drawing/2014/main" id="{D618711F-2846-14F7-5F76-A441F32780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2576"/>
                          <a:ext cx="113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Picture 14" descr="E:\songyou\教学\算法导论-2004-2-3\introduction-to-algorithms\book6\3_a.gif">
            <a:extLst>
              <a:ext uri="{FF2B5EF4-FFF2-40B4-BE49-F238E27FC236}">
                <a16:creationId xmlns:a16="http://schemas.microsoft.com/office/drawing/2014/main" id="{FA7D12FD-AFD4-A9D1-E5D1-A92B6EBD1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1" y="3675063"/>
            <a:ext cx="3192463" cy="2825750"/>
          </a:xfrm>
          <a:prstGeom prst="rect">
            <a:avLst/>
          </a:prstGeom>
          <a:noFill/>
        </p:spPr>
      </p:pic>
      <p:sp>
        <p:nvSpPr>
          <p:cNvPr id="8" name="页脚占位符 3">
            <a:extLst>
              <a:ext uri="{FF2B5EF4-FFF2-40B4-BE49-F238E27FC236}">
                <a16:creationId xmlns:a16="http://schemas.microsoft.com/office/drawing/2014/main" id="{696D77DF-55FD-3F6B-8F4E-4F21DE26D83C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9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Insertion sort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144691"/>
            <a:ext cx="10637301" cy="450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Pseudocode</a:t>
            </a:r>
          </a:p>
          <a:p>
            <a:pPr>
              <a:buSzPct val="70000"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That is similar in many respects to C, Pascal, or Java</a:t>
            </a:r>
          </a:p>
          <a:p>
            <a:pPr>
              <a:buSzPct val="70000"/>
            </a:pP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SzPct val="7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Differences between pseudocode and real code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pseudocode is clear and concise to specify a given algorithm</a:t>
            </a:r>
          </a:p>
          <a:p>
            <a:pPr lvl="1">
              <a:buSzPct val="50000"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Pseudocode is not typically concerned with issues of software engineering (data abstraction, modularity, error handling)</a:t>
            </a:r>
            <a:endParaRPr kumimoji="1"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3D675DC0-7F10-203D-C8BE-8DAC96380898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07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id="{0F57310D-E85E-112E-00E1-96167671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70" y="2805113"/>
            <a:ext cx="6886019" cy="3615862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defTabSz="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1938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193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193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193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INSERTION-SORT(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	for(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2;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&lt;=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length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];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++) // loop header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	{		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				// Insert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into the sorted sequence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[1 ..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				j←i-1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				while( i &gt; 0 &amp;&amp;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&gt;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6				{		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[i+1] =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7						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i-1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8				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9				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[i+1] =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10	} 	// loop body below</a:t>
            </a:r>
          </a:p>
        </p:txBody>
      </p:sp>
      <p:pic>
        <p:nvPicPr>
          <p:cNvPr id="13316" name="Picture 11" descr="4_a">
            <a:extLst>
              <a:ext uri="{FF2B5EF4-FFF2-40B4-BE49-F238E27FC236}">
                <a16:creationId xmlns:a16="http://schemas.microsoft.com/office/drawing/2014/main" id="{B77EDCB5-FE69-1D1E-781B-1FD3F508B0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0288" y="146051"/>
            <a:ext cx="4482197" cy="3806824"/>
          </a:xfrm>
          <a:noFill/>
        </p:spPr>
      </p:pic>
      <p:pic>
        <p:nvPicPr>
          <p:cNvPr id="13318" name="Picture 14" descr="E:\songyou\教学\算法导论-2004-2-3\introduction-to-algorithms\book6\3_a.gif">
            <a:extLst>
              <a:ext uri="{FF2B5EF4-FFF2-40B4-BE49-F238E27FC236}">
                <a16:creationId xmlns:a16="http://schemas.microsoft.com/office/drawing/2014/main" id="{E4BF2818-C550-1AB6-D2EC-DBBEFEAA8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133" y="4527385"/>
            <a:ext cx="20161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5">
            <a:extLst>
              <a:ext uri="{FF2B5EF4-FFF2-40B4-BE49-F238E27FC236}">
                <a16:creationId xmlns:a16="http://schemas.microsoft.com/office/drawing/2014/main" id="{0819E6E0-8C9D-7518-24D1-FA9DCCE9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721" y="5316539"/>
            <a:ext cx="733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AutoShape 38">
            <a:extLst>
              <a:ext uri="{FF2B5EF4-FFF2-40B4-BE49-F238E27FC236}">
                <a16:creationId xmlns:a16="http://schemas.microsoft.com/office/drawing/2014/main" id="{F0A33852-27EE-9E96-E25E-F094FB0611FC}"/>
              </a:ext>
            </a:extLst>
          </p:cNvPr>
          <p:cNvSpPr>
            <a:spLocks noChangeArrowheads="1"/>
          </p:cNvSpPr>
          <p:nvPr/>
        </p:nvSpPr>
        <p:spPr bwMode="auto">
          <a:xfrm rot="2980537">
            <a:off x="10307852" y="4838618"/>
            <a:ext cx="901700" cy="184150"/>
          </a:xfrm>
          <a:prstGeom prst="leftArrow">
            <a:avLst>
              <a:gd name="adj1" fmla="val 50000"/>
              <a:gd name="adj2" fmla="val 829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A99BF3B2-9AC8-2D1B-E5F4-44A1417B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715" y="6447400"/>
            <a:ext cx="3030538" cy="269875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defTabSz="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1938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193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193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193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 the algorithm correct?</a:t>
            </a:r>
          </a:p>
        </p:txBody>
      </p:sp>
      <p:pic>
        <p:nvPicPr>
          <p:cNvPr id="13322" name="图片 1">
            <a:extLst>
              <a:ext uri="{FF2B5EF4-FFF2-40B4-BE49-F238E27FC236}">
                <a16:creationId xmlns:a16="http://schemas.microsoft.com/office/drawing/2014/main" id="{3044E622-5FCE-52E0-FB7A-4773239071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08" y="720726"/>
            <a:ext cx="7158680" cy="19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3">
            <a:extLst>
              <a:ext uri="{FF2B5EF4-FFF2-40B4-BE49-F238E27FC236}">
                <a16:creationId xmlns:a16="http://schemas.microsoft.com/office/drawing/2014/main" id="{A74648D3-D48A-9F77-1618-834400826ADB}"/>
              </a:ext>
            </a:extLst>
          </p:cNvPr>
          <p:cNvSpPr txBox="1">
            <a:spLocks noChangeArrowheads="1"/>
          </p:cNvSpPr>
          <p:nvPr/>
        </p:nvSpPr>
        <p:spPr>
          <a:xfrm>
            <a:off x="809145" y="146051"/>
            <a:ext cx="10637301" cy="57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solidFill>
                  <a:srgbClr val="C82434"/>
                </a:solidFill>
              </a:rPr>
              <a:t>  Insertion sort</a:t>
            </a: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235E05CD-98D4-50C6-EB84-E1C4C1AD9F06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F6FF92-BED3-4B8B-9168-71B72047C22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0" y="2805113"/>
            <a:ext cx="7001930" cy="393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413037" cy="998640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Loop invariants and the correctness of insertion sort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53" y="929538"/>
            <a:ext cx="10637301" cy="542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Loop invariants</a:t>
            </a:r>
          </a:p>
          <a:p>
            <a:pPr>
              <a:buClr>
                <a:schemeClr val="tx1"/>
              </a:buClr>
              <a:buSzPct val="70000"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Loop invariant: At the start of each iteration of for loop, the </a:t>
            </a:r>
            <a:r>
              <a:rPr kumimoji="1" lang="en-US" altLang="zh-CN" sz="2400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subarray </a:t>
            </a:r>
            <a:r>
              <a:rPr kumimoji="1" lang="en-US" altLang="zh-CN" sz="2400" i="1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[1 .. </a:t>
            </a:r>
            <a:r>
              <a:rPr kumimoji="1" lang="en-US" altLang="zh-CN" sz="2400" i="1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400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-1] consists of the elements originally in </a:t>
            </a:r>
            <a:r>
              <a:rPr kumimoji="1" lang="en-US" altLang="zh-CN" sz="2400" i="1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[1 .. </a:t>
            </a:r>
            <a:r>
              <a:rPr kumimoji="1" lang="en-US" altLang="zh-CN" sz="2400" i="1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400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-1] but in sorted order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A{5, 2, 4, 6, 1,3}</a:t>
            </a:r>
          </a:p>
          <a:p>
            <a:pPr>
              <a:buClr>
                <a:schemeClr val="tx1"/>
              </a:buClr>
              <a:buSzPct val="70000"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     It can help us to understand why an algorithm is correct.</a:t>
            </a:r>
          </a:p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three properties about a loop invariant </a:t>
            </a:r>
            <a:endParaRPr kumimoji="1" lang="en-US" altLang="zh-CN" sz="2400" dirty="0">
              <a:solidFill>
                <a:srgbClr val="6666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SzPct val="5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Initialization: it is true prior to the first iteration of the loop.(base case)</a:t>
            </a:r>
          </a:p>
          <a:p>
            <a:pPr lvl="1">
              <a:buSzPct val="5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Maintenance: if it is true before an iteration of the loop, it remains true before the next iteration. (inductive step) ( </a:t>
            </a:r>
            <a:r>
              <a:rPr kumimoji="1" lang="en-US" altLang="zh-CN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[i-1] true  =&gt; [i] true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</a:p>
          <a:p>
            <a:pPr lvl="1">
              <a:buSzPct val="50000"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Termination: When the loop  terminates, the invariant show that the algorithms is correct. (stopping the “induction” when the loop terminates; the inductive step of mathematical induction is used infinitely.)</a:t>
            </a:r>
          </a:p>
          <a:p>
            <a:pPr>
              <a:buClr>
                <a:schemeClr val="tx1"/>
              </a:buClr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 When the first two properties hold, the loop invariant is true prior to every iteration of the loop. It is similar to mathematical induction.    </a:t>
            </a:r>
          </a:p>
        </p:txBody>
      </p:sp>
    </p:spTree>
    <p:extLst>
      <p:ext uri="{BB962C8B-B14F-4D97-AF65-F5344CB8AC3E}">
        <p14:creationId xmlns:p14="http://schemas.microsoft.com/office/powerpoint/2010/main" val="3557905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413037" cy="998640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Loop invariants and the correctness of insertion sort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37" y="1466335"/>
            <a:ext cx="11183991" cy="550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{5, 2, 4, 6, 1, 3}</a:t>
            </a:r>
          </a:p>
          <a:p>
            <a:pPr>
              <a:lnSpc>
                <a:spcPct val="90000"/>
              </a:lnSpc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three properties hold for insertion sort</a:t>
            </a:r>
          </a:p>
          <a:p>
            <a:pPr>
              <a:lnSpc>
                <a:spcPct val="90000"/>
              </a:lnSpc>
              <a:buSzPct val="70000"/>
              <a:buNone/>
            </a:pP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	Loop invariant: original </a:t>
            </a:r>
            <a:r>
              <a:rPr kumimoji="1" lang="en-US" altLang="zh-CN" sz="2200" i="1" dirty="0">
                <a:solidFill>
                  <a:srgbClr val="A6464B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[1 .. </a:t>
            </a:r>
            <a:r>
              <a:rPr kumimoji="1" lang="en-US" altLang="zh-CN" sz="2200" i="1" dirty="0">
                <a:solidFill>
                  <a:srgbClr val="A6464B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-1] is permuted to </a:t>
            </a:r>
            <a:r>
              <a:rPr kumimoji="1" lang="en-US" altLang="zh-CN" sz="2200" i="1" dirty="0">
                <a:solidFill>
                  <a:srgbClr val="A6464B"/>
                </a:solidFill>
                <a:latin typeface="Times New Roman" panose="02020603050405020304" pitchFamily="18" charset="0"/>
              </a:rPr>
              <a:t>A’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[1 .. </a:t>
            </a:r>
            <a:r>
              <a:rPr kumimoji="1" lang="en-US" altLang="zh-CN" sz="2200" i="1" dirty="0">
                <a:solidFill>
                  <a:srgbClr val="A6464B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-1]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but in sorted order</a:t>
            </a:r>
            <a:endParaRPr kumimoji="1"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SzPct val="50000"/>
            </a:pP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Initialization: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=2,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[1 ..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-1] consists of just the single </a:t>
            </a:r>
            <a:r>
              <a:rPr kumimoji="1" lang="en-US" altLang="zh-CN" sz="2200" i="1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[1]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, which is the 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original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element in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[1] and is 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sorted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Obviously, the loop invariant 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holds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prior to the first iteration of the loop.</a:t>
            </a:r>
          </a:p>
          <a:p>
            <a:pPr lvl="1">
              <a:buSzPct val="50000"/>
            </a:pP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Maintenance: </a:t>
            </a:r>
            <a:r>
              <a:rPr kumimoji="1" lang="en-US" altLang="zh-CN" sz="2200" i="1" dirty="0">
                <a:solidFill>
                  <a:srgbClr val="A6464B"/>
                </a:solidFill>
                <a:latin typeface="Times New Roman" panose="02020603050405020304" pitchFamily="18" charset="0"/>
              </a:rPr>
              <a:t>A’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[1 .. </a:t>
            </a:r>
            <a:r>
              <a:rPr kumimoji="1" lang="en-US" altLang="zh-CN" sz="2200" i="1" dirty="0">
                <a:solidFill>
                  <a:srgbClr val="A6464B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-1]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is in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 sorted order,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sorting 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[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j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 into </a:t>
            </a:r>
            <a:r>
              <a:rPr kumimoji="1" lang="en-US" altLang="zh-CN" sz="2200" i="1" dirty="0">
                <a:solidFill>
                  <a:srgbClr val="A6464B"/>
                </a:solidFill>
                <a:latin typeface="Times New Roman" panose="02020603050405020304" pitchFamily="18" charset="0"/>
              </a:rPr>
              <a:t>A’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[1 .. </a:t>
            </a:r>
            <a:r>
              <a:rPr kumimoji="1" lang="en-US" altLang="zh-CN" sz="2200" i="1" dirty="0">
                <a:solidFill>
                  <a:srgbClr val="A6464B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200" dirty="0">
                <a:solidFill>
                  <a:srgbClr val="A6464B"/>
                </a:solidFill>
                <a:latin typeface="Times New Roman" panose="02020603050405020304" pitchFamily="18" charset="0"/>
              </a:rPr>
              <a:t>-1], s.t.                                                     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, o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bviously, it is sorted. The second property holds for the outer loop.</a:t>
            </a:r>
          </a:p>
          <a:p>
            <a:pPr lvl="1">
              <a:buSzPct val="50000"/>
            </a:pP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Termination: when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+1.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’[1 ..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-1] =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’[1 ..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 consists of the elements originally in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[1 ..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], but in sorted order.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’[1 .. </a:t>
            </a:r>
            <a:r>
              <a:rPr kumimoji="1" lang="en-US" altLang="zh-CN" sz="22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 is the entire array! Hence, the algorithm is correct.</a:t>
            </a: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183DF99F-8D4D-4698-BB60-449B7F25D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86408"/>
              </p:ext>
            </p:extLst>
          </p:nvPr>
        </p:nvGraphicFramePr>
        <p:xfrm>
          <a:off x="1624616" y="4061988"/>
          <a:ext cx="3656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2032000" imgH="254000" progId="Equation.DSMT4">
                  <p:embed/>
                </p:oleObj>
              </mc:Choice>
              <mc:Fallback>
                <p:oleObj name="Equation" r:id="rId4" imgW="2032000" imgH="254000" progId="Equation.DSMT4">
                  <p:embed/>
                  <p:pic>
                    <p:nvPicPr>
                      <p:cNvPr id="17413" name="Object 7">
                        <a:extLst>
                          <a:ext uri="{FF2B5EF4-FFF2-40B4-BE49-F238E27FC236}">
                            <a16:creationId xmlns:a16="http://schemas.microsoft.com/office/drawing/2014/main" id="{4664D8BC-3EE9-20A8-D433-084F5BA7E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616" y="4061988"/>
                        <a:ext cx="3656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页脚占位符 3">
            <a:extLst>
              <a:ext uri="{FF2B5EF4-FFF2-40B4-BE49-F238E27FC236}">
                <a16:creationId xmlns:a16="http://schemas.microsoft.com/office/drawing/2014/main" id="{FB7F3EDA-28EC-257F-834F-B54AB4994347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45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145" y="146051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</a:rPr>
              <a:t>Pseudocode conventions</a:t>
            </a:r>
            <a:endParaRPr lang="zh-CN" altLang="zh-CN" sz="3600" dirty="0">
              <a:solidFill>
                <a:srgbClr val="C82434"/>
              </a:solidFill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144691"/>
            <a:ext cx="10637301" cy="50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Indentation indicates block structure.</a:t>
            </a:r>
            <a:endParaRPr kumimoji="1" lang="en-US" altLang="zh-CN" sz="2400" dirty="0">
              <a:solidFill>
                <a:srgbClr val="6666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looping constructs (while, for, repeat) and the conditional constructs (if, then, else) have interpretations like those in Pascal, C. </a:t>
            </a:r>
          </a:p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“// ” or “    ”indicates a comment.</a:t>
            </a:r>
          </a:p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multiple assignment 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←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←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is equivalent to 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←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then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←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Variables are local to the given procedure.</a:t>
            </a:r>
          </a:p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Array elements access: 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 ; 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[1 ..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 = &lt;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[1],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[2],…,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]&gt;</a:t>
            </a:r>
          </a:p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Compound data are typically organized into objects.</a:t>
            </a:r>
          </a:p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Parameters are passed to a procedure by value.</a:t>
            </a:r>
          </a:p>
          <a:p>
            <a:pPr>
              <a:buSzPct val="70000"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Boolean operators “and” and “or” are short circuiting: for example, “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and (or)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”: whether evaluate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rely on the evaluating of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16CB2216-6120-2F3F-28D5-7C2AA6406021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35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89A4D62C-E74B-61C5-DCF0-2E2FFB8F8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6680" y="203737"/>
            <a:ext cx="10637301" cy="574675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altLang="zh-CN" sz="3600" dirty="0">
                <a:solidFill>
                  <a:srgbClr val="C82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class exercise 1:</a:t>
            </a:r>
            <a:endParaRPr lang="zh-CN" altLang="zh-CN" sz="3600" dirty="0">
              <a:solidFill>
                <a:srgbClr val="C82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34698-1F1D-7A2F-052C-A5CF380D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9" y="1144691"/>
            <a:ext cx="10637301" cy="50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SzPct val="70000"/>
              <a:buNone/>
            </a:pP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页脚占位符 3">
            <a:extLst>
              <a:ext uri="{FF2B5EF4-FFF2-40B4-BE49-F238E27FC236}">
                <a16:creationId xmlns:a16="http://schemas.microsoft.com/office/drawing/2014/main" id="{16CB2216-6120-2F3F-28D5-7C2AA6406021}"/>
              </a:ext>
            </a:extLst>
          </p:cNvPr>
          <p:cNvSpPr txBox="1">
            <a:spLocks/>
          </p:cNvSpPr>
          <p:nvPr/>
        </p:nvSpPr>
        <p:spPr>
          <a:xfrm>
            <a:off x="5977891" y="6378575"/>
            <a:ext cx="328864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F525C-4FE5-45A7-A194-6EF4C014C562}" type="slidenum">
              <a:rPr lang="en-US" altLang="zh-CN" sz="11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BE98B6-9C16-48BD-8A6D-B84CB448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55" y="927690"/>
            <a:ext cx="10637301" cy="523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SzPct val="70000"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Using the below figures as a model, illustrates the operation of insertion-sort on the array A={31, 41, 59, 26, 47, 58} </a:t>
            </a:r>
          </a:p>
          <a:p>
            <a:pPr marL="0" indent="0">
              <a:buSzPct val="70000"/>
              <a:buNone/>
            </a:pPr>
            <a:endParaRPr kumimoji="1"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E7E3B268-804E-4583-91D7-E3F722F9F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80" y="2076430"/>
            <a:ext cx="6160066" cy="19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50A2AEE2-C90F-48A1-A8B4-6B38CB2F4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746" y="2295302"/>
            <a:ext cx="5138573" cy="3809761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defTabSz="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1938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193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193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193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19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INSERTION-SORT(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	for(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2;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&lt;=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length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]; </a:t>
            </a:r>
            <a:r>
              <a:rPr lang="en-US" altLang="zh-CN" sz="1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++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// loop header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	{		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				// Insert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into the sorted sequence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[1 ..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				i←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				while( i &gt; 0 &amp;&amp;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&gt;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6				{		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[i+1] =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7						</a:t>
            </a:r>
            <a:r>
              <a:rPr lang="en-US" altLang="zh-CN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i-1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8				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9				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[i+1] = 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key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10	} 	// loop body below</a:t>
            </a:r>
          </a:p>
        </p:txBody>
      </p:sp>
    </p:spTree>
    <p:extLst>
      <p:ext uri="{BB962C8B-B14F-4D97-AF65-F5344CB8AC3E}">
        <p14:creationId xmlns:p14="http://schemas.microsoft.com/office/powerpoint/2010/main" val="2050254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4" grpId="1" build="allAtOnce" autoUpdateAnimBg="0"/>
      <p:bldP spid="5" grpId="0" build="p" autoUpdateAnimBg="0"/>
      <p:bldP spid="5" grpId="1" build="allAtOnce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3079</Words>
  <Application>Microsoft Office PowerPoint</Application>
  <PresentationFormat>Widescreen</PresentationFormat>
  <Paragraphs>381</Paragraphs>
  <Slides>26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-apple-system</vt:lpstr>
      <vt:lpstr>Arial Unicode MS</vt:lpstr>
      <vt:lpstr>等线</vt:lpstr>
      <vt:lpstr>等线 Light</vt:lpstr>
      <vt:lpstr>黑体</vt:lpstr>
      <vt:lpstr>Arial</vt:lpstr>
      <vt:lpstr>Arial Black</vt:lpstr>
      <vt:lpstr>Tahoma</vt:lpstr>
      <vt:lpstr>Times New Roman</vt:lpstr>
      <vt:lpstr>Wingdings</vt:lpstr>
      <vt:lpstr>Office 主题​​</vt:lpstr>
      <vt:lpstr>Equation</vt:lpstr>
      <vt:lpstr>Space and time analysis of Insertion Sorting</vt:lpstr>
      <vt:lpstr>PowerPoint Presentation</vt:lpstr>
      <vt:lpstr>Insertion sort</vt:lpstr>
      <vt:lpstr>Insertion sort</vt:lpstr>
      <vt:lpstr>PowerPoint Presentation</vt:lpstr>
      <vt:lpstr>Loop invariants and the correctness of insertion sort</vt:lpstr>
      <vt:lpstr>Loop invariants and the correctness of insertion sort</vt:lpstr>
      <vt:lpstr>Pseudocode conventions</vt:lpstr>
      <vt:lpstr>In class exercise 1:</vt:lpstr>
      <vt:lpstr>In class exercise answer:</vt:lpstr>
      <vt:lpstr>PowerPoint Presentation</vt:lpstr>
      <vt:lpstr>PowerPoint Presentation</vt:lpstr>
      <vt:lpstr>PowerPoint Presentation</vt:lpstr>
      <vt:lpstr>PowerPoint Presentation</vt:lpstr>
      <vt:lpstr>Analyzing algorithms</vt:lpstr>
      <vt:lpstr> Analyzing algorithms</vt:lpstr>
      <vt:lpstr>Analyzing algorithms</vt:lpstr>
      <vt:lpstr>Analyzing algorithms</vt:lpstr>
      <vt:lpstr>PowerPoint Presentation</vt:lpstr>
      <vt:lpstr>PowerPoint Presentation</vt:lpstr>
      <vt:lpstr>PowerPoint Presentation</vt:lpstr>
      <vt:lpstr>Analysis of insertion sort</vt:lpstr>
      <vt:lpstr>Analysis of insertion sort</vt:lpstr>
      <vt:lpstr>Worse-case and average-case analysis</vt:lpstr>
      <vt:lpstr>Order of growth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 Getting Started</dc:title>
  <dc:creator>Zhou Zibo</dc:creator>
  <cp:lastModifiedBy>Zhang, Jeff</cp:lastModifiedBy>
  <cp:revision>58</cp:revision>
  <dcterms:created xsi:type="dcterms:W3CDTF">2023-06-17T08:35:53Z</dcterms:created>
  <dcterms:modified xsi:type="dcterms:W3CDTF">2024-08-29T11:47:43Z</dcterms:modified>
</cp:coreProperties>
</file>