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54"/>
  </p:notesMasterIdLst>
  <p:sldIdLst>
    <p:sldId id="256" r:id="rId2"/>
    <p:sldId id="257" r:id="rId3"/>
    <p:sldId id="258" r:id="rId4"/>
    <p:sldId id="262" r:id="rId5"/>
    <p:sldId id="263" r:id="rId6"/>
    <p:sldId id="264" r:id="rId7"/>
    <p:sldId id="265" r:id="rId8"/>
    <p:sldId id="266" r:id="rId9"/>
    <p:sldId id="267" r:id="rId10"/>
    <p:sldId id="268" r:id="rId11"/>
    <p:sldId id="269" r:id="rId12"/>
    <p:sldId id="274" r:id="rId13"/>
    <p:sldId id="275" r:id="rId14"/>
    <p:sldId id="276" r:id="rId15"/>
    <p:sldId id="277" r:id="rId16"/>
    <p:sldId id="278" r:id="rId17"/>
    <p:sldId id="279" r:id="rId18"/>
    <p:sldId id="280" r:id="rId19"/>
    <p:sldId id="281" r:id="rId20"/>
    <p:sldId id="282" r:id="rId21"/>
    <p:sldId id="283" r:id="rId22"/>
    <p:sldId id="285" r:id="rId23"/>
    <p:sldId id="286" r:id="rId24"/>
    <p:sldId id="284" r:id="rId25"/>
    <p:sldId id="287" r:id="rId26"/>
    <p:sldId id="288" r:id="rId27"/>
    <p:sldId id="289" r:id="rId28"/>
    <p:sldId id="290" r:id="rId29"/>
    <p:sldId id="291" r:id="rId30"/>
    <p:sldId id="292" r:id="rId31"/>
    <p:sldId id="293" r:id="rId32"/>
    <p:sldId id="294" r:id="rId33"/>
    <p:sldId id="295" r:id="rId34"/>
    <p:sldId id="296" r:id="rId35"/>
    <p:sldId id="298" r:id="rId36"/>
    <p:sldId id="299" r:id="rId37"/>
    <p:sldId id="300" r:id="rId38"/>
    <p:sldId id="301" r:id="rId39"/>
    <p:sldId id="302" r:id="rId40"/>
    <p:sldId id="303" r:id="rId41"/>
    <p:sldId id="304" r:id="rId42"/>
    <p:sldId id="305" r:id="rId43"/>
    <p:sldId id="306" r:id="rId44"/>
    <p:sldId id="315" r:id="rId45"/>
    <p:sldId id="307" r:id="rId46"/>
    <p:sldId id="308" r:id="rId47"/>
    <p:sldId id="309" r:id="rId48"/>
    <p:sldId id="310" r:id="rId49"/>
    <p:sldId id="311" r:id="rId50"/>
    <p:sldId id="312" r:id="rId51"/>
    <p:sldId id="313" r:id="rId52"/>
    <p:sldId id="314" r:id="rId5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88305" autoAdjust="0"/>
  </p:normalViewPr>
  <p:slideViewPr>
    <p:cSldViewPr snapToGrid="0">
      <p:cViewPr>
        <p:scale>
          <a:sx n="125" d="100"/>
          <a:sy n="125" d="100"/>
        </p:scale>
        <p:origin x="226"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nteles, Andre" userId="72c25aee-586a-437a-bd53-4f206af61c9f" providerId="ADAL" clId="{88009815-3614-1340-BDE4-5E5CCDB6E7AF}"/>
    <pc:docChg chg="modSld">
      <pc:chgData name="Fonteles, Andre" userId="72c25aee-586a-437a-bd53-4f206af61c9f" providerId="ADAL" clId="{88009815-3614-1340-BDE4-5E5CCDB6E7AF}" dt="2024-01-17T14:38:24.032" v="0" actId="1076"/>
      <pc:docMkLst>
        <pc:docMk/>
      </pc:docMkLst>
      <pc:sldChg chg="modSp mod">
        <pc:chgData name="Fonteles, Andre" userId="72c25aee-586a-437a-bd53-4f206af61c9f" providerId="ADAL" clId="{88009815-3614-1340-BDE4-5E5CCDB6E7AF}" dt="2024-01-17T14:38:24.032" v="0" actId="1076"/>
        <pc:sldMkLst>
          <pc:docMk/>
          <pc:sldMk cId="0" sldId="297"/>
        </pc:sldMkLst>
        <pc:picChg chg="mod">
          <ac:chgData name="Fonteles, Andre" userId="72c25aee-586a-437a-bd53-4f206af61c9f" providerId="ADAL" clId="{88009815-3614-1340-BDE4-5E5CCDB6E7AF}" dt="2024-01-17T14:38:24.032" v="0" actId="1076"/>
          <ac:picMkLst>
            <pc:docMk/>
            <pc:sldMk cId="0" sldId="297"/>
            <ac:picMk id="327" creationId="{00000000-0000-0000-0000-000000000000}"/>
          </ac:picMkLst>
        </pc:picChg>
      </pc:sldChg>
    </pc:docChg>
  </pc:docChgLst>
  <pc:docChgLst>
    <pc:chgData name="Fonteles, Andre" userId="72c25aee-586a-437a-bd53-4f206af61c9f" providerId="ADAL" clId="{D8B2E852-038E-8F49-9533-A191014929B7}"/>
    <pc:docChg chg="undo redo custSel delSld modSld">
      <pc:chgData name="Fonteles, Andre" userId="72c25aee-586a-437a-bd53-4f206af61c9f" providerId="ADAL" clId="{D8B2E852-038E-8F49-9533-A191014929B7}" dt="2024-05-15T20:02:35.906" v="103" actId="2696"/>
      <pc:docMkLst>
        <pc:docMk/>
      </pc:docMkLst>
      <pc:sldChg chg="del">
        <pc:chgData name="Fonteles, Andre" userId="72c25aee-586a-437a-bd53-4f206af61c9f" providerId="ADAL" clId="{D8B2E852-038E-8F49-9533-A191014929B7}" dt="2024-05-15T19:32:32.751" v="0" actId="2696"/>
        <pc:sldMkLst>
          <pc:docMk/>
          <pc:sldMk cId="0" sldId="259"/>
        </pc:sldMkLst>
      </pc:sldChg>
      <pc:sldChg chg="del">
        <pc:chgData name="Fonteles, Andre" userId="72c25aee-586a-437a-bd53-4f206af61c9f" providerId="ADAL" clId="{D8B2E852-038E-8F49-9533-A191014929B7}" dt="2024-05-15T19:32:35.690" v="1" actId="2696"/>
        <pc:sldMkLst>
          <pc:docMk/>
          <pc:sldMk cId="0" sldId="260"/>
        </pc:sldMkLst>
      </pc:sldChg>
      <pc:sldChg chg="del">
        <pc:chgData name="Fonteles, Andre" userId="72c25aee-586a-437a-bd53-4f206af61c9f" providerId="ADAL" clId="{D8B2E852-038E-8F49-9533-A191014929B7}" dt="2024-05-15T19:32:51.990" v="2" actId="2696"/>
        <pc:sldMkLst>
          <pc:docMk/>
          <pc:sldMk cId="0" sldId="261"/>
        </pc:sldMkLst>
      </pc:sldChg>
      <pc:sldChg chg="modSp mod">
        <pc:chgData name="Fonteles, Andre" userId="72c25aee-586a-437a-bd53-4f206af61c9f" providerId="ADAL" clId="{D8B2E852-038E-8F49-9533-A191014929B7}" dt="2024-05-15T19:35:21.820" v="3" actId="20577"/>
        <pc:sldMkLst>
          <pc:docMk/>
          <pc:sldMk cId="0" sldId="269"/>
        </pc:sldMkLst>
        <pc:spChg chg="mod">
          <ac:chgData name="Fonteles, Andre" userId="72c25aee-586a-437a-bd53-4f206af61c9f" providerId="ADAL" clId="{D8B2E852-038E-8F49-9533-A191014929B7}" dt="2024-05-15T19:35:21.820" v="3" actId="20577"/>
          <ac:spMkLst>
            <pc:docMk/>
            <pc:sldMk cId="0" sldId="269"/>
            <ac:spMk id="135" creationId="{00000000-0000-0000-0000-000000000000}"/>
          </ac:spMkLst>
        </pc:spChg>
      </pc:sldChg>
      <pc:sldChg chg="del">
        <pc:chgData name="Fonteles, Andre" userId="72c25aee-586a-437a-bd53-4f206af61c9f" providerId="ADAL" clId="{D8B2E852-038E-8F49-9533-A191014929B7}" dt="2024-05-15T19:36:26.853" v="4" actId="2696"/>
        <pc:sldMkLst>
          <pc:docMk/>
          <pc:sldMk cId="0" sldId="273"/>
        </pc:sldMkLst>
      </pc:sldChg>
      <pc:sldChg chg="modSp mod">
        <pc:chgData name="Fonteles, Andre" userId="72c25aee-586a-437a-bd53-4f206af61c9f" providerId="ADAL" clId="{D8B2E852-038E-8F49-9533-A191014929B7}" dt="2024-05-15T19:38:20.140" v="6" actId="1076"/>
        <pc:sldMkLst>
          <pc:docMk/>
          <pc:sldMk cId="0" sldId="276"/>
        </pc:sldMkLst>
        <pc:picChg chg="mod">
          <ac:chgData name="Fonteles, Andre" userId="72c25aee-586a-437a-bd53-4f206af61c9f" providerId="ADAL" clId="{D8B2E852-038E-8F49-9533-A191014929B7}" dt="2024-05-15T19:38:20.140" v="6" actId="1076"/>
          <ac:picMkLst>
            <pc:docMk/>
            <pc:sldMk cId="0" sldId="276"/>
            <ac:picMk id="186" creationId="{00000000-0000-0000-0000-000000000000}"/>
          </ac:picMkLst>
        </pc:picChg>
      </pc:sldChg>
      <pc:sldChg chg="modSp mod">
        <pc:chgData name="Fonteles, Andre" userId="72c25aee-586a-437a-bd53-4f206af61c9f" providerId="ADAL" clId="{D8B2E852-038E-8F49-9533-A191014929B7}" dt="2024-05-15T19:58:34.521" v="102" actId="20577"/>
        <pc:sldMkLst>
          <pc:docMk/>
          <pc:sldMk cId="0" sldId="278"/>
        </pc:sldMkLst>
        <pc:spChg chg="mod">
          <ac:chgData name="Fonteles, Andre" userId="72c25aee-586a-437a-bd53-4f206af61c9f" providerId="ADAL" clId="{D8B2E852-038E-8F49-9533-A191014929B7}" dt="2024-05-15T19:49:18.569" v="59" actId="20577"/>
          <ac:spMkLst>
            <pc:docMk/>
            <pc:sldMk cId="0" sldId="278"/>
            <ac:spMk id="197" creationId="{00000000-0000-0000-0000-000000000000}"/>
          </ac:spMkLst>
        </pc:spChg>
        <pc:spChg chg="mod">
          <ac:chgData name="Fonteles, Andre" userId="72c25aee-586a-437a-bd53-4f206af61c9f" providerId="ADAL" clId="{D8B2E852-038E-8F49-9533-A191014929B7}" dt="2024-05-15T19:58:34.521" v="102" actId="20577"/>
          <ac:spMkLst>
            <pc:docMk/>
            <pc:sldMk cId="0" sldId="278"/>
            <ac:spMk id="198" creationId="{00000000-0000-0000-0000-000000000000}"/>
          </ac:spMkLst>
        </pc:spChg>
      </pc:sldChg>
      <pc:sldChg chg="modSp mod">
        <pc:chgData name="Fonteles, Andre" userId="72c25aee-586a-437a-bd53-4f206af61c9f" providerId="ADAL" clId="{D8B2E852-038E-8F49-9533-A191014929B7}" dt="2024-05-15T19:57:00.289" v="100" actId="20577"/>
        <pc:sldMkLst>
          <pc:docMk/>
          <pc:sldMk cId="0" sldId="279"/>
        </pc:sldMkLst>
        <pc:spChg chg="mod">
          <ac:chgData name="Fonteles, Andre" userId="72c25aee-586a-437a-bd53-4f206af61c9f" providerId="ADAL" clId="{D8B2E852-038E-8F49-9533-A191014929B7}" dt="2024-05-15T19:56:55.978" v="98" actId="20577"/>
          <ac:spMkLst>
            <pc:docMk/>
            <pc:sldMk cId="0" sldId="279"/>
            <ac:spMk id="209" creationId="{00000000-0000-0000-0000-000000000000}"/>
          </ac:spMkLst>
        </pc:spChg>
        <pc:spChg chg="mod">
          <ac:chgData name="Fonteles, Andre" userId="72c25aee-586a-437a-bd53-4f206af61c9f" providerId="ADAL" clId="{D8B2E852-038E-8F49-9533-A191014929B7}" dt="2024-05-15T19:57:00.289" v="100" actId="20577"/>
          <ac:spMkLst>
            <pc:docMk/>
            <pc:sldMk cId="0" sldId="279"/>
            <ac:spMk id="210" creationId="{00000000-0000-0000-0000-000000000000}"/>
          </ac:spMkLst>
        </pc:spChg>
      </pc:sldChg>
      <pc:sldChg chg="del">
        <pc:chgData name="Fonteles, Andre" userId="72c25aee-586a-437a-bd53-4f206af61c9f" providerId="ADAL" clId="{D8B2E852-038E-8F49-9533-A191014929B7}" dt="2024-05-15T20:02:35.906" v="103" actId="2696"/>
        <pc:sldMkLst>
          <pc:docMk/>
          <pc:sldMk cId="0" sldId="297"/>
        </pc:sldMkLst>
      </pc:sldChg>
    </pc:docChg>
  </pc:docChgLst>
  <pc:docChgLst>
    <pc:chgData name="Sales Fonteles, Andre" userId="72c25aee-586a-437a-bd53-4f206af61c9f" providerId="ADAL" clId="{779A0A9B-4725-4403-8BFF-E4A7FDDA6DF1}"/>
    <pc:docChg chg="undo custSel addSld delSld modSld sldOrd">
      <pc:chgData name="Sales Fonteles, Andre" userId="72c25aee-586a-437a-bd53-4f206af61c9f" providerId="ADAL" clId="{779A0A9B-4725-4403-8BFF-E4A7FDDA6DF1}" dt="2023-08-23T19:28:35.287" v="224" actId="20577"/>
      <pc:docMkLst>
        <pc:docMk/>
      </pc:docMkLst>
      <pc:sldChg chg="modSp">
        <pc:chgData name="Sales Fonteles, Andre" userId="72c25aee-586a-437a-bd53-4f206af61c9f" providerId="ADAL" clId="{779A0A9B-4725-4403-8BFF-E4A7FDDA6DF1}" dt="2023-08-21T20:39:40.454" v="2" actId="20577"/>
        <pc:sldMkLst>
          <pc:docMk/>
          <pc:sldMk cId="0" sldId="256"/>
        </pc:sldMkLst>
        <pc:spChg chg="mod">
          <ac:chgData name="Sales Fonteles, Andre" userId="72c25aee-586a-437a-bd53-4f206af61c9f" providerId="ADAL" clId="{779A0A9B-4725-4403-8BFF-E4A7FDDA6DF1}" dt="2023-08-21T20:39:40.454" v="2" actId="20577"/>
          <ac:spMkLst>
            <pc:docMk/>
            <pc:sldMk cId="0" sldId="256"/>
            <ac:spMk id="45" creationId="{00000000-0000-0000-0000-000000000000}"/>
          </ac:spMkLst>
        </pc:spChg>
      </pc:sldChg>
      <pc:sldChg chg="modSp modAnim">
        <pc:chgData name="Sales Fonteles, Andre" userId="72c25aee-586a-437a-bd53-4f206af61c9f" providerId="ADAL" clId="{779A0A9B-4725-4403-8BFF-E4A7FDDA6DF1}" dt="2023-08-22T12:57:19.729" v="9"/>
        <pc:sldMkLst>
          <pc:docMk/>
          <pc:sldMk cId="0" sldId="257"/>
        </pc:sldMkLst>
        <pc:spChg chg="mod">
          <ac:chgData name="Sales Fonteles, Andre" userId="72c25aee-586a-437a-bd53-4f206af61c9f" providerId="ADAL" clId="{779A0A9B-4725-4403-8BFF-E4A7FDDA6DF1}" dt="2023-08-22T12:57:01.664" v="8" actId="6549"/>
          <ac:spMkLst>
            <pc:docMk/>
            <pc:sldMk cId="0" sldId="257"/>
            <ac:spMk id="51" creationId="{00000000-0000-0000-0000-000000000000}"/>
          </ac:spMkLst>
        </pc:spChg>
      </pc:sldChg>
      <pc:sldChg chg="modAnim">
        <pc:chgData name="Sales Fonteles, Andre" userId="72c25aee-586a-437a-bd53-4f206af61c9f" providerId="ADAL" clId="{779A0A9B-4725-4403-8BFF-E4A7FDDA6DF1}" dt="2023-08-22T12:57:44.617" v="10"/>
        <pc:sldMkLst>
          <pc:docMk/>
          <pc:sldMk cId="0" sldId="258"/>
        </pc:sldMkLst>
      </pc:sldChg>
      <pc:sldChg chg="modTransition">
        <pc:chgData name="Sales Fonteles, Andre" userId="72c25aee-586a-437a-bd53-4f206af61c9f" providerId="ADAL" clId="{779A0A9B-4725-4403-8BFF-E4A7FDDA6DF1}" dt="2023-08-22T13:01:52.802" v="11"/>
        <pc:sldMkLst>
          <pc:docMk/>
          <pc:sldMk cId="0" sldId="259"/>
        </pc:sldMkLst>
      </pc:sldChg>
      <pc:sldChg chg="modTransition">
        <pc:chgData name="Sales Fonteles, Andre" userId="72c25aee-586a-437a-bd53-4f206af61c9f" providerId="ADAL" clId="{779A0A9B-4725-4403-8BFF-E4A7FDDA6DF1}" dt="2023-08-22T13:01:59.062" v="12"/>
        <pc:sldMkLst>
          <pc:docMk/>
          <pc:sldMk cId="0" sldId="260"/>
        </pc:sldMkLst>
      </pc:sldChg>
      <pc:sldChg chg="modTransition">
        <pc:chgData name="Sales Fonteles, Andre" userId="72c25aee-586a-437a-bd53-4f206af61c9f" providerId="ADAL" clId="{779A0A9B-4725-4403-8BFF-E4A7FDDA6DF1}" dt="2023-08-22T13:02:20.056" v="13"/>
        <pc:sldMkLst>
          <pc:docMk/>
          <pc:sldMk cId="0" sldId="261"/>
        </pc:sldMkLst>
      </pc:sldChg>
      <pc:sldChg chg="modAnim">
        <pc:chgData name="Sales Fonteles, Andre" userId="72c25aee-586a-437a-bd53-4f206af61c9f" providerId="ADAL" clId="{779A0A9B-4725-4403-8BFF-E4A7FDDA6DF1}" dt="2023-08-22T13:02:49.596" v="18"/>
        <pc:sldMkLst>
          <pc:docMk/>
          <pc:sldMk cId="0" sldId="262"/>
        </pc:sldMkLst>
      </pc:sldChg>
      <pc:sldChg chg="modAnim">
        <pc:chgData name="Sales Fonteles, Andre" userId="72c25aee-586a-437a-bd53-4f206af61c9f" providerId="ADAL" clId="{779A0A9B-4725-4403-8BFF-E4A7FDDA6DF1}" dt="2023-08-22T13:05:14.644" v="19"/>
        <pc:sldMkLst>
          <pc:docMk/>
          <pc:sldMk cId="0" sldId="265"/>
        </pc:sldMkLst>
      </pc:sldChg>
      <pc:sldChg chg="del">
        <pc:chgData name="Sales Fonteles, Andre" userId="72c25aee-586a-437a-bd53-4f206af61c9f" providerId="ADAL" clId="{779A0A9B-4725-4403-8BFF-E4A7FDDA6DF1}" dt="2023-08-23T17:34:39.050" v="20" actId="2696"/>
        <pc:sldMkLst>
          <pc:docMk/>
          <pc:sldMk cId="0" sldId="270"/>
        </pc:sldMkLst>
      </pc:sldChg>
      <pc:sldChg chg="del">
        <pc:chgData name="Sales Fonteles, Andre" userId="72c25aee-586a-437a-bd53-4f206af61c9f" providerId="ADAL" clId="{779A0A9B-4725-4403-8BFF-E4A7FDDA6DF1}" dt="2023-08-23T17:34:40.012" v="21" actId="2696"/>
        <pc:sldMkLst>
          <pc:docMk/>
          <pc:sldMk cId="0" sldId="271"/>
        </pc:sldMkLst>
      </pc:sldChg>
      <pc:sldChg chg="del">
        <pc:chgData name="Sales Fonteles, Andre" userId="72c25aee-586a-437a-bd53-4f206af61c9f" providerId="ADAL" clId="{779A0A9B-4725-4403-8BFF-E4A7FDDA6DF1}" dt="2023-08-23T17:34:43.459" v="22" actId="2696"/>
        <pc:sldMkLst>
          <pc:docMk/>
          <pc:sldMk cId="0" sldId="272"/>
        </pc:sldMkLst>
      </pc:sldChg>
      <pc:sldChg chg="modTransition">
        <pc:chgData name="Sales Fonteles, Andre" userId="72c25aee-586a-437a-bd53-4f206af61c9f" providerId="ADAL" clId="{779A0A9B-4725-4403-8BFF-E4A7FDDA6DF1}" dt="2023-08-23T17:35:21.443" v="23"/>
        <pc:sldMkLst>
          <pc:docMk/>
          <pc:sldMk cId="0" sldId="273"/>
        </pc:sldMkLst>
      </pc:sldChg>
      <pc:sldChg chg="modSp modAnim">
        <pc:chgData name="Sales Fonteles, Andre" userId="72c25aee-586a-437a-bd53-4f206af61c9f" providerId="ADAL" clId="{779A0A9B-4725-4403-8BFF-E4A7FDDA6DF1}" dt="2023-08-23T18:33:36.447" v="34" actId="6549"/>
        <pc:sldMkLst>
          <pc:docMk/>
          <pc:sldMk cId="0" sldId="282"/>
        </pc:sldMkLst>
        <pc:spChg chg="mod">
          <ac:chgData name="Sales Fonteles, Andre" userId="72c25aee-586a-437a-bd53-4f206af61c9f" providerId="ADAL" clId="{779A0A9B-4725-4403-8BFF-E4A7FDDA6DF1}" dt="2023-08-23T18:33:36.447" v="34" actId="6549"/>
          <ac:spMkLst>
            <pc:docMk/>
            <pc:sldMk cId="0" sldId="282"/>
            <ac:spMk id="229" creationId="{00000000-0000-0000-0000-000000000000}"/>
          </ac:spMkLst>
        </pc:spChg>
      </pc:sldChg>
      <pc:sldChg chg="modSp modAnim">
        <pc:chgData name="Sales Fonteles, Andre" userId="72c25aee-586a-437a-bd53-4f206af61c9f" providerId="ADAL" clId="{779A0A9B-4725-4403-8BFF-E4A7FDDA6DF1}" dt="2023-08-23T18:43:43.880" v="52"/>
        <pc:sldMkLst>
          <pc:docMk/>
          <pc:sldMk cId="0" sldId="283"/>
        </pc:sldMkLst>
        <pc:spChg chg="mod">
          <ac:chgData name="Sales Fonteles, Andre" userId="72c25aee-586a-437a-bd53-4f206af61c9f" providerId="ADAL" clId="{779A0A9B-4725-4403-8BFF-E4A7FDDA6DF1}" dt="2023-08-23T18:43:38.968" v="51" actId="15"/>
          <ac:spMkLst>
            <pc:docMk/>
            <pc:sldMk cId="0" sldId="283"/>
            <ac:spMk id="235" creationId="{00000000-0000-0000-0000-000000000000}"/>
          </ac:spMkLst>
        </pc:spChg>
      </pc:sldChg>
      <pc:sldChg chg="ord">
        <pc:chgData name="Sales Fonteles, Andre" userId="72c25aee-586a-437a-bd53-4f206af61c9f" providerId="ADAL" clId="{779A0A9B-4725-4403-8BFF-E4A7FDDA6DF1}" dt="2023-08-23T18:44:39.644" v="53"/>
        <pc:sldMkLst>
          <pc:docMk/>
          <pc:sldMk cId="0" sldId="285"/>
        </pc:sldMkLst>
      </pc:sldChg>
      <pc:sldChg chg="ord">
        <pc:chgData name="Sales Fonteles, Andre" userId="72c25aee-586a-437a-bd53-4f206af61c9f" providerId="ADAL" clId="{779A0A9B-4725-4403-8BFF-E4A7FDDA6DF1}" dt="2023-08-23T18:57:37.146" v="54"/>
        <pc:sldMkLst>
          <pc:docMk/>
          <pc:sldMk cId="0" sldId="286"/>
        </pc:sldMkLst>
      </pc:sldChg>
      <pc:sldChg chg="modTransition">
        <pc:chgData name="Sales Fonteles, Andre" userId="72c25aee-586a-437a-bd53-4f206af61c9f" providerId="ADAL" clId="{779A0A9B-4725-4403-8BFF-E4A7FDDA6DF1}" dt="2023-08-23T19:04:16.374" v="55"/>
        <pc:sldMkLst>
          <pc:docMk/>
          <pc:sldMk cId="0" sldId="297"/>
        </pc:sldMkLst>
      </pc:sldChg>
      <pc:sldChg chg="modAnim">
        <pc:chgData name="Sales Fonteles, Andre" userId="72c25aee-586a-437a-bd53-4f206af61c9f" providerId="ADAL" clId="{779A0A9B-4725-4403-8BFF-E4A7FDDA6DF1}" dt="2023-08-23T19:20:49.099" v="57"/>
        <pc:sldMkLst>
          <pc:docMk/>
          <pc:sldMk cId="0" sldId="301"/>
        </pc:sldMkLst>
      </pc:sldChg>
      <pc:sldChg chg="delSp modSp add modNotesTx">
        <pc:chgData name="Sales Fonteles, Andre" userId="72c25aee-586a-437a-bd53-4f206af61c9f" providerId="ADAL" clId="{779A0A9B-4725-4403-8BFF-E4A7FDDA6DF1}" dt="2023-08-23T19:28:35.287" v="224" actId="20577"/>
        <pc:sldMkLst>
          <pc:docMk/>
          <pc:sldMk cId="3853497046" sldId="315"/>
        </pc:sldMkLst>
        <pc:spChg chg="mod">
          <ac:chgData name="Sales Fonteles, Andre" userId="72c25aee-586a-437a-bd53-4f206af61c9f" providerId="ADAL" clId="{779A0A9B-4725-4403-8BFF-E4A7FDDA6DF1}" dt="2023-08-23T19:27:33.203" v="145" actId="6549"/>
          <ac:spMkLst>
            <pc:docMk/>
            <pc:sldMk cId="3853497046" sldId="315"/>
            <ac:spMk id="198" creationId="{00000000-0000-0000-0000-000000000000}"/>
          </ac:spMkLst>
        </pc:spChg>
        <pc:spChg chg="del">
          <ac:chgData name="Sales Fonteles, Andre" userId="72c25aee-586a-437a-bd53-4f206af61c9f" providerId="ADAL" clId="{779A0A9B-4725-4403-8BFF-E4A7FDDA6DF1}" dt="2023-08-23T19:27:27.909" v="143" actId="478"/>
          <ac:spMkLst>
            <pc:docMk/>
            <pc:sldMk cId="3853497046" sldId="315"/>
            <ac:spMk id="200" creationId="{00000000-0000-0000-0000-000000000000}"/>
          </ac:spMkLst>
        </pc:spChg>
        <pc:spChg chg="del">
          <ac:chgData name="Sales Fonteles, Andre" userId="72c25aee-586a-437a-bd53-4f206af61c9f" providerId="ADAL" clId="{779A0A9B-4725-4403-8BFF-E4A7FDDA6DF1}" dt="2023-08-23T19:27:27.909" v="143" actId="478"/>
          <ac:spMkLst>
            <pc:docMk/>
            <pc:sldMk cId="3853497046" sldId="315"/>
            <ac:spMk id="201" creationId="{00000000-0000-0000-0000-000000000000}"/>
          </ac:spMkLst>
        </pc:spChg>
        <pc:spChg chg="del">
          <ac:chgData name="Sales Fonteles, Andre" userId="72c25aee-586a-437a-bd53-4f206af61c9f" providerId="ADAL" clId="{779A0A9B-4725-4403-8BFF-E4A7FDDA6DF1}" dt="2023-08-23T19:27:27.909" v="143" actId="478"/>
          <ac:spMkLst>
            <pc:docMk/>
            <pc:sldMk cId="3853497046" sldId="315"/>
            <ac:spMk id="202" creationId="{00000000-0000-0000-0000-000000000000}"/>
          </ac:spMkLst>
        </pc:spChg>
        <pc:spChg chg="del">
          <ac:chgData name="Sales Fonteles, Andre" userId="72c25aee-586a-437a-bd53-4f206af61c9f" providerId="ADAL" clId="{779A0A9B-4725-4403-8BFF-E4A7FDDA6DF1}" dt="2023-08-23T19:27:27.909" v="143" actId="478"/>
          <ac:spMkLst>
            <pc:docMk/>
            <pc:sldMk cId="3853497046" sldId="315"/>
            <ac:spMk id="203" creationId="{00000000-0000-0000-0000-000000000000}"/>
          </ac:spMkLst>
        </pc:spChg>
        <pc:spChg chg="del">
          <ac:chgData name="Sales Fonteles, Andre" userId="72c25aee-586a-437a-bd53-4f206af61c9f" providerId="ADAL" clId="{779A0A9B-4725-4403-8BFF-E4A7FDDA6DF1}" dt="2023-08-23T19:27:27.909" v="143" actId="478"/>
          <ac:spMkLst>
            <pc:docMk/>
            <pc:sldMk cId="3853497046" sldId="315"/>
            <ac:spMk id="204" creationId="{00000000-0000-0000-0000-000000000000}"/>
          </ac:spMkLst>
        </pc:spChg>
        <pc:picChg chg="del">
          <ac:chgData name="Sales Fonteles, Andre" userId="72c25aee-586a-437a-bd53-4f206af61c9f" providerId="ADAL" clId="{779A0A9B-4725-4403-8BFF-E4A7FDDA6DF1}" dt="2023-08-23T19:27:26.372" v="142" actId="478"/>
          <ac:picMkLst>
            <pc:docMk/>
            <pc:sldMk cId="3853497046" sldId="315"/>
            <ac:picMk id="19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www.bunniestudios.com/blog/?p=2686"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 name="Google Shape;42;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Materials:  </a:t>
            </a:r>
            <a:endParaRPr/>
          </a:p>
          <a:p>
            <a:pPr marL="457200" marR="0" lvl="0" indent="-317500" algn="l" rtl="0">
              <a:spcBef>
                <a:spcPts val="0"/>
              </a:spcBef>
              <a:spcAft>
                <a:spcPts val="0"/>
              </a:spcAft>
              <a:buClr>
                <a:srgbClr val="000000"/>
              </a:buClr>
              <a:buSzPts val="1400"/>
              <a:buFont typeface="Arial"/>
              <a:buChar char="●"/>
            </a:pPr>
            <a:r>
              <a:rPr lang="en" sz="1100" b="0" i="0" u="none" strike="noStrike" cap="none"/>
              <a:t>photomask</a:t>
            </a:r>
            <a:endParaRPr/>
          </a:p>
          <a:p>
            <a:pPr marL="457200" marR="0" lvl="0" indent="-317500" algn="l" rtl="0">
              <a:spcBef>
                <a:spcPts val="0"/>
              </a:spcBef>
              <a:spcAft>
                <a:spcPts val="0"/>
              </a:spcAft>
              <a:buClr>
                <a:srgbClr val="000000"/>
              </a:buClr>
              <a:buSzPts val="1400"/>
              <a:buFont typeface="Arial"/>
              <a:buChar char="●"/>
            </a:pPr>
            <a:r>
              <a:rPr lang="en" sz="1100" b="0" i="0" u="none" strike="noStrike" cap="none"/>
              <a:t>silicon disk</a:t>
            </a:r>
            <a:endParaRPr/>
          </a:p>
          <a:p>
            <a:pPr marL="457200" marR="0" lvl="0" indent="-317500" algn="l" rtl="0">
              <a:spcBef>
                <a:spcPts val="0"/>
              </a:spcBef>
              <a:spcAft>
                <a:spcPts val="0"/>
              </a:spcAft>
              <a:buClr>
                <a:srgbClr val="000000"/>
              </a:buClr>
              <a:buSzPts val="1400"/>
              <a:buFont typeface="Arial"/>
              <a:buChar char="●"/>
            </a:pPr>
            <a:r>
              <a:rPr lang="en" sz="1100" b="0" i="0" u="none" strike="noStrike" cap="none"/>
              <a:t>transistor from Sunfounder kit (S8050 is NPN)</a:t>
            </a:r>
            <a:endParaRPr/>
          </a:p>
          <a:p>
            <a:pPr marL="457200" marR="0" lvl="0" indent="-317500" algn="l" rtl="0">
              <a:spcBef>
                <a:spcPts val="0"/>
              </a:spcBef>
              <a:spcAft>
                <a:spcPts val="0"/>
              </a:spcAft>
              <a:buClr>
                <a:srgbClr val="000000"/>
              </a:buClr>
              <a:buSzPts val="1400"/>
              <a:buFont typeface="Arial"/>
              <a:buChar char="●"/>
            </a:pPr>
            <a:r>
              <a:rPr lang="en" sz="1100" b="0" i="0" u="none" strike="noStrike" cap="none"/>
              <a:t>7404 (NOT chip)</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7: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2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The +5 at the top is a power source, the 0V at the bottom is ground.</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The resistor limits the amount of current flow, so that the output is not exactly 5 V.  (Without the resistor, too much current would flow at the 5V potential, possibly damaging other circuit components.)</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If 0 is on the input, then the switch is OFF, and no current will flow through the transistor, and all the current coming from +5 will go to the output (1)</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If 1 is on the input, then the switch is ON, and current WILL flow through the transistor, and NO current will go to the output (0).  Think of the transistor in this case as a wire, so that the output is connected directly to the 0 (ground).</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3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Talk through the truth tables, and draw a few nand/nor gates that show how they work.</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SINGLE gates only, at this point (combinations of gates later!)</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IMPORTANT NOTE: Little circle, don’t forget they are the N in the NAND/NOR gate, without it is just  and/or</a:t>
            </a:r>
          </a:p>
          <a:p>
            <a:pPr marL="0" marR="0" lvl="0" indent="0" algn="l" rtl="0">
              <a:spcBef>
                <a:spcPts val="0"/>
              </a:spcBef>
              <a:spcAft>
                <a:spcPts val="0"/>
              </a:spcAft>
              <a:buFont typeface="Arial"/>
              <a:buNone/>
            </a:pPr>
            <a:br>
              <a:rPr lang="en" sz="1100" b="0" i="0" u="none" strike="noStrike" cap="none" dirty="0"/>
            </a:br>
            <a:r>
              <a:rPr lang="en" sz="1100" b="0" i="0" u="none" strike="noStrike" cap="none" dirty="0"/>
              <a:t>Other NOTE: NAND and NOR are different shapes….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4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US" sz="1100" b="0" i="0" u="none" strike="noStrike" cap="none" dirty="0"/>
              <a:t>E</a:t>
            </a:r>
            <a:r>
              <a:rPr lang="en" sz="1100" b="0" i="0" u="none" strike="noStrike" cap="none" dirty="0"/>
              <a:t>xpression after truth table: Not(A nand B) --- simplified A and B</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Walk through:   call power button X, input from disk Y</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(X nand Y) .... inverted, so:</a:t>
            </a:r>
            <a:endParaRPr dirty="0"/>
          </a:p>
          <a:p>
            <a:pPr marL="0" marR="0" lvl="0" indent="0" algn="l" rtl="0">
              <a:spcBef>
                <a:spcPts val="0"/>
              </a:spcBef>
              <a:spcAft>
                <a:spcPts val="0"/>
              </a:spcAft>
              <a:buFont typeface="Arial"/>
              <a:buNone/>
            </a:pPr>
            <a:r>
              <a:rPr lang="en" sz="1100" b="0" i="0" u="none" strike="noStrike" cap="none" dirty="0"/>
              <a:t>NOT (X nand Y)</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Write truth table:</a:t>
            </a:r>
            <a:endParaRPr dirty="0"/>
          </a:p>
          <a:p>
            <a:pPr marL="0" marR="0" lvl="0" indent="0" algn="l" rtl="0">
              <a:spcBef>
                <a:spcPts val="0"/>
              </a:spcBef>
              <a:spcAft>
                <a:spcPts val="0"/>
              </a:spcAft>
              <a:buFont typeface="Arial"/>
              <a:buNone/>
            </a:pPr>
            <a:r>
              <a:rPr lang="en" sz="1100" b="0" i="0" u="none" strike="noStrike" cap="none" dirty="0"/>
              <a:t>X Y (X nand Y) not(X nand Y) </a:t>
            </a:r>
            <a:endParaRPr dirty="0"/>
          </a:p>
          <a:p>
            <a:pPr marL="0" marR="0" lvl="0" indent="0" algn="l" rtl="0">
              <a:spcBef>
                <a:spcPts val="0"/>
              </a:spcBef>
              <a:spcAft>
                <a:spcPts val="0"/>
              </a:spcAft>
              <a:buFont typeface="Arial"/>
              <a:buNone/>
            </a:pPr>
            <a:r>
              <a:rPr lang="en" sz="1100" b="0" i="0" u="none" strike="noStrike" cap="none" dirty="0"/>
              <a:t>0 0    1           0</a:t>
            </a:r>
            <a:endParaRPr dirty="0"/>
          </a:p>
          <a:p>
            <a:pPr marL="0" marR="0" lvl="0" indent="0" algn="l" rtl="0">
              <a:spcBef>
                <a:spcPts val="0"/>
              </a:spcBef>
              <a:spcAft>
                <a:spcPts val="0"/>
              </a:spcAft>
              <a:buFont typeface="Arial"/>
              <a:buNone/>
            </a:pPr>
            <a:r>
              <a:rPr lang="en" sz="1100" b="0" i="0" u="none" strike="noStrike" cap="none" dirty="0"/>
              <a:t>1 0    1           0</a:t>
            </a:r>
            <a:endParaRPr dirty="0"/>
          </a:p>
          <a:p>
            <a:pPr marL="0" marR="0" lvl="0" indent="0" algn="l" rtl="0">
              <a:spcBef>
                <a:spcPts val="0"/>
              </a:spcBef>
              <a:spcAft>
                <a:spcPts val="0"/>
              </a:spcAft>
              <a:buFont typeface="Arial"/>
              <a:buNone/>
            </a:pPr>
            <a:r>
              <a:rPr lang="en" sz="1100" b="0" i="0" u="none" strike="noStrike" cap="none" dirty="0"/>
              <a:t>0 1    1           0</a:t>
            </a:r>
            <a:endParaRPr dirty="0"/>
          </a:p>
          <a:p>
            <a:pPr marL="0" marR="0" lvl="0" indent="0" algn="l" rtl="0">
              <a:spcBef>
                <a:spcPts val="0"/>
              </a:spcBef>
              <a:spcAft>
                <a:spcPts val="0"/>
              </a:spcAft>
              <a:buFont typeface="Arial"/>
              <a:buNone/>
            </a:pPr>
            <a:r>
              <a:rPr lang="en" sz="1100" b="0" i="0" u="none" strike="noStrike" cap="none" dirty="0"/>
              <a:t>1 1    0           1</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If power button is pressed while disk is spinning, output a 1 (start disk stopping logic)</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1" i="0" u="none" strike="noStrike" cap="none" dirty="0"/>
              <a:t>NOT NAND = AND</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Would a NOR work?  Walk through.  Results:</a:t>
            </a:r>
            <a:endParaRPr dirty="0"/>
          </a:p>
          <a:p>
            <a:pPr marL="0" marR="0" lvl="0" indent="0" algn="l" rtl="0">
              <a:spcBef>
                <a:spcPts val="0"/>
              </a:spcBef>
              <a:spcAft>
                <a:spcPts val="0"/>
              </a:spcAft>
              <a:buFont typeface="Arial"/>
              <a:buNone/>
            </a:pPr>
            <a:r>
              <a:rPr lang="en" sz="1100" b="0" i="0" u="none" strike="noStrike" cap="none" dirty="0"/>
              <a:t>If the power-off button has NOT been pressed and the disk is NOT spinning, the output will be a 0</a:t>
            </a:r>
            <a:endParaRPr dirty="0"/>
          </a:p>
          <a:p>
            <a:pPr marL="0" marR="0" lvl="0" indent="0" algn="l" rtl="0">
              <a:spcBef>
                <a:spcPts val="0"/>
              </a:spcBef>
              <a:spcAft>
                <a:spcPts val="0"/>
              </a:spcAft>
              <a:buFont typeface="Arial"/>
              <a:buNone/>
            </a:pPr>
            <a:r>
              <a:rPr lang="en" sz="1100" b="0" i="0" u="none" strike="noStrike" cap="none" dirty="0"/>
              <a:t>otherwise, the output will be a 1.</a:t>
            </a:r>
            <a:endParaRPr dirty="0"/>
          </a:p>
          <a:p>
            <a:pPr marL="0" marR="0" lvl="0" indent="0" algn="l" rtl="0">
              <a:spcBef>
                <a:spcPts val="0"/>
              </a:spcBef>
              <a:spcAft>
                <a:spcPts val="0"/>
              </a:spcAft>
              <a:buFont typeface="Arial"/>
              <a:buNone/>
            </a:pPr>
            <a:r>
              <a:rPr lang="en" sz="1100" b="0" i="0" u="none" strike="noStrike" cap="none" dirty="0"/>
              <a:t>If the disk is spinning, and the user presses the power-down button, we will get an output of 1 (begin the disk-stopping logic)</a:t>
            </a:r>
            <a:endParaRPr dirty="0"/>
          </a:p>
          <a:p>
            <a:pPr marL="0" marR="0" lvl="0" indent="0" algn="l" rtl="0">
              <a:spcBef>
                <a:spcPts val="0"/>
              </a:spcBef>
              <a:spcAft>
                <a:spcPts val="0"/>
              </a:spcAft>
              <a:buFont typeface="Arial"/>
              <a:buNone/>
            </a:pPr>
            <a:r>
              <a:rPr lang="en" sz="1100" b="0" i="0" u="none" strike="noStrike" cap="none" dirty="0"/>
              <a:t>The power button is pressed, disk is not spinning (begin disk stopping logic)...probably would add other components to prevent this</a:t>
            </a:r>
            <a:endParaRPr dirty="0"/>
          </a:p>
          <a:p>
            <a:pPr marL="0" marR="0" lvl="0" indent="0" algn="l" rtl="0">
              <a:spcBef>
                <a:spcPts val="0"/>
              </a:spcBef>
              <a:spcAft>
                <a:spcPts val="0"/>
              </a:spcAft>
              <a:buFont typeface="Arial"/>
              <a:buNone/>
            </a:pPr>
            <a:r>
              <a:rPr lang="en" sz="1100" b="0" i="0" u="none" strike="noStrike" cap="none" dirty="0"/>
              <a:t>Power putton is NOT pressed and disk is spinning...begin disk stopping??  would need to prevent this</a:t>
            </a:r>
            <a:endParaRPr dirty="0"/>
          </a:p>
          <a:p>
            <a:pPr marL="0" marR="0" lvl="0" indent="0" algn="l" rtl="0">
              <a:spcBef>
                <a:spcPts val="0"/>
              </a:spcBef>
              <a:spcAft>
                <a:spcPts val="0"/>
              </a:spcAft>
              <a:buFont typeface="Arial"/>
              <a:buNone/>
            </a:pPr>
            <a:endParaRPr sz="1100" b="0" i="0" u="none" strike="noStrike" cap="non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4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Truth Table              B =(A nor Z) C =(X nand b) Output = (x and b)</a:t>
            </a:r>
          </a:p>
          <a:p>
            <a:pPr marL="0" marR="0" lvl="0" indent="0" algn="l" rtl="0">
              <a:spcBef>
                <a:spcPts val="0"/>
              </a:spcBef>
              <a:spcAft>
                <a:spcPts val="0"/>
              </a:spcAft>
              <a:buFont typeface="Arial"/>
              <a:buNone/>
            </a:pPr>
            <a:r>
              <a:rPr lang="en" sz="1100" b="0" i="0" u="none" strike="noStrike" cap="none" dirty="0"/>
              <a:t>X Y Z   A   B   Out  </a:t>
            </a:r>
          </a:p>
          <a:p>
            <a:pPr marL="0" marR="0" lvl="0" indent="0" algn="l" rtl="0">
              <a:spcBef>
                <a:spcPts val="0"/>
              </a:spcBef>
              <a:spcAft>
                <a:spcPts val="0"/>
              </a:spcAft>
              <a:buFont typeface="Arial"/>
              <a:buNone/>
            </a:pPr>
            <a:r>
              <a:rPr lang="en" sz="1100" b="0" i="0" u="none" strike="noStrike" cap="none" dirty="0"/>
              <a:t>0 0 0   1   0   0</a:t>
            </a:r>
          </a:p>
          <a:p>
            <a:pPr marL="0" marR="0" lvl="0" indent="0" algn="l" rtl="0">
              <a:spcBef>
                <a:spcPts val="0"/>
              </a:spcBef>
              <a:spcAft>
                <a:spcPts val="0"/>
              </a:spcAft>
              <a:buFont typeface="Arial"/>
              <a:buNone/>
            </a:pPr>
            <a:r>
              <a:rPr lang="en" sz="1100" b="0" i="0" u="none" strike="noStrike" cap="none" dirty="0"/>
              <a:t>0 0 1   1   0   0</a:t>
            </a:r>
          </a:p>
          <a:p>
            <a:pPr marL="0" marR="0" lvl="0" indent="0" algn="l" rtl="0">
              <a:spcBef>
                <a:spcPts val="0"/>
              </a:spcBef>
              <a:spcAft>
                <a:spcPts val="0"/>
              </a:spcAft>
              <a:buFont typeface="Arial"/>
              <a:buNone/>
            </a:pPr>
            <a:r>
              <a:rPr lang="en" sz="1100" b="0" i="0" u="none" strike="noStrike" cap="none" dirty="0"/>
              <a:t>0 1 0   0   1   0</a:t>
            </a:r>
          </a:p>
          <a:p>
            <a:pPr marL="0" marR="0" lvl="0" indent="0" algn="l" rtl="0">
              <a:spcBef>
                <a:spcPts val="0"/>
              </a:spcBef>
              <a:spcAft>
                <a:spcPts val="0"/>
              </a:spcAft>
              <a:buFont typeface="Arial"/>
              <a:buNone/>
            </a:pPr>
            <a:r>
              <a:rPr lang="en" sz="1100" b="0" i="0" u="none" strike="noStrike" cap="none" dirty="0"/>
              <a:t>0 1 1   0   1   0 </a:t>
            </a:r>
          </a:p>
          <a:p>
            <a:pPr marL="0" marR="0" lvl="0" indent="0" algn="l" rtl="0">
              <a:spcBef>
                <a:spcPts val="0"/>
              </a:spcBef>
              <a:spcAft>
                <a:spcPts val="0"/>
              </a:spcAft>
              <a:buFont typeface="Arial"/>
              <a:buNone/>
            </a:pPr>
            <a:r>
              <a:rPr lang="en" sz="1100" b="0" i="0" u="none" strike="noStrike" cap="none" dirty="0"/>
              <a:t>1 0 0   1   0   0</a:t>
            </a:r>
          </a:p>
          <a:p>
            <a:pPr marL="0" marR="0" lvl="0" indent="0" algn="l" rtl="0">
              <a:spcBef>
                <a:spcPts val="0"/>
              </a:spcBef>
              <a:spcAft>
                <a:spcPts val="0"/>
              </a:spcAft>
              <a:buFont typeface="Arial"/>
              <a:buNone/>
            </a:pPr>
            <a:r>
              <a:rPr lang="en" sz="1100" b="0" i="0" u="none" strike="noStrike" cap="none" dirty="0"/>
              <a:t>1 0 1   1   0   0 </a:t>
            </a:r>
          </a:p>
          <a:p>
            <a:pPr marL="0" marR="0" lvl="0" indent="0" algn="l" rtl="0">
              <a:spcBef>
                <a:spcPts val="0"/>
              </a:spcBef>
              <a:spcAft>
                <a:spcPts val="0"/>
              </a:spcAft>
              <a:buFont typeface="Arial"/>
              <a:buNone/>
            </a:pPr>
            <a:r>
              <a:rPr lang="en" sz="1100" b="0" i="0" u="none" strike="noStrike" cap="none" dirty="0"/>
              <a:t>1 1 0   0   1   1 </a:t>
            </a:r>
          </a:p>
          <a:p>
            <a:pPr marL="0" marR="0" lvl="0" indent="0" algn="l" rtl="0">
              <a:spcBef>
                <a:spcPts val="0"/>
              </a:spcBef>
              <a:spcAft>
                <a:spcPts val="0"/>
              </a:spcAft>
              <a:buFont typeface="Arial"/>
              <a:buNone/>
            </a:pPr>
            <a:r>
              <a:rPr lang="en" sz="1100" b="0" i="0" u="none" strike="noStrike" cap="none" dirty="0"/>
              <a:t>1 1 1   0   1   0</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Boolean Formula</a:t>
            </a:r>
          </a:p>
          <a:p>
            <a:pPr marL="0" marR="0" lvl="0" indent="0" algn="l" rtl="0">
              <a:spcBef>
                <a:spcPts val="0"/>
              </a:spcBef>
              <a:spcAft>
                <a:spcPts val="0"/>
              </a:spcAft>
              <a:buFont typeface="Arial"/>
              <a:buNone/>
            </a:pPr>
            <a:r>
              <a:rPr lang="en" sz="1100" b="0" i="0" u="none" strike="noStrike" cap="none" dirty="0"/>
              <a:t>ABC are just nicknames to make life easier, they don’t complet</a:t>
            </a:r>
            <a:r>
              <a:rPr lang="en-US" sz="1100" b="0" i="0" u="none" strike="noStrike" cap="none" dirty="0"/>
              <a:t>e</a:t>
            </a:r>
            <a:r>
              <a:rPr lang="en" sz="1100" b="0" i="0" u="none" strike="noStrike" cap="none" dirty="0"/>
              <a:t>ly matter, INPUTS and OUTPUT are the most important, they are never in the final expression.</a:t>
            </a:r>
          </a:p>
          <a:p>
            <a:pPr marL="0" marR="0" lvl="0" indent="0" algn="l" rtl="0">
              <a:spcBef>
                <a:spcPts val="0"/>
              </a:spcBef>
              <a:spcAft>
                <a:spcPts val="0"/>
              </a:spcAft>
              <a:buFont typeface="Arial"/>
              <a:buNone/>
            </a:pPr>
            <a:r>
              <a:rPr lang="en" sz="1100" b="0" i="0" u="none" strike="noStrike" cap="none" dirty="0"/>
              <a:t>Not (((Not Y) Nor Z) Nand X)</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Start with NOT Y it then inputs into a nor so put (Not Y) nor Z</a:t>
            </a:r>
          </a:p>
          <a:p>
            <a:pPr marL="0" marR="0" lvl="0" indent="0" algn="l" rtl="0">
              <a:spcBef>
                <a:spcPts val="0"/>
              </a:spcBef>
              <a:spcAft>
                <a:spcPts val="0"/>
              </a:spcAft>
              <a:buFont typeface="Arial"/>
              <a:buNone/>
            </a:pPr>
            <a:r>
              <a:rPr lang="en" sz="1100" b="0" i="0" u="none" strike="noStrike" cap="none" dirty="0"/>
              <a:t>Then that inputs into Nand, so (((Not y) Nor Z) nand x)</a:t>
            </a:r>
          </a:p>
          <a:p>
            <a:pPr marL="0" marR="0" lvl="0" indent="0" algn="l" rtl="0">
              <a:spcBef>
                <a:spcPts val="0"/>
              </a:spcBef>
              <a:spcAft>
                <a:spcPts val="0"/>
              </a:spcAft>
              <a:buFont typeface="Arial"/>
              <a:buNone/>
            </a:pPr>
            <a:r>
              <a:rPr lang="en-US" sz="1100" b="0" i="0" u="none" strike="noStrike" cap="none" dirty="0"/>
              <a:t>A</a:t>
            </a:r>
            <a:r>
              <a:rPr lang="en" sz="1100" b="0" i="0" u="none" strike="noStrike" cap="none" dirty="0"/>
              <a:t>nd it is all not, so do Not(((Not y) Nor Z) nand x)</a:t>
            </a:r>
          </a:p>
          <a:p>
            <a:pPr marL="0" marR="0" lvl="0" indent="0" algn="l" rtl="0">
              <a:spcBef>
                <a:spcPts val="0"/>
              </a:spcBef>
              <a:spcAft>
                <a:spcPts val="0"/>
              </a:spcAft>
              <a:buFont typeface="Arial"/>
              <a:buNone/>
            </a:pPr>
            <a:r>
              <a:rPr lang="en" sz="1100" b="0" i="0" u="none" strike="noStrike" cap="none" dirty="0"/>
              <a:t>Then can simplify into ((Not Y)Nor Z) and X</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write on wires</a:t>
            </a:r>
            <a:endParaRPr dirty="0"/>
          </a:p>
          <a:p>
            <a:pPr marL="0" marR="0" lvl="0" indent="0" algn="l" rtl="0">
              <a:spcBef>
                <a:spcPts val="0"/>
              </a:spcBef>
              <a:spcAft>
                <a:spcPts val="0"/>
              </a:spcAft>
              <a:buFont typeface="Arial"/>
              <a:buNone/>
            </a:pPr>
            <a:r>
              <a:rPr lang="en" sz="1100" b="0" i="0" u="none" strike="noStrike" cap="none" dirty="0"/>
              <a:t>(not Y)</a:t>
            </a:r>
            <a:endParaRPr dirty="0"/>
          </a:p>
          <a:p>
            <a:pPr marL="0" marR="0" lvl="0" indent="0" algn="l" rtl="0">
              <a:spcBef>
                <a:spcPts val="0"/>
              </a:spcBef>
              <a:spcAft>
                <a:spcPts val="0"/>
              </a:spcAft>
              <a:buFont typeface="Arial"/>
              <a:buNone/>
            </a:pPr>
            <a:r>
              <a:rPr lang="en" sz="1100" b="0" i="0" u="none" strike="noStrike" cap="none" dirty="0"/>
              <a:t>(Z nor (not Y))</a:t>
            </a:r>
            <a:endParaRPr dirty="0"/>
          </a:p>
          <a:p>
            <a:pPr marL="0" marR="0" lvl="0" indent="0" algn="l" rtl="0">
              <a:spcBef>
                <a:spcPts val="0"/>
              </a:spcBef>
              <a:spcAft>
                <a:spcPts val="0"/>
              </a:spcAft>
              <a:buFont typeface="Arial"/>
              <a:buNone/>
            </a:pPr>
            <a:r>
              <a:rPr lang="en" sz="1100" b="0" i="0" u="none" strike="noStrike" cap="none" dirty="0"/>
              <a:t>(X nand (Z nor (not Y)))</a:t>
            </a:r>
            <a:endParaRPr dirty="0"/>
          </a:p>
          <a:p>
            <a:pPr marL="0" marR="0" lvl="0" indent="0" algn="l" rtl="0">
              <a:spcBef>
                <a:spcPts val="0"/>
              </a:spcBef>
              <a:spcAft>
                <a:spcPts val="0"/>
              </a:spcAft>
              <a:buFont typeface="Arial"/>
              <a:buNone/>
            </a:pPr>
            <a:r>
              <a:rPr lang="en" sz="1100" b="0" i="0" u="none" strike="noStrike" cap="none" dirty="0"/>
              <a:t>(not (X nand (Z nor (not Y))))</a:t>
            </a:r>
            <a:endParaRPr dirty="0"/>
          </a:p>
          <a:p>
            <a:pPr marL="0" marR="0" lvl="0" indent="0" algn="l" rtl="0">
              <a:spcBef>
                <a:spcPts val="0"/>
              </a:spcBef>
              <a:spcAft>
                <a:spcPts val="0"/>
              </a:spcAft>
              <a:buFont typeface="Arial"/>
              <a:buNone/>
            </a:pPr>
            <a:r>
              <a:rPr lang="en" sz="1100" b="1" i="0" u="none" strike="noStrike" cap="none" dirty="0"/>
              <a:t>NOT NAND = AND</a:t>
            </a:r>
            <a:endParaRPr dirty="0"/>
          </a:p>
          <a:p>
            <a:pPr marL="0" marR="0" lvl="0" indent="0" algn="l" rtl="0">
              <a:spcBef>
                <a:spcPts val="0"/>
              </a:spcBef>
              <a:spcAft>
                <a:spcPts val="0"/>
              </a:spcAft>
              <a:buFont typeface="Arial"/>
              <a:buNone/>
            </a:pPr>
            <a:r>
              <a:rPr lang="en" sz="1100" b="1" i="0" u="none" strike="noStrike" cap="none" dirty="0"/>
              <a:t>X and (Z nor (not Y))</a:t>
            </a:r>
            <a:endParaRPr dirty="0"/>
          </a:p>
          <a:p>
            <a:pPr marL="0" marR="0" lvl="0" indent="0" algn="l" rtl="0">
              <a:spcBef>
                <a:spcPts val="0"/>
              </a:spcBef>
              <a:spcAft>
                <a:spcPts val="0"/>
              </a:spcAft>
              <a:buFont typeface="Arial"/>
              <a:buNone/>
            </a:pPr>
            <a:endParaRPr sz="1100" b="1" i="0" u="none" strike="noStrike" cap="none" dirty="0"/>
          </a:p>
          <a:p>
            <a:pPr marL="0" marR="0" lvl="0" indent="0" algn="l" rtl="0">
              <a:spcBef>
                <a:spcPts val="0"/>
              </a:spcBef>
              <a:spcAft>
                <a:spcPts val="0"/>
              </a:spcAft>
              <a:buFont typeface="Arial"/>
              <a:buNone/>
            </a:pPr>
            <a:r>
              <a:rPr lang="en" sz="1100" b="0" i="0" u="none" strike="noStrike" cap="none" dirty="0"/>
              <a:t>write truth table --&gt; a column for X Y Z A B C output</a:t>
            </a:r>
            <a:endParaRPr dirty="0"/>
          </a:p>
          <a:p>
            <a:pPr marL="0" marR="0" lvl="0" indent="0" algn="l" rtl="0">
              <a:spcBef>
                <a:spcPts val="0"/>
              </a:spcBef>
              <a:spcAft>
                <a:spcPts val="0"/>
              </a:spcAft>
              <a:buFont typeface="Arial"/>
              <a:buNone/>
            </a:pPr>
            <a:r>
              <a:rPr lang="en" sz="1100" b="0" i="0" u="none" strike="noStrike" cap="none" dirty="0"/>
              <a:t>(answer on next slide --write then check!)</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endParaRPr sz="1100" b="0" i="0" u="none" strike="noStrike" cap="non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4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4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Can also write as:</a:t>
            </a:r>
            <a:endParaRPr/>
          </a:p>
          <a:p>
            <a:pPr marL="0" marR="0" lvl="0" indent="0" algn="l" rtl="0">
              <a:spcBef>
                <a:spcPts val="0"/>
              </a:spcBef>
              <a:spcAft>
                <a:spcPts val="0"/>
              </a:spcAft>
              <a:buFont typeface="Arial"/>
              <a:buNone/>
            </a:pPr>
            <a:r>
              <a:rPr lang="en" sz="1100" b="0" i="0" u="none" strike="noStrike" cap="none"/>
              <a:t> X and Y and (not Z)</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4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solution in handwritten notes</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Work in groups of 2 or 3, turn in your work</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4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Solution in handwritten notes</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Write truth table too!</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Work in groups of 2 or 3, turn in your work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5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why are there more inverters than nand/nor gates??</a:t>
            </a:r>
            <a:endParaRPr dirty="0"/>
          </a:p>
          <a:p>
            <a:pPr marL="0" marR="0" lvl="0" indent="0" algn="l" rtl="0">
              <a:spcBef>
                <a:spcPts val="0"/>
              </a:spcBef>
              <a:spcAft>
                <a:spcPts val="0"/>
              </a:spcAft>
              <a:buFont typeface="Arial"/>
              <a:buNone/>
            </a:pPr>
            <a:r>
              <a:rPr lang="en" sz="1100" b="0" i="0" u="none" strike="noStrike" cap="none" dirty="0"/>
              <a:t>-- nand and nor have two inputs and one output -- 3 wires per gate.  with 14 pins that gives us room for 4 gates (plus power/ground)</a:t>
            </a:r>
            <a:endParaRPr dirty="0"/>
          </a:p>
          <a:p>
            <a:pPr marL="0" marR="0" lvl="0" indent="0" algn="l" rtl="0">
              <a:spcBef>
                <a:spcPts val="0"/>
              </a:spcBef>
              <a:spcAft>
                <a:spcPts val="0"/>
              </a:spcAft>
              <a:buFont typeface="Arial"/>
              <a:buNone/>
            </a:pPr>
            <a:r>
              <a:rPr lang="en" sz="1100" b="0" i="0" u="none" strike="noStrike" cap="none" dirty="0"/>
              <a:t>-- not gates have one in and 1 out, leaving room for more</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Some pins are not part of the gates, but used to provide power to the circuit.</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7400 are for hobbies, gates are much smaller nowadays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5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0" name="Google Shape;220;p5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There are other logic chips, but these are pretty common for hobbies and logic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 name="Google Shape;48;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The type of wire (hose) has an effect on the flow of water -- larger diameter hoses can have a higher flow....larger diameter wires (or wires made of special metals) can have a higher flow</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400" b="1" i="0" u="none" strike="noStrike" cap="none" dirty="0"/>
              <a:t>What else governs the water flow??  (Ask students --  looking for “water pressure”).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5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when we press the power button to turn the computer on, we press it AND RELEASE IT, and the computer performs the steps for a boot.  We do NOT have to hold the power button down the entire time it is booting.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 name="Google Shape;232;p5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61: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6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note that we have to have a 0 before a 1 in order to get a change of state</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circle the transitions, or draw the equivalent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6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6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We can see that the output changes on the “leading edge” of the input signal...from 0 to 1.</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Some circuits transition on the change from 1 to 0, on the “falling edge”</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Most flip-flops have a reset button that allows them to have the output directly set to 0.</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5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a continuous value of 1 will not cause a change in state.  It must return to 0 before the state will change.</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US" sz="1100" b="0" i="0" u="none" strike="noStrike" cap="none" dirty="0"/>
              <a:t>U</a:t>
            </a:r>
            <a:r>
              <a:rPr lang="en" sz="1100" b="0" i="0" u="none" strike="noStrike" cap="none" dirty="0"/>
              <a:t>sed for power buttons, store/create memory, </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US" dirty="0"/>
              <a:t>Nand memory: </a:t>
            </a:r>
          </a:p>
          <a:p>
            <a:pPr marL="0" marR="0" lvl="0" indent="0" algn="l" rtl="0">
              <a:spcBef>
                <a:spcPts val="0"/>
              </a:spcBef>
              <a:spcAft>
                <a:spcPts val="0"/>
              </a:spcAft>
              <a:buFont typeface="Arial"/>
              <a:buNone/>
            </a:pPr>
            <a:endParaRPr lang="en-US" dirty="0"/>
          </a:p>
          <a:p>
            <a:pPr marL="0" marR="0" lvl="0" indent="0" algn="l" rtl="0">
              <a:spcBef>
                <a:spcPts val="0"/>
              </a:spcBef>
              <a:spcAft>
                <a:spcPts val="0"/>
              </a:spcAft>
              <a:buFont typeface="Arial"/>
              <a:buNone/>
            </a:pPr>
            <a:r>
              <a:rPr lang="en-US" dirty="0"/>
              <a:t>FLIP FLOP ARE MAIN BUILDING BLOCK OF RAM MEMORY</a:t>
            </a:r>
          </a:p>
          <a:p>
            <a:pPr marL="0" marR="0" lvl="0" indent="0" algn="l" rtl="0">
              <a:spcBef>
                <a:spcPts val="0"/>
              </a:spcBef>
              <a:spcAft>
                <a:spcPts val="0"/>
              </a:spcAft>
              <a:buFont typeface="Arial"/>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6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6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Rather than having only two outputs -- a 0 and 1, like a flip-flop, the counter has more</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6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We will cover binary in more detail in the next chapter</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Write on the board:  1 input = 0 0 1 on outputs</a:t>
            </a:r>
            <a:endParaRPr dirty="0"/>
          </a:p>
          <a:p>
            <a:pPr marL="0" marR="0" lvl="0" indent="0" algn="l" rtl="0">
              <a:spcBef>
                <a:spcPts val="0"/>
              </a:spcBef>
              <a:spcAft>
                <a:spcPts val="0"/>
              </a:spcAft>
              <a:buFont typeface="Arial"/>
              <a:buNone/>
            </a:pPr>
            <a:r>
              <a:rPr lang="en" sz="1100" b="0" i="0" u="none" strike="noStrike" cap="none" dirty="0"/>
              <a:t>2nd input = 0 1 0 on outputs</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0b1001 – 1 * 2^3 + 1 * 2^0 = 8 + 1 *1 = 9  </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US" sz="1100" b="0" i="0" u="none" strike="noStrike" cap="none" dirty="0"/>
              <a:t>0</a:t>
            </a:r>
            <a:r>
              <a:rPr lang="en" sz="1100" b="0" i="0" u="none" strike="noStrike" cap="none" dirty="0"/>
              <a:t>b1101 – 1 * 2^3 + 1 * 2^2 + 1 * 1 = 13</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6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p6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I think that this is a 3-bit binary counter, and Output D is the overflow indicator...which can be used to make it a 4 bit counter, but you cannot detect overflow then.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7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US" sz="1100" b="0" i="0" u="none" strike="noStrike" cap="none" dirty="0"/>
              <a:t>One clock is not often used, usually it is multiple, and then clock sync becomes an error</a:t>
            </a:r>
          </a:p>
          <a:p>
            <a:pPr marL="0" marR="0" lvl="0" indent="0" algn="l" rtl="0">
              <a:spcBef>
                <a:spcPts val="0"/>
              </a:spcBef>
              <a:spcAft>
                <a:spcPts val="0"/>
              </a:spcAft>
              <a:buFont typeface="Arial"/>
              <a:buNone/>
            </a:pPr>
            <a:endParaRPr lang="en-US" sz="1100" b="0" i="0" u="none" strike="noStrike" cap="none" dirty="0"/>
          </a:p>
          <a:p>
            <a:pPr marL="0" marR="0" lvl="0" indent="0" algn="l" rtl="0">
              <a:spcBef>
                <a:spcPts val="0"/>
              </a:spcBef>
              <a:spcAft>
                <a:spcPts val="0"/>
              </a:spcAft>
              <a:buFont typeface="Arial"/>
              <a:buNone/>
            </a:pPr>
            <a:endParaRPr sz="1100" b="0" i="0" u="none" strike="noStrike" cap="non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7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5" name="Google Shape;285;p7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giga = 1 billion (10^9)</a:t>
            </a:r>
            <a:endParaRPr/>
          </a:p>
          <a:p>
            <a:pPr marL="0" marR="0" lvl="0" indent="0" algn="l" rtl="0">
              <a:spcBef>
                <a:spcPts val="0"/>
              </a:spcBef>
              <a:spcAft>
                <a:spcPts val="0"/>
              </a:spcAft>
              <a:buFont typeface="Arial"/>
              <a:buNone/>
            </a:pPr>
            <a:r>
              <a:rPr lang="en" sz="1100" b="0" i="0" u="none" strike="noStrike" cap="none"/>
              <a:t>mega = 1 million (10^6)</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 name="Google Shape;54;p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But if you have low pressure, even if the faucet is wide open, you will only get a little water flow</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This leads us to the relationship between voltage and current...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7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2" name="Google Shape;292;p7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77: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p7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say we want the next step to happen 1 second after the first.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7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3" name="Google Shape;303;p7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81: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8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8" name="Google Shape;318;p8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US" sz="1100" b="0" i="0" u="none" strike="noStrike" cap="none" dirty="0"/>
              <a:t>Table is possibly wrong</a:t>
            </a:r>
            <a:endParaRPr sz="1100" b="0" i="0" u="none" strike="noStrike" cap="none"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0" name="Google Shape;330;p8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Each output would be connected to another circuit that would handle the task</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whenever the clock begins ticking, the sequence will begin....</a:t>
            </a:r>
            <a:endParaRPr dirty="0"/>
          </a:p>
          <a:p>
            <a:pPr marL="0" marR="0" lvl="0" indent="0" algn="l" rtl="0">
              <a:spcBef>
                <a:spcPts val="0"/>
              </a:spcBef>
              <a:spcAft>
                <a:spcPts val="0"/>
              </a:spcAft>
              <a:buFont typeface="Arial"/>
              <a:buNone/>
            </a:pPr>
            <a:r>
              <a:rPr lang="en" sz="1100" b="0" i="0" u="none" strike="noStrike" cap="none"/>
              <a:t>and when the counter wraps around to 0, the sequence will restart!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8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8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In the computer startup example, we need feedback to ensure each step is finished before the next begins.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91: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3" name="Google Shape;343;p9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walk through logic, writing on the diagram.</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Boolean Logic:</a:t>
            </a:r>
            <a:endParaRPr/>
          </a:p>
          <a:p>
            <a:pPr marL="0" marR="0" lvl="0" indent="0" algn="l" rtl="0">
              <a:spcBef>
                <a:spcPts val="0"/>
              </a:spcBef>
              <a:spcAft>
                <a:spcPts val="0"/>
              </a:spcAft>
              <a:buFont typeface="Arial"/>
              <a:buNone/>
            </a:pPr>
            <a:r>
              <a:rPr lang="en" sz="1100" b="1" i="0" u="none" strike="noStrike" cap="none"/>
              <a:t>CLOCK and (not F)</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9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9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The problem is:  what if the user gets restless and pushes the button again, before we are finished?  </a:t>
            </a:r>
            <a:endParaRPr/>
          </a:p>
          <a:p>
            <a:pPr marL="0" marR="0" lvl="0" indent="0" algn="l" rtl="0">
              <a:spcBef>
                <a:spcPts val="0"/>
              </a:spcBef>
              <a:spcAft>
                <a:spcPts val="0"/>
              </a:spcAft>
              <a:buFont typeface="Arial"/>
              <a:buNone/>
            </a:pPr>
            <a:r>
              <a:rPr lang="en" sz="1100" b="0" i="0" u="none" strike="noStrike" cap="none"/>
              <a:t>Then that could cause problems.  </a:t>
            </a:r>
            <a:endParaRPr/>
          </a:p>
          <a:p>
            <a:pPr marL="0" marR="0" lvl="0" indent="0" algn="l" rtl="0">
              <a:spcBef>
                <a:spcPts val="0"/>
              </a:spcBef>
              <a:spcAft>
                <a:spcPts val="0"/>
              </a:spcAft>
              <a:buFont typeface="Arial"/>
              <a:buNone/>
            </a:pPr>
            <a:r>
              <a:rPr lang="en" sz="1100" b="0" i="0" u="none" strike="noStrike" cap="none"/>
              <a:t>At the very least, we’d restart from the beginning.</a:t>
            </a:r>
            <a:endParaRPr/>
          </a:p>
          <a:p>
            <a:pPr marL="0" marR="0" lvl="0" indent="0" algn="l" rtl="0">
              <a:spcBef>
                <a:spcPts val="0"/>
              </a:spcBef>
              <a:spcAft>
                <a:spcPts val="0"/>
              </a:spcAft>
              <a:buFont typeface="Arial"/>
              <a:buNone/>
            </a:pPr>
            <a:r>
              <a:rPr lang="en" sz="1100" b="0" i="0" u="none" strike="noStrike" cap="none"/>
              <a:t>At worst, the disk could have problems.</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Most modern computers have more than just a direct line to the clock that controls the boot sequence!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9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6" name="Google Shape;356;p9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This is counter-intuitive!</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As programmers, we train you to avoid replication -- and use iteration whenever possible!</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We don’t create 32 variables with different names, we create one array, and use a for loop to process each item, one after another.</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In hardware, we would create 32 different (identical) paths, and then send one value through each path, in PARALLEL.</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1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97: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9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9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9" name="Google Shape;369;p9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increase in performance by a factor of 32!!!</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parallelism is found throughout hardware...including the dual and quad-core processors!</a:t>
            </a:r>
            <a:endParaRPr/>
          </a:p>
          <a:p>
            <a:pPr marL="0" marR="0" lvl="0" indent="0" algn="l" rtl="0">
              <a:spcBef>
                <a:spcPts val="0"/>
              </a:spcBef>
              <a:spcAft>
                <a:spcPts val="0"/>
              </a:spcAft>
              <a:buFont typeface="Arial"/>
              <a:buNone/>
            </a:pPr>
            <a:r>
              <a:rPr lang="en" sz="1100" b="0" i="0" u="none" strike="noStrike" cap="none"/>
              <a:t>bits of data received from memory are sent in parallel (memory bus)</a:t>
            </a:r>
            <a:endParaRPr/>
          </a:p>
          <a:p>
            <a:pPr marL="0" marR="0" lvl="0" indent="0" algn="l" rtl="0">
              <a:spcBef>
                <a:spcPts val="0"/>
              </a:spcBef>
              <a:spcAft>
                <a:spcPts val="0"/>
              </a:spcAft>
              <a:buFont typeface="Arial"/>
              <a:buNone/>
            </a:pPr>
            <a:r>
              <a:rPr lang="en" sz="1100" b="0" i="0" u="none" strike="noStrike" cap="none"/>
              <a:t>bits of data sent to disk to be written are sent in parallel</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By understanding how it works in hardware, we can take advantage of it in software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01: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10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Computer engineers write Boolean expressions, then look for ways to simplify subexpressions, in order to eliminate gates.</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Clr>
                <a:srgbClr val="000000"/>
              </a:buClr>
              <a:buFont typeface="Arial"/>
              <a:buNone/>
            </a:pPr>
            <a:r>
              <a:rPr lang="en" sz="1100" b="0" i="0" u="none" strike="noStrike" cap="none"/>
              <a:t>Sometimes simplification does not minimize the circuit:  say we rearrange a boolean expression that originally has 4 nand gates, so that it needs just 2 nand gates and 1 nor gate...that enlarges the circuit, because we now need a second chip!</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0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1" name="Google Shape;381;p10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4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solidFill>
                  <a:schemeClr val="dk2"/>
                </a:solidFill>
                <a:latin typeface="Trebuchet MS"/>
                <a:ea typeface="Trebuchet MS"/>
                <a:cs typeface="Trebuchet MS"/>
                <a:sym typeface="Trebuchet MS"/>
              </a:rPr>
              <a:t>-</a:t>
            </a:r>
            <a:r>
              <a:rPr lang="en-US" sz="1100" b="0" i="0" u="none" strike="noStrike" cap="none" dirty="0">
                <a:solidFill>
                  <a:schemeClr val="dk2"/>
                </a:solidFill>
                <a:latin typeface="Trebuchet MS"/>
                <a:ea typeface="Trebuchet MS"/>
                <a:cs typeface="Trebuchet MS"/>
                <a:sym typeface="Trebuchet MS"/>
              </a:rPr>
              <a:t>T</a:t>
            </a:r>
            <a:r>
              <a:rPr lang="en" sz="1100" b="0" i="0" u="none" strike="noStrike" cap="none" dirty="0">
                <a:solidFill>
                  <a:schemeClr val="dk2"/>
                </a:solidFill>
                <a:latin typeface="Trebuchet MS"/>
                <a:ea typeface="Trebuchet MS"/>
                <a:cs typeface="Trebuchet MS"/>
                <a:sym typeface="Trebuchet MS"/>
              </a:rPr>
              <a:t>ie one of the inputs of a NAND gate to the +5V line (Boolean 1), then the gate will function like a NOT gate.</a:t>
            </a:r>
          </a:p>
          <a:p>
            <a:pPr marL="0" marR="0" lvl="0" indent="0" algn="l" rtl="0">
              <a:spcBef>
                <a:spcPts val="0"/>
              </a:spcBef>
              <a:spcAft>
                <a:spcPts val="0"/>
              </a:spcAft>
              <a:buFont typeface="Arial"/>
              <a:buNone/>
            </a:pPr>
            <a:r>
              <a:rPr lang="en-US" sz="1100" b="0" i="0" u="none" strike="noStrike" cap="none" dirty="0"/>
              <a:t>-Tie the input (e.g., A) to both inputs of </a:t>
            </a:r>
            <a:r>
              <a:rPr lang="en-US" sz="1100" b="0" i="0" u="none" strike="noStrike" cap="none"/>
              <a:t>the NAND.</a:t>
            </a:r>
            <a:endParaRPr lang="en-US" sz="1100" b="0" i="0" u="none" strike="noStrike" cap="none"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Work in groups of 2 or 3, turn in your work</a:t>
            </a:r>
            <a:endParaRPr dirty="0"/>
          </a:p>
        </p:txBody>
      </p:sp>
    </p:spTree>
    <p:extLst>
      <p:ext uri="{BB962C8B-B14F-4D97-AF65-F5344CB8AC3E}">
        <p14:creationId xmlns:p14="http://schemas.microsoft.com/office/powerpoint/2010/main" val="42733767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0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10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draw a NAND gate, with one input tied to +5V....and show that as an inverter.</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07: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5" name="Google Shape;395;p10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0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p10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1 foot of wire takes 1 nanosecond of travel time.... an 18 inch motherboard can have a difference of nearly 1.5 nanoseconds</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usually this is solved with multiple clocks, located physically close to the components that they controll...but then you need to synchronize the clocks!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11: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11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1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4" name="Google Shape;414;p11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7: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1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0" name="Google Shape;420;p11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these to folks are holding printed arduino boards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18: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11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hlink"/>
              </a:buClr>
              <a:buFont typeface="Arial"/>
              <a:buNone/>
            </a:pPr>
            <a:r>
              <a:rPr lang="en" sz="1100" b="0" i="0" u="sng" strike="noStrike" cap="none">
                <a:solidFill>
                  <a:schemeClr val="hlink"/>
                </a:solidFill>
                <a:hlinkClick r:id="rId3"/>
              </a:rPr>
              <a:t>http://www.bunniestudios.com/blog/?p=2686</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this is a home built motherboard, open source hardware.</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20: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4" name="Google Shape;434;p12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Power management and connection to battery.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 name="Google Shape;93;p1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There are different transistors for different purposes -- we will learn how to use them</a:t>
            </a:r>
            <a:endParaRPr/>
          </a:p>
          <a:p>
            <a:pPr marL="0" marR="0" lvl="0" indent="0" algn="l" rtl="0">
              <a:spcBef>
                <a:spcPts val="0"/>
              </a:spcBef>
              <a:spcAft>
                <a:spcPts val="0"/>
              </a:spcAft>
              <a:buFont typeface="Arial"/>
              <a:buNone/>
            </a:pPr>
            <a:r>
              <a:rPr lang="en" sz="1100" b="0" i="0" u="none" strike="noStrike" cap="none"/>
              <a:t>(There are whole semester-long courses that just study the properties of transistors...)</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S8050 is an NPN transistor (most common)</a:t>
            </a:r>
            <a:endParaRPr/>
          </a:p>
          <a:p>
            <a:pPr marL="0" marR="0" lvl="0" indent="0" algn="l" rtl="0">
              <a:spcBef>
                <a:spcPts val="0"/>
              </a:spcBef>
              <a:spcAft>
                <a:spcPts val="0"/>
              </a:spcAft>
              <a:buFont typeface="Arial"/>
              <a:buNone/>
            </a:pPr>
            <a:r>
              <a:rPr lang="en" sz="1100" b="0" i="0" u="none" strike="noStrike" cap="none"/>
              <a:t>2N700 is a MOSFET transistor (more specialized purpose)</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Two images on the left are macro level views -- we have the S8050 (pictured is S 8550).</a:t>
            </a:r>
            <a:endParaRPr/>
          </a:p>
          <a:p>
            <a:pPr marL="0" marR="0" lvl="0" indent="0" algn="l" rtl="0">
              <a:spcBef>
                <a:spcPts val="0"/>
              </a:spcBef>
              <a:spcAft>
                <a:spcPts val="0"/>
              </a:spcAft>
              <a:buFont typeface="Arial"/>
              <a:buNone/>
            </a:pPr>
            <a:r>
              <a:rPr lang="en" sz="1100" b="0" i="0" u="none" strike="noStrike" cap="none"/>
              <a:t>Each of the 3 wires corresponds to the Collector, Base, and Emitter</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At the micro level, there are layers of different materials (usually silicon based) that cause the transistor to function the way it does.</a:t>
            </a:r>
            <a:endParaRPr sz="1100" b="0" i="0" u="none" strike="noStrike" cap="none"/>
          </a:p>
          <a:p>
            <a:pPr marL="0" marR="0" lvl="0" indent="0" algn="l" rtl="0">
              <a:spcBef>
                <a:spcPts val="0"/>
              </a:spcBef>
              <a:spcAft>
                <a:spcPts val="0"/>
              </a:spcAft>
              <a:buFont typeface="Arial"/>
              <a:buNone/>
            </a:pPr>
            <a:endParaRPr sz="1100"/>
          </a:p>
          <a:p>
            <a:pPr marL="0" marR="0" lvl="0" indent="0" algn="l" rtl="0">
              <a:spcBef>
                <a:spcPts val="0"/>
              </a:spcBef>
              <a:spcAft>
                <a:spcPts val="0"/>
              </a:spcAft>
              <a:buFont typeface="Arial"/>
              <a:buNone/>
            </a:pPr>
            <a:r>
              <a:rPr lang="en" sz="1100"/>
              <a:t>http://electronics.howstuffworks.com/diode.htm</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1: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2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we call the hardware versions of Boolean logic functions “logic gates”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2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Each of these functions can be built ENTIRELY in hardware, using transistors!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4" name="Google Shape;114;p2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Show a 7404 chip -- 6 boolean NOT logic gates.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3886198"/>
            <a:ext cx="9144000" cy="29718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0" y="3886199"/>
            <a:ext cx="9144000" cy="0"/>
          </a:xfrm>
          <a:prstGeom prst="straightConnector1">
            <a:avLst/>
          </a:prstGeom>
          <a:noFill/>
          <a:ln w="28575" cap="flat" cmpd="sng">
            <a:solidFill>
              <a:schemeClr val="dk1"/>
            </a:solidFill>
            <a:prstDash val="solid"/>
            <a:round/>
            <a:headEnd type="none" w="sm" len="sm"/>
            <a:tailEnd type="none" w="sm" len="sm"/>
          </a:ln>
        </p:spPr>
      </p:cxnSp>
      <p:sp>
        <p:nvSpPr>
          <p:cNvPr id="12" name="Google Shape;12;p2"/>
          <p:cNvSpPr txBox="1">
            <a:spLocks noGrp="1"/>
          </p:cNvSpPr>
          <p:nvPr>
            <p:ph type="ctrTitle"/>
          </p:nvPr>
        </p:nvSpPr>
        <p:spPr>
          <a:xfrm>
            <a:off x="685800" y="2157751"/>
            <a:ext cx="7772400" cy="16506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4800"/>
              <a:buNone/>
              <a:defRPr sz="4800">
                <a:solidFill>
                  <a:schemeClr val="dk2"/>
                </a:solidFill>
              </a:defRPr>
            </a:lvl1pPr>
            <a:lvl2pPr lvl="1">
              <a:spcBef>
                <a:spcPts val="0"/>
              </a:spcBef>
              <a:spcAft>
                <a:spcPts val="0"/>
              </a:spcAft>
              <a:buClr>
                <a:schemeClr val="dk2"/>
              </a:buClr>
              <a:buSzPts val="4800"/>
              <a:buNone/>
              <a:defRPr sz="4800">
                <a:solidFill>
                  <a:schemeClr val="dk2"/>
                </a:solidFill>
              </a:defRPr>
            </a:lvl2pPr>
            <a:lvl3pPr lvl="2">
              <a:spcBef>
                <a:spcPts val="0"/>
              </a:spcBef>
              <a:spcAft>
                <a:spcPts val="0"/>
              </a:spcAft>
              <a:buClr>
                <a:schemeClr val="dk2"/>
              </a:buClr>
              <a:buSzPts val="4800"/>
              <a:buNone/>
              <a:defRPr sz="4800">
                <a:solidFill>
                  <a:schemeClr val="dk2"/>
                </a:solidFill>
              </a:defRPr>
            </a:lvl3pPr>
            <a:lvl4pPr lvl="3">
              <a:spcBef>
                <a:spcPts val="0"/>
              </a:spcBef>
              <a:spcAft>
                <a:spcPts val="0"/>
              </a:spcAft>
              <a:buClr>
                <a:schemeClr val="dk2"/>
              </a:buClr>
              <a:buSzPts val="4800"/>
              <a:buNone/>
              <a:defRPr sz="4800">
                <a:solidFill>
                  <a:schemeClr val="dk2"/>
                </a:solidFill>
              </a:defRPr>
            </a:lvl4pPr>
            <a:lvl5pPr lvl="4">
              <a:spcBef>
                <a:spcPts val="0"/>
              </a:spcBef>
              <a:spcAft>
                <a:spcPts val="0"/>
              </a:spcAft>
              <a:buClr>
                <a:schemeClr val="dk2"/>
              </a:buClr>
              <a:buSzPts val="4800"/>
              <a:buNone/>
              <a:defRPr sz="4800">
                <a:solidFill>
                  <a:schemeClr val="dk2"/>
                </a:solidFill>
              </a:defRPr>
            </a:lvl5pPr>
            <a:lvl6pPr lvl="5">
              <a:spcBef>
                <a:spcPts val="0"/>
              </a:spcBef>
              <a:spcAft>
                <a:spcPts val="0"/>
              </a:spcAft>
              <a:buClr>
                <a:schemeClr val="dk2"/>
              </a:buClr>
              <a:buSzPts val="4800"/>
              <a:buNone/>
              <a:defRPr sz="4800">
                <a:solidFill>
                  <a:schemeClr val="dk2"/>
                </a:solidFill>
              </a:defRPr>
            </a:lvl6pPr>
            <a:lvl7pPr lvl="6">
              <a:spcBef>
                <a:spcPts val="0"/>
              </a:spcBef>
              <a:spcAft>
                <a:spcPts val="0"/>
              </a:spcAft>
              <a:buClr>
                <a:schemeClr val="dk2"/>
              </a:buClr>
              <a:buSzPts val="4800"/>
              <a:buNone/>
              <a:defRPr sz="4800">
                <a:solidFill>
                  <a:schemeClr val="dk2"/>
                </a:solidFill>
              </a:defRPr>
            </a:lvl7pPr>
            <a:lvl8pPr lvl="7">
              <a:spcBef>
                <a:spcPts val="0"/>
              </a:spcBef>
              <a:spcAft>
                <a:spcPts val="0"/>
              </a:spcAft>
              <a:buClr>
                <a:schemeClr val="dk2"/>
              </a:buClr>
              <a:buSzPts val="4800"/>
              <a:buNone/>
              <a:defRPr sz="4800">
                <a:solidFill>
                  <a:schemeClr val="dk2"/>
                </a:solidFill>
              </a:defRPr>
            </a:lvl8pPr>
            <a:lvl9pPr lvl="8">
              <a:spcBef>
                <a:spcPts val="0"/>
              </a:spcBef>
              <a:spcAft>
                <a:spcPts val="0"/>
              </a:spcAft>
              <a:buClr>
                <a:schemeClr val="dk2"/>
              </a:buClr>
              <a:buSzPts val="4800"/>
              <a:buNone/>
              <a:defRPr sz="4800">
                <a:solidFill>
                  <a:schemeClr val="dk2"/>
                </a:solidFill>
              </a:defRPr>
            </a:lvl9pPr>
          </a:lstStyle>
          <a:p>
            <a:endParaRPr/>
          </a:p>
        </p:txBody>
      </p:sp>
      <p:sp>
        <p:nvSpPr>
          <p:cNvPr id="13" name="Google Shape;13;p2"/>
          <p:cNvSpPr txBox="1">
            <a:spLocks noGrp="1"/>
          </p:cNvSpPr>
          <p:nvPr>
            <p:ph type="subTitle" idx="1"/>
          </p:nvPr>
        </p:nvSpPr>
        <p:spPr>
          <a:xfrm>
            <a:off x="685800" y="3953037"/>
            <a:ext cx="7772400" cy="1259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3600"/>
              <a:buNone/>
              <a:defRPr sz="3600">
                <a:solidFill>
                  <a:schemeClr val="lt2"/>
                </a:solidFill>
              </a:defRPr>
            </a:lvl1pPr>
            <a:lvl2pPr lvl="1">
              <a:spcBef>
                <a:spcPts val="0"/>
              </a:spcBef>
              <a:spcAft>
                <a:spcPts val="0"/>
              </a:spcAft>
              <a:buClr>
                <a:schemeClr val="lt2"/>
              </a:buClr>
              <a:buSzPts val="3600"/>
              <a:buNone/>
              <a:defRPr sz="3600">
                <a:solidFill>
                  <a:schemeClr val="lt2"/>
                </a:solidFill>
              </a:defRPr>
            </a:lvl2pPr>
            <a:lvl3pPr lvl="2">
              <a:spcBef>
                <a:spcPts val="0"/>
              </a:spcBef>
              <a:spcAft>
                <a:spcPts val="0"/>
              </a:spcAft>
              <a:buClr>
                <a:schemeClr val="lt2"/>
              </a:buClr>
              <a:buSzPts val="3600"/>
              <a:buNone/>
              <a:defRPr sz="3600">
                <a:solidFill>
                  <a:schemeClr val="lt2"/>
                </a:solidFill>
              </a:defRPr>
            </a:lvl3pPr>
            <a:lvl4pPr lvl="3">
              <a:spcBef>
                <a:spcPts val="0"/>
              </a:spcBef>
              <a:spcAft>
                <a:spcPts val="0"/>
              </a:spcAft>
              <a:buClr>
                <a:schemeClr val="lt2"/>
              </a:buClr>
              <a:buSzPts val="3600"/>
              <a:buNone/>
              <a:defRPr sz="3600">
                <a:solidFill>
                  <a:schemeClr val="lt2"/>
                </a:solidFill>
              </a:defRPr>
            </a:lvl4pPr>
            <a:lvl5pPr lvl="4">
              <a:spcBef>
                <a:spcPts val="0"/>
              </a:spcBef>
              <a:spcAft>
                <a:spcPts val="0"/>
              </a:spcAft>
              <a:buClr>
                <a:schemeClr val="lt2"/>
              </a:buClr>
              <a:buSzPts val="3600"/>
              <a:buNone/>
              <a:defRPr sz="3600">
                <a:solidFill>
                  <a:schemeClr val="lt2"/>
                </a:solidFill>
              </a:defRPr>
            </a:lvl5pPr>
            <a:lvl6pPr lvl="5">
              <a:spcBef>
                <a:spcPts val="0"/>
              </a:spcBef>
              <a:spcAft>
                <a:spcPts val="0"/>
              </a:spcAft>
              <a:buClr>
                <a:schemeClr val="lt2"/>
              </a:buClr>
              <a:buSzPts val="3600"/>
              <a:buNone/>
              <a:defRPr sz="3600">
                <a:solidFill>
                  <a:schemeClr val="lt2"/>
                </a:solidFill>
              </a:defRPr>
            </a:lvl6pPr>
            <a:lvl7pPr lvl="6">
              <a:spcBef>
                <a:spcPts val="0"/>
              </a:spcBef>
              <a:spcAft>
                <a:spcPts val="0"/>
              </a:spcAft>
              <a:buClr>
                <a:schemeClr val="lt2"/>
              </a:buClr>
              <a:buSzPts val="3600"/>
              <a:buNone/>
              <a:defRPr sz="3600">
                <a:solidFill>
                  <a:schemeClr val="lt2"/>
                </a:solidFill>
              </a:defRPr>
            </a:lvl7pPr>
            <a:lvl8pPr lvl="7">
              <a:spcBef>
                <a:spcPts val="0"/>
              </a:spcBef>
              <a:spcAft>
                <a:spcPts val="0"/>
              </a:spcAft>
              <a:buClr>
                <a:schemeClr val="lt2"/>
              </a:buClr>
              <a:buSzPts val="3600"/>
              <a:buNone/>
              <a:defRPr sz="3600">
                <a:solidFill>
                  <a:schemeClr val="lt2"/>
                </a:solidFill>
              </a:defRPr>
            </a:lvl8pPr>
            <a:lvl9pPr lvl="8">
              <a:spcBef>
                <a:spcPts val="0"/>
              </a:spcBef>
              <a:spcAft>
                <a:spcPts val="0"/>
              </a:spcAft>
              <a:buClr>
                <a:schemeClr val="lt2"/>
              </a:buClr>
              <a:buSzPts val="3600"/>
              <a:buNone/>
              <a:defRPr sz="3600">
                <a:solidFill>
                  <a:schemeClr val="lt2"/>
                </a:solidFill>
              </a:defRPr>
            </a:lvl9pPr>
          </a:lstStyle>
          <a:p>
            <a:endParaRPr/>
          </a:p>
        </p:txBody>
      </p:sp>
      <p:sp>
        <p:nvSpPr>
          <p:cNvPr id="14" name="Google Shape;14;p2"/>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1"/>
            <a:ext cx="9144000" cy="15036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cxnSp>
        <p:nvCxnSpPr>
          <p:cNvPr id="17" name="Google Shape;17;p3"/>
          <p:cNvCxnSpPr/>
          <p:nvPr/>
        </p:nvCxnSpPr>
        <p:spPr>
          <a:xfrm>
            <a:off x="0" y="1503572"/>
            <a:ext cx="9144000" cy="0"/>
          </a:xfrm>
          <a:prstGeom prst="straightConnector1">
            <a:avLst/>
          </a:prstGeom>
          <a:noFill/>
          <a:ln w="28575" cap="flat" cmpd="sng">
            <a:solidFill>
              <a:schemeClr val="dk1"/>
            </a:solidFill>
            <a:prstDash val="solid"/>
            <a:round/>
            <a:headEnd type="none" w="sm" len="sm"/>
            <a:tailEnd type="none" w="sm" len="sm"/>
          </a:ln>
        </p:spPr>
      </p:cxnSp>
      <p:sp>
        <p:nvSpPr>
          <p:cNvPr id="18" name="Google Shape;18;p3"/>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3"/>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3"/>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4"/>
          <p:cNvSpPr/>
          <p:nvPr/>
        </p:nvSpPr>
        <p:spPr>
          <a:xfrm>
            <a:off x="0" y="1"/>
            <a:ext cx="9144000" cy="15036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0" y="1503572"/>
            <a:ext cx="91440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5" name="Google Shape;25;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7" name="Google Shape;27;p4"/>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5"/>
          <p:cNvSpPr/>
          <p:nvPr/>
        </p:nvSpPr>
        <p:spPr>
          <a:xfrm>
            <a:off x="0" y="1"/>
            <a:ext cx="9144000" cy="15036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cxnSp>
        <p:nvCxnSpPr>
          <p:cNvPr id="30" name="Google Shape;30;p5"/>
          <p:cNvCxnSpPr/>
          <p:nvPr/>
        </p:nvCxnSpPr>
        <p:spPr>
          <a:xfrm>
            <a:off x="0" y="1503572"/>
            <a:ext cx="9144000" cy="0"/>
          </a:xfrm>
          <a:prstGeom prst="straightConnector1">
            <a:avLst/>
          </a:prstGeom>
          <a:noFill/>
          <a:ln w="28575" cap="flat" cmpd="sng">
            <a:solidFill>
              <a:schemeClr val="dk1"/>
            </a:solidFill>
            <a:prstDash val="solid"/>
            <a:round/>
            <a:headEnd type="none" w="sm" len="sm"/>
            <a:tailEnd type="none" w="sm" len="sm"/>
          </a:ln>
        </p:spPr>
      </p:cxnSp>
      <p:sp>
        <p:nvSpPr>
          <p:cNvPr id="31" name="Google Shape;31;p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6"/>
          <p:cNvSpPr/>
          <p:nvPr/>
        </p:nvSpPr>
        <p:spPr>
          <a:xfrm>
            <a:off x="0" y="5633442"/>
            <a:ext cx="9144000" cy="12246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cxnSp>
        <p:nvCxnSpPr>
          <p:cNvPr id="35" name="Google Shape;35;p6"/>
          <p:cNvCxnSpPr/>
          <p:nvPr/>
        </p:nvCxnSpPr>
        <p:spPr>
          <a:xfrm>
            <a:off x="0" y="5633442"/>
            <a:ext cx="9144000" cy="0"/>
          </a:xfrm>
          <a:prstGeom prst="straightConnector1">
            <a:avLst/>
          </a:prstGeom>
          <a:noFill/>
          <a:ln w="28575" cap="flat" cmpd="sng">
            <a:solidFill>
              <a:schemeClr val="dk1"/>
            </a:solidFill>
            <a:prstDash val="solid"/>
            <a:round/>
            <a:headEnd type="none" w="sm" len="sm"/>
            <a:tailEnd type="none" w="sm" len="sm"/>
          </a:ln>
        </p:spPr>
      </p:cxnSp>
      <p:sp>
        <p:nvSpPr>
          <p:cNvPr id="36" name="Google Shape;36;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0"/>
              </a:spcBef>
              <a:spcAft>
                <a:spcPts val="0"/>
              </a:spcAft>
              <a:buClr>
                <a:schemeClr val="lt1"/>
              </a:buClr>
              <a:buSzPts val="1800"/>
              <a:buNone/>
              <a:defRPr sz="1800">
                <a:solidFill>
                  <a:schemeClr val="lt1"/>
                </a:solidFill>
              </a:defRPr>
            </a:lvl1pPr>
          </a:lstStyle>
          <a:p>
            <a:endParaRPr/>
          </a:p>
        </p:txBody>
      </p:sp>
      <p:sp>
        <p:nvSpPr>
          <p:cNvPr id="37" name="Google Shape;37;p6"/>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7"/>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khaki">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1pPr>
            <a:lvl2pPr lvl="1">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2pPr>
            <a:lvl3pPr lvl="2">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3pPr>
            <a:lvl4pPr lvl="3">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4pPr>
            <a:lvl5pPr lvl="4">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5pPr>
            <a:lvl6pPr lvl="5">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6pPr>
            <a:lvl7pPr lvl="6">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7pPr>
            <a:lvl8pPr lvl="7">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8pPr>
            <a:lvl9pPr lvl="8">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2"/>
              </a:buClr>
              <a:buSzPts val="3000"/>
              <a:buFont typeface="Trebuchet MS"/>
              <a:buChar char="●"/>
              <a:defRPr sz="3000">
                <a:solidFill>
                  <a:schemeClr val="dk2"/>
                </a:solidFill>
                <a:latin typeface="Trebuchet MS"/>
                <a:ea typeface="Trebuchet MS"/>
                <a:cs typeface="Trebuchet MS"/>
                <a:sym typeface="Trebuchet MS"/>
              </a:defRPr>
            </a:lvl1pPr>
            <a:lvl2pPr marL="914400" lvl="1" indent="-381000">
              <a:spcBef>
                <a:spcPts val="0"/>
              </a:spcBef>
              <a:spcAft>
                <a:spcPts val="0"/>
              </a:spcAft>
              <a:buClr>
                <a:schemeClr val="dk2"/>
              </a:buClr>
              <a:buSzPts val="2400"/>
              <a:buFont typeface="Trebuchet MS"/>
              <a:buChar char="○"/>
              <a:defRPr sz="2400">
                <a:solidFill>
                  <a:schemeClr val="dk2"/>
                </a:solidFill>
                <a:latin typeface="Trebuchet MS"/>
                <a:ea typeface="Trebuchet MS"/>
                <a:cs typeface="Trebuchet MS"/>
                <a:sym typeface="Trebuchet MS"/>
              </a:defRPr>
            </a:lvl2pPr>
            <a:lvl3pPr marL="1371600" lvl="2" indent="-381000">
              <a:spcBef>
                <a:spcPts val="0"/>
              </a:spcBef>
              <a:spcAft>
                <a:spcPts val="0"/>
              </a:spcAft>
              <a:buClr>
                <a:schemeClr val="dk2"/>
              </a:buClr>
              <a:buSzPts val="2400"/>
              <a:buFont typeface="Trebuchet MS"/>
              <a:buChar char="■"/>
              <a:defRPr sz="2400">
                <a:solidFill>
                  <a:schemeClr val="dk2"/>
                </a:solidFill>
                <a:latin typeface="Trebuchet MS"/>
                <a:ea typeface="Trebuchet MS"/>
                <a:cs typeface="Trebuchet MS"/>
                <a:sym typeface="Trebuchet MS"/>
              </a:defRPr>
            </a:lvl3pPr>
            <a:lvl4pPr marL="1828800" lvl="3" indent="-342900">
              <a:spcBef>
                <a:spcPts val="0"/>
              </a:spcBef>
              <a:spcAft>
                <a:spcPts val="0"/>
              </a:spcAft>
              <a:buClr>
                <a:schemeClr val="dk2"/>
              </a:buClr>
              <a:buSzPts val="1800"/>
              <a:buFont typeface="Trebuchet MS"/>
              <a:buChar char="●"/>
              <a:defRPr sz="1800">
                <a:solidFill>
                  <a:schemeClr val="dk2"/>
                </a:solidFill>
                <a:latin typeface="Trebuchet MS"/>
                <a:ea typeface="Trebuchet MS"/>
                <a:cs typeface="Trebuchet MS"/>
                <a:sym typeface="Trebuchet MS"/>
              </a:defRPr>
            </a:lvl4pPr>
            <a:lvl5pPr marL="2286000" lvl="4" indent="-342900">
              <a:spcBef>
                <a:spcPts val="0"/>
              </a:spcBef>
              <a:spcAft>
                <a:spcPts val="0"/>
              </a:spcAft>
              <a:buClr>
                <a:schemeClr val="dk2"/>
              </a:buClr>
              <a:buSzPts val="1800"/>
              <a:buFont typeface="Trebuchet MS"/>
              <a:buChar char="○"/>
              <a:defRPr sz="1800">
                <a:solidFill>
                  <a:schemeClr val="dk2"/>
                </a:solidFill>
                <a:latin typeface="Trebuchet MS"/>
                <a:ea typeface="Trebuchet MS"/>
                <a:cs typeface="Trebuchet MS"/>
                <a:sym typeface="Trebuchet MS"/>
              </a:defRPr>
            </a:lvl5pPr>
            <a:lvl6pPr marL="2743200" lvl="5" indent="-342900">
              <a:spcBef>
                <a:spcPts val="0"/>
              </a:spcBef>
              <a:spcAft>
                <a:spcPts val="0"/>
              </a:spcAft>
              <a:buClr>
                <a:schemeClr val="dk2"/>
              </a:buClr>
              <a:buSzPts val="1800"/>
              <a:buFont typeface="Trebuchet MS"/>
              <a:buChar char="■"/>
              <a:defRPr sz="1800">
                <a:solidFill>
                  <a:schemeClr val="dk2"/>
                </a:solidFill>
                <a:latin typeface="Trebuchet MS"/>
                <a:ea typeface="Trebuchet MS"/>
                <a:cs typeface="Trebuchet MS"/>
                <a:sym typeface="Trebuchet MS"/>
              </a:defRPr>
            </a:lvl6pPr>
            <a:lvl7pPr marL="3200400" lvl="6" indent="-342900">
              <a:spcBef>
                <a:spcPts val="0"/>
              </a:spcBef>
              <a:spcAft>
                <a:spcPts val="0"/>
              </a:spcAft>
              <a:buClr>
                <a:schemeClr val="dk2"/>
              </a:buClr>
              <a:buSzPts val="1800"/>
              <a:buFont typeface="Trebuchet MS"/>
              <a:buChar char="●"/>
              <a:defRPr sz="1800">
                <a:solidFill>
                  <a:schemeClr val="dk2"/>
                </a:solidFill>
                <a:latin typeface="Trebuchet MS"/>
                <a:ea typeface="Trebuchet MS"/>
                <a:cs typeface="Trebuchet MS"/>
                <a:sym typeface="Trebuchet MS"/>
              </a:defRPr>
            </a:lvl7pPr>
            <a:lvl8pPr marL="3657600" lvl="7" indent="-342900">
              <a:spcBef>
                <a:spcPts val="0"/>
              </a:spcBef>
              <a:spcAft>
                <a:spcPts val="0"/>
              </a:spcAft>
              <a:buClr>
                <a:schemeClr val="dk2"/>
              </a:buClr>
              <a:buSzPts val="1800"/>
              <a:buFont typeface="Trebuchet MS"/>
              <a:buChar char="○"/>
              <a:defRPr sz="1800">
                <a:solidFill>
                  <a:schemeClr val="dk2"/>
                </a:solidFill>
                <a:latin typeface="Trebuchet MS"/>
                <a:ea typeface="Trebuchet MS"/>
                <a:cs typeface="Trebuchet MS"/>
                <a:sym typeface="Trebuchet MS"/>
              </a:defRPr>
            </a:lvl8pPr>
            <a:lvl9pPr marL="4114800" lvl="8" indent="-342900">
              <a:spcBef>
                <a:spcPts val="0"/>
              </a:spcBef>
              <a:spcAft>
                <a:spcPts val="0"/>
              </a:spcAft>
              <a:buClr>
                <a:schemeClr val="dk2"/>
              </a:buClr>
              <a:buSzPts val="1800"/>
              <a:buFont typeface="Trebuchet MS"/>
              <a:buChar char="■"/>
              <a:defRPr sz="1800">
                <a:solidFill>
                  <a:schemeClr val="dk2"/>
                </a:solidFill>
                <a:latin typeface="Trebuchet MS"/>
                <a:ea typeface="Trebuchet MS"/>
                <a:cs typeface="Trebuchet MS"/>
                <a:sym typeface="Trebuchet MS"/>
              </a:defRPr>
            </a:lvl9pPr>
          </a:lstStyle>
          <a:p>
            <a:endParaRPr/>
          </a:p>
        </p:txBody>
      </p:sp>
      <p:sp>
        <p:nvSpPr>
          <p:cNvPr id="8" name="Google Shape;8;p1"/>
          <p:cNvSpPr txBox="1">
            <a:spLocks noGrp="1"/>
          </p:cNvSpPr>
          <p:nvPr>
            <p:ph type="sldNum" idx="12"/>
          </p:nvPr>
        </p:nvSpPr>
        <p:spPr>
          <a:xfrm>
            <a:off x="8556791" y="6333134"/>
            <a:ext cx="548700" cy="5247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2"/>
                </a:solidFill>
                <a:latin typeface="Trebuchet MS"/>
                <a:ea typeface="Trebuchet MS"/>
                <a:cs typeface="Trebuchet MS"/>
                <a:sym typeface="Trebuchet MS"/>
              </a:defRPr>
            </a:lvl1pPr>
            <a:lvl2pPr lvl="1" algn="r">
              <a:buNone/>
              <a:defRPr sz="1300">
                <a:solidFill>
                  <a:schemeClr val="dk2"/>
                </a:solidFill>
                <a:latin typeface="Trebuchet MS"/>
                <a:ea typeface="Trebuchet MS"/>
                <a:cs typeface="Trebuchet MS"/>
                <a:sym typeface="Trebuchet MS"/>
              </a:defRPr>
            </a:lvl2pPr>
            <a:lvl3pPr lvl="2" algn="r">
              <a:buNone/>
              <a:defRPr sz="1300">
                <a:solidFill>
                  <a:schemeClr val="dk2"/>
                </a:solidFill>
                <a:latin typeface="Trebuchet MS"/>
                <a:ea typeface="Trebuchet MS"/>
                <a:cs typeface="Trebuchet MS"/>
                <a:sym typeface="Trebuchet MS"/>
              </a:defRPr>
            </a:lvl3pPr>
            <a:lvl4pPr lvl="3" algn="r">
              <a:buNone/>
              <a:defRPr sz="1300">
                <a:solidFill>
                  <a:schemeClr val="dk2"/>
                </a:solidFill>
                <a:latin typeface="Trebuchet MS"/>
                <a:ea typeface="Trebuchet MS"/>
                <a:cs typeface="Trebuchet MS"/>
                <a:sym typeface="Trebuchet MS"/>
              </a:defRPr>
            </a:lvl4pPr>
            <a:lvl5pPr lvl="4" algn="r">
              <a:buNone/>
              <a:defRPr sz="1300">
                <a:solidFill>
                  <a:schemeClr val="dk2"/>
                </a:solidFill>
                <a:latin typeface="Trebuchet MS"/>
                <a:ea typeface="Trebuchet MS"/>
                <a:cs typeface="Trebuchet MS"/>
                <a:sym typeface="Trebuchet MS"/>
              </a:defRPr>
            </a:lvl5pPr>
            <a:lvl6pPr lvl="5" algn="r">
              <a:buNone/>
              <a:defRPr sz="1300">
                <a:solidFill>
                  <a:schemeClr val="dk2"/>
                </a:solidFill>
                <a:latin typeface="Trebuchet MS"/>
                <a:ea typeface="Trebuchet MS"/>
                <a:cs typeface="Trebuchet MS"/>
                <a:sym typeface="Trebuchet MS"/>
              </a:defRPr>
            </a:lvl6pPr>
            <a:lvl7pPr lvl="6" algn="r">
              <a:buNone/>
              <a:defRPr sz="1300">
                <a:solidFill>
                  <a:schemeClr val="dk2"/>
                </a:solidFill>
                <a:latin typeface="Trebuchet MS"/>
                <a:ea typeface="Trebuchet MS"/>
                <a:cs typeface="Trebuchet MS"/>
                <a:sym typeface="Trebuchet MS"/>
              </a:defRPr>
            </a:lvl7pPr>
            <a:lvl8pPr lvl="7" algn="r">
              <a:buNone/>
              <a:defRPr sz="1300">
                <a:solidFill>
                  <a:schemeClr val="dk2"/>
                </a:solidFill>
                <a:latin typeface="Trebuchet MS"/>
                <a:ea typeface="Trebuchet MS"/>
                <a:cs typeface="Trebuchet MS"/>
                <a:sym typeface="Trebuchet MS"/>
              </a:defRPr>
            </a:lvl8pPr>
            <a:lvl9pPr lvl="8" algn="r">
              <a:buNone/>
              <a:defRPr sz="1300">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hyperlink" Target="http://www.bunniestudios.com/blog/?p=2686"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8"/>
          <p:cNvSpPr txBox="1">
            <a:spLocks noGrp="1"/>
          </p:cNvSpPr>
          <p:nvPr>
            <p:ph type="ctrTitle"/>
          </p:nvPr>
        </p:nvSpPr>
        <p:spPr>
          <a:xfrm>
            <a:off x="685800" y="2157751"/>
            <a:ext cx="7772400" cy="1650600"/>
          </a:xfrm>
          <a:prstGeom prst="rect">
            <a:avLst/>
          </a:prstGeom>
          <a:noFill/>
          <a:ln>
            <a:noFill/>
          </a:ln>
        </p:spPr>
        <p:txBody>
          <a:bodyPr spcFirstLastPara="1" wrap="square" lIns="91425" tIns="91425" rIns="91425" bIns="91425" anchor="b" anchorCtr="0">
            <a:noAutofit/>
          </a:bodyPr>
          <a:lstStyle/>
          <a:p>
            <a:pPr marL="0" marR="0" lvl="0" indent="304800" algn="l" rtl="0">
              <a:lnSpc>
                <a:spcPct val="100000"/>
              </a:lnSpc>
              <a:spcBef>
                <a:spcPts val="0"/>
              </a:spcBef>
              <a:spcAft>
                <a:spcPts val="0"/>
              </a:spcAft>
              <a:buClr>
                <a:schemeClr val="dk2"/>
              </a:buClr>
              <a:buFont typeface="Trebuchet MS"/>
              <a:buNone/>
            </a:pPr>
            <a:r>
              <a:rPr lang="en" sz="4800" b="1" i="0" u="none" strike="noStrike" cap="none">
                <a:solidFill>
                  <a:schemeClr val="dk2"/>
                </a:solidFill>
                <a:latin typeface="Trebuchet MS"/>
                <a:ea typeface="Trebuchet MS"/>
                <a:cs typeface="Trebuchet MS"/>
                <a:sym typeface="Trebuchet MS"/>
              </a:rPr>
              <a:t>Fundamentals of</a:t>
            </a:r>
            <a:endParaRPr/>
          </a:p>
          <a:p>
            <a:pPr marL="0" marR="0" lvl="0" indent="304800" algn="l" rtl="0">
              <a:lnSpc>
                <a:spcPct val="100000"/>
              </a:lnSpc>
              <a:spcBef>
                <a:spcPts val="0"/>
              </a:spcBef>
              <a:spcAft>
                <a:spcPts val="0"/>
              </a:spcAft>
              <a:buClr>
                <a:schemeClr val="dk2"/>
              </a:buClr>
              <a:buFont typeface="Trebuchet MS"/>
              <a:buNone/>
            </a:pPr>
            <a:r>
              <a:rPr lang="en" sz="4800" b="1" i="0" u="none" strike="noStrike" cap="none">
                <a:solidFill>
                  <a:schemeClr val="dk2"/>
                </a:solidFill>
                <a:latin typeface="Trebuchet MS"/>
                <a:ea typeface="Trebuchet MS"/>
                <a:cs typeface="Trebuchet MS"/>
                <a:sym typeface="Trebuchet MS"/>
              </a:rPr>
              <a:t>Digital Logic</a:t>
            </a:r>
            <a:endParaRPr/>
          </a:p>
        </p:txBody>
      </p:sp>
      <p:sp>
        <p:nvSpPr>
          <p:cNvPr id="45" name="Google Shape;45;p8"/>
          <p:cNvSpPr txBox="1">
            <a:spLocks noGrp="1"/>
          </p:cNvSpPr>
          <p:nvPr>
            <p:ph type="subTitle" idx="1"/>
          </p:nvPr>
        </p:nvSpPr>
        <p:spPr>
          <a:xfrm>
            <a:off x="685800" y="3953037"/>
            <a:ext cx="7772400" cy="1259400"/>
          </a:xfrm>
          <a:prstGeom prst="rect">
            <a:avLst/>
          </a:prstGeom>
          <a:noFill/>
          <a:ln>
            <a:noFill/>
          </a:ln>
        </p:spPr>
        <p:txBody>
          <a:bodyPr spcFirstLastPara="1" wrap="square" lIns="91425" tIns="91425" rIns="91425" bIns="91425" anchor="t" anchorCtr="0">
            <a:noAutofit/>
          </a:bodyPr>
          <a:lstStyle/>
          <a:p>
            <a:pPr marL="0" marR="0" lvl="0" indent="228600" algn="l" rtl="0">
              <a:lnSpc>
                <a:spcPct val="100000"/>
              </a:lnSpc>
              <a:spcBef>
                <a:spcPts val="0"/>
              </a:spcBef>
              <a:spcAft>
                <a:spcPts val="0"/>
              </a:spcAft>
              <a:buClr>
                <a:schemeClr val="lt2"/>
              </a:buClr>
              <a:buFont typeface="Trebuchet MS"/>
              <a:buNone/>
            </a:pPr>
            <a:r>
              <a:rPr lang="en" sz="3600" b="0" i="0" u="none" strike="noStrike" cap="none" dirty="0">
                <a:solidFill>
                  <a:schemeClr val="lt2"/>
                </a:solidFill>
                <a:latin typeface="Trebuchet MS"/>
                <a:ea typeface="Trebuchet MS"/>
                <a:cs typeface="Trebuchet MS"/>
                <a:sym typeface="Trebuchet MS"/>
              </a:rPr>
              <a:t>Chapter 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0"/>
          <p:cNvPicPr preferRelativeResize="0"/>
          <p:nvPr/>
        </p:nvPicPr>
        <p:blipFill rotWithShape="1">
          <a:blip r:embed="rId3">
            <a:alphaModFix/>
          </a:blip>
          <a:srcRect/>
          <a:stretch/>
        </p:blipFill>
        <p:spPr>
          <a:xfrm>
            <a:off x="3770857" y="1600199"/>
            <a:ext cx="5373000" cy="5257800"/>
          </a:xfrm>
          <a:prstGeom prst="rect">
            <a:avLst/>
          </a:prstGeom>
          <a:noFill/>
          <a:ln>
            <a:noFill/>
          </a:ln>
        </p:spPr>
      </p:pic>
      <p:sp>
        <p:nvSpPr>
          <p:cNvPr id="123" name="Google Shape;123;p2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Boolean Hardware:  NOT Logic Gate</a:t>
            </a:r>
            <a:endParaRPr/>
          </a:p>
        </p:txBody>
      </p:sp>
      <p:sp>
        <p:nvSpPr>
          <p:cNvPr id="124" name="Google Shape;124;p20"/>
          <p:cNvSpPr txBox="1">
            <a:spLocks noGrp="1"/>
          </p:cNvSpPr>
          <p:nvPr>
            <p:ph type="body" idx="1"/>
          </p:nvPr>
        </p:nvSpPr>
        <p:spPr>
          <a:xfrm>
            <a:off x="136550" y="1600200"/>
            <a:ext cx="38139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Input/Output lines:</a:t>
            </a:r>
            <a:endParaRPr/>
          </a:p>
          <a:p>
            <a:pPr marL="342900" marR="0" lvl="0" indent="-152400" algn="ctr" rtl="0">
              <a:lnSpc>
                <a:spcPct val="100000"/>
              </a:lnSpc>
              <a:spcBef>
                <a:spcPts val="0"/>
              </a:spcBef>
              <a:spcAft>
                <a:spcPts val="0"/>
              </a:spcAft>
              <a:buClr>
                <a:schemeClr val="dk2"/>
              </a:buClr>
              <a:buFont typeface="Trebuchet MS"/>
              <a:buNone/>
            </a:pPr>
            <a:r>
              <a:rPr lang="en" sz="3000" b="0" i="0" u="none" strike="noStrike" cap="none">
                <a:solidFill>
                  <a:srgbClr val="000000"/>
                </a:solidFill>
                <a:latin typeface="Trebuchet MS"/>
                <a:ea typeface="Trebuchet MS"/>
                <a:cs typeface="Trebuchet MS"/>
                <a:sym typeface="Trebuchet MS"/>
              </a:rPr>
              <a:t>5 V represents 1 (true)</a:t>
            </a:r>
            <a:endParaRPr>
              <a:solidFill>
                <a:srgbClr val="000000"/>
              </a:solidFill>
            </a:endParaRPr>
          </a:p>
          <a:p>
            <a:pPr marL="342900" marR="0" lvl="0" indent="-152400" algn="ctr" rtl="0">
              <a:lnSpc>
                <a:spcPct val="100000"/>
              </a:lnSpc>
              <a:spcBef>
                <a:spcPts val="0"/>
              </a:spcBef>
              <a:spcAft>
                <a:spcPts val="0"/>
              </a:spcAft>
              <a:buClr>
                <a:schemeClr val="dk2"/>
              </a:buClr>
              <a:buFont typeface="Trebuchet MS"/>
              <a:buNone/>
            </a:pPr>
            <a:r>
              <a:rPr lang="en" sz="3000" b="0" i="0" u="none" strike="noStrike" cap="none">
                <a:solidFill>
                  <a:schemeClr val="accent2"/>
                </a:solidFill>
                <a:latin typeface="Trebuchet MS"/>
                <a:ea typeface="Trebuchet MS"/>
                <a:cs typeface="Trebuchet MS"/>
                <a:sym typeface="Trebuchet MS"/>
              </a:rPr>
              <a:t>0 V represents 0 (false)</a:t>
            </a:r>
            <a:endParaRPr>
              <a:solidFill>
                <a:schemeClr val="accent2"/>
              </a:solidFill>
            </a:endParaRPr>
          </a:p>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pic>
        <p:nvPicPr>
          <p:cNvPr id="125" name="Google Shape;125;p20"/>
          <p:cNvPicPr preferRelativeResize="0"/>
          <p:nvPr/>
        </p:nvPicPr>
        <p:blipFill rotWithShape="1">
          <a:blip r:embed="rId4">
            <a:alphaModFix/>
          </a:blip>
          <a:srcRect/>
          <a:stretch/>
        </p:blipFill>
        <p:spPr>
          <a:xfrm>
            <a:off x="942721" y="4858500"/>
            <a:ext cx="2152500" cy="1851000"/>
          </a:xfrm>
          <a:prstGeom prst="rect">
            <a:avLst/>
          </a:prstGeom>
          <a:noFill/>
          <a:ln>
            <a:noFill/>
          </a:ln>
        </p:spPr>
      </p:pic>
      <p:sp>
        <p:nvSpPr>
          <p:cNvPr id="126" name="Google Shape;126;p20"/>
          <p:cNvSpPr txBox="1"/>
          <p:nvPr/>
        </p:nvSpPr>
        <p:spPr>
          <a:xfrm>
            <a:off x="348900" y="3924300"/>
            <a:ext cx="6978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0" i="0" u="none" strike="noStrike" cap="none">
                <a:solidFill>
                  <a:srgbClr val="000000"/>
                </a:solidFill>
                <a:latin typeface="Arial"/>
                <a:ea typeface="Arial"/>
                <a:cs typeface="Arial"/>
                <a:sym typeface="Arial"/>
              </a:rPr>
              <a:t>Input</a:t>
            </a:r>
            <a:endParaRPr/>
          </a:p>
        </p:txBody>
      </p:sp>
      <p:sp>
        <p:nvSpPr>
          <p:cNvPr id="127" name="Google Shape;127;p20"/>
          <p:cNvSpPr txBox="1"/>
          <p:nvPr/>
        </p:nvSpPr>
        <p:spPr>
          <a:xfrm>
            <a:off x="2424937" y="3924300"/>
            <a:ext cx="937200" cy="609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 sz="1800" b="0" i="0" u="none" strike="noStrike" cap="none">
                <a:solidFill>
                  <a:srgbClr val="000000"/>
                </a:solidFill>
                <a:latin typeface="Arial"/>
                <a:ea typeface="Arial"/>
                <a:cs typeface="Arial"/>
                <a:sym typeface="Arial"/>
              </a:rPr>
              <a:t>Output</a:t>
            </a:r>
            <a:endParaRPr/>
          </a:p>
        </p:txBody>
      </p:sp>
      <p:cxnSp>
        <p:nvCxnSpPr>
          <p:cNvPr id="128" name="Google Shape;128;p20"/>
          <p:cNvCxnSpPr>
            <a:stCxn id="126" idx="2"/>
          </p:cNvCxnSpPr>
          <p:nvPr/>
        </p:nvCxnSpPr>
        <p:spPr>
          <a:xfrm>
            <a:off x="697800" y="4533900"/>
            <a:ext cx="485700" cy="584400"/>
          </a:xfrm>
          <a:prstGeom prst="straightConnector1">
            <a:avLst/>
          </a:prstGeom>
          <a:noFill/>
          <a:ln w="38100" cap="flat" cmpd="sng">
            <a:solidFill>
              <a:srgbClr val="FF0000"/>
            </a:solidFill>
            <a:prstDash val="solid"/>
            <a:round/>
            <a:headEnd type="none" w="sm" len="sm"/>
            <a:tailEnd type="triangle" w="lg" len="lg"/>
          </a:ln>
        </p:spPr>
      </p:cxnSp>
      <p:cxnSp>
        <p:nvCxnSpPr>
          <p:cNvPr id="129" name="Google Shape;129;p20"/>
          <p:cNvCxnSpPr>
            <a:stCxn id="127" idx="2"/>
          </p:cNvCxnSpPr>
          <p:nvPr/>
        </p:nvCxnSpPr>
        <p:spPr>
          <a:xfrm flipH="1">
            <a:off x="2457937" y="4533900"/>
            <a:ext cx="435600" cy="564000"/>
          </a:xfrm>
          <a:prstGeom prst="straightConnector1">
            <a:avLst/>
          </a:prstGeom>
          <a:noFill/>
          <a:ln w="38100" cap="flat" cmpd="sng">
            <a:solidFill>
              <a:srgbClr val="FF0000"/>
            </a:solidFill>
            <a:prstDash val="solid"/>
            <a:round/>
            <a:headEnd type="none" w="sm" len="sm"/>
            <a:tailEnd type="triangl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Boolean Functions in Hardware</a:t>
            </a:r>
            <a:endParaRPr/>
          </a:p>
        </p:txBody>
      </p:sp>
      <p:sp>
        <p:nvSpPr>
          <p:cNvPr id="135" name="Google Shape;135;p2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The Boolean NOT is usually called an </a:t>
            </a:r>
            <a:r>
              <a:rPr lang="en" sz="3000" b="0" i="0" u="sng" strike="noStrike" cap="none" dirty="0">
                <a:solidFill>
                  <a:schemeClr val="dk2"/>
                </a:solidFill>
                <a:latin typeface="Trebuchet MS"/>
                <a:ea typeface="Trebuchet MS"/>
                <a:cs typeface="Trebuchet MS"/>
                <a:sym typeface="Trebuchet MS"/>
              </a:rPr>
              <a:t>inverter</a:t>
            </a:r>
            <a:r>
              <a:rPr lang="en" sz="3000" b="0" i="0" u="none" strike="noStrike" cap="none" dirty="0">
                <a:solidFill>
                  <a:schemeClr val="dk2"/>
                </a:solidFill>
                <a:latin typeface="Trebuchet MS"/>
                <a:ea typeface="Trebuchet MS"/>
                <a:cs typeface="Trebuchet MS"/>
                <a:sym typeface="Trebuchet MS"/>
              </a:rPr>
              <a:t>, since it inverts (flips) the signal.</a:t>
            </a:r>
            <a:br>
              <a:rPr lang="en" sz="3000" b="0" i="0" u="none" strike="noStrike" cap="none" dirty="0">
                <a:solidFill>
                  <a:schemeClr val="dk2"/>
                </a:solidFill>
                <a:latin typeface="Trebuchet MS"/>
                <a:ea typeface="Trebuchet MS"/>
                <a:cs typeface="Trebuchet MS"/>
                <a:sym typeface="Trebuchet MS"/>
              </a:rPr>
            </a:br>
            <a:endParaRPr dirty="0"/>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Circuits usually use the </a:t>
            </a:r>
            <a:r>
              <a:rPr lang="en" sz="3000" b="1" i="1" u="none" strike="noStrike" cap="none" dirty="0">
                <a:solidFill>
                  <a:schemeClr val="dk2"/>
                </a:solidFill>
                <a:latin typeface="Trebuchet MS"/>
                <a:ea typeface="Trebuchet MS"/>
                <a:cs typeface="Trebuchet MS"/>
                <a:sym typeface="Trebuchet MS"/>
              </a:rPr>
              <a:t>inverse</a:t>
            </a:r>
            <a:r>
              <a:rPr lang="en" sz="3000" b="0" i="0" u="none" strike="noStrike" cap="none" dirty="0">
                <a:solidFill>
                  <a:schemeClr val="dk2"/>
                </a:solidFill>
                <a:latin typeface="Trebuchet MS"/>
                <a:ea typeface="Trebuchet MS"/>
                <a:cs typeface="Trebuchet MS"/>
                <a:sym typeface="Trebuchet MS"/>
              </a:rPr>
              <a:t> Boolean functions NAND (not AND) and NOR (not OR), because it takes fewer transistors to implement them in hardware.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Digital Logic Gates</a:t>
            </a:r>
            <a:endParaRPr/>
          </a:p>
        </p:txBody>
      </p:sp>
      <p:sp>
        <p:nvSpPr>
          <p:cNvPr id="167" name="Google Shape;167;p26"/>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grpSp>
        <p:nvGrpSpPr>
          <p:cNvPr id="168" name="Google Shape;168;p26"/>
          <p:cNvGrpSpPr/>
          <p:nvPr/>
        </p:nvGrpSpPr>
        <p:grpSpPr>
          <a:xfrm>
            <a:off x="0" y="1627097"/>
            <a:ext cx="9144049" cy="3615006"/>
            <a:chOff x="0" y="1220353"/>
            <a:chExt cx="9144049" cy="2711322"/>
          </a:xfrm>
        </p:grpSpPr>
        <p:sp>
          <p:nvSpPr>
            <p:cNvPr id="169" name="Google Shape;169;p26"/>
            <p:cNvSpPr/>
            <p:nvPr/>
          </p:nvSpPr>
          <p:spPr>
            <a:xfrm>
              <a:off x="6387650" y="1228975"/>
              <a:ext cx="2756399" cy="27027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70" name="Google Shape;170;p26"/>
            <p:cNvPicPr preferRelativeResize="0"/>
            <p:nvPr/>
          </p:nvPicPr>
          <p:blipFill rotWithShape="1">
            <a:blip r:embed="rId3">
              <a:alphaModFix/>
            </a:blip>
            <a:srcRect/>
            <a:stretch/>
          </p:blipFill>
          <p:spPr>
            <a:xfrm>
              <a:off x="0" y="1220353"/>
              <a:ext cx="6382598" cy="2702800"/>
            </a:xfrm>
            <a:prstGeom prst="rect">
              <a:avLst/>
            </a:prstGeom>
            <a:noFill/>
            <a:ln>
              <a:noFill/>
            </a:ln>
          </p:spPr>
        </p:pic>
        <p:pic>
          <p:nvPicPr>
            <p:cNvPr id="171" name="Google Shape;171;p26"/>
            <p:cNvPicPr preferRelativeResize="0"/>
            <p:nvPr/>
          </p:nvPicPr>
          <p:blipFill rotWithShape="1">
            <a:blip r:embed="rId4">
              <a:alphaModFix/>
            </a:blip>
            <a:srcRect/>
            <a:stretch/>
          </p:blipFill>
          <p:spPr>
            <a:xfrm>
              <a:off x="6869788" y="1340500"/>
              <a:ext cx="1329412" cy="857399"/>
            </a:xfrm>
            <a:prstGeom prst="rect">
              <a:avLst/>
            </a:prstGeom>
            <a:noFill/>
            <a:ln>
              <a:noFill/>
            </a:ln>
          </p:spPr>
        </p:pic>
      </p:grpSp>
      <p:sp>
        <p:nvSpPr>
          <p:cNvPr id="172" name="Google Shape;172;p26"/>
          <p:cNvSpPr/>
          <p:nvPr/>
        </p:nvSpPr>
        <p:spPr>
          <a:xfrm>
            <a:off x="15175" y="4167400"/>
            <a:ext cx="9144000" cy="26904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73" name="Google Shape;173;p26"/>
          <p:cNvPicPr preferRelativeResize="0"/>
          <p:nvPr/>
        </p:nvPicPr>
        <p:blipFill rotWithShape="1">
          <a:blip r:embed="rId5">
            <a:alphaModFix/>
          </a:blip>
          <a:srcRect/>
          <a:stretch/>
        </p:blipFill>
        <p:spPr>
          <a:xfrm>
            <a:off x="1335187" y="3851967"/>
            <a:ext cx="6473700" cy="300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Boolean Logic in Hardware</a:t>
            </a:r>
            <a:endParaRPr/>
          </a:p>
        </p:txBody>
      </p:sp>
      <p:sp>
        <p:nvSpPr>
          <p:cNvPr id="179" name="Google Shape;179;p27"/>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1" i="0" u="none" strike="noStrike" cap="none">
                <a:solidFill>
                  <a:schemeClr val="dk2"/>
                </a:solidFill>
                <a:latin typeface="Trebuchet MS"/>
                <a:ea typeface="Trebuchet MS"/>
                <a:cs typeface="Trebuchet MS"/>
                <a:sym typeface="Trebuchet MS"/>
              </a:rPr>
              <a:t>Transistor-Transistor Logic (TTL):</a:t>
            </a:r>
            <a:r>
              <a:rPr lang="en" sz="3000" b="0" i="0" u="none" strike="noStrike" cap="none">
                <a:solidFill>
                  <a:schemeClr val="dk2"/>
                </a:solidFill>
                <a:latin typeface="Trebuchet MS"/>
                <a:ea typeface="Trebuchet MS"/>
                <a:cs typeface="Trebuchet MS"/>
                <a:sym typeface="Trebuchet MS"/>
              </a:rPr>
              <a:t>  transistors connected together to perform a logic calculation</a:t>
            </a:r>
            <a:endParaRPr/>
          </a:p>
        </p:txBody>
      </p:sp>
      <p:pic>
        <p:nvPicPr>
          <p:cNvPr id="180" name="Google Shape;180;p27"/>
          <p:cNvPicPr preferRelativeResize="0"/>
          <p:nvPr/>
        </p:nvPicPr>
        <p:blipFill rotWithShape="1">
          <a:blip r:embed="rId3">
            <a:alphaModFix/>
          </a:blip>
          <a:srcRect/>
          <a:stretch/>
        </p:blipFill>
        <p:spPr>
          <a:xfrm>
            <a:off x="2078450" y="3707307"/>
            <a:ext cx="4987200" cy="224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What Boolean formula is this?</a:t>
            </a:r>
            <a:endParaRPr/>
          </a:p>
        </p:txBody>
      </p:sp>
      <p:pic>
        <p:nvPicPr>
          <p:cNvPr id="186" name="Google Shape;186;p28"/>
          <p:cNvPicPr preferRelativeResize="0"/>
          <p:nvPr/>
        </p:nvPicPr>
        <p:blipFill rotWithShape="1">
          <a:blip r:embed="rId3">
            <a:alphaModFix/>
          </a:blip>
          <a:srcRect/>
          <a:stretch/>
        </p:blipFill>
        <p:spPr>
          <a:xfrm>
            <a:off x="869674" y="2006600"/>
            <a:ext cx="7404600" cy="633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What Boolean formula is this?</a:t>
            </a:r>
            <a:endParaRPr/>
          </a:p>
        </p:txBody>
      </p:sp>
      <p:pic>
        <p:nvPicPr>
          <p:cNvPr id="192" name="Google Shape;192;p29"/>
          <p:cNvPicPr preferRelativeResize="0"/>
          <p:nvPr/>
        </p:nvPicPr>
        <p:blipFill rotWithShape="1">
          <a:blip r:embed="rId3">
            <a:alphaModFix/>
          </a:blip>
          <a:srcRect/>
          <a:stretch/>
        </p:blipFill>
        <p:spPr>
          <a:xfrm>
            <a:off x="1961066" y="1664465"/>
            <a:ext cx="5221800" cy="483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US" dirty="0"/>
              <a:t>Checkpoint 1.1</a:t>
            </a:r>
            <a:endParaRPr dirty="0"/>
          </a:p>
        </p:txBody>
      </p:sp>
      <p:sp>
        <p:nvSpPr>
          <p:cNvPr id="198" name="Google Shape;198;p30"/>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dirty="0">
                <a:solidFill>
                  <a:schemeClr val="dk2"/>
                </a:solidFill>
                <a:latin typeface="Trebuchet MS"/>
                <a:ea typeface="Trebuchet MS"/>
                <a:cs typeface="Trebuchet MS"/>
                <a:sym typeface="Trebuchet MS"/>
              </a:rPr>
              <a:t>(a) Write the Boolean Logic expression for the following diagram:</a:t>
            </a:r>
            <a:endParaRPr dirty="0"/>
          </a:p>
          <a:p>
            <a:pPr marL="342900" marR="0" lvl="0" indent="-152400" algn="l" rtl="0">
              <a:lnSpc>
                <a:spcPct val="100000"/>
              </a:lnSpc>
              <a:spcBef>
                <a:spcPts val="0"/>
              </a:spcBef>
              <a:spcAft>
                <a:spcPts val="0"/>
              </a:spcAft>
              <a:buClr>
                <a:schemeClr val="dk2"/>
              </a:buClr>
              <a:buFont typeface="Trebuchet MS"/>
              <a:buNone/>
            </a:pPr>
            <a:endParaRPr sz="3000" b="0" i="0" u="none" strike="noStrike" cap="none" dirty="0">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endParaRPr dirty="0"/>
          </a:p>
          <a:p>
            <a:pPr marL="342900" marR="0" lvl="0" indent="-152400" algn="l" rtl="0">
              <a:lnSpc>
                <a:spcPct val="100000"/>
              </a:lnSpc>
              <a:spcBef>
                <a:spcPts val="0"/>
              </a:spcBef>
              <a:spcAft>
                <a:spcPts val="0"/>
              </a:spcAft>
              <a:buClr>
                <a:schemeClr val="dk2"/>
              </a:buClr>
              <a:buFont typeface="Trebuchet MS"/>
              <a:buNone/>
            </a:pPr>
            <a:endParaRPr dirty="0"/>
          </a:p>
          <a:p>
            <a:pPr marL="342900" marR="0" lvl="0" indent="-152400" algn="l" rtl="0">
              <a:lnSpc>
                <a:spcPct val="100000"/>
              </a:lnSpc>
              <a:spcBef>
                <a:spcPts val="0"/>
              </a:spcBef>
              <a:spcAft>
                <a:spcPts val="0"/>
              </a:spcAft>
              <a:buClr>
                <a:schemeClr val="dk2"/>
              </a:buClr>
              <a:buFont typeface="Trebuchet MS"/>
              <a:buNone/>
            </a:pPr>
            <a:endParaRPr dirty="0"/>
          </a:p>
          <a:p>
            <a:pPr marL="342900" marR="0" lvl="0" indent="-152400" algn="l" rtl="0">
              <a:lnSpc>
                <a:spcPct val="100000"/>
              </a:lnSpc>
              <a:spcBef>
                <a:spcPts val="0"/>
              </a:spcBef>
              <a:spcAft>
                <a:spcPts val="0"/>
              </a:spcAft>
              <a:buClr>
                <a:schemeClr val="dk2"/>
              </a:buClr>
              <a:buFont typeface="Trebuchet MS"/>
              <a:buNone/>
            </a:pPr>
            <a:endParaRPr dirty="0"/>
          </a:p>
          <a:p>
            <a:pPr marL="342900" marR="0" lvl="0" indent="-152400" algn="l" rtl="0">
              <a:lnSpc>
                <a:spcPct val="100000"/>
              </a:lnSpc>
              <a:spcBef>
                <a:spcPts val="0"/>
              </a:spcBef>
              <a:spcAft>
                <a:spcPts val="0"/>
              </a:spcAft>
              <a:buClr>
                <a:schemeClr val="dk2"/>
              </a:buClr>
              <a:buFont typeface="Trebuchet MS"/>
              <a:buNone/>
            </a:pPr>
            <a:endParaRPr dirty="0"/>
          </a:p>
          <a:p>
            <a:pPr marL="342900" marR="0" lvl="0" indent="-152400" algn="l" rtl="0">
              <a:lnSpc>
                <a:spcPct val="100000"/>
              </a:lnSpc>
              <a:spcBef>
                <a:spcPts val="0"/>
              </a:spcBef>
              <a:spcAft>
                <a:spcPts val="0"/>
              </a:spcAft>
              <a:buClr>
                <a:schemeClr val="dk2"/>
              </a:buClr>
              <a:buFont typeface="Trebuchet MS"/>
              <a:buNone/>
            </a:pPr>
            <a:endParaRPr sz="3000" b="0" i="0" u="none" strike="noStrike" cap="none" dirty="0">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r>
              <a:rPr lang="en" dirty="0"/>
              <a:t>(b</a:t>
            </a:r>
            <a:r>
              <a:rPr lang="en" sz="3000" b="0" i="0" u="none" strike="noStrike" cap="none" dirty="0">
                <a:solidFill>
                  <a:schemeClr val="dk2"/>
                </a:solidFill>
                <a:latin typeface="Trebuchet MS"/>
                <a:ea typeface="Trebuchet MS"/>
                <a:cs typeface="Trebuchet MS"/>
                <a:sym typeface="Trebuchet MS"/>
              </a:rPr>
              <a:t>) Also write the truth table.</a:t>
            </a:r>
            <a:endParaRPr dirty="0"/>
          </a:p>
        </p:txBody>
      </p:sp>
      <p:pic>
        <p:nvPicPr>
          <p:cNvPr id="199" name="Google Shape;199;p30"/>
          <p:cNvPicPr preferRelativeResize="0"/>
          <p:nvPr/>
        </p:nvPicPr>
        <p:blipFill rotWithShape="1">
          <a:blip r:embed="rId3">
            <a:alphaModFix/>
          </a:blip>
          <a:srcRect/>
          <a:stretch/>
        </p:blipFill>
        <p:spPr>
          <a:xfrm>
            <a:off x="2540625" y="3177900"/>
            <a:ext cx="4022700" cy="2136600"/>
          </a:xfrm>
          <a:prstGeom prst="rect">
            <a:avLst/>
          </a:prstGeom>
          <a:noFill/>
          <a:ln>
            <a:noFill/>
          </a:ln>
        </p:spPr>
      </p:pic>
      <p:sp>
        <p:nvSpPr>
          <p:cNvPr id="200" name="Google Shape;200;p30"/>
          <p:cNvSpPr txBox="1"/>
          <p:nvPr/>
        </p:nvSpPr>
        <p:spPr>
          <a:xfrm>
            <a:off x="2215325" y="3234100"/>
            <a:ext cx="423300" cy="151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X</a:t>
            </a:r>
            <a:endParaRPr/>
          </a:p>
          <a:p>
            <a:pPr marL="0" marR="0" lvl="0" indent="0" algn="l" rtl="0">
              <a:lnSpc>
                <a:spcPct val="100000"/>
              </a:lnSpc>
              <a:spcBef>
                <a:spcPts val="0"/>
              </a:spcBef>
              <a:spcAft>
                <a:spcPts val="0"/>
              </a:spcAft>
              <a:buClr>
                <a:srgbClr val="000000"/>
              </a:buClr>
              <a:buFont typeface="Arial"/>
              <a:buNone/>
            </a:pP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Y</a:t>
            </a:r>
            <a:endParaRPr/>
          </a:p>
          <a:p>
            <a:pPr marL="0" marR="0" lvl="0" indent="0" algn="l" rtl="0">
              <a:lnSpc>
                <a:spcPct val="100000"/>
              </a:lnSpc>
              <a:spcBef>
                <a:spcPts val="0"/>
              </a:spcBef>
              <a:spcAft>
                <a:spcPts val="0"/>
              </a:spcAft>
              <a:buClr>
                <a:srgbClr val="000000"/>
              </a:buClr>
              <a:buFont typeface="Arial"/>
              <a:buNone/>
            </a:pPr>
            <a:endParaRPr sz="1800" b="1" i="0" u="none" strike="noStrike" cap="none">
              <a:solidFill>
                <a:srgbClr val="000000"/>
              </a:solidFill>
              <a:latin typeface="Arial"/>
              <a:ea typeface="Arial"/>
              <a:cs typeface="Arial"/>
              <a:sym typeface="Arial"/>
            </a:endParaRPr>
          </a:p>
        </p:txBody>
      </p:sp>
      <p:sp>
        <p:nvSpPr>
          <p:cNvPr id="201" name="Google Shape;201;p30"/>
          <p:cNvSpPr txBox="1"/>
          <p:nvPr/>
        </p:nvSpPr>
        <p:spPr>
          <a:xfrm>
            <a:off x="3662950" y="3234100"/>
            <a:ext cx="423300" cy="151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A</a:t>
            </a:r>
            <a:endParaRPr/>
          </a:p>
          <a:p>
            <a:pPr marL="0" marR="0" lvl="0" indent="0" algn="l" rtl="0">
              <a:lnSpc>
                <a:spcPct val="100000"/>
              </a:lnSpc>
              <a:spcBef>
                <a:spcPts val="0"/>
              </a:spcBef>
              <a:spcAft>
                <a:spcPts val="0"/>
              </a:spcAft>
              <a:buClr>
                <a:srgbClr val="000000"/>
              </a:buClr>
              <a:buFont typeface="Arial"/>
              <a:buNone/>
            </a:pPr>
            <a:endParaRPr sz="1800" b="1" i="0" u="none" strike="noStrike" cap="none">
              <a:solidFill>
                <a:srgbClr val="000000"/>
              </a:solidFill>
              <a:latin typeface="Arial"/>
              <a:ea typeface="Arial"/>
              <a:cs typeface="Arial"/>
              <a:sym typeface="Arial"/>
            </a:endParaRPr>
          </a:p>
        </p:txBody>
      </p:sp>
      <p:sp>
        <p:nvSpPr>
          <p:cNvPr id="202" name="Google Shape;202;p30"/>
          <p:cNvSpPr txBox="1"/>
          <p:nvPr/>
        </p:nvSpPr>
        <p:spPr>
          <a:xfrm>
            <a:off x="4761850" y="3234100"/>
            <a:ext cx="423300" cy="66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B</a:t>
            </a:r>
            <a:endParaRPr/>
          </a:p>
        </p:txBody>
      </p:sp>
      <p:sp>
        <p:nvSpPr>
          <p:cNvPr id="203" name="Google Shape;203;p30"/>
          <p:cNvSpPr txBox="1"/>
          <p:nvPr/>
        </p:nvSpPr>
        <p:spPr>
          <a:xfrm>
            <a:off x="4864425" y="4400400"/>
            <a:ext cx="423300" cy="66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Z</a:t>
            </a:r>
            <a:endParaRPr/>
          </a:p>
        </p:txBody>
      </p:sp>
      <p:sp>
        <p:nvSpPr>
          <p:cNvPr id="204" name="Google Shape;204;p30"/>
          <p:cNvSpPr txBox="1"/>
          <p:nvPr/>
        </p:nvSpPr>
        <p:spPr>
          <a:xfrm>
            <a:off x="6397750" y="4205067"/>
            <a:ext cx="423300" cy="66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US" dirty="0"/>
              <a:t>Checkpoint 1.2</a:t>
            </a:r>
            <a:endParaRPr dirty="0"/>
          </a:p>
        </p:txBody>
      </p:sp>
      <p:sp>
        <p:nvSpPr>
          <p:cNvPr id="210" name="Google Shape;210;p3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dirty="0"/>
              <a:t>(a) </a:t>
            </a:r>
            <a:r>
              <a:rPr lang="en" sz="3000" b="0" i="0" u="none" strike="noStrike" cap="none" dirty="0">
                <a:solidFill>
                  <a:schemeClr val="dk2"/>
                </a:solidFill>
                <a:latin typeface="Trebuchet MS"/>
                <a:ea typeface="Trebuchet MS"/>
                <a:cs typeface="Trebuchet MS"/>
                <a:sym typeface="Trebuchet MS"/>
              </a:rPr>
              <a:t>Draw a circuit that represents this Boolean Logic:</a:t>
            </a:r>
            <a:endParaRPr dirty="0"/>
          </a:p>
          <a:p>
            <a:pPr marL="342900" marR="0" lvl="0" indent="-152400" algn="l" rtl="0">
              <a:lnSpc>
                <a:spcPct val="100000"/>
              </a:lnSpc>
              <a:spcBef>
                <a:spcPts val="0"/>
              </a:spcBef>
              <a:spcAft>
                <a:spcPts val="0"/>
              </a:spcAft>
              <a:buClr>
                <a:schemeClr val="dk2"/>
              </a:buClr>
              <a:buFont typeface="Trebuchet MS"/>
              <a:buNone/>
            </a:pPr>
            <a:endParaRPr sz="3000" b="0" i="0" u="none" strike="noStrike" cap="none" dirty="0">
              <a:solidFill>
                <a:schemeClr val="dk2"/>
              </a:solidFill>
              <a:latin typeface="Trebuchet MS"/>
              <a:ea typeface="Trebuchet MS"/>
              <a:cs typeface="Trebuchet MS"/>
              <a:sym typeface="Trebuchet MS"/>
            </a:endParaRPr>
          </a:p>
          <a:p>
            <a:pPr marL="342900" marR="0" lvl="0" indent="-152400" algn="ctr" rtl="0">
              <a:lnSpc>
                <a:spcPct val="100000"/>
              </a:lnSpc>
              <a:spcBef>
                <a:spcPts val="0"/>
              </a:spcBef>
              <a:spcAft>
                <a:spcPts val="0"/>
              </a:spcAft>
              <a:buClr>
                <a:schemeClr val="dk2"/>
              </a:buClr>
              <a:buFont typeface="Trebuchet MS"/>
              <a:buNone/>
            </a:pPr>
            <a:r>
              <a:rPr lang="en" sz="3000" b="0" i="0" u="none" strike="noStrike" cap="none" dirty="0">
                <a:solidFill>
                  <a:schemeClr val="dk2"/>
                </a:solidFill>
                <a:latin typeface="Trebuchet MS"/>
                <a:ea typeface="Trebuchet MS"/>
                <a:cs typeface="Trebuchet MS"/>
                <a:sym typeface="Trebuchet MS"/>
              </a:rPr>
              <a:t>(((not X) </a:t>
            </a:r>
            <a:r>
              <a:rPr lang="en" sz="3000" b="0" i="0" u="none" strike="noStrike" cap="none" dirty="0" err="1">
                <a:solidFill>
                  <a:schemeClr val="dk2"/>
                </a:solidFill>
                <a:latin typeface="Trebuchet MS"/>
                <a:ea typeface="Trebuchet MS"/>
                <a:cs typeface="Trebuchet MS"/>
                <a:sym typeface="Trebuchet MS"/>
              </a:rPr>
              <a:t>nand</a:t>
            </a:r>
            <a:r>
              <a:rPr lang="en" sz="3000" b="0" i="0" u="none" strike="noStrike" cap="none" dirty="0">
                <a:solidFill>
                  <a:schemeClr val="dk2"/>
                </a:solidFill>
                <a:latin typeface="Trebuchet MS"/>
                <a:ea typeface="Trebuchet MS"/>
                <a:cs typeface="Trebuchet MS"/>
                <a:sym typeface="Trebuchet MS"/>
              </a:rPr>
              <a:t> Y) nor Z)</a:t>
            </a:r>
            <a:endParaRPr sz="3000" b="0" i="0" u="none" strike="noStrike" cap="none" dirty="0">
              <a:solidFill>
                <a:schemeClr val="dk2"/>
              </a:solidFill>
              <a:latin typeface="Trebuchet MS"/>
              <a:ea typeface="Trebuchet MS"/>
              <a:cs typeface="Trebuchet MS"/>
              <a:sym typeface="Trebuchet MS"/>
            </a:endParaRPr>
          </a:p>
          <a:p>
            <a:pPr marL="342900" marR="0" lvl="0" indent="-152400" algn="ctr" rtl="0">
              <a:lnSpc>
                <a:spcPct val="100000"/>
              </a:lnSpc>
              <a:spcBef>
                <a:spcPts val="0"/>
              </a:spcBef>
              <a:spcAft>
                <a:spcPts val="0"/>
              </a:spcAft>
              <a:buClr>
                <a:schemeClr val="dk2"/>
              </a:buClr>
              <a:buFont typeface="Trebuchet MS"/>
              <a:buNone/>
            </a:pPr>
            <a:endParaRPr sz="3000" dirty="0">
              <a:solidFill>
                <a:schemeClr val="dk2"/>
              </a:solidFill>
              <a:latin typeface="Trebuchet MS"/>
              <a:ea typeface="Trebuchet MS"/>
              <a:cs typeface="Trebuchet MS"/>
              <a:sym typeface="Trebuchet MS"/>
            </a:endParaRPr>
          </a:p>
          <a:p>
            <a:pPr marL="342900" marR="0" lvl="0" indent="-152400" algn="ctr" rtl="0">
              <a:lnSpc>
                <a:spcPct val="100000"/>
              </a:lnSpc>
              <a:spcBef>
                <a:spcPts val="0"/>
              </a:spcBef>
              <a:spcAft>
                <a:spcPts val="0"/>
              </a:spcAft>
              <a:buClr>
                <a:schemeClr val="dk2"/>
              </a:buClr>
              <a:buFont typeface="Trebuchet MS"/>
              <a:buNone/>
            </a:pPr>
            <a:endParaRPr sz="3000" dirty="0">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r>
              <a:rPr lang="en" dirty="0"/>
              <a:t>(b) </a:t>
            </a:r>
            <a:r>
              <a:rPr lang="en" sz="3000" dirty="0">
                <a:solidFill>
                  <a:schemeClr val="dk2"/>
                </a:solidFill>
                <a:latin typeface="Trebuchet MS"/>
                <a:ea typeface="Trebuchet MS"/>
                <a:cs typeface="Trebuchet MS"/>
                <a:sym typeface="Trebuchet MS"/>
              </a:rPr>
              <a:t>Draw the corresponding truth table</a:t>
            </a:r>
            <a:endParaRPr sz="3000" dirty="0">
              <a:solidFill>
                <a:schemeClr val="dk2"/>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Multiple Gates per Integrated Circuit</a:t>
            </a:r>
            <a:endParaRPr/>
          </a:p>
        </p:txBody>
      </p:sp>
      <p:sp>
        <p:nvSpPr>
          <p:cNvPr id="216" name="Google Shape;216;p32"/>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The 7400 series of chips have 14 </a:t>
            </a:r>
            <a:r>
              <a:rPr lang="en" sz="3000" b="0" i="0" u="sng" strike="noStrike" cap="none">
                <a:solidFill>
                  <a:schemeClr val="dk2"/>
                </a:solidFill>
                <a:latin typeface="Trebuchet MS"/>
                <a:ea typeface="Trebuchet MS"/>
                <a:cs typeface="Trebuchet MS"/>
                <a:sym typeface="Trebuchet MS"/>
              </a:rPr>
              <a:t>pins</a:t>
            </a:r>
            <a:r>
              <a:rPr lang="en" sz="3000" b="0" i="0" u="none" strike="noStrike" cap="none">
                <a:solidFill>
                  <a:schemeClr val="dk2"/>
                </a:solidFill>
                <a:latin typeface="Trebuchet MS"/>
                <a:ea typeface="Trebuchet MS"/>
                <a:cs typeface="Trebuchet MS"/>
                <a:sym typeface="Trebuchet MS"/>
              </a:rPr>
              <a:t> (wires) that connect to a circuit</a:t>
            </a:r>
            <a:r>
              <a:rPr lang="en"/>
              <a:t>.  T</a:t>
            </a:r>
            <a:r>
              <a:rPr lang="en" sz="3000" b="0" i="0" u="none" strike="noStrike" cap="none">
                <a:solidFill>
                  <a:schemeClr val="dk2"/>
                </a:solidFill>
                <a:latin typeface="Trebuchet MS"/>
                <a:ea typeface="Trebuchet MS"/>
                <a:cs typeface="Trebuchet MS"/>
                <a:sym typeface="Trebuchet MS"/>
              </a:rPr>
              <a:t>wo pins are</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for power (+5V and ground)</a:t>
            </a:r>
            <a:endParaRPr/>
          </a:p>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7400 has 4 nand gates</a:t>
            </a:r>
            <a:endParaRPr/>
          </a:p>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7402 has 4 nor gates</a:t>
            </a:r>
            <a:endParaRPr/>
          </a:p>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7404 has 6 inverters</a:t>
            </a:r>
            <a:endParaRPr/>
          </a:p>
        </p:txBody>
      </p:sp>
      <p:pic>
        <p:nvPicPr>
          <p:cNvPr id="217" name="Google Shape;217;p32"/>
          <p:cNvPicPr preferRelativeResize="0"/>
          <p:nvPr/>
        </p:nvPicPr>
        <p:blipFill rotWithShape="1">
          <a:blip r:embed="rId3">
            <a:alphaModFix/>
          </a:blip>
          <a:srcRect/>
          <a:stretch/>
        </p:blipFill>
        <p:spPr>
          <a:xfrm>
            <a:off x="6077525" y="2773067"/>
            <a:ext cx="2846100" cy="284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Multiple Gates per Integrated Circuit</a:t>
            </a:r>
            <a:endParaRPr/>
          </a:p>
        </p:txBody>
      </p:sp>
      <p:pic>
        <p:nvPicPr>
          <p:cNvPr id="223" name="Google Shape;223;p33"/>
          <p:cNvPicPr preferRelativeResize="0"/>
          <p:nvPr/>
        </p:nvPicPr>
        <p:blipFill rotWithShape="1">
          <a:blip r:embed="rId3">
            <a:alphaModFix/>
          </a:blip>
          <a:srcRect/>
          <a:stretch/>
        </p:blipFill>
        <p:spPr>
          <a:xfrm>
            <a:off x="613668" y="1703835"/>
            <a:ext cx="7916700" cy="476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299130"/>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Terminology</a:t>
            </a:r>
            <a:endParaRPr/>
          </a:p>
        </p:txBody>
      </p:sp>
      <p:sp>
        <p:nvSpPr>
          <p:cNvPr id="51" name="Google Shape;51;p9"/>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sng" strike="noStrike" cap="none" dirty="0">
                <a:solidFill>
                  <a:schemeClr val="dk2"/>
                </a:solidFill>
                <a:latin typeface="Trebuchet MS"/>
                <a:ea typeface="Trebuchet MS"/>
                <a:cs typeface="Trebuchet MS"/>
                <a:sym typeface="Trebuchet MS"/>
              </a:rPr>
              <a:t>current</a:t>
            </a:r>
            <a:r>
              <a:rPr lang="en" sz="3000" b="0" i="0" u="none" strike="noStrike" cap="none" dirty="0">
                <a:solidFill>
                  <a:schemeClr val="dk2"/>
                </a:solidFill>
                <a:latin typeface="Trebuchet MS"/>
                <a:ea typeface="Trebuchet MS"/>
                <a:cs typeface="Trebuchet MS"/>
                <a:sym typeface="Trebuchet MS"/>
              </a:rPr>
              <a:t>: the flow of electrons along a path</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think of current as the number of electrons flowing through a wire during a particular time.</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measured in </a:t>
            </a:r>
            <a:r>
              <a:rPr lang="en" sz="2400" b="0" i="0" u="sng" strike="noStrike" cap="none" dirty="0">
                <a:solidFill>
                  <a:schemeClr val="dk2"/>
                </a:solidFill>
                <a:latin typeface="Trebuchet MS"/>
                <a:ea typeface="Trebuchet MS"/>
                <a:cs typeface="Trebuchet MS"/>
                <a:sym typeface="Trebuchet MS"/>
              </a:rPr>
              <a:t>amperes (A)</a:t>
            </a:r>
            <a:endParaRPr lang="en-US" sz="2400" b="0" i="0" u="none" strike="noStrike" cap="none" dirty="0">
              <a:solidFill>
                <a:schemeClr val="dk2"/>
              </a:solidFill>
              <a:latin typeface="Consolas"/>
              <a:ea typeface="Consolas"/>
              <a:cs typeface="Consolas"/>
              <a:sym typeface="Consolas"/>
            </a:endParaRPr>
          </a:p>
          <a:p>
            <a:pPr marL="457200" marR="0" lvl="0" indent="0" algn="l" rtl="0">
              <a:lnSpc>
                <a:spcPct val="100000"/>
              </a:lnSpc>
              <a:spcBef>
                <a:spcPts val="0"/>
              </a:spcBef>
              <a:spcAft>
                <a:spcPts val="0"/>
              </a:spcAft>
              <a:buNone/>
            </a:pPr>
            <a:endParaRPr lang="en-US" dirty="0">
              <a:latin typeface="Consolas"/>
              <a:ea typeface="Consolas"/>
              <a:cs typeface="Consolas"/>
              <a:sym typeface="Consolas"/>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analogy:  current is similar to the flow of water through a pipe </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a high current would mean lots of water flow (fire hose)</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a small current would mean very little water flow (dripping faucet)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Combinatorial Circuits</a:t>
            </a:r>
            <a:endParaRPr/>
          </a:p>
        </p:txBody>
      </p:sp>
      <p:sp>
        <p:nvSpPr>
          <p:cNvPr id="229" name="Google Shape;229;p34"/>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dirty="0"/>
              <a:t>  </a:t>
            </a:r>
            <a:r>
              <a:rPr lang="en" sz="3000" b="0" i="0" u="sng" strike="noStrike" cap="none" dirty="0">
                <a:solidFill>
                  <a:schemeClr val="dk2"/>
                </a:solidFill>
                <a:latin typeface="Trebuchet MS"/>
                <a:ea typeface="Trebuchet MS"/>
                <a:cs typeface="Trebuchet MS"/>
                <a:sym typeface="Trebuchet MS"/>
              </a:rPr>
              <a:t>Combinatorial circuits</a:t>
            </a:r>
            <a:r>
              <a:rPr lang="en" sz="3000" b="0" i="0" u="none" strike="noStrike" cap="none" dirty="0">
                <a:solidFill>
                  <a:schemeClr val="dk2"/>
                </a:solidFill>
                <a:latin typeface="Trebuchet MS"/>
                <a:ea typeface="Trebuchet MS"/>
                <a:cs typeface="Trebuchet MS"/>
                <a:sym typeface="Trebuchet MS"/>
              </a:rPr>
              <a:t> are circuits that have output that is a Boolean </a:t>
            </a:r>
            <a:r>
              <a:rPr lang="en" sz="3000" b="0" i="1" u="none" strike="noStrike" cap="none" dirty="0">
                <a:solidFill>
                  <a:schemeClr val="dk2"/>
                </a:solidFill>
                <a:latin typeface="Trebuchet MS"/>
                <a:ea typeface="Trebuchet MS"/>
                <a:cs typeface="Trebuchet MS"/>
                <a:sym typeface="Trebuchet MS"/>
              </a:rPr>
              <a:t>combination</a:t>
            </a:r>
            <a:r>
              <a:rPr lang="en" sz="3000" b="0" i="0" u="none" strike="noStrike" cap="none" dirty="0">
                <a:solidFill>
                  <a:schemeClr val="dk2"/>
                </a:solidFill>
                <a:latin typeface="Trebuchet MS"/>
                <a:ea typeface="Trebuchet MS"/>
                <a:cs typeface="Trebuchet MS"/>
                <a:sym typeface="Trebuchet MS"/>
              </a:rPr>
              <a:t> of input values.</a:t>
            </a:r>
            <a:endParaRPr dirty="0"/>
          </a:p>
          <a:p>
            <a:pPr marL="342900" marR="0" lvl="0" indent="-152400" algn="l" rtl="0">
              <a:lnSpc>
                <a:spcPct val="100000"/>
              </a:lnSpc>
              <a:spcBef>
                <a:spcPts val="0"/>
              </a:spcBef>
              <a:spcAft>
                <a:spcPts val="0"/>
              </a:spcAft>
              <a:buClr>
                <a:schemeClr val="dk2"/>
              </a:buClr>
              <a:buFont typeface="Trebuchet MS"/>
              <a:buNone/>
            </a:pPr>
            <a:endParaRPr sz="3000" b="0" i="0" u="none" strike="noStrike" cap="none" dirty="0">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r>
              <a:rPr lang="en" dirty="0"/>
              <a:t>  </a:t>
            </a:r>
            <a:r>
              <a:rPr lang="en" sz="3000" b="0" i="0" u="none" strike="noStrike" cap="none" dirty="0">
                <a:solidFill>
                  <a:schemeClr val="dk2"/>
                </a:solidFill>
                <a:latin typeface="Trebuchet MS"/>
                <a:ea typeface="Trebuchet MS"/>
                <a:cs typeface="Trebuchet MS"/>
                <a:sym typeface="Trebuchet MS"/>
              </a:rPr>
              <a:t>However, we need an additional functionality:  </a:t>
            </a:r>
          </a:p>
          <a:p>
            <a:pPr marL="647700" indent="-457200">
              <a:spcBef>
                <a:spcPts val="0"/>
              </a:spcBef>
            </a:pPr>
            <a:r>
              <a:rPr lang="en" sz="3000" b="0" i="0" u="none" strike="noStrike" cap="none" dirty="0">
                <a:solidFill>
                  <a:schemeClr val="dk2"/>
                </a:solidFill>
                <a:latin typeface="Trebuchet MS"/>
                <a:ea typeface="Trebuchet MS"/>
                <a:cs typeface="Trebuchet MS"/>
                <a:sym typeface="Trebuchet MS"/>
              </a:rPr>
              <a:t>the ability to </a:t>
            </a:r>
            <a:r>
              <a:rPr lang="en" sz="3000" b="0" i="0" u="sng" strike="noStrike" cap="none" dirty="0">
                <a:solidFill>
                  <a:schemeClr val="dk2"/>
                </a:solidFill>
                <a:latin typeface="Trebuchet MS"/>
                <a:ea typeface="Trebuchet MS"/>
                <a:cs typeface="Trebuchet MS"/>
                <a:sym typeface="Trebuchet MS"/>
              </a:rPr>
              <a:t>maintain state</a:t>
            </a:r>
            <a:r>
              <a:rPr lang="en" sz="3000" b="0" i="0" u="none" strike="noStrike" cap="none" dirty="0">
                <a:solidFill>
                  <a:schemeClr val="dk2"/>
                </a:solidFill>
                <a:latin typeface="Trebuchet MS"/>
                <a:ea typeface="Trebuchet MS"/>
                <a:cs typeface="Trebuchet MS"/>
                <a:sym typeface="Trebuchet MS"/>
              </a:rPr>
              <a:t> (store a value)</a:t>
            </a:r>
          </a:p>
          <a:p>
            <a:pPr marL="647700" indent="-457200">
              <a:spcBef>
                <a:spcPts val="0"/>
              </a:spcBef>
            </a:pPr>
            <a:r>
              <a:rPr lang="en" sz="3000" b="0" i="0" u="none" strike="noStrike" cap="none" dirty="0">
                <a:solidFill>
                  <a:schemeClr val="dk2"/>
                </a:solidFill>
                <a:latin typeface="Trebuchet MS"/>
                <a:ea typeface="Trebuchet MS"/>
                <a:cs typeface="Trebuchet MS"/>
                <a:sym typeface="Trebuchet MS"/>
              </a:rPr>
              <a:t>the ability to continue to operate after the input reverts to the initial condition.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Circuits that Maintain State</a:t>
            </a:r>
            <a:endParaRPr/>
          </a:p>
        </p:txBody>
      </p:sp>
      <p:sp>
        <p:nvSpPr>
          <p:cNvPr id="235" name="Google Shape;235;p35"/>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Boolean circuits cannot hold a constant value, unless the inputs to the circuit remain unchanged.</a:t>
            </a:r>
            <a:br>
              <a:rPr lang="en" sz="3000" b="0" i="0" u="none" strike="noStrike" cap="none" dirty="0">
                <a:solidFill>
                  <a:schemeClr val="dk2"/>
                </a:solidFill>
                <a:latin typeface="Trebuchet MS"/>
                <a:ea typeface="Trebuchet MS"/>
                <a:cs typeface="Trebuchet MS"/>
                <a:sym typeface="Trebuchet MS"/>
              </a:rPr>
            </a:br>
            <a:endParaRPr dirty="0"/>
          </a:p>
          <a:p>
            <a:pPr marL="457200" marR="0" lvl="0" indent="-419100" algn="l" rtl="0">
              <a:lnSpc>
                <a:spcPct val="100000"/>
              </a:lnSpc>
              <a:spcBef>
                <a:spcPts val="0"/>
              </a:spcBef>
              <a:spcAft>
                <a:spcPts val="0"/>
              </a:spcAft>
              <a:buClr>
                <a:schemeClr val="dk2"/>
              </a:buClr>
              <a:buSzPts val="3000"/>
              <a:buFont typeface="Arial"/>
              <a:buChar char="●"/>
            </a:pPr>
            <a:r>
              <a:rPr lang="en-US" sz="3000" b="0" i="0" u="none" strike="noStrike" cap="none" dirty="0">
                <a:solidFill>
                  <a:schemeClr val="dk2"/>
                </a:solidFill>
                <a:latin typeface="Trebuchet MS"/>
                <a:ea typeface="Trebuchet MS"/>
                <a:cs typeface="Trebuchet MS"/>
                <a:sym typeface="Trebuchet MS"/>
              </a:rPr>
              <a:t>S</a:t>
            </a:r>
            <a:r>
              <a:rPr lang="en" sz="3000" b="0" i="0" u="none" strike="noStrike" cap="none" dirty="0">
                <a:solidFill>
                  <a:schemeClr val="dk2"/>
                </a:solidFill>
                <a:latin typeface="Trebuchet MS"/>
                <a:ea typeface="Trebuchet MS"/>
                <a:cs typeface="Trebuchet MS"/>
                <a:sym typeface="Trebuchet MS"/>
              </a:rPr>
              <a:t>everal types of </a:t>
            </a:r>
            <a:r>
              <a:rPr lang="en-US" sz="3000" b="0" i="0" u="none" strike="noStrike" cap="none" dirty="0">
                <a:solidFill>
                  <a:schemeClr val="dk2"/>
                </a:solidFill>
                <a:latin typeface="Trebuchet MS"/>
                <a:ea typeface="Trebuchet MS"/>
                <a:cs typeface="Trebuchet MS"/>
                <a:sym typeface="Trebuchet MS"/>
              </a:rPr>
              <a:t>circuits </a:t>
            </a:r>
            <a:r>
              <a:rPr lang="en" sz="3000" b="0" i="0" u="sng" strike="noStrike" cap="none" dirty="0">
                <a:solidFill>
                  <a:schemeClr val="dk2"/>
                </a:solidFill>
                <a:latin typeface="Trebuchet MS"/>
                <a:ea typeface="Trebuchet MS"/>
                <a:cs typeface="Trebuchet MS"/>
                <a:sym typeface="Trebuchet MS"/>
              </a:rPr>
              <a:t>maintain state</a:t>
            </a:r>
            <a:r>
              <a:rPr lang="en" sz="3000" b="0" i="0" u="none" strike="noStrike" cap="none" dirty="0">
                <a:solidFill>
                  <a:schemeClr val="dk2"/>
                </a:solidFill>
                <a:latin typeface="Trebuchet MS"/>
                <a:ea typeface="Trebuchet MS"/>
                <a:cs typeface="Trebuchet MS"/>
                <a:sym typeface="Trebuchet MS"/>
              </a:rPr>
              <a:t>: the</a:t>
            </a:r>
            <a:r>
              <a:rPr lang="en-US" sz="3000" b="0" i="0" u="none" strike="noStrike" cap="none" dirty="0">
                <a:solidFill>
                  <a:schemeClr val="dk2"/>
                </a:solidFill>
                <a:latin typeface="Trebuchet MS"/>
                <a:ea typeface="Trebuchet MS"/>
                <a:cs typeface="Trebuchet MS"/>
                <a:sym typeface="Trebuchet MS"/>
              </a:rPr>
              <a:t>y</a:t>
            </a:r>
            <a:r>
              <a:rPr lang="en" sz="3000" b="0" i="0" u="none" strike="noStrike" cap="none" dirty="0">
                <a:solidFill>
                  <a:schemeClr val="dk2"/>
                </a:solidFill>
                <a:latin typeface="Trebuchet MS"/>
                <a:ea typeface="Trebuchet MS"/>
                <a:cs typeface="Trebuchet MS"/>
                <a:sym typeface="Trebuchet MS"/>
              </a:rPr>
              <a:t> respond according to </a:t>
            </a:r>
            <a:r>
              <a:rPr lang="en" sz="3000" b="0" i="1" u="none" strike="noStrike" cap="none" dirty="0">
                <a:solidFill>
                  <a:schemeClr val="dk2"/>
                </a:solidFill>
                <a:latin typeface="Trebuchet MS"/>
                <a:ea typeface="Trebuchet MS"/>
                <a:cs typeface="Trebuchet MS"/>
                <a:sym typeface="Trebuchet MS"/>
              </a:rPr>
              <a:t>history</a:t>
            </a:r>
            <a:r>
              <a:rPr lang="en" sz="3000" b="0" i="0" u="none" strike="noStrike" cap="none" dirty="0">
                <a:solidFill>
                  <a:schemeClr val="dk2"/>
                </a:solidFill>
                <a:latin typeface="Trebuchet MS"/>
                <a:ea typeface="Trebuchet MS"/>
                <a:cs typeface="Trebuchet MS"/>
                <a:sym typeface="Trebuchet MS"/>
              </a:rPr>
              <a:t> of previous input values</a:t>
            </a:r>
          </a:p>
          <a:p>
            <a:pPr lvl="1" indent="-419100">
              <a:buSzPts val="3000"/>
              <a:buFont typeface="Arial"/>
              <a:buChar char="●"/>
            </a:pPr>
            <a:r>
              <a:rPr lang="en" b="0" i="0" u="none" strike="noStrike" cap="none" dirty="0">
                <a:solidFill>
                  <a:schemeClr val="dk2"/>
                </a:solidFill>
                <a:latin typeface="Trebuchet MS"/>
                <a:ea typeface="Trebuchet MS"/>
                <a:cs typeface="Trebuchet MS"/>
                <a:sym typeface="Trebuchet MS"/>
              </a:rPr>
              <a:t>not just the current value.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Flip-flop</a:t>
            </a:r>
            <a:endParaRPr/>
          </a:p>
        </p:txBody>
      </p:sp>
      <p:pic>
        <p:nvPicPr>
          <p:cNvPr id="248" name="Google Shape;248;p37"/>
          <p:cNvPicPr preferRelativeResize="0"/>
          <p:nvPr/>
        </p:nvPicPr>
        <p:blipFill rotWithShape="1">
          <a:blip r:embed="rId3">
            <a:alphaModFix/>
          </a:blip>
          <a:srcRect/>
          <a:stretch/>
        </p:blipFill>
        <p:spPr>
          <a:xfrm>
            <a:off x="1352637" y="1600200"/>
            <a:ext cx="6438600" cy="5149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Transition Diagrams</a:t>
            </a:r>
            <a:endParaRPr/>
          </a:p>
        </p:txBody>
      </p:sp>
      <p:sp>
        <p:nvSpPr>
          <p:cNvPr id="254" name="Google Shape;254;p3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sng" strike="noStrike" cap="none">
                <a:solidFill>
                  <a:schemeClr val="dk2"/>
                </a:solidFill>
                <a:latin typeface="Trebuchet MS"/>
                <a:ea typeface="Trebuchet MS"/>
                <a:cs typeface="Trebuchet MS"/>
                <a:sym typeface="Trebuchet MS"/>
              </a:rPr>
              <a:t>Transition diagrams</a:t>
            </a:r>
            <a:r>
              <a:rPr lang="en" sz="3000" b="0" i="0" u="none" strike="noStrike" cap="none">
                <a:solidFill>
                  <a:schemeClr val="dk2"/>
                </a:solidFill>
                <a:latin typeface="Trebuchet MS"/>
                <a:ea typeface="Trebuchet MS"/>
                <a:cs typeface="Trebuchet MS"/>
                <a:sym typeface="Trebuchet MS"/>
              </a:rPr>
              <a:t> plot the input and output as a graph, to make it easier to visualize the transitions of devices such as a flip-flop.</a:t>
            </a:r>
            <a:endParaRPr/>
          </a:p>
        </p:txBody>
      </p:sp>
      <p:pic>
        <p:nvPicPr>
          <p:cNvPr id="255" name="Google Shape;255;p38"/>
          <p:cNvPicPr preferRelativeResize="0"/>
          <p:nvPr/>
        </p:nvPicPr>
        <p:blipFill rotWithShape="1">
          <a:blip r:embed="rId3">
            <a:alphaModFix/>
          </a:blip>
          <a:srcRect/>
          <a:stretch/>
        </p:blipFill>
        <p:spPr>
          <a:xfrm>
            <a:off x="861521" y="3730401"/>
            <a:ext cx="7421100" cy="4967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Flip-Flop</a:t>
            </a:r>
            <a:endParaRPr/>
          </a:p>
        </p:txBody>
      </p:sp>
      <p:sp>
        <p:nvSpPr>
          <p:cNvPr id="241" name="Google Shape;241;p36"/>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The flip-flop maintains state:</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the first time the input becomes 1, the flip-flop turns on the output</a:t>
            </a: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the second time the input becomes 1, the flip-flop turns off the output</a:t>
            </a: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the input must return to 0 between state changes</a:t>
            </a:r>
            <a:br>
              <a:rPr lang="en" sz="3000" b="0" i="0" u="none" strike="noStrike" cap="none">
                <a:solidFill>
                  <a:schemeClr val="dk2"/>
                </a:solidFill>
                <a:latin typeface="Trebuchet MS"/>
                <a:ea typeface="Trebuchet MS"/>
                <a:cs typeface="Trebuchet MS"/>
                <a:sym typeface="Trebuchet MS"/>
              </a:rPr>
            </a:br>
            <a:endParaRPr/>
          </a:p>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Receiving an input of 1 causes the output to “flip”.</a:t>
            </a:r>
            <a:endParaRPr/>
          </a:p>
        </p:txBody>
      </p:sp>
      <p:pic>
        <p:nvPicPr>
          <p:cNvPr id="242" name="Google Shape;242;p36"/>
          <p:cNvPicPr preferRelativeResize="0"/>
          <p:nvPr/>
        </p:nvPicPr>
        <p:blipFill rotWithShape="1">
          <a:blip r:embed="rId3">
            <a:alphaModFix/>
          </a:blip>
          <a:srcRect/>
          <a:stretch/>
        </p:blipFill>
        <p:spPr>
          <a:xfrm>
            <a:off x="6725150" y="0"/>
            <a:ext cx="2418900" cy="2424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Binary Counters</a:t>
            </a:r>
            <a:endParaRPr/>
          </a:p>
        </p:txBody>
      </p:sp>
      <p:sp>
        <p:nvSpPr>
          <p:cNvPr id="261" name="Google Shape;261;p39"/>
          <p:cNvSpPr txBox="1">
            <a:spLocks noGrp="1"/>
          </p:cNvSpPr>
          <p:nvPr>
            <p:ph type="body" idx="1"/>
          </p:nvPr>
        </p:nvSpPr>
        <p:spPr>
          <a:xfrm>
            <a:off x="457200" y="1600200"/>
            <a:ext cx="86868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A </a:t>
            </a:r>
            <a:r>
              <a:rPr lang="en" sz="3000" b="0" i="0" u="sng" strike="noStrike" cap="none">
                <a:solidFill>
                  <a:schemeClr val="dk2"/>
                </a:solidFill>
                <a:latin typeface="Trebuchet MS"/>
                <a:ea typeface="Trebuchet MS"/>
                <a:cs typeface="Trebuchet MS"/>
                <a:sym typeface="Trebuchet MS"/>
              </a:rPr>
              <a:t>counter</a:t>
            </a:r>
            <a:r>
              <a:rPr lang="en" sz="3000" b="0" i="0" u="none" strike="noStrike" cap="none">
                <a:solidFill>
                  <a:schemeClr val="dk2"/>
                </a:solidFill>
                <a:latin typeface="Trebuchet MS"/>
                <a:ea typeface="Trebuchet MS"/>
                <a:cs typeface="Trebuchet MS"/>
                <a:sym typeface="Trebuchet MS"/>
              </a:rPr>
              <a:t> keeps track of the number of inputs:</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output changes when input transitions from 0 to 1</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multiple outputs lines represent the total count of transitions in binary</a:t>
            </a:r>
            <a:br>
              <a:rPr lang="en" sz="3000" b="0" i="0" u="none" strike="noStrike" cap="none">
                <a:solidFill>
                  <a:schemeClr val="dk2"/>
                </a:solidFill>
                <a:latin typeface="Trebuchet MS"/>
                <a:ea typeface="Trebuchet MS"/>
                <a:cs typeface="Trebuchet MS"/>
                <a:sym typeface="Trebuchet MS"/>
              </a:rPr>
            </a:br>
            <a:endParaRPr/>
          </a:p>
        </p:txBody>
      </p:sp>
      <p:pic>
        <p:nvPicPr>
          <p:cNvPr id="262" name="Google Shape;262;p39"/>
          <p:cNvPicPr preferRelativeResize="0"/>
          <p:nvPr/>
        </p:nvPicPr>
        <p:blipFill rotWithShape="1">
          <a:blip r:embed="rId3">
            <a:alphaModFix/>
          </a:blip>
          <a:srcRect/>
          <a:stretch/>
        </p:blipFill>
        <p:spPr>
          <a:xfrm>
            <a:off x="6978325" y="4692324"/>
            <a:ext cx="2165700" cy="2165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Binary Counters</a:t>
            </a:r>
            <a:endParaRPr/>
          </a:p>
        </p:txBody>
      </p:sp>
      <p:pic>
        <p:nvPicPr>
          <p:cNvPr id="268" name="Google Shape;268;p40"/>
          <p:cNvPicPr preferRelativeResize="0"/>
          <p:nvPr/>
        </p:nvPicPr>
        <p:blipFill rotWithShape="1">
          <a:blip r:embed="rId3">
            <a:alphaModFix/>
          </a:blip>
          <a:srcRect/>
          <a:stretch/>
        </p:blipFill>
        <p:spPr>
          <a:xfrm>
            <a:off x="1494052" y="1600199"/>
            <a:ext cx="6156000" cy="5111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Binary Counters</a:t>
            </a:r>
            <a:endParaRPr/>
          </a:p>
        </p:txBody>
      </p:sp>
      <p:sp>
        <p:nvSpPr>
          <p:cNvPr id="274" name="Google Shape;274;p41"/>
          <p:cNvSpPr txBox="1">
            <a:spLocks noGrp="1"/>
          </p:cNvSpPr>
          <p:nvPr>
            <p:ph type="body" idx="1"/>
          </p:nvPr>
        </p:nvSpPr>
        <p:spPr>
          <a:xfrm>
            <a:off x="457200" y="1600200"/>
            <a:ext cx="49104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A limited number of output pins mean that the counter has a maximum value.</a:t>
            </a:r>
            <a:endParaRPr sz="3000" b="0" i="0" u="none" strike="noStrike" cap="none">
              <a:solidFill>
                <a:schemeClr val="dk2"/>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If the value exceeds the maximum, the counter has another output that indicates an overflow occurred.</a:t>
            </a:r>
            <a:endParaRPr/>
          </a:p>
        </p:txBody>
      </p:sp>
      <p:pic>
        <p:nvPicPr>
          <p:cNvPr id="275" name="Google Shape;275;p41"/>
          <p:cNvPicPr preferRelativeResize="0"/>
          <p:nvPr/>
        </p:nvPicPr>
        <p:blipFill>
          <a:blip r:embed="rId3">
            <a:alphaModFix/>
          </a:blip>
          <a:stretch>
            <a:fillRect/>
          </a:stretch>
        </p:blipFill>
        <p:spPr>
          <a:xfrm>
            <a:off x="5229225" y="1600200"/>
            <a:ext cx="3914775" cy="2781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Clocks</a:t>
            </a:r>
            <a:endParaRPr/>
          </a:p>
        </p:txBody>
      </p:sp>
      <p:sp>
        <p:nvSpPr>
          <p:cNvPr id="281" name="Google Shape;281;p42"/>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A </a:t>
            </a:r>
            <a:r>
              <a:rPr lang="en" sz="3000" b="0" i="0" u="sng" strike="noStrike" cap="none">
                <a:solidFill>
                  <a:schemeClr val="dk2"/>
                </a:solidFill>
                <a:latin typeface="Trebuchet MS"/>
                <a:ea typeface="Trebuchet MS"/>
                <a:cs typeface="Trebuchet MS"/>
                <a:sym typeface="Trebuchet MS"/>
              </a:rPr>
              <a:t>clock</a:t>
            </a:r>
            <a:r>
              <a:rPr lang="en" sz="3000" b="0" i="0" u="none" strike="noStrike" cap="none">
                <a:solidFill>
                  <a:schemeClr val="dk2"/>
                </a:solidFill>
                <a:latin typeface="Trebuchet MS"/>
                <a:ea typeface="Trebuchet MS"/>
                <a:cs typeface="Trebuchet MS"/>
                <a:sym typeface="Trebuchet MS"/>
              </a:rPr>
              <a:t> is a device that outputs a sequence of 0’s and 1’s at a set rate, measured in Hertz (Hz) (which is the number of cycles per second).</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A clock rate of 1 Hz basically means that the clock emits</a:t>
            </a:r>
            <a:r>
              <a:rPr lang="en"/>
              <a:t>:</a:t>
            </a:r>
            <a:br>
              <a:rPr lang="en"/>
            </a:br>
            <a:r>
              <a:rPr lang="en" sz="3000" b="0" i="0" u="none" strike="noStrike" cap="none">
                <a:solidFill>
                  <a:schemeClr val="dk2"/>
                </a:solidFill>
                <a:latin typeface="Trebuchet MS"/>
                <a:ea typeface="Trebuchet MS"/>
                <a:cs typeface="Trebuchet MS"/>
                <a:sym typeface="Trebuchet MS"/>
              </a:rPr>
              <a:t>1 for half a cycle (0.5 sec)</a:t>
            </a:r>
            <a:r>
              <a:rPr lang="en"/>
              <a:t> </a:t>
            </a:r>
            <a:br>
              <a:rPr lang="en"/>
            </a:br>
            <a:r>
              <a:rPr lang="en" sz="3000" b="0" i="0" u="none" strike="noStrike" cap="none">
                <a:solidFill>
                  <a:schemeClr val="dk2"/>
                </a:solidFill>
                <a:latin typeface="Trebuchet MS"/>
                <a:ea typeface="Trebuchet MS"/>
                <a:cs typeface="Trebuchet MS"/>
                <a:sym typeface="Trebuchet MS"/>
              </a:rPr>
              <a:t>and then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0 for half a cycle (0.5 sec).</a:t>
            </a:r>
            <a:endParaRPr/>
          </a:p>
        </p:txBody>
      </p:sp>
      <p:pic>
        <p:nvPicPr>
          <p:cNvPr id="282" name="Google Shape;282;p42"/>
          <p:cNvPicPr preferRelativeResize="0"/>
          <p:nvPr/>
        </p:nvPicPr>
        <p:blipFill rotWithShape="1">
          <a:blip r:embed="rId3">
            <a:alphaModFix/>
          </a:blip>
          <a:srcRect/>
          <a:stretch/>
        </p:blipFill>
        <p:spPr>
          <a:xfrm>
            <a:off x="6909375" y="4551950"/>
            <a:ext cx="2305800" cy="2305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endParaRPr sz="3600" b="1" i="0" u="none" strike="noStrike" cap="none">
              <a:solidFill>
                <a:schemeClr val="lt1"/>
              </a:solidFill>
              <a:latin typeface="Trebuchet MS"/>
              <a:ea typeface="Trebuchet MS"/>
              <a:cs typeface="Trebuchet MS"/>
              <a:sym typeface="Trebuchet MS"/>
            </a:endParaRPr>
          </a:p>
        </p:txBody>
      </p:sp>
      <p:sp>
        <p:nvSpPr>
          <p:cNvPr id="288" name="Google Shape;288;p43"/>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pic>
        <p:nvPicPr>
          <p:cNvPr id="289" name="Google Shape;289;p43"/>
          <p:cNvPicPr preferRelativeResize="0"/>
          <p:nvPr/>
        </p:nvPicPr>
        <p:blipFill rotWithShape="1">
          <a:blip r:embed="rId3">
            <a:alphaModFix/>
          </a:blip>
          <a:srcRect/>
          <a:stretch/>
        </p:blipFill>
        <p:spPr>
          <a:xfrm>
            <a:off x="457200" y="0"/>
            <a:ext cx="82296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Terminology</a:t>
            </a:r>
            <a:endParaRPr/>
          </a:p>
        </p:txBody>
      </p:sp>
      <p:sp>
        <p:nvSpPr>
          <p:cNvPr id="57" name="Google Shape;57;p10"/>
          <p:cNvSpPr txBox="1">
            <a:spLocks noGrp="1"/>
          </p:cNvSpPr>
          <p:nvPr>
            <p:ph type="body" idx="1"/>
          </p:nvPr>
        </p:nvSpPr>
        <p:spPr>
          <a:xfrm>
            <a:off x="457200" y="1600200"/>
            <a:ext cx="86868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sng" strike="noStrike" cap="none" dirty="0">
                <a:solidFill>
                  <a:schemeClr val="dk2"/>
                </a:solidFill>
                <a:latin typeface="Trebuchet MS"/>
                <a:ea typeface="Trebuchet MS"/>
                <a:cs typeface="Trebuchet MS"/>
                <a:sym typeface="Trebuchet MS"/>
              </a:rPr>
              <a:t>voltage</a:t>
            </a:r>
            <a:r>
              <a:rPr lang="en" sz="3000" b="0" i="0" u="none" strike="noStrike" cap="none" dirty="0">
                <a:solidFill>
                  <a:schemeClr val="dk2"/>
                </a:solidFill>
                <a:latin typeface="Trebuchet MS"/>
                <a:ea typeface="Trebuchet MS"/>
                <a:cs typeface="Trebuchet MS"/>
                <a:sym typeface="Trebuchet MS"/>
              </a:rPr>
              <a:t>: is the difference in a quantity called </a:t>
            </a:r>
            <a:r>
              <a:rPr lang="en" sz="3000" b="0" i="1" u="none" strike="noStrike" cap="none" dirty="0">
                <a:solidFill>
                  <a:schemeClr val="dk2"/>
                </a:solidFill>
                <a:latin typeface="Trebuchet MS"/>
                <a:ea typeface="Trebuchet MS"/>
                <a:cs typeface="Trebuchet MS"/>
                <a:sym typeface="Trebuchet MS"/>
              </a:rPr>
              <a:t>potential</a:t>
            </a:r>
            <a:r>
              <a:rPr lang="en" sz="3000" b="0" i="0" u="none" strike="noStrike" cap="none" dirty="0">
                <a:solidFill>
                  <a:schemeClr val="dk2"/>
                </a:solidFill>
                <a:latin typeface="Trebuchet MS"/>
                <a:ea typeface="Trebuchet MS"/>
                <a:cs typeface="Trebuchet MS"/>
                <a:sym typeface="Trebuchet MS"/>
              </a:rPr>
              <a:t> between two points in the circuit</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think of this as pressure that is forcing the electrons to flow</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measured in </a:t>
            </a:r>
            <a:r>
              <a:rPr lang="en" sz="2400" b="0" i="0" u="sng" strike="noStrike" cap="none" dirty="0">
                <a:solidFill>
                  <a:schemeClr val="dk2"/>
                </a:solidFill>
                <a:latin typeface="Trebuchet MS"/>
                <a:ea typeface="Trebuchet MS"/>
                <a:cs typeface="Trebuchet MS"/>
                <a:sym typeface="Trebuchet MS"/>
              </a:rPr>
              <a:t>volts (V)</a:t>
            </a:r>
            <a:r>
              <a:rPr lang="en" sz="2400" b="0" i="0" u="none" strike="noStrike" cap="none" dirty="0">
                <a:solidFill>
                  <a:schemeClr val="dk2"/>
                </a:solidFill>
                <a:latin typeface="Trebuchet MS"/>
                <a:ea typeface="Trebuchet MS"/>
                <a:cs typeface="Trebuchet MS"/>
                <a:sym typeface="Trebuchet MS"/>
              </a:rPr>
              <a:t>, represented by the symbol </a:t>
            </a:r>
            <a:r>
              <a:rPr lang="en" sz="2400" b="0" i="0" u="none" strike="noStrike" cap="none" dirty="0">
                <a:solidFill>
                  <a:schemeClr val="dk2"/>
                </a:solidFill>
                <a:latin typeface="Consolas"/>
                <a:ea typeface="Consolas"/>
                <a:cs typeface="Consolas"/>
                <a:sym typeface="Consolas"/>
              </a:rPr>
              <a:t>V</a:t>
            </a:r>
            <a:br>
              <a:rPr lang="en" sz="2400" b="0" i="0" u="none" strike="noStrike" cap="none" dirty="0">
                <a:solidFill>
                  <a:schemeClr val="dk2"/>
                </a:solidFill>
                <a:latin typeface="Consolas"/>
                <a:ea typeface="Consolas"/>
                <a:cs typeface="Consolas"/>
                <a:sym typeface="Consolas"/>
              </a:rPr>
            </a:br>
            <a:endParaRPr dirty="0">
              <a:latin typeface="Consolas"/>
              <a:ea typeface="Consolas"/>
              <a:cs typeface="Consolas"/>
              <a:sym typeface="Consolas"/>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analogy:  voltage is similar to the </a:t>
            </a:r>
            <a:br>
              <a:rPr lang="en" sz="3000" b="0" i="0" u="none" strike="noStrike" cap="none" dirty="0">
                <a:solidFill>
                  <a:schemeClr val="dk2"/>
                </a:solidFill>
                <a:latin typeface="Trebuchet MS"/>
                <a:ea typeface="Trebuchet MS"/>
                <a:cs typeface="Trebuchet MS"/>
                <a:sym typeface="Trebuchet MS"/>
              </a:rPr>
            </a:br>
            <a:r>
              <a:rPr lang="en" sz="3000" b="0" i="0" u="none" strike="noStrike" cap="none" dirty="0">
                <a:solidFill>
                  <a:schemeClr val="dk2"/>
                </a:solidFill>
                <a:latin typeface="Trebuchet MS"/>
                <a:ea typeface="Trebuchet MS"/>
                <a:cs typeface="Trebuchet MS"/>
                <a:sym typeface="Trebuchet MS"/>
              </a:rPr>
              <a:t>water pressure in a pipe</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high pressure will cause more water to flow, for the same size pipe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44"/>
          <p:cNvPicPr preferRelativeResize="0"/>
          <p:nvPr/>
        </p:nvPicPr>
        <p:blipFill rotWithShape="1">
          <a:blip r:embed="rId3">
            <a:alphaModFix/>
          </a:blip>
          <a:srcRect/>
          <a:stretch/>
        </p:blipFill>
        <p:spPr>
          <a:xfrm>
            <a:off x="927775" y="0"/>
            <a:ext cx="7288500" cy="6858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Clocks and Sequences</a:t>
            </a:r>
            <a:endParaRPr/>
          </a:p>
        </p:txBody>
      </p:sp>
      <p:sp>
        <p:nvSpPr>
          <p:cNvPr id="300" name="Google Shape;300;p45"/>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Suppose we want a circuit to perform 6 steps in order, 1 second apart, after receiving a single input:</a:t>
            </a:r>
            <a:br>
              <a:rPr lang="en" sz="3000" b="0" i="0" u="none" strike="noStrike" cap="none">
                <a:solidFill>
                  <a:schemeClr val="dk2"/>
                </a:solidFill>
                <a:latin typeface="Trebuchet MS"/>
                <a:ea typeface="Trebuchet MS"/>
                <a:cs typeface="Trebuchet MS"/>
                <a:sym typeface="Trebuchet MS"/>
              </a:rPr>
            </a:br>
            <a:endParaRPr/>
          </a:p>
          <a:p>
            <a:pPr marL="457200" marR="0" lvl="0" indent="-381000" algn="l" rtl="0">
              <a:lnSpc>
                <a:spcPct val="100000"/>
              </a:lnSpc>
              <a:spcBef>
                <a:spcPts val="0"/>
              </a:spcBef>
              <a:spcAft>
                <a:spcPts val="0"/>
              </a:spcAft>
              <a:buClr>
                <a:schemeClr val="dk2"/>
              </a:buClr>
              <a:buSzPts val="2400"/>
              <a:buFont typeface="Trebuchet MS"/>
              <a:buAutoNum type="arabicPeriod"/>
            </a:pPr>
            <a:r>
              <a:rPr lang="en" sz="2400" b="0" i="0" u="none" strike="noStrike" cap="none">
                <a:solidFill>
                  <a:schemeClr val="dk2"/>
                </a:solidFill>
                <a:latin typeface="Trebuchet MS"/>
                <a:ea typeface="Trebuchet MS"/>
                <a:cs typeface="Trebuchet MS"/>
                <a:sym typeface="Trebuchet MS"/>
              </a:rPr>
              <a:t>test battery</a:t>
            </a:r>
            <a:endParaRPr/>
          </a:p>
          <a:p>
            <a:pPr marL="457200" marR="0" lvl="0" indent="-381000" algn="l" rtl="0">
              <a:lnSpc>
                <a:spcPct val="100000"/>
              </a:lnSpc>
              <a:spcBef>
                <a:spcPts val="0"/>
              </a:spcBef>
              <a:spcAft>
                <a:spcPts val="0"/>
              </a:spcAft>
              <a:buClr>
                <a:schemeClr val="dk2"/>
              </a:buClr>
              <a:buSzPts val="2400"/>
              <a:buFont typeface="Trebuchet MS"/>
              <a:buAutoNum type="arabicPeriod"/>
            </a:pPr>
            <a:r>
              <a:rPr lang="en" sz="2400" b="0" i="0" u="none" strike="noStrike" cap="none">
                <a:solidFill>
                  <a:schemeClr val="dk2"/>
                </a:solidFill>
                <a:latin typeface="Trebuchet MS"/>
                <a:ea typeface="Trebuchet MS"/>
                <a:cs typeface="Trebuchet MS"/>
                <a:sym typeface="Trebuchet MS"/>
              </a:rPr>
              <a:t>power on and test memory</a:t>
            </a:r>
            <a:endParaRPr/>
          </a:p>
          <a:p>
            <a:pPr marL="457200" marR="0" lvl="0" indent="-381000" algn="l" rtl="0">
              <a:lnSpc>
                <a:spcPct val="100000"/>
              </a:lnSpc>
              <a:spcBef>
                <a:spcPts val="0"/>
              </a:spcBef>
              <a:spcAft>
                <a:spcPts val="0"/>
              </a:spcAft>
              <a:buClr>
                <a:schemeClr val="dk2"/>
              </a:buClr>
              <a:buSzPts val="2400"/>
              <a:buFont typeface="Trebuchet MS"/>
              <a:buAutoNum type="arabicPeriod"/>
            </a:pPr>
            <a:r>
              <a:rPr lang="en" sz="2400" b="0" i="0" u="none" strike="noStrike" cap="none">
                <a:solidFill>
                  <a:schemeClr val="dk2"/>
                </a:solidFill>
                <a:latin typeface="Trebuchet MS"/>
                <a:ea typeface="Trebuchet MS"/>
                <a:cs typeface="Trebuchet MS"/>
                <a:sym typeface="Trebuchet MS"/>
              </a:rPr>
              <a:t>start disk spinning</a:t>
            </a:r>
            <a:endParaRPr/>
          </a:p>
          <a:p>
            <a:pPr marL="457200" marR="0" lvl="0" indent="-381000" algn="l" rtl="0">
              <a:lnSpc>
                <a:spcPct val="100000"/>
              </a:lnSpc>
              <a:spcBef>
                <a:spcPts val="0"/>
              </a:spcBef>
              <a:spcAft>
                <a:spcPts val="0"/>
              </a:spcAft>
              <a:buClr>
                <a:schemeClr val="dk2"/>
              </a:buClr>
              <a:buSzPts val="2400"/>
              <a:buFont typeface="Trebuchet MS"/>
              <a:buAutoNum type="arabicPeriod"/>
            </a:pPr>
            <a:r>
              <a:rPr lang="en" sz="2400" b="0" i="0" u="none" strike="noStrike" cap="none">
                <a:solidFill>
                  <a:schemeClr val="dk2"/>
                </a:solidFill>
                <a:latin typeface="Trebuchet MS"/>
                <a:ea typeface="Trebuchet MS"/>
                <a:cs typeface="Trebuchet MS"/>
                <a:sym typeface="Trebuchet MS"/>
              </a:rPr>
              <a:t>power up the monitor</a:t>
            </a:r>
            <a:endParaRPr/>
          </a:p>
          <a:p>
            <a:pPr marL="457200" marR="0" lvl="0" indent="-381000" algn="l" rtl="0">
              <a:lnSpc>
                <a:spcPct val="100000"/>
              </a:lnSpc>
              <a:spcBef>
                <a:spcPts val="0"/>
              </a:spcBef>
              <a:spcAft>
                <a:spcPts val="0"/>
              </a:spcAft>
              <a:buClr>
                <a:schemeClr val="dk2"/>
              </a:buClr>
              <a:buSzPts val="2400"/>
              <a:buFont typeface="Trebuchet MS"/>
              <a:buAutoNum type="arabicPeriod"/>
            </a:pPr>
            <a:r>
              <a:rPr lang="en" sz="2400" b="0" i="0" u="none" strike="noStrike" cap="none">
                <a:solidFill>
                  <a:schemeClr val="dk2"/>
                </a:solidFill>
                <a:latin typeface="Trebuchet MS"/>
                <a:ea typeface="Trebuchet MS"/>
                <a:cs typeface="Trebuchet MS"/>
                <a:sym typeface="Trebuchet MS"/>
              </a:rPr>
              <a:t>read boot sector from disk into memory</a:t>
            </a:r>
            <a:endParaRPr/>
          </a:p>
          <a:p>
            <a:pPr marL="457200" marR="0" lvl="0" indent="-381000" algn="l" rtl="0">
              <a:lnSpc>
                <a:spcPct val="100000"/>
              </a:lnSpc>
              <a:spcBef>
                <a:spcPts val="0"/>
              </a:spcBef>
              <a:spcAft>
                <a:spcPts val="0"/>
              </a:spcAft>
              <a:buClr>
                <a:schemeClr val="dk2"/>
              </a:buClr>
              <a:buSzPts val="2400"/>
              <a:buFont typeface="Trebuchet MS"/>
              <a:buAutoNum type="arabicPeriod"/>
            </a:pPr>
            <a:r>
              <a:rPr lang="en" sz="2400" b="0" i="0" u="none" strike="noStrike" cap="none">
                <a:solidFill>
                  <a:schemeClr val="dk2"/>
                </a:solidFill>
                <a:latin typeface="Trebuchet MS"/>
                <a:ea typeface="Trebuchet MS"/>
                <a:cs typeface="Trebuchet MS"/>
                <a:sym typeface="Trebuchet MS"/>
              </a:rPr>
              <a:t>start the CPU</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Clocks and Sequences</a:t>
            </a:r>
            <a:endParaRPr/>
          </a:p>
        </p:txBody>
      </p:sp>
      <p:sp>
        <p:nvSpPr>
          <p:cNvPr id="306" name="Google Shape;306;p46"/>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Need 3 devices:</a:t>
            </a:r>
            <a:endParaRPr/>
          </a:p>
          <a:p>
            <a:pPr marL="457200" marR="0" lvl="0" indent="-381000" algn="l" rtl="0">
              <a:lnSpc>
                <a:spcPct val="100000"/>
              </a:lnSpc>
              <a:spcBef>
                <a:spcPts val="0"/>
              </a:spcBef>
              <a:spcAft>
                <a:spcPts val="0"/>
              </a:spcAft>
              <a:buClr>
                <a:schemeClr val="dk2"/>
              </a:buClr>
              <a:buSzPts val="2400"/>
              <a:buFont typeface="Arial"/>
              <a:buChar char="●"/>
            </a:pPr>
            <a:r>
              <a:rPr lang="en" sz="2400" b="0" i="0" u="none" strike="noStrike" cap="none">
                <a:solidFill>
                  <a:schemeClr val="dk2"/>
                </a:solidFill>
                <a:latin typeface="Trebuchet MS"/>
                <a:ea typeface="Trebuchet MS"/>
                <a:cs typeface="Trebuchet MS"/>
                <a:sym typeface="Trebuchet MS"/>
              </a:rPr>
              <a:t>clock</a:t>
            </a:r>
            <a:endParaRPr/>
          </a:p>
          <a:p>
            <a:pPr marL="457200" marR="0" lvl="0" indent="-381000" algn="l" rtl="0">
              <a:lnSpc>
                <a:spcPct val="100000"/>
              </a:lnSpc>
              <a:spcBef>
                <a:spcPts val="0"/>
              </a:spcBef>
              <a:spcAft>
                <a:spcPts val="0"/>
              </a:spcAft>
              <a:buClr>
                <a:schemeClr val="dk2"/>
              </a:buClr>
              <a:buSzPts val="2400"/>
              <a:buFont typeface="Arial"/>
              <a:buChar char="●"/>
            </a:pPr>
            <a:r>
              <a:rPr lang="en" sz="2400" b="0" i="0" u="none" strike="noStrike" cap="none">
                <a:solidFill>
                  <a:schemeClr val="dk2"/>
                </a:solidFill>
                <a:latin typeface="Trebuchet MS"/>
                <a:ea typeface="Trebuchet MS"/>
                <a:cs typeface="Trebuchet MS"/>
                <a:sym typeface="Trebuchet MS"/>
              </a:rPr>
              <a:t>binary counter</a:t>
            </a:r>
            <a:endParaRPr/>
          </a:p>
          <a:p>
            <a:pPr marL="457200" marR="0" lvl="0" indent="-381000" algn="l" rtl="0">
              <a:lnSpc>
                <a:spcPct val="100000"/>
              </a:lnSpc>
              <a:spcBef>
                <a:spcPts val="0"/>
              </a:spcBef>
              <a:spcAft>
                <a:spcPts val="0"/>
              </a:spcAft>
              <a:buClr>
                <a:schemeClr val="dk2"/>
              </a:buClr>
              <a:buSzPts val="2400"/>
              <a:buFont typeface="Arial"/>
              <a:buChar char="●"/>
            </a:pPr>
            <a:r>
              <a:rPr lang="en" sz="2400"/>
              <a:t>demultiplexer</a:t>
            </a:r>
            <a:r>
              <a:rPr lang="en" sz="2400" b="0" i="0" u="none" strike="noStrike" cap="none">
                <a:solidFill>
                  <a:schemeClr val="dk2"/>
                </a:solidFill>
                <a:latin typeface="Trebuchet MS"/>
                <a:ea typeface="Trebuchet MS"/>
                <a:cs typeface="Trebuchet MS"/>
                <a:sym typeface="Trebuchet MS"/>
              </a:rPr>
              <a:t> (“demux”)</a:t>
            </a:r>
            <a:endParaRPr/>
          </a:p>
          <a:p>
            <a:pPr marL="342900" marR="0" lvl="0" indent="-152400" algn="l" rtl="0">
              <a:lnSpc>
                <a:spcPct val="100000"/>
              </a:lnSpc>
              <a:spcBef>
                <a:spcPts val="0"/>
              </a:spcBef>
              <a:spcAft>
                <a:spcPts val="0"/>
              </a:spcAft>
              <a:buClr>
                <a:schemeClr val="dk2"/>
              </a:buClr>
              <a:buFont typeface="Trebuchet MS"/>
              <a:buNone/>
            </a:pPr>
            <a:endParaRPr sz="2400" b="0" i="0" u="none" strike="noStrike" cap="none">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A </a:t>
            </a:r>
            <a:r>
              <a:rPr lang="en" u="sng"/>
              <a:t>demultiplexer</a:t>
            </a:r>
            <a:r>
              <a:rPr lang="en" sz="3000" b="0" i="0" u="none" strike="noStrike" cap="none">
                <a:solidFill>
                  <a:schemeClr val="dk2"/>
                </a:solidFill>
                <a:latin typeface="Trebuchet MS"/>
                <a:ea typeface="Trebuchet MS"/>
                <a:cs typeface="Trebuchet MS"/>
                <a:sym typeface="Trebuchet MS"/>
              </a:rPr>
              <a:t> uses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binary input values to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select a particular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output line (all other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outputs are off).</a:t>
            </a:r>
            <a:endParaRPr/>
          </a:p>
        </p:txBody>
      </p:sp>
      <p:pic>
        <p:nvPicPr>
          <p:cNvPr id="307" name="Google Shape;307;p46"/>
          <p:cNvPicPr preferRelativeResize="0"/>
          <p:nvPr/>
        </p:nvPicPr>
        <p:blipFill rotWithShape="1">
          <a:blip r:embed="rId3">
            <a:alphaModFix/>
          </a:blip>
          <a:srcRect/>
          <a:stretch/>
        </p:blipFill>
        <p:spPr>
          <a:xfrm>
            <a:off x="4923300" y="2996108"/>
            <a:ext cx="4220700" cy="3861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dirty="0">
                <a:solidFill>
                  <a:schemeClr val="lt1"/>
                </a:solidFill>
                <a:latin typeface="Trebuchet MS"/>
                <a:ea typeface="Trebuchet MS"/>
                <a:cs typeface="Trebuchet MS"/>
                <a:sym typeface="Trebuchet MS"/>
              </a:rPr>
              <a:t>74154 </a:t>
            </a:r>
            <a:r>
              <a:rPr lang="en" dirty="0"/>
              <a:t>Demultiplexer</a:t>
            </a:r>
            <a:endParaRPr dirty="0"/>
          </a:p>
        </p:txBody>
      </p:sp>
      <p:sp>
        <p:nvSpPr>
          <p:cNvPr id="313" name="Google Shape;313;p47"/>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4 line input to 16 line output</a:t>
            </a:r>
            <a:endParaRPr/>
          </a:p>
        </p:txBody>
      </p:sp>
      <p:pic>
        <p:nvPicPr>
          <p:cNvPr id="314" name="Google Shape;314;p47"/>
          <p:cNvPicPr preferRelativeResize="0"/>
          <p:nvPr/>
        </p:nvPicPr>
        <p:blipFill rotWithShape="1">
          <a:blip r:embed="rId3">
            <a:alphaModFix/>
          </a:blip>
          <a:srcRect/>
          <a:stretch/>
        </p:blipFill>
        <p:spPr>
          <a:xfrm>
            <a:off x="5419725" y="2451100"/>
            <a:ext cx="3724200" cy="4407000"/>
          </a:xfrm>
          <a:prstGeom prst="rect">
            <a:avLst/>
          </a:prstGeom>
          <a:noFill/>
          <a:ln>
            <a:noFill/>
          </a:ln>
        </p:spPr>
      </p:pic>
      <p:pic>
        <p:nvPicPr>
          <p:cNvPr id="315" name="Google Shape;315;p47"/>
          <p:cNvPicPr preferRelativeResize="0"/>
          <p:nvPr/>
        </p:nvPicPr>
        <p:blipFill rotWithShape="1">
          <a:blip r:embed="rId4">
            <a:alphaModFix/>
          </a:blip>
          <a:srcRect/>
          <a:stretch/>
        </p:blipFill>
        <p:spPr>
          <a:xfrm>
            <a:off x="0" y="2451101"/>
            <a:ext cx="2817900" cy="2200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endParaRPr sz="3600" b="1" i="0" u="none" strike="noStrike" cap="none">
              <a:solidFill>
                <a:schemeClr val="lt1"/>
              </a:solidFill>
              <a:latin typeface="Trebuchet MS"/>
              <a:ea typeface="Trebuchet MS"/>
              <a:cs typeface="Trebuchet MS"/>
              <a:sym typeface="Trebuchet MS"/>
            </a:endParaRPr>
          </a:p>
        </p:txBody>
      </p:sp>
      <p:sp>
        <p:nvSpPr>
          <p:cNvPr id="321" name="Google Shape;321;p4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pic>
        <p:nvPicPr>
          <p:cNvPr id="322" name="Google Shape;322;p48"/>
          <p:cNvPicPr preferRelativeResize="0"/>
          <p:nvPr/>
        </p:nvPicPr>
        <p:blipFill rotWithShape="1">
          <a:blip r:embed="rId3">
            <a:alphaModFix/>
          </a:blip>
          <a:srcRect/>
          <a:stretch/>
        </p:blipFill>
        <p:spPr>
          <a:xfrm>
            <a:off x="599912" y="137316"/>
            <a:ext cx="7944300" cy="658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0"/>
          <p:cNvSpPr txBox="1">
            <a:spLocks noGrp="1"/>
          </p:cNvSpPr>
          <p:nvPr>
            <p:ph type="title"/>
          </p:nvPr>
        </p:nvSpPr>
        <p:spPr>
          <a:xfrm>
            <a:off x="457200" y="114833"/>
            <a:ext cx="8229600" cy="1345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Clocks and Sequences</a:t>
            </a:r>
            <a:endParaRPr/>
          </a:p>
        </p:txBody>
      </p:sp>
      <p:pic>
        <p:nvPicPr>
          <p:cNvPr id="333" name="Google Shape;333;p50"/>
          <p:cNvPicPr preferRelativeResize="0"/>
          <p:nvPr/>
        </p:nvPicPr>
        <p:blipFill rotWithShape="1">
          <a:blip r:embed="rId3">
            <a:alphaModFix/>
          </a:blip>
          <a:srcRect/>
          <a:stretch/>
        </p:blipFill>
        <p:spPr>
          <a:xfrm>
            <a:off x="1839812" y="1622967"/>
            <a:ext cx="5464500" cy="3612000"/>
          </a:xfrm>
          <a:prstGeom prst="rect">
            <a:avLst/>
          </a:prstGeom>
          <a:noFill/>
          <a:ln>
            <a:noFill/>
          </a:ln>
        </p:spPr>
      </p:pic>
      <p:sp>
        <p:nvSpPr>
          <p:cNvPr id="334" name="Google Shape;334;p50"/>
          <p:cNvSpPr txBox="1">
            <a:spLocks noGrp="1"/>
          </p:cNvSpPr>
          <p:nvPr>
            <p:ph type="body" idx="1"/>
          </p:nvPr>
        </p:nvSpPr>
        <p:spPr>
          <a:xfrm>
            <a:off x="457200" y="5397925"/>
            <a:ext cx="8229600" cy="11700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PROBLEM:</a:t>
            </a:r>
            <a:endParaRPr/>
          </a:p>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We cannot start or stop the sequence!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10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 Feedback</a:t>
            </a:r>
            <a:endParaRPr/>
          </a:p>
        </p:txBody>
      </p:sp>
      <p:sp>
        <p:nvSpPr>
          <p:cNvPr id="340" name="Google Shape;340;p5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b="1"/>
              <a:t>  </a:t>
            </a:r>
            <a:r>
              <a:rPr lang="en" sz="3000" b="1" i="0" u="sng" strike="noStrike" cap="none">
                <a:solidFill>
                  <a:schemeClr val="dk2"/>
                </a:solidFill>
                <a:latin typeface="Trebuchet MS"/>
                <a:ea typeface="Trebuchet MS"/>
                <a:cs typeface="Trebuchet MS"/>
                <a:sym typeface="Trebuchet MS"/>
              </a:rPr>
              <a:t>Feedback</a:t>
            </a:r>
            <a:r>
              <a:rPr lang="en" sz="3000" b="0" i="0" u="none" strike="noStrike" cap="none">
                <a:solidFill>
                  <a:schemeClr val="dk2"/>
                </a:solidFill>
                <a:latin typeface="Trebuchet MS"/>
                <a:ea typeface="Trebuchet MS"/>
                <a:cs typeface="Trebuchet MS"/>
                <a:sym typeface="Trebuchet MS"/>
              </a:rPr>
              <a:t> allows the results of processing to affect the way the circuit behaves.</a:t>
            </a:r>
            <a:br>
              <a:rPr lang="en" sz="3000" b="0" i="0" u="none" strike="noStrike" cap="none">
                <a:solidFill>
                  <a:schemeClr val="dk2"/>
                </a:solidFill>
                <a:latin typeface="Trebuchet MS"/>
                <a:ea typeface="Trebuchet MS"/>
                <a:cs typeface="Trebuchet MS"/>
                <a:sym typeface="Trebuchet MS"/>
              </a:rPr>
            </a:br>
            <a:endParaRPr/>
          </a:p>
          <a:p>
            <a:pPr marL="9144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In the previous example, we need to ensure that each step finishes before the next begins.</a:t>
            </a:r>
            <a:br>
              <a:rPr lang="en" sz="3000" b="0" i="0" u="none" strike="noStrike" cap="none">
                <a:solidFill>
                  <a:schemeClr val="dk2"/>
                </a:solidFill>
                <a:latin typeface="Trebuchet MS"/>
                <a:ea typeface="Trebuchet MS"/>
                <a:cs typeface="Trebuchet MS"/>
                <a:sym typeface="Trebuchet MS"/>
              </a:rPr>
            </a:br>
            <a:endParaRPr/>
          </a:p>
          <a:p>
            <a:pPr marL="9144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And, we need to be able to stop the booting process, when finished.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Feedback Example:  Stopping</a:t>
            </a:r>
            <a:endParaRPr/>
          </a:p>
        </p:txBody>
      </p:sp>
      <p:sp>
        <p:nvSpPr>
          <p:cNvPr id="346" name="Google Shape;346;p52"/>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We can use the last output of the </a:t>
            </a:r>
            <a:r>
              <a:rPr lang="en"/>
              <a:t>demultiplexer</a:t>
            </a:r>
            <a:r>
              <a:rPr lang="en" sz="3000" b="0" i="0" u="none" strike="noStrike" cap="none">
                <a:solidFill>
                  <a:schemeClr val="dk2"/>
                </a:solidFill>
                <a:latin typeface="Trebuchet MS"/>
                <a:ea typeface="Trebuchet MS"/>
                <a:cs typeface="Trebuchet MS"/>
                <a:sym typeface="Trebuchet MS"/>
              </a:rPr>
              <a:t> as a </a:t>
            </a:r>
            <a:r>
              <a:rPr lang="en" sz="3000" b="0" i="0" u="sng" strike="noStrike" cap="none">
                <a:solidFill>
                  <a:schemeClr val="dk2"/>
                </a:solidFill>
                <a:latin typeface="Trebuchet MS"/>
                <a:ea typeface="Trebuchet MS"/>
                <a:cs typeface="Trebuchet MS"/>
                <a:sym typeface="Trebuchet MS"/>
              </a:rPr>
              <a:t>feedback loop</a:t>
            </a:r>
            <a:r>
              <a:rPr lang="en" sz="3000" b="0" i="0" u="none" strike="noStrike" cap="none">
                <a:solidFill>
                  <a:schemeClr val="dk2"/>
                </a:solidFill>
                <a:latin typeface="Trebuchet MS"/>
                <a:ea typeface="Trebuchet MS"/>
                <a:cs typeface="Trebuchet MS"/>
                <a:sym typeface="Trebuchet MS"/>
              </a:rPr>
              <a:t>:</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  </a:t>
            </a: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add a NAND/NOT (which is an AND)</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1 on the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feedback</a:t>
            </a:r>
            <a:r>
              <a:rPr lang="en"/>
              <a:t> </a:t>
            </a:r>
            <a:r>
              <a:rPr lang="en" sz="3000" b="0" i="0" u="none" strike="noStrike" cap="none">
                <a:solidFill>
                  <a:schemeClr val="dk2"/>
                </a:solidFill>
                <a:latin typeface="Trebuchet MS"/>
                <a:ea typeface="Trebuchet MS"/>
                <a:cs typeface="Trebuchet MS"/>
                <a:sym typeface="Trebuchet MS"/>
              </a:rPr>
              <a:t>loop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turns off</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the counter.</a:t>
            </a:r>
            <a:endParaRPr/>
          </a:p>
        </p:txBody>
      </p:sp>
      <p:pic>
        <p:nvPicPr>
          <p:cNvPr id="347" name="Google Shape;347;p52"/>
          <p:cNvPicPr preferRelativeResize="0"/>
          <p:nvPr/>
        </p:nvPicPr>
        <p:blipFill rotWithShape="1">
          <a:blip r:embed="rId3">
            <a:alphaModFix/>
          </a:blip>
          <a:srcRect/>
          <a:stretch/>
        </p:blipFill>
        <p:spPr>
          <a:xfrm>
            <a:off x="4057225" y="3782000"/>
            <a:ext cx="5086800" cy="3075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Feedback Example:  Starting</a:t>
            </a:r>
            <a:endParaRPr/>
          </a:p>
        </p:txBody>
      </p:sp>
      <p:sp>
        <p:nvSpPr>
          <p:cNvPr id="353" name="Google Shape;353;p53"/>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dirty="0">
                <a:solidFill>
                  <a:schemeClr val="dk2"/>
                </a:solidFill>
                <a:latin typeface="Trebuchet MS"/>
                <a:ea typeface="Trebuchet MS"/>
                <a:cs typeface="Trebuchet MS"/>
                <a:sym typeface="Trebuchet MS"/>
              </a:rPr>
              <a:t>How can we start the booting process?</a:t>
            </a:r>
            <a:endParaRPr sz="3000" b="0" i="0" u="none" strike="noStrike" cap="none" dirty="0">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Most counters IC’s have an additional input that resets the output to all zeros.</a:t>
            </a:r>
            <a:endParaRPr dirty="0"/>
          </a:p>
          <a:p>
            <a:pPr marL="1371600" marR="0" lvl="2" indent="-381000" algn="l" rtl="0">
              <a:lnSpc>
                <a:spcPct val="100000"/>
              </a:lnSpc>
              <a:spcBef>
                <a:spcPts val="0"/>
              </a:spcBef>
              <a:spcAft>
                <a:spcPts val="0"/>
              </a:spcAft>
              <a:buClr>
                <a:schemeClr val="dk2"/>
              </a:buClr>
              <a:buSzPts val="1920"/>
              <a:buFont typeface="Noto Symbol"/>
              <a:buChar char="▪"/>
            </a:pPr>
            <a:r>
              <a:rPr lang="en" sz="2400" b="0" i="0" u="none" strike="noStrike" cap="none" dirty="0">
                <a:solidFill>
                  <a:schemeClr val="dk2"/>
                </a:solidFill>
                <a:latin typeface="Trebuchet MS"/>
                <a:ea typeface="Trebuchet MS"/>
                <a:cs typeface="Trebuchet MS"/>
                <a:sym typeface="Trebuchet MS"/>
              </a:rPr>
              <a:t>We can connect the power button to this input</a:t>
            </a:r>
            <a:endParaRPr sz="2400" b="0" i="0" u="none" strike="noStrike" cap="none" dirty="0">
              <a:solidFill>
                <a:schemeClr val="dk2"/>
              </a:solidFill>
              <a:latin typeface="Trebuchet MS"/>
              <a:ea typeface="Trebuchet MS"/>
              <a:cs typeface="Trebuchet MS"/>
              <a:sym typeface="Trebuchet MS"/>
            </a:endParaRPr>
          </a:p>
          <a:p>
            <a:pPr marL="914400" marR="0" lvl="0" indent="0" algn="l" rtl="0">
              <a:lnSpc>
                <a:spcPct val="100000"/>
              </a:lnSpc>
              <a:spcBef>
                <a:spcPts val="0"/>
              </a:spcBef>
              <a:spcAft>
                <a:spcPts val="0"/>
              </a:spcAft>
              <a:buNone/>
            </a:pP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When the demux receives 000, it will turn off the last output, and turn on the first input</a:t>
            </a:r>
            <a:endParaRPr dirty="0"/>
          </a:p>
          <a:p>
            <a:pPr marL="1371600" marR="0" lvl="2" indent="-381000" algn="l" rtl="0">
              <a:lnSpc>
                <a:spcPct val="100000"/>
              </a:lnSpc>
              <a:spcBef>
                <a:spcPts val="0"/>
              </a:spcBef>
              <a:spcAft>
                <a:spcPts val="0"/>
              </a:spcAft>
              <a:buClr>
                <a:schemeClr val="dk2"/>
              </a:buClr>
              <a:buSzPts val="1920"/>
              <a:buFont typeface="Noto Symbol"/>
              <a:buChar char="▪"/>
            </a:pPr>
            <a:r>
              <a:rPr lang="en" sz="2400" b="0" i="0" u="none" strike="noStrike" cap="none" dirty="0">
                <a:solidFill>
                  <a:schemeClr val="dk2"/>
                </a:solidFill>
                <a:latin typeface="Trebuchet MS"/>
                <a:ea typeface="Trebuchet MS"/>
                <a:cs typeface="Trebuchet MS"/>
                <a:sym typeface="Trebuchet MS"/>
              </a:rPr>
              <a:t>This resets the feedback loop to 0, turning on the NAND/NOT gate pair.</a:t>
            </a:r>
            <a:endParaRPr sz="2400" b="0" i="0" u="none" strike="noStrike" cap="none" dirty="0">
              <a:solidFill>
                <a:schemeClr val="dk2"/>
              </a:solidFill>
              <a:latin typeface="Trebuchet MS"/>
              <a:ea typeface="Trebuchet MS"/>
              <a:cs typeface="Trebuchet MS"/>
              <a:sym typeface="Trebuchet MS"/>
            </a:endParaRPr>
          </a:p>
          <a:p>
            <a:pPr marL="914400" marR="0" lvl="0" indent="0" algn="l" rtl="0">
              <a:lnSpc>
                <a:spcPct val="100000"/>
              </a:lnSpc>
              <a:spcBef>
                <a:spcPts val="0"/>
              </a:spcBef>
              <a:spcAft>
                <a:spcPts val="0"/>
              </a:spcAft>
              <a:buNone/>
            </a:pP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The boot process would then begin.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000" b="1" i="0" u="none" strike="noStrike" cap="none">
                <a:solidFill>
                  <a:schemeClr val="lt1"/>
                </a:solidFill>
                <a:latin typeface="Trebuchet MS"/>
                <a:ea typeface="Trebuchet MS"/>
                <a:cs typeface="Trebuchet MS"/>
                <a:sym typeface="Trebuchet MS"/>
              </a:rPr>
              <a:t>Iteration in Software vs. </a:t>
            </a:r>
            <a:endParaRPr/>
          </a:p>
          <a:p>
            <a:pPr marL="0" marR="0" lvl="0" indent="0" algn="r" rtl="0">
              <a:lnSpc>
                <a:spcPct val="100000"/>
              </a:lnSpc>
              <a:spcBef>
                <a:spcPts val="0"/>
              </a:spcBef>
              <a:spcAft>
                <a:spcPts val="0"/>
              </a:spcAft>
              <a:buClr>
                <a:schemeClr val="lt1"/>
              </a:buClr>
              <a:buFont typeface="Trebuchet MS"/>
              <a:buNone/>
            </a:pPr>
            <a:r>
              <a:rPr lang="en" sz="3000" b="1" i="0" u="none" strike="noStrike" cap="none">
                <a:solidFill>
                  <a:schemeClr val="lt1"/>
                </a:solidFill>
                <a:latin typeface="Trebuchet MS"/>
                <a:ea typeface="Trebuchet MS"/>
                <a:cs typeface="Trebuchet MS"/>
                <a:sym typeface="Trebuchet MS"/>
              </a:rPr>
              <a:t>Replication in Hardware</a:t>
            </a:r>
            <a:endParaRPr/>
          </a:p>
        </p:txBody>
      </p:sp>
      <p:sp>
        <p:nvSpPr>
          <p:cNvPr id="359" name="Google Shape;359;p54"/>
          <p:cNvSpPr txBox="1">
            <a:spLocks noGrp="1"/>
          </p:cNvSpPr>
          <p:nvPr>
            <p:ph type="body" idx="1"/>
          </p:nvPr>
        </p:nvSpPr>
        <p:spPr>
          <a:xfrm>
            <a:off x="457200" y="1600200"/>
            <a:ext cx="86868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2600"/>
              <a:t> </a:t>
            </a:r>
            <a:r>
              <a:rPr lang="en" sz="2600" b="0" i="0" u="none" strike="noStrike" cap="none">
                <a:solidFill>
                  <a:schemeClr val="dk2"/>
                </a:solidFill>
                <a:latin typeface="Trebuchet MS"/>
                <a:ea typeface="Trebuchet MS"/>
                <a:cs typeface="Trebuchet MS"/>
                <a:sym typeface="Trebuchet MS"/>
              </a:rPr>
              <a:t>In software, we write programs to handle multiple items through </a:t>
            </a:r>
            <a:r>
              <a:rPr lang="en" sz="2600" b="0" i="0" u="sng" strike="noStrike" cap="none">
                <a:solidFill>
                  <a:schemeClr val="dk2"/>
                </a:solidFill>
                <a:latin typeface="Trebuchet MS"/>
                <a:ea typeface="Trebuchet MS"/>
                <a:cs typeface="Trebuchet MS"/>
                <a:sym typeface="Trebuchet MS"/>
              </a:rPr>
              <a:t>iteration</a:t>
            </a:r>
            <a:r>
              <a:rPr lang="en" sz="2600" b="0" i="0" u="none" strike="noStrike" cap="none">
                <a:solidFill>
                  <a:schemeClr val="dk2"/>
                </a:solidFill>
                <a:latin typeface="Trebuchet MS"/>
                <a:ea typeface="Trebuchet MS"/>
                <a:cs typeface="Trebuchet MS"/>
                <a:sym typeface="Trebuchet MS"/>
              </a:rPr>
              <a:t>:</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while/for loops find the next item, then process it</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limited to handling ONE item at a time.</a:t>
            </a:r>
            <a:endParaRPr sz="2400" b="0" i="0" u="none" strike="noStrike" cap="none">
              <a:solidFill>
                <a:schemeClr val="dk2"/>
              </a:solidFill>
              <a:latin typeface="Trebuchet MS"/>
              <a:ea typeface="Trebuchet MS"/>
              <a:cs typeface="Trebuchet MS"/>
              <a:sym typeface="Trebuchet MS"/>
            </a:endParaRPr>
          </a:p>
          <a:p>
            <a:pPr marL="457200" marR="0" lvl="0" indent="0" algn="l" rtl="0">
              <a:lnSpc>
                <a:spcPct val="100000"/>
              </a:lnSpc>
              <a:spcBef>
                <a:spcPts val="0"/>
              </a:spcBef>
              <a:spcAft>
                <a:spcPts val="0"/>
              </a:spcAft>
              <a:buNone/>
            </a:pPr>
            <a:endParaRPr/>
          </a:p>
          <a:p>
            <a:pPr marL="342900" marR="0" lvl="0" indent="-152400" algn="l" rtl="0">
              <a:lnSpc>
                <a:spcPct val="100000"/>
              </a:lnSpc>
              <a:spcBef>
                <a:spcPts val="0"/>
              </a:spcBef>
              <a:spcAft>
                <a:spcPts val="0"/>
              </a:spcAft>
              <a:buClr>
                <a:schemeClr val="dk2"/>
              </a:buClr>
              <a:buFont typeface="Trebuchet MS"/>
              <a:buNone/>
            </a:pPr>
            <a:r>
              <a:rPr lang="en" sz="2600"/>
              <a:t> </a:t>
            </a:r>
            <a:r>
              <a:rPr lang="en" sz="2600" b="0" i="0" u="none" strike="noStrike" cap="none">
                <a:solidFill>
                  <a:schemeClr val="dk2"/>
                </a:solidFill>
                <a:latin typeface="Trebuchet MS"/>
                <a:ea typeface="Trebuchet MS"/>
                <a:cs typeface="Trebuchet MS"/>
                <a:sym typeface="Trebuchet MS"/>
              </a:rPr>
              <a:t>In hardware, we build circuits to handle multiple items through </a:t>
            </a:r>
            <a:r>
              <a:rPr lang="en" sz="2600" b="0" i="0" u="sng" strike="noStrike" cap="none">
                <a:solidFill>
                  <a:schemeClr val="dk2"/>
                </a:solidFill>
                <a:latin typeface="Trebuchet MS"/>
                <a:ea typeface="Trebuchet MS"/>
                <a:cs typeface="Trebuchet MS"/>
                <a:sym typeface="Trebuchet MS"/>
              </a:rPr>
              <a:t>replication</a:t>
            </a:r>
            <a:r>
              <a:rPr lang="en" sz="2600" b="0" i="0" u="none" strike="noStrike" cap="none">
                <a:solidFill>
                  <a:schemeClr val="dk2"/>
                </a:solidFill>
                <a:latin typeface="Trebuchet MS"/>
                <a:ea typeface="Trebuchet MS"/>
                <a:cs typeface="Trebuchet MS"/>
                <a:sym typeface="Trebuchet MS"/>
              </a:rPr>
              <a:t>:</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create multiple copies of the gates, and allow each copy to act on one item.</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all gates act at the same time, on MANY items (one per gate)</a:t>
            </a:r>
            <a:endParaRPr/>
          </a:p>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The Transistor</a:t>
            </a:r>
            <a:endParaRPr/>
          </a:p>
        </p:txBody>
      </p:sp>
      <p:sp>
        <p:nvSpPr>
          <p:cNvPr id="82" name="Google Shape;82;p14"/>
          <p:cNvSpPr txBox="1">
            <a:spLocks noGrp="1"/>
          </p:cNvSpPr>
          <p:nvPr>
            <p:ph type="body" idx="1"/>
          </p:nvPr>
        </p:nvSpPr>
        <p:spPr>
          <a:xfrm>
            <a:off x="457200" y="1600200"/>
            <a:ext cx="86868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A device used to control the</a:t>
            </a:r>
            <a:br>
              <a:rPr lang="en" sz="3000" b="0" i="0" u="none" strike="noStrike" cap="none" dirty="0">
                <a:solidFill>
                  <a:schemeClr val="dk2"/>
                </a:solidFill>
                <a:latin typeface="Trebuchet MS"/>
                <a:ea typeface="Trebuchet MS"/>
                <a:cs typeface="Trebuchet MS"/>
                <a:sym typeface="Trebuchet MS"/>
              </a:rPr>
            </a:br>
            <a:r>
              <a:rPr lang="en" sz="3000" b="0" i="0" u="none" strike="noStrike" cap="none" dirty="0">
                <a:solidFill>
                  <a:schemeClr val="dk2"/>
                </a:solidFill>
                <a:latin typeface="Trebuchet MS"/>
                <a:ea typeface="Trebuchet MS"/>
                <a:cs typeface="Trebuchet MS"/>
                <a:sym typeface="Trebuchet MS"/>
              </a:rPr>
              <a:t>flow of current.</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built using semiconductor </a:t>
            </a:r>
            <a:br>
              <a:rPr lang="en" sz="2400" b="0" i="0" u="none" strike="noStrike" cap="none" dirty="0">
                <a:solidFill>
                  <a:schemeClr val="dk2"/>
                </a:solidFill>
                <a:latin typeface="Trebuchet MS"/>
                <a:ea typeface="Trebuchet MS"/>
                <a:cs typeface="Trebuchet MS"/>
                <a:sym typeface="Trebuchet MS"/>
              </a:rPr>
            </a:br>
            <a:r>
              <a:rPr lang="en" sz="2400" b="0" i="0" u="none" strike="noStrike" cap="none" dirty="0">
                <a:solidFill>
                  <a:schemeClr val="dk2"/>
                </a:solidFill>
                <a:latin typeface="Trebuchet MS"/>
                <a:ea typeface="Trebuchet MS"/>
                <a:cs typeface="Trebuchet MS"/>
                <a:sym typeface="Trebuchet MS"/>
              </a:rPr>
              <a:t>materials, most often silicon</a:t>
            </a:r>
            <a:br>
              <a:rPr lang="en" sz="2400" b="0" i="0" u="none" strike="noStrike" cap="none" dirty="0">
                <a:solidFill>
                  <a:schemeClr val="dk2"/>
                </a:solidFill>
                <a:latin typeface="Trebuchet MS"/>
                <a:ea typeface="Trebuchet MS"/>
                <a:cs typeface="Trebuchet MS"/>
                <a:sym typeface="Trebuchet MS"/>
              </a:rPr>
            </a:br>
            <a:endParaRPr dirty="0"/>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Each transistor functions like a small on/off switch, operated electronically.</a:t>
            </a:r>
            <a:br>
              <a:rPr lang="en" sz="3000" b="0" i="0" u="none" strike="noStrike" cap="none" dirty="0">
                <a:solidFill>
                  <a:schemeClr val="dk2"/>
                </a:solidFill>
                <a:latin typeface="Trebuchet MS"/>
                <a:ea typeface="Trebuchet MS"/>
                <a:cs typeface="Trebuchet MS"/>
                <a:sym typeface="Trebuchet MS"/>
              </a:rPr>
            </a:br>
            <a:endParaRPr dirty="0"/>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Assemblies of transistors are the main component in computer hardware.</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usually, transistors are printed inside of other chips</a:t>
            </a:r>
            <a:endParaRPr dirty="0"/>
          </a:p>
        </p:txBody>
      </p:sp>
      <p:pic>
        <p:nvPicPr>
          <p:cNvPr id="83" name="Google Shape;83;p14"/>
          <p:cNvPicPr preferRelativeResize="0"/>
          <p:nvPr/>
        </p:nvPicPr>
        <p:blipFill rotWithShape="1">
          <a:blip r:embed="rId3">
            <a:alphaModFix/>
          </a:blip>
          <a:srcRect/>
          <a:stretch/>
        </p:blipFill>
        <p:spPr>
          <a:xfrm>
            <a:off x="6116200" y="0"/>
            <a:ext cx="3027900" cy="2960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Hardware Replication</a:t>
            </a:r>
            <a:endParaRPr/>
          </a:p>
        </p:txBody>
      </p:sp>
      <p:sp>
        <p:nvSpPr>
          <p:cNvPr id="365" name="Google Shape;365;p55"/>
          <p:cNvSpPr txBox="1">
            <a:spLocks noGrp="1"/>
          </p:cNvSpPr>
          <p:nvPr>
            <p:ph type="body" idx="1"/>
          </p:nvPr>
        </p:nvSpPr>
        <p:spPr>
          <a:xfrm>
            <a:off x="457200" y="1600200"/>
            <a:ext cx="60801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Advantages of replicating hardware:</a:t>
            </a: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replication hardware is more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elegant than iteration hardware</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iteration requires extra hardware to </a:t>
            </a:r>
            <a:br>
              <a:rPr lang="en" sz="2400" b="0" i="0" u="none" strike="noStrike" cap="none">
                <a:solidFill>
                  <a:schemeClr val="dk2"/>
                </a:solidFill>
                <a:latin typeface="Trebuchet MS"/>
                <a:ea typeface="Trebuchet MS"/>
                <a:cs typeface="Trebuchet MS"/>
                <a:sym typeface="Trebuchet MS"/>
              </a:rPr>
            </a:br>
            <a:r>
              <a:rPr lang="en" sz="2400" b="0" i="0" u="none" strike="noStrike" cap="none">
                <a:solidFill>
                  <a:schemeClr val="dk2"/>
                </a:solidFill>
                <a:latin typeface="Trebuchet MS"/>
                <a:ea typeface="Trebuchet MS"/>
                <a:cs typeface="Trebuchet MS"/>
                <a:sym typeface="Trebuchet MS"/>
              </a:rPr>
              <a:t>select one item, move it into place, </a:t>
            </a:r>
            <a:br>
              <a:rPr lang="en" sz="2400" b="0" i="0" u="none" strike="noStrike" cap="none">
                <a:solidFill>
                  <a:schemeClr val="dk2"/>
                </a:solidFill>
                <a:latin typeface="Trebuchet MS"/>
                <a:ea typeface="Trebuchet MS"/>
                <a:cs typeface="Trebuchet MS"/>
                <a:sym typeface="Trebuchet MS"/>
              </a:rPr>
            </a:br>
            <a:r>
              <a:rPr lang="en" sz="2400" b="0" i="0" u="none" strike="noStrike" cap="none">
                <a:solidFill>
                  <a:schemeClr val="dk2"/>
                </a:solidFill>
                <a:latin typeface="Trebuchet MS"/>
                <a:ea typeface="Trebuchet MS"/>
                <a:cs typeface="Trebuchet MS"/>
                <a:sym typeface="Trebuchet MS"/>
              </a:rPr>
              <a:t>compute it, then move the result back.</a:t>
            </a:r>
            <a:endParaRPr/>
          </a:p>
          <a:p>
            <a:pPr marL="914400" marR="0" lvl="1" indent="-381000" algn="l" rtl="0">
              <a:lnSpc>
                <a:spcPct val="100000"/>
              </a:lnSpc>
              <a:spcBef>
                <a:spcPts val="0"/>
              </a:spcBef>
              <a:spcAft>
                <a:spcPts val="0"/>
              </a:spcAft>
              <a:buClr>
                <a:schemeClr val="dk2"/>
              </a:buClr>
              <a:buSzPts val="1920"/>
              <a:buFont typeface="Courier New"/>
              <a:buChar char="o"/>
            </a:pPr>
            <a:r>
              <a:rPr lang="en"/>
              <a:t>replication is </a:t>
            </a:r>
            <a:r>
              <a:rPr lang="en" sz="2400" b="0" i="0" u="none" strike="noStrike" cap="none">
                <a:solidFill>
                  <a:schemeClr val="dk2"/>
                </a:solidFill>
                <a:latin typeface="Trebuchet MS"/>
                <a:ea typeface="Trebuchet MS"/>
                <a:cs typeface="Trebuchet MS"/>
                <a:sym typeface="Trebuchet MS"/>
              </a:rPr>
              <a:t>easier to understand, design, build, debug, and use</a:t>
            </a:r>
            <a:endParaRPr/>
          </a:p>
        </p:txBody>
      </p:sp>
      <p:pic>
        <p:nvPicPr>
          <p:cNvPr id="366" name="Google Shape;366;p55"/>
          <p:cNvPicPr preferRelativeResize="0"/>
          <p:nvPr/>
        </p:nvPicPr>
        <p:blipFill rotWithShape="1">
          <a:blip r:embed="rId3">
            <a:alphaModFix/>
          </a:blip>
          <a:srcRect/>
          <a:stretch/>
        </p:blipFill>
        <p:spPr>
          <a:xfrm>
            <a:off x="6670125" y="-204575"/>
            <a:ext cx="5189400" cy="5177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Hardware Replication</a:t>
            </a:r>
            <a:endParaRPr/>
          </a:p>
        </p:txBody>
      </p:sp>
      <p:sp>
        <p:nvSpPr>
          <p:cNvPr id="372" name="Google Shape;372;p56"/>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Advantages of replicating hardware components:</a:t>
            </a: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replication hardware increases performance dramatically</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all operations are performed simultaneously!</a:t>
            </a: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For example:  calculating the Boolean NOT of 32 numbers</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iteration -- takes 32 steps to calculate one at a time</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replication -- all 32 are calculated in </a:t>
            </a:r>
            <a:r>
              <a:rPr lang="en" sz="2400" b="0" i="0" u="sng" strike="noStrike" cap="none">
                <a:solidFill>
                  <a:schemeClr val="dk2"/>
                </a:solidFill>
                <a:latin typeface="Trebuchet MS"/>
                <a:ea typeface="Trebuchet MS"/>
                <a:cs typeface="Trebuchet MS"/>
                <a:sym typeface="Trebuchet MS"/>
              </a:rPr>
              <a:t>parallel</a:t>
            </a:r>
            <a:r>
              <a:rPr lang="en" sz="2400" b="0" i="0" u="none" strike="noStrike" cap="none">
                <a:solidFill>
                  <a:schemeClr val="dk2"/>
                </a:solidFill>
                <a:latin typeface="Trebuchet MS"/>
                <a:ea typeface="Trebuchet MS"/>
                <a:cs typeface="Trebuchet MS"/>
                <a:sym typeface="Trebuchet MS"/>
              </a:rPr>
              <a:t>, in one step</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Gate and Chip Minimization</a:t>
            </a:r>
            <a:endParaRPr/>
          </a:p>
        </p:txBody>
      </p:sp>
      <p:sp>
        <p:nvSpPr>
          <p:cNvPr id="378" name="Google Shape;378;p57"/>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The drive for replication is balanced by a need for minimization:</a:t>
            </a:r>
            <a:endParaRPr sz="3000" b="0" i="0" u="none" strike="noStrike" cap="none">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circuit elements consume power and generate heat</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smaller chips are physically faster (electrons do not have to travel as far)</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chips with fewer gates are less expensive to produce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Using Spare Gates</a:t>
            </a:r>
            <a:endParaRPr/>
          </a:p>
        </p:txBody>
      </p:sp>
      <p:sp>
        <p:nvSpPr>
          <p:cNvPr id="384" name="Google Shape;384;p5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Sometimes it’s advantageous to use spare gates in an existing chip.</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This circuit seems to need two chips:  a NAND chip and a NOT chip.</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But, we can build</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NOT gates from</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NAND gates.</a:t>
            </a:r>
            <a:endParaRPr/>
          </a:p>
        </p:txBody>
      </p:sp>
      <p:pic>
        <p:nvPicPr>
          <p:cNvPr id="385" name="Google Shape;385;p58"/>
          <p:cNvPicPr preferRelativeResize="0"/>
          <p:nvPr/>
        </p:nvPicPr>
        <p:blipFill rotWithShape="1">
          <a:blip r:embed="rId3">
            <a:alphaModFix/>
          </a:blip>
          <a:srcRect/>
          <a:stretch/>
        </p:blipFill>
        <p:spPr>
          <a:xfrm>
            <a:off x="4531900" y="4069025"/>
            <a:ext cx="4612200" cy="2788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Group Problem Solving</a:t>
            </a:r>
            <a:endParaRPr/>
          </a:p>
        </p:txBody>
      </p:sp>
      <p:sp>
        <p:nvSpPr>
          <p:cNvPr id="198" name="Google Shape;198;p30"/>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US" sz="3000" b="0" i="0" u="none" strike="noStrike" cap="none" dirty="0">
                <a:solidFill>
                  <a:schemeClr val="dk2"/>
                </a:solidFill>
                <a:latin typeface="Trebuchet MS"/>
                <a:ea typeface="Trebuchet MS"/>
                <a:cs typeface="Trebuchet MS"/>
                <a:sym typeface="Trebuchet MS"/>
              </a:rPr>
              <a:t>How can we reproduce a NOT gate with a NAND gate?</a:t>
            </a:r>
            <a:endParaRPr dirty="0"/>
          </a:p>
        </p:txBody>
      </p:sp>
    </p:spTree>
    <p:extLst>
      <p:ext uri="{BB962C8B-B14F-4D97-AF65-F5344CB8AC3E}">
        <p14:creationId xmlns:p14="http://schemas.microsoft.com/office/powerpoint/2010/main" val="38534970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Using Spare Gates</a:t>
            </a:r>
            <a:endParaRPr/>
          </a:p>
        </p:txBody>
      </p:sp>
      <p:sp>
        <p:nvSpPr>
          <p:cNvPr id="391" name="Google Shape;391;p59"/>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Note that </a:t>
            </a:r>
            <a:r>
              <a:rPr lang="en" sz="3000" b="0" i="1" u="none" strike="noStrike" cap="none" dirty="0">
                <a:solidFill>
                  <a:schemeClr val="dk2"/>
                </a:solidFill>
                <a:latin typeface="Trebuchet MS"/>
                <a:ea typeface="Trebuchet MS"/>
                <a:cs typeface="Trebuchet MS"/>
                <a:sym typeface="Trebuchet MS"/>
              </a:rPr>
              <a:t>(1 NAND x) = NOT x</a:t>
            </a:r>
            <a:endParaRPr dirty="0"/>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If we tie one of the inputs of a NAND gate to the +5V line (Boolean 1), then the gate will function like a NOT gate.</a:t>
            </a:r>
            <a:endParaRPr dirty="0"/>
          </a:p>
        </p:txBody>
      </p:sp>
      <p:pic>
        <p:nvPicPr>
          <p:cNvPr id="392" name="Google Shape;392;p59"/>
          <p:cNvPicPr preferRelativeResize="0"/>
          <p:nvPr/>
        </p:nvPicPr>
        <p:blipFill rotWithShape="1">
          <a:blip r:embed="rId3">
            <a:alphaModFix/>
          </a:blip>
          <a:srcRect/>
          <a:stretch/>
        </p:blipFill>
        <p:spPr>
          <a:xfrm>
            <a:off x="4057200" y="3782100"/>
            <a:ext cx="5086800" cy="3075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0"/>
          <p:cNvSpPr txBox="1">
            <a:spLocks noGrp="1"/>
          </p:cNvSpPr>
          <p:nvPr>
            <p:ph type="title"/>
          </p:nvPr>
        </p:nvSpPr>
        <p:spPr>
          <a:xfrm>
            <a:off x="457200" y="274633"/>
            <a:ext cx="8686800" cy="11433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Power Distribution and Heat Dissipation</a:t>
            </a:r>
            <a:endParaRPr/>
          </a:p>
        </p:txBody>
      </p:sp>
      <p:sp>
        <p:nvSpPr>
          <p:cNvPr id="398" name="Google Shape;398;p60"/>
          <p:cNvSpPr txBox="1">
            <a:spLocks noGrp="1"/>
          </p:cNvSpPr>
          <p:nvPr>
            <p:ph type="body" idx="1"/>
          </p:nvPr>
        </p:nvSpPr>
        <p:spPr>
          <a:xfrm>
            <a:off x="457200" y="1584150"/>
            <a:ext cx="8686800" cy="4983600"/>
          </a:xfrm>
          <a:prstGeom prst="rect">
            <a:avLst/>
          </a:prstGeom>
          <a:noFill/>
          <a:ln>
            <a:noFill/>
          </a:ln>
        </p:spPr>
        <p:txBody>
          <a:bodyPr spcFirstLastPara="1" wrap="square" lIns="91425" tIns="91425" rIns="91425" bIns="91425" anchor="t" anchorCtr="0">
            <a:noAutofit/>
          </a:bodyPr>
          <a:lstStyle/>
          <a:p>
            <a:pPr marL="457200" marR="0" lvl="0" indent="-406400" algn="l" rtl="0">
              <a:lnSpc>
                <a:spcPct val="100000"/>
              </a:lnSpc>
              <a:spcBef>
                <a:spcPts val="0"/>
              </a:spcBef>
              <a:spcAft>
                <a:spcPts val="0"/>
              </a:spcAft>
              <a:buClr>
                <a:schemeClr val="dk2"/>
              </a:buClr>
              <a:buSzPts val="2800"/>
              <a:buFont typeface="Arial"/>
              <a:buChar char="●"/>
            </a:pPr>
            <a:r>
              <a:rPr lang="en" sz="2800" b="0" i="0" u="none" strike="noStrike" cap="none">
                <a:solidFill>
                  <a:schemeClr val="dk2"/>
                </a:solidFill>
                <a:latin typeface="Trebuchet MS"/>
                <a:ea typeface="Trebuchet MS"/>
                <a:cs typeface="Trebuchet MS"/>
                <a:sym typeface="Trebuchet MS"/>
              </a:rPr>
              <a:t>All electrical devices consume power, and computer engineers need to consider how to deliver this power (and have a large enough power supply).</a:t>
            </a:r>
            <a:endParaRPr/>
          </a:p>
          <a:p>
            <a:pPr marL="457200" marR="0" lvl="0" indent="-406400" algn="l" rtl="0">
              <a:lnSpc>
                <a:spcPct val="100000"/>
              </a:lnSpc>
              <a:spcBef>
                <a:spcPts val="0"/>
              </a:spcBef>
              <a:spcAft>
                <a:spcPts val="0"/>
              </a:spcAft>
              <a:buClr>
                <a:schemeClr val="dk2"/>
              </a:buClr>
              <a:buSzPts val="2800"/>
              <a:buFont typeface="Arial"/>
              <a:buChar char="●"/>
            </a:pPr>
            <a:r>
              <a:rPr lang="en" sz="2800" b="0" i="0" u="none" strike="noStrike" cap="none">
                <a:solidFill>
                  <a:schemeClr val="dk2"/>
                </a:solidFill>
                <a:latin typeface="Trebuchet MS"/>
                <a:ea typeface="Trebuchet MS"/>
                <a:cs typeface="Trebuchet MS"/>
                <a:sym typeface="Trebuchet MS"/>
              </a:rPr>
              <a:t>All electrical devices that consume power generate heat.</a:t>
            </a:r>
            <a:endParaRPr/>
          </a:p>
          <a:p>
            <a:pPr marL="457200" marR="0" lvl="0" indent="-406400" algn="l" rtl="0">
              <a:lnSpc>
                <a:spcPct val="100000"/>
              </a:lnSpc>
              <a:spcBef>
                <a:spcPts val="0"/>
              </a:spcBef>
              <a:spcAft>
                <a:spcPts val="0"/>
              </a:spcAft>
              <a:buClr>
                <a:schemeClr val="dk2"/>
              </a:buClr>
              <a:buSzPts val="2800"/>
              <a:buFont typeface="Arial"/>
              <a:buChar char="●"/>
            </a:pPr>
            <a:r>
              <a:rPr lang="en" sz="2800" b="0" i="0" u="none" strike="noStrike" cap="none">
                <a:solidFill>
                  <a:schemeClr val="dk2"/>
                </a:solidFill>
                <a:latin typeface="Trebuchet MS"/>
                <a:ea typeface="Trebuchet MS"/>
                <a:cs typeface="Trebuchet MS"/>
                <a:sym typeface="Trebuchet MS"/>
              </a:rPr>
              <a:t>The amount of heat generated is proportional to the power consumed.</a:t>
            </a:r>
            <a:endParaRPr/>
          </a:p>
          <a:p>
            <a:pPr marL="457200" marR="0" lvl="0" indent="-406400" algn="l" rtl="0">
              <a:lnSpc>
                <a:spcPct val="100000"/>
              </a:lnSpc>
              <a:spcBef>
                <a:spcPts val="0"/>
              </a:spcBef>
              <a:spcAft>
                <a:spcPts val="0"/>
              </a:spcAft>
              <a:buClr>
                <a:schemeClr val="dk2"/>
              </a:buClr>
              <a:buSzPts val="2800"/>
              <a:buFont typeface="Arial"/>
              <a:buChar char="●"/>
            </a:pPr>
            <a:r>
              <a:rPr lang="en" sz="2800" b="0" i="0" u="none" strike="noStrike" cap="none">
                <a:solidFill>
                  <a:schemeClr val="dk2"/>
                </a:solidFill>
                <a:latin typeface="Trebuchet MS"/>
                <a:ea typeface="Trebuchet MS"/>
                <a:cs typeface="Trebuchet MS"/>
                <a:sym typeface="Trebuchet MS"/>
              </a:rPr>
              <a:t>High temperatures cause electronics to fail, so we need to ensure that heat dissipation is sufficient for each design.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Timing</a:t>
            </a:r>
            <a:endParaRPr/>
          </a:p>
        </p:txBody>
      </p:sp>
      <p:sp>
        <p:nvSpPr>
          <p:cNvPr id="404" name="Google Shape;404;p6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Circuit operations take a finite amount of time:</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a gate does not act instantly, but takes time to </a:t>
            </a:r>
            <a:r>
              <a:rPr lang="en" sz="2400" b="0" i="0" u="sng" strike="noStrike" cap="none">
                <a:solidFill>
                  <a:schemeClr val="dk2"/>
                </a:solidFill>
                <a:latin typeface="Trebuchet MS"/>
                <a:ea typeface="Trebuchet MS"/>
                <a:cs typeface="Trebuchet MS"/>
                <a:sym typeface="Trebuchet MS"/>
              </a:rPr>
              <a:t>settle</a:t>
            </a:r>
            <a:r>
              <a:rPr lang="en" sz="2400" b="0" i="0" u="none" strike="noStrike" cap="none">
                <a:solidFill>
                  <a:schemeClr val="dk2"/>
                </a:solidFill>
                <a:latin typeface="Trebuchet MS"/>
                <a:ea typeface="Trebuchet MS"/>
                <a:cs typeface="Trebuchet MS"/>
                <a:sym typeface="Trebuchet MS"/>
              </a:rPr>
              <a:t> (change the output after the input changes)</a:t>
            </a:r>
            <a:br>
              <a:rPr lang="en" sz="2400" b="0" i="0" u="none" strike="noStrike" cap="none">
                <a:solidFill>
                  <a:schemeClr val="dk2"/>
                </a:solidFill>
                <a:latin typeface="Trebuchet MS"/>
                <a:ea typeface="Trebuchet MS"/>
                <a:cs typeface="Trebuchet MS"/>
                <a:sym typeface="Trebuchet MS"/>
              </a:rPr>
            </a:b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signals (current) take time to travel through the system: the length of wire between the clock and the IC determines when a clock signal arrives</a:t>
            </a:r>
            <a:endParaRPr/>
          </a:p>
          <a:p>
            <a:pPr marL="342900" marR="0" lvl="0" indent="-152400" algn="l" rtl="0">
              <a:lnSpc>
                <a:spcPct val="100000"/>
              </a:lnSpc>
              <a:spcBef>
                <a:spcPts val="0"/>
              </a:spcBef>
              <a:spcAft>
                <a:spcPts val="0"/>
              </a:spcAft>
              <a:buClr>
                <a:schemeClr val="dk2"/>
              </a:buClr>
              <a:buFont typeface="Trebuchet MS"/>
              <a:buNone/>
            </a:pPr>
            <a:br>
              <a:rPr lang="en" u="sng"/>
            </a:br>
            <a:r>
              <a:rPr lang="en" sz="3000" b="0" i="0" u="sng" strike="noStrike" cap="none">
                <a:solidFill>
                  <a:schemeClr val="dk2"/>
                </a:solidFill>
                <a:latin typeface="Trebuchet MS"/>
                <a:ea typeface="Trebuchet MS"/>
                <a:cs typeface="Trebuchet MS"/>
                <a:sym typeface="Trebuchet MS"/>
              </a:rPr>
              <a:t>Clock skew</a:t>
            </a:r>
            <a:r>
              <a:rPr lang="en" sz="3000" b="0" i="0" u="none" strike="noStrike" cap="none">
                <a:solidFill>
                  <a:schemeClr val="dk2"/>
                </a:solidFill>
                <a:latin typeface="Trebuchet MS"/>
                <a:ea typeface="Trebuchet MS"/>
                <a:cs typeface="Trebuchet MS"/>
                <a:sym typeface="Trebuchet MS"/>
              </a:rPr>
              <a:t>:  when the difference in signal travel time causes a problem in a circuit.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Moore’s Law</a:t>
            </a:r>
            <a:endParaRPr/>
          </a:p>
        </p:txBody>
      </p:sp>
      <p:sp>
        <p:nvSpPr>
          <p:cNvPr id="410" name="Google Shape;410;p62"/>
          <p:cNvSpPr txBox="1">
            <a:spLocks noGrp="1"/>
          </p:cNvSpPr>
          <p:nvPr>
            <p:ph type="body" idx="1"/>
          </p:nvPr>
        </p:nvSpPr>
        <p:spPr>
          <a:xfrm>
            <a:off x="208875" y="1600200"/>
            <a:ext cx="32271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Gordon Moore, cofounder of Intel observed in 1965 that the density of transistors per square inch, had doubled every year, historically.</a:t>
            </a:r>
            <a:endParaRPr/>
          </a:p>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pic>
        <p:nvPicPr>
          <p:cNvPr id="411" name="Google Shape;411;p62"/>
          <p:cNvPicPr preferRelativeResize="0"/>
          <p:nvPr/>
        </p:nvPicPr>
        <p:blipFill rotWithShape="1">
          <a:blip r:embed="rId3">
            <a:alphaModFix/>
          </a:blip>
          <a:srcRect/>
          <a:stretch/>
        </p:blipFill>
        <p:spPr>
          <a:xfrm>
            <a:off x="3435946" y="0"/>
            <a:ext cx="5770800" cy="6858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The Limit of Moore’s Law</a:t>
            </a:r>
            <a:endParaRPr/>
          </a:p>
        </p:txBody>
      </p:sp>
      <p:sp>
        <p:nvSpPr>
          <p:cNvPr id="417" name="Google Shape;417;p63"/>
          <p:cNvSpPr txBox="1">
            <a:spLocks noGrp="1"/>
          </p:cNvSpPr>
          <p:nvPr>
            <p:ph type="body" idx="1"/>
          </p:nvPr>
        </p:nvSpPr>
        <p:spPr>
          <a:xfrm>
            <a:off x="339425" y="1564100"/>
            <a:ext cx="8804700" cy="5003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“In terms of size [of transistors] you can see that we're approaching the size of atoms which is a fundamental barrier, but it'll be two or three generations before we get that far—but that's as far out as we've ever been able to see. We have another 10 to 20 years before we reach a fundamental limit. By then they'll be able to make bigger chips and have transistor budgets in the billions.” (Moore, 1995)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The Transistor</a:t>
            </a:r>
            <a:endParaRPr/>
          </a:p>
        </p:txBody>
      </p:sp>
      <p:pic>
        <p:nvPicPr>
          <p:cNvPr id="89" name="Google Shape;89;p15"/>
          <p:cNvPicPr preferRelativeResize="0"/>
          <p:nvPr/>
        </p:nvPicPr>
        <p:blipFill rotWithShape="1">
          <a:blip r:embed="rId3">
            <a:alphaModFix/>
          </a:blip>
          <a:srcRect/>
          <a:stretch/>
        </p:blipFill>
        <p:spPr>
          <a:xfrm>
            <a:off x="0" y="1600200"/>
            <a:ext cx="6533400" cy="3894300"/>
          </a:xfrm>
          <a:prstGeom prst="rect">
            <a:avLst/>
          </a:prstGeom>
          <a:noFill/>
          <a:ln>
            <a:noFill/>
          </a:ln>
        </p:spPr>
      </p:pic>
      <p:sp>
        <p:nvSpPr>
          <p:cNvPr id="90" name="Google Shape;90;p15"/>
          <p:cNvSpPr txBox="1"/>
          <p:nvPr/>
        </p:nvSpPr>
        <p:spPr>
          <a:xfrm>
            <a:off x="6533275" y="1558500"/>
            <a:ext cx="2610600" cy="472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0" i="0" u="none" strike="noStrike" cap="none">
                <a:solidFill>
                  <a:srgbClr val="000000"/>
                </a:solidFill>
                <a:latin typeface="Arial"/>
                <a:ea typeface="Arial"/>
                <a:cs typeface="Arial"/>
                <a:sym typeface="Arial"/>
              </a:rPr>
              <a:t>C = Collector</a:t>
            </a:r>
            <a:endParaRPr/>
          </a:p>
          <a:p>
            <a:pPr marL="0" marR="0" lvl="0" indent="0" algn="l" rtl="0">
              <a:lnSpc>
                <a:spcPct val="100000"/>
              </a:lnSpc>
              <a:spcBef>
                <a:spcPts val="0"/>
              </a:spcBef>
              <a:spcAft>
                <a:spcPts val="0"/>
              </a:spcAft>
              <a:buClr>
                <a:srgbClr val="000000"/>
              </a:buClr>
              <a:buFont typeface="Arial"/>
              <a:buNone/>
            </a:pPr>
            <a:r>
              <a:rPr lang="en" sz="1800" b="0" i="0" u="none" strike="noStrike" cap="none">
                <a:solidFill>
                  <a:srgbClr val="000000"/>
                </a:solidFill>
                <a:latin typeface="Arial"/>
                <a:ea typeface="Arial"/>
                <a:cs typeface="Arial"/>
                <a:sym typeface="Arial"/>
              </a:rPr>
              <a:t>B = Base</a:t>
            </a:r>
            <a:endParaRPr/>
          </a:p>
          <a:p>
            <a:pPr marL="0" marR="0" lvl="0" indent="0" algn="l" rtl="0">
              <a:lnSpc>
                <a:spcPct val="100000"/>
              </a:lnSpc>
              <a:spcBef>
                <a:spcPts val="0"/>
              </a:spcBef>
              <a:spcAft>
                <a:spcPts val="0"/>
              </a:spcAft>
              <a:buClr>
                <a:srgbClr val="000000"/>
              </a:buClr>
              <a:buFont typeface="Arial"/>
              <a:buNone/>
            </a:pPr>
            <a:r>
              <a:rPr lang="en" sz="1800" b="0" i="0" u="none" strike="noStrike" cap="none">
                <a:solidFill>
                  <a:srgbClr val="000000"/>
                </a:solidFill>
                <a:latin typeface="Arial"/>
                <a:ea typeface="Arial"/>
                <a:cs typeface="Arial"/>
                <a:sym typeface="Arial"/>
              </a:rPr>
              <a:t>E = Emitter</a:t>
            </a:r>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No current into B = </a:t>
            </a:r>
            <a:endParaRPr b="1"/>
          </a:p>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OFF </a:t>
            </a:r>
            <a:br>
              <a:rPr lang="en" sz="1800" b="0" i="0" u="none" strike="noStrike" cap="none">
                <a:solidFill>
                  <a:srgbClr val="000000"/>
                </a:solidFill>
                <a:latin typeface="Arial"/>
                <a:ea typeface="Arial"/>
                <a:cs typeface="Arial"/>
                <a:sym typeface="Arial"/>
              </a:rPr>
            </a:br>
            <a:r>
              <a:rPr lang="en" sz="1800" b="0" i="0" u="none" strike="noStrike" cap="none">
                <a:solidFill>
                  <a:srgbClr val="000000"/>
                </a:solidFill>
                <a:latin typeface="Arial"/>
                <a:ea typeface="Arial"/>
                <a:cs typeface="Arial"/>
                <a:sym typeface="Arial"/>
              </a:rPr>
              <a:t>(no flow from C to E)</a:t>
            </a:r>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Small current into B = </a:t>
            </a:r>
            <a:endParaRPr b="1"/>
          </a:p>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ON </a:t>
            </a:r>
            <a:br>
              <a:rPr lang="en" sz="1800" b="0" i="0" u="none" strike="noStrike" cap="none">
                <a:solidFill>
                  <a:srgbClr val="000000"/>
                </a:solidFill>
                <a:latin typeface="Arial"/>
                <a:ea typeface="Arial"/>
                <a:cs typeface="Arial"/>
                <a:sym typeface="Arial"/>
              </a:rPr>
            </a:br>
            <a:r>
              <a:rPr lang="en" sz="1800" b="0" i="0" u="none" strike="noStrike" cap="none">
                <a:solidFill>
                  <a:srgbClr val="000000"/>
                </a:solidFill>
                <a:latin typeface="Arial"/>
                <a:ea typeface="Arial"/>
                <a:cs typeface="Arial"/>
                <a:sym typeface="Arial"/>
              </a:rPr>
              <a:t>(larger flow from C to E)</a:t>
            </a:r>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Circuit Boards and Layers</a:t>
            </a:r>
            <a:endParaRPr/>
          </a:p>
        </p:txBody>
      </p:sp>
      <p:sp>
        <p:nvSpPr>
          <p:cNvPr id="423" name="Google Shape;423;p64"/>
          <p:cNvSpPr txBox="1">
            <a:spLocks noGrp="1"/>
          </p:cNvSpPr>
          <p:nvPr>
            <p:ph type="body" idx="1"/>
          </p:nvPr>
        </p:nvSpPr>
        <p:spPr>
          <a:xfrm>
            <a:off x="0" y="1417825"/>
            <a:ext cx="8783100" cy="51501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Most production circuits are built by connecting components to a printed circuit board:</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fiberglass layer (often green)</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thin metal strips printed on </a:t>
            </a:r>
            <a:br>
              <a:rPr lang="en" sz="2400" b="0" i="0" u="none" strike="noStrike" cap="none">
                <a:solidFill>
                  <a:schemeClr val="dk2"/>
                </a:solidFill>
                <a:latin typeface="Trebuchet MS"/>
                <a:ea typeface="Trebuchet MS"/>
                <a:cs typeface="Trebuchet MS"/>
                <a:sym typeface="Trebuchet MS"/>
              </a:rPr>
            </a:br>
            <a:r>
              <a:rPr lang="en" sz="2400" b="0" i="0" u="none" strike="noStrike" cap="none">
                <a:solidFill>
                  <a:schemeClr val="dk2"/>
                </a:solidFill>
                <a:latin typeface="Trebuchet MS"/>
                <a:ea typeface="Trebuchet MS"/>
                <a:cs typeface="Trebuchet MS"/>
                <a:sym typeface="Trebuchet MS"/>
              </a:rPr>
              <a:t>the surface</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holes for connecting IC’s, </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resistors, capacitors, etc</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can be printed in layers </a:t>
            </a:r>
            <a:br>
              <a:rPr lang="en" sz="2400" b="0" i="0" u="none" strike="noStrike" cap="none">
                <a:solidFill>
                  <a:schemeClr val="dk2"/>
                </a:solidFill>
                <a:latin typeface="Trebuchet MS"/>
                <a:ea typeface="Trebuchet MS"/>
                <a:cs typeface="Trebuchet MS"/>
                <a:sym typeface="Trebuchet MS"/>
              </a:rPr>
            </a:br>
            <a:r>
              <a:rPr lang="en" sz="2400" b="0" i="0" u="none" strike="noStrike" cap="none">
                <a:solidFill>
                  <a:schemeClr val="dk2"/>
                </a:solidFill>
                <a:latin typeface="Trebuchet MS"/>
                <a:ea typeface="Trebuchet MS"/>
                <a:cs typeface="Trebuchet MS"/>
                <a:sym typeface="Trebuchet MS"/>
              </a:rPr>
              <a:t>(up to </a:t>
            </a:r>
            <a:r>
              <a:rPr lang="en"/>
              <a:t>about </a:t>
            </a:r>
            <a:r>
              <a:rPr lang="en" sz="2400" b="0" i="0" u="none" strike="noStrike" cap="none">
                <a:solidFill>
                  <a:schemeClr val="dk2"/>
                </a:solidFill>
                <a:latin typeface="Trebuchet MS"/>
                <a:ea typeface="Trebuchet MS"/>
                <a:cs typeface="Trebuchet MS"/>
                <a:sym typeface="Trebuchet MS"/>
              </a:rPr>
              <a:t>18) to allow </a:t>
            </a:r>
            <a:br>
              <a:rPr lang="en" sz="2400" b="0" i="0" u="none" strike="noStrike" cap="none">
                <a:solidFill>
                  <a:schemeClr val="dk2"/>
                </a:solidFill>
                <a:latin typeface="Trebuchet MS"/>
                <a:ea typeface="Trebuchet MS"/>
                <a:cs typeface="Trebuchet MS"/>
                <a:sym typeface="Trebuchet MS"/>
              </a:rPr>
            </a:br>
            <a:r>
              <a:rPr lang="en" sz="2400" b="0" i="0" u="none" strike="noStrike" cap="none">
                <a:solidFill>
                  <a:schemeClr val="dk2"/>
                </a:solidFill>
                <a:latin typeface="Trebuchet MS"/>
                <a:ea typeface="Trebuchet MS"/>
                <a:cs typeface="Trebuchet MS"/>
                <a:sym typeface="Trebuchet MS"/>
              </a:rPr>
              <a:t>proper connections to </a:t>
            </a:r>
            <a:br>
              <a:rPr lang="en" sz="2400" b="0" i="0" u="none" strike="noStrike" cap="none">
                <a:solidFill>
                  <a:schemeClr val="dk2"/>
                </a:solidFill>
                <a:latin typeface="Trebuchet MS"/>
                <a:ea typeface="Trebuchet MS"/>
                <a:cs typeface="Trebuchet MS"/>
                <a:sym typeface="Trebuchet MS"/>
              </a:rPr>
            </a:br>
            <a:r>
              <a:rPr lang="en" sz="2400" b="0" i="0" u="none" strike="noStrike" cap="none">
                <a:solidFill>
                  <a:schemeClr val="dk2"/>
                </a:solidFill>
                <a:latin typeface="Trebuchet MS"/>
                <a:ea typeface="Trebuchet MS"/>
                <a:cs typeface="Trebuchet MS"/>
                <a:sym typeface="Trebuchet MS"/>
              </a:rPr>
              <a:t>be made</a:t>
            </a:r>
            <a:endParaRPr/>
          </a:p>
        </p:txBody>
      </p:sp>
      <p:pic>
        <p:nvPicPr>
          <p:cNvPr id="424" name="Google Shape;424;p64"/>
          <p:cNvPicPr preferRelativeResize="0"/>
          <p:nvPr/>
        </p:nvPicPr>
        <p:blipFill rotWithShape="1">
          <a:blip r:embed="rId3">
            <a:alphaModFix/>
          </a:blip>
          <a:srcRect/>
          <a:stretch/>
        </p:blipFill>
        <p:spPr>
          <a:xfrm>
            <a:off x="5274625" y="2924233"/>
            <a:ext cx="3933900" cy="39339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5"/>
          <p:cNvSpPr txBox="1">
            <a:spLocks noGrp="1"/>
          </p:cNvSpPr>
          <p:nvPr>
            <p:ph type="title" idx="4294967295"/>
          </p:nvPr>
        </p:nvSpPr>
        <p:spPr>
          <a:xfrm>
            <a:off x="457200" y="274637"/>
            <a:ext cx="8229600" cy="11433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Circuit Boards and Layers</a:t>
            </a:r>
            <a:endParaRPr/>
          </a:p>
        </p:txBody>
      </p:sp>
      <p:pic>
        <p:nvPicPr>
          <p:cNvPr id="430" name="Google Shape;430;p65"/>
          <p:cNvPicPr preferRelativeResize="0"/>
          <p:nvPr/>
        </p:nvPicPr>
        <p:blipFill rotWithShape="1">
          <a:blip r:embed="rId3">
            <a:alphaModFix/>
          </a:blip>
          <a:srcRect/>
          <a:stretch/>
        </p:blipFill>
        <p:spPr>
          <a:xfrm>
            <a:off x="1562345" y="0"/>
            <a:ext cx="6019200" cy="6858000"/>
          </a:xfrm>
          <a:prstGeom prst="rect">
            <a:avLst/>
          </a:prstGeom>
          <a:noFill/>
          <a:ln>
            <a:noFill/>
          </a:ln>
        </p:spPr>
      </p:pic>
      <p:sp>
        <p:nvSpPr>
          <p:cNvPr id="431" name="Google Shape;431;p65"/>
          <p:cNvSpPr txBox="1"/>
          <p:nvPr/>
        </p:nvSpPr>
        <p:spPr>
          <a:xfrm>
            <a:off x="60550" y="90267"/>
            <a:ext cx="1410000" cy="1143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hlink"/>
              </a:buClr>
              <a:buFont typeface="Arial"/>
              <a:buNone/>
            </a:pPr>
            <a:r>
              <a:rPr lang="en" sz="1100" b="0" i="0" u="sng" strike="noStrike" cap="none">
                <a:solidFill>
                  <a:schemeClr val="hlink"/>
                </a:solidFill>
                <a:latin typeface="Arial"/>
                <a:ea typeface="Arial"/>
                <a:cs typeface="Arial"/>
                <a:sym typeface="Arial"/>
                <a:hlinkClick r:id="rId4"/>
              </a:rPr>
              <a:t>http://www.bunniestudios.com/blog/?p=2686</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436" name="Google Shape;436;p66"/>
          <p:cNvPicPr preferRelativeResize="0"/>
          <p:nvPr/>
        </p:nvPicPr>
        <p:blipFill rotWithShape="1">
          <a:blip r:embed="rId3">
            <a:alphaModFix/>
          </a:blip>
          <a:srcRect/>
          <a:stretch/>
        </p:blipFill>
        <p:spPr>
          <a:xfrm>
            <a:off x="0" y="563880"/>
            <a:ext cx="9144000" cy="573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The Transistor</a:t>
            </a:r>
            <a:endParaRPr/>
          </a:p>
        </p:txBody>
      </p:sp>
      <p:pic>
        <p:nvPicPr>
          <p:cNvPr id="96" name="Google Shape;96;p16"/>
          <p:cNvPicPr preferRelativeResize="0"/>
          <p:nvPr/>
        </p:nvPicPr>
        <p:blipFill rotWithShape="1">
          <a:blip r:embed="rId3">
            <a:alphaModFix/>
          </a:blip>
          <a:srcRect/>
          <a:stretch/>
        </p:blipFill>
        <p:spPr>
          <a:xfrm>
            <a:off x="5812750" y="2331863"/>
            <a:ext cx="3331200" cy="3455400"/>
          </a:xfrm>
          <a:prstGeom prst="rect">
            <a:avLst/>
          </a:prstGeom>
          <a:noFill/>
          <a:ln>
            <a:noFill/>
          </a:ln>
        </p:spPr>
      </p:pic>
      <p:pic>
        <p:nvPicPr>
          <p:cNvPr id="97" name="Google Shape;97;p16"/>
          <p:cNvPicPr preferRelativeResize="0"/>
          <p:nvPr/>
        </p:nvPicPr>
        <p:blipFill rotWithShape="1">
          <a:blip r:embed="rId4">
            <a:alphaModFix/>
          </a:blip>
          <a:srcRect/>
          <a:stretch/>
        </p:blipFill>
        <p:spPr>
          <a:xfrm>
            <a:off x="2949525" y="2326949"/>
            <a:ext cx="2701500" cy="3819900"/>
          </a:xfrm>
          <a:prstGeom prst="rect">
            <a:avLst/>
          </a:prstGeom>
          <a:noFill/>
          <a:ln>
            <a:noFill/>
          </a:ln>
        </p:spPr>
      </p:pic>
      <p:pic>
        <p:nvPicPr>
          <p:cNvPr id="98" name="Google Shape;98;p16"/>
          <p:cNvPicPr preferRelativeResize="0"/>
          <p:nvPr/>
        </p:nvPicPr>
        <p:blipFill rotWithShape="1">
          <a:blip r:embed="rId5">
            <a:alphaModFix/>
          </a:blip>
          <a:srcRect/>
          <a:stretch/>
        </p:blipFill>
        <p:spPr>
          <a:xfrm>
            <a:off x="-69575" y="2331867"/>
            <a:ext cx="2857500" cy="285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Transistors and Boolean Logic</a:t>
            </a:r>
            <a:endParaRPr/>
          </a:p>
        </p:txBody>
      </p:sp>
      <p:sp>
        <p:nvSpPr>
          <p:cNvPr id="104" name="Google Shape;104;p17"/>
          <p:cNvSpPr txBox="1">
            <a:spLocks noGrp="1"/>
          </p:cNvSpPr>
          <p:nvPr>
            <p:ph type="body" idx="1"/>
          </p:nvPr>
        </p:nvSpPr>
        <p:spPr>
          <a:xfrm>
            <a:off x="457200" y="1600200"/>
            <a:ext cx="86868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dirty="0">
                <a:solidFill>
                  <a:schemeClr val="dk2"/>
                </a:solidFill>
                <a:latin typeface="Trebuchet MS"/>
                <a:ea typeface="Trebuchet MS"/>
                <a:cs typeface="Trebuchet MS"/>
                <a:sym typeface="Trebuchet MS"/>
              </a:rPr>
              <a:t>How do transistors allow computers to</a:t>
            </a:r>
            <a:r>
              <a:rPr lang="en" dirty="0"/>
              <a:t> f</a:t>
            </a:r>
            <a:r>
              <a:rPr lang="en" sz="3000" b="0" i="0" u="none" strike="noStrike" cap="none" dirty="0">
                <a:solidFill>
                  <a:schemeClr val="dk2"/>
                </a:solidFill>
                <a:latin typeface="Trebuchet MS"/>
                <a:ea typeface="Trebuchet MS"/>
                <a:cs typeface="Trebuchet MS"/>
                <a:sym typeface="Trebuchet MS"/>
              </a:rPr>
              <a:t>unction?</a:t>
            </a:r>
            <a:br>
              <a:rPr lang="en" sz="3000" b="0" i="0" u="none" strike="noStrike" cap="none" dirty="0">
                <a:solidFill>
                  <a:schemeClr val="dk2"/>
                </a:solidFill>
                <a:latin typeface="Trebuchet MS"/>
                <a:ea typeface="Trebuchet MS"/>
                <a:cs typeface="Trebuchet MS"/>
                <a:sym typeface="Trebuchet MS"/>
              </a:rPr>
            </a:br>
            <a:endParaRPr dirty="0"/>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We represent everything in binary:</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5 volts represents a 1 (true)</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0 volts represents a 0 (false)</a:t>
            </a:r>
            <a:br>
              <a:rPr lang="en" sz="2400" b="0" i="0" u="none" strike="noStrike" cap="none" dirty="0">
                <a:solidFill>
                  <a:schemeClr val="dk2"/>
                </a:solidFill>
                <a:latin typeface="Trebuchet MS"/>
                <a:ea typeface="Trebuchet MS"/>
                <a:cs typeface="Trebuchet MS"/>
                <a:sym typeface="Trebuchet MS"/>
              </a:rPr>
            </a:br>
            <a:endParaRPr dirty="0"/>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If we consider 1 as true and 0 as false, then we can represent Boolean logic functions in hardware</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Boolean functions are used to perform computer operations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Boolean Functions</a:t>
            </a:r>
            <a:endParaRPr/>
          </a:p>
        </p:txBody>
      </p:sp>
      <p:sp>
        <p:nvSpPr>
          <p:cNvPr id="110" name="Google Shape;110;p1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pic>
        <p:nvPicPr>
          <p:cNvPr id="111" name="Google Shape;111;p18"/>
          <p:cNvPicPr preferRelativeResize="0"/>
          <p:nvPr/>
        </p:nvPicPr>
        <p:blipFill rotWithShape="1">
          <a:blip r:embed="rId3">
            <a:alphaModFix/>
          </a:blip>
          <a:srcRect/>
          <a:stretch/>
        </p:blipFill>
        <p:spPr>
          <a:xfrm>
            <a:off x="457199" y="1600200"/>
            <a:ext cx="8229600" cy="464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Logic Gates</a:t>
            </a:r>
            <a:endParaRPr/>
          </a:p>
        </p:txBody>
      </p:sp>
      <p:sp>
        <p:nvSpPr>
          <p:cNvPr id="117" name="Google Shape;117;p19"/>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sng" strike="noStrike" cap="none">
                <a:solidFill>
                  <a:schemeClr val="dk2"/>
                </a:solidFill>
                <a:latin typeface="Trebuchet MS"/>
                <a:ea typeface="Trebuchet MS"/>
                <a:cs typeface="Trebuchet MS"/>
                <a:sym typeface="Trebuchet MS"/>
              </a:rPr>
              <a:t>Logic gates</a:t>
            </a:r>
            <a:r>
              <a:rPr lang="en" sz="3000" b="0" i="0" u="none" strike="noStrike" cap="none">
                <a:solidFill>
                  <a:schemeClr val="dk2"/>
                </a:solidFill>
                <a:latin typeface="Trebuchet MS"/>
                <a:ea typeface="Trebuchet MS"/>
                <a:cs typeface="Trebuchet MS"/>
                <a:sym typeface="Trebuchet MS"/>
              </a:rPr>
              <a:t> are Boolean functions wired in hardware</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Usually we don’t use transistors </a:t>
            </a:r>
            <a:r>
              <a:rPr lang="en"/>
              <a:t>individually</a:t>
            </a:r>
            <a:r>
              <a:rPr lang="en" sz="3000" b="0" i="0" u="none" strike="noStrike" cap="none">
                <a:solidFill>
                  <a:schemeClr val="dk2"/>
                </a:solidFill>
                <a:latin typeface="Trebuchet MS"/>
                <a:ea typeface="Trebuchet MS"/>
                <a:cs typeface="Trebuchet MS"/>
                <a:sym typeface="Trebuchet MS"/>
              </a:rPr>
              <a:t>, but rather we use </a:t>
            </a:r>
            <a:r>
              <a:rPr lang="en" sz="3000" b="0" i="0" u="sng" strike="noStrike" cap="none">
                <a:solidFill>
                  <a:schemeClr val="dk2"/>
                </a:solidFill>
                <a:latin typeface="Trebuchet MS"/>
                <a:ea typeface="Trebuchet MS"/>
                <a:cs typeface="Trebuchet MS"/>
                <a:sym typeface="Trebuchet MS"/>
              </a:rPr>
              <a:t>integrated circuits</a:t>
            </a:r>
            <a:r>
              <a:rPr lang="en" sz="3000" b="0" i="0" u="none" strike="noStrike" cap="none">
                <a:solidFill>
                  <a:schemeClr val="dk2"/>
                </a:solidFill>
                <a:latin typeface="Trebuchet MS"/>
                <a:ea typeface="Trebuchet MS"/>
                <a:cs typeface="Trebuchet MS"/>
                <a:sym typeface="Trebuchet MS"/>
              </a:rPr>
              <a:t>, which have transistors, resistors, and other components in one “integrated” package</a:t>
            </a:r>
            <a:endParaRPr/>
          </a:p>
        </p:txBody>
      </p:sp>
    </p:spTree>
  </p:cSld>
  <p:clrMapOvr>
    <a:masterClrMapping/>
  </p:clrMapOvr>
</p:sld>
</file>

<file path=ppt/theme/theme1.xml><?xml version="1.0" encoding="utf-8"?>
<a:theme xmlns:a="http://schemas.openxmlformats.org/drawingml/2006/main"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9508</TotalTime>
  <Words>3887</Words>
  <Application>Microsoft Office PowerPoint</Application>
  <PresentationFormat>On-screen Show (4:3)</PresentationFormat>
  <Paragraphs>412</Paragraphs>
  <Slides>52</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Consolas</vt:lpstr>
      <vt:lpstr>Courier New</vt:lpstr>
      <vt:lpstr>Noto Symbol</vt:lpstr>
      <vt:lpstr>Trebuchet MS</vt:lpstr>
      <vt:lpstr>Khaki</vt:lpstr>
      <vt:lpstr>Fundamentals of Digital Logic</vt:lpstr>
      <vt:lpstr>Terminology</vt:lpstr>
      <vt:lpstr>Terminology</vt:lpstr>
      <vt:lpstr>The Transistor</vt:lpstr>
      <vt:lpstr>The Transistor</vt:lpstr>
      <vt:lpstr>The Transistor</vt:lpstr>
      <vt:lpstr>Transistors and Boolean Logic</vt:lpstr>
      <vt:lpstr>Boolean Functions</vt:lpstr>
      <vt:lpstr>Logic Gates</vt:lpstr>
      <vt:lpstr>Boolean Hardware:  NOT Logic Gate</vt:lpstr>
      <vt:lpstr>Boolean Functions in Hardware</vt:lpstr>
      <vt:lpstr>Digital Logic Gates</vt:lpstr>
      <vt:lpstr>Boolean Logic in Hardware</vt:lpstr>
      <vt:lpstr>What Boolean formula is this?</vt:lpstr>
      <vt:lpstr>What Boolean formula is this?</vt:lpstr>
      <vt:lpstr>Checkpoint 1.1</vt:lpstr>
      <vt:lpstr>Checkpoint 1.2</vt:lpstr>
      <vt:lpstr>Multiple Gates per Integrated Circuit</vt:lpstr>
      <vt:lpstr>Multiple Gates per Integrated Circuit</vt:lpstr>
      <vt:lpstr>Combinatorial Circuits</vt:lpstr>
      <vt:lpstr>Circuits that Maintain State</vt:lpstr>
      <vt:lpstr>Flip-flop</vt:lpstr>
      <vt:lpstr>Transition Diagrams</vt:lpstr>
      <vt:lpstr>Flip-Flop</vt:lpstr>
      <vt:lpstr>Binary Counters</vt:lpstr>
      <vt:lpstr>Binary Counters</vt:lpstr>
      <vt:lpstr>Binary Counters</vt:lpstr>
      <vt:lpstr>Clocks</vt:lpstr>
      <vt:lpstr>PowerPoint Presentation</vt:lpstr>
      <vt:lpstr>PowerPoint Presentation</vt:lpstr>
      <vt:lpstr>Clocks and Sequences</vt:lpstr>
      <vt:lpstr>Clocks and Sequences</vt:lpstr>
      <vt:lpstr>74154 Demultiplexer</vt:lpstr>
      <vt:lpstr>PowerPoint Presentation</vt:lpstr>
      <vt:lpstr>Clocks and Sequences</vt:lpstr>
      <vt:lpstr> Feedback</vt:lpstr>
      <vt:lpstr>Feedback Example:  Stopping</vt:lpstr>
      <vt:lpstr>Feedback Example:  Starting</vt:lpstr>
      <vt:lpstr>Iteration in Software vs.  Replication in Hardware</vt:lpstr>
      <vt:lpstr>Hardware Replication</vt:lpstr>
      <vt:lpstr>Hardware Replication</vt:lpstr>
      <vt:lpstr>Gate and Chip Minimization</vt:lpstr>
      <vt:lpstr>Using Spare Gates</vt:lpstr>
      <vt:lpstr>Group Problem Solving</vt:lpstr>
      <vt:lpstr>Using Spare Gates</vt:lpstr>
      <vt:lpstr>Power Distribution and Heat Dissipation</vt:lpstr>
      <vt:lpstr>Timing</vt:lpstr>
      <vt:lpstr>Moore’s Law</vt:lpstr>
      <vt:lpstr>The Limit of Moore’s Law</vt:lpstr>
      <vt:lpstr>Circuit Boards and Layers</vt:lpstr>
      <vt:lpstr>Circuit Boards and Layers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Digital Logic</dc:title>
  <cp:lastModifiedBy>Kameron Mace</cp:lastModifiedBy>
  <cp:revision>6</cp:revision>
  <dcterms:modified xsi:type="dcterms:W3CDTF">2024-08-29T16:07:04Z</dcterms:modified>
</cp:coreProperties>
</file>