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0"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B1DE-CECA-4F00-AFD9-2396F1E480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9D867F-721B-4E01-9AE0-B7288868A1F1}">
      <dgm:prSet/>
      <dgm:spPr/>
      <dgm:t>
        <a:bodyPr/>
        <a:lstStyle/>
        <a:p>
          <a:r>
            <a:rPr lang="en-GB"/>
            <a:t>ChatGPT for prompt generation and AI-assisted code</a:t>
          </a:r>
          <a:endParaRPr lang="en-US"/>
        </a:p>
      </dgm:t>
    </dgm:pt>
    <dgm:pt modelId="{851CE4A6-C64A-45E3-9150-317CF11FD103}" type="parTrans" cxnId="{3DC132C2-7804-4BFE-87C8-FB7BC4CF6C22}">
      <dgm:prSet/>
      <dgm:spPr/>
      <dgm:t>
        <a:bodyPr/>
        <a:lstStyle/>
        <a:p>
          <a:endParaRPr lang="en-US"/>
        </a:p>
      </dgm:t>
    </dgm:pt>
    <dgm:pt modelId="{661A425E-526F-4605-AB9F-D023F8A74840}" type="sibTrans" cxnId="{3DC132C2-7804-4BFE-87C8-FB7BC4CF6C22}">
      <dgm:prSet/>
      <dgm:spPr/>
      <dgm:t>
        <a:bodyPr/>
        <a:lstStyle/>
        <a:p>
          <a:endParaRPr lang="en-US"/>
        </a:p>
      </dgm:t>
    </dgm:pt>
    <dgm:pt modelId="{AC53323A-729F-4D8A-9233-9BFB72912664}">
      <dgm:prSet/>
      <dgm:spPr/>
      <dgm:t>
        <a:bodyPr/>
        <a:lstStyle/>
        <a:p>
          <a:r>
            <a:rPr lang="en-GB"/>
            <a:t>Binance’s exchange API and websocket to retrieve information from the orderbook</a:t>
          </a:r>
          <a:endParaRPr lang="en-US"/>
        </a:p>
      </dgm:t>
    </dgm:pt>
    <dgm:pt modelId="{EB3362DE-14A7-4E09-A9DA-20E1A8293925}" type="parTrans" cxnId="{439912F0-A2A6-4CC1-80C7-BD8F08BA77F7}">
      <dgm:prSet/>
      <dgm:spPr/>
      <dgm:t>
        <a:bodyPr/>
        <a:lstStyle/>
        <a:p>
          <a:endParaRPr lang="en-US"/>
        </a:p>
      </dgm:t>
    </dgm:pt>
    <dgm:pt modelId="{212FD2A8-5A88-47D3-850B-B1397EA96C23}" type="sibTrans" cxnId="{439912F0-A2A6-4CC1-80C7-BD8F08BA77F7}">
      <dgm:prSet/>
      <dgm:spPr/>
      <dgm:t>
        <a:bodyPr/>
        <a:lstStyle/>
        <a:p>
          <a:endParaRPr lang="en-US"/>
        </a:p>
      </dgm:t>
    </dgm:pt>
    <dgm:pt modelId="{74CBA476-BF0A-4F1F-B17C-59D8794A57F4}">
      <dgm:prSet/>
      <dgm:spPr/>
      <dgm:t>
        <a:bodyPr/>
        <a:lstStyle/>
        <a:p>
          <a:r>
            <a:rPr lang="en-GB"/>
            <a:t>Aiohttp and websockets to connect to the exchange</a:t>
          </a:r>
          <a:endParaRPr lang="en-US"/>
        </a:p>
      </dgm:t>
    </dgm:pt>
    <dgm:pt modelId="{4F08F2DF-D7A1-47F8-84A2-C6A1F159F9F3}" type="parTrans" cxnId="{5E9057D9-1BFD-449C-89E6-D51BDE9E18FA}">
      <dgm:prSet/>
      <dgm:spPr/>
      <dgm:t>
        <a:bodyPr/>
        <a:lstStyle/>
        <a:p>
          <a:endParaRPr lang="en-US"/>
        </a:p>
      </dgm:t>
    </dgm:pt>
    <dgm:pt modelId="{A5DB72C1-BD83-4AA8-A785-D5D01F5F72CA}" type="sibTrans" cxnId="{5E9057D9-1BFD-449C-89E6-D51BDE9E18FA}">
      <dgm:prSet/>
      <dgm:spPr/>
      <dgm:t>
        <a:bodyPr/>
        <a:lstStyle/>
        <a:p>
          <a:endParaRPr lang="en-US"/>
        </a:p>
      </dgm:t>
    </dgm:pt>
    <dgm:pt modelId="{B90C3860-08A9-4CE4-8C89-D3270DE4E65E}">
      <dgm:prSet/>
      <dgm:spPr/>
      <dgm:t>
        <a:bodyPr/>
        <a:lstStyle/>
        <a:p>
          <a:r>
            <a:rPr lang="en-GB"/>
            <a:t>Streamlit to create an interface to display the arbitrage</a:t>
          </a:r>
          <a:endParaRPr lang="en-US"/>
        </a:p>
      </dgm:t>
    </dgm:pt>
    <dgm:pt modelId="{4768636B-B3F7-455C-A6C2-5B2C81754803}" type="parTrans" cxnId="{30957F94-431D-42B8-B5A0-567614DDBE33}">
      <dgm:prSet/>
      <dgm:spPr/>
      <dgm:t>
        <a:bodyPr/>
        <a:lstStyle/>
        <a:p>
          <a:endParaRPr lang="en-US"/>
        </a:p>
      </dgm:t>
    </dgm:pt>
    <dgm:pt modelId="{348B2B63-408D-4BB4-ACAE-DE2B4CFB71AA}" type="sibTrans" cxnId="{30957F94-431D-42B8-B5A0-567614DDBE33}">
      <dgm:prSet/>
      <dgm:spPr/>
      <dgm:t>
        <a:bodyPr/>
        <a:lstStyle/>
        <a:p>
          <a:endParaRPr lang="en-US"/>
        </a:p>
      </dgm:t>
    </dgm:pt>
    <dgm:pt modelId="{07FC8F2C-1635-4EB5-939F-21226AAB46D1}">
      <dgm:prSet/>
      <dgm:spPr/>
      <dgm:t>
        <a:bodyPr/>
        <a:lstStyle/>
        <a:p>
          <a:r>
            <a:rPr lang="en-GB"/>
            <a:t>UnitTest to test the functions of the code</a:t>
          </a:r>
          <a:endParaRPr lang="en-US"/>
        </a:p>
      </dgm:t>
    </dgm:pt>
    <dgm:pt modelId="{20923A0F-F98C-41EB-9F94-A1375CE83E2F}" type="parTrans" cxnId="{18580EF9-E0CC-447C-9C8C-A91D97285A34}">
      <dgm:prSet/>
      <dgm:spPr/>
      <dgm:t>
        <a:bodyPr/>
        <a:lstStyle/>
        <a:p>
          <a:endParaRPr lang="en-US"/>
        </a:p>
      </dgm:t>
    </dgm:pt>
    <dgm:pt modelId="{8F1B5137-A5A8-4FB0-921A-BB7C1E541FEA}" type="sibTrans" cxnId="{18580EF9-E0CC-447C-9C8C-A91D97285A34}">
      <dgm:prSet/>
      <dgm:spPr/>
      <dgm:t>
        <a:bodyPr/>
        <a:lstStyle/>
        <a:p>
          <a:endParaRPr lang="en-US"/>
        </a:p>
      </dgm:t>
    </dgm:pt>
    <dgm:pt modelId="{A9D87E30-A7D2-49E4-9F03-862282E119E7}" type="pres">
      <dgm:prSet presAssocID="{DD78B1DE-CECA-4F00-AFD9-2396F1E4803A}" presName="linear" presStyleCnt="0">
        <dgm:presLayoutVars>
          <dgm:animLvl val="lvl"/>
          <dgm:resizeHandles val="exact"/>
        </dgm:presLayoutVars>
      </dgm:prSet>
      <dgm:spPr/>
    </dgm:pt>
    <dgm:pt modelId="{B7F7FE5D-312A-4023-B941-31DB59D7C37A}" type="pres">
      <dgm:prSet presAssocID="{CA9D867F-721B-4E01-9AE0-B7288868A1F1}" presName="parentText" presStyleLbl="node1" presStyleIdx="0" presStyleCnt="5">
        <dgm:presLayoutVars>
          <dgm:chMax val="0"/>
          <dgm:bulletEnabled val="1"/>
        </dgm:presLayoutVars>
      </dgm:prSet>
      <dgm:spPr/>
    </dgm:pt>
    <dgm:pt modelId="{4F404881-24FD-458A-A452-0E4A66DB5592}" type="pres">
      <dgm:prSet presAssocID="{661A425E-526F-4605-AB9F-D023F8A74840}" presName="spacer" presStyleCnt="0"/>
      <dgm:spPr/>
    </dgm:pt>
    <dgm:pt modelId="{A9DAD47B-E42F-4757-94CE-E999C1B838FB}" type="pres">
      <dgm:prSet presAssocID="{AC53323A-729F-4D8A-9233-9BFB72912664}" presName="parentText" presStyleLbl="node1" presStyleIdx="1" presStyleCnt="5">
        <dgm:presLayoutVars>
          <dgm:chMax val="0"/>
          <dgm:bulletEnabled val="1"/>
        </dgm:presLayoutVars>
      </dgm:prSet>
      <dgm:spPr/>
    </dgm:pt>
    <dgm:pt modelId="{1C3AC475-D537-48DF-A2C9-8E112C2C1E4F}" type="pres">
      <dgm:prSet presAssocID="{212FD2A8-5A88-47D3-850B-B1397EA96C23}" presName="spacer" presStyleCnt="0"/>
      <dgm:spPr/>
    </dgm:pt>
    <dgm:pt modelId="{4DE0F56A-5CE2-4C06-A825-BF7255FFB36F}" type="pres">
      <dgm:prSet presAssocID="{74CBA476-BF0A-4F1F-B17C-59D8794A57F4}" presName="parentText" presStyleLbl="node1" presStyleIdx="2" presStyleCnt="5">
        <dgm:presLayoutVars>
          <dgm:chMax val="0"/>
          <dgm:bulletEnabled val="1"/>
        </dgm:presLayoutVars>
      </dgm:prSet>
      <dgm:spPr/>
    </dgm:pt>
    <dgm:pt modelId="{6A0F88BD-018E-4727-9763-C8249F0455F2}" type="pres">
      <dgm:prSet presAssocID="{A5DB72C1-BD83-4AA8-A785-D5D01F5F72CA}" presName="spacer" presStyleCnt="0"/>
      <dgm:spPr/>
    </dgm:pt>
    <dgm:pt modelId="{3D667CDA-B763-40CB-A4A0-3D0B5D60344F}" type="pres">
      <dgm:prSet presAssocID="{B90C3860-08A9-4CE4-8C89-D3270DE4E65E}" presName="parentText" presStyleLbl="node1" presStyleIdx="3" presStyleCnt="5">
        <dgm:presLayoutVars>
          <dgm:chMax val="0"/>
          <dgm:bulletEnabled val="1"/>
        </dgm:presLayoutVars>
      </dgm:prSet>
      <dgm:spPr/>
    </dgm:pt>
    <dgm:pt modelId="{3B11DD05-3612-405B-B6F8-FBD630A3AF3C}" type="pres">
      <dgm:prSet presAssocID="{348B2B63-408D-4BB4-ACAE-DE2B4CFB71AA}" presName="spacer" presStyleCnt="0"/>
      <dgm:spPr/>
    </dgm:pt>
    <dgm:pt modelId="{E6381972-B713-4E60-9B34-FD5B53D9E02E}" type="pres">
      <dgm:prSet presAssocID="{07FC8F2C-1635-4EB5-939F-21226AAB46D1}" presName="parentText" presStyleLbl="node1" presStyleIdx="4" presStyleCnt="5">
        <dgm:presLayoutVars>
          <dgm:chMax val="0"/>
          <dgm:bulletEnabled val="1"/>
        </dgm:presLayoutVars>
      </dgm:prSet>
      <dgm:spPr/>
    </dgm:pt>
  </dgm:ptLst>
  <dgm:cxnLst>
    <dgm:cxn modelId="{83FF023D-DB29-4D69-9CA7-6F0A48C49900}" type="presOf" srcId="{CA9D867F-721B-4E01-9AE0-B7288868A1F1}" destId="{B7F7FE5D-312A-4023-B941-31DB59D7C37A}" srcOrd="0" destOrd="0" presId="urn:microsoft.com/office/officeart/2005/8/layout/vList2"/>
    <dgm:cxn modelId="{B3CC963D-3FE3-4287-99CA-E7514FA07954}" type="presOf" srcId="{07FC8F2C-1635-4EB5-939F-21226AAB46D1}" destId="{E6381972-B713-4E60-9B34-FD5B53D9E02E}" srcOrd="0" destOrd="0" presId="urn:microsoft.com/office/officeart/2005/8/layout/vList2"/>
    <dgm:cxn modelId="{04867582-A4B6-44FA-9626-A5B895F91C64}" type="presOf" srcId="{B90C3860-08A9-4CE4-8C89-D3270DE4E65E}" destId="{3D667CDA-B763-40CB-A4A0-3D0B5D60344F}" srcOrd="0" destOrd="0" presId="urn:microsoft.com/office/officeart/2005/8/layout/vList2"/>
    <dgm:cxn modelId="{2EF36A83-8CA4-46F4-8A50-17803E85C44E}" type="presOf" srcId="{AC53323A-729F-4D8A-9233-9BFB72912664}" destId="{A9DAD47B-E42F-4757-94CE-E999C1B838FB}" srcOrd="0" destOrd="0" presId="urn:microsoft.com/office/officeart/2005/8/layout/vList2"/>
    <dgm:cxn modelId="{30957F94-431D-42B8-B5A0-567614DDBE33}" srcId="{DD78B1DE-CECA-4F00-AFD9-2396F1E4803A}" destId="{B90C3860-08A9-4CE4-8C89-D3270DE4E65E}" srcOrd="3" destOrd="0" parTransId="{4768636B-B3F7-455C-A6C2-5B2C81754803}" sibTransId="{348B2B63-408D-4BB4-ACAE-DE2B4CFB71AA}"/>
    <dgm:cxn modelId="{3DC132C2-7804-4BFE-87C8-FB7BC4CF6C22}" srcId="{DD78B1DE-CECA-4F00-AFD9-2396F1E4803A}" destId="{CA9D867F-721B-4E01-9AE0-B7288868A1F1}" srcOrd="0" destOrd="0" parTransId="{851CE4A6-C64A-45E3-9150-317CF11FD103}" sibTransId="{661A425E-526F-4605-AB9F-D023F8A74840}"/>
    <dgm:cxn modelId="{A770F7D1-760E-4A70-9075-1FDF743257EF}" type="presOf" srcId="{74CBA476-BF0A-4F1F-B17C-59D8794A57F4}" destId="{4DE0F56A-5CE2-4C06-A825-BF7255FFB36F}" srcOrd="0" destOrd="0" presId="urn:microsoft.com/office/officeart/2005/8/layout/vList2"/>
    <dgm:cxn modelId="{5E9057D9-1BFD-449C-89E6-D51BDE9E18FA}" srcId="{DD78B1DE-CECA-4F00-AFD9-2396F1E4803A}" destId="{74CBA476-BF0A-4F1F-B17C-59D8794A57F4}" srcOrd="2" destOrd="0" parTransId="{4F08F2DF-D7A1-47F8-84A2-C6A1F159F9F3}" sibTransId="{A5DB72C1-BD83-4AA8-A785-D5D01F5F72CA}"/>
    <dgm:cxn modelId="{24C1C2E0-213E-42AC-97C3-F1CEF0164F9F}" type="presOf" srcId="{DD78B1DE-CECA-4F00-AFD9-2396F1E4803A}" destId="{A9D87E30-A7D2-49E4-9F03-862282E119E7}" srcOrd="0" destOrd="0" presId="urn:microsoft.com/office/officeart/2005/8/layout/vList2"/>
    <dgm:cxn modelId="{439912F0-A2A6-4CC1-80C7-BD8F08BA77F7}" srcId="{DD78B1DE-CECA-4F00-AFD9-2396F1E4803A}" destId="{AC53323A-729F-4D8A-9233-9BFB72912664}" srcOrd="1" destOrd="0" parTransId="{EB3362DE-14A7-4E09-A9DA-20E1A8293925}" sibTransId="{212FD2A8-5A88-47D3-850B-B1397EA96C23}"/>
    <dgm:cxn modelId="{18580EF9-E0CC-447C-9C8C-A91D97285A34}" srcId="{DD78B1DE-CECA-4F00-AFD9-2396F1E4803A}" destId="{07FC8F2C-1635-4EB5-939F-21226AAB46D1}" srcOrd="4" destOrd="0" parTransId="{20923A0F-F98C-41EB-9F94-A1375CE83E2F}" sibTransId="{8F1B5137-A5A8-4FB0-921A-BB7C1E541FEA}"/>
    <dgm:cxn modelId="{1EA6932B-4A31-4E73-8A8F-635E1564BD0F}" type="presParOf" srcId="{A9D87E30-A7D2-49E4-9F03-862282E119E7}" destId="{B7F7FE5D-312A-4023-B941-31DB59D7C37A}" srcOrd="0" destOrd="0" presId="urn:microsoft.com/office/officeart/2005/8/layout/vList2"/>
    <dgm:cxn modelId="{85EBE47F-94A1-48E9-9E99-84319BE2AC50}" type="presParOf" srcId="{A9D87E30-A7D2-49E4-9F03-862282E119E7}" destId="{4F404881-24FD-458A-A452-0E4A66DB5592}" srcOrd="1" destOrd="0" presId="urn:microsoft.com/office/officeart/2005/8/layout/vList2"/>
    <dgm:cxn modelId="{32F49A93-482F-4D95-AE99-719A97096210}" type="presParOf" srcId="{A9D87E30-A7D2-49E4-9F03-862282E119E7}" destId="{A9DAD47B-E42F-4757-94CE-E999C1B838FB}" srcOrd="2" destOrd="0" presId="urn:microsoft.com/office/officeart/2005/8/layout/vList2"/>
    <dgm:cxn modelId="{20A9C157-BC9B-443E-890B-79713A22079E}" type="presParOf" srcId="{A9D87E30-A7D2-49E4-9F03-862282E119E7}" destId="{1C3AC475-D537-48DF-A2C9-8E112C2C1E4F}" srcOrd="3" destOrd="0" presId="urn:microsoft.com/office/officeart/2005/8/layout/vList2"/>
    <dgm:cxn modelId="{B1B224C2-B59F-4169-B70F-E6829D2AB73F}" type="presParOf" srcId="{A9D87E30-A7D2-49E4-9F03-862282E119E7}" destId="{4DE0F56A-5CE2-4C06-A825-BF7255FFB36F}" srcOrd="4" destOrd="0" presId="urn:microsoft.com/office/officeart/2005/8/layout/vList2"/>
    <dgm:cxn modelId="{E8A3D015-90CC-4028-9F0D-B77114B37AAF}" type="presParOf" srcId="{A9D87E30-A7D2-49E4-9F03-862282E119E7}" destId="{6A0F88BD-018E-4727-9763-C8249F0455F2}" srcOrd="5" destOrd="0" presId="urn:microsoft.com/office/officeart/2005/8/layout/vList2"/>
    <dgm:cxn modelId="{FA38ABD4-CD94-4B96-B2A3-07D728D6CC27}" type="presParOf" srcId="{A9D87E30-A7D2-49E4-9F03-862282E119E7}" destId="{3D667CDA-B763-40CB-A4A0-3D0B5D60344F}" srcOrd="6" destOrd="0" presId="urn:microsoft.com/office/officeart/2005/8/layout/vList2"/>
    <dgm:cxn modelId="{41FB36D8-4E75-45BB-9E82-6AB7B6F963BE}" type="presParOf" srcId="{A9D87E30-A7D2-49E4-9F03-862282E119E7}" destId="{3B11DD05-3612-405B-B6F8-FBD630A3AF3C}" srcOrd="7" destOrd="0" presId="urn:microsoft.com/office/officeart/2005/8/layout/vList2"/>
    <dgm:cxn modelId="{163709A2-1485-42EC-B0F5-242D3DC7A2FB}" type="presParOf" srcId="{A9D87E30-A7D2-49E4-9F03-862282E119E7}" destId="{E6381972-B713-4E60-9B34-FD5B53D9E02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4FBE-6F25-4818-AA4B-A17444C2C0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97D20F-FE5B-4890-9B88-0BB9C9C33FF9}">
      <dgm:prSet/>
      <dgm:spPr/>
      <dgm:t>
        <a:bodyPr/>
        <a:lstStyle/>
        <a:p>
          <a:r>
            <a:rPr lang="en-GB"/>
            <a:t>We used Python to enable to quickly test different features, as it’s very easy to integrate websockets and API calls into Python code</a:t>
          </a:r>
          <a:endParaRPr lang="en-US"/>
        </a:p>
      </dgm:t>
    </dgm:pt>
    <dgm:pt modelId="{04C6F18D-F4D7-42BD-82DB-CB5E3DDC8D74}" type="parTrans" cxnId="{55AB1B98-8FB2-4EED-AB8B-880FEB88AFFC}">
      <dgm:prSet/>
      <dgm:spPr/>
      <dgm:t>
        <a:bodyPr/>
        <a:lstStyle/>
        <a:p>
          <a:endParaRPr lang="en-US"/>
        </a:p>
      </dgm:t>
    </dgm:pt>
    <dgm:pt modelId="{53D5D9C3-7034-448D-93D2-587DFDB0A143}" type="sibTrans" cxnId="{55AB1B98-8FB2-4EED-AB8B-880FEB88AFFC}">
      <dgm:prSet/>
      <dgm:spPr/>
      <dgm:t>
        <a:bodyPr/>
        <a:lstStyle/>
        <a:p>
          <a:endParaRPr lang="en-US"/>
        </a:p>
      </dgm:t>
    </dgm:pt>
    <dgm:pt modelId="{D7125A22-E6A4-4FA2-A1EE-763B48CC3066}">
      <dgm:prSet/>
      <dgm:spPr/>
      <dgm:t>
        <a:bodyPr/>
        <a:lstStyle/>
        <a:p>
          <a:r>
            <a:rPr lang="en-GB"/>
            <a:t>For a live trading model, we would convert the code into C++ so it could execute as fast as possible</a:t>
          </a:r>
          <a:endParaRPr lang="en-US"/>
        </a:p>
      </dgm:t>
    </dgm:pt>
    <dgm:pt modelId="{E8A9969F-A6C6-4EA8-9529-06460CD47DCB}" type="parTrans" cxnId="{ECEF3187-B5A6-4D49-9F56-11BAE7106DE9}">
      <dgm:prSet/>
      <dgm:spPr/>
      <dgm:t>
        <a:bodyPr/>
        <a:lstStyle/>
        <a:p>
          <a:endParaRPr lang="en-US"/>
        </a:p>
      </dgm:t>
    </dgm:pt>
    <dgm:pt modelId="{09C302CE-80E6-4E35-B8B2-37E5D0CCE489}" type="sibTrans" cxnId="{ECEF3187-B5A6-4D49-9F56-11BAE7106DE9}">
      <dgm:prSet/>
      <dgm:spPr/>
      <dgm:t>
        <a:bodyPr/>
        <a:lstStyle/>
        <a:p>
          <a:endParaRPr lang="en-US"/>
        </a:p>
      </dgm:t>
    </dgm:pt>
    <dgm:pt modelId="{0870E690-DD68-4194-AF73-605C8CA27A7A}" type="pres">
      <dgm:prSet presAssocID="{20634FBE-6F25-4818-AA4B-A17444C2C07A}" presName="linear" presStyleCnt="0">
        <dgm:presLayoutVars>
          <dgm:animLvl val="lvl"/>
          <dgm:resizeHandles val="exact"/>
        </dgm:presLayoutVars>
      </dgm:prSet>
      <dgm:spPr/>
    </dgm:pt>
    <dgm:pt modelId="{C7DB1812-7D79-44EB-832C-489CF2E8D0D0}" type="pres">
      <dgm:prSet presAssocID="{FA97D20F-FE5B-4890-9B88-0BB9C9C33FF9}" presName="parentText" presStyleLbl="node1" presStyleIdx="0" presStyleCnt="2">
        <dgm:presLayoutVars>
          <dgm:chMax val="0"/>
          <dgm:bulletEnabled val="1"/>
        </dgm:presLayoutVars>
      </dgm:prSet>
      <dgm:spPr/>
    </dgm:pt>
    <dgm:pt modelId="{D9520DFF-E036-49DE-8F49-0C209CF2E227}" type="pres">
      <dgm:prSet presAssocID="{53D5D9C3-7034-448D-93D2-587DFDB0A143}" presName="spacer" presStyleCnt="0"/>
      <dgm:spPr/>
    </dgm:pt>
    <dgm:pt modelId="{F9A3973F-F48C-4211-890C-B011D837B86A}" type="pres">
      <dgm:prSet presAssocID="{D7125A22-E6A4-4FA2-A1EE-763B48CC3066}" presName="parentText" presStyleLbl="node1" presStyleIdx="1" presStyleCnt="2">
        <dgm:presLayoutVars>
          <dgm:chMax val="0"/>
          <dgm:bulletEnabled val="1"/>
        </dgm:presLayoutVars>
      </dgm:prSet>
      <dgm:spPr/>
    </dgm:pt>
  </dgm:ptLst>
  <dgm:cxnLst>
    <dgm:cxn modelId="{ECEF3187-B5A6-4D49-9F56-11BAE7106DE9}" srcId="{20634FBE-6F25-4818-AA4B-A17444C2C07A}" destId="{D7125A22-E6A4-4FA2-A1EE-763B48CC3066}" srcOrd="1" destOrd="0" parTransId="{E8A9969F-A6C6-4EA8-9529-06460CD47DCB}" sibTransId="{09C302CE-80E6-4E35-B8B2-37E5D0CCE489}"/>
    <dgm:cxn modelId="{55AB1B98-8FB2-4EED-AB8B-880FEB88AFFC}" srcId="{20634FBE-6F25-4818-AA4B-A17444C2C07A}" destId="{FA97D20F-FE5B-4890-9B88-0BB9C9C33FF9}" srcOrd="0" destOrd="0" parTransId="{04C6F18D-F4D7-42BD-82DB-CB5E3DDC8D74}" sibTransId="{53D5D9C3-7034-448D-93D2-587DFDB0A143}"/>
    <dgm:cxn modelId="{80C4DDB8-A0B2-4DEC-90EA-94F83F1CAED4}" type="presOf" srcId="{20634FBE-6F25-4818-AA4B-A17444C2C07A}" destId="{0870E690-DD68-4194-AF73-605C8CA27A7A}" srcOrd="0" destOrd="0" presId="urn:microsoft.com/office/officeart/2005/8/layout/vList2"/>
    <dgm:cxn modelId="{A7EA0DD2-3001-4947-99B6-A0FC7B09723E}" type="presOf" srcId="{D7125A22-E6A4-4FA2-A1EE-763B48CC3066}" destId="{F9A3973F-F48C-4211-890C-B011D837B86A}" srcOrd="0" destOrd="0" presId="urn:microsoft.com/office/officeart/2005/8/layout/vList2"/>
    <dgm:cxn modelId="{5D0095E0-8D38-4C4E-9C92-A3CA5725253E}" type="presOf" srcId="{FA97D20F-FE5B-4890-9B88-0BB9C9C33FF9}" destId="{C7DB1812-7D79-44EB-832C-489CF2E8D0D0}" srcOrd="0" destOrd="0" presId="urn:microsoft.com/office/officeart/2005/8/layout/vList2"/>
    <dgm:cxn modelId="{59E8494B-96A4-4FB4-BB3B-9A75206FBB0B}" type="presParOf" srcId="{0870E690-DD68-4194-AF73-605C8CA27A7A}" destId="{C7DB1812-7D79-44EB-832C-489CF2E8D0D0}" srcOrd="0" destOrd="0" presId="urn:microsoft.com/office/officeart/2005/8/layout/vList2"/>
    <dgm:cxn modelId="{938B3C4F-81A0-405E-9811-EBA0D59D5832}" type="presParOf" srcId="{0870E690-DD68-4194-AF73-605C8CA27A7A}" destId="{D9520DFF-E036-49DE-8F49-0C209CF2E227}" srcOrd="1" destOrd="0" presId="urn:microsoft.com/office/officeart/2005/8/layout/vList2"/>
    <dgm:cxn modelId="{D03BD31C-A6E3-499A-9483-EC2190234CEB}" type="presParOf" srcId="{0870E690-DD68-4194-AF73-605C8CA27A7A}" destId="{F9A3973F-F48C-4211-890C-B011D837B8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A9772-2A49-49C8-82CF-552DCD5C3B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B8F1F1C-0195-42F7-9810-9B3ECA31020D}">
      <dgm:prSet/>
      <dgm:spPr/>
      <dgm:t>
        <a:bodyPr/>
        <a:lstStyle/>
        <a:p>
          <a:pPr>
            <a:lnSpc>
              <a:spcPct val="100000"/>
            </a:lnSpc>
          </a:pPr>
          <a:r>
            <a:rPr lang="en-GB"/>
            <a:t>This code is meant to act as a proof concept that live trading model which conducted triangular arbitrage using Binance websocket and API calls could generate a profit</a:t>
          </a:r>
          <a:endParaRPr lang="en-US"/>
        </a:p>
      </dgm:t>
    </dgm:pt>
    <dgm:pt modelId="{EA84C092-5689-4B06-BBF7-940C21BC9AAD}" type="parTrans" cxnId="{2CAE9CA3-B08D-4208-BE90-7B7CB44ED6E0}">
      <dgm:prSet/>
      <dgm:spPr/>
      <dgm:t>
        <a:bodyPr/>
        <a:lstStyle/>
        <a:p>
          <a:endParaRPr lang="en-US"/>
        </a:p>
      </dgm:t>
    </dgm:pt>
    <dgm:pt modelId="{A0623055-22DC-431A-B7FD-184204C7F5D9}" type="sibTrans" cxnId="{2CAE9CA3-B08D-4208-BE90-7B7CB44ED6E0}">
      <dgm:prSet/>
      <dgm:spPr/>
      <dgm:t>
        <a:bodyPr/>
        <a:lstStyle/>
        <a:p>
          <a:endParaRPr lang="en-US"/>
        </a:p>
      </dgm:t>
    </dgm:pt>
    <dgm:pt modelId="{E1B8DFDD-0182-47E0-95A9-FA832CFE7F8B}">
      <dgm:prSet/>
      <dgm:spPr/>
      <dgm:t>
        <a:bodyPr/>
        <a:lstStyle/>
        <a:p>
          <a:pPr>
            <a:lnSpc>
              <a:spcPct val="100000"/>
            </a:lnSpc>
          </a:pPr>
          <a:r>
            <a:rPr lang="en-GB"/>
            <a:t>It’s also meant to explore the capabilities of the binance API, and evaluate an optimized approach to discovering “triangles” of cryptocurrencies that can generate potentially riskless profit</a:t>
          </a:r>
          <a:endParaRPr lang="en-US"/>
        </a:p>
      </dgm:t>
    </dgm:pt>
    <dgm:pt modelId="{0218A3AA-E484-4F37-82B1-025A0AA41E87}" type="parTrans" cxnId="{3A816101-1B3C-4A8F-B0D9-4E36EC7CE688}">
      <dgm:prSet/>
      <dgm:spPr/>
      <dgm:t>
        <a:bodyPr/>
        <a:lstStyle/>
        <a:p>
          <a:endParaRPr lang="en-US"/>
        </a:p>
      </dgm:t>
    </dgm:pt>
    <dgm:pt modelId="{2998BBFF-5A4B-4B3E-B647-99ED1E5D0248}" type="sibTrans" cxnId="{3A816101-1B3C-4A8F-B0D9-4E36EC7CE688}">
      <dgm:prSet/>
      <dgm:spPr/>
      <dgm:t>
        <a:bodyPr/>
        <a:lstStyle/>
        <a:p>
          <a:endParaRPr lang="en-US"/>
        </a:p>
      </dgm:t>
    </dgm:pt>
    <dgm:pt modelId="{2259DD4A-CF0F-4C48-840A-BC123F8CEE00}">
      <dgm:prSet/>
      <dgm:spPr/>
      <dgm:t>
        <a:bodyPr/>
        <a:lstStyle/>
        <a:p>
          <a:pPr>
            <a:lnSpc>
              <a:spcPct val="100000"/>
            </a:lnSpc>
          </a:pPr>
          <a:r>
            <a:rPr lang="en-GB"/>
            <a:t>It is not meant to act a live trading model on it’s own feet, but rather to explore whether it would be a potentially profitable area</a:t>
          </a:r>
          <a:endParaRPr lang="en-US"/>
        </a:p>
      </dgm:t>
    </dgm:pt>
    <dgm:pt modelId="{B668B086-AC8B-4B6E-B0BE-1C3EEF9AD819}" type="parTrans" cxnId="{1F2F1474-F112-44DD-B046-ABA4158F81B0}">
      <dgm:prSet/>
      <dgm:spPr/>
      <dgm:t>
        <a:bodyPr/>
        <a:lstStyle/>
        <a:p>
          <a:endParaRPr lang="en-US"/>
        </a:p>
      </dgm:t>
    </dgm:pt>
    <dgm:pt modelId="{0EEEB1A3-65F8-49AF-8E98-030D81FC01A8}" type="sibTrans" cxnId="{1F2F1474-F112-44DD-B046-ABA4158F81B0}">
      <dgm:prSet/>
      <dgm:spPr/>
      <dgm:t>
        <a:bodyPr/>
        <a:lstStyle/>
        <a:p>
          <a:endParaRPr lang="en-US"/>
        </a:p>
      </dgm:t>
    </dgm:pt>
    <dgm:pt modelId="{AA0BED7B-E4F6-438E-992F-D36069FEE51F}" type="pres">
      <dgm:prSet presAssocID="{27EA9772-2A49-49C8-82CF-552DCD5C3B6B}" presName="root" presStyleCnt="0">
        <dgm:presLayoutVars>
          <dgm:dir/>
          <dgm:resizeHandles val="exact"/>
        </dgm:presLayoutVars>
      </dgm:prSet>
      <dgm:spPr/>
    </dgm:pt>
    <dgm:pt modelId="{3153C849-9DFA-47F5-A7CB-907409859855}" type="pres">
      <dgm:prSet presAssocID="{6B8F1F1C-0195-42F7-9810-9B3ECA31020D}" presName="compNode" presStyleCnt="0"/>
      <dgm:spPr/>
    </dgm:pt>
    <dgm:pt modelId="{C34B0091-0CFA-427F-A4A9-AAAD2D9552E2}" type="pres">
      <dgm:prSet presAssocID="{6B8F1F1C-0195-42F7-9810-9B3ECA3102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F6547E3-D301-486A-930A-A167727C2D4D}" type="pres">
      <dgm:prSet presAssocID="{6B8F1F1C-0195-42F7-9810-9B3ECA31020D}" presName="spaceRect" presStyleCnt="0"/>
      <dgm:spPr/>
    </dgm:pt>
    <dgm:pt modelId="{9207F5DF-0F82-43D4-946E-31EAC275015E}" type="pres">
      <dgm:prSet presAssocID="{6B8F1F1C-0195-42F7-9810-9B3ECA31020D}" presName="textRect" presStyleLbl="revTx" presStyleIdx="0" presStyleCnt="3">
        <dgm:presLayoutVars>
          <dgm:chMax val="1"/>
          <dgm:chPref val="1"/>
        </dgm:presLayoutVars>
      </dgm:prSet>
      <dgm:spPr/>
    </dgm:pt>
    <dgm:pt modelId="{C93BBB49-6BA4-4194-B0CD-BC0D5FC67FE2}" type="pres">
      <dgm:prSet presAssocID="{A0623055-22DC-431A-B7FD-184204C7F5D9}" presName="sibTrans" presStyleCnt="0"/>
      <dgm:spPr/>
    </dgm:pt>
    <dgm:pt modelId="{FC1BF616-7481-439D-B95A-0E9532278CE8}" type="pres">
      <dgm:prSet presAssocID="{E1B8DFDD-0182-47E0-95A9-FA832CFE7F8B}" presName="compNode" presStyleCnt="0"/>
      <dgm:spPr/>
    </dgm:pt>
    <dgm:pt modelId="{58DEE0F8-A72E-41C0-BFAD-352F1D38F3C3}" type="pres">
      <dgm:prSet presAssocID="{E1B8DFDD-0182-47E0-95A9-FA832CFE7F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8AC98D4D-18A5-4B3B-AC64-5FB92E30173B}" type="pres">
      <dgm:prSet presAssocID="{E1B8DFDD-0182-47E0-95A9-FA832CFE7F8B}" presName="spaceRect" presStyleCnt="0"/>
      <dgm:spPr/>
    </dgm:pt>
    <dgm:pt modelId="{C8D861C8-C238-405C-8934-28234D7D867B}" type="pres">
      <dgm:prSet presAssocID="{E1B8DFDD-0182-47E0-95A9-FA832CFE7F8B}" presName="textRect" presStyleLbl="revTx" presStyleIdx="1" presStyleCnt="3">
        <dgm:presLayoutVars>
          <dgm:chMax val="1"/>
          <dgm:chPref val="1"/>
        </dgm:presLayoutVars>
      </dgm:prSet>
      <dgm:spPr/>
    </dgm:pt>
    <dgm:pt modelId="{9C9F974D-79F7-4814-9455-5A60D3347752}" type="pres">
      <dgm:prSet presAssocID="{2998BBFF-5A4B-4B3E-B647-99ED1E5D0248}" presName="sibTrans" presStyleCnt="0"/>
      <dgm:spPr/>
    </dgm:pt>
    <dgm:pt modelId="{97ECE6A9-24FC-4D40-9606-18AAF5DD3E7D}" type="pres">
      <dgm:prSet presAssocID="{2259DD4A-CF0F-4C48-840A-BC123F8CEE00}" presName="compNode" presStyleCnt="0"/>
      <dgm:spPr/>
    </dgm:pt>
    <dgm:pt modelId="{BA3D69FE-DCC6-41CE-A19D-137366CEE5B3}" type="pres">
      <dgm:prSet presAssocID="{2259DD4A-CF0F-4C48-840A-BC123F8CE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2314D43-FC92-48B9-8315-C0C8DD196CD1}" type="pres">
      <dgm:prSet presAssocID="{2259DD4A-CF0F-4C48-840A-BC123F8CEE00}" presName="spaceRect" presStyleCnt="0"/>
      <dgm:spPr/>
    </dgm:pt>
    <dgm:pt modelId="{7D481139-6C93-46E9-84B0-671CA388AA31}" type="pres">
      <dgm:prSet presAssocID="{2259DD4A-CF0F-4C48-840A-BC123F8CEE00}" presName="textRect" presStyleLbl="revTx" presStyleIdx="2" presStyleCnt="3">
        <dgm:presLayoutVars>
          <dgm:chMax val="1"/>
          <dgm:chPref val="1"/>
        </dgm:presLayoutVars>
      </dgm:prSet>
      <dgm:spPr/>
    </dgm:pt>
  </dgm:ptLst>
  <dgm:cxnLst>
    <dgm:cxn modelId="{3A816101-1B3C-4A8F-B0D9-4E36EC7CE688}" srcId="{27EA9772-2A49-49C8-82CF-552DCD5C3B6B}" destId="{E1B8DFDD-0182-47E0-95A9-FA832CFE7F8B}" srcOrd="1" destOrd="0" parTransId="{0218A3AA-E484-4F37-82B1-025A0AA41E87}" sibTransId="{2998BBFF-5A4B-4B3E-B647-99ED1E5D0248}"/>
    <dgm:cxn modelId="{847ED809-3C17-4806-970A-B1EF82EC3426}" type="presOf" srcId="{27EA9772-2A49-49C8-82CF-552DCD5C3B6B}" destId="{AA0BED7B-E4F6-438E-992F-D36069FEE51F}" srcOrd="0" destOrd="0" presId="urn:microsoft.com/office/officeart/2018/2/layout/IconLabelList"/>
    <dgm:cxn modelId="{FEC43528-E2D4-4EBD-BB87-6FF24938503F}" type="presOf" srcId="{6B8F1F1C-0195-42F7-9810-9B3ECA31020D}" destId="{9207F5DF-0F82-43D4-946E-31EAC275015E}" srcOrd="0" destOrd="0" presId="urn:microsoft.com/office/officeart/2018/2/layout/IconLabelList"/>
    <dgm:cxn modelId="{76974860-6DD0-4C4E-8F9B-DF7F71EEC581}" type="presOf" srcId="{2259DD4A-CF0F-4C48-840A-BC123F8CEE00}" destId="{7D481139-6C93-46E9-84B0-671CA388AA31}" srcOrd="0" destOrd="0" presId="urn:microsoft.com/office/officeart/2018/2/layout/IconLabelList"/>
    <dgm:cxn modelId="{1F2F1474-F112-44DD-B046-ABA4158F81B0}" srcId="{27EA9772-2A49-49C8-82CF-552DCD5C3B6B}" destId="{2259DD4A-CF0F-4C48-840A-BC123F8CEE00}" srcOrd="2" destOrd="0" parTransId="{B668B086-AC8B-4B6E-B0BE-1C3EEF9AD819}" sibTransId="{0EEEB1A3-65F8-49AF-8E98-030D81FC01A8}"/>
    <dgm:cxn modelId="{2CAE9CA3-B08D-4208-BE90-7B7CB44ED6E0}" srcId="{27EA9772-2A49-49C8-82CF-552DCD5C3B6B}" destId="{6B8F1F1C-0195-42F7-9810-9B3ECA31020D}" srcOrd="0" destOrd="0" parTransId="{EA84C092-5689-4B06-BBF7-940C21BC9AAD}" sibTransId="{A0623055-22DC-431A-B7FD-184204C7F5D9}"/>
    <dgm:cxn modelId="{37097CE3-68ED-44A8-8C48-A0C47CADBDB7}" type="presOf" srcId="{E1B8DFDD-0182-47E0-95A9-FA832CFE7F8B}" destId="{C8D861C8-C238-405C-8934-28234D7D867B}" srcOrd="0" destOrd="0" presId="urn:microsoft.com/office/officeart/2018/2/layout/IconLabelList"/>
    <dgm:cxn modelId="{36BED072-E78C-4047-9C60-EB664835BE63}" type="presParOf" srcId="{AA0BED7B-E4F6-438E-992F-D36069FEE51F}" destId="{3153C849-9DFA-47F5-A7CB-907409859855}" srcOrd="0" destOrd="0" presId="urn:microsoft.com/office/officeart/2018/2/layout/IconLabelList"/>
    <dgm:cxn modelId="{A749B494-C359-4D3D-84DC-31A9CACBC4AB}" type="presParOf" srcId="{3153C849-9DFA-47F5-A7CB-907409859855}" destId="{C34B0091-0CFA-427F-A4A9-AAAD2D9552E2}" srcOrd="0" destOrd="0" presId="urn:microsoft.com/office/officeart/2018/2/layout/IconLabelList"/>
    <dgm:cxn modelId="{2C984C19-0F0C-4D86-AD79-C3693547A4C5}" type="presParOf" srcId="{3153C849-9DFA-47F5-A7CB-907409859855}" destId="{DF6547E3-D301-486A-930A-A167727C2D4D}" srcOrd="1" destOrd="0" presId="urn:microsoft.com/office/officeart/2018/2/layout/IconLabelList"/>
    <dgm:cxn modelId="{0AC0694A-E05F-4471-8E5E-6F4C820B7B7C}" type="presParOf" srcId="{3153C849-9DFA-47F5-A7CB-907409859855}" destId="{9207F5DF-0F82-43D4-946E-31EAC275015E}" srcOrd="2" destOrd="0" presId="urn:microsoft.com/office/officeart/2018/2/layout/IconLabelList"/>
    <dgm:cxn modelId="{7EDE1A89-93A4-4D67-901A-9F4C0CC73586}" type="presParOf" srcId="{AA0BED7B-E4F6-438E-992F-D36069FEE51F}" destId="{C93BBB49-6BA4-4194-B0CD-BC0D5FC67FE2}" srcOrd="1" destOrd="0" presId="urn:microsoft.com/office/officeart/2018/2/layout/IconLabelList"/>
    <dgm:cxn modelId="{5F8F9406-F0E5-47CC-B869-5CEEFC67CCEC}" type="presParOf" srcId="{AA0BED7B-E4F6-438E-992F-D36069FEE51F}" destId="{FC1BF616-7481-439D-B95A-0E9532278CE8}" srcOrd="2" destOrd="0" presId="urn:microsoft.com/office/officeart/2018/2/layout/IconLabelList"/>
    <dgm:cxn modelId="{B7C80C59-1AE7-491D-8EDF-D5D22FBB1361}" type="presParOf" srcId="{FC1BF616-7481-439D-B95A-0E9532278CE8}" destId="{58DEE0F8-A72E-41C0-BFAD-352F1D38F3C3}" srcOrd="0" destOrd="0" presId="urn:microsoft.com/office/officeart/2018/2/layout/IconLabelList"/>
    <dgm:cxn modelId="{2552FD6B-EC08-4E60-8227-101BE9B42F1F}" type="presParOf" srcId="{FC1BF616-7481-439D-B95A-0E9532278CE8}" destId="{8AC98D4D-18A5-4B3B-AC64-5FB92E30173B}" srcOrd="1" destOrd="0" presId="urn:microsoft.com/office/officeart/2018/2/layout/IconLabelList"/>
    <dgm:cxn modelId="{826D63DE-8D87-4482-8E71-911B28055883}" type="presParOf" srcId="{FC1BF616-7481-439D-B95A-0E9532278CE8}" destId="{C8D861C8-C238-405C-8934-28234D7D867B}" srcOrd="2" destOrd="0" presId="urn:microsoft.com/office/officeart/2018/2/layout/IconLabelList"/>
    <dgm:cxn modelId="{3226A541-2305-4BBD-BFA0-5FF5DC96A455}" type="presParOf" srcId="{AA0BED7B-E4F6-438E-992F-D36069FEE51F}" destId="{9C9F974D-79F7-4814-9455-5A60D3347752}" srcOrd="3" destOrd="0" presId="urn:microsoft.com/office/officeart/2018/2/layout/IconLabelList"/>
    <dgm:cxn modelId="{E11F0E37-741B-4279-AB4F-1FFA9E4F14D0}" type="presParOf" srcId="{AA0BED7B-E4F6-438E-992F-D36069FEE51F}" destId="{97ECE6A9-24FC-4D40-9606-18AAF5DD3E7D}" srcOrd="4" destOrd="0" presId="urn:microsoft.com/office/officeart/2018/2/layout/IconLabelList"/>
    <dgm:cxn modelId="{395BC74C-3275-4BC0-BDCE-9E98D433E880}" type="presParOf" srcId="{97ECE6A9-24FC-4D40-9606-18AAF5DD3E7D}" destId="{BA3D69FE-DCC6-41CE-A19D-137366CEE5B3}" srcOrd="0" destOrd="0" presId="urn:microsoft.com/office/officeart/2018/2/layout/IconLabelList"/>
    <dgm:cxn modelId="{70A4B810-9D1D-4E49-A167-0C8B287E267E}" type="presParOf" srcId="{97ECE6A9-24FC-4D40-9606-18AAF5DD3E7D}" destId="{22314D43-FC92-48B9-8315-C0C8DD196CD1}" srcOrd="1" destOrd="0" presId="urn:microsoft.com/office/officeart/2018/2/layout/IconLabelList"/>
    <dgm:cxn modelId="{CF800EDF-AB31-4F9C-89E8-372F2CAE3B08}" type="presParOf" srcId="{97ECE6A9-24FC-4D40-9606-18AAF5DD3E7D}" destId="{7D481139-6C93-46E9-84B0-671CA388AA3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00992-9E0D-4825-9F98-1899D69FDFC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CC26CD-F48E-4A86-AFC2-DB52E4D6BB9D}">
      <dgm:prSet/>
      <dgm:spPr/>
      <dgm:t>
        <a:bodyPr/>
        <a:lstStyle/>
        <a:p>
          <a:r>
            <a:rPr lang="en-GB"/>
            <a:t>This model explores a potential avenue for consistent, low-risk profits that could prove useful to Citi</a:t>
          </a:r>
          <a:endParaRPr lang="en-US"/>
        </a:p>
      </dgm:t>
    </dgm:pt>
    <dgm:pt modelId="{9F0AAA6C-69B4-4FAB-B842-6AD66F26A60C}" type="parTrans" cxnId="{53DF8F3C-F34D-4591-AA8B-085ABCBFC4A4}">
      <dgm:prSet/>
      <dgm:spPr/>
      <dgm:t>
        <a:bodyPr/>
        <a:lstStyle/>
        <a:p>
          <a:endParaRPr lang="en-US"/>
        </a:p>
      </dgm:t>
    </dgm:pt>
    <dgm:pt modelId="{1681A7F3-831B-4C57-A384-E04043B69F85}" type="sibTrans" cxnId="{53DF8F3C-F34D-4591-AA8B-085ABCBFC4A4}">
      <dgm:prSet/>
      <dgm:spPr/>
      <dgm:t>
        <a:bodyPr/>
        <a:lstStyle/>
        <a:p>
          <a:endParaRPr lang="en-US"/>
        </a:p>
      </dgm:t>
    </dgm:pt>
    <dgm:pt modelId="{9CED9022-2C9C-4B4D-A564-8197ACCB8AFD}">
      <dgm:prSet/>
      <dgm:spPr/>
      <dgm:t>
        <a:bodyPr/>
        <a:lstStyle/>
        <a:p>
          <a:r>
            <a:rPr lang="en-GB"/>
            <a:t>While much high-frequency trading focuses on FX, we believe cryptocurrency could be potentially fertile ground without a high barrier of entry</a:t>
          </a:r>
          <a:endParaRPr lang="en-US"/>
        </a:p>
      </dgm:t>
    </dgm:pt>
    <dgm:pt modelId="{B048894E-4DB3-44F0-9DEF-2DE28AA3E144}" type="parTrans" cxnId="{AA40CD2F-5D4D-4F9A-B928-346726702073}">
      <dgm:prSet/>
      <dgm:spPr/>
      <dgm:t>
        <a:bodyPr/>
        <a:lstStyle/>
        <a:p>
          <a:endParaRPr lang="en-US"/>
        </a:p>
      </dgm:t>
    </dgm:pt>
    <dgm:pt modelId="{9183F717-0589-41B6-B0F8-BC57608FD0DB}" type="sibTrans" cxnId="{AA40CD2F-5D4D-4F9A-B928-346726702073}">
      <dgm:prSet/>
      <dgm:spPr/>
      <dgm:t>
        <a:bodyPr/>
        <a:lstStyle/>
        <a:p>
          <a:endParaRPr lang="en-US"/>
        </a:p>
      </dgm:t>
    </dgm:pt>
    <dgm:pt modelId="{561556A9-6B4F-469D-A6B7-A81723A2BA9D}" type="pres">
      <dgm:prSet presAssocID="{88000992-9E0D-4825-9F98-1899D69FDFCB}" presName="root" presStyleCnt="0">
        <dgm:presLayoutVars>
          <dgm:dir/>
          <dgm:resizeHandles val="exact"/>
        </dgm:presLayoutVars>
      </dgm:prSet>
      <dgm:spPr/>
    </dgm:pt>
    <dgm:pt modelId="{57376ADF-DB06-41F7-ACFB-DFF462D93EC3}" type="pres">
      <dgm:prSet presAssocID="{FFCC26CD-F48E-4A86-AFC2-DB52E4D6BB9D}" presName="compNode" presStyleCnt="0"/>
      <dgm:spPr/>
    </dgm:pt>
    <dgm:pt modelId="{53826084-70F5-45D4-AB3A-119D806733AB}" type="pres">
      <dgm:prSet presAssocID="{FFCC26CD-F48E-4A86-AFC2-DB52E4D6BB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F46EC7D-3810-4817-BEC2-C4C67EE34DA6}" type="pres">
      <dgm:prSet presAssocID="{FFCC26CD-F48E-4A86-AFC2-DB52E4D6BB9D}" presName="spaceRect" presStyleCnt="0"/>
      <dgm:spPr/>
    </dgm:pt>
    <dgm:pt modelId="{69DB16D7-C5BC-448D-92FF-AF802D7F36FE}" type="pres">
      <dgm:prSet presAssocID="{FFCC26CD-F48E-4A86-AFC2-DB52E4D6BB9D}" presName="textRect" presStyleLbl="revTx" presStyleIdx="0" presStyleCnt="2">
        <dgm:presLayoutVars>
          <dgm:chMax val="1"/>
          <dgm:chPref val="1"/>
        </dgm:presLayoutVars>
      </dgm:prSet>
      <dgm:spPr/>
    </dgm:pt>
    <dgm:pt modelId="{E3729285-28E1-45EB-B724-C8D0C4574835}" type="pres">
      <dgm:prSet presAssocID="{1681A7F3-831B-4C57-A384-E04043B69F85}" presName="sibTrans" presStyleCnt="0"/>
      <dgm:spPr/>
    </dgm:pt>
    <dgm:pt modelId="{4C25FC4B-A7B4-449E-A88B-4CE75E33FEFB}" type="pres">
      <dgm:prSet presAssocID="{9CED9022-2C9C-4B4D-A564-8197ACCB8AFD}" presName="compNode" presStyleCnt="0"/>
      <dgm:spPr/>
    </dgm:pt>
    <dgm:pt modelId="{1B88CD1E-6AC8-4659-B876-A23E4E93FB3D}" type="pres">
      <dgm:prSet presAssocID="{9CED9022-2C9C-4B4D-A564-8197ACCB8A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5E0C4C4-9F34-4918-8279-4A9C0B5726FF}" type="pres">
      <dgm:prSet presAssocID="{9CED9022-2C9C-4B4D-A564-8197ACCB8AFD}" presName="spaceRect" presStyleCnt="0"/>
      <dgm:spPr/>
    </dgm:pt>
    <dgm:pt modelId="{6A646E7F-102F-422E-BF5A-A188CE1620BB}" type="pres">
      <dgm:prSet presAssocID="{9CED9022-2C9C-4B4D-A564-8197ACCB8AFD}" presName="textRect" presStyleLbl="revTx" presStyleIdx="1" presStyleCnt="2">
        <dgm:presLayoutVars>
          <dgm:chMax val="1"/>
          <dgm:chPref val="1"/>
        </dgm:presLayoutVars>
      </dgm:prSet>
      <dgm:spPr/>
    </dgm:pt>
  </dgm:ptLst>
  <dgm:cxnLst>
    <dgm:cxn modelId="{D21F780B-0AB2-4EC6-A7DF-515A4243A2B3}" type="presOf" srcId="{FFCC26CD-F48E-4A86-AFC2-DB52E4D6BB9D}" destId="{69DB16D7-C5BC-448D-92FF-AF802D7F36FE}" srcOrd="0" destOrd="0" presId="urn:microsoft.com/office/officeart/2018/2/layout/IconLabelList"/>
    <dgm:cxn modelId="{AA40CD2F-5D4D-4F9A-B928-346726702073}" srcId="{88000992-9E0D-4825-9F98-1899D69FDFCB}" destId="{9CED9022-2C9C-4B4D-A564-8197ACCB8AFD}" srcOrd="1" destOrd="0" parTransId="{B048894E-4DB3-44F0-9DEF-2DE28AA3E144}" sibTransId="{9183F717-0589-41B6-B0F8-BC57608FD0DB}"/>
    <dgm:cxn modelId="{53DF8F3C-F34D-4591-AA8B-085ABCBFC4A4}" srcId="{88000992-9E0D-4825-9F98-1899D69FDFCB}" destId="{FFCC26CD-F48E-4A86-AFC2-DB52E4D6BB9D}" srcOrd="0" destOrd="0" parTransId="{9F0AAA6C-69B4-4FAB-B842-6AD66F26A60C}" sibTransId="{1681A7F3-831B-4C57-A384-E04043B69F85}"/>
    <dgm:cxn modelId="{850F1A66-BA57-4EE1-AC82-F3DA99DF6509}" type="presOf" srcId="{88000992-9E0D-4825-9F98-1899D69FDFCB}" destId="{561556A9-6B4F-469D-A6B7-A81723A2BA9D}" srcOrd="0" destOrd="0" presId="urn:microsoft.com/office/officeart/2018/2/layout/IconLabelList"/>
    <dgm:cxn modelId="{88B4BFD6-29BE-4B45-98A9-7A5D4456223C}" type="presOf" srcId="{9CED9022-2C9C-4B4D-A564-8197ACCB8AFD}" destId="{6A646E7F-102F-422E-BF5A-A188CE1620BB}" srcOrd="0" destOrd="0" presId="urn:microsoft.com/office/officeart/2018/2/layout/IconLabelList"/>
    <dgm:cxn modelId="{7412F172-02D6-4396-8694-4EADA24321AC}" type="presParOf" srcId="{561556A9-6B4F-469D-A6B7-A81723A2BA9D}" destId="{57376ADF-DB06-41F7-ACFB-DFF462D93EC3}" srcOrd="0" destOrd="0" presId="urn:microsoft.com/office/officeart/2018/2/layout/IconLabelList"/>
    <dgm:cxn modelId="{0FC6E0B4-45FD-432E-B79E-759A502268D1}" type="presParOf" srcId="{57376ADF-DB06-41F7-ACFB-DFF462D93EC3}" destId="{53826084-70F5-45D4-AB3A-119D806733AB}" srcOrd="0" destOrd="0" presId="urn:microsoft.com/office/officeart/2018/2/layout/IconLabelList"/>
    <dgm:cxn modelId="{BDAA3249-0B2C-4147-97D3-DE39D09E7671}" type="presParOf" srcId="{57376ADF-DB06-41F7-ACFB-DFF462D93EC3}" destId="{CF46EC7D-3810-4817-BEC2-C4C67EE34DA6}" srcOrd="1" destOrd="0" presId="urn:microsoft.com/office/officeart/2018/2/layout/IconLabelList"/>
    <dgm:cxn modelId="{5DBFDA15-8014-4FCC-9F70-393F171718F1}" type="presParOf" srcId="{57376ADF-DB06-41F7-ACFB-DFF462D93EC3}" destId="{69DB16D7-C5BC-448D-92FF-AF802D7F36FE}" srcOrd="2" destOrd="0" presId="urn:microsoft.com/office/officeart/2018/2/layout/IconLabelList"/>
    <dgm:cxn modelId="{04F88F17-6B33-4C42-8C97-F4C92E8855F1}" type="presParOf" srcId="{561556A9-6B4F-469D-A6B7-A81723A2BA9D}" destId="{E3729285-28E1-45EB-B724-C8D0C4574835}" srcOrd="1" destOrd="0" presId="urn:microsoft.com/office/officeart/2018/2/layout/IconLabelList"/>
    <dgm:cxn modelId="{A10AC709-1EF4-4045-BE73-3106BA91E15B}" type="presParOf" srcId="{561556A9-6B4F-469D-A6B7-A81723A2BA9D}" destId="{4C25FC4B-A7B4-449E-A88B-4CE75E33FEFB}" srcOrd="2" destOrd="0" presId="urn:microsoft.com/office/officeart/2018/2/layout/IconLabelList"/>
    <dgm:cxn modelId="{207917FA-A212-4973-88B1-E97341E393D6}" type="presParOf" srcId="{4C25FC4B-A7B4-449E-A88B-4CE75E33FEFB}" destId="{1B88CD1E-6AC8-4659-B876-A23E4E93FB3D}" srcOrd="0" destOrd="0" presId="urn:microsoft.com/office/officeart/2018/2/layout/IconLabelList"/>
    <dgm:cxn modelId="{B3F7BF68-22CA-4C73-84A0-1A053F733114}" type="presParOf" srcId="{4C25FC4B-A7B4-449E-A88B-4CE75E33FEFB}" destId="{E5E0C4C4-9F34-4918-8279-4A9C0B5726FF}" srcOrd="1" destOrd="0" presId="urn:microsoft.com/office/officeart/2018/2/layout/IconLabelList"/>
    <dgm:cxn modelId="{1B172510-22F3-4BDD-AD81-9E7DC103D4C5}" type="presParOf" srcId="{4C25FC4B-A7B4-449E-A88B-4CE75E33FEFB}" destId="{6A646E7F-102F-422E-BF5A-A188CE1620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45068C-82E3-4359-96D6-3BE2C25A22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9202D3-D674-4BFB-B3BA-5BB292DCDE82}">
      <dgm:prSet/>
      <dgm:spPr/>
      <dgm:t>
        <a:bodyPr/>
        <a:lstStyle/>
        <a:p>
          <a:r>
            <a:rPr lang="en-GB"/>
            <a:t>First, the code would need to be ported from Python to C++, which would help latency (and risk of slippage) significantly</a:t>
          </a:r>
          <a:endParaRPr lang="en-US"/>
        </a:p>
      </dgm:t>
    </dgm:pt>
    <dgm:pt modelId="{7E19B176-7697-4DBC-8E3F-A2CD6BA7AD3F}" type="parTrans" cxnId="{2D234E71-7E47-4834-B8B9-823AD76BB045}">
      <dgm:prSet/>
      <dgm:spPr/>
      <dgm:t>
        <a:bodyPr/>
        <a:lstStyle/>
        <a:p>
          <a:endParaRPr lang="en-US"/>
        </a:p>
      </dgm:t>
    </dgm:pt>
    <dgm:pt modelId="{E4B07E70-0F29-4EB1-9264-0134A47CC216}" type="sibTrans" cxnId="{2D234E71-7E47-4834-B8B9-823AD76BB045}">
      <dgm:prSet/>
      <dgm:spPr/>
      <dgm:t>
        <a:bodyPr/>
        <a:lstStyle/>
        <a:p>
          <a:endParaRPr lang="en-US"/>
        </a:p>
      </dgm:t>
    </dgm:pt>
    <dgm:pt modelId="{122C65C2-A8A0-4674-AECF-A3E06E1423D2}">
      <dgm:prSet/>
      <dgm:spPr/>
      <dgm:t>
        <a:bodyPr/>
        <a:lstStyle/>
        <a:p>
          <a:r>
            <a:rPr lang="en-GB"/>
            <a:t>Second, the model would need only execute trades that made a profit after commissions (we disabled this feature on our model for demonstration purposes)</a:t>
          </a:r>
          <a:endParaRPr lang="en-US"/>
        </a:p>
      </dgm:t>
    </dgm:pt>
    <dgm:pt modelId="{AD931113-8D3D-4827-A8FF-18214C546040}" type="parTrans" cxnId="{C06D7994-1BAF-4E1A-9E2A-B9C7EF664545}">
      <dgm:prSet/>
      <dgm:spPr/>
      <dgm:t>
        <a:bodyPr/>
        <a:lstStyle/>
        <a:p>
          <a:endParaRPr lang="en-US"/>
        </a:p>
      </dgm:t>
    </dgm:pt>
    <dgm:pt modelId="{66A06E5F-627D-4180-BAC0-0B6D879928E4}" type="sibTrans" cxnId="{C06D7994-1BAF-4E1A-9E2A-B9C7EF664545}">
      <dgm:prSet/>
      <dgm:spPr/>
      <dgm:t>
        <a:bodyPr/>
        <a:lstStyle/>
        <a:p>
          <a:endParaRPr lang="en-US"/>
        </a:p>
      </dgm:t>
    </dgm:pt>
    <dgm:pt modelId="{88DF477C-3808-4B11-912B-B705E231322B}">
      <dgm:prSet/>
      <dgm:spPr/>
      <dgm:t>
        <a:bodyPr/>
        <a:lstStyle/>
        <a:p>
          <a:r>
            <a:rPr lang="en-GB"/>
            <a:t>-Third, the model would likely need to be ran remotely out of servers in Japan, to help reduce the latency (as Binance’s servers are believed to be located in Japan)</a:t>
          </a:r>
          <a:endParaRPr lang="en-US"/>
        </a:p>
      </dgm:t>
    </dgm:pt>
    <dgm:pt modelId="{D5716D95-A57C-4E19-B1CB-069AE74D007F}" type="parTrans" cxnId="{9DD9E99E-EA0D-424B-846E-D3770D068B07}">
      <dgm:prSet/>
      <dgm:spPr/>
      <dgm:t>
        <a:bodyPr/>
        <a:lstStyle/>
        <a:p>
          <a:endParaRPr lang="en-US"/>
        </a:p>
      </dgm:t>
    </dgm:pt>
    <dgm:pt modelId="{F89A2F81-AD24-4FC7-9FC9-FA8019DFD3DE}" type="sibTrans" cxnId="{9DD9E99E-EA0D-424B-846E-D3770D068B07}">
      <dgm:prSet/>
      <dgm:spPr/>
      <dgm:t>
        <a:bodyPr/>
        <a:lstStyle/>
        <a:p>
          <a:endParaRPr lang="en-US"/>
        </a:p>
      </dgm:t>
    </dgm:pt>
    <dgm:pt modelId="{6C24F867-2D59-40AF-B74C-313167FFF40B}" type="pres">
      <dgm:prSet presAssocID="{7845068C-82E3-4359-96D6-3BE2C25A225B}" presName="linear" presStyleCnt="0">
        <dgm:presLayoutVars>
          <dgm:animLvl val="lvl"/>
          <dgm:resizeHandles val="exact"/>
        </dgm:presLayoutVars>
      </dgm:prSet>
      <dgm:spPr/>
    </dgm:pt>
    <dgm:pt modelId="{989159E1-EF01-42E8-B544-3470A5D5BDA6}" type="pres">
      <dgm:prSet presAssocID="{119202D3-D674-4BFB-B3BA-5BB292DCDE82}" presName="parentText" presStyleLbl="node1" presStyleIdx="0" presStyleCnt="3">
        <dgm:presLayoutVars>
          <dgm:chMax val="0"/>
          <dgm:bulletEnabled val="1"/>
        </dgm:presLayoutVars>
      </dgm:prSet>
      <dgm:spPr/>
    </dgm:pt>
    <dgm:pt modelId="{F16DC8AC-CA94-4E0E-A33D-9B4666E7D7BC}" type="pres">
      <dgm:prSet presAssocID="{E4B07E70-0F29-4EB1-9264-0134A47CC216}" presName="spacer" presStyleCnt="0"/>
      <dgm:spPr/>
    </dgm:pt>
    <dgm:pt modelId="{7D22128A-B549-47F8-90A5-197A06AE1C11}" type="pres">
      <dgm:prSet presAssocID="{122C65C2-A8A0-4674-AECF-A3E06E1423D2}" presName="parentText" presStyleLbl="node1" presStyleIdx="1" presStyleCnt="3">
        <dgm:presLayoutVars>
          <dgm:chMax val="0"/>
          <dgm:bulletEnabled val="1"/>
        </dgm:presLayoutVars>
      </dgm:prSet>
      <dgm:spPr/>
    </dgm:pt>
    <dgm:pt modelId="{6419CD0C-41C5-4DDB-9B40-F4330C279AE6}" type="pres">
      <dgm:prSet presAssocID="{66A06E5F-627D-4180-BAC0-0B6D879928E4}" presName="spacer" presStyleCnt="0"/>
      <dgm:spPr/>
    </dgm:pt>
    <dgm:pt modelId="{3D6F0B94-3A2D-46ED-9316-B7B7BA20B36F}" type="pres">
      <dgm:prSet presAssocID="{88DF477C-3808-4B11-912B-B705E231322B}" presName="parentText" presStyleLbl="node1" presStyleIdx="2" presStyleCnt="3">
        <dgm:presLayoutVars>
          <dgm:chMax val="0"/>
          <dgm:bulletEnabled val="1"/>
        </dgm:presLayoutVars>
      </dgm:prSet>
      <dgm:spPr/>
    </dgm:pt>
  </dgm:ptLst>
  <dgm:cxnLst>
    <dgm:cxn modelId="{81837941-4E0A-418D-B1D7-A83E8D7B16E7}" type="presOf" srcId="{88DF477C-3808-4B11-912B-B705E231322B}" destId="{3D6F0B94-3A2D-46ED-9316-B7B7BA20B36F}" srcOrd="0" destOrd="0" presId="urn:microsoft.com/office/officeart/2005/8/layout/vList2"/>
    <dgm:cxn modelId="{2D234E71-7E47-4834-B8B9-823AD76BB045}" srcId="{7845068C-82E3-4359-96D6-3BE2C25A225B}" destId="{119202D3-D674-4BFB-B3BA-5BB292DCDE82}" srcOrd="0" destOrd="0" parTransId="{7E19B176-7697-4DBC-8E3F-A2CD6BA7AD3F}" sibTransId="{E4B07E70-0F29-4EB1-9264-0134A47CC216}"/>
    <dgm:cxn modelId="{E6F43B74-7447-4F7B-8CBD-4A73220815CC}" type="presOf" srcId="{119202D3-D674-4BFB-B3BA-5BB292DCDE82}" destId="{989159E1-EF01-42E8-B544-3470A5D5BDA6}" srcOrd="0" destOrd="0" presId="urn:microsoft.com/office/officeart/2005/8/layout/vList2"/>
    <dgm:cxn modelId="{CD0E1E91-6E82-4355-88AC-CCE1AA531955}" type="presOf" srcId="{7845068C-82E3-4359-96D6-3BE2C25A225B}" destId="{6C24F867-2D59-40AF-B74C-313167FFF40B}" srcOrd="0" destOrd="0" presId="urn:microsoft.com/office/officeart/2005/8/layout/vList2"/>
    <dgm:cxn modelId="{C06D7994-1BAF-4E1A-9E2A-B9C7EF664545}" srcId="{7845068C-82E3-4359-96D6-3BE2C25A225B}" destId="{122C65C2-A8A0-4674-AECF-A3E06E1423D2}" srcOrd="1" destOrd="0" parTransId="{AD931113-8D3D-4827-A8FF-18214C546040}" sibTransId="{66A06E5F-627D-4180-BAC0-0B6D879928E4}"/>
    <dgm:cxn modelId="{9DD9E99E-EA0D-424B-846E-D3770D068B07}" srcId="{7845068C-82E3-4359-96D6-3BE2C25A225B}" destId="{88DF477C-3808-4B11-912B-B705E231322B}" srcOrd="2" destOrd="0" parTransId="{D5716D95-A57C-4E19-B1CB-069AE74D007F}" sibTransId="{F89A2F81-AD24-4FC7-9FC9-FA8019DFD3DE}"/>
    <dgm:cxn modelId="{784F9DFB-121B-47B4-8D6C-779BC21E20BA}" type="presOf" srcId="{122C65C2-A8A0-4674-AECF-A3E06E1423D2}" destId="{7D22128A-B549-47F8-90A5-197A06AE1C11}" srcOrd="0" destOrd="0" presId="urn:microsoft.com/office/officeart/2005/8/layout/vList2"/>
    <dgm:cxn modelId="{C35E46E9-4909-459E-B5CD-3FA13103775C}" type="presParOf" srcId="{6C24F867-2D59-40AF-B74C-313167FFF40B}" destId="{989159E1-EF01-42E8-B544-3470A5D5BDA6}" srcOrd="0" destOrd="0" presId="urn:microsoft.com/office/officeart/2005/8/layout/vList2"/>
    <dgm:cxn modelId="{CF42AD27-BF57-43E6-8A6E-3D6ADF55F655}" type="presParOf" srcId="{6C24F867-2D59-40AF-B74C-313167FFF40B}" destId="{F16DC8AC-CA94-4E0E-A33D-9B4666E7D7BC}" srcOrd="1" destOrd="0" presId="urn:microsoft.com/office/officeart/2005/8/layout/vList2"/>
    <dgm:cxn modelId="{A66F952C-A397-4516-A9E4-6A6E9650527D}" type="presParOf" srcId="{6C24F867-2D59-40AF-B74C-313167FFF40B}" destId="{7D22128A-B549-47F8-90A5-197A06AE1C11}" srcOrd="2" destOrd="0" presId="urn:microsoft.com/office/officeart/2005/8/layout/vList2"/>
    <dgm:cxn modelId="{F0EFCDCC-993C-4B16-9C75-5C03EDD976AD}" type="presParOf" srcId="{6C24F867-2D59-40AF-B74C-313167FFF40B}" destId="{6419CD0C-41C5-4DDB-9B40-F4330C279AE6}" srcOrd="3" destOrd="0" presId="urn:microsoft.com/office/officeart/2005/8/layout/vList2"/>
    <dgm:cxn modelId="{C47062D6-4915-4946-9268-9A45AF93C77C}" type="presParOf" srcId="{6C24F867-2D59-40AF-B74C-313167FFF40B}" destId="{3D6F0B94-3A2D-46ED-9316-B7B7BA20B3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FE5D-312A-4023-B941-31DB59D7C37A}">
      <dsp:nvSpPr>
        <dsp:cNvPr id="0" name=""/>
        <dsp:cNvSpPr/>
      </dsp:nvSpPr>
      <dsp:spPr>
        <a:xfrm>
          <a:off x="0" y="307568"/>
          <a:ext cx="6245265" cy="941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ChatGPT for prompt generation and AI-assisted code</a:t>
          </a:r>
          <a:endParaRPr lang="en-US" sz="2300" kern="1200"/>
        </a:p>
      </dsp:txBody>
      <dsp:txXfrm>
        <a:off x="45977" y="353545"/>
        <a:ext cx="6153311" cy="849896"/>
      </dsp:txXfrm>
    </dsp:sp>
    <dsp:sp modelId="{A9DAD47B-E42F-4757-94CE-E999C1B838FB}">
      <dsp:nvSpPr>
        <dsp:cNvPr id="0" name=""/>
        <dsp:cNvSpPr/>
      </dsp:nvSpPr>
      <dsp:spPr>
        <a:xfrm>
          <a:off x="0" y="1315658"/>
          <a:ext cx="6245265" cy="941850"/>
        </a:xfrm>
        <a:prstGeom prst="roundRect">
          <a:avLst/>
        </a:prstGeom>
        <a:solidFill>
          <a:schemeClr val="accent2">
            <a:hueOff val="1540825"/>
            <a:satOff val="0"/>
            <a:lumOff val="4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Binance’s exchange API and websocket to retrieve information from the orderbook</a:t>
          </a:r>
          <a:endParaRPr lang="en-US" sz="2300" kern="1200"/>
        </a:p>
      </dsp:txBody>
      <dsp:txXfrm>
        <a:off x="45977" y="1361635"/>
        <a:ext cx="6153311" cy="849896"/>
      </dsp:txXfrm>
    </dsp:sp>
    <dsp:sp modelId="{4DE0F56A-5CE2-4C06-A825-BF7255FFB36F}">
      <dsp:nvSpPr>
        <dsp:cNvPr id="0" name=""/>
        <dsp:cNvSpPr/>
      </dsp:nvSpPr>
      <dsp:spPr>
        <a:xfrm>
          <a:off x="0" y="2323748"/>
          <a:ext cx="6245265" cy="941850"/>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Aiohttp and websockets to connect to the exchange</a:t>
          </a:r>
          <a:endParaRPr lang="en-US" sz="2300" kern="1200"/>
        </a:p>
      </dsp:txBody>
      <dsp:txXfrm>
        <a:off x="45977" y="2369725"/>
        <a:ext cx="6153311" cy="849896"/>
      </dsp:txXfrm>
    </dsp:sp>
    <dsp:sp modelId="{3D667CDA-B763-40CB-A4A0-3D0B5D60344F}">
      <dsp:nvSpPr>
        <dsp:cNvPr id="0" name=""/>
        <dsp:cNvSpPr/>
      </dsp:nvSpPr>
      <dsp:spPr>
        <a:xfrm>
          <a:off x="0" y="3331838"/>
          <a:ext cx="6245265" cy="941850"/>
        </a:xfrm>
        <a:prstGeom prst="roundRect">
          <a:avLst/>
        </a:prstGeom>
        <a:solidFill>
          <a:schemeClr val="accent2">
            <a:hueOff val="4622474"/>
            <a:satOff val="0"/>
            <a:lumOff val="1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Streamlit to create an interface to display the arbitrage</a:t>
          </a:r>
          <a:endParaRPr lang="en-US" sz="2300" kern="1200"/>
        </a:p>
      </dsp:txBody>
      <dsp:txXfrm>
        <a:off x="45977" y="3377815"/>
        <a:ext cx="6153311" cy="849896"/>
      </dsp:txXfrm>
    </dsp:sp>
    <dsp:sp modelId="{E6381972-B713-4E60-9B34-FD5B53D9E02E}">
      <dsp:nvSpPr>
        <dsp:cNvPr id="0" name=""/>
        <dsp:cNvSpPr/>
      </dsp:nvSpPr>
      <dsp:spPr>
        <a:xfrm>
          <a:off x="0" y="4339928"/>
          <a:ext cx="6245265" cy="94185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UnitTest to test the functions of the code</a:t>
          </a:r>
          <a:endParaRPr lang="en-US" sz="2300" kern="1200"/>
        </a:p>
      </dsp:txBody>
      <dsp:txXfrm>
        <a:off x="45977" y="4385905"/>
        <a:ext cx="6153311" cy="849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1812-7D79-44EB-832C-489CF2E8D0D0}">
      <dsp:nvSpPr>
        <dsp:cNvPr id="0" name=""/>
        <dsp:cNvSpPr/>
      </dsp:nvSpPr>
      <dsp:spPr>
        <a:xfrm>
          <a:off x="0" y="83873"/>
          <a:ext cx="6245265"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We used Python to enable to quickly test different features, as it’s very easy to integrate websockets and API calls into Python code</a:t>
          </a:r>
          <a:endParaRPr lang="en-US" sz="3000" kern="1200"/>
        </a:p>
      </dsp:txBody>
      <dsp:txXfrm>
        <a:off x="130221" y="214094"/>
        <a:ext cx="5984823" cy="2407158"/>
      </dsp:txXfrm>
    </dsp:sp>
    <dsp:sp modelId="{F9A3973F-F48C-4211-890C-B011D837B86A}">
      <dsp:nvSpPr>
        <dsp:cNvPr id="0" name=""/>
        <dsp:cNvSpPr/>
      </dsp:nvSpPr>
      <dsp:spPr>
        <a:xfrm>
          <a:off x="0" y="2837873"/>
          <a:ext cx="6245265" cy="266760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For a live trading model, we would convert the code into C++ so it could execute as fast as possible</a:t>
          </a:r>
          <a:endParaRPr lang="en-US" sz="3000" kern="1200"/>
        </a:p>
      </dsp:txBody>
      <dsp:txXfrm>
        <a:off x="130221" y="2968094"/>
        <a:ext cx="5984823" cy="2407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B0091-0CFA-427F-A4A9-AAAD2D9552E2}">
      <dsp:nvSpPr>
        <dsp:cNvPr id="0" name=""/>
        <dsp:cNvSpPr/>
      </dsp:nvSpPr>
      <dsp:spPr>
        <a:xfrm>
          <a:off x="1212569" y="89455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7F5DF-0F82-43D4-946E-31EAC275015E}">
      <dsp:nvSpPr>
        <dsp:cNvPr id="0" name=""/>
        <dsp:cNvSpPr/>
      </dsp:nvSpPr>
      <dsp:spPr>
        <a:xfrm>
          <a:off x="417971"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This code is meant to act as a proof concept that live trading model which conducted triangular arbitrage using Binance websocket and API calls could generate a profit</a:t>
          </a:r>
          <a:endParaRPr lang="en-US" sz="1100" kern="1200"/>
        </a:p>
      </dsp:txBody>
      <dsp:txXfrm>
        <a:off x="417971" y="2579286"/>
        <a:ext cx="2889450" cy="877500"/>
      </dsp:txXfrm>
    </dsp:sp>
    <dsp:sp modelId="{58DEE0F8-A72E-41C0-BFAD-352F1D38F3C3}">
      <dsp:nvSpPr>
        <dsp:cNvPr id="0" name=""/>
        <dsp:cNvSpPr/>
      </dsp:nvSpPr>
      <dsp:spPr>
        <a:xfrm>
          <a:off x="4607673" y="89455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861C8-C238-405C-8934-28234D7D867B}">
      <dsp:nvSpPr>
        <dsp:cNvPr id="0" name=""/>
        <dsp:cNvSpPr/>
      </dsp:nvSpPr>
      <dsp:spPr>
        <a:xfrm>
          <a:off x="3813075"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It’s also meant to explore the capabilities of the binance API, and evaluate an optimized approach to discovering “triangles” of cryptocurrencies that can generate potentially riskless profit</a:t>
          </a:r>
          <a:endParaRPr lang="en-US" sz="1100" kern="1200"/>
        </a:p>
      </dsp:txBody>
      <dsp:txXfrm>
        <a:off x="3813075" y="2579286"/>
        <a:ext cx="2889450" cy="877500"/>
      </dsp:txXfrm>
    </dsp:sp>
    <dsp:sp modelId="{BA3D69FE-DCC6-41CE-A19D-137366CEE5B3}">
      <dsp:nvSpPr>
        <dsp:cNvPr id="0" name=""/>
        <dsp:cNvSpPr/>
      </dsp:nvSpPr>
      <dsp:spPr>
        <a:xfrm>
          <a:off x="8002777" y="89455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1139-6C93-46E9-84B0-671CA388AA31}">
      <dsp:nvSpPr>
        <dsp:cNvPr id="0" name=""/>
        <dsp:cNvSpPr/>
      </dsp:nvSpPr>
      <dsp:spPr>
        <a:xfrm>
          <a:off x="7208178"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 is not meant to act a live trading model on it’s own feet, but rather to explore whether it would be a potentially profitable area</a:t>
          </a:r>
          <a:endParaRPr lang="en-US" sz="1100" kern="1200"/>
        </a:p>
      </dsp:txBody>
      <dsp:txXfrm>
        <a:off x="7208178" y="2579286"/>
        <a:ext cx="2889450" cy="87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26084-70F5-45D4-AB3A-119D806733A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B16D7-C5BC-448D-92FF-AF802D7F36F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This model explores a potential avenue for consistent, low-risk profits that could prove useful to Citi</a:t>
          </a:r>
          <a:endParaRPr lang="en-US" sz="1400" kern="1200"/>
        </a:p>
      </dsp:txBody>
      <dsp:txXfrm>
        <a:off x="559800" y="3022743"/>
        <a:ext cx="4320000" cy="720000"/>
      </dsp:txXfrm>
    </dsp:sp>
    <dsp:sp modelId="{1B88CD1E-6AC8-4659-B876-A23E4E93F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46E7F-102F-422E-BF5A-A188CE1620B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While much high-frequency trading focuses on FX, we believe cryptocurrency could be potentially fertile ground without a high barrier of entry</a:t>
          </a:r>
          <a:endParaRPr lang="en-US" sz="1400" kern="120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159E1-EF01-42E8-B544-3470A5D5BDA6}">
      <dsp:nvSpPr>
        <dsp:cNvPr id="0" name=""/>
        <dsp:cNvSpPr/>
      </dsp:nvSpPr>
      <dsp:spPr>
        <a:xfrm>
          <a:off x="0" y="79523"/>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First, the code would need to be ported from Python to C++, which would help latency (and risk of slippage) significantly</a:t>
          </a:r>
          <a:endParaRPr lang="en-US" sz="2400" kern="1200"/>
        </a:p>
      </dsp:txBody>
      <dsp:txXfrm>
        <a:off x="65967" y="145490"/>
        <a:ext cx="10383666" cy="1219416"/>
      </dsp:txXfrm>
    </dsp:sp>
    <dsp:sp modelId="{7D22128A-B549-47F8-90A5-197A06AE1C11}">
      <dsp:nvSpPr>
        <dsp:cNvPr id="0" name=""/>
        <dsp:cNvSpPr/>
      </dsp:nvSpPr>
      <dsp:spPr>
        <a:xfrm>
          <a:off x="0" y="149999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Second, the model would need only execute trades that made a profit after commissions (we disabled this feature on our model for demonstration purposes)</a:t>
          </a:r>
          <a:endParaRPr lang="en-US" sz="2400" kern="1200"/>
        </a:p>
      </dsp:txBody>
      <dsp:txXfrm>
        <a:off x="65967" y="1565961"/>
        <a:ext cx="10383666" cy="1219416"/>
      </dsp:txXfrm>
    </dsp:sp>
    <dsp:sp modelId="{3D6F0B94-3A2D-46ED-9316-B7B7BA20B36F}">
      <dsp:nvSpPr>
        <dsp:cNvPr id="0" name=""/>
        <dsp:cNvSpPr/>
      </dsp:nvSpPr>
      <dsp:spPr>
        <a:xfrm>
          <a:off x="0" y="292046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-Third, the model would likely need to be ran remotely out of servers in Japan, to help reduce the latency (as Binance’s servers are believed to be located in Japan)</a:t>
          </a:r>
          <a:endParaRPr lang="en-US" sz="2400" kern="1200"/>
        </a:p>
      </dsp:txBody>
      <dsp:txXfrm>
        <a:off x="65967" y="2986431"/>
        <a:ext cx="10383666" cy="1219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32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9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92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6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2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44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30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7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44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6/23/2025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816843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1D290B-7E19-F0E9-991C-14A61EEABAEC}"/>
              </a:ext>
            </a:extLst>
          </p:cNvPr>
          <p:cNvPicPr>
            <a:picLocks noChangeAspect="1"/>
          </p:cNvPicPr>
          <p:nvPr/>
        </p:nvPicPr>
        <p:blipFill>
          <a:blip r:embed="rId2">
            <a:alphaModFix amt="60000"/>
          </a:blip>
          <a:srcRect t="29688"/>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82D4D188-35C3-A3A4-07B6-0B7CD9E1BF44}"/>
              </a:ext>
            </a:extLst>
          </p:cNvPr>
          <p:cNvSpPr>
            <a:spLocks noGrp="1"/>
          </p:cNvSpPr>
          <p:nvPr>
            <p:ph type="ctrTitle"/>
          </p:nvPr>
        </p:nvSpPr>
        <p:spPr>
          <a:xfrm>
            <a:off x="2301923" y="1482602"/>
            <a:ext cx="7588155" cy="2236264"/>
          </a:xfrm>
        </p:spPr>
        <p:txBody>
          <a:bodyPr>
            <a:normAutofit/>
          </a:bodyPr>
          <a:lstStyle/>
          <a:p>
            <a:r>
              <a:rPr lang="en-GB" sz="5400">
                <a:solidFill>
                  <a:srgbClr val="FFFFFF"/>
                </a:solidFill>
              </a:rPr>
              <a:t>Triangular Arbitrage</a:t>
            </a:r>
          </a:p>
        </p:txBody>
      </p:sp>
      <p:sp>
        <p:nvSpPr>
          <p:cNvPr id="3" name="Subtitle 2">
            <a:extLst>
              <a:ext uri="{FF2B5EF4-FFF2-40B4-BE49-F238E27FC236}">
                <a16:creationId xmlns:a16="http://schemas.microsoft.com/office/drawing/2014/main" id="{46F6FC76-EDF0-AC6A-BEE6-8D9B1FDC8870}"/>
              </a:ext>
            </a:extLst>
          </p:cNvPr>
          <p:cNvSpPr>
            <a:spLocks noGrp="1"/>
          </p:cNvSpPr>
          <p:nvPr>
            <p:ph type="subTitle" idx="1"/>
          </p:nvPr>
        </p:nvSpPr>
        <p:spPr>
          <a:xfrm>
            <a:off x="2301923" y="3793937"/>
            <a:ext cx="7588155" cy="1414091"/>
          </a:xfrm>
        </p:spPr>
        <p:txBody>
          <a:bodyPr>
            <a:normAutofit/>
          </a:bodyPr>
          <a:lstStyle/>
          <a:p>
            <a:r>
              <a:rPr lang="en-GB" sz="2200">
                <a:solidFill>
                  <a:srgbClr val="FFFFFF"/>
                </a:solidFill>
              </a:rPr>
              <a:t>Proof of Concept in Python</a:t>
            </a:r>
            <a:br>
              <a:rPr lang="en-GB" sz="2200">
                <a:solidFill>
                  <a:srgbClr val="FFFFFF"/>
                </a:solidFill>
              </a:rPr>
            </a:br>
            <a:r>
              <a:rPr lang="en-GB" sz="2200">
                <a:solidFill>
                  <a:srgbClr val="FFFFFF"/>
                </a:solidFill>
              </a:rPr>
              <a:t>Elliot, Martin, Caiomhe, Kameron</a:t>
            </a:r>
          </a:p>
        </p:txBody>
      </p:sp>
    </p:spTree>
    <p:extLst>
      <p:ext uri="{BB962C8B-B14F-4D97-AF65-F5344CB8AC3E}">
        <p14:creationId xmlns:p14="http://schemas.microsoft.com/office/powerpoint/2010/main" val="322034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8E7A3-860B-F301-A422-7A007A5D8057}"/>
              </a:ext>
            </a:extLst>
          </p:cNvPr>
          <p:cNvSpPr>
            <a:spLocks noGrp="1"/>
          </p:cNvSpPr>
          <p:nvPr>
            <p:ph type="title"/>
          </p:nvPr>
        </p:nvSpPr>
        <p:spPr>
          <a:xfrm>
            <a:off x="1188069" y="381935"/>
            <a:ext cx="4008583" cy="5974414"/>
          </a:xfrm>
        </p:spPr>
        <p:txBody>
          <a:bodyPr anchor="ctr">
            <a:normAutofit/>
          </a:bodyPr>
          <a:lstStyle/>
          <a:p>
            <a:r>
              <a:rPr lang="en-GB" sz="5600">
                <a:solidFill>
                  <a:schemeClr val="bg1"/>
                </a:solidFill>
              </a:rPr>
              <a:t>What is Triangular Arbitrage?</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D92DCE4-1C51-7FD9-4AEF-D27D657127BB}"/>
              </a:ext>
            </a:extLst>
          </p:cNvPr>
          <p:cNvSpPr>
            <a:spLocks noGrp="1"/>
          </p:cNvSpPr>
          <p:nvPr>
            <p:ph idx="1"/>
          </p:nvPr>
        </p:nvSpPr>
        <p:spPr>
          <a:xfrm>
            <a:off x="6096000" y="381935"/>
            <a:ext cx="4986955" cy="5974415"/>
          </a:xfrm>
        </p:spPr>
        <p:txBody>
          <a:bodyPr anchor="ctr">
            <a:normAutofit/>
          </a:bodyPr>
          <a:lstStyle/>
          <a:p>
            <a:r>
              <a:rPr lang="en-GB" sz="1800" b="1"/>
              <a:t>Triangular arbitrage</a:t>
            </a:r>
            <a:r>
              <a:rPr lang="en-GB" sz="1800"/>
              <a:t> is a trading strategy that exploits price differences between three currencies to make a risk-free profit.</a:t>
            </a:r>
          </a:p>
          <a:p>
            <a:r>
              <a:rPr lang="en-GB" sz="1800"/>
              <a:t>Imagine you start with some amount of </a:t>
            </a:r>
            <a:r>
              <a:rPr lang="en-GB" sz="1800" b="1"/>
              <a:t>Currency A</a:t>
            </a:r>
            <a:r>
              <a:rPr lang="en-GB" sz="1800"/>
              <a:t>. You then use Currency A to buy </a:t>
            </a:r>
            <a:r>
              <a:rPr lang="en-GB" sz="1800" b="1"/>
              <a:t>Currency B</a:t>
            </a:r>
            <a:r>
              <a:rPr lang="en-GB" sz="1800"/>
              <a:t>, use Currency B to buy </a:t>
            </a:r>
            <a:r>
              <a:rPr lang="en-GB" sz="1800" b="1"/>
              <a:t>Currency C</a:t>
            </a:r>
            <a:r>
              <a:rPr lang="en-GB" sz="1800"/>
              <a:t>, and finally convert Currency C back to Currency A. If the amount of Currency A you end up with is greater than what you started with, you have found a profitable opportunity.</a:t>
            </a:r>
          </a:p>
          <a:p>
            <a:r>
              <a:rPr lang="en-GB" sz="1800"/>
              <a:t>This happens because the exchange rates between the three currency pairs are temporarily out of sync due to market inefficiencies. By quickly executing these three trades in sequence, you can lock in a small gain without taking any market risk — essentially a free profit.</a:t>
            </a:r>
          </a:p>
          <a:p>
            <a:pPr marL="0" indent="0">
              <a:buNone/>
            </a:pPr>
            <a:endParaRPr lang="en-GB" sz="1800"/>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B04C56C-2F15-BB2B-13E1-2D3EA46783C4}"/>
              </a:ext>
            </a:extLst>
          </p:cNvPr>
          <p:cNvSpPr>
            <a:spLocks noGrp="1"/>
          </p:cNvSpPr>
          <p:nvPr>
            <p:ph type="title"/>
          </p:nvPr>
        </p:nvSpPr>
        <p:spPr>
          <a:xfrm>
            <a:off x="479394" y="1062487"/>
            <a:ext cx="3939688" cy="5583126"/>
          </a:xfrm>
        </p:spPr>
        <p:txBody>
          <a:bodyPr>
            <a:normAutofit/>
          </a:bodyPr>
          <a:lstStyle/>
          <a:p>
            <a:pPr algn="r"/>
            <a:r>
              <a:rPr lang="en-GB" sz="4500">
                <a:solidFill>
                  <a:schemeClr val="bg1"/>
                </a:solidFill>
              </a:rPr>
              <a:t>Technologies used</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D184066E-5DCE-F5ED-1BC5-53AFE32417BB}"/>
              </a:ext>
            </a:extLst>
          </p:cNvPr>
          <p:cNvGraphicFramePr>
            <a:graphicFrameLocks noGrp="1"/>
          </p:cNvGraphicFramePr>
          <p:nvPr>
            <p:ph idx="1"/>
            <p:extLst>
              <p:ext uri="{D42A27DB-BD31-4B8C-83A1-F6EECF244321}">
                <p14:modId xmlns:p14="http://schemas.microsoft.com/office/powerpoint/2010/main" val="64232613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04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9D02-FF29-C261-877B-DB465EA9BE1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D6AAC61-299A-D599-37F1-5681203D2AB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636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C0D9D30-F945-2DDE-8C71-607C037383AD}"/>
              </a:ext>
            </a:extLst>
          </p:cNvPr>
          <p:cNvSpPr>
            <a:spLocks noGrp="1"/>
          </p:cNvSpPr>
          <p:nvPr>
            <p:ph type="title"/>
          </p:nvPr>
        </p:nvSpPr>
        <p:spPr>
          <a:xfrm>
            <a:off x="479394" y="1062487"/>
            <a:ext cx="3939688" cy="5583126"/>
          </a:xfrm>
        </p:spPr>
        <p:txBody>
          <a:bodyPr>
            <a:normAutofit/>
          </a:bodyPr>
          <a:lstStyle/>
          <a:p>
            <a:pPr algn="r"/>
            <a:r>
              <a:rPr lang="en-GB" sz="6100">
                <a:solidFill>
                  <a:schemeClr val="bg1"/>
                </a:solidFill>
              </a:rPr>
              <a:t>Language</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FBC9D85-2E5C-6BFE-653E-E3593C864F1C}"/>
              </a:ext>
            </a:extLst>
          </p:cNvPr>
          <p:cNvGraphicFramePr>
            <a:graphicFrameLocks noGrp="1"/>
          </p:cNvGraphicFramePr>
          <p:nvPr>
            <p:ph idx="1"/>
            <p:extLst>
              <p:ext uri="{D42A27DB-BD31-4B8C-83A1-F6EECF244321}">
                <p14:modId xmlns:p14="http://schemas.microsoft.com/office/powerpoint/2010/main" val="176753369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71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29E7-A302-ED6B-949B-ECBABD5E50A0}"/>
              </a:ext>
            </a:extLst>
          </p:cNvPr>
          <p:cNvSpPr>
            <a:spLocks noGrp="1"/>
          </p:cNvSpPr>
          <p:nvPr>
            <p:ph type="title"/>
          </p:nvPr>
        </p:nvSpPr>
        <p:spPr/>
        <p:txBody>
          <a:bodyPr/>
          <a:lstStyle/>
          <a:p>
            <a:r>
              <a:rPr lang="en-GB"/>
              <a:t>Purpose</a:t>
            </a:r>
          </a:p>
        </p:txBody>
      </p:sp>
      <p:graphicFrame>
        <p:nvGraphicFramePr>
          <p:cNvPr id="19" name="Content Placeholder 2">
            <a:extLst>
              <a:ext uri="{FF2B5EF4-FFF2-40B4-BE49-F238E27FC236}">
                <a16:creationId xmlns:a16="http://schemas.microsoft.com/office/drawing/2014/main" id="{32634DD6-A390-1138-415F-034D4E76DD9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68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8DA9A0A-99FD-C5AB-0FB7-6313E2EFB24F}"/>
              </a:ext>
            </a:extLst>
          </p:cNvPr>
          <p:cNvSpPr>
            <a:spLocks noGrp="1"/>
          </p:cNvSpPr>
          <p:nvPr>
            <p:ph type="title"/>
          </p:nvPr>
        </p:nvSpPr>
        <p:spPr>
          <a:xfrm>
            <a:off x="838200" y="365125"/>
            <a:ext cx="9842237" cy="1325563"/>
          </a:xfrm>
        </p:spPr>
        <p:txBody>
          <a:bodyPr>
            <a:normAutofit/>
          </a:bodyPr>
          <a:lstStyle/>
          <a:p>
            <a:r>
              <a:rPr lang="en-GB"/>
              <a:t>Relevance to Citi</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44F7B84-E3BD-22DD-EDA6-970050A63D8D}"/>
              </a:ext>
            </a:extLst>
          </p:cNvPr>
          <p:cNvGraphicFramePr>
            <a:graphicFrameLocks noGrp="1"/>
          </p:cNvGraphicFramePr>
          <p:nvPr>
            <p:ph idx="1"/>
            <p:extLst>
              <p:ext uri="{D42A27DB-BD31-4B8C-83A1-F6EECF244321}">
                <p14:modId xmlns:p14="http://schemas.microsoft.com/office/powerpoint/2010/main" val="20129661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50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B662-1CA5-92D4-9439-DCA97011EA79}"/>
              </a:ext>
            </a:extLst>
          </p:cNvPr>
          <p:cNvSpPr>
            <a:spLocks noGrp="1"/>
          </p:cNvSpPr>
          <p:nvPr>
            <p:ph type="title"/>
          </p:nvPr>
        </p:nvSpPr>
        <p:spPr/>
        <p:txBody>
          <a:bodyPr/>
          <a:lstStyle/>
          <a:p>
            <a:r>
              <a:rPr lang="en-GB"/>
              <a:t>How could this become a live trading model?</a:t>
            </a:r>
          </a:p>
        </p:txBody>
      </p:sp>
      <p:graphicFrame>
        <p:nvGraphicFramePr>
          <p:cNvPr id="5" name="Content Placeholder 2">
            <a:extLst>
              <a:ext uri="{FF2B5EF4-FFF2-40B4-BE49-F238E27FC236}">
                <a16:creationId xmlns:a16="http://schemas.microsoft.com/office/drawing/2014/main" id="{A2E465BB-DC7A-40B3-1EA4-2EFAF25B73C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06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CCEFD-2917-354B-7F2E-70841A0AEA0A}"/>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5400" kern="1200">
                <a:solidFill>
                  <a:schemeClr val="tx1"/>
                </a:solidFill>
                <a:latin typeface="+mj-lt"/>
                <a:ea typeface="+mj-ea"/>
                <a:cs typeface="+mj-cs"/>
              </a:rPr>
              <a:t>Most useful prompts</a:t>
            </a:r>
          </a:p>
        </p:txBody>
      </p:sp>
      <p:sp>
        <p:nvSpPr>
          <p:cNvPr id="22" name="Rectangle 21">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background with black text&#10;&#10;AI-generated content may be incorrect.">
            <a:extLst>
              <a:ext uri="{FF2B5EF4-FFF2-40B4-BE49-F238E27FC236}">
                <a16:creationId xmlns:a16="http://schemas.microsoft.com/office/drawing/2014/main" id="{4682CFB6-629B-B438-3EE7-A2FEAABB0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10" y="1144850"/>
            <a:ext cx="4281815" cy="1258396"/>
          </a:xfrm>
          <a:prstGeom prst="rect">
            <a:avLst/>
          </a:prstGeom>
        </p:spPr>
      </p:pic>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background with black text&#10;&#10;AI-generated content may be incorrect.">
            <a:extLst>
              <a:ext uri="{FF2B5EF4-FFF2-40B4-BE49-F238E27FC236}">
                <a16:creationId xmlns:a16="http://schemas.microsoft.com/office/drawing/2014/main" id="{B4EFC5C5-3159-EBC7-30B5-29ACA53302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351" y="4754561"/>
            <a:ext cx="4281815" cy="629678"/>
          </a:xfrm>
          <a:prstGeom prst="rect">
            <a:avLst/>
          </a:prstGeom>
        </p:spPr>
      </p:pic>
      <p:sp>
        <p:nvSpPr>
          <p:cNvPr id="8" name="TextBox 7">
            <a:extLst>
              <a:ext uri="{FF2B5EF4-FFF2-40B4-BE49-F238E27FC236}">
                <a16:creationId xmlns:a16="http://schemas.microsoft.com/office/drawing/2014/main" id="{D7198A8E-BF57-0CBE-4E9E-FC2F018CD05C}"/>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These prompts helped us create much of the backend and UI for TriArbDemo.py, although it still required human input to optimize and improve the code.</a:t>
            </a: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3678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29</TotalTime>
  <Words>498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Univers</vt:lpstr>
      <vt:lpstr>GradientVTI</vt:lpstr>
      <vt:lpstr>Triangular Arbitrage</vt:lpstr>
      <vt:lpstr>What is Triangular Arbitrage?</vt:lpstr>
      <vt:lpstr>Technologies used</vt:lpstr>
      <vt:lpstr>PowerPoint Presentation</vt:lpstr>
      <vt:lpstr>Language</vt:lpstr>
      <vt:lpstr>Purpose</vt:lpstr>
      <vt:lpstr>Relevance to Citi</vt:lpstr>
      <vt:lpstr>How could this become a live trading model?</vt:lpstr>
      <vt:lpstr>Most useful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Elliot Dickie</dc:creator>
  <cp:lastModifiedBy>Elliot Dickie</cp:lastModifiedBy>
  <cp:revision>1</cp:revision>
  <dcterms:created xsi:type="dcterms:W3CDTF">2025-06-23T12:49:47Z</dcterms:created>
  <dcterms:modified xsi:type="dcterms:W3CDTF">2025-06-23T13:19:41Z</dcterms:modified>
</cp:coreProperties>
</file>