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sldIdLst>
    <p:sldId id="256" r:id="rId2"/>
    <p:sldId id="270" r:id="rId3"/>
    <p:sldId id="263" r:id="rId4"/>
    <p:sldId id="264" r:id="rId5"/>
    <p:sldId id="265" r:id="rId6"/>
    <p:sldId id="266" r:id="rId7"/>
    <p:sldId id="267" r:id="rId8"/>
    <p:sldId id="268" r:id="rId9"/>
    <p:sldId id="26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_rels/data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78B1DE-CECA-4F00-AFD9-2396F1E4803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CA9D867F-721B-4E01-9AE0-B7288868A1F1}">
      <dgm:prSet/>
      <dgm:spPr/>
      <dgm:t>
        <a:bodyPr/>
        <a:lstStyle/>
        <a:p>
          <a:r>
            <a:rPr lang="en-GB"/>
            <a:t>ChatGPT for prompt generation and AI-assisted code</a:t>
          </a:r>
          <a:endParaRPr lang="en-US"/>
        </a:p>
      </dgm:t>
    </dgm:pt>
    <dgm:pt modelId="{851CE4A6-C64A-45E3-9150-317CF11FD103}" type="parTrans" cxnId="{3DC132C2-7804-4BFE-87C8-FB7BC4CF6C22}">
      <dgm:prSet/>
      <dgm:spPr/>
      <dgm:t>
        <a:bodyPr/>
        <a:lstStyle/>
        <a:p>
          <a:endParaRPr lang="en-US"/>
        </a:p>
      </dgm:t>
    </dgm:pt>
    <dgm:pt modelId="{661A425E-526F-4605-AB9F-D023F8A74840}" type="sibTrans" cxnId="{3DC132C2-7804-4BFE-87C8-FB7BC4CF6C22}">
      <dgm:prSet/>
      <dgm:spPr/>
      <dgm:t>
        <a:bodyPr/>
        <a:lstStyle/>
        <a:p>
          <a:endParaRPr lang="en-US"/>
        </a:p>
      </dgm:t>
    </dgm:pt>
    <dgm:pt modelId="{AC53323A-729F-4D8A-9233-9BFB72912664}">
      <dgm:prSet/>
      <dgm:spPr/>
      <dgm:t>
        <a:bodyPr/>
        <a:lstStyle/>
        <a:p>
          <a:r>
            <a:rPr lang="en-GB"/>
            <a:t>Binance’s exchange API and websocket to retrieve information from the orderbook</a:t>
          </a:r>
          <a:endParaRPr lang="en-US"/>
        </a:p>
      </dgm:t>
    </dgm:pt>
    <dgm:pt modelId="{EB3362DE-14A7-4E09-A9DA-20E1A8293925}" type="parTrans" cxnId="{439912F0-A2A6-4CC1-80C7-BD8F08BA77F7}">
      <dgm:prSet/>
      <dgm:spPr/>
      <dgm:t>
        <a:bodyPr/>
        <a:lstStyle/>
        <a:p>
          <a:endParaRPr lang="en-US"/>
        </a:p>
      </dgm:t>
    </dgm:pt>
    <dgm:pt modelId="{212FD2A8-5A88-47D3-850B-B1397EA96C23}" type="sibTrans" cxnId="{439912F0-A2A6-4CC1-80C7-BD8F08BA77F7}">
      <dgm:prSet/>
      <dgm:spPr/>
      <dgm:t>
        <a:bodyPr/>
        <a:lstStyle/>
        <a:p>
          <a:endParaRPr lang="en-US"/>
        </a:p>
      </dgm:t>
    </dgm:pt>
    <dgm:pt modelId="{74CBA476-BF0A-4F1F-B17C-59D8794A57F4}">
      <dgm:prSet/>
      <dgm:spPr/>
      <dgm:t>
        <a:bodyPr/>
        <a:lstStyle/>
        <a:p>
          <a:r>
            <a:rPr lang="en-GB"/>
            <a:t>Aiohttp and websockets to connect to the exchange</a:t>
          </a:r>
          <a:endParaRPr lang="en-US"/>
        </a:p>
      </dgm:t>
    </dgm:pt>
    <dgm:pt modelId="{4F08F2DF-D7A1-47F8-84A2-C6A1F159F9F3}" type="parTrans" cxnId="{5E9057D9-1BFD-449C-89E6-D51BDE9E18FA}">
      <dgm:prSet/>
      <dgm:spPr/>
      <dgm:t>
        <a:bodyPr/>
        <a:lstStyle/>
        <a:p>
          <a:endParaRPr lang="en-US"/>
        </a:p>
      </dgm:t>
    </dgm:pt>
    <dgm:pt modelId="{A5DB72C1-BD83-4AA8-A785-D5D01F5F72CA}" type="sibTrans" cxnId="{5E9057D9-1BFD-449C-89E6-D51BDE9E18FA}">
      <dgm:prSet/>
      <dgm:spPr/>
      <dgm:t>
        <a:bodyPr/>
        <a:lstStyle/>
        <a:p>
          <a:endParaRPr lang="en-US"/>
        </a:p>
      </dgm:t>
    </dgm:pt>
    <dgm:pt modelId="{B90C3860-08A9-4CE4-8C89-D3270DE4E65E}">
      <dgm:prSet/>
      <dgm:spPr/>
      <dgm:t>
        <a:bodyPr/>
        <a:lstStyle/>
        <a:p>
          <a:r>
            <a:rPr lang="en-GB"/>
            <a:t>Streamlit to create an interface to display the arbitrage</a:t>
          </a:r>
          <a:endParaRPr lang="en-US"/>
        </a:p>
      </dgm:t>
    </dgm:pt>
    <dgm:pt modelId="{4768636B-B3F7-455C-A6C2-5B2C81754803}" type="parTrans" cxnId="{30957F94-431D-42B8-B5A0-567614DDBE33}">
      <dgm:prSet/>
      <dgm:spPr/>
      <dgm:t>
        <a:bodyPr/>
        <a:lstStyle/>
        <a:p>
          <a:endParaRPr lang="en-US"/>
        </a:p>
      </dgm:t>
    </dgm:pt>
    <dgm:pt modelId="{348B2B63-408D-4BB4-ACAE-DE2B4CFB71AA}" type="sibTrans" cxnId="{30957F94-431D-42B8-B5A0-567614DDBE33}">
      <dgm:prSet/>
      <dgm:spPr/>
      <dgm:t>
        <a:bodyPr/>
        <a:lstStyle/>
        <a:p>
          <a:endParaRPr lang="en-US"/>
        </a:p>
      </dgm:t>
    </dgm:pt>
    <dgm:pt modelId="{07FC8F2C-1635-4EB5-939F-21226AAB46D1}">
      <dgm:prSet/>
      <dgm:spPr/>
      <dgm:t>
        <a:bodyPr/>
        <a:lstStyle/>
        <a:p>
          <a:r>
            <a:rPr lang="en-GB"/>
            <a:t>UnitTest to test the functions of the code</a:t>
          </a:r>
          <a:endParaRPr lang="en-US"/>
        </a:p>
      </dgm:t>
    </dgm:pt>
    <dgm:pt modelId="{20923A0F-F98C-41EB-9F94-A1375CE83E2F}" type="parTrans" cxnId="{18580EF9-E0CC-447C-9C8C-A91D97285A34}">
      <dgm:prSet/>
      <dgm:spPr/>
      <dgm:t>
        <a:bodyPr/>
        <a:lstStyle/>
        <a:p>
          <a:endParaRPr lang="en-US"/>
        </a:p>
      </dgm:t>
    </dgm:pt>
    <dgm:pt modelId="{8F1B5137-A5A8-4FB0-921A-BB7C1E541FEA}" type="sibTrans" cxnId="{18580EF9-E0CC-447C-9C8C-A91D97285A34}">
      <dgm:prSet/>
      <dgm:spPr/>
      <dgm:t>
        <a:bodyPr/>
        <a:lstStyle/>
        <a:p>
          <a:endParaRPr lang="en-US"/>
        </a:p>
      </dgm:t>
    </dgm:pt>
    <dgm:pt modelId="{A9D87E30-A7D2-49E4-9F03-862282E119E7}" type="pres">
      <dgm:prSet presAssocID="{DD78B1DE-CECA-4F00-AFD9-2396F1E4803A}" presName="linear" presStyleCnt="0">
        <dgm:presLayoutVars>
          <dgm:animLvl val="lvl"/>
          <dgm:resizeHandles val="exact"/>
        </dgm:presLayoutVars>
      </dgm:prSet>
      <dgm:spPr/>
    </dgm:pt>
    <dgm:pt modelId="{B7F7FE5D-312A-4023-B941-31DB59D7C37A}" type="pres">
      <dgm:prSet presAssocID="{CA9D867F-721B-4E01-9AE0-B7288868A1F1}" presName="parentText" presStyleLbl="node1" presStyleIdx="0" presStyleCnt="5">
        <dgm:presLayoutVars>
          <dgm:chMax val="0"/>
          <dgm:bulletEnabled val="1"/>
        </dgm:presLayoutVars>
      </dgm:prSet>
      <dgm:spPr/>
    </dgm:pt>
    <dgm:pt modelId="{4F404881-24FD-458A-A452-0E4A66DB5592}" type="pres">
      <dgm:prSet presAssocID="{661A425E-526F-4605-AB9F-D023F8A74840}" presName="spacer" presStyleCnt="0"/>
      <dgm:spPr/>
    </dgm:pt>
    <dgm:pt modelId="{A9DAD47B-E42F-4757-94CE-E999C1B838FB}" type="pres">
      <dgm:prSet presAssocID="{AC53323A-729F-4D8A-9233-9BFB72912664}" presName="parentText" presStyleLbl="node1" presStyleIdx="1" presStyleCnt="5">
        <dgm:presLayoutVars>
          <dgm:chMax val="0"/>
          <dgm:bulletEnabled val="1"/>
        </dgm:presLayoutVars>
      </dgm:prSet>
      <dgm:spPr/>
    </dgm:pt>
    <dgm:pt modelId="{1C3AC475-D537-48DF-A2C9-8E112C2C1E4F}" type="pres">
      <dgm:prSet presAssocID="{212FD2A8-5A88-47D3-850B-B1397EA96C23}" presName="spacer" presStyleCnt="0"/>
      <dgm:spPr/>
    </dgm:pt>
    <dgm:pt modelId="{4DE0F56A-5CE2-4C06-A825-BF7255FFB36F}" type="pres">
      <dgm:prSet presAssocID="{74CBA476-BF0A-4F1F-B17C-59D8794A57F4}" presName="parentText" presStyleLbl="node1" presStyleIdx="2" presStyleCnt="5">
        <dgm:presLayoutVars>
          <dgm:chMax val="0"/>
          <dgm:bulletEnabled val="1"/>
        </dgm:presLayoutVars>
      </dgm:prSet>
      <dgm:spPr/>
    </dgm:pt>
    <dgm:pt modelId="{6A0F88BD-018E-4727-9763-C8249F0455F2}" type="pres">
      <dgm:prSet presAssocID="{A5DB72C1-BD83-4AA8-A785-D5D01F5F72CA}" presName="spacer" presStyleCnt="0"/>
      <dgm:spPr/>
    </dgm:pt>
    <dgm:pt modelId="{3D667CDA-B763-40CB-A4A0-3D0B5D60344F}" type="pres">
      <dgm:prSet presAssocID="{B90C3860-08A9-4CE4-8C89-D3270DE4E65E}" presName="parentText" presStyleLbl="node1" presStyleIdx="3" presStyleCnt="5">
        <dgm:presLayoutVars>
          <dgm:chMax val="0"/>
          <dgm:bulletEnabled val="1"/>
        </dgm:presLayoutVars>
      </dgm:prSet>
      <dgm:spPr/>
    </dgm:pt>
    <dgm:pt modelId="{3B11DD05-3612-405B-B6F8-FBD630A3AF3C}" type="pres">
      <dgm:prSet presAssocID="{348B2B63-408D-4BB4-ACAE-DE2B4CFB71AA}" presName="spacer" presStyleCnt="0"/>
      <dgm:spPr/>
    </dgm:pt>
    <dgm:pt modelId="{E6381972-B713-4E60-9B34-FD5B53D9E02E}" type="pres">
      <dgm:prSet presAssocID="{07FC8F2C-1635-4EB5-939F-21226AAB46D1}" presName="parentText" presStyleLbl="node1" presStyleIdx="4" presStyleCnt="5">
        <dgm:presLayoutVars>
          <dgm:chMax val="0"/>
          <dgm:bulletEnabled val="1"/>
        </dgm:presLayoutVars>
      </dgm:prSet>
      <dgm:spPr/>
    </dgm:pt>
  </dgm:ptLst>
  <dgm:cxnLst>
    <dgm:cxn modelId="{83FF023D-DB29-4D69-9CA7-6F0A48C49900}" type="presOf" srcId="{CA9D867F-721B-4E01-9AE0-B7288868A1F1}" destId="{B7F7FE5D-312A-4023-B941-31DB59D7C37A}" srcOrd="0" destOrd="0" presId="urn:microsoft.com/office/officeart/2005/8/layout/vList2"/>
    <dgm:cxn modelId="{B3CC963D-3FE3-4287-99CA-E7514FA07954}" type="presOf" srcId="{07FC8F2C-1635-4EB5-939F-21226AAB46D1}" destId="{E6381972-B713-4E60-9B34-FD5B53D9E02E}" srcOrd="0" destOrd="0" presId="urn:microsoft.com/office/officeart/2005/8/layout/vList2"/>
    <dgm:cxn modelId="{04867582-A4B6-44FA-9626-A5B895F91C64}" type="presOf" srcId="{B90C3860-08A9-4CE4-8C89-D3270DE4E65E}" destId="{3D667CDA-B763-40CB-A4A0-3D0B5D60344F}" srcOrd="0" destOrd="0" presId="urn:microsoft.com/office/officeart/2005/8/layout/vList2"/>
    <dgm:cxn modelId="{2EF36A83-8CA4-46F4-8A50-17803E85C44E}" type="presOf" srcId="{AC53323A-729F-4D8A-9233-9BFB72912664}" destId="{A9DAD47B-E42F-4757-94CE-E999C1B838FB}" srcOrd="0" destOrd="0" presId="urn:microsoft.com/office/officeart/2005/8/layout/vList2"/>
    <dgm:cxn modelId="{30957F94-431D-42B8-B5A0-567614DDBE33}" srcId="{DD78B1DE-CECA-4F00-AFD9-2396F1E4803A}" destId="{B90C3860-08A9-4CE4-8C89-D3270DE4E65E}" srcOrd="3" destOrd="0" parTransId="{4768636B-B3F7-455C-A6C2-5B2C81754803}" sibTransId="{348B2B63-408D-4BB4-ACAE-DE2B4CFB71AA}"/>
    <dgm:cxn modelId="{3DC132C2-7804-4BFE-87C8-FB7BC4CF6C22}" srcId="{DD78B1DE-CECA-4F00-AFD9-2396F1E4803A}" destId="{CA9D867F-721B-4E01-9AE0-B7288868A1F1}" srcOrd="0" destOrd="0" parTransId="{851CE4A6-C64A-45E3-9150-317CF11FD103}" sibTransId="{661A425E-526F-4605-AB9F-D023F8A74840}"/>
    <dgm:cxn modelId="{A770F7D1-760E-4A70-9075-1FDF743257EF}" type="presOf" srcId="{74CBA476-BF0A-4F1F-B17C-59D8794A57F4}" destId="{4DE0F56A-5CE2-4C06-A825-BF7255FFB36F}" srcOrd="0" destOrd="0" presId="urn:microsoft.com/office/officeart/2005/8/layout/vList2"/>
    <dgm:cxn modelId="{5E9057D9-1BFD-449C-89E6-D51BDE9E18FA}" srcId="{DD78B1DE-CECA-4F00-AFD9-2396F1E4803A}" destId="{74CBA476-BF0A-4F1F-B17C-59D8794A57F4}" srcOrd="2" destOrd="0" parTransId="{4F08F2DF-D7A1-47F8-84A2-C6A1F159F9F3}" sibTransId="{A5DB72C1-BD83-4AA8-A785-D5D01F5F72CA}"/>
    <dgm:cxn modelId="{24C1C2E0-213E-42AC-97C3-F1CEF0164F9F}" type="presOf" srcId="{DD78B1DE-CECA-4F00-AFD9-2396F1E4803A}" destId="{A9D87E30-A7D2-49E4-9F03-862282E119E7}" srcOrd="0" destOrd="0" presId="urn:microsoft.com/office/officeart/2005/8/layout/vList2"/>
    <dgm:cxn modelId="{439912F0-A2A6-4CC1-80C7-BD8F08BA77F7}" srcId="{DD78B1DE-CECA-4F00-AFD9-2396F1E4803A}" destId="{AC53323A-729F-4D8A-9233-9BFB72912664}" srcOrd="1" destOrd="0" parTransId="{EB3362DE-14A7-4E09-A9DA-20E1A8293925}" sibTransId="{212FD2A8-5A88-47D3-850B-B1397EA96C23}"/>
    <dgm:cxn modelId="{18580EF9-E0CC-447C-9C8C-A91D97285A34}" srcId="{DD78B1DE-CECA-4F00-AFD9-2396F1E4803A}" destId="{07FC8F2C-1635-4EB5-939F-21226AAB46D1}" srcOrd="4" destOrd="0" parTransId="{20923A0F-F98C-41EB-9F94-A1375CE83E2F}" sibTransId="{8F1B5137-A5A8-4FB0-921A-BB7C1E541FEA}"/>
    <dgm:cxn modelId="{1EA6932B-4A31-4E73-8A8F-635E1564BD0F}" type="presParOf" srcId="{A9D87E30-A7D2-49E4-9F03-862282E119E7}" destId="{B7F7FE5D-312A-4023-B941-31DB59D7C37A}" srcOrd="0" destOrd="0" presId="urn:microsoft.com/office/officeart/2005/8/layout/vList2"/>
    <dgm:cxn modelId="{85EBE47F-94A1-48E9-9E99-84319BE2AC50}" type="presParOf" srcId="{A9D87E30-A7D2-49E4-9F03-862282E119E7}" destId="{4F404881-24FD-458A-A452-0E4A66DB5592}" srcOrd="1" destOrd="0" presId="urn:microsoft.com/office/officeart/2005/8/layout/vList2"/>
    <dgm:cxn modelId="{32F49A93-482F-4D95-AE99-719A97096210}" type="presParOf" srcId="{A9D87E30-A7D2-49E4-9F03-862282E119E7}" destId="{A9DAD47B-E42F-4757-94CE-E999C1B838FB}" srcOrd="2" destOrd="0" presId="urn:microsoft.com/office/officeart/2005/8/layout/vList2"/>
    <dgm:cxn modelId="{20A9C157-BC9B-443E-890B-79713A22079E}" type="presParOf" srcId="{A9D87E30-A7D2-49E4-9F03-862282E119E7}" destId="{1C3AC475-D537-48DF-A2C9-8E112C2C1E4F}" srcOrd="3" destOrd="0" presId="urn:microsoft.com/office/officeart/2005/8/layout/vList2"/>
    <dgm:cxn modelId="{B1B224C2-B59F-4169-B70F-E6829D2AB73F}" type="presParOf" srcId="{A9D87E30-A7D2-49E4-9F03-862282E119E7}" destId="{4DE0F56A-5CE2-4C06-A825-BF7255FFB36F}" srcOrd="4" destOrd="0" presId="urn:microsoft.com/office/officeart/2005/8/layout/vList2"/>
    <dgm:cxn modelId="{E8A3D015-90CC-4028-9F0D-B77114B37AAF}" type="presParOf" srcId="{A9D87E30-A7D2-49E4-9F03-862282E119E7}" destId="{6A0F88BD-018E-4727-9763-C8249F0455F2}" srcOrd="5" destOrd="0" presId="urn:microsoft.com/office/officeart/2005/8/layout/vList2"/>
    <dgm:cxn modelId="{FA38ABD4-CD94-4B96-B2A3-07D728D6CC27}" type="presParOf" srcId="{A9D87E30-A7D2-49E4-9F03-862282E119E7}" destId="{3D667CDA-B763-40CB-A4A0-3D0B5D60344F}" srcOrd="6" destOrd="0" presId="urn:microsoft.com/office/officeart/2005/8/layout/vList2"/>
    <dgm:cxn modelId="{41FB36D8-4E75-45BB-9E82-6AB7B6F963BE}" type="presParOf" srcId="{A9D87E30-A7D2-49E4-9F03-862282E119E7}" destId="{3B11DD05-3612-405B-B6F8-FBD630A3AF3C}" srcOrd="7" destOrd="0" presId="urn:microsoft.com/office/officeart/2005/8/layout/vList2"/>
    <dgm:cxn modelId="{163709A2-1485-42EC-B0F5-242D3DC7A2FB}" type="presParOf" srcId="{A9D87E30-A7D2-49E4-9F03-862282E119E7}" destId="{E6381972-B713-4E60-9B34-FD5B53D9E02E}"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634FBE-6F25-4818-AA4B-A17444C2C07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A97D20F-FE5B-4890-9B88-0BB9C9C33FF9}">
      <dgm:prSet/>
      <dgm:spPr/>
      <dgm:t>
        <a:bodyPr/>
        <a:lstStyle/>
        <a:p>
          <a:r>
            <a:rPr lang="en-GB"/>
            <a:t>We used Python to enable to quickly test different features, as it’s very easy to integrate websockets and API calls into Python code</a:t>
          </a:r>
          <a:endParaRPr lang="en-US"/>
        </a:p>
      </dgm:t>
    </dgm:pt>
    <dgm:pt modelId="{04C6F18D-F4D7-42BD-82DB-CB5E3DDC8D74}" type="parTrans" cxnId="{55AB1B98-8FB2-4EED-AB8B-880FEB88AFFC}">
      <dgm:prSet/>
      <dgm:spPr/>
      <dgm:t>
        <a:bodyPr/>
        <a:lstStyle/>
        <a:p>
          <a:endParaRPr lang="en-US"/>
        </a:p>
      </dgm:t>
    </dgm:pt>
    <dgm:pt modelId="{53D5D9C3-7034-448D-93D2-587DFDB0A143}" type="sibTrans" cxnId="{55AB1B98-8FB2-4EED-AB8B-880FEB88AFFC}">
      <dgm:prSet/>
      <dgm:spPr/>
      <dgm:t>
        <a:bodyPr/>
        <a:lstStyle/>
        <a:p>
          <a:endParaRPr lang="en-US"/>
        </a:p>
      </dgm:t>
    </dgm:pt>
    <dgm:pt modelId="{D7125A22-E6A4-4FA2-A1EE-763B48CC3066}">
      <dgm:prSet/>
      <dgm:spPr/>
      <dgm:t>
        <a:bodyPr/>
        <a:lstStyle/>
        <a:p>
          <a:r>
            <a:rPr lang="en-GB"/>
            <a:t>For a live trading model, we would convert the code into C++ so it could execute as fast as possible</a:t>
          </a:r>
          <a:endParaRPr lang="en-US"/>
        </a:p>
      </dgm:t>
    </dgm:pt>
    <dgm:pt modelId="{E8A9969F-A6C6-4EA8-9529-06460CD47DCB}" type="parTrans" cxnId="{ECEF3187-B5A6-4D49-9F56-11BAE7106DE9}">
      <dgm:prSet/>
      <dgm:spPr/>
      <dgm:t>
        <a:bodyPr/>
        <a:lstStyle/>
        <a:p>
          <a:endParaRPr lang="en-US"/>
        </a:p>
      </dgm:t>
    </dgm:pt>
    <dgm:pt modelId="{09C302CE-80E6-4E35-B8B2-37E5D0CCE489}" type="sibTrans" cxnId="{ECEF3187-B5A6-4D49-9F56-11BAE7106DE9}">
      <dgm:prSet/>
      <dgm:spPr/>
      <dgm:t>
        <a:bodyPr/>
        <a:lstStyle/>
        <a:p>
          <a:endParaRPr lang="en-US"/>
        </a:p>
      </dgm:t>
    </dgm:pt>
    <dgm:pt modelId="{0870E690-DD68-4194-AF73-605C8CA27A7A}" type="pres">
      <dgm:prSet presAssocID="{20634FBE-6F25-4818-AA4B-A17444C2C07A}" presName="linear" presStyleCnt="0">
        <dgm:presLayoutVars>
          <dgm:animLvl val="lvl"/>
          <dgm:resizeHandles val="exact"/>
        </dgm:presLayoutVars>
      </dgm:prSet>
      <dgm:spPr/>
    </dgm:pt>
    <dgm:pt modelId="{C7DB1812-7D79-44EB-832C-489CF2E8D0D0}" type="pres">
      <dgm:prSet presAssocID="{FA97D20F-FE5B-4890-9B88-0BB9C9C33FF9}" presName="parentText" presStyleLbl="node1" presStyleIdx="0" presStyleCnt="2">
        <dgm:presLayoutVars>
          <dgm:chMax val="0"/>
          <dgm:bulletEnabled val="1"/>
        </dgm:presLayoutVars>
      </dgm:prSet>
      <dgm:spPr/>
    </dgm:pt>
    <dgm:pt modelId="{D9520DFF-E036-49DE-8F49-0C209CF2E227}" type="pres">
      <dgm:prSet presAssocID="{53D5D9C3-7034-448D-93D2-587DFDB0A143}" presName="spacer" presStyleCnt="0"/>
      <dgm:spPr/>
    </dgm:pt>
    <dgm:pt modelId="{F9A3973F-F48C-4211-890C-B011D837B86A}" type="pres">
      <dgm:prSet presAssocID="{D7125A22-E6A4-4FA2-A1EE-763B48CC3066}" presName="parentText" presStyleLbl="node1" presStyleIdx="1" presStyleCnt="2">
        <dgm:presLayoutVars>
          <dgm:chMax val="0"/>
          <dgm:bulletEnabled val="1"/>
        </dgm:presLayoutVars>
      </dgm:prSet>
      <dgm:spPr/>
    </dgm:pt>
  </dgm:ptLst>
  <dgm:cxnLst>
    <dgm:cxn modelId="{ECEF3187-B5A6-4D49-9F56-11BAE7106DE9}" srcId="{20634FBE-6F25-4818-AA4B-A17444C2C07A}" destId="{D7125A22-E6A4-4FA2-A1EE-763B48CC3066}" srcOrd="1" destOrd="0" parTransId="{E8A9969F-A6C6-4EA8-9529-06460CD47DCB}" sibTransId="{09C302CE-80E6-4E35-B8B2-37E5D0CCE489}"/>
    <dgm:cxn modelId="{55AB1B98-8FB2-4EED-AB8B-880FEB88AFFC}" srcId="{20634FBE-6F25-4818-AA4B-A17444C2C07A}" destId="{FA97D20F-FE5B-4890-9B88-0BB9C9C33FF9}" srcOrd="0" destOrd="0" parTransId="{04C6F18D-F4D7-42BD-82DB-CB5E3DDC8D74}" sibTransId="{53D5D9C3-7034-448D-93D2-587DFDB0A143}"/>
    <dgm:cxn modelId="{80C4DDB8-A0B2-4DEC-90EA-94F83F1CAED4}" type="presOf" srcId="{20634FBE-6F25-4818-AA4B-A17444C2C07A}" destId="{0870E690-DD68-4194-AF73-605C8CA27A7A}" srcOrd="0" destOrd="0" presId="urn:microsoft.com/office/officeart/2005/8/layout/vList2"/>
    <dgm:cxn modelId="{A7EA0DD2-3001-4947-99B6-A0FC7B09723E}" type="presOf" srcId="{D7125A22-E6A4-4FA2-A1EE-763B48CC3066}" destId="{F9A3973F-F48C-4211-890C-B011D837B86A}" srcOrd="0" destOrd="0" presId="urn:microsoft.com/office/officeart/2005/8/layout/vList2"/>
    <dgm:cxn modelId="{5D0095E0-8D38-4C4E-9C92-A3CA5725253E}" type="presOf" srcId="{FA97D20F-FE5B-4890-9B88-0BB9C9C33FF9}" destId="{C7DB1812-7D79-44EB-832C-489CF2E8D0D0}" srcOrd="0" destOrd="0" presId="urn:microsoft.com/office/officeart/2005/8/layout/vList2"/>
    <dgm:cxn modelId="{59E8494B-96A4-4FB4-BB3B-9A75206FBB0B}" type="presParOf" srcId="{0870E690-DD68-4194-AF73-605C8CA27A7A}" destId="{C7DB1812-7D79-44EB-832C-489CF2E8D0D0}" srcOrd="0" destOrd="0" presId="urn:microsoft.com/office/officeart/2005/8/layout/vList2"/>
    <dgm:cxn modelId="{938B3C4F-81A0-405E-9811-EBA0D59D5832}" type="presParOf" srcId="{0870E690-DD68-4194-AF73-605C8CA27A7A}" destId="{D9520DFF-E036-49DE-8F49-0C209CF2E227}" srcOrd="1" destOrd="0" presId="urn:microsoft.com/office/officeart/2005/8/layout/vList2"/>
    <dgm:cxn modelId="{D03BD31C-A6E3-499A-9483-EC2190234CEB}" type="presParOf" srcId="{0870E690-DD68-4194-AF73-605C8CA27A7A}" destId="{F9A3973F-F48C-4211-890C-B011D837B86A}"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7EA9772-2A49-49C8-82CF-552DCD5C3B6B}"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6B8F1F1C-0195-42F7-9810-9B3ECA31020D}">
      <dgm:prSet/>
      <dgm:spPr/>
      <dgm:t>
        <a:bodyPr/>
        <a:lstStyle/>
        <a:p>
          <a:pPr>
            <a:lnSpc>
              <a:spcPct val="100000"/>
            </a:lnSpc>
          </a:pPr>
          <a:r>
            <a:rPr lang="en-GB"/>
            <a:t>This code is meant to act as a proof concept that live trading model which conducted triangular arbitrage using Binance websocket and API calls could generate a profit</a:t>
          </a:r>
          <a:endParaRPr lang="en-US"/>
        </a:p>
      </dgm:t>
    </dgm:pt>
    <dgm:pt modelId="{EA84C092-5689-4B06-BBF7-940C21BC9AAD}" type="parTrans" cxnId="{2CAE9CA3-B08D-4208-BE90-7B7CB44ED6E0}">
      <dgm:prSet/>
      <dgm:spPr/>
      <dgm:t>
        <a:bodyPr/>
        <a:lstStyle/>
        <a:p>
          <a:endParaRPr lang="en-US"/>
        </a:p>
      </dgm:t>
    </dgm:pt>
    <dgm:pt modelId="{A0623055-22DC-431A-B7FD-184204C7F5D9}" type="sibTrans" cxnId="{2CAE9CA3-B08D-4208-BE90-7B7CB44ED6E0}">
      <dgm:prSet/>
      <dgm:spPr/>
      <dgm:t>
        <a:bodyPr/>
        <a:lstStyle/>
        <a:p>
          <a:endParaRPr lang="en-US"/>
        </a:p>
      </dgm:t>
    </dgm:pt>
    <dgm:pt modelId="{E1B8DFDD-0182-47E0-95A9-FA832CFE7F8B}">
      <dgm:prSet/>
      <dgm:spPr/>
      <dgm:t>
        <a:bodyPr/>
        <a:lstStyle/>
        <a:p>
          <a:pPr>
            <a:lnSpc>
              <a:spcPct val="100000"/>
            </a:lnSpc>
          </a:pPr>
          <a:r>
            <a:rPr lang="en-GB"/>
            <a:t>It’s also meant to explore the capabilities of the binance API, and evaluate an optimized approach to discovering “triangles” of cryptocurrencies that can generate potentially riskless profit</a:t>
          </a:r>
          <a:endParaRPr lang="en-US"/>
        </a:p>
      </dgm:t>
    </dgm:pt>
    <dgm:pt modelId="{0218A3AA-E484-4F37-82B1-025A0AA41E87}" type="parTrans" cxnId="{3A816101-1B3C-4A8F-B0D9-4E36EC7CE688}">
      <dgm:prSet/>
      <dgm:spPr/>
      <dgm:t>
        <a:bodyPr/>
        <a:lstStyle/>
        <a:p>
          <a:endParaRPr lang="en-US"/>
        </a:p>
      </dgm:t>
    </dgm:pt>
    <dgm:pt modelId="{2998BBFF-5A4B-4B3E-B647-99ED1E5D0248}" type="sibTrans" cxnId="{3A816101-1B3C-4A8F-B0D9-4E36EC7CE688}">
      <dgm:prSet/>
      <dgm:spPr/>
      <dgm:t>
        <a:bodyPr/>
        <a:lstStyle/>
        <a:p>
          <a:endParaRPr lang="en-US"/>
        </a:p>
      </dgm:t>
    </dgm:pt>
    <dgm:pt modelId="{2259DD4A-CF0F-4C48-840A-BC123F8CEE00}">
      <dgm:prSet/>
      <dgm:spPr/>
      <dgm:t>
        <a:bodyPr/>
        <a:lstStyle/>
        <a:p>
          <a:pPr>
            <a:lnSpc>
              <a:spcPct val="100000"/>
            </a:lnSpc>
          </a:pPr>
          <a:r>
            <a:rPr lang="en-GB"/>
            <a:t>It is not meant to act a live trading model on it’s own feet, but rather to explore whether it would be a potentially profitable area</a:t>
          </a:r>
          <a:endParaRPr lang="en-US"/>
        </a:p>
      </dgm:t>
    </dgm:pt>
    <dgm:pt modelId="{B668B086-AC8B-4B6E-B0BE-1C3EEF9AD819}" type="parTrans" cxnId="{1F2F1474-F112-44DD-B046-ABA4158F81B0}">
      <dgm:prSet/>
      <dgm:spPr/>
      <dgm:t>
        <a:bodyPr/>
        <a:lstStyle/>
        <a:p>
          <a:endParaRPr lang="en-US"/>
        </a:p>
      </dgm:t>
    </dgm:pt>
    <dgm:pt modelId="{0EEEB1A3-65F8-49AF-8E98-030D81FC01A8}" type="sibTrans" cxnId="{1F2F1474-F112-44DD-B046-ABA4158F81B0}">
      <dgm:prSet/>
      <dgm:spPr/>
      <dgm:t>
        <a:bodyPr/>
        <a:lstStyle/>
        <a:p>
          <a:endParaRPr lang="en-US"/>
        </a:p>
      </dgm:t>
    </dgm:pt>
    <dgm:pt modelId="{AA0BED7B-E4F6-438E-992F-D36069FEE51F}" type="pres">
      <dgm:prSet presAssocID="{27EA9772-2A49-49C8-82CF-552DCD5C3B6B}" presName="root" presStyleCnt="0">
        <dgm:presLayoutVars>
          <dgm:dir/>
          <dgm:resizeHandles val="exact"/>
        </dgm:presLayoutVars>
      </dgm:prSet>
      <dgm:spPr/>
    </dgm:pt>
    <dgm:pt modelId="{3153C849-9DFA-47F5-A7CB-907409859855}" type="pres">
      <dgm:prSet presAssocID="{6B8F1F1C-0195-42F7-9810-9B3ECA31020D}" presName="compNode" presStyleCnt="0"/>
      <dgm:spPr/>
    </dgm:pt>
    <dgm:pt modelId="{C34B0091-0CFA-427F-A4A9-AAAD2D9552E2}" type="pres">
      <dgm:prSet presAssocID="{6B8F1F1C-0195-42F7-9810-9B3ECA31020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ocessor"/>
        </a:ext>
      </dgm:extLst>
    </dgm:pt>
    <dgm:pt modelId="{DF6547E3-D301-486A-930A-A167727C2D4D}" type="pres">
      <dgm:prSet presAssocID="{6B8F1F1C-0195-42F7-9810-9B3ECA31020D}" presName="spaceRect" presStyleCnt="0"/>
      <dgm:spPr/>
    </dgm:pt>
    <dgm:pt modelId="{9207F5DF-0F82-43D4-946E-31EAC275015E}" type="pres">
      <dgm:prSet presAssocID="{6B8F1F1C-0195-42F7-9810-9B3ECA31020D}" presName="textRect" presStyleLbl="revTx" presStyleIdx="0" presStyleCnt="3">
        <dgm:presLayoutVars>
          <dgm:chMax val="1"/>
          <dgm:chPref val="1"/>
        </dgm:presLayoutVars>
      </dgm:prSet>
      <dgm:spPr/>
    </dgm:pt>
    <dgm:pt modelId="{C93BBB49-6BA4-4194-B0CD-BC0D5FC67FE2}" type="pres">
      <dgm:prSet presAssocID="{A0623055-22DC-431A-B7FD-184204C7F5D9}" presName="sibTrans" presStyleCnt="0"/>
      <dgm:spPr/>
    </dgm:pt>
    <dgm:pt modelId="{FC1BF616-7481-439D-B95A-0E9532278CE8}" type="pres">
      <dgm:prSet presAssocID="{E1B8DFDD-0182-47E0-95A9-FA832CFE7F8B}" presName="compNode" presStyleCnt="0"/>
      <dgm:spPr/>
    </dgm:pt>
    <dgm:pt modelId="{58DEE0F8-A72E-41C0-BFAD-352F1D38F3C3}" type="pres">
      <dgm:prSet presAssocID="{E1B8DFDD-0182-47E0-95A9-FA832CFE7F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uzzle"/>
        </a:ext>
      </dgm:extLst>
    </dgm:pt>
    <dgm:pt modelId="{8AC98D4D-18A5-4B3B-AC64-5FB92E30173B}" type="pres">
      <dgm:prSet presAssocID="{E1B8DFDD-0182-47E0-95A9-FA832CFE7F8B}" presName="spaceRect" presStyleCnt="0"/>
      <dgm:spPr/>
    </dgm:pt>
    <dgm:pt modelId="{C8D861C8-C238-405C-8934-28234D7D867B}" type="pres">
      <dgm:prSet presAssocID="{E1B8DFDD-0182-47E0-95A9-FA832CFE7F8B}" presName="textRect" presStyleLbl="revTx" presStyleIdx="1" presStyleCnt="3">
        <dgm:presLayoutVars>
          <dgm:chMax val="1"/>
          <dgm:chPref val="1"/>
        </dgm:presLayoutVars>
      </dgm:prSet>
      <dgm:spPr/>
    </dgm:pt>
    <dgm:pt modelId="{9C9F974D-79F7-4814-9455-5A60D3347752}" type="pres">
      <dgm:prSet presAssocID="{2998BBFF-5A4B-4B3E-B647-99ED1E5D0248}" presName="sibTrans" presStyleCnt="0"/>
      <dgm:spPr/>
    </dgm:pt>
    <dgm:pt modelId="{97ECE6A9-24FC-4D40-9606-18AAF5DD3E7D}" type="pres">
      <dgm:prSet presAssocID="{2259DD4A-CF0F-4C48-840A-BC123F8CEE00}" presName="compNode" presStyleCnt="0"/>
      <dgm:spPr/>
    </dgm:pt>
    <dgm:pt modelId="{BA3D69FE-DCC6-41CE-A19D-137366CEE5B3}" type="pres">
      <dgm:prSet presAssocID="{2259DD4A-CF0F-4C48-840A-BC123F8CEE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ollar"/>
        </a:ext>
      </dgm:extLst>
    </dgm:pt>
    <dgm:pt modelId="{22314D43-FC92-48B9-8315-C0C8DD196CD1}" type="pres">
      <dgm:prSet presAssocID="{2259DD4A-CF0F-4C48-840A-BC123F8CEE00}" presName="spaceRect" presStyleCnt="0"/>
      <dgm:spPr/>
    </dgm:pt>
    <dgm:pt modelId="{7D481139-6C93-46E9-84B0-671CA388AA31}" type="pres">
      <dgm:prSet presAssocID="{2259DD4A-CF0F-4C48-840A-BC123F8CEE00}" presName="textRect" presStyleLbl="revTx" presStyleIdx="2" presStyleCnt="3">
        <dgm:presLayoutVars>
          <dgm:chMax val="1"/>
          <dgm:chPref val="1"/>
        </dgm:presLayoutVars>
      </dgm:prSet>
      <dgm:spPr/>
    </dgm:pt>
  </dgm:ptLst>
  <dgm:cxnLst>
    <dgm:cxn modelId="{3A816101-1B3C-4A8F-B0D9-4E36EC7CE688}" srcId="{27EA9772-2A49-49C8-82CF-552DCD5C3B6B}" destId="{E1B8DFDD-0182-47E0-95A9-FA832CFE7F8B}" srcOrd="1" destOrd="0" parTransId="{0218A3AA-E484-4F37-82B1-025A0AA41E87}" sibTransId="{2998BBFF-5A4B-4B3E-B647-99ED1E5D0248}"/>
    <dgm:cxn modelId="{847ED809-3C17-4806-970A-B1EF82EC3426}" type="presOf" srcId="{27EA9772-2A49-49C8-82CF-552DCD5C3B6B}" destId="{AA0BED7B-E4F6-438E-992F-D36069FEE51F}" srcOrd="0" destOrd="0" presId="urn:microsoft.com/office/officeart/2018/2/layout/IconLabelList"/>
    <dgm:cxn modelId="{FEC43528-E2D4-4EBD-BB87-6FF24938503F}" type="presOf" srcId="{6B8F1F1C-0195-42F7-9810-9B3ECA31020D}" destId="{9207F5DF-0F82-43D4-946E-31EAC275015E}" srcOrd="0" destOrd="0" presId="urn:microsoft.com/office/officeart/2018/2/layout/IconLabelList"/>
    <dgm:cxn modelId="{76974860-6DD0-4C4E-8F9B-DF7F71EEC581}" type="presOf" srcId="{2259DD4A-CF0F-4C48-840A-BC123F8CEE00}" destId="{7D481139-6C93-46E9-84B0-671CA388AA31}" srcOrd="0" destOrd="0" presId="urn:microsoft.com/office/officeart/2018/2/layout/IconLabelList"/>
    <dgm:cxn modelId="{1F2F1474-F112-44DD-B046-ABA4158F81B0}" srcId="{27EA9772-2A49-49C8-82CF-552DCD5C3B6B}" destId="{2259DD4A-CF0F-4C48-840A-BC123F8CEE00}" srcOrd="2" destOrd="0" parTransId="{B668B086-AC8B-4B6E-B0BE-1C3EEF9AD819}" sibTransId="{0EEEB1A3-65F8-49AF-8E98-030D81FC01A8}"/>
    <dgm:cxn modelId="{2CAE9CA3-B08D-4208-BE90-7B7CB44ED6E0}" srcId="{27EA9772-2A49-49C8-82CF-552DCD5C3B6B}" destId="{6B8F1F1C-0195-42F7-9810-9B3ECA31020D}" srcOrd="0" destOrd="0" parTransId="{EA84C092-5689-4B06-BBF7-940C21BC9AAD}" sibTransId="{A0623055-22DC-431A-B7FD-184204C7F5D9}"/>
    <dgm:cxn modelId="{37097CE3-68ED-44A8-8C48-A0C47CADBDB7}" type="presOf" srcId="{E1B8DFDD-0182-47E0-95A9-FA832CFE7F8B}" destId="{C8D861C8-C238-405C-8934-28234D7D867B}" srcOrd="0" destOrd="0" presId="urn:microsoft.com/office/officeart/2018/2/layout/IconLabelList"/>
    <dgm:cxn modelId="{36BED072-E78C-4047-9C60-EB664835BE63}" type="presParOf" srcId="{AA0BED7B-E4F6-438E-992F-D36069FEE51F}" destId="{3153C849-9DFA-47F5-A7CB-907409859855}" srcOrd="0" destOrd="0" presId="urn:microsoft.com/office/officeart/2018/2/layout/IconLabelList"/>
    <dgm:cxn modelId="{A749B494-C359-4D3D-84DC-31A9CACBC4AB}" type="presParOf" srcId="{3153C849-9DFA-47F5-A7CB-907409859855}" destId="{C34B0091-0CFA-427F-A4A9-AAAD2D9552E2}" srcOrd="0" destOrd="0" presId="urn:microsoft.com/office/officeart/2018/2/layout/IconLabelList"/>
    <dgm:cxn modelId="{2C984C19-0F0C-4D86-AD79-C3693547A4C5}" type="presParOf" srcId="{3153C849-9DFA-47F5-A7CB-907409859855}" destId="{DF6547E3-D301-486A-930A-A167727C2D4D}" srcOrd="1" destOrd="0" presId="urn:microsoft.com/office/officeart/2018/2/layout/IconLabelList"/>
    <dgm:cxn modelId="{0AC0694A-E05F-4471-8E5E-6F4C820B7B7C}" type="presParOf" srcId="{3153C849-9DFA-47F5-A7CB-907409859855}" destId="{9207F5DF-0F82-43D4-946E-31EAC275015E}" srcOrd="2" destOrd="0" presId="urn:microsoft.com/office/officeart/2018/2/layout/IconLabelList"/>
    <dgm:cxn modelId="{7EDE1A89-93A4-4D67-901A-9F4C0CC73586}" type="presParOf" srcId="{AA0BED7B-E4F6-438E-992F-D36069FEE51F}" destId="{C93BBB49-6BA4-4194-B0CD-BC0D5FC67FE2}" srcOrd="1" destOrd="0" presId="urn:microsoft.com/office/officeart/2018/2/layout/IconLabelList"/>
    <dgm:cxn modelId="{5F8F9406-F0E5-47CC-B869-5CEEFC67CCEC}" type="presParOf" srcId="{AA0BED7B-E4F6-438E-992F-D36069FEE51F}" destId="{FC1BF616-7481-439D-B95A-0E9532278CE8}" srcOrd="2" destOrd="0" presId="urn:microsoft.com/office/officeart/2018/2/layout/IconLabelList"/>
    <dgm:cxn modelId="{B7C80C59-1AE7-491D-8EDF-D5D22FBB1361}" type="presParOf" srcId="{FC1BF616-7481-439D-B95A-0E9532278CE8}" destId="{58DEE0F8-A72E-41C0-BFAD-352F1D38F3C3}" srcOrd="0" destOrd="0" presId="urn:microsoft.com/office/officeart/2018/2/layout/IconLabelList"/>
    <dgm:cxn modelId="{2552FD6B-EC08-4E60-8227-101BE9B42F1F}" type="presParOf" srcId="{FC1BF616-7481-439D-B95A-0E9532278CE8}" destId="{8AC98D4D-18A5-4B3B-AC64-5FB92E30173B}" srcOrd="1" destOrd="0" presId="urn:microsoft.com/office/officeart/2018/2/layout/IconLabelList"/>
    <dgm:cxn modelId="{826D63DE-8D87-4482-8E71-911B28055883}" type="presParOf" srcId="{FC1BF616-7481-439D-B95A-0E9532278CE8}" destId="{C8D861C8-C238-405C-8934-28234D7D867B}" srcOrd="2" destOrd="0" presId="urn:microsoft.com/office/officeart/2018/2/layout/IconLabelList"/>
    <dgm:cxn modelId="{3226A541-2305-4BBD-BFA0-5FF5DC96A455}" type="presParOf" srcId="{AA0BED7B-E4F6-438E-992F-D36069FEE51F}" destId="{9C9F974D-79F7-4814-9455-5A60D3347752}" srcOrd="3" destOrd="0" presId="urn:microsoft.com/office/officeart/2018/2/layout/IconLabelList"/>
    <dgm:cxn modelId="{E11F0E37-741B-4279-AB4F-1FFA9E4F14D0}" type="presParOf" srcId="{AA0BED7B-E4F6-438E-992F-D36069FEE51F}" destId="{97ECE6A9-24FC-4D40-9606-18AAF5DD3E7D}" srcOrd="4" destOrd="0" presId="urn:microsoft.com/office/officeart/2018/2/layout/IconLabelList"/>
    <dgm:cxn modelId="{395BC74C-3275-4BC0-BDCE-9E98D433E880}" type="presParOf" srcId="{97ECE6A9-24FC-4D40-9606-18AAF5DD3E7D}" destId="{BA3D69FE-DCC6-41CE-A19D-137366CEE5B3}" srcOrd="0" destOrd="0" presId="urn:microsoft.com/office/officeart/2018/2/layout/IconLabelList"/>
    <dgm:cxn modelId="{70A4B810-9D1D-4E49-A167-0C8B287E267E}" type="presParOf" srcId="{97ECE6A9-24FC-4D40-9606-18AAF5DD3E7D}" destId="{22314D43-FC92-48B9-8315-C0C8DD196CD1}" srcOrd="1" destOrd="0" presId="urn:microsoft.com/office/officeart/2018/2/layout/IconLabelList"/>
    <dgm:cxn modelId="{CF800EDF-AB31-4F9C-89E8-372F2CAE3B08}" type="presParOf" srcId="{97ECE6A9-24FC-4D40-9606-18AAF5DD3E7D}" destId="{7D481139-6C93-46E9-84B0-671CA388AA31}"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8000992-9E0D-4825-9F98-1899D69FDFCB}"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FCC26CD-F48E-4A86-AFC2-DB52E4D6BB9D}">
      <dgm:prSet/>
      <dgm:spPr/>
      <dgm:t>
        <a:bodyPr/>
        <a:lstStyle/>
        <a:p>
          <a:r>
            <a:rPr lang="en-GB"/>
            <a:t>This model explores a potential avenue for consistent, low-risk profits that could prove useful to Citi</a:t>
          </a:r>
          <a:endParaRPr lang="en-US"/>
        </a:p>
      </dgm:t>
    </dgm:pt>
    <dgm:pt modelId="{9F0AAA6C-69B4-4FAB-B842-6AD66F26A60C}" type="parTrans" cxnId="{53DF8F3C-F34D-4591-AA8B-085ABCBFC4A4}">
      <dgm:prSet/>
      <dgm:spPr/>
      <dgm:t>
        <a:bodyPr/>
        <a:lstStyle/>
        <a:p>
          <a:endParaRPr lang="en-US"/>
        </a:p>
      </dgm:t>
    </dgm:pt>
    <dgm:pt modelId="{1681A7F3-831B-4C57-A384-E04043B69F85}" type="sibTrans" cxnId="{53DF8F3C-F34D-4591-AA8B-085ABCBFC4A4}">
      <dgm:prSet/>
      <dgm:spPr/>
      <dgm:t>
        <a:bodyPr/>
        <a:lstStyle/>
        <a:p>
          <a:endParaRPr lang="en-US"/>
        </a:p>
      </dgm:t>
    </dgm:pt>
    <dgm:pt modelId="{9CED9022-2C9C-4B4D-A564-8197ACCB8AFD}">
      <dgm:prSet/>
      <dgm:spPr/>
      <dgm:t>
        <a:bodyPr/>
        <a:lstStyle/>
        <a:p>
          <a:r>
            <a:rPr lang="en-GB"/>
            <a:t>While much high-frequency trading focuses on FX, we believe cryptocurrency could be potentially fertile ground without a high barrier of entry</a:t>
          </a:r>
          <a:endParaRPr lang="en-US"/>
        </a:p>
      </dgm:t>
    </dgm:pt>
    <dgm:pt modelId="{B048894E-4DB3-44F0-9DEF-2DE28AA3E144}" type="parTrans" cxnId="{AA40CD2F-5D4D-4F9A-B928-346726702073}">
      <dgm:prSet/>
      <dgm:spPr/>
      <dgm:t>
        <a:bodyPr/>
        <a:lstStyle/>
        <a:p>
          <a:endParaRPr lang="en-US"/>
        </a:p>
      </dgm:t>
    </dgm:pt>
    <dgm:pt modelId="{9183F717-0589-41B6-B0F8-BC57608FD0DB}" type="sibTrans" cxnId="{AA40CD2F-5D4D-4F9A-B928-346726702073}">
      <dgm:prSet/>
      <dgm:spPr/>
      <dgm:t>
        <a:bodyPr/>
        <a:lstStyle/>
        <a:p>
          <a:endParaRPr lang="en-US"/>
        </a:p>
      </dgm:t>
    </dgm:pt>
    <dgm:pt modelId="{561556A9-6B4F-469D-A6B7-A81723A2BA9D}" type="pres">
      <dgm:prSet presAssocID="{88000992-9E0D-4825-9F98-1899D69FDFCB}" presName="root" presStyleCnt="0">
        <dgm:presLayoutVars>
          <dgm:dir/>
          <dgm:resizeHandles val="exact"/>
        </dgm:presLayoutVars>
      </dgm:prSet>
      <dgm:spPr/>
    </dgm:pt>
    <dgm:pt modelId="{57376ADF-DB06-41F7-ACFB-DFF462D93EC3}" type="pres">
      <dgm:prSet presAssocID="{FFCC26CD-F48E-4A86-AFC2-DB52E4D6BB9D}" presName="compNode" presStyleCnt="0"/>
      <dgm:spPr/>
    </dgm:pt>
    <dgm:pt modelId="{53826084-70F5-45D4-AB3A-119D806733AB}" type="pres">
      <dgm:prSet presAssocID="{FFCC26CD-F48E-4A86-AFC2-DB52E4D6BB9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 Bulb and Gear"/>
        </a:ext>
      </dgm:extLst>
    </dgm:pt>
    <dgm:pt modelId="{CF46EC7D-3810-4817-BEC2-C4C67EE34DA6}" type="pres">
      <dgm:prSet presAssocID="{FFCC26CD-F48E-4A86-AFC2-DB52E4D6BB9D}" presName="spaceRect" presStyleCnt="0"/>
      <dgm:spPr/>
    </dgm:pt>
    <dgm:pt modelId="{69DB16D7-C5BC-448D-92FF-AF802D7F36FE}" type="pres">
      <dgm:prSet presAssocID="{FFCC26CD-F48E-4A86-AFC2-DB52E4D6BB9D}" presName="textRect" presStyleLbl="revTx" presStyleIdx="0" presStyleCnt="2">
        <dgm:presLayoutVars>
          <dgm:chMax val="1"/>
          <dgm:chPref val="1"/>
        </dgm:presLayoutVars>
      </dgm:prSet>
      <dgm:spPr/>
    </dgm:pt>
    <dgm:pt modelId="{E3729285-28E1-45EB-B724-C8D0C4574835}" type="pres">
      <dgm:prSet presAssocID="{1681A7F3-831B-4C57-A384-E04043B69F85}" presName="sibTrans" presStyleCnt="0"/>
      <dgm:spPr/>
    </dgm:pt>
    <dgm:pt modelId="{4C25FC4B-A7B4-449E-A88B-4CE75E33FEFB}" type="pres">
      <dgm:prSet presAssocID="{9CED9022-2C9C-4B4D-A564-8197ACCB8AFD}" presName="compNode" presStyleCnt="0"/>
      <dgm:spPr/>
    </dgm:pt>
    <dgm:pt modelId="{1B88CD1E-6AC8-4659-B876-A23E4E93FB3D}" type="pres">
      <dgm:prSet presAssocID="{9CED9022-2C9C-4B4D-A564-8197ACCB8A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E5E0C4C4-9F34-4918-8279-4A9C0B5726FF}" type="pres">
      <dgm:prSet presAssocID="{9CED9022-2C9C-4B4D-A564-8197ACCB8AFD}" presName="spaceRect" presStyleCnt="0"/>
      <dgm:spPr/>
    </dgm:pt>
    <dgm:pt modelId="{6A646E7F-102F-422E-BF5A-A188CE1620BB}" type="pres">
      <dgm:prSet presAssocID="{9CED9022-2C9C-4B4D-A564-8197ACCB8AFD}" presName="textRect" presStyleLbl="revTx" presStyleIdx="1" presStyleCnt="2">
        <dgm:presLayoutVars>
          <dgm:chMax val="1"/>
          <dgm:chPref val="1"/>
        </dgm:presLayoutVars>
      </dgm:prSet>
      <dgm:spPr/>
    </dgm:pt>
  </dgm:ptLst>
  <dgm:cxnLst>
    <dgm:cxn modelId="{D21F780B-0AB2-4EC6-A7DF-515A4243A2B3}" type="presOf" srcId="{FFCC26CD-F48E-4A86-AFC2-DB52E4D6BB9D}" destId="{69DB16D7-C5BC-448D-92FF-AF802D7F36FE}" srcOrd="0" destOrd="0" presId="urn:microsoft.com/office/officeart/2018/2/layout/IconLabelList"/>
    <dgm:cxn modelId="{AA40CD2F-5D4D-4F9A-B928-346726702073}" srcId="{88000992-9E0D-4825-9F98-1899D69FDFCB}" destId="{9CED9022-2C9C-4B4D-A564-8197ACCB8AFD}" srcOrd="1" destOrd="0" parTransId="{B048894E-4DB3-44F0-9DEF-2DE28AA3E144}" sibTransId="{9183F717-0589-41B6-B0F8-BC57608FD0DB}"/>
    <dgm:cxn modelId="{53DF8F3C-F34D-4591-AA8B-085ABCBFC4A4}" srcId="{88000992-9E0D-4825-9F98-1899D69FDFCB}" destId="{FFCC26CD-F48E-4A86-AFC2-DB52E4D6BB9D}" srcOrd="0" destOrd="0" parTransId="{9F0AAA6C-69B4-4FAB-B842-6AD66F26A60C}" sibTransId="{1681A7F3-831B-4C57-A384-E04043B69F85}"/>
    <dgm:cxn modelId="{850F1A66-BA57-4EE1-AC82-F3DA99DF6509}" type="presOf" srcId="{88000992-9E0D-4825-9F98-1899D69FDFCB}" destId="{561556A9-6B4F-469D-A6B7-A81723A2BA9D}" srcOrd="0" destOrd="0" presId="urn:microsoft.com/office/officeart/2018/2/layout/IconLabelList"/>
    <dgm:cxn modelId="{88B4BFD6-29BE-4B45-98A9-7A5D4456223C}" type="presOf" srcId="{9CED9022-2C9C-4B4D-A564-8197ACCB8AFD}" destId="{6A646E7F-102F-422E-BF5A-A188CE1620BB}" srcOrd="0" destOrd="0" presId="urn:microsoft.com/office/officeart/2018/2/layout/IconLabelList"/>
    <dgm:cxn modelId="{7412F172-02D6-4396-8694-4EADA24321AC}" type="presParOf" srcId="{561556A9-6B4F-469D-A6B7-A81723A2BA9D}" destId="{57376ADF-DB06-41F7-ACFB-DFF462D93EC3}" srcOrd="0" destOrd="0" presId="urn:microsoft.com/office/officeart/2018/2/layout/IconLabelList"/>
    <dgm:cxn modelId="{0FC6E0B4-45FD-432E-B79E-759A502268D1}" type="presParOf" srcId="{57376ADF-DB06-41F7-ACFB-DFF462D93EC3}" destId="{53826084-70F5-45D4-AB3A-119D806733AB}" srcOrd="0" destOrd="0" presId="urn:microsoft.com/office/officeart/2018/2/layout/IconLabelList"/>
    <dgm:cxn modelId="{BDAA3249-0B2C-4147-97D3-DE39D09E7671}" type="presParOf" srcId="{57376ADF-DB06-41F7-ACFB-DFF462D93EC3}" destId="{CF46EC7D-3810-4817-BEC2-C4C67EE34DA6}" srcOrd="1" destOrd="0" presId="urn:microsoft.com/office/officeart/2018/2/layout/IconLabelList"/>
    <dgm:cxn modelId="{5DBFDA15-8014-4FCC-9F70-393F171718F1}" type="presParOf" srcId="{57376ADF-DB06-41F7-ACFB-DFF462D93EC3}" destId="{69DB16D7-C5BC-448D-92FF-AF802D7F36FE}" srcOrd="2" destOrd="0" presId="urn:microsoft.com/office/officeart/2018/2/layout/IconLabelList"/>
    <dgm:cxn modelId="{04F88F17-6B33-4C42-8C97-F4C92E8855F1}" type="presParOf" srcId="{561556A9-6B4F-469D-A6B7-A81723A2BA9D}" destId="{E3729285-28E1-45EB-B724-C8D0C4574835}" srcOrd="1" destOrd="0" presId="urn:microsoft.com/office/officeart/2018/2/layout/IconLabelList"/>
    <dgm:cxn modelId="{A10AC709-1EF4-4045-BE73-3106BA91E15B}" type="presParOf" srcId="{561556A9-6B4F-469D-A6B7-A81723A2BA9D}" destId="{4C25FC4B-A7B4-449E-A88B-4CE75E33FEFB}" srcOrd="2" destOrd="0" presId="urn:microsoft.com/office/officeart/2018/2/layout/IconLabelList"/>
    <dgm:cxn modelId="{207917FA-A212-4973-88B1-E97341E393D6}" type="presParOf" srcId="{4C25FC4B-A7B4-449E-A88B-4CE75E33FEFB}" destId="{1B88CD1E-6AC8-4659-B876-A23E4E93FB3D}" srcOrd="0" destOrd="0" presId="urn:microsoft.com/office/officeart/2018/2/layout/IconLabelList"/>
    <dgm:cxn modelId="{B3F7BF68-22CA-4C73-84A0-1A053F733114}" type="presParOf" srcId="{4C25FC4B-A7B4-449E-A88B-4CE75E33FEFB}" destId="{E5E0C4C4-9F34-4918-8279-4A9C0B5726FF}" srcOrd="1" destOrd="0" presId="urn:microsoft.com/office/officeart/2018/2/layout/IconLabelList"/>
    <dgm:cxn modelId="{1B172510-22F3-4BDD-AD81-9E7DC103D4C5}" type="presParOf" srcId="{4C25FC4B-A7B4-449E-A88B-4CE75E33FEFB}" destId="{6A646E7F-102F-422E-BF5A-A188CE1620B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845068C-82E3-4359-96D6-3BE2C25A225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19202D3-D674-4BFB-B3BA-5BB292DCDE82}">
      <dgm:prSet/>
      <dgm:spPr/>
      <dgm:t>
        <a:bodyPr/>
        <a:lstStyle/>
        <a:p>
          <a:r>
            <a:rPr lang="en-GB"/>
            <a:t>First, the code would need to be ported from Python to C++, which would help latency (and risk of slippage) significantly</a:t>
          </a:r>
          <a:endParaRPr lang="en-US"/>
        </a:p>
      </dgm:t>
    </dgm:pt>
    <dgm:pt modelId="{7E19B176-7697-4DBC-8E3F-A2CD6BA7AD3F}" type="parTrans" cxnId="{2D234E71-7E47-4834-B8B9-823AD76BB045}">
      <dgm:prSet/>
      <dgm:spPr/>
      <dgm:t>
        <a:bodyPr/>
        <a:lstStyle/>
        <a:p>
          <a:endParaRPr lang="en-US"/>
        </a:p>
      </dgm:t>
    </dgm:pt>
    <dgm:pt modelId="{E4B07E70-0F29-4EB1-9264-0134A47CC216}" type="sibTrans" cxnId="{2D234E71-7E47-4834-B8B9-823AD76BB045}">
      <dgm:prSet/>
      <dgm:spPr/>
      <dgm:t>
        <a:bodyPr/>
        <a:lstStyle/>
        <a:p>
          <a:endParaRPr lang="en-US"/>
        </a:p>
      </dgm:t>
    </dgm:pt>
    <dgm:pt modelId="{122C65C2-A8A0-4674-AECF-A3E06E1423D2}">
      <dgm:prSet/>
      <dgm:spPr/>
      <dgm:t>
        <a:bodyPr/>
        <a:lstStyle/>
        <a:p>
          <a:r>
            <a:rPr lang="en-GB"/>
            <a:t>Second, the model would need only execute trades that made a profit after commissions (we disabled this feature on our model for demonstration purposes)</a:t>
          </a:r>
          <a:endParaRPr lang="en-US"/>
        </a:p>
      </dgm:t>
    </dgm:pt>
    <dgm:pt modelId="{AD931113-8D3D-4827-A8FF-18214C546040}" type="parTrans" cxnId="{C06D7994-1BAF-4E1A-9E2A-B9C7EF664545}">
      <dgm:prSet/>
      <dgm:spPr/>
      <dgm:t>
        <a:bodyPr/>
        <a:lstStyle/>
        <a:p>
          <a:endParaRPr lang="en-US"/>
        </a:p>
      </dgm:t>
    </dgm:pt>
    <dgm:pt modelId="{66A06E5F-627D-4180-BAC0-0B6D879928E4}" type="sibTrans" cxnId="{C06D7994-1BAF-4E1A-9E2A-B9C7EF664545}">
      <dgm:prSet/>
      <dgm:spPr/>
      <dgm:t>
        <a:bodyPr/>
        <a:lstStyle/>
        <a:p>
          <a:endParaRPr lang="en-US"/>
        </a:p>
      </dgm:t>
    </dgm:pt>
    <dgm:pt modelId="{88DF477C-3808-4B11-912B-B705E231322B}">
      <dgm:prSet/>
      <dgm:spPr/>
      <dgm:t>
        <a:bodyPr/>
        <a:lstStyle/>
        <a:p>
          <a:r>
            <a:rPr lang="en-GB"/>
            <a:t>-Third, the model would likely need to be ran remotely out of servers in Japan, to help reduce the latency (as Binance’s servers are believed to be located in Japan)</a:t>
          </a:r>
          <a:endParaRPr lang="en-US"/>
        </a:p>
      </dgm:t>
    </dgm:pt>
    <dgm:pt modelId="{D5716D95-A57C-4E19-B1CB-069AE74D007F}" type="parTrans" cxnId="{9DD9E99E-EA0D-424B-846E-D3770D068B07}">
      <dgm:prSet/>
      <dgm:spPr/>
      <dgm:t>
        <a:bodyPr/>
        <a:lstStyle/>
        <a:p>
          <a:endParaRPr lang="en-US"/>
        </a:p>
      </dgm:t>
    </dgm:pt>
    <dgm:pt modelId="{F89A2F81-AD24-4FC7-9FC9-FA8019DFD3DE}" type="sibTrans" cxnId="{9DD9E99E-EA0D-424B-846E-D3770D068B07}">
      <dgm:prSet/>
      <dgm:spPr/>
      <dgm:t>
        <a:bodyPr/>
        <a:lstStyle/>
        <a:p>
          <a:endParaRPr lang="en-US"/>
        </a:p>
      </dgm:t>
    </dgm:pt>
    <dgm:pt modelId="{6C24F867-2D59-40AF-B74C-313167FFF40B}" type="pres">
      <dgm:prSet presAssocID="{7845068C-82E3-4359-96D6-3BE2C25A225B}" presName="linear" presStyleCnt="0">
        <dgm:presLayoutVars>
          <dgm:animLvl val="lvl"/>
          <dgm:resizeHandles val="exact"/>
        </dgm:presLayoutVars>
      </dgm:prSet>
      <dgm:spPr/>
    </dgm:pt>
    <dgm:pt modelId="{989159E1-EF01-42E8-B544-3470A5D5BDA6}" type="pres">
      <dgm:prSet presAssocID="{119202D3-D674-4BFB-B3BA-5BB292DCDE82}" presName="parentText" presStyleLbl="node1" presStyleIdx="0" presStyleCnt="3">
        <dgm:presLayoutVars>
          <dgm:chMax val="0"/>
          <dgm:bulletEnabled val="1"/>
        </dgm:presLayoutVars>
      </dgm:prSet>
      <dgm:spPr/>
    </dgm:pt>
    <dgm:pt modelId="{F16DC8AC-CA94-4E0E-A33D-9B4666E7D7BC}" type="pres">
      <dgm:prSet presAssocID="{E4B07E70-0F29-4EB1-9264-0134A47CC216}" presName="spacer" presStyleCnt="0"/>
      <dgm:spPr/>
    </dgm:pt>
    <dgm:pt modelId="{7D22128A-B549-47F8-90A5-197A06AE1C11}" type="pres">
      <dgm:prSet presAssocID="{122C65C2-A8A0-4674-AECF-A3E06E1423D2}" presName="parentText" presStyleLbl="node1" presStyleIdx="1" presStyleCnt="3">
        <dgm:presLayoutVars>
          <dgm:chMax val="0"/>
          <dgm:bulletEnabled val="1"/>
        </dgm:presLayoutVars>
      </dgm:prSet>
      <dgm:spPr/>
    </dgm:pt>
    <dgm:pt modelId="{6419CD0C-41C5-4DDB-9B40-F4330C279AE6}" type="pres">
      <dgm:prSet presAssocID="{66A06E5F-627D-4180-BAC0-0B6D879928E4}" presName="spacer" presStyleCnt="0"/>
      <dgm:spPr/>
    </dgm:pt>
    <dgm:pt modelId="{3D6F0B94-3A2D-46ED-9316-B7B7BA20B36F}" type="pres">
      <dgm:prSet presAssocID="{88DF477C-3808-4B11-912B-B705E231322B}" presName="parentText" presStyleLbl="node1" presStyleIdx="2" presStyleCnt="3">
        <dgm:presLayoutVars>
          <dgm:chMax val="0"/>
          <dgm:bulletEnabled val="1"/>
        </dgm:presLayoutVars>
      </dgm:prSet>
      <dgm:spPr/>
    </dgm:pt>
  </dgm:ptLst>
  <dgm:cxnLst>
    <dgm:cxn modelId="{81837941-4E0A-418D-B1D7-A83E8D7B16E7}" type="presOf" srcId="{88DF477C-3808-4B11-912B-B705E231322B}" destId="{3D6F0B94-3A2D-46ED-9316-B7B7BA20B36F}" srcOrd="0" destOrd="0" presId="urn:microsoft.com/office/officeart/2005/8/layout/vList2"/>
    <dgm:cxn modelId="{2D234E71-7E47-4834-B8B9-823AD76BB045}" srcId="{7845068C-82E3-4359-96D6-3BE2C25A225B}" destId="{119202D3-D674-4BFB-B3BA-5BB292DCDE82}" srcOrd="0" destOrd="0" parTransId="{7E19B176-7697-4DBC-8E3F-A2CD6BA7AD3F}" sibTransId="{E4B07E70-0F29-4EB1-9264-0134A47CC216}"/>
    <dgm:cxn modelId="{E6F43B74-7447-4F7B-8CBD-4A73220815CC}" type="presOf" srcId="{119202D3-D674-4BFB-B3BA-5BB292DCDE82}" destId="{989159E1-EF01-42E8-B544-3470A5D5BDA6}" srcOrd="0" destOrd="0" presId="urn:microsoft.com/office/officeart/2005/8/layout/vList2"/>
    <dgm:cxn modelId="{CD0E1E91-6E82-4355-88AC-CCE1AA531955}" type="presOf" srcId="{7845068C-82E3-4359-96D6-3BE2C25A225B}" destId="{6C24F867-2D59-40AF-B74C-313167FFF40B}" srcOrd="0" destOrd="0" presId="urn:microsoft.com/office/officeart/2005/8/layout/vList2"/>
    <dgm:cxn modelId="{C06D7994-1BAF-4E1A-9E2A-B9C7EF664545}" srcId="{7845068C-82E3-4359-96D6-3BE2C25A225B}" destId="{122C65C2-A8A0-4674-AECF-A3E06E1423D2}" srcOrd="1" destOrd="0" parTransId="{AD931113-8D3D-4827-A8FF-18214C546040}" sibTransId="{66A06E5F-627D-4180-BAC0-0B6D879928E4}"/>
    <dgm:cxn modelId="{9DD9E99E-EA0D-424B-846E-D3770D068B07}" srcId="{7845068C-82E3-4359-96D6-3BE2C25A225B}" destId="{88DF477C-3808-4B11-912B-B705E231322B}" srcOrd="2" destOrd="0" parTransId="{D5716D95-A57C-4E19-B1CB-069AE74D007F}" sibTransId="{F89A2F81-AD24-4FC7-9FC9-FA8019DFD3DE}"/>
    <dgm:cxn modelId="{784F9DFB-121B-47B4-8D6C-779BC21E20BA}" type="presOf" srcId="{122C65C2-A8A0-4674-AECF-A3E06E1423D2}" destId="{7D22128A-B549-47F8-90A5-197A06AE1C11}" srcOrd="0" destOrd="0" presId="urn:microsoft.com/office/officeart/2005/8/layout/vList2"/>
    <dgm:cxn modelId="{C35E46E9-4909-459E-B5CD-3FA13103775C}" type="presParOf" srcId="{6C24F867-2D59-40AF-B74C-313167FFF40B}" destId="{989159E1-EF01-42E8-B544-3470A5D5BDA6}" srcOrd="0" destOrd="0" presId="urn:microsoft.com/office/officeart/2005/8/layout/vList2"/>
    <dgm:cxn modelId="{CF42AD27-BF57-43E6-8A6E-3D6ADF55F655}" type="presParOf" srcId="{6C24F867-2D59-40AF-B74C-313167FFF40B}" destId="{F16DC8AC-CA94-4E0E-A33D-9B4666E7D7BC}" srcOrd="1" destOrd="0" presId="urn:microsoft.com/office/officeart/2005/8/layout/vList2"/>
    <dgm:cxn modelId="{A66F952C-A397-4516-A9E4-6A6E9650527D}" type="presParOf" srcId="{6C24F867-2D59-40AF-B74C-313167FFF40B}" destId="{7D22128A-B549-47F8-90A5-197A06AE1C11}" srcOrd="2" destOrd="0" presId="urn:microsoft.com/office/officeart/2005/8/layout/vList2"/>
    <dgm:cxn modelId="{F0EFCDCC-993C-4B16-9C75-5C03EDD976AD}" type="presParOf" srcId="{6C24F867-2D59-40AF-B74C-313167FFF40B}" destId="{6419CD0C-41C5-4DDB-9B40-F4330C279AE6}" srcOrd="3" destOrd="0" presId="urn:microsoft.com/office/officeart/2005/8/layout/vList2"/>
    <dgm:cxn modelId="{C47062D6-4915-4946-9268-9A45AF93C77C}" type="presParOf" srcId="{6C24F867-2D59-40AF-B74C-313167FFF40B}" destId="{3D6F0B94-3A2D-46ED-9316-B7B7BA20B36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F7FE5D-312A-4023-B941-31DB59D7C37A}">
      <dsp:nvSpPr>
        <dsp:cNvPr id="0" name=""/>
        <dsp:cNvSpPr/>
      </dsp:nvSpPr>
      <dsp:spPr>
        <a:xfrm>
          <a:off x="0" y="307568"/>
          <a:ext cx="6245265" cy="94185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ChatGPT for prompt generation and AI-assisted code</a:t>
          </a:r>
          <a:endParaRPr lang="en-US" sz="2300" kern="1200"/>
        </a:p>
      </dsp:txBody>
      <dsp:txXfrm>
        <a:off x="45977" y="353545"/>
        <a:ext cx="6153311" cy="849896"/>
      </dsp:txXfrm>
    </dsp:sp>
    <dsp:sp modelId="{A9DAD47B-E42F-4757-94CE-E999C1B838FB}">
      <dsp:nvSpPr>
        <dsp:cNvPr id="0" name=""/>
        <dsp:cNvSpPr/>
      </dsp:nvSpPr>
      <dsp:spPr>
        <a:xfrm>
          <a:off x="0" y="1315658"/>
          <a:ext cx="6245265" cy="941850"/>
        </a:xfrm>
        <a:prstGeom prst="roundRect">
          <a:avLst/>
        </a:prstGeom>
        <a:solidFill>
          <a:schemeClr val="accent2">
            <a:hueOff val="1540825"/>
            <a:satOff val="0"/>
            <a:lumOff val="46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Binance’s exchange API and websocket to retrieve information from the orderbook</a:t>
          </a:r>
          <a:endParaRPr lang="en-US" sz="2300" kern="1200"/>
        </a:p>
      </dsp:txBody>
      <dsp:txXfrm>
        <a:off x="45977" y="1361635"/>
        <a:ext cx="6153311" cy="849896"/>
      </dsp:txXfrm>
    </dsp:sp>
    <dsp:sp modelId="{4DE0F56A-5CE2-4C06-A825-BF7255FFB36F}">
      <dsp:nvSpPr>
        <dsp:cNvPr id="0" name=""/>
        <dsp:cNvSpPr/>
      </dsp:nvSpPr>
      <dsp:spPr>
        <a:xfrm>
          <a:off x="0" y="2323748"/>
          <a:ext cx="6245265" cy="941850"/>
        </a:xfrm>
        <a:prstGeom prst="roundRect">
          <a:avLst/>
        </a:prstGeom>
        <a:solidFill>
          <a:schemeClr val="accent2">
            <a:hueOff val="3081649"/>
            <a:satOff val="0"/>
            <a:lumOff val="9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Aiohttp and websockets to connect to the exchange</a:t>
          </a:r>
          <a:endParaRPr lang="en-US" sz="2300" kern="1200"/>
        </a:p>
      </dsp:txBody>
      <dsp:txXfrm>
        <a:off x="45977" y="2369725"/>
        <a:ext cx="6153311" cy="849896"/>
      </dsp:txXfrm>
    </dsp:sp>
    <dsp:sp modelId="{3D667CDA-B763-40CB-A4A0-3D0B5D60344F}">
      <dsp:nvSpPr>
        <dsp:cNvPr id="0" name=""/>
        <dsp:cNvSpPr/>
      </dsp:nvSpPr>
      <dsp:spPr>
        <a:xfrm>
          <a:off x="0" y="3331838"/>
          <a:ext cx="6245265" cy="941850"/>
        </a:xfrm>
        <a:prstGeom prst="roundRect">
          <a:avLst/>
        </a:prstGeom>
        <a:solidFill>
          <a:schemeClr val="accent2">
            <a:hueOff val="4622474"/>
            <a:satOff val="0"/>
            <a:lumOff val="139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Streamlit to create an interface to display the arbitrage</a:t>
          </a:r>
          <a:endParaRPr lang="en-US" sz="2300" kern="1200"/>
        </a:p>
      </dsp:txBody>
      <dsp:txXfrm>
        <a:off x="45977" y="3377815"/>
        <a:ext cx="6153311" cy="849896"/>
      </dsp:txXfrm>
    </dsp:sp>
    <dsp:sp modelId="{E6381972-B713-4E60-9B34-FD5B53D9E02E}">
      <dsp:nvSpPr>
        <dsp:cNvPr id="0" name=""/>
        <dsp:cNvSpPr/>
      </dsp:nvSpPr>
      <dsp:spPr>
        <a:xfrm>
          <a:off x="0" y="4339928"/>
          <a:ext cx="6245265" cy="94185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GB" sz="2300" kern="1200"/>
            <a:t>UnitTest to test the functions of the code</a:t>
          </a:r>
          <a:endParaRPr lang="en-US" sz="2300" kern="1200"/>
        </a:p>
      </dsp:txBody>
      <dsp:txXfrm>
        <a:off x="45977" y="4385905"/>
        <a:ext cx="6153311" cy="8498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DB1812-7D79-44EB-832C-489CF2E8D0D0}">
      <dsp:nvSpPr>
        <dsp:cNvPr id="0" name=""/>
        <dsp:cNvSpPr/>
      </dsp:nvSpPr>
      <dsp:spPr>
        <a:xfrm>
          <a:off x="0" y="83873"/>
          <a:ext cx="6245265" cy="26676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We used Python to enable to quickly test different features, as it’s very easy to integrate websockets and API calls into Python code</a:t>
          </a:r>
          <a:endParaRPr lang="en-US" sz="3000" kern="1200"/>
        </a:p>
      </dsp:txBody>
      <dsp:txXfrm>
        <a:off x="130221" y="214094"/>
        <a:ext cx="5984823" cy="2407158"/>
      </dsp:txXfrm>
    </dsp:sp>
    <dsp:sp modelId="{F9A3973F-F48C-4211-890C-B011D837B86A}">
      <dsp:nvSpPr>
        <dsp:cNvPr id="0" name=""/>
        <dsp:cNvSpPr/>
      </dsp:nvSpPr>
      <dsp:spPr>
        <a:xfrm>
          <a:off x="0" y="2837873"/>
          <a:ext cx="6245265" cy="2667600"/>
        </a:xfrm>
        <a:prstGeom prst="roundRect">
          <a:avLst/>
        </a:prstGeom>
        <a:solidFill>
          <a:schemeClr val="accent2">
            <a:hueOff val="6163298"/>
            <a:satOff val="0"/>
            <a:lumOff val="1862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GB" sz="3000" kern="1200"/>
            <a:t>For a live trading model, we would convert the code into C++ so it could execute as fast as possible</a:t>
          </a:r>
          <a:endParaRPr lang="en-US" sz="3000" kern="1200"/>
        </a:p>
      </dsp:txBody>
      <dsp:txXfrm>
        <a:off x="130221" y="2968094"/>
        <a:ext cx="5984823" cy="24071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4B0091-0CFA-427F-A4A9-AAAD2D9552E2}">
      <dsp:nvSpPr>
        <dsp:cNvPr id="0" name=""/>
        <dsp:cNvSpPr/>
      </dsp:nvSpPr>
      <dsp:spPr>
        <a:xfrm>
          <a:off x="1212569" y="894551"/>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207F5DF-0F82-43D4-946E-31EAC275015E}">
      <dsp:nvSpPr>
        <dsp:cNvPr id="0" name=""/>
        <dsp:cNvSpPr/>
      </dsp:nvSpPr>
      <dsp:spPr>
        <a:xfrm>
          <a:off x="417971"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This code is meant to act as a proof concept that live trading model which conducted triangular arbitrage using Binance websocket and API calls could generate a profit</a:t>
          </a:r>
          <a:endParaRPr lang="en-US" sz="1100" kern="1200"/>
        </a:p>
      </dsp:txBody>
      <dsp:txXfrm>
        <a:off x="417971" y="2579286"/>
        <a:ext cx="2889450" cy="877500"/>
      </dsp:txXfrm>
    </dsp:sp>
    <dsp:sp modelId="{58DEE0F8-A72E-41C0-BFAD-352F1D38F3C3}">
      <dsp:nvSpPr>
        <dsp:cNvPr id="0" name=""/>
        <dsp:cNvSpPr/>
      </dsp:nvSpPr>
      <dsp:spPr>
        <a:xfrm>
          <a:off x="4607673" y="894551"/>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D861C8-C238-405C-8934-28234D7D867B}">
      <dsp:nvSpPr>
        <dsp:cNvPr id="0" name=""/>
        <dsp:cNvSpPr/>
      </dsp:nvSpPr>
      <dsp:spPr>
        <a:xfrm>
          <a:off x="3813075"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It’s also meant to explore the capabilities of the binance API, and evaluate an optimized approach to discovering “triangles” of cryptocurrencies that can generate potentially riskless profit</a:t>
          </a:r>
          <a:endParaRPr lang="en-US" sz="1100" kern="1200"/>
        </a:p>
      </dsp:txBody>
      <dsp:txXfrm>
        <a:off x="3813075" y="2579286"/>
        <a:ext cx="2889450" cy="877500"/>
      </dsp:txXfrm>
    </dsp:sp>
    <dsp:sp modelId="{BA3D69FE-DCC6-41CE-A19D-137366CEE5B3}">
      <dsp:nvSpPr>
        <dsp:cNvPr id="0" name=""/>
        <dsp:cNvSpPr/>
      </dsp:nvSpPr>
      <dsp:spPr>
        <a:xfrm>
          <a:off x="8002777" y="894551"/>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D481139-6C93-46E9-84B0-671CA388AA31}">
      <dsp:nvSpPr>
        <dsp:cNvPr id="0" name=""/>
        <dsp:cNvSpPr/>
      </dsp:nvSpPr>
      <dsp:spPr>
        <a:xfrm>
          <a:off x="7208178" y="2579286"/>
          <a:ext cx="2889450" cy="877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GB" sz="1100" kern="1200"/>
            <a:t>It is not meant to act a live trading model on it’s own feet, but rather to explore whether it would be a potentially profitable area</a:t>
          </a:r>
          <a:endParaRPr lang="en-US" sz="1100" kern="1200"/>
        </a:p>
      </dsp:txBody>
      <dsp:txXfrm>
        <a:off x="7208178" y="2579286"/>
        <a:ext cx="2889450" cy="8775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826084-70F5-45D4-AB3A-119D806733AB}">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DB16D7-C5BC-448D-92FF-AF802D7F36FE}">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This model explores a potential avenue for consistent, low-risk profits that could prove useful to Citi</a:t>
          </a:r>
          <a:endParaRPr lang="en-US" sz="1400" kern="1200"/>
        </a:p>
      </dsp:txBody>
      <dsp:txXfrm>
        <a:off x="559800" y="3022743"/>
        <a:ext cx="4320000" cy="720000"/>
      </dsp:txXfrm>
    </dsp:sp>
    <dsp:sp modelId="{1B88CD1E-6AC8-4659-B876-A23E4E93FB3D}">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A646E7F-102F-422E-BF5A-A188CE1620BB}">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GB" sz="1400" kern="1200"/>
            <a:t>While much high-frequency trading focuses on FX, we believe cryptocurrency could be potentially fertile ground without a high barrier of entry</a:t>
          </a:r>
          <a:endParaRPr lang="en-US" sz="1400" kern="1200"/>
        </a:p>
      </dsp:txBody>
      <dsp:txXfrm>
        <a:off x="5635800" y="3022743"/>
        <a:ext cx="4320000" cy="7200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9159E1-EF01-42E8-B544-3470A5D5BDA6}">
      <dsp:nvSpPr>
        <dsp:cNvPr id="0" name=""/>
        <dsp:cNvSpPr/>
      </dsp:nvSpPr>
      <dsp:spPr>
        <a:xfrm>
          <a:off x="0" y="79523"/>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First, the code would need to be ported from Python to C++, which would help latency (and risk of slippage) significantly</a:t>
          </a:r>
          <a:endParaRPr lang="en-US" sz="2400" kern="1200"/>
        </a:p>
      </dsp:txBody>
      <dsp:txXfrm>
        <a:off x="65967" y="145490"/>
        <a:ext cx="10383666" cy="1219416"/>
      </dsp:txXfrm>
    </dsp:sp>
    <dsp:sp modelId="{7D22128A-B549-47F8-90A5-197A06AE1C11}">
      <dsp:nvSpPr>
        <dsp:cNvPr id="0" name=""/>
        <dsp:cNvSpPr/>
      </dsp:nvSpPr>
      <dsp:spPr>
        <a:xfrm>
          <a:off x="0" y="1499994"/>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Second, the model would need only execute trades that made a profit after commissions (we disabled this feature on our model for demonstration purposes)</a:t>
          </a:r>
          <a:endParaRPr lang="en-US" sz="2400" kern="1200"/>
        </a:p>
      </dsp:txBody>
      <dsp:txXfrm>
        <a:off x="65967" y="1565961"/>
        <a:ext cx="10383666" cy="1219416"/>
      </dsp:txXfrm>
    </dsp:sp>
    <dsp:sp modelId="{3D6F0B94-3A2D-46ED-9316-B7B7BA20B36F}">
      <dsp:nvSpPr>
        <dsp:cNvPr id="0" name=""/>
        <dsp:cNvSpPr/>
      </dsp:nvSpPr>
      <dsp:spPr>
        <a:xfrm>
          <a:off x="0" y="2920464"/>
          <a:ext cx="10515600" cy="135135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GB" sz="2400" kern="1200"/>
            <a:t>-Third, the model would likely need to be ran remotely out of servers in Japan, to help reduce the latency (as Binance’s servers are believed to be located in Japan)</a:t>
          </a:r>
          <a:endParaRPr lang="en-US" sz="2400" kern="1200"/>
        </a:p>
      </dsp:txBody>
      <dsp:txXfrm>
        <a:off x="65967" y="2986431"/>
        <a:ext cx="10383666" cy="121941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0AAD-80AF-40E7-BE3F-43D32FC68ED4}"/>
              </a:ext>
            </a:extLst>
          </p:cNvPr>
          <p:cNvSpPr>
            <a:spLocks noGrp="1"/>
          </p:cNvSpPr>
          <p:nvPr>
            <p:ph type="ctrTitle"/>
          </p:nvPr>
        </p:nvSpPr>
        <p:spPr>
          <a:xfrm>
            <a:off x="1524000" y="1122363"/>
            <a:ext cx="9144000" cy="2387600"/>
          </a:xfrm>
        </p:spPr>
        <p:txBody>
          <a:bodyPr anchor="b"/>
          <a:lstStyle>
            <a:lvl1pPr algn="l">
              <a:defRPr sz="6000" b="1" i="0" cap="all" baseline="0"/>
            </a:lvl1pPr>
          </a:lstStyle>
          <a:p>
            <a:r>
              <a:rPr lang="en-US"/>
              <a:t>Click to edit Master title style</a:t>
            </a:r>
          </a:p>
        </p:txBody>
      </p:sp>
      <p:sp>
        <p:nvSpPr>
          <p:cNvPr id="3" name="Subtitle 2">
            <a:extLst>
              <a:ext uri="{FF2B5EF4-FFF2-40B4-BE49-F238E27FC236}">
                <a16:creationId xmlns:a16="http://schemas.microsoft.com/office/drawing/2014/main" id="{EC80FBD9-0977-4B2B-9318-30774BB0947C}"/>
              </a:ext>
            </a:extLst>
          </p:cNvPr>
          <p:cNvSpPr>
            <a:spLocks noGrp="1"/>
          </p:cNvSpPr>
          <p:nvPr>
            <p:ph type="subTitle" idx="1"/>
          </p:nvPr>
        </p:nvSpPr>
        <p:spPr>
          <a:xfrm>
            <a:off x="1524000" y="3602038"/>
            <a:ext cx="9144000" cy="1655762"/>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E66DA5-7751-4D3D-B753-58DF3B418763}"/>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7F8C2A2A-62DB-40C0-8AE7-CB9B98649B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01EAA4-F44C-4C1F-B8E3-1A3005300F50}"/>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1" name="Straight Connector 10">
            <a:extLst>
              <a:ext uri="{FF2B5EF4-FFF2-40B4-BE49-F238E27FC236}">
                <a16:creationId xmlns:a16="http://schemas.microsoft.com/office/drawing/2014/main" id="{D1B787A8-0D67-4B7E-9B48-86BD906AB6B5}"/>
              </a:ext>
            </a:extLst>
          </p:cNvPr>
          <p:cNvCxnSpPr>
            <a:cxnSpLocks/>
          </p:cNvCxnSpPr>
          <p:nvPr/>
        </p:nvCxnSpPr>
        <p:spPr>
          <a:xfrm>
            <a:off x="715890" y="1114050"/>
            <a:ext cx="0" cy="5735637"/>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63297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AD429-654B-4F0E-94E9-6FEF8EC67EF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8D60B2-06F5-4567-BE1F-BBA5270537B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6F6F2-8269-4B80-8EE3-81FEE0F9DFA6}"/>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56BC86E4-3EDE-4EB4-B1A3-A1198AADD1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752B0-ACEC-49EF-8131-FCF35BC5CD35}"/>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1A0462E3-375D-4E76-8886-69E06985D069}"/>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7978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23B094-F480-477B-901C-7181F88C076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D052089-A920-4E52-98DC-8A5DC7B0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4A074FE-F1B4-421F-A66E-FA351C8F99E9}"/>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34D764BA-3AB2-45FD-ABCB-975B3FDDF2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FB3FEF-8252-49FD-82F2-3E5FABC65F9A}"/>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0AEB5C65-83BB-4EBD-AD22-EDA8489D0F5D}"/>
              </a:ext>
            </a:extLst>
          </p:cNvPr>
          <p:cNvCxnSpPr>
            <a:cxnSpLocks/>
          </p:cNvCxnSpPr>
          <p:nvPr/>
        </p:nvCxnSpPr>
        <p:spPr>
          <a:xfrm flipV="1">
            <a:off x="8313" y="261865"/>
            <a:ext cx="11353802" cy="1"/>
          </a:xfrm>
          <a:prstGeom prst="line">
            <a:avLst/>
          </a:prstGeom>
          <a:ln w="25400" cap="sq">
            <a:gradFill flip="none" rotWithShape="1">
              <a:gsLst>
                <a:gs pos="0">
                  <a:schemeClr val="accent2"/>
                </a:gs>
                <a:gs pos="100000">
                  <a:schemeClr val="accent4"/>
                </a:gs>
              </a:gsLst>
              <a:lin ang="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7922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7" name="Straight Connector 6">
            <a:extLst>
              <a:ext uri="{FF2B5EF4-FFF2-40B4-BE49-F238E27FC236}">
                <a16:creationId xmlns:a16="http://schemas.microsoft.com/office/drawing/2014/main" id="{5C05CAAB-DBA2-4548-AD5F-01BB97FBB207}"/>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64646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FC2D1-D3FE-4B37-8740-57444421FDBF}"/>
              </a:ext>
            </a:extLst>
          </p:cNvPr>
          <p:cNvSpPr>
            <a:spLocks noGrp="1"/>
          </p:cNvSpPr>
          <p:nvPr>
            <p:ph type="title"/>
          </p:nvPr>
        </p:nvSpPr>
        <p:spPr>
          <a:xfrm>
            <a:off x="831850" y="1709738"/>
            <a:ext cx="10515600" cy="2852737"/>
          </a:xfrm>
        </p:spPr>
        <p:txBody>
          <a:bodyPr anchor="b"/>
          <a:lstStyle>
            <a:lvl1pPr>
              <a:defRPr sz="6000" b="1" i="0" cap="all" baseline="0"/>
            </a:lvl1pPr>
          </a:lstStyle>
          <a:p>
            <a:r>
              <a:rPr lang="en-US"/>
              <a:t>Click to edit Master title style</a:t>
            </a:r>
          </a:p>
        </p:txBody>
      </p:sp>
      <p:sp>
        <p:nvSpPr>
          <p:cNvPr id="3" name="Text Placeholder 2">
            <a:extLst>
              <a:ext uri="{FF2B5EF4-FFF2-40B4-BE49-F238E27FC236}">
                <a16:creationId xmlns:a16="http://schemas.microsoft.com/office/drawing/2014/main" id="{BA5AF550-086C-426E-A374-85DB395701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58988-AD39-4AE9-8E6A-0907F0BE2673}"/>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5" name="Footer Placeholder 4">
            <a:extLst>
              <a:ext uri="{FF2B5EF4-FFF2-40B4-BE49-F238E27FC236}">
                <a16:creationId xmlns:a16="http://schemas.microsoft.com/office/drawing/2014/main" id="{1D366319-82EE-408E-819F-8F8E6DBA7A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1C8A6-777F-496D-8620-AE52BFC33FC4}"/>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9" name="Straight Connector 8">
            <a:extLst>
              <a:ext uri="{FF2B5EF4-FFF2-40B4-BE49-F238E27FC236}">
                <a16:creationId xmlns:a16="http://schemas.microsoft.com/office/drawing/2014/main" id="{C031F83B-57A8-4533-981C-D1FFAD2B6B6F}"/>
              </a:ext>
            </a:extLst>
          </p:cNvPr>
          <p:cNvCxnSpPr>
            <a:cxnSpLocks/>
          </p:cNvCxnSpPr>
          <p:nvPr/>
        </p:nvCxnSpPr>
        <p:spPr>
          <a:xfrm>
            <a:off x="715890" y="1701425"/>
            <a:ext cx="0" cy="5148262"/>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842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257166-6921-4546-BA2C-99E464681F4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95B9122-6371-4049-B57A-33DED7DA2F7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A14555D-0753-4312-A26B-2338813F9B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3D8FDCB-69DA-4A8F-8B91-5CFF77897C27}"/>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6" name="Footer Placeholder 5">
            <a:extLst>
              <a:ext uri="{FF2B5EF4-FFF2-40B4-BE49-F238E27FC236}">
                <a16:creationId xmlns:a16="http://schemas.microsoft.com/office/drawing/2014/main" id="{91AC8C07-E0D3-4464-AE3C-25730D75C8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2596A6-734E-4AE0-BFB8-3089137BF8E8}"/>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3FB7E8F4-3FB3-45AB-A381-9093CA95AAE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6228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64496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9F227-D21C-48B3-828A-6BFA9585E82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DF1DFFF-E5C5-43DF-B71C-7270DB97372C}"/>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4" name="Footer Placeholder 3">
            <a:extLst>
              <a:ext uri="{FF2B5EF4-FFF2-40B4-BE49-F238E27FC236}">
                <a16:creationId xmlns:a16="http://schemas.microsoft.com/office/drawing/2014/main" id="{7EBC03C0-6EB7-4633-967C-12C35768BB5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F4306-91CD-4B7B-8A53-34BE8F997581}"/>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6" name="Straight Connector 5">
            <a:extLst>
              <a:ext uri="{FF2B5EF4-FFF2-40B4-BE49-F238E27FC236}">
                <a16:creationId xmlns:a16="http://schemas.microsoft.com/office/drawing/2014/main" id="{57596AF9-469C-436D-B7D2-77952EF1825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304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FF36D6-399B-43E3-84DD-9FC5119ECCE9}"/>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3" name="Footer Placeholder 2">
            <a:extLst>
              <a:ext uri="{FF2B5EF4-FFF2-40B4-BE49-F238E27FC236}">
                <a16:creationId xmlns:a16="http://schemas.microsoft.com/office/drawing/2014/main" id="{50234AB7-3B85-4028-A500-5A1BDBF45C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C1F40F0-9909-442F-BBA4-409D061ED027}"/>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5" name="Straight Connector 4">
            <a:extLst>
              <a:ext uri="{FF2B5EF4-FFF2-40B4-BE49-F238E27FC236}">
                <a16:creationId xmlns:a16="http://schemas.microsoft.com/office/drawing/2014/main" id="{353C1207-D1C8-49E3-8837-E2B89D366FAE}"/>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37719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F214-646F-4D81-AD12-65628EC987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F71768-C3FA-49EF-99EF-06E6C3B284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2DA6F24-ED6C-4D12-A9D6-EE37FBD686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E6AACE-FAFB-4934-8E3C-AB5B216353D8}"/>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6" name="Footer Placeholder 5">
            <a:extLst>
              <a:ext uri="{FF2B5EF4-FFF2-40B4-BE49-F238E27FC236}">
                <a16:creationId xmlns:a16="http://schemas.microsoft.com/office/drawing/2014/main" id="{181533EA-D0F8-4C79-8721-F190DE2D2D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59BAC9-F101-4394-BBA4-3D21A3497126}"/>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F3A79C9-7EDC-44F6-AC48-5DD98A7695AD}"/>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0303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CB71F-B6C2-4866-BC97-304F78816E4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55ED73B-8413-478D-80D7-B78B69763B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1BDF226-1B94-4D2D-98B3-7B932FB17D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4E9A-CA29-4CCD-ACFA-B29F80FBA163}"/>
              </a:ext>
            </a:extLst>
          </p:cNvPr>
          <p:cNvSpPr>
            <a:spLocks noGrp="1"/>
          </p:cNvSpPr>
          <p:nvPr>
            <p:ph type="dt" sz="half" idx="10"/>
          </p:nvPr>
        </p:nvSpPr>
        <p:spPr/>
        <p:txBody>
          <a:bodyPr/>
          <a:lstStyle/>
          <a:p>
            <a:fld id="{6A4B53A7-3209-46A6-9454-F38EAC8F11E7}" type="datetimeFigureOut">
              <a:rPr lang="en-US" smtClean="0"/>
              <a:t>6/23/2025</a:t>
            </a:fld>
            <a:endParaRPr lang="en-US"/>
          </a:p>
        </p:txBody>
      </p:sp>
      <p:sp>
        <p:nvSpPr>
          <p:cNvPr id="6" name="Footer Placeholder 5">
            <a:extLst>
              <a:ext uri="{FF2B5EF4-FFF2-40B4-BE49-F238E27FC236}">
                <a16:creationId xmlns:a16="http://schemas.microsoft.com/office/drawing/2014/main" id="{71A5B7BE-3F1B-4FF3-B1D7-6E39B99D07B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2F18F1-E27E-470E-AE13-4755DEE63A32}"/>
              </a:ext>
            </a:extLst>
          </p:cNvPr>
          <p:cNvSpPr>
            <a:spLocks noGrp="1"/>
          </p:cNvSpPr>
          <p:nvPr>
            <p:ph type="sldNum" sz="quarter" idx="12"/>
          </p:nvPr>
        </p:nvSpPr>
        <p:spPr/>
        <p:txBody>
          <a:bodyPr/>
          <a:lstStyle/>
          <a:p>
            <a:fld id="{27CE633F-9882-4A5C-83A2-1109D0C73261}" type="slidenum">
              <a:rPr lang="en-US" smtClean="0"/>
              <a:t>‹#›</a:t>
            </a:fld>
            <a:endParaRPr lang="en-US"/>
          </a:p>
        </p:txBody>
      </p:sp>
      <p:cxnSp>
        <p:nvCxnSpPr>
          <p:cNvPr id="8" name="Straight Connector 7">
            <a:extLst>
              <a:ext uri="{FF2B5EF4-FFF2-40B4-BE49-F238E27FC236}">
                <a16:creationId xmlns:a16="http://schemas.microsoft.com/office/drawing/2014/main" id="{00F08750-B7F2-4119-B151-68DE77481335}"/>
              </a:ext>
            </a:extLst>
          </p:cNvPr>
          <p:cNvCxnSpPr>
            <a:cxnSpLocks/>
          </p:cNvCxnSpPr>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446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i="0" cap="all" spc="100" baseline="0">
                <a:solidFill>
                  <a:schemeClr val="tx1">
                    <a:tint val="75000"/>
                  </a:schemeClr>
                </a:solidFill>
              </a:defRPr>
            </a:lvl1pPr>
          </a:lstStyle>
          <a:p>
            <a:fld id="{6A4B53A7-3209-46A6-9454-F38EAC8F11E7}" type="datetimeFigureOut">
              <a:rPr lang="en-US" smtClean="0"/>
              <a:pPr/>
              <a:t>6/23/2025</a:t>
            </a:fld>
            <a:endParaRPr lang="en-US" dirty="0"/>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i="0" cap="all" spc="100" baseline="0">
                <a:solidFill>
                  <a:schemeClr val="tx1">
                    <a:tint val="75000"/>
                  </a:schemeClr>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881684346"/>
      </p:ext>
    </p:extLst>
  </p:cSld>
  <p:clrMap bg1="lt1" tx1="dk1" bg2="lt2" tx2="dk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2" r:id="rId6"/>
    <p:sldLayoutId id="2147483688" r:id="rId7"/>
    <p:sldLayoutId id="2147483689" r:id="rId8"/>
    <p:sldLayoutId id="2147483690" r:id="rId9"/>
    <p:sldLayoutId id="2147483691"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D11D290B-7E19-F0E9-991C-14A61EEABAEC}"/>
              </a:ext>
            </a:extLst>
          </p:cNvPr>
          <p:cNvPicPr>
            <a:picLocks noChangeAspect="1"/>
          </p:cNvPicPr>
          <p:nvPr/>
        </p:nvPicPr>
        <p:blipFill>
          <a:blip r:embed="rId2">
            <a:alphaModFix amt="60000"/>
          </a:blip>
          <a:srcRect t="29688"/>
          <a:stretch>
            <a:fillRect/>
          </a:stretch>
        </p:blipFill>
        <p:spPr>
          <a:xfrm>
            <a:off x="1" y="1"/>
            <a:ext cx="12192000" cy="6857999"/>
          </a:xfrm>
          <a:prstGeom prst="rect">
            <a:avLst/>
          </a:prstGeom>
        </p:spPr>
      </p:pic>
      <p:sp>
        <p:nvSpPr>
          <p:cNvPr id="2" name="Title 1">
            <a:extLst>
              <a:ext uri="{FF2B5EF4-FFF2-40B4-BE49-F238E27FC236}">
                <a16:creationId xmlns:a16="http://schemas.microsoft.com/office/drawing/2014/main" id="{82D4D188-35C3-A3A4-07B6-0B7CD9E1BF44}"/>
              </a:ext>
            </a:extLst>
          </p:cNvPr>
          <p:cNvSpPr>
            <a:spLocks noGrp="1"/>
          </p:cNvSpPr>
          <p:nvPr>
            <p:ph type="ctrTitle"/>
          </p:nvPr>
        </p:nvSpPr>
        <p:spPr>
          <a:xfrm>
            <a:off x="2301923" y="1482602"/>
            <a:ext cx="7588155" cy="2236264"/>
          </a:xfrm>
        </p:spPr>
        <p:txBody>
          <a:bodyPr>
            <a:normAutofit/>
          </a:bodyPr>
          <a:lstStyle/>
          <a:p>
            <a:r>
              <a:rPr lang="en-GB" sz="5400">
                <a:solidFill>
                  <a:srgbClr val="FFFFFF"/>
                </a:solidFill>
              </a:rPr>
              <a:t>Triangular Arbitrage</a:t>
            </a:r>
          </a:p>
        </p:txBody>
      </p:sp>
      <p:sp>
        <p:nvSpPr>
          <p:cNvPr id="3" name="Subtitle 2">
            <a:extLst>
              <a:ext uri="{FF2B5EF4-FFF2-40B4-BE49-F238E27FC236}">
                <a16:creationId xmlns:a16="http://schemas.microsoft.com/office/drawing/2014/main" id="{46F6FC76-EDF0-AC6A-BEE6-8D9B1FDC8870}"/>
              </a:ext>
            </a:extLst>
          </p:cNvPr>
          <p:cNvSpPr>
            <a:spLocks noGrp="1"/>
          </p:cNvSpPr>
          <p:nvPr>
            <p:ph type="subTitle" idx="1"/>
          </p:nvPr>
        </p:nvSpPr>
        <p:spPr>
          <a:xfrm>
            <a:off x="2301923" y="3793937"/>
            <a:ext cx="7588155" cy="1414091"/>
          </a:xfrm>
        </p:spPr>
        <p:txBody>
          <a:bodyPr>
            <a:normAutofit/>
          </a:bodyPr>
          <a:lstStyle/>
          <a:p>
            <a:r>
              <a:rPr lang="en-GB" sz="2200">
                <a:solidFill>
                  <a:srgbClr val="FFFFFF"/>
                </a:solidFill>
              </a:rPr>
              <a:t>Proof of Concept in Python</a:t>
            </a:r>
            <a:br>
              <a:rPr lang="en-GB" sz="2200">
                <a:solidFill>
                  <a:srgbClr val="FFFFFF"/>
                </a:solidFill>
              </a:rPr>
            </a:br>
            <a:r>
              <a:rPr lang="en-GB" sz="2200">
                <a:solidFill>
                  <a:srgbClr val="FFFFFF"/>
                </a:solidFill>
              </a:rPr>
              <a:t>Elliot, Martin, Caiomhe, Kameron</a:t>
            </a:r>
          </a:p>
        </p:txBody>
      </p:sp>
    </p:spTree>
    <p:extLst>
      <p:ext uri="{BB962C8B-B14F-4D97-AF65-F5344CB8AC3E}">
        <p14:creationId xmlns:p14="http://schemas.microsoft.com/office/powerpoint/2010/main" val="322034114"/>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779911"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D18E7A3-860B-F301-A422-7A007A5D8057}"/>
              </a:ext>
            </a:extLst>
          </p:cNvPr>
          <p:cNvSpPr>
            <a:spLocks noGrp="1"/>
          </p:cNvSpPr>
          <p:nvPr>
            <p:ph type="title"/>
          </p:nvPr>
        </p:nvSpPr>
        <p:spPr>
          <a:xfrm>
            <a:off x="1188069" y="381935"/>
            <a:ext cx="4008583" cy="5974414"/>
          </a:xfrm>
        </p:spPr>
        <p:txBody>
          <a:bodyPr anchor="ctr">
            <a:normAutofit/>
          </a:bodyPr>
          <a:lstStyle/>
          <a:p>
            <a:r>
              <a:rPr lang="en-GB" sz="5600">
                <a:solidFill>
                  <a:schemeClr val="bg1"/>
                </a:solidFill>
              </a:rPr>
              <a:t>What is Triangular Arbitrage?</a:t>
            </a:r>
          </a:p>
        </p:txBody>
      </p:sp>
      <p:sp>
        <p:nvSpPr>
          <p:cNvPr id="25"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bg1"/>
          </a:solidFill>
          <a:ln w="776" cap="flat">
            <a:noFill/>
            <a:prstDash val="solid"/>
            <a:miter/>
          </a:ln>
        </p:spPr>
        <p:txBody>
          <a:bodyPr rtlCol="0" anchor="ctr"/>
          <a:lstStyle/>
          <a:p>
            <a:endParaRPr lang="en-US"/>
          </a:p>
        </p:txBody>
      </p:sp>
      <p:sp>
        <p:nvSpPr>
          <p:cNvPr id="2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bg1"/>
          </a:solidFill>
          <a:ln w="516" cap="flat">
            <a:noFill/>
            <a:prstDash val="solid"/>
            <a:miter/>
          </a:ln>
        </p:spPr>
        <p:txBody>
          <a:bodyPr rtlCol="0" anchor="ctr"/>
          <a:lstStyle/>
          <a:p>
            <a:endParaRPr lang="en-US"/>
          </a:p>
        </p:txBody>
      </p:sp>
      <p:sp>
        <p:nvSpPr>
          <p:cNvPr id="29"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bg1"/>
          </a:solidFill>
          <a:ln w="751" cap="flat">
            <a:noFill/>
            <a:prstDash val="solid"/>
            <a:miter/>
          </a:ln>
        </p:spPr>
        <p:txBody>
          <a:bodyPr rtlCol="0" anchor="ctr"/>
          <a:lstStyle/>
          <a:p>
            <a:endParaRPr lang="en-US"/>
          </a:p>
        </p:txBody>
      </p:sp>
      <p:sp>
        <p:nvSpPr>
          <p:cNvPr id="3" name="Content Placeholder 2">
            <a:extLst>
              <a:ext uri="{FF2B5EF4-FFF2-40B4-BE49-F238E27FC236}">
                <a16:creationId xmlns:a16="http://schemas.microsoft.com/office/drawing/2014/main" id="{ED92DCE4-1C51-7FD9-4AEF-D27D657127BB}"/>
              </a:ext>
            </a:extLst>
          </p:cNvPr>
          <p:cNvSpPr>
            <a:spLocks noGrp="1"/>
          </p:cNvSpPr>
          <p:nvPr>
            <p:ph idx="1"/>
          </p:nvPr>
        </p:nvSpPr>
        <p:spPr>
          <a:xfrm>
            <a:off x="6096000" y="381935"/>
            <a:ext cx="4986955" cy="5974415"/>
          </a:xfrm>
        </p:spPr>
        <p:txBody>
          <a:bodyPr anchor="ctr">
            <a:normAutofit/>
          </a:bodyPr>
          <a:lstStyle/>
          <a:p>
            <a:r>
              <a:rPr lang="en-GB" sz="1800" b="1"/>
              <a:t>Triangular arbitrage</a:t>
            </a:r>
            <a:r>
              <a:rPr lang="en-GB" sz="1800"/>
              <a:t> is a trading strategy that exploits price differences between three currencies to make a risk-free profit.</a:t>
            </a:r>
          </a:p>
          <a:p>
            <a:r>
              <a:rPr lang="en-GB" sz="1800"/>
              <a:t>Imagine you start with some amount of </a:t>
            </a:r>
            <a:r>
              <a:rPr lang="en-GB" sz="1800" b="1"/>
              <a:t>Currency A</a:t>
            </a:r>
            <a:r>
              <a:rPr lang="en-GB" sz="1800"/>
              <a:t>. You then use Currency A to buy </a:t>
            </a:r>
            <a:r>
              <a:rPr lang="en-GB" sz="1800" b="1"/>
              <a:t>Currency B</a:t>
            </a:r>
            <a:r>
              <a:rPr lang="en-GB" sz="1800"/>
              <a:t>, use Currency B to buy </a:t>
            </a:r>
            <a:r>
              <a:rPr lang="en-GB" sz="1800" b="1"/>
              <a:t>Currency C</a:t>
            </a:r>
            <a:r>
              <a:rPr lang="en-GB" sz="1800"/>
              <a:t>, and finally convert Currency C back to Currency A. If the amount of Currency A you end up with is greater than what you started with, you have found a profitable opportunity.</a:t>
            </a:r>
          </a:p>
          <a:p>
            <a:r>
              <a:rPr lang="en-GB" sz="1800"/>
              <a:t>This happens because the exchange rates between the three currency pairs are temporarily out of sync due to market inefficiencies. By quickly executing these three trades in sequence, you can lock in a small gain without taking any market risk — essentially a free profit.</a:t>
            </a:r>
          </a:p>
          <a:p>
            <a:pPr marL="0" indent="0">
              <a:buNone/>
            </a:pPr>
            <a:endParaRPr lang="en-GB" sz="1800"/>
          </a:p>
        </p:txBody>
      </p:sp>
      <p:cxnSp>
        <p:nvCxnSpPr>
          <p:cNvPr id="31" name="Straight Connector 30">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54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29723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AB04C56C-2F15-BB2B-13E1-2D3EA46783C4}"/>
              </a:ext>
            </a:extLst>
          </p:cNvPr>
          <p:cNvSpPr>
            <a:spLocks noGrp="1"/>
          </p:cNvSpPr>
          <p:nvPr>
            <p:ph type="title"/>
          </p:nvPr>
        </p:nvSpPr>
        <p:spPr>
          <a:xfrm>
            <a:off x="479394" y="1062487"/>
            <a:ext cx="3939688" cy="5583126"/>
          </a:xfrm>
        </p:spPr>
        <p:txBody>
          <a:bodyPr>
            <a:normAutofit/>
          </a:bodyPr>
          <a:lstStyle/>
          <a:p>
            <a:pPr algn="r"/>
            <a:r>
              <a:rPr lang="en-GB" sz="4500">
                <a:solidFill>
                  <a:schemeClr val="bg1"/>
                </a:solidFill>
              </a:rPr>
              <a:t>Technologies used</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D184066E-5DCE-F5ED-1BC5-53AFE32417BB}"/>
              </a:ext>
            </a:extLst>
          </p:cNvPr>
          <p:cNvGraphicFramePr>
            <a:graphicFrameLocks noGrp="1"/>
          </p:cNvGraphicFramePr>
          <p:nvPr>
            <p:ph idx="1"/>
            <p:extLst>
              <p:ext uri="{D42A27DB-BD31-4B8C-83A1-F6EECF244321}">
                <p14:modId xmlns:p14="http://schemas.microsoft.com/office/powerpoint/2010/main" val="642326136"/>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81045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09D02-FF29-C261-877B-DB465EA9BE13}"/>
              </a:ext>
            </a:extLst>
          </p:cNvPr>
          <p:cNvSpPr>
            <a:spLocks noGrp="1"/>
          </p:cNvSpPr>
          <p:nvPr>
            <p:ph type="title"/>
          </p:nvPr>
        </p:nvSpPr>
        <p:spPr/>
        <p:txBody>
          <a:bodyPr/>
          <a:lstStyle/>
          <a:p>
            <a:r>
              <a:rPr lang="en-US" dirty="0">
                <a:solidFill>
                  <a:schemeClr val="dk1"/>
                </a:solidFill>
              </a:rPr>
              <a:t>Testing</a:t>
            </a:r>
            <a:endParaRPr lang="en-GB" dirty="0"/>
          </a:p>
        </p:txBody>
      </p:sp>
      <p:sp>
        <p:nvSpPr>
          <p:cNvPr id="3" name="Content Placeholder 2">
            <a:extLst>
              <a:ext uri="{FF2B5EF4-FFF2-40B4-BE49-F238E27FC236}">
                <a16:creationId xmlns:a16="http://schemas.microsoft.com/office/drawing/2014/main" id="{CD6AAC61-299A-D599-37F1-5681203D2AB3}"/>
              </a:ext>
            </a:extLst>
          </p:cNvPr>
          <p:cNvSpPr>
            <a:spLocks noGrp="1"/>
          </p:cNvSpPr>
          <p:nvPr>
            <p:ph idx="1"/>
          </p:nvPr>
        </p:nvSpPr>
        <p:spPr/>
        <p:txBody>
          <a:bodyPr>
            <a:normAutofit fontScale="77500" lnSpcReduction="20000"/>
          </a:bodyPr>
          <a:lstStyle/>
          <a:p>
            <a:pPr>
              <a:spcBef>
                <a:spcPts val="1001"/>
              </a:spcBef>
              <a:buClr>
                <a:srgbClr val="000000"/>
              </a:buClr>
              <a:buFont typeface="Arial"/>
              <a:buChar char="•"/>
            </a:pPr>
            <a:r>
              <a:rPr lang="en-US" dirty="0">
                <a:solidFill>
                  <a:schemeClr val="dk1"/>
                </a:solidFill>
              </a:rPr>
              <a:t>This test suite evaluates the  model through a combination of unit and integration tests. </a:t>
            </a:r>
          </a:p>
          <a:p>
            <a:pPr>
              <a:spcBef>
                <a:spcPts val="1001"/>
              </a:spcBef>
              <a:buClr>
                <a:srgbClr val="000000"/>
              </a:buClr>
              <a:buFont typeface="Arial"/>
              <a:buChar char="•"/>
            </a:pPr>
            <a:r>
              <a:rPr lang="en-US" dirty="0">
                <a:solidFill>
                  <a:schemeClr val="dk1"/>
                </a:solidFill>
              </a:rPr>
              <a:t>Unit tests focus on individual methods, such as </a:t>
            </a:r>
            <a:r>
              <a:rPr lang="en-US" dirty="0" err="1">
                <a:solidFill>
                  <a:schemeClr val="dk1"/>
                </a:solidFill>
              </a:rPr>
              <a:t>fetch_symbol_info</a:t>
            </a:r>
            <a:r>
              <a:rPr lang="en-US" dirty="0">
                <a:solidFill>
                  <a:schemeClr val="dk1"/>
                </a:solidFill>
              </a:rPr>
              <a:t>, which mocks the Binance API to verify that variables are populated correctly, and </a:t>
            </a:r>
            <a:r>
              <a:rPr lang="en-US" dirty="0" err="1">
                <a:solidFill>
                  <a:schemeClr val="dk1"/>
                </a:solidFill>
              </a:rPr>
              <a:t>update_price</a:t>
            </a:r>
            <a:r>
              <a:rPr lang="en-US" dirty="0">
                <a:solidFill>
                  <a:schemeClr val="dk1"/>
                </a:solidFill>
              </a:rPr>
              <a:t>, which ensures the prices dictionary is updated as expected. </a:t>
            </a:r>
          </a:p>
          <a:p>
            <a:pPr>
              <a:spcBef>
                <a:spcPts val="1001"/>
              </a:spcBef>
              <a:buClr>
                <a:srgbClr val="000000"/>
              </a:buClr>
              <a:buFont typeface="Arial"/>
              <a:buChar char="•"/>
            </a:pPr>
            <a:r>
              <a:rPr lang="en-US" dirty="0">
                <a:solidFill>
                  <a:schemeClr val="dk1"/>
                </a:solidFill>
              </a:rPr>
              <a:t>Other unit tests include </a:t>
            </a:r>
            <a:r>
              <a:rPr lang="en-US" dirty="0" err="1">
                <a:solidFill>
                  <a:schemeClr val="dk1"/>
                </a:solidFill>
              </a:rPr>
              <a:t>build_triangles</a:t>
            </a:r>
            <a:r>
              <a:rPr lang="en-US" dirty="0">
                <a:solidFill>
                  <a:schemeClr val="dk1"/>
                </a:solidFill>
              </a:rPr>
              <a:t>, which checks if valid trading triangles are generated, </a:t>
            </a:r>
            <a:r>
              <a:rPr lang="en-US" dirty="0" err="1">
                <a:solidFill>
                  <a:schemeClr val="dk1"/>
                </a:solidFill>
              </a:rPr>
              <a:t>get_rate</a:t>
            </a:r>
            <a:r>
              <a:rPr lang="en-US" dirty="0">
                <a:solidFill>
                  <a:schemeClr val="dk1"/>
                </a:solidFill>
              </a:rPr>
              <a:t>, which validates rate calculations for various currency pairs.</a:t>
            </a:r>
          </a:p>
          <a:p>
            <a:pPr>
              <a:spcBef>
                <a:spcPts val="1001"/>
              </a:spcBef>
              <a:buClr>
                <a:srgbClr val="000000"/>
              </a:buClr>
              <a:buFont typeface="Arial"/>
              <a:buChar char="•"/>
            </a:pPr>
            <a:r>
              <a:rPr lang="en-US" dirty="0">
                <a:solidFill>
                  <a:schemeClr val="dk1"/>
                </a:solidFill>
              </a:rPr>
              <a:t>Integration tests simulate the interaction between components, such as mocking the Binance API and WebSocket to test the entire workflow from fetching symbol info to identifying arbitrage opportunities.</a:t>
            </a:r>
          </a:p>
          <a:p>
            <a:pPr>
              <a:spcBef>
                <a:spcPts val="1001"/>
              </a:spcBef>
              <a:buClr>
                <a:srgbClr val="000000"/>
              </a:buClr>
              <a:buFont typeface="Arial"/>
              <a:buChar char="•"/>
            </a:pPr>
            <a:r>
              <a:rPr lang="en-US" dirty="0">
                <a:solidFill>
                  <a:schemeClr val="dk1"/>
                </a:solidFill>
              </a:rPr>
              <a:t>Additional tests, such as performance, error handling, and edge case tests, ensure the system is robust, efficient, and handles unexpected scenarios gracefully.</a:t>
            </a:r>
          </a:p>
          <a:p>
            <a:endParaRPr lang="en-GB" dirty="0"/>
          </a:p>
        </p:txBody>
      </p:sp>
    </p:spTree>
    <p:extLst>
      <p:ext uri="{BB962C8B-B14F-4D97-AF65-F5344CB8AC3E}">
        <p14:creationId xmlns:p14="http://schemas.microsoft.com/office/powerpoint/2010/main" val="2786367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83F4F3A-DF89-453C-A499-8C259F6A2F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3C0D9D30-F945-2DDE-8C71-607C037383AD}"/>
              </a:ext>
            </a:extLst>
          </p:cNvPr>
          <p:cNvSpPr>
            <a:spLocks noGrp="1"/>
          </p:cNvSpPr>
          <p:nvPr>
            <p:ph type="title"/>
          </p:nvPr>
        </p:nvSpPr>
        <p:spPr>
          <a:xfrm>
            <a:off x="479394" y="1062487"/>
            <a:ext cx="3939688" cy="5583126"/>
          </a:xfrm>
        </p:spPr>
        <p:txBody>
          <a:bodyPr>
            <a:normAutofit/>
          </a:bodyPr>
          <a:lstStyle/>
          <a:p>
            <a:pPr algn="r"/>
            <a:r>
              <a:rPr lang="en-GB" sz="6100">
                <a:solidFill>
                  <a:schemeClr val="bg1"/>
                </a:solidFill>
              </a:rPr>
              <a:t>Language</a:t>
            </a:r>
          </a:p>
        </p:txBody>
      </p:sp>
      <p:sp>
        <p:nvSpPr>
          <p:cNvPr id="11"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696037"/>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bg1"/>
          </a:solidFill>
          <a:ln w="603" cap="flat">
            <a:noFill/>
            <a:prstDash val="solid"/>
            <a:miter/>
          </a:ln>
        </p:spPr>
        <p:txBody>
          <a:bodyPr rtlCol="0" anchor="ctr"/>
          <a:lstStyle/>
          <a:p>
            <a:endParaRPr lang="en-US"/>
          </a:p>
        </p:txBody>
      </p:sp>
      <p:sp>
        <p:nvSpPr>
          <p:cNvPr id="13"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925332"/>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a:p>
        </p:txBody>
      </p:sp>
      <p:cxnSp>
        <p:nvCxnSpPr>
          <p:cNvPr id="15" name="Straight Connector 14">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728053" y="1132114"/>
            <a:ext cx="0" cy="5717573"/>
          </a:xfrm>
          <a:prstGeom prst="line">
            <a:avLst/>
          </a:prstGeom>
          <a:ln w="25400" cap="sq">
            <a:solidFill>
              <a:schemeClr val="lt1">
                <a:hueOff val="0"/>
                <a:satOff val="0"/>
                <a:lumOff val="0"/>
              </a:schemeClr>
            </a:solidFill>
            <a:bevel/>
          </a:ln>
        </p:spPr>
        <p:style>
          <a:lnRef idx="1">
            <a:schemeClr val="accent1"/>
          </a:lnRef>
          <a:fillRef idx="0">
            <a:schemeClr val="accent1"/>
          </a:fillRef>
          <a:effectRef idx="0">
            <a:schemeClr val="accent1"/>
          </a:effectRef>
          <a:fontRef idx="minor">
            <a:schemeClr val="tx1"/>
          </a:fontRef>
        </p:style>
      </p:cxn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440476"/>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bg1"/>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FBC9D85-2E5C-6BFE-653E-E3593C864F1C}"/>
              </a:ext>
            </a:extLst>
          </p:cNvPr>
          <p:cNvGraphicFramePr>
            <a:graphicFrameLocks noGrp="1"/>
          </p:cNvGraphicFramePr>
          <p:nvPr>
            <p:ph idx="1"/>
            <p:extLst>
              <p:ext uri="{D42A27DB-BD31-4B8C-83A1-F6EECF244321}">
                <p14:modId xmlns:p14="http://schemas.microsoft.com/office/powerpoint/2010/main" val="1767533694"/>
              </p:ext>
            </p:extLst>
          </p:nvPr>
        </p:nvGraphicFramePr>
        <p:xfrm>
          <a:off x="5108535" y="1070800"/>
          <a:ext cx="6245265" cy="558934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5714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C29E7-A302-ED6B-949B-ECBABD5E50A0}"/>
              </a:ext>
            </a:extLst>
          </p:cNvPr>
          <p:cNvSpPr>
            <a:spLocks noGrp="1"/>
          </p:cNvSpPr>
          <p:nvPr>
            <p:ph type="title"/>
          </p:nvPr>
        </p:nvSpPr>
        <p:spPr/>
        <p:txBody>
          <a:bodyPr/>
          <a:lstStyle/>
          <a:p>
            <a:r>
              <a:rPr lang="en-GB"/>
              <a:t>Purpose</a:t>
            </a:r>
          </a:p>
        </p:txBody>
      </p:sp>
      <p:graphicFrame>
        <p:nvGraphicFramePr>
          <p:cNvPr id="19" name="Content Placeholder 2">
            <a:extLst>
              <a:ext uri="{FF2B5EF4-FFF2-40B4-BE49-F238E27FC236}">
                <a16:creationId xmlns:a16="http://schemas.microsoft.com/office/drawing/2014/main" id="{32634DD6-A390-1138-415F-034D4E76DD90}"/>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685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98DA9A0A-99FD-C5AB-0FB7-6313E2EFB24F}"/>
              </a:ext>
            </a:extLst>
          </p:cNvPr>
          <p:cNvSpPr>
            <a:spLocks noGrp="1"/>
          </p:cNvSpPr>
          <p:nvPr>
            <p:ph type="title"/>
          </p:nvPr>
        </p:nvSpPr>
        <p:spPr>
          <a:xfrm>
            <a:off x="838200" y="365125"/>
            <a:ext cx="9842237" cy="1325563"/>
          </a:xfrm>
        </p:spPr>
        <p:txBody>
          <a:bodyPr>
            <a:normAutofit/>
          </a:bodyPr>
          <a:lstStyle/>
          <a:p>
            <a:r>
              <a:rPr lang="en-GB"/>
              <a:t>Relevance to Citi</a:t>
            </a:r>
          </a:p>
        </p:txBody>
      </p:sp>
      <p:cxnSp>
        <p:nvCxnSpPr>
          <p:cNvPr id="11" name="Straight Connector 10">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3"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03882"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4"/>
          </a:solidFill>
          <a:ln w="603" cap="flat">
            <a:noFill/>
            <a:prstDash val="solid"/>
            <a:miter/>
          </a:ln>
        </p:spPr>
        <p:txBody>
          <a:bodyPr rtlCol="0" anchor="ctr"/>
          <a:lstStyle/>
          <a:p>
            <a:endParaRPr lang="en-US"/>
          </a:p>
        </p:txBody>
      </p:sp>
      <p:sp>
        <p:nvSpPr>
          <p:cNvPr id="15"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62662"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4"/>
          </a:solidFill>
          <a:ln w="422" cap="flat">
            <a:noFill/>
            <a:prstDash val="solid"/>
            <a:miter/>
          </a:ln>
        </p:spPr>
        <p:txBody>
          <a:bodyPr rtlCol="0" anchor="ctr"/>
          <a:lstStyle/>
          <a:p>
            <a:endParaRPr lang="en-US"/>
          </a:p>
        </p:txBody>
      </p:sp>
      <p:sp>
        <p:nvSpPr>
          <p:cNvPr id="17"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88342"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4"/>
          </a:solidFill>
          <a:ln w="610" cap="flat">
            <a:noFill/>
            <a:prstDash val="solid"/>
            <a:miter/>
          </a:ln>
        </p:spPr>
        <p:txBody>
          <a:bodyPr rtlCol="0" anchor="ctr"/>
          <a:lstStyle/>
          <a:p>
            <a:endParaRPr lang="en-US"/>
          </a:p>
        </p:txBody>
      </p:sp>
      <p:graphicFrame>
        <p:nvGraphicFramePr>
          <p:cNvPr id="5" name="Content Placeholder 2">
            <a:extLst>
              <a:ext uri="{FF2B5EF4-FFF2-40B4-BE49-F238E27FC236}">
                <a16:creationId xmlns:a16="http://schemas.microsoft.com/office/drawing/2014/main" id="{244F7B84-E3BD-22DD-EDA6-970050A63D8D}"/>
              </a:ext>
            </a:extLst>
          </p:cNvPr>
          <p:cNvGraphicFramePr>
            <a:graphicFrameLocks noGrp="1"/>
          </p:cNvGraphicFramePr>
          <p:nvPr>
            <p:ph idx="1"/>
            <p:extLst>
              <p:ext uri="{D42A27DB-BD31-4B8C-83A1-F6EECF244321}">
                <p14:modId xmlns:p14="http://schemas.microsoft.com/office/powerpoint/2010/main" val="20129661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305050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9B662-1CA5-92D4-9439-DCA97011EA79}"/>
              </a:ext>
            </a:extLst>
          </p:cNvPr>
          <p:cNvSpPr>
            <a:spLocks noGrp="1"/>
          </p:cNvSpPr>
          <p:nvPr>
            <p:ph type="title"/>
          </p:nvPr>
        </p:nvSpPr>
        <p:spPr/>
        <p:txBody>
          <a:bodyPr/>
          <a:lstStyle/>
          <a:p>
            <a:r>
              <a:rPr lang="en-GB"/>
              <a:t>How could this become a live trading model?</a:t>
            </a:r>
          </a:p>
        </p:txBody>
      </p:sp>
      <p:graphicFrame>
        <p:nvGraphicFramePr>
          <p:cNvPr id="5" name="Content Placeholder 2">
            <a:extLst>
              <a:ext uri="{FF2B5EF4-FFF2-40B4-BE49-F238E27FC236}">
                <a16:creationId xmlns:a16="http://schemas.microsoft.com/office/drawing/2014/main" id="{A2E465BB-DC7A-40B3-1EA4-2EFAF25B73C4}"/>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206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28CCEFD-2917-354B-7F2E-70841A0AEA0A}"/>
              </a:ext>
            </a:extLst>
          </p:cNvPr>
          <p:cNvSpPr>
            <a:spLocks noGrp="1"/>
          </p:cNvSpPr>
          <p:nvPr>
            <p:ph type="title"/>
          </p:nvPr>
        </p:nvSpPr>
        <p:spPr>
          <a:xfrm>
            <a:off x="6392584" y="501651"/>
            <a:ext cx="4434720" cy="1716255"/>
          </a:xfrm>
        </p:spPr>
        <p:txBody>
          <a:bodyPr vert="horz" lIns="91440" tIns="45720" rIns="91440" bIns="45720" rtlCol="0" anchor="b">
            <a:normAutofit/>
          </a:bodyPr>
          <a:lstStyle/>
          <a:p>
            <a:r>
              <a:rPr lang="en-US" sz="5400" kern="1200">
                <a:solidFill>
                  <a:schemeClr val="tx1"/>
                </a:solidFill>
                <a:latin typeface="+mj-lt"/>
                <a:ea typeface="+mj-ea"/>
                <a:cs typeface="+mj-cs"/>
              </a:rPr>
              <a:t>Most useful prompts</a:t>
            </a:r>
          </a:p>
        </p:txBody>
      </p:sp>
      <p:sp>
        <p:nvSpPr>
          <p:cNvPr id="22" name="Rectangle 21">
            <a:extLst>
              <a:ext uri="{FF2B5EF4-FFF2-40B4-BE49-F238E27FC236}">
                <a16:creationId xmlns:a16="http://schemas.microsoft.com/office/drawing/2014/main" id="{B5ABDEAA-B248-4182-B67C-A925338E7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3008" y="252743"/>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white background with black text&#10;&#10;AI-generated content may be incorrect.">
            <a:extLst>
              <a:ext uri="{FF2B5EF4-FFF2-40B4-BE49-F238E27FC236}">
                <a16:creationId xmlns:a16="http://schemas.microsoft.com/office/drawing/2014/main" id="{4682CFB6-629B-B438-3EE7-A2FEAABB01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1910" y="1144850"/>
            <a:ext cx="4281815" cy="1258396"/>
          </a:xfrm>
          <a:prstGeom prst="rect">
            <a:avLst/>
          </a:prstGeom>
        </p:spPr>
      </p:pic>
      <p:sp>
        <p:nvSpPr>
          <p:cNvPr id="23" name="Rectangle 22">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449" y="3548095"/>
            <a:ext cx="4739619" cy="304261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white background with black text&#10;&#10;AI-generated content may be incorrect.">
            <a:extLst>
              <a:ext uri="{FF2B5EF4-FFF2-40B4-BE49-F238E27FC236}">
                <a16:creationId xmlns:a16="http://schemas.microsoft.com/office/drawing/2014/main" id="{B4EFC5C5-3159-EBC7-30B5-29ACA53302F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4351" y="4754561"/>
            <a:ext cx="4281815" cy="629678"/>
          </a:xfrm>
          <a:prstGeom prst="rect">
            <a:avLst/>
          </a:prstGeom>
        </p:spPr>
      </p:pic>
      <p:sp>
        <p:nvSpPr>
          <p:cNvPr id="8" name="TextBox 7">
            <a:extLst>
              <a:ext uri="{FF2B5EF4-FFF2-40B4-BE49-F238E27FC236}">
                <a16:creationId xmlns:a16="http://schemas.microsoft.com/office/drawing/2014/main" id="{D7198A8E-BF57-0CBE-4E9E-FC2F018CD05C}"/>
              </a:ext>
            </a:extLst>
          </p:cNvPr>
          <p:cNvSpPr txBox="1"/>
          <p:nvPr/>
        </p:nvSpPr>
        <p:spPr>
          <a:xfrm>
            <a:off x="6392583" y="2645922"/>
            <a:ext cx="4434721" cy="3710427"/>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t>These prompts helped us create much of the backend and UI for TriArbDemo.py, although it still required human input to optimize and improve the code.</a:t>
            </a:r>
          </a:p>
        </p:txBody>
      </p:sp>
      <p:cxnSp>
        <p:nvCxnSpPr>
          <p:cNvPr id="24" name="Straight Connector 23">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86162" y="3610394"/>
            <a:ext cx="0" cy="3238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4636784"/>
      </p:ext>
    </p:extLst>
  </p:cSld>
  <p:clrMapOvr>
    <a:masterClrMapping/>
  </p:clrMapOvr>
</p:sld>
</file>

<file path=ppt/theme/theme1.xml><?xml version="1.0" encoding="utf-8"?>
<a:theme xmlns:a="http://schemas.openxmlformats.org/drawingml/2006/main" name="GradientVTI">
  <a:themeElements>
    <a:clrScheme name="Office">
      <a:dk1>
        <a:srgbClr val="000000"/>
      </a:dk1>
      <a:lt1>
        <a:srgbClr val="FFFFFF"/>
      </a:lt1>
      <a:dk2>
        <a:srgbClr val="10013F"/>
      </a:dk2>
      <a:lt2>
        <a:srgbClr val="F2F0FF"/>
      </a:lt2>
      <a:accent1>
        <a:srgbClr val="814DFF"/>
      </a:accent1>
      <a:accent2>
        <a:srgbClr val="243FFF"/>
      </a:accent2>
      <a:accent3>
        <a:srgbClr val="FF83B6"/>
      </a:accent3>
      <a:accent4>
        <a:srgbClr val="FF9022"/>
      </a:accent4>
      <a:accent5>
        <a:srgbClr val="FF1F85"/>
      </a:accent5>
      <a:accent6>
        <a:srgbClr val="1A98FF"/>
      </a:accent6>
      <a:hlink>
        <a:srgbClr val="0563C1"/>
      </a:hlink>
      <a:folHlink>
        <a:srgbClr val="954F72"/>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docProps/app.xml><?xml version="1.0" encoding="utf-8"?>
<Properties xmlns="http://schemas.openxmlformats.org/officeDocument/2006/extended-properties" xmlns:vt="http://schemas.openxmlformats.org/officeDocument/2006/docPropsVTypes">
  <TotalTime>32</TotalTime>
  <Words>646</Words>
  <Application>Microsoft Office PowerPoint</Application>
  <PresentationFormat>Widescreen</PresentationFormat>
  <Paragraphs>34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Univers</vt:lpstr>
      <vt:lpstr>GradientVTI</vt:lpstr>
      <vt:lpstr>Triangular Arbitrage</vt:lpstr>
      <vt:lpstr>What is Triangular Arbitrage?</vt:lpstr>
      <vt:lpstr>Technologies used</vt:lpstr>
      <vt:lpstr>Testing</vt:lpstr>
      <vt:lpstr>Language</vt:lpstr>
      <vt:lpstr>Purpose</vt:lpstr>
      <vt:lpstr>Relevance to Citi</vt:lpstr>
      <vt:lpstr>How could this become a live trading model?</vt:lpstr>
      <vt:lpstr>Most useful prompts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Elliot Dickie</dc:creator>
  <cp:lastModifiedBy>Kameron McLean</cp:lastModifiedBy>
  <cp:revision>2</cp:revision>
  <dcterms:created xsi:type="dcterms:W3CDTF">2025-06-23T12:49:47Z</dcterms:created>
  <dcterms:modified xsi:type="dcterms:W3CDTF">2025-06-23T14:34:25Z</dcterms:modified>
</cp:coreProperties>
</file>