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67" r:id="rId2"/>
    <p:sldId id="256" r:id="rId3"/>
    <p:sldId id="257" r:id="rId4"/>
    <p:sldId id="258" r:id="rId5"/>
    <p:sldId id="259" r:id="rId6"/>
    <p:sldId id="260"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08:31:18.38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6T08:49:59.882"/>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834A5-7D3B-4C6D-8AC9-B00FD148DB73}"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6D1BB-AEEA-46FE-87C9-B4AAFE3BEE1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16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834A5-7D3B-4C6D-8AC9-B00FD148DB73}"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6D1BB-AEEA-46FE-87C9-B4AAFE3BEE1C}" type="slidenum">
              <a:rPr lang="en-IN" smtClean="0"/>
              <a:t>‹#›</a:t>
            </a:fld>
            <a:endParaRPr lang="en-IN"/>
          </a:p>
        </p:txBody>
      </p:sp>
    </p:spTree>
    <p:extLst>
      <p:ext uri="{BB962C8B-B14F-4D97-AF65-F5344CB8AC3E}">
        <p14:creationId xmlns:p14="http://schemas.microsoft.com/office/powerpoint/2010/main" val="53244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834A5-7D3B-4C6D-8AC9-B00FD148DB73}"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6D1BB-AEEA-46FE-87C9-B4AAFE3BEE1C}" type="slidenum">
              <a:rPr lang="en-IN" smtClean="0"/>
              <a:t>‹#›</a:t>
            </a:fld>
            <a:endParaRPr lang="en-IN"/>
          </a:p>
        </p:txBody>
      </p:sp>
    </p:spTree>
    <p:extLst>
      <p:ext uri="{BB962C8B-B14F-4D97-AF65-F5344CB8AC3E}">
        <p14:creationId xmlns:p14="http://schemas.microsoft.com/office/powerpoint/2010/main" val="51802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834A5-7D3B-4C6D-8AC9-B00FD148DB73}"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6D1BB-AEEA-46FE-87C9-B4AAFE3BEE1C}" type="slidenum">
              <a:rPr lang="en-IN" smtClean="0"/>
              <a:t>‹#›</a:t>
            </a:fld>
            <a:endParaRPr lang="en-IN"/>
          </a:p>
        </p:txBody>
      </p:sp>
    </p:spTree>
    <p:extLst>
      <p:ext uri="{BB962C8B-B14F-4D97-AF65-F5344CB8AC3E}">
        <p14:creationId xmlns:p14="http://schemas.microsoft.com/office/powerpoint/2010/main" val="345595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834A5-7D3B-4C6D-8AC9-B00FD148DB73}"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6D1BB-AEEA-46FE-87C9-B4AAFE3BEE1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04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834A5-7D3B-4C6D-8AC9-B00FD148DB73}"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76D1BB-AEEA-46FE-87C9-B4AAFE3BEE1C}" type="slidenum">
              <a:rPr lang="en-IN" smtClean="0"/>
              <a:t>‹#›</a:t>
            </a:fld>
            <a:endParaRPr lang="en-IN"/>
          </a:p>
        </p:txBody>
      </p:sp>
    </p:spTree>
    <p:extLst>
      <p:ext uri="{BB962C8B-B14F-4D97-AF65-F5344CB8AC3E}">
        <p14:creationId xmlns:p14="http://schemas.microsoft.com/office/powerpoint/2010/main" val="147722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834A5-7D3B-4C6D-8AC9-B00FD148DB73}" type="datetimeFigureOut">
              <a:rPr lang="en-IN" smtClean="0"/>
              <a:t>26-08-2023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76D1BB-AEEA-46FE-87C9-B4AAFE3BEE1C}" type="slidenum">
              <a:rPr lang="en-IN" smtClean="0"/>
              <a:t>‹#›</a:t>
            </a:fld>
            <a:endParaRPr lang="en-IN"/>
          </a:p>
        </p:txBody>
      </p:sp>
    </p:spTree>
    <p:extLst>
      <p:ext uri="{BB962C8B-B14F-4D97-AF65-F5344CB8AC3E}">
        <p14:creationId xmlns:p14="http://schemas.microsoft.com/office/powerpoint/2010/main" val="222120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834A5-7D3B-4C6D-8AC9-B00FD148DB73}" type="datetimeFigureOut">
              <a:rPr lang="en-IN" smtClean="0"/>
              <a:t>26-08-2023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76D1BB-AEEA-46FE-87C9-B4AAFE3BEE1C}" type="slidenum">
              <a:rPr lang="en-IN" smtClean="0"/>
              <a:t>‹#›</a:t>
            </a:fld>
            <a:endParaRPr lang="en-IN"/>
          </a:p>
        </p:txBody>
      </p:sp>
    </p:spTree>
    <p:extLst>
      <p:ext uri="{BB962C8B-B14F-4D97-AF65-F5344CB8AC3E}">
        <p14:creationId xmlns:p14="http://schemas.microsoft.com/office/powerpoint/2010/main" val="412797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2834A5-7D3B-4C6D-8AC9-B00FD148DB73}" type="datetimeFigureOut">
              <a:rPr lang="en-IN" smtClean="0"/>
              <a:t>26-08-2023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F76D1BB-AEEA-46FE-87C9-B4AAFE3BEE1C}" type="slidenum">
              <a:rPr lang="en-IN" smtClean="0"/>
              <a:t>‹#›</a:t>
            </a:fld>
            <a:endParaRPr lang="en-IN"/>
          </a:p>
        </p:txBody>
      </p:sp>
    </p:spTree>
    <p:extLst>
      <p:ext uri="{BB962C8B-B14F-4D97-AF65-F5344CB8AC3E}">
        <p14:creationId xmlns:p14="http://schemas.microsoft.com/office/powerpoint/2010/main" val="81054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2834A5-7D3B-4C6D-8AC9-B00FD148DB73}" type="datetimeFigureOut">
              <a:rPr lang="en-IN" smtClean="0"/>
              <a:t>26-08-2023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76D1BB-AEEA-46FE-87C9-B4AAFE3BEE1C}" type="slidenum">
              <a:rPr lang="en-IN" smtClean="0"/>
              <a:t>‹#›</a:t>
            </a:fld>
            <a:endParaRPr lang="en-IN"/>
          </a:p>
        </p:txBody>
      </p:sp>
    </p:spTree>
    <p:extLst>
      <p:ext uri="{BB962C8B-B14F-4D97-AF65-F5344CB8AC3E}">
        <p14:creationId xmlns:p14="http://schemas.microsoft.com/office/powerpoint/2010/main" val="49409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834A5-7D3B-4C6D-8AC9-B00FD148DB73}"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76D1BB-AEEA-46FE-87C9-B4AAFE3BEE1C}" type="slidenum">
              <a:rPr lang="en-IN" smtClean="0"/>
              <a:t>‹#›</a:t>
            </a:fld>
            <a:endParaRPr lang="en-IN"/>
          </a:p>
        </p:txBody>
      </p:sp>
    </p:spTree>
    <p:extLst>
      <p:ext uri="{BB962C8B-B14F-4D97-AF65-F5344CB8AC3E}">
        <p14:creationId xmlns:p14="http://schemas.microsoft.com/office/powerpoint/2010/main" val="401548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2834A5-7D3B-4C6D-8AC9-B00FD148DB73}" type="datetimeFigureOut">
              <a:rPr lang="en-IN" smtClean="0"/>
              <a:t>26-08-2023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76D1BB-AEEA-46FE-87C9-B4AAFE3BEE1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31458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customXml" Target="../ink/ink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9D40-F1F7-D0C1-617B-C7E161A3E0BF}"/>
              </a:ext>
            </a:extLst>
          </p:cNvPr>
          <p:cNvSpPr>
            <a:spLocks noGrp="1"/>
          </p:cNvSpPr>
          <p:nvPr>
            <p:ph type="title"/>
          </p:nvPr>
        </p:nvSpPr>
        <p:spPr>
          <a:xfrm>
            <a:off x="1105619" y="2625246"/>
            <a:ext cx="10515600" cy="1325563"/>
          </a:xfrm>
        </p:spPr>
        <p:txBody>
          <a:bodyPr/>
          <a:lstStyle/>
          <a:p>
            <a:r>
              <a:rPr lang="en-IN" dirty="0"/>
              <a:t>Sagemaker Autopilot and Model Hosting</a:t>
            </a:r>
          </a:p>
        </p:txBody>
      </p:sp>
    </p:spTree>
    <p:extLst>
      <p:ext uri="{BB962C8B-B14F-4D97-AF65-F5344CB8AC3E}">
        <p14:creationId xmlns:p14="http://schemas.microsoft.com/office/powerpoint/2010/main" val="4293897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6BCB-4FE9-C32C-1FDE-67FD4EAD4A15}"/>
              </a:ext>
            </a:extLst>
          </p:cNvPr>
          <p:cNvSpPr>
            <a:spLocks noGrp="1"/>
          </p:cNvSpPr>
          <p:nvPr>
            <p:ph type="title"/>
          </p:nvPr>
        </p:nvSpPr>
        <p:spPr>
          <a:xfrm>
            <a:off x="381000" y="200319"/>
            <a:ext cx="3897702" cy="635538"/>
          </a:xfrm>
        </p:spPr>
        <p:txBody>
          <a:bodyPr>
            <a:normAutofit fontScale="90000"/>
          </a:bodyPr>
          <a:lstStyle/>
          <a:p>
            <a:r>
              <a:rPr lang="en-IN" dirty="0"/>
              <a:t>Model Hosting</a:t>
            </a:r>
          </a:p>
        </p:txBody>
      </p:sp>
      <p:pic>
        <p:nvPicPr>
          <p:cNvPr id="4" name="Picture 3">
            <a:extLst>
              <a:ext uri="{FF2B5EF4-FFF2-40B4-BE49-F238E27FC236}">
                <a16:creationId xmlns:a16="http://schemas.microsoft.com/office/drawing/2014/main" id="{E72CDC76-7430-67F7-467F-0D5D279DD04D}"/>
              </a:ext>
            </a:extLst>
          </p:cNvPr>
          <p:cNvPicPr>
            <a:picLocks noChangeAspect="1"/>
          </p:cNvPicPr>
          <p:nvPr/>
        </p:nvPicPr>
        <p:blipFill>
          <a:blip r:embed="rId2"/>
          <a:stretch>
            <a:fillRect/>
          </a:stretch>
        </p:blipFill>
        <p:spPr>
          <a:xfrm>
            <a:off x="381000" y="854014"/>
            <a:ext cx="5408184" cy="2816525"/>
          </a:xfrm>
          <a:prstGeom prst="rect">
            <a:avLst/>
          </a:prstGeom>
        </p:spPr>
      </p:pic>
      <p:pic>
        <p:nvPicPr>
          <p:cNvPr id="7" name="Picture 6">
            <a:extLst>
              <a:ext uri="{FF2B5EF4-FFF2-40B4-BE49-F238E27FC236}">
                <a16:creationId xmlns:a16="http://schemas.microsoft.com/office/drawing/2014/main" id="{45893574-118F-28E4-E230-3E990FE87FB6}"/>
              </a:ext>
            </a:extLst>
          </p:cNvPr>
          <p:cNvPicPr>
            <a:picLocks noChangeAspect="1"/>
          </p:cNvPicPr>
          <p:nvPr/>
        </p:nvPicPr>
        <p:blipFill>
          <a:blip r:embed="rId3"/>
          <a:stretch>
            <a:fillRect/>
          </a:stretch>
        </p:blipFill>
        <p:spPr>
          <a:xfrm>
            <a:off x="381000" y="3912078"/>
            <a:ext cx="5408184" cy="2745603"/>
          </a:xfrm>
          <a:prstGeom prst="rect">
            <a:avLst/>
          </a:prstGeom>
        </p:spPr>
      </p:pic>
      <p:sp>
        <p:nvSpPr>
          <p:cNvPr id="11" name="TextBox 10">
            <a:extLst>
              <a:ext uri="{FF2B5EF4-FFF2-40B4-BE49-F238E27FC236}">
                <a16:creationId xmlns:a16="http://schemas.microsoft.com/office/drawing/2014/main" id="{6D60CB50-F4D6-DA5C-54B0-E6CC4F95323B}"/>
              </a:ext>
            </a:extLst>
          </p:cNvPr>
          <p:cNvSpPr txBox="1"/>
          <p:nvPr/>
        </p:nvSpPr>
        <p:spPr>
          <a:xfrm>
            <a:off x="6096000" y="200319"/>
            <a:ext cx="6032740" cy="6217087"/>
          </a:xfrm>
          <a:prstGeom prst="rect">
            <a:avLst/>
          </a:prstGeom>
          <a:noFill/>
        </p:spPr>
        <p:txBody>
          <a:bodyPr wrap="square">
            <a:spAutoFit/>
          </a:bodyPr>
          <a:lstStyle/>
          <a:p>
            <a:pPr marL="285750" indent="-285750">
              <a:buFont typeface="Arial" panose="020B0604020202020204" pitchFamily="34" charset="0"/>
              <a:buChar char="•"/>
            </a:pPr>
            <a:r>
              <a:rPr lang="en-IN" sz="1600" dirty="0"/>
              <a:t>Model hosting involves deploying machine learning models for real-time consumption. SageMaker supports both batch and real-time deployments for various use cases.</a:t>
            </a:r>
          </a:p>
          <a:p>
            <a:endParaRPr lang="en-IN" sz="500" dirty="0"/>
          </a:p>
          <a:p>
            <a:pPr marL="285750" indent="-285750">
              <a:buFont typeface="Arial" panose="020B0604020202020204" pitchFamily="34" charset="0"/>
              <a:buChar char="•"/>
            </a:pPr>
            <a:r>
              <a:rPr lang="en-US" sz="1600" b="0" i="0" dirty="0">
                <a:solidFill>
                  <a:srgbClr val="374151"/>
                </a:solidFill>
                <a:effectLst/>
                <a:latin typeface="Söhne"/>
              </a:rPr>
              <a:t>Real-time deployment ensures that the model is continuously available to serve predictions on incoming data. Example use cases include sentiment analysis of product reviews from websites, social media, or emails, enabling quick organizational responses.</a:t>
            </a:r>
          </a:p>
          <a:p>
            <a:pPr marL="285750" indent="-285750">
              <a:buFont typeface="Arial" panose="020B0604020202020204" pitchFamily="34" charset="0"/>
              <a:buChar char="•"/>
            </a:pPr>
            <a:endParaRPr lang="en-US" sz="500" b="0" i="0" dirty="0">
              <a:solidFill>
                <a:srgbClr val="374151"/>
              </a:solidFill>
              <a:effectLst/>
              <a:latin typeface="Söhne"/>
            </a:endParaRPr>
          </a:p>
          <a:p>
            <a:pPr marL="285750" indent="-285750">
              <a:buFont typeface="Arial" panose="020B0604020202020204" pitchFamily="34" charset="0"/>
              <a:buChar char="•"/>
            </a:pPr>
            <a:r>
              <a:rPr lang="en-US" sz="1600" b="0" i="0" dirty="0">
                <a:solidFill>
                  <a:srgbClr val="374151"/>
                </a:solidFill>
                <a:effectLst/>
                <a:latin typeface="Söhne"/>
              </a:rPr>
              <a:t>Model hosting includes a serving stack with a trained model and a hosting stack. The hosting stack often comprises a proxy or web server to interact with the serving code and the model.</a:t>
            </a:r>
          </a:p>
          <a:p>
            <a:pPr marL="285750" indent="-285750">
              <a:buFont typeface="Arial" panose="020B0604020202020204" pitchFamily="34" charset="0"/>
              <a:buChar char="•"/>
            </a:pPr>
            <a:endParaRPr lang="en-IN" sz="500" dirty="0"/>
          </a:p>
          <a:p>
            <a:pPr marL="285750" indent="-285750">
              <a:buFont typeface="Arial" panose="020B0604020202020204" pitchFamily="34" charset="0"/>
              <a:buChar char="•"/>
            </a:pPr>
            <a:r>
              <a:rPr lang="en-US" sz="1600" b="0" i="0" dirty="0">
                <a:solidFill>
                  <a:srgbClr val="374151"/>
                </a:solidFill>
                <a:effectLst/>
                <a:latin typeface="Söhne"/>
              </a:rPr>
              <a:t>Models are made accessible through endpoints, which serve client applications via real-time API requests.</a:t>
            </a:r>
          </a:p>
          <a:p>
            <a:pPr marL="285750" indent="-285750">
              <a:buFont typeface="Arial" panose="020B0604020202020204" pitchFamily="34" charset="0"/>
              <a:buChar char="•"/>
            </a:pPr>
            <a:endParaRPr lang="en-US" sz="500" dirty="0">
              <a:solidFill>
                <a:srgbClr val="374151"/>
              </a:solidFill>
              <a:latin typeface="Söhne"/>
            </a:endParaRPr>
          </a:p>
          <a:p>
            <a:pPr marL="285750" indent="-285750">
              <a:buFont typeface="Arial" panose="020B0604020202020204" pitchFamily="34" charset="0"/>
              <a:buChar char="•"/>
            </a:pPr>
            <a:r>
              <a:rPr lang="en-US" sz="1600" dirty="0"/>
              <a:t>After comparing candidate pipelines from Autopilot, the best-performing model can be deployed. A pipeline model consists of multiple containers for data transformation, the trained model, and inverse label transformation.</a:t>
            </a:r>
          </a:p>
          <a:p>
            <a:pPr marL="285750" indent="-285750">
              <a:buFont typeface="Arial" panose="020B0604020202020204" pitchFamily="34" charset="0"/>
              <a:buChar char="•"/>
            </a:pPr>
            <a:endParaRPr lang="en-US" sz="500" b="0" i="0" dirty="0">
              <a:solidFill>
                <a:srgbClr val="374151"/>
              </a:solidFill>
              <a:effectLst/>
              <a:latin typeface="Söhne"/>
            </a:endParaRPr>
          </a:p>
          <a:p>
            <a:pPr marL="285750" indent="-285750">
              <a:buFont typeface="Arial" panose="020B0604020202020204" pitchFamily="34" charset="0"/>
              <a:buChar char="•"/>
            </a:pPr>
            <a:r>
              <a:rPr lang="en-US" sz="1600" b="0" i="0" dirty="0">
                <a:solidFill>
                  <a:srgbClr val="374151"/>
                </a:solidFill>
                <a:effectLst/>
                <a:latin typeface="Söhne"/>
              </a:rPr>
              <a:t>SageMaker's inference pipeline enables hosting multiple model components behind the same endpoint. It includes the data transformation model, product classification model, and the inverse label transformer.</a:t>
            </a:r>
          </a:p>
          <a:p>
            <a:endParaRPr lang="en-US" sz="500" b="0" i="0" dirty="0">
              <a:solidFill>
                <a:srgbClr val="374151"/>
              </a:solidFill>
              <a:effectLst/>
              <a:latin typeface="Söhne"/>
            </a:endParaRPr>
          </a:p>
          <a:p>
            <a:pPr marL="285750" indent="-285750">
              <a:buFont typeface="Arial" panose="020B0604020202020204" pitchFamily="34" charset="0"/>
              <a:buChar char="•"/>
            </a:pPr>
            <a:r>
              <a:rPr lang="en-US" sz="1600" b="0" i="0" dirty="0">
                <a:solidFill>
                  <a:srgbClr val="374151"/>
                </a:solidFill>
                <a:effectLst/>
                <a:latin typeface="Söhne"/>
              </a:rPr>
              <a:t>When an inference request is received, it passes through the data transformation model and then sequentially through other models. The final result is sent back to the client application.</a:t>
            </a:r>
          </a:p>
        </p:txBody>
      </p:sp>
    </p:spTree>
    <p:extLst>
      <p:ext uri="{BB962C8B-B14F-4D97-AF65-F5344CB8AC3E}">
        <p14:creationId xmlns:p14="http://schemas.microsoft.com/office/powerpoint/2010/main" val="217727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10AC59-7966-D52C-7318-12085E191A94}"/>
              </a:ext>
            </a:extLst>
          </p:cNvPr>
          <p:cNvSpPr txBox="1"/>
          <p:nvPr/>
        </p:nvSpPr>
        <p:spPr>
          <a:xfrm>
            <a:off x="598098" y="12571"/>
            <a:ext cx="2510287" cy="707886"/>
          </a:xfrm>
          <a:prstGeom prst="rect">
            <a:avLst/>
          </a:prstGeom>
          <a:noFill/>
        </p:spPr>
        <p:txBody>
          <a:bodyPr wrap="square" rtlCol="0">
            <a:spAutoFit/>
          </a:bodyPr>
          <a:lstStyle/>
          <a:p>
            <a:r>
              <a:rPr lang="en-IN" sz="4000" b="1" dirty="0">
                <a:latin typeface="Arial" panose="020B0604020202020204" pitchFamily="34" charset="0"/>
                <a:cs typeface="Arial" panose="020B0604020202020204" pitchFamily="34" charset="0"/>
              </a:rPr>
              <a:t>Auto ML</a:t>
            </a:r>
          </a:p>
        </p:txBody>
      </p:sp>
      <p:sp>
        <p:nvSpPr>
          <p:cNvPr id="8" name="TextBox 7">
            <a:extLst>
              <a:ext uri="{FF2B5EF4-FFF2-40B4-BE49-F238E27FC236}">
                <a16:creationId xmlns:a16="http://schemas.microsoft.com/office/drawing/2014/main" id="{A5DFDF77-6766-A286-8763-49D4FDBDBD87}"/>
              </a:ext>
            </a:extLst>
          </p:cNvPr>
          <p:cNvSpPr txBox="1"/>
          <p:nvPr/>
        </p:nvSpPr>
        <p:spPr>
          <a:xfrm>
            <a:off x="598098" y="4248816"/>
            <a:ext cx="11593902" cy="1938992"/>
          </a:xfrm>
          <a:prstGeom prst="rect">
            <a:avLst/>
          </a:prstGeom>
          <a:noFill/>
        </p:spPr>
        <p:txBody>
          <a:bodyPr wrap="square" rtlCol="0">
            <a:spAutoFit/>
          </a:bodyPr>
          <a:lstStyle/>
          <a:p>
            <a:pPr marL="342900" indent="-342900">
              <a:buFont typeface="+mj-lt"/>
              <a:buAutoNum type="arabicPeriod" startAt="3"/>
            </a:pPr>
            <a:endParaRPr lang="en-US" sz="1500" dirty="0">
              <a:latin typeface="Arial" panose="020B0604020202020204" pitchFamily="34" charset="0"/>
              <a:cs typeface="Arial" panose="020B0604020202020204" pitchFamily="34" charset="0"/>
            </a:endParaRPr>
          </a:p>
          <a:p>
            <a:pPr marL="342900" indent="-342900">
              <a:buFont typeface="+mj-lt"/>
              <a:buAutoNum type="arabicPeriod" startAt="3"/>
            </a:pPr>
            <a:endParaRPr lang="en-US" sz="1500" dirty="0">
              <a:latin typeface="Arial" panose="020B0604020202020204" pitchFamily="34" charset="0"/>
              <a:cs typeface="Arial" panose="020B0604020202020204" pitchFamily="34" charset="0"/>
            </a:endParaRPr>
          </a:p>
          <a:p>
            <a:pPr marL="342900" indent="-342900">
              <a:buFont typeface="+mj-lt"/>
              <a:buAutoNum type="arabicPeriod" startAt="3"/>
            </a:pPr>
            <a:r>
              <a:rPr lang="en-US" sz="1500" dirty="0">
                <a:latin typeface="Arial" panose="020B0604020202020204" pitchFamily="34" charset="0"/>
                <a:cs typeface="Arial" panose="020B0604020202020204" pitchFamily="34" charset="0"/>
              </a:rPr>
              <a:t>AutoML </a:t>
            </a:r>
            <a:r>
              <a:rPr lang="en-US" sz="1500" b="1" dirty="0">
                <a:latin typeface="Arial" panose="020B0604020202020204" pitchFamily="34" charset="0"/>
                <a:cs typeface="Arial" panose="020B0604020202020204" pitchFamily="34" charset="0"/>
              </a:rPr>
              <a:t>enables rapid iteration </a:t>
            </a:r>
            <a:r>
              <a:rPr lang="en-US" sz="1500" dirty="0">
                <a:latin typeface="Arial" panose="020B0604020202020204" pitchFamily="34" charset="0"/>
                <a:cs typeface="Arial" panose="020B0604020202020204" pitchFamily="34" charset="0"/>
              </a:rPr>
              <a:t>in model development through automation, streamlining the majority of tasks in the workflow.</a:t>
            </a:r>
          </a:p>
          <a:p>
            <a:pPr marL="342900" indent="-342900">
              <a:buFont typeface="+mj-lt"/>
              <a:buAutoNum type="arabicPeriod" startAt="3"/>
            </a:pPr>
            <a:endParaRPr lang="en-US" sz="1500" dirty="0">
              <a:latin typeface="Arial" panose="020B0604020202020204" pitchFamily="34" charset="0"/>
              <a:cs typeface="Arial" panose="020B0604020202020204" pitchFamily="34" charset="0"/>
            </a:endParaRPr>
          </a:p>
          <a:p>
            <a:pPr marL="342900" indent="-342900">
              <a:buFont typeface="+mj-lt"/>
              <a:buAutoNum type="arabicPeriod" startAt="3"/>
            </a:pPr>
            <a:r>
              <a:rPr lang="en-US" sz="1500" dirty="0">
                <a:latin typeface="Arial" panose="020B0604020202020204" pitchFamily="34" charset="0"/>
                <a:cs typeface="Arial" panose="020B0604020202020204" pitchFamily="34" charset="0"/>
              </a:rPr>
              <a:t>AutoML combined with cloud computing helps </a:t>
            </a:r>
            <a:r>
              <a:rPr lang="en-US" sz="1500" b="1" dirty="0">
                <a:latin typeface="Arial" panose="020B0604020202020204" pitchFamily="34" charset="0"/>
                <a:cs typeface="Arial" panose="020B0604020202020204" pitchFamily="34" charset="0"/>
              </a:rPr>
              <a:t>overcome compute resource constraints</a:t>
            </a:r>
            <a:r>
              <a:rPr lang="en-US" sz="1500" dirty="0">
                <a:latin typeface="Arial" panose="020B0604020202020204" pitchFamily="34" charset="0"/>
                <a:cs typeface="Arial" panose="020B0604020202020204" pitchFamily="34" charset="0"/>
              </a:rPr>
              <a:t>, allowing for parallel model training and tuning. Data scientists can focus on tackling complex and challenging machine learning problems, as AutoML handles routine tasks.</a:t>
            </a:r>
          </a:p>
          <a:p>
            <a:pPr marL="342900" indent="-342900">
              <a:buFont typeface="+mj-lt"/>
              <a:buAutoNum type="arabicPeriod" startAt="3"/>
            </a:pPr>
            <a:endParaRPr lang="en-US" sz="15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DDB3926-01F4-6B29-9D7E-8CF6BA316313}"/>
              </a:ext>
            </a:extLst>
          </p:cNvPr>
          <p:cNvSpPr txBox="1"/>
          <p:nvPr/>
        </p:nvSpPr>
        <p:spPr>
          <a:xfrm>
            <a:off x="7703388" y="1155662"/>
            <a:ext cx="3536831" cy="3093154"/>
          </a:xfrm>
          <a:prstGeom prst="rect">
            <a:avLst/>
          </a:prstGeom>
          <a:noFill/>
        </p:spPr>
        <p:txBody>
          <a:bodyPr wrap="square" rtlCol="0">
            <a:spAutoFit/>
          </a:bodyPr>
          <a:lstStyle/>
          <a:p>
            <a:pPr marL="342900" indent="-342900">
              <a:buFont typeface="+mj-lt"/>
              <a:buAutoNum type="arabicPeriod"/>
            </a:pPr>
            <a:r>
              <a:rPr lang="en-US" sz="1500" dirty="0">
                <a:latin typeface="Arial" panose="020B0604020202020204" pitchFamily="34" charset="0"/>
                <a:cs typeface="Arial" panose="020B0604020202020204" pitchFamily="34" charset="0"/>
              </a:rPr>
              <a:t>AutoML leverages machine learning to automate various tasks in the machine learning workflow. It reduces time to market by </a:t>
            </a:r>
            <a:r>
              <a:rPr lang="en-US" sz="1500" b="1" dirty="0">
                <a:latin typeface="Arial" panose="020B0604020202020204" pitchFamily="34" charset="0"/>
                <a:cs typeface="Arial" panose="020B0604020202020204" pitchFamily="34" charset="0"/>
              </a:rPr>
              <a:t>automating resource-intensive tasks </a:t>
            </a:r>
            <a:r>
              <a:rPr lang="en-US" sz="1500" dirty="0">
                <a:latin typeface="Arial" panose="020B0604020202020204" pitchFamily="34" charset="0"/>
                <a:cs typeface="Arial" panose="020B0604020202020204" pitchFamily="34" charset="0"/>
              </a:rPr>
              <a:t>such as data transformation, feature engineering, and model tuning.</a:t>
            </a:r>
          </a:p>
          <a:p>
            <a:pPr marL="342900" indent="-342900">
              <a:buFont typeface="+mj-lt"/>
              <a:buAutoNum type="arabicPeriod"/>
            </a:pPr>
            <a:endParaRPr lang="en-US" sz="1500" dirty="0">
              <a:latin typeface="Arial" panose="020B0604020202020204" pitchFamily="34" charset="0"/>
              <a:cs typeface="Arial" panose="020B0604020202020204" pitchFamily="34" charset="0"/>
            </a:endParaRPr>
          </a:p>
          <a:p>
            <a:pPr marL="342900" indent="-342900">
              <a:buFont typeface="+mj-lt"/>
              <a:buAutoNum type="arabicPeriod"/>
            </a:pPr>
            <a:r>
              <a:rPr lang="en-US" sz="1500" dirty="0">
                <a:latin typeface="Arial" panose="020B0604020202020204" pitchFamily="34" charset="0"/>
                <a:cs typeface="Arial" panose="020B0604020202020204" pitchFamily="34" charset="0"/>
              </a:rPr>
              <a:t>AutoML </a:t>
            </a:r>
            <a:r>
              <a:rPr lang="en-US" sz="1500" b="1" dirty="0">
                <a:latin typeface="Arial" panose="020B0604020202020204" pitchFamily="34" charset="0"/>
                <a:cs typeface="Arial" panose="020B0604020202020204" pitchFamily="34" charset="0"/>
              </a:rPr>
              <a:t>empowers non-data scientists</a:t>
            </a:r>
            <a:r>
              <a:rPr lang="en-US" sz="1500" dirty="0">
                <a:latin typeface="Arial" panose="020B0604020202020204" pitchFamily="34" charset="0"/>
                <a:cs typeface="Arial" panose="020B0604020202020204" pitchFamily="34" charset="0"/>
              </a:rPr>
              <a:t> to build machine learning models without requiring extensive data science expertise. </a:t>
            </a:r>
          </a:p>
        </p:txBody>
      </p:sp>
      <p:pic>
        <p:nvPicPr>
          <p:cNvPr id="11" name="Picture 10">
            <a:extLst>
              <a:ext uri="{FF2B5EF4-FFF2-40B4-BE49-F238E27FC236}">
                <a16:creationId xmlns:a16="http://schemas.microsoft.com/office/drawing/2014/main" id="{A4FFA089-9339-43C4-17ED-6B9EFA85804D}"/>
              </a:ext>
            </a:extLst>
          </p:cNvPr>
          <p:cNvPicPr>
            <a:picLocks noChangeAspect="1"/>
          </p:cNvPicPr>
          <p:nvPr/>
        </p:nvPicPr>
        <p:blipFill>
          <a:blip r:embed="rId2"/>
          <a:stretch>
            <a:fillRect/>
          </a:stretch>
        </p:blipFill>
        <p:spPr>
          <a:xfrm>
            <a:off x="1041664" y="1234848"/>
            <a:ext cx="6111770" cy="2499577"/>
          </a:xfrm>
          <a:prstGeom prst="rect">
            <a:avLst/>
          </a:prstGeom>
        </p:spPr>
      </p:pic>
    </p:spTree>
    <p:extLst>
      <p:ext uri="{BB962C8B-B14F-4D97-AF65-F5344CB8AC3E}">
        <p14:creationId xmlns:p14="http://schemas.microsoft.com/office/powerpoint/2010/main" val="248171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10AC59-7966-D52C-7318-12085E191A94}"/>
              </a:ext>
            </a:extLst>
          </p:cNvPr>
          <p:cNvSpPr txBox="1"/>
          <p:nvPr/>
        </p:nvSpPr>
        <p:spPr>
          <a:xfrm>
            <a:off x="422274" y="120604"/>
            <a:ext cx="5037827" cy="1323439"/>
          </a:xfrm>
          <a:prstGeom prst="rect">
            <a:avLst/>
          </a:prstGeom>
          <a:noFill/>
        </p:spPr>
        <p:txBody>
          <a:bodyPr wrap="square" rtlCol="0">
            <a:spAutoFit/>
          </a:bodyPr>
          <a:lstStyle/>
          <a:p>
            <a:r>
              <a:rPr lang="en-IN" sz="4000" b="1" dirty="0">
                <a:latin typeface="Arial" panose="020B0604020202020204" pitchFamily="34" charset="0"/>
                <a:cs typeface="Arial" panose="020B0604020202020204" pitchFamily="34" charset="0"/>
              </a:rPr>
              <a:t>ML Workflow</a:t>
            </a:r>
          </a:p>
          <a:p>
            <a:endParaRPr lang="en-IN" sz="40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C99D97B-9955-FAFE-55BA-2B8DBD2F3AC4}"/>
              </a:ext>
            </a:extLst>
          </p:cNvPr>
          <p:cNvPicPr>
            <a:picLocks noChangeAspect="1"/>
          </p:cNvPicPr>
          <p:nvPr/>
        </p:nvPicPr>
        <p:blipFill>
          <a:blip r:embed="rId2"/>
          <a:stretch>
            <a:fillRect/>
          </a:stretch>
        </p:blipFill>
        <p:spPr>
          <a:xfrm>
            <a:off x="287690" y="3592677"/>
            <a:ext cx="6084722" cy="3058177"/>
          </a:xfrm>
          <a:prstGeom prst="rect">
            <a:avLst/>
          </a:prstGeom>
        </p:spPr>
      </p:pic>
      <p:pic>
        <p:nvPicPr>
          <p:cNvPr id="12" name="Picture 11">
            <a:extLst>
              <a:ext uri="{FF2B5EF4-FFF2-40B4-BE49-F238E27FC236}">
                <a16:creationId xmlns:a16="http://schemas.microsoft.com/office/drawing/2014/main" id="{DC6F3C1F-A046-FC18-888E-3B1556609D20}"/>
              </a:ext>
            </a:extLst>
          </p:cNvPr>
          <p:cNvPicPr>
            <a:picLocks noChangeAspect="1"/>
          </p:cNvPicPr>
          <p:nvPr/>
        </p:nvPicPr>
        <p:blipFill>
          <a:blip r:embed="rId3"/>
          <a:stretch>
            <a:fillRect/>
          </a:stretch>
        </p:blipFill>
        <p:spPr>
          <a:xfrm>
            <a:off x="6829609" y="4726568"/>
            <a:ext cx="4756532" cy="1826636"/>
          </a:xfrm>
          <a:prstGeom prst="rect">
            <a:avLst/>
          </a:prstGeom>
        </p:spPr>
      </p:pic>
      <p:pic>
        <p:nvPicPr>
          <p:cNvPr id="13" name="Picture 12">
            <a:extLst>
              <a:ext uri="{FF2B5EF4-FFF2-40B4-BE49-F238E27FC236}">
                <a16:creationId xmlns:a16="http://schemas.microsoft.com/office/drawing/2014/main" id="{00784C37-9917-8388-79D1-C6BE96E57A4B}"/>
              </a:ext>
            </a:extLst>
          </p:cNvPr>
          <p:cNvPicPr>
            <a:picLocks noChangeAspect="1"/>
          </p:cNvPicPr>
          <p:nvPr/>
        </p:nvPicPr>
        <p:blipFill>
          <a:blip r:embed="rId4"/>
          <a:stretch>
            <a:fillRect/>
          </a:stretch>
        </p:blipFill>
        <p:spPr>
          <a:xfrm>
            <a:off x="6829609" y="2024296"/>
            <a:ext cx="4876194" cy="2418640"/>
          </a:xfrm>
          <a:prstGeom prst="rect">
            <a:avLst/>
          </a:prstGeom>
        </p:spPr>
      </p:pic>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648DB472-9876-98E4-F6DA-BA3F95B7FAB5}"/>
                  </a:ext>
                </a:extLst>
              </p14:cNvPr>
              <p14:cNvContentPartPr/>
              <p14:nvPr/>
            </p14:nvContentPartPr>
            <p14:xfrm>
              <a:off x="3330051" y="3936443"/>
              <a:ext cx="360" cy="360"/>
            </p14:xfrm>
          </p:contentPart>
        </mc:Choice>
        <mc:Fallback>
          <p:pic>
            <p:nvPicPr>
              <p:cNvPr id="14" name="Ink 13">
                <a:extLst>
                  <a:ext uri="{FF2B5EF4-FFF2-40B4-BE49-F238E27FC236}">
                    <a16:creationId xmlns:a16="http://schemas.microsoft.com/office/drawing/2014/main" id="{648DB472-9876-98E4-F6DA-BA3F95B7FAB5}"/>
                  </a:ext>
                </a:extLst>
              </p:cNvPr>
              <p:cNvPicPr/>
              <p:nvPr/>
            </p:nvPicPr>
            <p:blipFill>
              <a:blip r:embed="rId6"/>
              <a:stretch>
                <a:fillRect/>
              </a:stretch>
            </p:blipFill>
            <p:spPr>
              <a:xfrm>
                <a:off x="3267411" y="387380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19DF6BC2-09B3-66D2-4E77-6CEC573D467D}"/>
                  </a:ext>
                </a:extLst>
              </p14:cNvPr>
              <p14:cNvContentPartPr/>
              <p14:nvPr/>
            </p14:nvContentPartPr>
            <p14:xfrm>
              <a:off x="9911771" y="4726568"/>
              <a:ext cx="360" cy="360"/>
            </p14:xfrm>
          </p:contentPart>
        </mc:Choice>
        <mc:Fallback>
          <p:pic>
            <p:nvPicPr>
              <p:cNvPr id="16" name="Ink 15">
                <a:extLst>
                  <a:ext uri="{FF2B5EF4-FFF2-40B4-BE49-F238E27FC236}">
                    <a16:creationId xmlns:a16="http://schemas.microsoft.com/office/drawing/2014/main" id="{19DF6BC2-09B3-66D2-4E77-6CEC573D467D}"/>
                  </a:ext>
                </a:extLst>
              </p:cNvPr>
              <p:cNvPicPr/>
              <p:nvPr/>
            </p:nvPicPr>
            <p:blipFill>
              <a:blip r:embed="rId6"/>
              <a:stretch>
                <a:fillRect/>
              </a:stretch>
            </p:blipFill>
            <p:spPr>
              <a:xfrm>
                <a:off x="9848771" y="4663928"/>
                <a:ext cx="126000" cy="126000"/>
              </a:xfrm>
              <a:prstGeom prst="rect">
                <a:avLst/>
              </a:prstGeom>
            </p:spPr>
          </p:pic>
        </mc:Fallback>
      </mc:AlternateContent>
      <p:sp>
        <p:nvSpPr>
          <p:cNvPr id="18" name="TextBox 17">
            <a:extLst>
              <a:ext uri="{FF2B5EF4-FFF2-40B4-BE49-F238E27FC236}">
                <a16:creationId xmlns:a16="http://schemas.microsoft.com/office/drawing/2014/main" id="{C0D8E3B5-2DCE-52E7-DC74-F36A82FBE811}"/>
              </a:ext>
            </a:extLst>
          </p:cNvPr>
          <p:cNvSpPr txBox="1"/>
          <p:nvPr/>
        </p:nvSpPr>
        <p:spPr>
          <a:xfrm>
            <a:off x="5115465" y="265261"/>
            <a:ext cx="7496353" cy="1477328"/>
          </a:xfrm>
          <a:prstGeom prst="rect">
            <a:avLst/>
          </a:prstGeom>
          <a:noFill/>
        </p:spPr>
        <p:txBody>
          <a:bodyPr wrap="square">
            <a:spAutoFit/>
          </a:bodyPr>
          <a:lstStyle/>
          <a:p>
            <a:pPr marL="342900" indent="-342900">
              <a:buFont typeface="+mj-lt"/>
              <a:buAutoNum type="arabicPeriod"/>
            </a:pPr>
            <a:r>
              <a:rPr lang="en-IN" dirty="0">
                <a:latin typeface="Comic Sans MS" panose="030F0702030302020204" pitchFamily="66" charset="0"/>
              </a:rPr>
              <a:t>Machine learning workflows typically involve data ingestion, problem definition, data exploration, algorithm selection, </a:t>
            </a:r>
          </a:p>
          <a:p>
            <a:r>
              <a:rPr lang="en-IN" dirty="0">
                <a:latin typeface="Comic Sans MS" panose="030F0702030302020204" pitchFamily="66" charset="0"/>
              </a:rPr>
              <a:t>     data preparation, model training, and hyperparameter tuning.</a:t>
            </a:r>
          </a:p>
          <a:p>
            <a:pPr marL="342900" indent="-342900">
              <a:buFont typeface="+mj-lt"/>
              <a:buAutoNum type="arabicPeriod" startAt="2"/>
            </a:pPr>
            <a:r>
              <a:rPr lang="en-IN" dirty="0">
                <a:latin typeface="Comic Sans MS" panose="030F0702030302020204" pitchFamily="66" charset="0"/>
              </a:rPr>
              <a:t>AutoML automates many of these tasks to find the best- performing model for deployment.</a:t>
            </a:r>
          </a:p>
        </p:txBody>
      </p:sp>
      <p:pic>
        <p:nvPicPr>
          <p:cNvPr id="20" name="Picture 19">
            <a:extLst>
              <a:ext uri="{FF2B5EF4-FFF2-40B4-BE49-F238E27FC236}">
                <a16:creationId xmlns:a16="http://schemas.microsoft.com/office/drawing/2014/main" id="{58439A5B-0504-13A2-FFCE-75FFE2FBC13D}"/>
              </a:ext>
            </a:extLst>
          </p:cNvPr>
          <p:cNvPicPr>
            <a:picLocks noChangeAspect="1"/>
          </p:cNvPicPr>
          <p:nvPr/>
        </p:nvPicPr>
        <p:blipFill>
          <a:blip r:embed="rId8"/>
          <a:stretch>
            <a:fillRect/>
          </a:stretch>
        </p:blipFill>
        <p:spPr>
          <a:xfrm>
            <a:off x="287690" y="2041135"/>
            <a:ext cx="5248332" cy="1577477"/>
          </a:xfrm>
          <a:prstGeom prst="rect">
            <a:avLst/>
          </a:prstGeom>
        </p:spPr>
      </p:pic>
    </p:spTree>
    <p:extLst>
      <p:ext uri="{BB962C8B-B14F-4D97-AF65-F5344CB8AC3E}">
        <p14:creationId xmlns:p14="http://schemas.microsoft.com/office/powerpoint/2010/main" val="235427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576611-A75E-4A61-98E5-964495926F0F}"/>
              </a:ext>
            </a:extLst>
          </p:cNvPr>
          <p:cNvSpPr txBox="1"/>
          <p:nvPr/>
        </p:nvSpPr>
        <p:spPr>
          <a:xfrm>
            <a:off x="327385" y="146483"/>
            <a:ext cx="4123845" cy="1077218"/>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ML Workflow</a:t>
            </a:r>
          </a:p>
          <a:p>
            <a:endParaRPr lang="en-IN" sz="32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470A905-5332-02D7-A8E8-78CC3DC493C4}"/>
              </a:ext>
            </a:extLst>
          </p:cNvPr>
          <p:cNvPicPr>
            <a:picLocks noChangeAspect="1"/>
          </p:cNvPicPr>
          <p:nvPr/>
        </p:nvPicPr>
        <p:blipFill>
          <a:blip r:embed="rId2"/>
          <a:stretch>
            <a:fillRect/>
          </a:stretch>
        </p:blipFill>
        <p:spPr>
          <a:xfrm>
            <a:off x="327385" y="776377"/>
            <a:ext cx="5693434" cy="2049959"/>
          </a:xfrm>
          <a:prstGeom prst="rect">
            <a:avLst/>
          </a:prstGeom>
        </p:spPr>
      </p:pic>
      <p:pic>
        <p:nvPicPr>
          <p:cNvPr id="8" name="Picture 7">
            <a:extLst>
              <a:ext uri="{FF2B5EF4-FFF2-40B4-BE49-F238E27FC236}">
                <a16:creationId xmlns:a16="http://schemas.microsoft.com/office/drawing/2014/main" id="{2BE40244-99DD-3F86-2326-1E0BA86B4A9E}"/>
              </a:ext>
            </a:extLst>
          </p:cNvPr>
          <p:cNvPicPr>
            <a:picLocks noChangeAspect="1"/>
          </p:cNvPicPr>
          <p:nvPr/>
        </p:nvPicPr>
        <p:blipFill>
          <a:blip r:embed="rId3"/>
          <a:stretch>
            <a:fillRect/>
          </a:stretch>
        </p:blipFill>
        <p:spPr>
          <a:xfrm>
            <a:off x="327385" y="2826336"/>
            <a:ext cx="5768615" cy="2049958"/>
          </a:xfrm>
          <a:prstGeom prst="rect">
            <a:avLst/>
          </a:prstGeom>
        </p:spPr>
      </p:pic>
      <p:pic>
        <p:nvPicPr>
          <p:cNvPr id="10" name="Picture 9">
            <a:extLst>
              <a:ext uri="{FF2B5EF4-FFF2-40B4-BE49-F238E27FC236}">
                <a16:creationId xmlns:a16="http://schemas.microsoft.com/office/drawing/2014/main" id="{756DBB5C-4682-0079-7F73-84EAA0A00E41}"/>
              </a:ext>
            </a:extLst>
          </p:cNvPr>
          <p:cNvPicPr>
            <a:picLocks noChangeAspect="1"/>
          </p:cNvPicPr>
          <p:nvPr/>
        </p:nvPicPr>
        <p:blipFill>
          <a:blip r:embed="rId4"/>
          <a:stretch>
            <a:fillRect/>
          </a:stretch>
        </p:blipFill>
        <p:spPr>
          <a:xfrm>
            <a:off x="327384" y="4928394"/>
            <a:ext cx="5768615" cy="1869221"/>
          </a:xfrm>
          <a:prstGeom prst="rect">
            <a:avLst/>
          </a:prstGeom>
        </p:spPr>
      </p:pic>
      <p:sp>
        <p:nvSpPr>
          <p:cNvPr id="17" name="TextBox 16">
            <a:extLst>
              <a:ext uri="{FF2B5EF4-FFF2-40B4-BE49-F238E27FC236}">
                <a16:creationId xmlns:a16="http://schemas.microsoft.com/office/drawing/2014/main" id="{87C3D74F-7EF3-CB3D-74F7-97BA5F8D6DCF}"/>
              </a:ext>
            </a:extLst>
          </p:cNvPr>
          <p:cNvSpPr txBox="1"/>
          <p:nvPr/>
        </p:nvSpPr>
        <p:spPr>
          <a:xfrm>
            <a:off x="6020819" y="776377"/>
            <a:ext cx="5962290" cy="5509200"/>
          </a:xfrm>
          <a:prstGeom prst="rect">
            <a:avLst/>
          </a:prstGeom>
          <a:noFill/>
        </p:spPr>
        <p:txBody>
          <a:bodyPr wrap="square">
            <a:spAutoFit/>
          </a:bodyPr>
          <a:lstStyle/>
          <a:p>
            <a:r>
              <a:rPr lang="en-IN" sz="2800" b="1" dirty="0"/>
              <a:t>Steps :</a:t>
            </a:r>
          </a:p>
          <a:p>
            <a:pPr marL="342900" indent="-342900">
              <a:buFont typeface="+mj-lt"/>
              <a:buAutoNum type="arabicPeriod"/>
            </a:pPr>
            <a:endParaRPr lang="en-IN" dirty="0"/>
          </a:p>
          <a:p>
            <a:pPr marL="342900" indent="-342900">
              <a:buFont typeface="+mj-lt"/>
              <a:buAutoNum type="arabicPeriod"/>
            </a:pPr>
            <a:r>
              <a:rPr lang="en-IN" dirty="0"/>
              <a:t>The workflow starts with data ingestion and problem definition, where you determine the type of machine learning problem (e.g., classification or regression).</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r>
              <a:rPr lang="en-IN" dirty="0"/>
              <a:t>Algorithm selection involves analysing data and choosing suitable algorithms based on data characteristics and the problem at hand.</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r>
              <a:rPr lang="en-IN" dirty="0"/>
              <a:t>Data preparation includes transformations like text processing, feature extraction, and addressing class imbalances.</a:t>
            </a:r>
          </a:p>
        </p:txBody>
      </p:sp>
    </p:spTree>
    <p:extLst>
      <p:ext uri="{BB962C8B-B14F-4D97-AF65-F5344CB8AC3E}">
        <p14:creationId xmlns:p14="http://schemas.microsoft.com/office/powerpoint/2010/main" val="37170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576611-A75E-4A61-98E5-964495926F0F}"/>
              </a:ext>
            </a:extLst>
          </p:cNvPr>
          <p:cNvSpPr txBox="1"/>
          <p:nvPr/>
        </p:nvSpPr>
        <p:spPr>
          <a:xfrm>
            <a:off x="327385" y="146483"/>
            <a:ext cx="4123845" cy="1077218"/>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ML Workflow</a:t>
            </a:r>
          </a:p>
          <a:p>
            <a:endParaRPr lang="en-IN" sz="3200" b="1"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5E763679-5935-60B3-7F94-16539C598267}"/>
              </a:ext>
            </a:extLst>
          </p:cNvPr>
          <p:cNvPicPr>
            <a:picLocks noChangeAspect="1"/>
          </p:cNvPicPr>
          <p:nvPr/>
        </p:nvPicPr>
        <p:blipFill>
          <a:blip r:embed="rId2"/>
          <a:stretch>
            <a:fillRect/>
          </a:stretch>
        </p:blipFill>
        <p:spPr>
          <a:xfrm>
            <a:off x="475502" y="685092"/>
            <a:ext cx="4852828" cy="2049958"/>
          </a:xfrm>
          <a:prstGeom prst="rect">
            <a:avLst/>
          </a:prstGeom>
        </p:spPr>
      </p:pic>
      <p:pic>
        <p:nvPicPr>
          <p:cNvPr id="18" name="Picture 17">
            <a:extLst>
              <a:ext uri="{FF2B5EF4-FFF2-40B4-BE49-F238E27FC236}">
                <a16:creationId xmlns:a16="http://schemas.microsoft.com/office/drawing/2014/main" id="{16FF6EC0-B0B9-5719-4CC5-8D4B766725D2}"/>
              </a:ext>
            </a:extLst>
          </p:cNvPr>
          <p:cNvPicPr>
            <a:picLocks noChangeAspect="1"/>
          </p:cNvPicPr>
          <p:nvPr/>
        </p:nvPicPr>
        <p:blipFill>
          <a:blip r:embed="rId3"/>
          <a:stretch>
            <a:fillRect/>
          </a:stretch>
        </p:blipFill>
        <p:spPr>
          <a:xfrm>
            <a:off x="327385" y="2541500"/>
            <a:ext cx="4852828" cy="2049958"/>
          </a:xfrm>
          <a:prstGeom prst="rect">
            <a:avLst/>
          </a:prstGeom>
        </p:spPr>
      </p:pic>
      <p:pic>
        <p:nvPicPr>
          <p:cNvPr id="19" name="Picture 18">
            <a:extLst>
              <a:ext uri="{FF2B5EF4-FFF2-40B4-BE49-F238E27FC236}">
                <a16:creationId xmlns:a16="http://schemas.microsoft.com/office/drawing/2014/main" id="{3C616AB5-879A-5E3A-7469-90F7A8AD47B5}"/>
              </a:ext>
            </a:extLst>
          </p:cNvPr>
          <p:cNvPicPr>
            <a:picLocks noChangeAspect="1"/>
          </p:cNvPicPr>
          <p:nvPr/>
        </p:nvPicPr>
        <p:blipFill>
          <a:blip r:embed="rId4"/>
          <a:stretch>
            <a:fillRect/>
          </a:stretch>
        </p:blipFill>
        <p:spPr>
          <a:xfrm>
            <a:off x="475502" y="4756070"/>
            <a:ext cx="4790976" cy="1955447"/>
          </a:xfrm>
          <a:prstGeom prst="rect">
            <a:avLst/>
          </a:prstGeom>
        </p:spPr>
      </p:pic>
      <p:sp>
        <p:nvSpPr>
          <p:cNvPr id="23" name="TextBox 22">
            <a:extLst>
              <a:ext uri="{FF2B5EF4-FFF2-40B4-BE49-F238E27FC236}">
                <a16:creationId xmlns:a16="http://schemas.microsoft.com/office/drawing/2014/main" id="{D00E16FB-B455-E47E-F210-58EECE935E9A}"/>
              </a:ext>
            </a:extLst>
          </p:cNvPr>
          <p:cNvSpPr txBox="1"/>
          <p:nvPr/>
        </p:nvSpPr>
        <p:spPr>
          <a:xfrm>
            <a:off x="5932488" y="473324"/>
            <a:ext cx="6094562" cy="5632311"/>
          </a:xfrm>
          <a:prstGeom prst="rect">
            <a:avLst/>
          </a:prstGeom>
          <a:noFill/>
        </p:spPr>
        <p:txBody>
          <a:bodyPr wrap="square">
            <a:spAutoFit/>
          </a:bodyPr>
          <a:lstStyle/>
          <a:p>
            <a:pPr marL="342900" indent="-342900">
              <a:buFont typeface="+mj-lt"/>
              <a:buAutoNum type="arabicPeriod" startAt="4"/>
            </a:pPr>
            <a:r>
              <a:rPr lang="en-IN" dirty="0"/>
              <a:t>Data preparation includes addressing class imbalance by implementing techniques like changing performance metrics, resampling, generating synthetic data, or algorithm-specific hyperparameter tuning. In data preparation, you decide how to handle class imbalance, especially when certain classes are significantly larger or smaller than others.</a:t>
            </a:r>
          </a:p>
          <a:p>
            <a:pPr marL="342900" indent="-342900">
              <a:buFont typeface="+mj-lt"/>
              <a:buAutoNum type="arabicPeriod" startAt="4"/>
            </a:pPr>
            <a:endParaRPr lang="en-IN" dirty="0"/>
          </a:p>
          <a:p>
            <a:pPr marL="342900" indent="-342900">
              <a:buFont typeface="+mj-lt"/>
              <a:buAutoNum type="arabicPeriod" startAt="4"/>
            </a:pPr>
            <a:r>
              <a:rPr lang="en-IN" dirty="0"/>
              <a:t>After data preparation, the dataset is split into training and validation sets. The training set is used for model learning, while the validation set helps evaluate model generalization and fine-tune hyperparameters. The validation set is crucial for assessing how well the model performs on unseen data and calculating metrics such as validation accuracy and validation loss.</a:t>
            </a:r>
          </a:p>
          <a:p>
            <a:endParaRPr lang="en-IN" dirty="0"/>
          </a:p>
          <a:p>
            <a:pPr marL="342900" indent="-342900">
              <a:buFont typeface="+mj-lt"/>
              <a:buAutoNum type="arabicPeriod" startAt="4"/>
            </a:pPr>
            <a:r>
              <a:rPr lang="en-IN" dirty="0"/>
              <a:t>Model training and tuning involve iterative experiments to find the best combination of data, algorithms, and hyperparameters. This process continues until an optimal model is achieved.</a:t>
            </a:r>
          </a:p>
        </p:txBody>
      </p:sp>
    </p:spTree>
    <p:extLst>
      <p:ext uri="{BB962C8B-B14F-4D97-AF65-F5344CB8AC3E}">
        <p14:creationId xmlns:p14="http://schemas.microsoft.com/office/powerpoint/2010/main" val="412510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B7C02B-6F07-84C3-2110-C0399BB53A1E}"/>
              </a:ext>
            </a:extLst>
          </p:cNvPr>
          <p:cNvPicPr>
            <a:picLocks noChangeAspect="1"/>
          </p:cNvPicPr>
          <p:nvPr/>
        </p:nvPicPr>
        <p:blipFill>
          <a:blip r:embed="rId2"/>
          <a:stretch>
            <a:fillRect/>
          </a:stretch>
        </p:blipFill>
        <p:spPr>
          <a:xfrm>
            <a:off x="238366" y="700558"/>
            <a:ext cx="6685471" cy="1974566"/>
          </a:xfrm>
          <a:prstGeom prst="rect">
            <a:avLst/>
          </a:prstGeom>
        </p:spPr>
      </p:pic>
      <p:sp>
        <p:nvSpPr>
          <p:cNvPr id="6" name="TextBox 5">
            <a:extLst>
              <a:ext uri="{FF2B5EF4-FFF2-40B4-BE49-F238E27FC236}">
                <a16:creationId xmlns:a16="http://schemas.microsoft.com/office/drawing/2014/main" id="{85B87386-71A8-C1D3-54C3-BE8AD6EE3479}"/>
              </a:ext>
            </a:extLst>
          </p:cNvPr>
          <p:cNvSpPr txBox="1"/>
          <p:nvPr/>
        </p:nvSpPr>
        <p:spPr>
          <a:xfrm>
            <a:off x="238366" y="155274"/>
            <a:ext cx="5520906" cy="584775"/>
          </a:xfrm>
          <a:prstGeom prst="rect">
            <a:avLst/>
          </a:prstGeom>
          <a:noFill/>
        </p:spPr>
        <p:txBody>
          <a:bodyPr wrap="square" rtlCol="0">
            <a:spAutoFit/>
          </a:bodyPr>
          <a:lstStyle/>
          <a:p>
            <a:r>
              <a:rPr lang="en-IN" sz="3200" b="1" dirty="0"/>
              <a:t>AutoML with AWS Sagemaker</a:t>
            </a:r>
          </a:p>
        </p:txBody>
      </p:sp>
      <p:pic>
        <p:nvPicPr>
          <p:cNvPr id="8" name="Picture 7">
            <a:extLst>
              <a:ext uri="{FF2B5EF4-FFF2-40B4-BE49-F238E27FC236}">
                <a16:creationId xmlns:a16="http://schemas.microsoft.com/office/drawing/2014/main" id="{8E43CB92-E4F7-62F4-6634-025771E9156A}"/>
              </a:ext>
            </a:extLst>
          </p:cNvPr>
          <p:cNvPicPr>
            <a:picLocks noChangeAspect="1"/>
          </p:cNvPicPr>
          <p:nvPr/>
        </p:nvPicPr>
        <p:blipFill>
          <a:blip r:embed="rId3"/>
          <a:stretch>
            <a:fillRect/>
          </a:stretch>
        </p:blipFill>
        <p:spPr>
          <a:xfrm>
            <a:off x="238366" y="2754347"/>
            <a:ext cx="6792161" cy="2016656"/>
          </a:xfrm>
          <a:prstGeom prst="rect">
            <a:avLst/>
          </a:prstGeom>
        </p:spPr>
      </p:pic>
      <p:pic>
        <p:nvPicPr>
          <p:cNvPr id="10" name="Picture 9">
            <a:extLst>
              <a:ext uri="{FF2B5EF4-FFF2-40B4-BE49-F238E27FC236}">
                <a16:creationId xmlns:a16="http://schemas.microsoft.com/office/drawing/2014/main" id="{25FD6C01-DBB2-D3D4-F6DB-02D16DFCF1A9}"/>
              </a:ext>
            </a:extLst>
          </p:cNvPr>
          <p:cNvPicPr>
            <a:picLocks noChangeAspect="1"/>
          </p:cNvPicPr>
          <p:nvPr/>
        </p:nvPicPr>
        <p:blipFill>
          <a:blip r:embed="rId4"/>
          <a:stretch>
            <a:fillRect/>
          </a:stretch>
        </p:blipFill>
        <p:spPr>
          <a:xfrm>
            <a:off x="345057" y="4689422"/>
            <a:ext cx="6685472" cy="2108194"/>
          </a:xfrm>
          <a:prstGeom prst="rect">
            <a:avLst/>
          </a:prstGeom>
        </p:spPr>
      </p:pic>
      <p:sp>
        <p:nvSpPr>
          <p:cNvPr id="16" name="TextBox 15">
            <a:extLst>
              <a:ext uri="{FF2B5EF4-FFF2-40B4-BE49-F238E27FC236}">
                <a16:creationId xmlns:a16="http://schemas.microsoft.com/office/drawing/2014/main" id="{0E2AEC30-51B8-D118-4DE1-330F974B31C9}"/>
              </a:ext>
            </a:extLst>
          </p:cNvPr>
          <p:cNvSpPr txBox="1"/>
          <p:nvPr/>
        </p:nvSpPr>
        <p:spPr>
          <a:xfrm>
            <a:off x="7030528" y="700558"/>
            <a:ext cx="4645325" cy="5909310"/>
          </a:xfrm>
          <a:prstGeom prst="rect">
            <a:avLst/>
          </a:prstGeom>
          <a:noFill/>
        </p:spPr>
        <p:txBody>
          <a:bodyPr wrap="square">
            <a:spAutoFit/>
          </a:bodyPr>
          <a:lstStyle/>
          <a:p>
            <a:pPr marL="342900" indent="-342900">
              <a:buSzPct val="103000"/>
              <a:buFont typeface="+mj-lt"/>
              <a:buAutoNum type="arabicPeriod"/>
            </a:pPr>
            <a:r>
              <a:rPr lang="en-IN" dirty="0"/>
              <a:t>The Autopilot workflow begins by uploading tabular data to an Amazon S3 bucket, specifying the target attribute (e.g., product review sentiment).</a:t>
            </a:r>
          </a:p>
          <a:p>
            <a:pPr marL="800100" lvl="1" indent="-342900">
              <a:buSzPct val="103000"/>
              <a:buFont typeface="+mj-lt"/>
              <a:buAutoNum type="alphaLcPeriod"/>
            </a:pPr>
            <a:r>
              <a:rPr lang="en-IN" sz="1600" dirty="0"/>
              <a:t>Autopilot analyzes the data, </a:t>
            </a:r>
            <a:r>
              <a:rPr lang="en-IN" sz="1600" b="1" dirty="0"/>
              <a:t>identifies the machine learning problem</a:t>
            </a:r>
            <a:r>
              <a:rPr lang="en-IN" sz="1600" dirty="0"/>
              <a:t> (e.g., classification or regression), and selects the most appropriate algorithm, including options like linear learner, XGBoost, and deep learning.</a:t>
            </a:r>
          </a:p>
          <a:p>
            <a:pPr marL="800100" lvl="1" indent="-342900">
              <a:buFont typeface="+mj-lt"/>
              <a:buAutoNum type="alphaLcPeriod"/>
            </a:pPr>
            <a:r>
              <a:rPr lang="en-IN" sz="1600" dirty="0"/>
              <a:t>Autopilot generates feature engineering code to </a:t>
            </a:r>
            <a:r>
              <a:rPr lang="en-IN" sz="1600" b="1" dirty="0"/>
              <a:t>transform the data into a suitable format</a:t>
            </a:r>
            <a:r>
              <a:rPr lang="en-IN" sz="1600" dirty="0"/>
              <a:t> for the chosen algorithm.</a:t>
            </a:r>
          </a:p>
          <a:p>
            <a:endParaRPr lang="en-IN" dirty="0"/>
          </a:p>
          <a:p>
            <a:endParaRPr lang="en-IN" dirty="0"/>
          </a:p>
          <a:p>
            <a:pPr marL="342900" indent="-342900">
              <a:buFont typeface="+mj-lt"/>
              <a:buAutoNum type="arabicPeriod"/>
            </a:pPr>
            <a:r>
              <a:rPr lang="en-IN" dirty="0"/>
              <a:t>Two types of notebooks are generated: a </a:t>
            </a:r>
            <a:r>
              <a:rPr lang="en-IN" b="1" dirty="0"/>
              <a:t>data exploration notebook </a:t>
            </a:r>
            <a:r>
              <a:rPr lang="en-IN" dirty="0"/>
              <a:t>detailing data insights and potential issues, and a </a:t>
            </a:r>
            <a:r>
              <a:rPr lang="en-IN" b="1" dirty="0"/>
              <a:t>candidate generation notebook </a:t>
            </a:r>
            <a:r>
              <a:rPr lang="en-IN" dirty="0"/>
              <a:t>containing preprocessing steps, algorithms, and hyperparameter ranges.</a:t>
            </a:r>
          </a:p>
          <a:p>
            <a:endParaRPr lang="en-IN" dirty="0"/>
          </a:p>
        </p:txBody>
      </p:sp>
    </p:spTree>
    <p:extLst>
      <p:ext uri="{BB962C8B-B14F-4D97-AF65-F5344CB8AC3E}">
        <p14:creationId xmlns:p14="http://schemas.microsoft.com/office/powerpoint/2010/main" val="3915797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B87386-71A8-C1D3-54C3-BE8AD6EE3479}"/>
              </a:ext>
            </a:extLst>
          </p:cNvPr>
          <p:cNvSpPr txBox="1"/>
          <p:nvPr/>
        </p:nvSpPr>
        <p:spPr>
          <a:xfrm>
            <a:off x="257092" y="207034"/>
            <a:ext cx="5677882" cy="584775"/>
          </a:xfrm>
          <a:prstGeom prst="rect">
            <a:avLst/>
          </a:prstGeom>
          <a:noFill/>
        </p:spPr>
        <p:txBody>
          <a:bodyPr wrap="square" rtlCol="0">
            <a:spAutoFit/>
          </a:bodyPr>
          <a:lstStyle/>
          <a:p>
            <a:r>
              <a:rPr lang="en-IN" sz="3200" b="1" dirty="0"/>
              <a:t>AutoML with AWS Sagemaker</a:t>
            </a:r>
          </a:p>
        </p:txBody>
      </p:sp>
      <p:pic>
        <p:nvPicPr>
          <p:cNvPr id="12" name="Picture 11">
            <a:extLst>
              <a:ext uri="{FF2B5EF4-FFF2-40B4-BE49-F238E27FC236}">
                <a16:creationId xmlns:a16="http://schemas.microsoft.com/office/drawing/2014/main" id="{44CE218E-C8A0-12A0-6B66-DCE57B5DCCB0}"/>
              </a:ext>
            </a:extLst>
          </p:cNvPr>
          <p:cNvPicPr>
            <a:picLocks noChangeAspect="1"/>
          </p:cNvPicPr>
          <p:nvPr/>
        </p:nvPicPr>
        <p:blipFill>
          <a:blip r:embed="rId2"/>
          <a:stretch>
            <a:fillRect/>
          </a:stretch>
        </p:blipFill>
        <p:spPr>
          <a:xfrm>
            <a:off x="257092" y="817688"/>
            <a:ext cx="7071973" cy="2611312"/>
          </a:xfrm>
          <a:prstGeom prst="rect">
            <a:avLst/>
          </a:prstGeom>
        </p:spPr>
      </p:pic>
      <p:pic>
        <p:nvPicPr>
          <p:cNvPr id="3" name="Picture 2">
            <a:extLst>
              <a:ext uri="{FF2B5EF4-FFF2-40B4-BE49-F238E27FC236}">
                <a16:creationId xmlns:a16="http://schemas.microsoft.com/office/drawing/2014/main" id="{F340BB73-DC8D-41F4-0139-741F6C86B369}"/>
              </a:ext>
            </a:extLst>
          </p:cNvPr>
          <p:cNvPicPr>
            <a:picLocks noChangeAspect="1"/>
          </p:cNvPicPr>
          <p:nvPr/>
        </p:nvPicPr>
        <p:blipFill>
          <a:blip r:embed="rId3"/>
          <a:stretch>
            <a:fillRect/>
          </a:stretch>
        </p:blipFill>
        <p:spPr>
          <a:xfrm>
            <a:off x="257092" y="3588589"/>
            <a:ext cx="7071973" cy="3182820"/>
          </a:xfrm>
          <a:prstGeom prst="rect">
            <a:avLst/>
          </a:prstGeom>
        </p:spPr>
      </p:pic>
      <p:sp>
        <p:nvSpPr>
          <p:cNvPr id="7" name="TextBox 6">
            <a:extLst>
              <a:ext uri="{FF2B5EF4-FFF2-40B4-BE49-F238E27FC236}">
                <a16:creationId xmlns:a16="http://schemas.microsoft.com/office/drawing/2014/main" id="{92376355-D0AC-4EA0-6746-DA32B905D6FC}"/>
              </a:ext>
            </a:extLst>
          </p:cNvPr>
          <p:cNvSpPr txBox="1"/>
          <p:nvPr/>
        </p:nvSpPr>
        <p:spPr>
          <a:xfrm>
            <a:off x="7736000" y="612844"/>
            <a:ext cx="4198908" cy="5909310"/>
          </a:xfrm>
          <a:prstGeom prst="rect">
            <a:avLst/>
          </a:prstGeom>
          <a:noFill/>
        </p:spPr>
        <p:txBody>
          <a:bodyPr wrap="square">
            <a:spAutoFit/>
          </a:bodyPr>
          <a:lstStyle/>
          <a:p>
            <a:pPr marL="342900" indent="-342900" algn="l">
              <a:buFont typeface="+mj-lt"/>
              <a:buAutoNum type="arabicPeriod" startAt="3"/>
            </a:pPr>
            <a:r>
              <a:rPr lang="en-US" b="0" i="0" dirty="0">
                <a:solidFill>
                  <a:srgbClr val="374151"/>
                </a:solidFill>
                <a:effectLst/>
                <a:latin typeface="Söhne"/>
              </a:rPr>
              <a:t>SageMaker Autopilot handles class imbalance and can produce accurate models even with imbalanced datasets containing as few as 500 data points. Users can run Autopilot in various modes, from fully automatic to semi-automatic, allowing for human intervention in feature engineering and model selection.</a:t>
            </a:r>
          </a:p>
          <a:p>
            <a:pPr marL="342900" indent="-342900" algn="l">
              <a:buFont typeface="+mj-lt"/>
              <a:buAutoNum type="arabicPeriod" startAt="3"/>
            </a:pPr>
            <a:endParaRPr lang="en-US" dirty="0">
              <a:solidFill>
                <a:srgbClr val="374151"/>
              </a:solidFill>
              <a:latin typeface="Söhne"/>
            </a:endParaRPr>
          </a:p>
          <a:p>
            <a:pPr marL="342900" indent="-342900" algn="l">
              <a:buFont typeface="+mj-lt"/>
              <a:buAutoNum type="arabicPeriod" startAt="3"/>
            </a:pPr>
            <a:endParaRPr lang="en-US" b="0" i="0" dirty="0">
              <a:solidFill>
                <a:srgbClr val="374151"/>
              </a:solidFill>
              <a:effectLst/>
              <a:latin typeface="Söhne"/>
            </a:endParaRPr>
          </a:p>
          <a:p>
            <a:pPr marL="342900" indent="-342900" algn="l">
              <a:buFont typeface="+mj-lt"/>
              <a:buAutoNum type="arabicPeriod" startAt="3"/>
            </a:pPr>
            <a:endParaRPr lang="en-US" b="0" i="0" dirty="0">
              <a:solidFill>
                <a:srgbClr val="374151"/>
              </a:solidFill>
              <a:effectLst/>
              <a:latin typeface="Söhne"/>
            </a:endParaRPr>
          </a:p>
          <a:p>
            <a:pPr marL="342900" indent="-342900" algn="l">
              <a:buFont typeface="+mj-lt"/>
              <a:buAutoNum type="arabicPeriod" startAt="3"/>
            </a:pPr>
            <a:r>
              <a:rPr lang="en-US" b="0" i="0" dirty="0">
                <a:solidFill>
                  <a:srgbClr val="374151"/>
                </a:solidFill>
                <a:effectLst/>
                <a:latin typeface="Söhne"/>
              </a:rPr>
              <a:t>Autopilot provides a leaderboard of candidate models with metrics, offering recommendations for the best-performing model. Complete visibility into feature engineering code, algorithms, and optimized hyperparameters ensures control and transparency in the model-building process.</a:t>
            </a:r>
          </a:p>
        </p:txBody>
      </p:sp>
    </p:spTree>
    <p:extLst>
      <p:ext uri="{BB962C8B-B14F-4D97-AF65-F5344CB8AC3E}">
        <p14:creationId xmlns:p14="http://schemas.microsoft.com/office/powerpoint/2010/main" val="352430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B60B71-B50F-5126-9410-DFC0C1AA565F}"/>
              </a:ext>
            </a:extLst>
          </p:cNvPr>
          <p:cNvPicPr>
            <a:picLocks noChangeAspect="1"/>
          </p:cNvPicPr>
          <p:nvPr/>
        </p:nvPicPr>
        <p:blipFill>
          <a:blip r:embed="rId2"/>
          <a:stretch>
            <a:fillRect/>
          </a:stretch>
        </p:blipFill>
        <p:spPr>
          <a:xfrm>
            <a:off x="108256" y="283046"/>
            <a:ext cx="5987744" cy="3551228"/>
          </a:xfrm>
          <a:prstGeom prst="rect">
            <a:avLst/>
          </a:prstGeom>
        </p:spPr>
      </p:pic>
      <p:pic>
        <p:nvPicPr>
          <p:cNvPr id="6" name="Picture 5">
            <a:extLst>
              <a:ext uri="{FF2B5EF4-FFF2-40B4-BE49-F238E27FC236}">
                <a16:creationId xmlns:a16="http://schemas.microsoft.com/office/drawing/2014/main" id="{357F294A-7B7A-1388-1712-0387C5407A75}"/>
              </a:ext>
            </a:extLst>
          </p:cNvPr>
          <p:cNvPicPr>
            <a:picLocks noChangeAspect="1"/>
          </p:cNvPicPr>
          <p:nvPr/>
        </p:nvPicPr>
        <p:blipFill>
          <a:blip r:embed="rId3"/>
          <a:stretch>
            <a:fillRect/>
          </a:stretch>
        </p:blipFill>
        <p:spPr>
          <a:xfrm>
            <a:off x="136831" y="3863275"/>
            <a:ext cx="7574936" cy="2918713"/>
          </a:xfrm>
          <a:prstGeom prst="rect">
            <a:avLst/>
          </a:prstGeom>
        </p:spPr>
      </p:pic>
      <p:sp>
        <p:nvSpPr>
          <p:cNvPr id="8" name="TextBox 7">
            <a:extLst>
              <a:ext uri="{FF2B5EF4-FFF2-40B4-BE49-F238E27FC236}">
                <a16:creationId xmlns:a16="http://schemas.microsoft.com/office/drawing/2014/main" id="{0A16981D-51E7-E3DF-24D0-F0002C26C405}"/>
              </a:ext>
            </a:extLst>
          </p:cNvPr>
          <p:cNvSpPr txBox="1"/>
          <p:nvPr/>
        </p:nvSpPr>
        <p:spPr>
          <a:xfrm>
            <a:off x="6201113" y="0"/>
            <a:ext cx="6093618" cy="6709529"/>
          </a:xfrm>
          <a:prstGeom prst="rect">
            <a:avLst/>
          </a:prstGeom>
          <a:noFill/>
        </p:spPr>
        <p:txBody>
          <a:bodyPr wrap="square">
            <a:spAutoFit/>
          </a:bodyPr>
          <a:lstStyle/>
          <a:p>
            <a:pPr marL="342900" indent="-342900" algn="l">
              <a:buFont typeface="+mj-lt"/>
              <a:buAutoNum type="arabicPeriod"/>
            </a:pPr>
            <a:r>
              <a:rPr lang="en-US" b="0" i="0" dirty="0">
                <a:solidFill>
                  <a:schemeClr val="tx1">
                    <a:lumMod val="95000"/>
                    <a:lumOff val="5000"/>
                  </a:schemeClr>
                </a:solidFill>
                <a:effectLst/>
                <a:latin typeface="Söhne"/>
              </a:rPr>
              <a:t>Autopilot generates resources and artifacts </a:t>
            </a:r>
            <a:r>
              <a:rPr lang="en-US" b="1" i="0" dirty="0">
                <a:solidFill>
                  <a:schemeClr val="tx1">
                    <a:lumMod val="95000"/>
                    <a:lumOff val="5000"/>
                  </a:schemeClr>
                </a:solidFill>
                <a:effectLst/>
                <a:latin typeface="Söhne"/>
              </a:rPr>
              <a:t>automatically </a:t>
            </a:r>
            <a:r>
              <a:rPr lang="en-US" b="0" i="0" dirty="0">
                <a:solidFill>
                  <a:schemeClr val="tx1">
                    <a:lumMod val="95000"/>
                    <a:lumOff val="5000"/>
                  </a:schemeClr>
                </a:solidFill>
                <a:effectLst/>
                <a:latin typeface="Söhne"/>
              </a:rPr>
              <a:t>upon completing a job. These artifacts include </a:t>
            </a:r>
            <a:r>
              <a:rPr lang="en-US" b="1" i="0" dirty="0">
                <a:solidFill>
                  <a:schemeClr val="tx1">
                    <a:lumMod val="95000"/>
                    <a:lumOff val="5000"/>
                  </a:schemeClr>
                </a:solidFill>
                <a:effectLst/>
                <a:latin typeface="Söhne"/>
              </a:rPr>
              <a:t>data transformation code</a:t>
            </a:r>
            <a:r>
              <a:rPr lang="en-US" b="0" i="0" dirty="0">
                <a:solidFill>
                  <a:schemeClr val="tx1">
                    <a:lumMod val="95000"/>
                    <a:lumOff val="5000"/>
                  </a:schemeClr>
                </a:solidFill>
                <a:effectLst/>
                <a:latin typeface="Söhne"/>
              </a:rPr>
              <a:t> and </a:t>
            </a:r>
            <a:r>
              <a:rPr lang="en-US" b="1" i="0" dirty="0">
                <a:solidFill>
                  <a:schemeClr val="tx1">
                    <a:lumMod val="95000"/>
                    <a:lumOff val="5000"/>
                  </a:schemeClr>
                </a:solidFill>
                <a:effectLst/>
                <a:latin typeface="Söhne"/>
              </a:rPr>
              <a:t>configuration code </a:t>
            </a:r>
            <a:r>
              <a:rPr lang="en-US" b="0" i="0" dirty="0">
                <a:solidFill>
                  <a:schemeClr val="tx1">
                    <a:lumMod val="95000"/>
                    <a:lumOff val="5000"/>
                  </a:schemeClr>
                </a:solidFill>
                <a:effectLst/>
                <a:latin typeface="Söhne"/>
              </a:rPr>
              <a:t>for data transformation and training.</a:t>
            </a:r>
          </a:p>
          <a:p>
            <a:pPr marL="228600" indent="-228600" algn="l">
              <a:buFont typeface="+mj-lt"/>
              <a:buAutoNum type="arabicPeriod"/>
            </a:pPr>
            <a:endParaRPr lang="en-US" sz="400" b="0" i="0" dirty="0">
              <a:solidFill>
                <a:schemeClr val="tx1">
                  <a:lumMod val="95000"/>
                  <a:lumOff val="5000"/>
                </a:schemeClr>
              </a:solidFill>
              <a:effectLst/>
              <a:latin typeface="Söhne"/>
            </a:endParaRPr>
          </a:p>
          <a:p>
            <a:pPr marL="342900" indent="-342900" algn="l">
              <a:buFont typeface="+mj-lt"/>
              <a:buAutoNum type="arabicPeriod"/>
            </a:pPr>
            <a:r>
              <a:rPr lang="en-US" b="0" i="0" dirty="0">
                <a:solidFill>
                  <a:schemeClr val="tx1">
                    <a:lumMod val="95000"/>
                    <a:lumOff val="5000"/>
                  </a:schemeClr>
                </a:solidFill>
                <a:effectLst/>
                <a:latin typeface="Söhne"/>
              </a:rPr>
              <a:t>Data exploration and candidate generation </a:t>
            </a:r>
            <a:r>
              <a:rPr lang="en-US" b="1" i="0" dirty="0">
                <a:solidFill>
                  <a:schemeClr val="tx1">
                    <a:lumMod val="95000"/>
                    <a:lumOff val="5000"/>
                  </a:schemeClr>
                </a:solidFill>
                <a:effectLst/>
                <a:latin typeface="Söhne"/>
              </a:rPr>
              <a:t>notebooks</a:t>
            </a:r>
            <a:r>
              <a:rPr lang="en-US" b="0" i="0" dirty="0">
                <a:solidFill>
                  <a:schemeClr val="tx1">
                    <a:lumMod val="95000"/>
                    <a:lumOff val="5000"/>
                  </a:schemeClr>
                </a:solidFill>
                <a:effectLst/>
                <a:latin typeface="Söhne"/>
              </a:rPr>
              <a:t> provide insights into data analysis and the steps for each candidate model. These artifacts offer visibility into each candidate and can be </a:t>
            </a:r>
            <a:r>
              <a:rPr lang="en-US" b="1" i="0" dirty="0">
                <a:solidFill>
                  <a:schemeClr val="tx1">
                    <a:lumMod val="95000"/>
                    <a:lumOff val="5000"/>
                  </a:schemeClr>
                </a:solidFill>
                <a:effectLst/>
                <a:latin typeface="Söhne"/>
              </a:rPr>
              <a:t>used for additional model refinements</a:t>
            </a:r>
            <a:r>
              <a:rPr lang="en-US" b="0" i="0" dirty="0">
                <a:solidFill>
                  <a:schemeClr val="tx1">
                    <a:lumMod val="95000"/>
                    <a:lumOff val="5000"/>
                  </a:schemeClr>
                </a:solidFill>
                <a:effectLst/>
                <a:latin typeface="Söhne"/>
              </a:rPr>
              <a:t>.</a:t>
            </a:r>
          </a:p>
          <a:p>
            <a:pPr marL="228600" indent="-228600" algn="l">
              <a:buFont typeface="+mj-lt"/>
              <a:buAutoNum type="arabicPeriod"/>
            </a:pPr>
            <a:endParaRPr lang="en-US" sz="400" b="0" i="0" dirty="0">
              <a:solidFill>
                <a:schemeClr val="tx1">
                  <a:lumMod val="95000"/>
                  <a:lumOff val="5000"/>
                </a:schemeClr>
              </a:solidFill>
              <a:effectLst/>
              <a:latin typeface="Söhne"/>
            </a:endParaRPr>
          </a:p>
          <a:p>
            <a:pPr marL="342900" indent="-342900" algn="l">
              <a:buFont typeface="+mj-lt"/>
              <a:buAutoNum type="arabicPeriod"/>
            </a:pPr>
            <a:r>
              <a:rPr lang="en-US" b="0" i="0" dirty="0">
                <a:solidFill>
                  <a:schemeClr val="tx1">
                    <a:lumMod val="95000"/>
                    <a:lumOff val="5000"/>
                  </a:schemeClr>
                </a:solidFill>
                <a:effectLst/>
                <a:latin typeface="Söhne"/>
              </a:rPr>
              <a:t>Autopilot creates </a:t>
            </a:r>
            <a:r>
              <a:rPr lang="en-US" b="1" i="0" dirty="0">
                <a:solidFill>
                  <a:schemeClr val="tx1">
                    <a:lumMod val="95000"/>
                    <a:lumOff val="5000"/>
                  </a:schemeClr>
                </a:solidFill>
                <a:effectLst/>
                <a:latin typeface="Söhne"/>
              </a:rPr>
              <a:t>training and validation </a:t>
            </a:r>
            <a:r>
              <a:rPr lang="en-US" b="0" i="0" dirty="0">
                <a:solidFill>
                  <a:schemeClr val="tx1">
                    <a:lumMod val="95000"/>
                    <a:lumOff val="5000"/>
                  </a:schemeClr>
                </a:solidFill>
                <a:effectLst/>
                <a:latin typeface="Söhne"/>
              </a:rPr>
              <a:t>datasets as a result of the data transformation code. </a:t>
            </a:r>
          </a:p>
          <a:p>
            <a:pPr marL="228600" indent="-228600" algn="l">
              <a:buFont typeface="+mj-lt"/>
              <a:buAutoNum type="arabicPeriod"/>
            </a:pPr>
            <a:endParaRPr lang="en-US" sz="400" b="0" i="0" dirty="0">
              <a:solidFill>
                <a:schemeClr val="tx1">
                  <a:lumMod val="95000"/>
                  <a:lumOff val="5000"/>
                </a:schemeClr>
              </a:solidFill>
              <a:effectLst/>
              <a:latin typeface="Söhne"/>
            </a:endParaRPr>
          </a:p>
          <a:p>
            <a:pPr marL="342900" indent="-342900" algn="l">
              <a:buFont typeface="+mj-lt"/>
              <a:buAutoNum type="arabicPeriod"/>
            </a:pPr>
            <a:r>
              <a:rPr lang="en-US" b="0" i="0" dirty="0">
                <a:solidFill>
                  <a:schemeClr val="tx1">
                    <a:lumMod val="95000"/>
                    <a:lumOff val="5000"/>
                  </a:schemeClr>
                </a:solidFill>
                <a:effectLst/>
                <a:latin typeface="Söhne"/>
              </a:rPr>
              <a:t>All resources and artifacts are </a:t>
            </a:r>
            <a:r>
              <a:rPr lang="en-US" i="0" dirty="0">
                <a:solidFill>
                  <a:schemeClr val="tx1">
                    <a:lumMod val="95000"/>
                    <a:lumOff val="5000"/>
                  </a:schemeClr>
                </a:solidFill>
                <a:effectLst/>
                <a:latin typeface="Söhne"/>
              </a:rPr>
              <a:t>stored</a:t>
            </a:r>
            <a:r>
              <a:rPr lang="en-US" b="0" i="0" dirty="0">
                <a:solidFill>
                  <a:schemeClr val="tx1">
                    <a:lumMod val="95000"/>
                    <a:lumOff val="5000"/>
                  </a:schemeClr>
                </a:solidFill>
                <a:effectLst/>
                <a:latin typeface="Söhne"/>
              </a:rPr>
              <a:t> in the specified S3 bucket. Autopilot </a:t>
            </a:r>
            <a:r>
              <a:rPr lang="en-US" b="1" i="0" dirty="0">
                <a:solidFill>
                  <a:schemeClr val="tx1">
                    <a:lumMod val="95000"/>
                    <a:lumOff val="5000"/>
                  </a:schemeClr>
                </a:solidFill>
                <a:effectLst/>
                <a:latin typeface="Söhne"/>
              </a:rPr>
              <a:t>runs multiple experiments </a:t>
            </a:r>
            <a:r>
              <a:rPr lang="en-US" b="0" i="0" dirty="0">
                <a:solidFill>
                  <a:schemeClr val="tx1">
                    <a:lumMod val="95000"/>
                    <a:lumOff val="5000"/>
                  </a:schemeClr>
                </a:solidFill>
                <a:effectLst/>
                <a:latin typeface="Söhne"/>
              </a:rPr>
              <a:t>to identify the best-performing candidate model. Trained model artifacts are </a:t>
            </a:r>
            <a:r>
              <a:rPr lang="en-US" b="1" i="0" dirty="0">
                <a:solidFill>
                  <a:schemeClr val="tx1">
                    <a:lumMod val="95000"/>
                    <a:lumOff val="5000"/>
                  </a:schemeClr>
                </a:solidFill>
                <a:effectLst/>
                <a:latin typeface="Söhne"/>
              </a:rPr>
              <a:t>stored in S3 </a:t>
            </a:r>
            <a:r>
              <a:rPr lang="en-US" b="0" i="0" dirty="0">
                <a:solidFill>
                  <a:schemeClr val="tx1">
                    <a:lumMod val="95000"/>
                    <a:lumOff val="5000"/>
                  </a:schemeClr>
                </a:solidFill>
                <a:effectLst/>
                <a:latin typeface="Söhne"/>
              </a:rPr>
              <a:t>for later use. Notebooks can be accessed both in S3 and the studio console. </a:t>
            </a:r>
          </a:p>
          <a:p>
            <a:pPr marL="228600" indent="-228600" algn="l">
              <a:buFont typeface="+mj-lt"/>
              <a:buAutoNum type="arabicPeriod"/>
            </a:pPr>
            <a:endParaRPr lang="en-US" sz="400" b="0" i="0" dirty="0">
              <a:solidFill>
                <a:schemeClr val="tx1">
                  <a:lumMod val="95000"/>
                  <a:lumOff val="5000"/>
                </a:schemeClr>
              </a:solidFill>
              <a:effectLst/>
              <a:latin typeface="Söhne"/>
            </a:endParaRPr>
          </a:p>
          <a:p>
            <a:pPr marL="342900" indent="-342900" algn="l">
              <a:buFont typeface="+mj-lt"/>
              <a:buAutoNum type="arabicPeriod"/>
            </a:pPr>
            <a:r>
              <a:rPr lang="en-US" b="0" i="0" dirty="0">
                <a:solidFill>
                  <a:schemeClr val="tx1">
                    <a:lumMod val="95000"/>
                    <a:lumOff val="5000"/>
                  </a:schemeClr>
                </a:solidFill>
                <a:effectLst/>
                <a:latin typeface="Söhne"/>
              </a:rPr>
              <a:t>Autopilot produces a </a:t>
            </a:r>
            <a:r>
              <a:rPr lang="en-US" b="1" i="0" dirty="0">
                <a:solidFill>
                  <a:schemeClr val="tx1">
                    <a:lumMod val="95000"/>
                    <a:lumOff val="5000"/>
                  </a:schemeClr>
                </a:solidFill>
                <a:effectLst/>
                <a:latin typeface="Söhne"/>
              </a:rPr>
              <a:t>leaderboard </a:t>
            </a:r>
            <a:r>
              <a:rPr lang="en-US" b="0" i="0" dirty="0">
                <a:solidFill>
                  <a:schemeClr val="tx1">
                    <a:lumMod val="95000"/>
                    <a:lumOff val="5000"/>
                  </a:schemeClr>
                </a:solidFill>
                <a:effectLst/>
                <a:latin typeface="Söhne"/>
              </a:rPr>
              <a:t>with metrics to easily identify the top-performing candidate. </a:t>
            </a:r>
          </a:p>
          <a:p>
            <a:pPr marL="228600" indent="-228600" algn="l">
              <a:buFont typeface="+mj-lt"/>
              <a:buAutoNum type="arabicPeriod"/>
            </a:pPr>
            <a:endParaRPr lang="en-US" sz="400" b="0" i="0" dirty="0">
              <a:solidFill>
                <a:schemeClr val="tx1">
                  <a:lumMod val="95000"/>
                  <a:lumOff val="5000"/>
                </a:schemeClr>
              </a:solidFill>
              <a:effectLst/>
              <a:latin typeface="Söhne"/>
            </a:endParaRPr>
          </a:p>
          <a:p>
            <a:pPr marL="342900" indent="-342900" algn="l">
              <a:buFont typeface="+mj-lt"/>
              <a:buAutoNum type="arabicPeriod"/>
            </a:pPr>
            <a:r>
              <a:rPr lang="en-US" b="0" i="0" dirty="0">
                <a:solidFill>
                  <a:schemeClr val="tx1">
                    <a:lumMod val="95000"/>
                    <a:lumOff val="5000"/>
                  </a:schemeClr>
                </a:solidFill>
                <a:effectLst/>
                <a:latin typeface="Söhne"/>
              </a:rPr>
              <a:t>Autopilot generates multiple model candidate pipelines, each combining feature engineering code, algorithms, and hyperparameter ranges. Hyperparameter tuning jobs are performed to find the best hyperparameters for each candidate pipeline.</a:t>
            </a:r>
          </a:p>
        </p:txBody>
      </p:sp>
    </p:spTree>
    <p:extLst>
      <p:ext uri="{BB962C8B-B14F-4D97-AF65-F5344CB8AC3E}">
        <p14:creationId xmlns:p14="http://schemas.microsoft.com/office/powerpoint/2010/main" val="390339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6BCB-4FE9-C32C-1FDE-67FD4EAD4A15}"/>
              </a:ext>
            </a:extLst>
          </p:cNvPr>
          <p:cNvSpPr>
            <a:spLocks noGrp="1"/>
          </p:cNvSpPr>
          <p:nvPr>
            <p:ph type="title"/>
          </p:nvPr>
        </p:nvSpPr>
        <p:spPr>
          <a:xfrm>
            <a:off x="381000" y="209850"/>
            <a:ext cx="3897702" cy="635539"/>
          </a:xfrm>
        </p:spPr>
        <p:txBody>
          <a:bodyPr>
            <a:normAutofit fontScale="90000"/>
          </a:bodyPr>
          <a:lstStyle/>
          <a:p>
            <a:r>
              <a:rPr lang="en-IN" dirty="0"/>
              <a:t>Model Hosting</a:t>
            </a:r>
          </a:p>
        </p:txBody>
      </p:sp>
      <p:pic>
        <p:nvPicPr>
          <p:cNvPr id="5" name="Picture 4">
            <a:extLst>
              <a:ext uri="{FF2B5EF4-FFF2-40B4-BE49-F238E27FC236}">
                <a16:creationId xmlns:a16="http://schemas.microsoft.com/office/drawing/2014/main" id="{8F37684D-0E3A-0310-3729-1C6C48390A51}"/>
              </a:ext>
            </a:extLst>
          </p:cNvPr>
          <p:cNvPicPr>
            <a:picLocks noChangeAspect="1"/>
          </p:cNvPicPr>
          <p:nvPr/>
        </p:nvPicPr>
        <p:blipFill>
          <a:blip r:embed="rId2"/>
          <a:stretch>
            <a:fillRect/>
          </a:stretch>
        </p:blipFill>
        <p:spPr>
          <a:xfrm>
            <a:off x="1391975" y="1275350"/>
            <a:ext cx="9408050" cy="4307299"/>
          </a:xfrm>
          <a:prstGeom prst="rect">
            <a:avLst/>
          </a:prstGeom>
        </p:spPr>
      </p:pic>
    </p:spTree>
    <p:extLst>
      <p:ext uri="{BB962C8B-B14F-4D97-AF65-F5344CB8AC3E}">
        <p14:creationId xmlns:p14="http://schemas.microsoft.com/office/powerpoint/2010/main" val="12531206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294</TotalTime>
  <Words>960</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Comic Sans MS</vt:lpstr>
      <vt:lpstr>Söhne</vt:lpstr>
      <vt:lpstr>Retrospect</vt:lpstr>
      <vt:lpstr>Sagemaker Autopilot and Model Hosting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Hosting</vt:lpstr>
      <vt:lpstr>Model Hosting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Sagemaker Autopilot and Model Hosting</dc:title>
  <dc:creator>Kamesh Dubey</dc:creator>
  <cp:lastModifiedBy>Kamesh Dubey</cp:lastModifiedBy>
  <cp:revision>1</cp:revision>
  <dcterms:created xsi:type="dcterms:W3CDTF">2023-08-26T07:39:08Z</dcterms:created>
  <dcterms:modified xsi:type="dcterms:W3CDTF">2023-08-26T12:33:25Z</dcterms:modified>
</cp:coreProperties>
</file>