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7" r:id="rId4"/>
  </p:sldMasterIdLst>
  <p:notesMasterIdLst>
    <p:notesMasterId r:id="rId14"/>
  </p:notesMasterIdLst>
  <p:sldIdLst>
    <p:sldId id="291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28" userDrawn="1">
          <p15:clr>
            <a:srgbClr val="A4A3A4"/>
          </p15:clr>
        </p15:guide>
        <p15:guide id="4" orient="horz" pos="3792" userDrawn="1">
          <p15:clr>
            <a:srgbClr val="A4A3A4"/>
          </p15:clr>
        </p15:guide>
        <p15:guide id="5" orient="horz" pos="888" userDrawn="1">
          <p15:clr>
            <a:srgbClr val="A4A3A4"/>
          </p15:clr>
        </p15:guide>
        <p15:guide id="6" pos="288" userDrawn="1">
          <p15:clr>
            <a:srgbClr val="A4A3A4"/>
          </p15:clr>
        </p15:guide>
        <p15:guide id="7" pos="7368" userDrawn="1">
          <p15:clr>
            <a:srgbClr val="A4A3A4"/>
          </p15:clr>
        </p15:guide>
        <p15:guide id="8" orient="horz" pos="2976" userDrawn="1">
          <p15:clr>
            <a:srgbClr val="A4A3A4"/>
          </p15:clr>
        </p15:guide>
        <p15:guide id="9" orient="horz" pos="1440" userDrawn="1">
          <p15:clr>
            <a:srgbClr val="A4A3A4"/>
          </p15:clr>
        </p15:guide>
        <p15:guide id="10" pos="2328" userDrawn="1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2" pos="13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9AA"/>
    <a:srgbClr val="FB9AAA"/>
    <a:srgbClr val="323232"/>
    <a:srgbClr val="D4636B"/>
    <a:srgbClr val="E4E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4694"/>
  </p:normalViewPr>
  <p:slideViewPr>
    <p:cSldViewPr snapToGrid="0" showGuides="1">
      <p:cViewPr varScale="1">
        <p:scale>
          <a:sx n="78" d="100"/>
          <a:sy n="78" d="100"/>
        </p:scale>
        <p:origin x="566" y="62"/>
      </p:cViewPr>
      <p:guideLst>
        <p:guide orient="horz" pos="1224"/>
        <p:guide pos="3840"/>
        <p:guide orient="horz" pos="2328"/>
        <p:guide orient="horz" pos="3792"/>
        <p:guide orient="horz" pos="888"/>
        <p:guide pos="288"/>
        <p:guide pos="7368"/>
        <p:guide orient="horz" pos="2976"/>
        <p:guide orient="horz" pos="1440"/>
        <p:guide pos="2328"/>
        <p:guide pos="5760"/>
        <p:guide pos="1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635609295"/>
        <c:axId val="635598255"/>
      </c:barChart>
      <c:catAx>
        <c:axId val="63560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598255"/>
        <c:crosses val="autoZero"/>
        <c:auto val="1"/>
        <c:lblAlgn val="ctr"/>
        <c:lblOffset val="100"/>
        <c:noMultiLvlLbl val="0"/>
      </c:catAx>
      <c:valAx>
        <c:axId val="6355982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609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710672586234329"/>
          <c:y val="0.2185249985306949"/>
          <c:w val="0.42879468575146218"/>
          <c:h val="0.7814750014693050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Sum of casual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cat>
            <c:strRef>
              <c:f>Sheet1!$A$2:$A$94</c:f>
              <c:strCache>
                <c:ptCount val="93"/>
                <c:pt idx="0">
                  <c:v>1/1/2011</c:v>
                </c:pt>
                <c:pt idx="1">
                  <c:v>Saturday</c:v>
                </c:pt>
                <c:pt idx="2">
                  <c:v>1/2/2011</c:v>
                </c:pt>
                <c:pt idx="3">
                  <c:v>Sunday</c:v>
                </c:pt>
                <c:pt idx="4">
                  <c:v>1/3/2011</c:v>
                </c:pt>
                <c:pt idx="5">
                  <c:v>Monday</c:v>
                </c:pt>
                <c:pt idx="6">
                  <c:v>1/4/2011</c:v>
                </c:pt>
                <c:pt idx="7">
                  <c:v>Tuesday</c:v>
                </c:pt>
                <c:pt idx="8">
                  <c:v>1/5/2011</c:v>
                </c:pt>
                <c:pt idx="9">
                  <c:v>Wednesday</c:v>
                </c:pt>
                <c:pt idx="10">
                  <c:v>1/6/2011</c:v>
                </c:pt>
                <c:pt idx="11">
                  <c:v>Thursday</c:v>
                </c:pt>
                <c:pt idx="12">
                  <c:v>1/7/2011</c:v>
                </c:pt>
                <c:pt idx="13">
                  <c:v>Friday</c:v>
                </c:pt>
                <c:pt idx="14">
                  <c:v>1/8/2011</c:v>
                </c:pt>
                <c:pt idx="15">
                  <c:v>Saturday</c:v>
                </c:pt>
                <c:pt idx="16">
                  <c:v>1/9/2011</c:v>
                </c:pt>
                <c:pt idx="17">
                  <c:v>Sunday</c:v>
                </c:pt>
                <c:pt idx="18">
                  <c:v>1/10/2011</c:v>
                </c:pt>
                <c:pt idx="19">
                  <c:v>Monday</c:v>
                </c:pt>
                <c:pt idx="20">
                  <c:v>1/11/2011</c:v>
                </c:pt>
                <c:pt idx="21">
                  <c:v>Tuesday</c:v>
                </c:pt>
                <c:pt idx="22">
                  <c:v>1/12/2011</c:v>
                </c:pt>
                <c:pt idx="23">
                  <c:v>Wednesday</c:v>
                </c:pt>
                <c:pt idx="24">
                  <c:v>1/13/2011</c:v>
                </c:pt>
                <c:pt idx="25">
                  <c:v>Thursday</c:v>
                </c:pt>
                <c:pt idx="26">
                  <c:v>1/14/2011</c:v>
                </c:pt>
                <c:pt idx="27">
                  <c:v>Friday</c:v>
                </c:pt>
                <c:pt idx="28">
                  <c:v>1/15/2011</c:v>
                </c:pt>
                <c:pt idx="29">
                  <c:v>Saturday</c:v>
                </c:pt>
                <c:pt idx="30">
                  <c:v>1/16/2011</c:v>
                </c:pt>
                <c:pt idx="31">
                  <c:v>Sunday</c:v>
                </c:pt>
                <c:pt idx="32">
                  <c:v>1/17/2011</c:v>
                </c:pt>
                <c:pt idx="33">
                  <c:v>Monday</c:v>
                </c:pt>
                <c:pt idx="34">
                  <c:v>1/18/2011</c:v>
                </c:pt>
                <c:pt idx="35">
                  <c:v>Tuesday</c:v>
                </c:pt>
                <c:pt idx="36">
                  <c:v>1/19/2011</c:v>
                </c:pt>
                <c:pt idx="37">
                  <c:v>Wednesday</c:v>
                </c:pt>
                <c:pt idx="38">
                  <c:v>1/20/2011</c:v>
                </c:pt>
                <c:pt idx="39">
                  <c:v>Thursday</c:v>
                </c:pt>
                <c:pt idx="40">
                  <c:v>1/21/2011</c:v>
                </c:pt>
                <c:pt idx="41">
                  <c:v>Friday</c:v>
                </c:pt>
                <c:pt idx="42">
                  <c:v>1/22/2011</c:v>
                </c:pt>
                <c:pt idx="43">
                  <c:v>Saturday</c:v>
                </c:pt>
                <c:pt idx="44">
                  <c:v>1/23/2011</c:v>
                </c:pt>
                <c:pt idx="45">
                  <c:v>Sunday</c:v>
                </c:pt>
                <c:pt idx="46">
                  <c:v>1/24/2011</c:v>
                </c:pt>
                <c:pt idx="47">
                  <c:v>Monday</c:v>
                </c:pt>
                <c:pt idx="48">
                  <c:v>1/25/2011</c:v>
                </c:pt>
                <c:pt idx="49">
                  <c:v>Tuesday</c:v>
                </c:pt>
                <c:pt idx="50">
                  <c:v>1/26/2011</c:v>
                </c:pt>
                <c:pt idx="51">
                  <c:v>Wednesday</c:v>
                </c:pt>
                <c:pt idx="52">
                  <c:v>1/27/2011</c:v>
                </c:pt>
                <c:pt idx="53">
                  <c:v>Thursday</c:v>
                </c:pt>
                <c:pt idx="54">
                  <c:v>1/28/2011</c:v>
                </c:pt>
                <c:pt idx="55">
                  <c:v>Friday</c:v>
                </c:pt>
                <c:pt idx="56">
                  <c:v>1/29/2011</c:v>
                </c:pt>
                <c:pt idx="57">
                  <c:v>Saturday</c:v>
                </c:pt>
                <c:pt idx="58">
                  <c:v>1/30/2011</c:v>
                </c:pt>
                <c:pt idx="59">
                  <c:v>Sunday</c:v>
                </c:pt>
                <c:pt idx="60">
                  <c:v>1/31/2011</c:v>
                </c:pt>
                <c:pt idx="61">
                  <c:v>Monday</c:v>
                </c:pt>
                <c:pt idx="62">
                  <c:v>2/1/2011</c:v>
                </c:pt>
                <c:pt idx="63">
                  <c:v>Tuesday</c:v>
                </c:pt>
                <c:pt idx="64">
                  <c:v>2/2/2011</c:v>
                </c:pt>
                <c:pt idx="65">
                  <c:v>Wednesday</c:v>
                </c:pt>
                <c:pt idx="66">
                  <c:v>2/3/2011</c:v>
                </c:pt>
                <c:pt idx="67">
                  <c:v>Thursday</c:v>
                </c:pt>
                <c:pt idx="68">
                  <c:v>2/4/2011</c:v>
                </c:pt>
                <c:pt idx="69">
                  <c:v>Friday</c:v>
                </c:pt>
                <c:pt idx="70">
                  <c:v>2/5/2011</c:v>
                </c:pt>
                <c:pt idx="71">
                  <c:v>Saturday</c:v>
                </c:pt>
                <c:pt idx="72">
                  <c:v>2/6/2011</c:v>
                </c:pt>
                <c:pt idx="73">
                  <c:v>Sunday</c:v>
                </c:pt>
                <c:pt idx="74">
                  <c:v>2/7/2011</c:v>
                </c:pt>
                <c:pt idx="75">
                  <c:v>Monday</c:v>
                </c:pt>
                <c:pt idx="76">
                  <c:v>2/8/2011</c:v>
                </c:pt>
                <c:pt idx="77">
                  <c:v>Tuesday</c:v>
                </c:pt>
                <c:pt idx="78">
                  <c:v>2/9/2011</c:v>
                </c:pt>
                <c:pt idx="79">
                  <c:v>Wednesday</c:v>
                </c:pt>
                <c:pt idx="80">
                  <c:v>2/10/2011</c:v>
                </c:pt>
                <c:pt idx="81">
                  <c:v>Thursday</c:v>
                </c:pt>
                <c:pt idx="82">
                  <c:v>2/11/2011</c:v>
                </c:pt>
                <c:pt idx="83">
                  <c:v>Friday</c:v>
                </c:pt>
                <c:pt idx="84">
                  <c:v>2/12/2011</c:v>
                </c:pt>
                <c:pt idx="85">
                  <c:v>Saturday</c:v>
                </c:pt>
                <c:pt idx="86">
                  <c:v>2/13/2011</c:v>
                </c:pt>
                <c:pt idx="87">
                  <c:v>Sunday</c:v>
                </c:pt>
                <c:pt idx="88">
                  <c:v>2/14/2011</c:v>
                </c:pt>
                <c:pt idx="89">
                  <c:v>Monday</c:v>
                </c:pt>
                <c:pt idx="90">
                  <c:v>(blank)</c:v>
                </c:pt>
                <c:pt idx="91">
                  <c:v>Saturday</c:v>
                </c:pt>
                <c:pt idx="92">
                  <c:v>Grand Total</c:v>
                </c:pt>
              </c:strCache>
            </c:strRef>
          </c:cat>
          <c:val>
            <c:numRef>
              <c:f>Sheet1!$B$2:$B$94</c:f>
              <c:numCache>
                <c:formatCode>0.00%</c:formatCode>
                <c:ptCount val="93"/>
                <c:pt idx="0">
                  <c:v>6.7262751473277788E-2</c:v>
                </c:pt>
                <c:pt idx="1">
                  <c:v>6.7262751473277788E-2</c:v>
                </c:pt>
                <c:pt idx="2">
                  <c:v>2.6620605567973989E-2</c:v>
                </c:pt>
                <c:pt idx="3">
                  <c:v>2.6620605567973989E-2</c:v>
                </c:pt>
                <c:pt idx="4">
                  <c:v>2.4385287543182279E-2</c:v>
                </c:pt>
                <c:pt idx="5">
                  <c:v>2.4385287543182279E-2</c:v>
                </c:pt>
                <c:pt idx="6">
                  <c:v>2.1946758788864051E-2</c:v>
                </c:pt>
                <c:pt idx="7">
                  <c:v>2.1946758788864051E-2</c:v>
                </c:pt>
                <c:pt idx="8">
                  <c:v>1.6663279821174558E-2</c:v>
                </c:pt>
                <c:pt idx="9">
                  <c:v>1.6663279821174558E-2</c:v>
                </c:pt>
                <c:pt idx="10">
                  <c:v>1.7882544198333673E-2</c:v>
                </c:pt>
                <c:pt idx="11">
                  <c:v>1.7882544198333673E-2</c:v>
                </c:pt>
                <c:pt idx="12">
                  <c:v>3.007518796992481E-2</c:v>
                </c:pt>
                <c:pt idx="13">
                  <c:v>3.007518796992481E-2</c:v>
                </c:pt>
                <c:pt idx="14">
                  <c:v>1.3818329607803293E-2</c:v>
                </c:pt>
                <c:pt idx="15">
                  <c:v>1.3818329607803293E-2</c:v>
                </c:pt>
                <c:pt idx="16">
                  <c:v>1.0973379394432025E-2</c:v>
                </c:pt>
                <c:pt idx="17">
                  <c:v>1.0973379394432025E-2</c:v>
                </c:pt>
                <c:pt idx="18">
                  <c:v>8.3316399105872792E-3</c:v>
                </c:pt>
                <c:pt idx="19">
                  <c:v>8.3316399105872792E-3</c:v>
                </c:pt>
                <c:pt idx="20">
                  <c:v>8.7380613696403167E-3</c:v>
                </c:pt>
                <c:pt idx="21">
                  <c:v>8.7380613696403167E-3</c:v>
                </c:pt>
                <c:pt idx="22">
                  <c:v>5.0802682381629752E-3</c:v>
                </c:pt>
                <c:pt idx="23">
                  <c:v>5.0802682381629752E-3</c:v>
                </c:pt>
                <c:pt idx="24">
                  <c:v>7.7220077220077222E-3</c:v>
                </c:pt>
                <c:pt idx="25">
                  <c:v>7.7220077220077222E-3</c:v>
                </c:pt>
                <c:pt idx="26">
                  <c:v>1.0973379394432025E-2</c:v>
                </c:pt>
                <c:pt idx="27">
                  <c:v>1.0973379394432025E-2</c:v>
                </c:pt>
                <c:pt idx="28">
                  <c:v>4.5112781954887216E-2</c:v>
                </c:pt>
                <c:pt idx="29">
                  <c:v>4.5112781954887216E-2</c:v>
                </c:pt>
                <c:pt idx="30">
                  <c:v>5.1005893111156268E-2</c:v>
                </c:pt>
                <c:pt idx="31">
                  <c:v>5.1005893111156268E-2</c:v>
                </c:pt>
                <c:pt idx="32">
                  <c:v>2.3775655354602722E-2</c:v>
                </c:pt>
                <c:pt idx="33">
                  <c:v>2.3775655354602722E-2</c:v>
                </c:pt>
                <c:pt idx="34">
                  <c:v>1.828896565738671E-3</c:v>
                </c:pt>
                <c:pt idx="35">
                  <c:v>1.828896565738671E-3</c:v>
                </c:pt>
                <c:pt idx="36">
                  <c:v>1.5850436903068484E-2</c:v>
                </c:pt>
                <c:pt idx="37">
                  <c:v>1.5850436903068484E-2</c:v>
                </c:pt>
                <c:pt idx="38">
                  <c:v>1.6866490550701076E-2</c:v>
                </c:pt>
                <c:pt idx="39">
                  <c:v>1.6866490550701076E-2</c:v>
                </c:pt>
                <c:pt idx="40">
                  <c:v>1.5240804714488925E-2</c:v>
                </c:pt>
                <c:pt idx="41">
                  <c:v>1.5240804714488925E-2</c:v>
                </c:pt>
                <c:pt idx="42">
                  <c:v>1.8898597845966265E-2</c:v>
                </c:pt>
                <c:pt idx="43">
                  <c:v>1.8898597845966265E-2</c:v>
                </c:pt>
                <c:pt idx="44">
                  <c:v>3.048160942897785E-2</c:v>
                </c:pt>
                <c:pt idx="45">
                  <c:v>3.048160942897785E-2</c:v>
                </c:pt>
                <c:pt idx="46">
                  <c:v>1.7476122739280633E-2</c:v>
                </c:pt>
                <c:pt idx="47">
                  <c:v>1.7476122739280633E-2</c:v>
                </c:pt>
                <c:pt idx="48">
                  <c:v>3.7797195691932531E-2</c:v>
                </c:pt>
                <c:pt idx="49">
                  <c:v>3.7797195691932531E-2</c:v>
                </c:pt>
                <c:pt idx="50">
                  <c:v>6.9091648039016464E-3</c:v>
                </c:pt>
                <c:pt idx="51">
                  <c:v>6.9091648039016464E-3</c:v>
                </c:pt>
                <c:pt idx="52">
                  <c:v>3.0481609428977849E-3</c:v>
                </c:pt>
                <c:pt idx="53">
                  <c:v>3.0481609428977849E-3</c:v>
                </c:pt>
                <c:pt idx="54">
                  <c:v>6.0963218857955697E-3</c:v>
                </c:pt>
                <c:pt idx="55">
                  <c:v>6.0963218857955697E-3</c:v>
                </c:pt>
                <c:pt idx="56">
                  <c:v>2.45884982727088E-2</c:v>
                </c:pt>
                <c:pt idx="57">
                  <c:v>2.45884982727088E-2</c:v>
                </c:pt>
                <c:pt idx="58">
                  <c:v>2.8652712863239178E-2</c:v>
                </c:pt>
                <c:pt idx="59">
                  <c:v>2.8652712863239178E-2</c:v>
                </c:pt>
                <c:pt idx="60">
                  <c:v>8.7380613696403167E-3</c:v>
                </c:pt>
                <c:pt idx="61">
                  <c:v>8.7380613696403167E-3</c:v>
                </c:pt>
                <c:pt idx="62">
                  <c:v>9.1444828286933542E-3</c:v>
                </c:pt>
                <c:pt idx="63">
                  <c:v>9.1444828286933542E-3</c:v>
                </c:pt>
                <c:pt idx="64">
                  <c:v>1.4834383255435887E-2</c:v>
                </c:pt>
                <c:pt idx="65">
                  <c:v>1.4834383255435887E-2</c:v>
                </c:pt>
                <c:pt idx="66">
                  <c:v>1.2802275960170697E-2</c:v>
                </c:pt>
                <c:pt idx="67">
                  <c:v>1.2802275960170697E-2</c:v>
                </c:pt>
                <c:pt idx="68">
                  <c:v>1.7882544198333673E-2</c:v>
                </c:pt>
                <c:pt idx="69">
                  <c:v>1.7882544198333673E-2</c:v>
                </c:pt>
                <c:pt idx="70">
                  <c:v>2.011786222312538E-2</c:v>
                </c:pt>
                <c:pt idx="71">
                  <c:v>2.011786222312538E-2</c:v>
                </c:pt>
                <c:pt idx="72">
                  <c:v>7.1733387522861208E-2</c:v>
                </c:pt>
                <c:pt idx="73">
                  <c:v>7.1733387522861208E-2</c:v>
                </c:pt>
                <c:pt idx="74">
                  <c:v>2.4994919731761836E-2</c:v>
                </c:pt>
                <c:pt idx="75">
                  <c:v>2.4994919731761836E-2</c:v>
                </c:pt>
                <c:pt idx="76">
                  <c:v>1.2192643771591139E-2</c:v>
                </c:pt>
                <c:pt idx="77">
                  <c:v>1.2192643771591139E-2</c:v>
                </c:pt>
                <c:pt idx="78">
                  <c:v>1.0770168664905507E-2</c:v>
                </c:pt>
                <c:pt idx="79">
                  <c:v>1.0770168664905507E-2</c:v>
                </c:pt>
                <c:pt idx="80">
                  <c:v>9.9573257467994308E-3</c:v>
                </c:pt>
                <c:pt idx="81">
                  <c:v>9.9573257467994308E-3</c:v>
                </c:pt>
                <c:pt idx="82">
                  <c:v>3.048160942897785E-2</c:v>
                </c:pt>
                <c:pt idx="83">
                  <c:v>3.048160942897785E-2</c:v>
                </c:pt>
                <c:pt idx="84">
                  <c:v>5.8931111562690507E-2</c:v>
                </c:pt>
                <c:pt idx="85">
                  <c:v>5.8931111562690507E-2</c:v>
                </c:pt>
                <c:pt idx="86">
                  <c:v>8.0268238162975E-2</c:v>
                </c:pt>
                <c:pt idx="87">
                  <c:v>8.0268238162975E-2</c:v>
                </c:pt>
                <c:pt idx="88">
                  <c:v>3.0481609428977849E-3</c:v>
                </c:pt>
                <c:pt idx="89">
                  <c:v>3.0481609428977849E-3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7-4576-A49C-CC15474C0C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Sum of registered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dPt>
          <c:cat>
            <c:strRef>
              <c:f>Sheet1!$A$2:$A$94</c:f>
              <c:strCache>
                <c:ptCount val="93"/>
                <c:pt idx="0">
                  <c:v>1/1/2011</c:v>
                </c:pt>
                <c:pt idx="1">
                  <c:v>Saturday</c:v>
                </c:pt>
                <c:pt idx="2">
                  <c:v>1/2/2011</c:v>
                </c:pt>
                <c:pt idx="3">
                  <c:v>Sunday</c:v>
                </c:pt>
                <c:pt idx="4">
                  <c:v>1/3/2011</c:v>
                </c:pt>
                <c:pt idx="5">
                  <c:v>Monday</c:v>
                </c:pt>
                <c:pt idx="6">
                  <c:v>1/4/2011</c:v>
                </c:pt>
                <c:pt idx="7">
                  <c:v>Tuesday</c:v>
                </c:pt>
                <c:pt idx="8">
                  <c:v>1/5/2011</c:v>
                </c:pt>
                <c:pt idx="9">
                  <c:v>Wednesday</c:v>
                </c:pt>
                <c:pt idx="10">
                  <c:v>1/6/2011</c:v>
                </c:pt>
                <c:pt idx="11">
                  <c:v>Thursday</c:v>
                </c:pt>
                <c:pt idx="12">
                  <c:v>1/7/2011</c:v>
                </c:pt>
                <c:pt idx="13">
                  <c:v>Friday</c:v>
                </c:pt>
                <c:pt idx="14">
                  <c:v>1/8/2011</c:v>
                </c:pt>
                <c:pt idx="15">
                  <c:v>Saturday</c:v>
                </c:pt>
                <c:pt idx="16">
                  <c:v>1/9/2011</c:v>
                </c:pt>
                <c:pt idx="17">
                  <c:v>Sunday</c:v>
                </c:pt>
                <c:pt idx="18">
                  <c:v>1/10/2011</c:v>
                </c:pt>
                <c:pt idx="19">
                  <c:v>Monday</c:v>
                </c:pt>
                <c:pt idx="20">
                  <c:v>1/11/2011</c:v>
                </c:pt>
                <c:pt idx="21">
                  <c:v>Tuesday</c:v>
                </c:pt>
                <c:pt idx="22">
                  <c:v>1/12/2011</c:v>
                </c:pt>
                <c:pt idx="23">
                  <c:v>Wednesday</c:v>
                </c:pt>
                <c:pt idx="24">
                  <c:v>1/13/2011</c:v>
                </c:pt>
                <c:pt idx="25">
                  <c:v>Thursday</c:v>
                </c:pt>
                <c:pt idx="26">
                  <c:v>1/14/2011</c:v>
                </c:pt>
                <c:pt idx="27">
                  <c:v>Friday</c:v>
                </c:pt>
                <c:pt idx="28">
                  <c:v>1/15/2011</c:v>
                </c:pt>
                <c:pt idx="29">
                  <c:v>Saturday</c:v>
                </c:pt>
                <c:pt idx="30">
                  <c:v>1/16/2011</c:v>
                </c:pt>
                <c:pt idx="31">
                  <c:v>Sunday</c:v>
                </c:pt>
                <c:pt idx="32">
                  <c:v>1/17/2011</c:v>
                </c:pt>
                <c:pt idx="33">
                  <c:v>Monday</c:v>
                </c:pt>
                <c:pt idx="34">
                  <c:v>1/18/2011</c:v>
                </c:pt>
                <c:pt idx="35">
                  <c:v>Tuesday</c:v>
                </c:pt>
                <c:pt idx="36">
                  <c:v>1/19/2011</c:v>
                </c:pt>
                <c:pt idx="37">
                  <c:v>Wednesday</c:v>
                </c:pt>
                <c:pt idx="38">
                  <c:v>1/20/2011</c:v>
                </c:pt>
                <c:pt idx="39">
                  <c:v>Thursday</c:v>
                </c:pt>
                <c:pt idx="40">
                  <c:v>1/21/2011</c:v>
                </c:pt>
                <c:pt idx="41">
                  <c:v>Friday</c:v>
                </c:pt>
                <c:pt idx="42">
                  <c:v>1/22/2011</c:v>
                </c:pt>
                <c:pt idx="43">
                  <c:v>Saturday</c:v>
                </c:pt>
                <c:pt idx="44">
                  <c:v>1/23/2011</c:v>
                </c:pt>
                <c:pt idx="45">
                  <c:v>Sunday</c:v>
                </c:pt>
                <c:pt idx="46">
                  <c:v>1/24/2011</c:v>
                </c:pt>
                <c:pt idx="47">
                  <c:v>Monday</c:v>
                </c:pt>
                <c:pt idx="48">
                  <c:v>1/25/2011</c:v>
                </c:pt>
                <c:pt idx="49">
                  <c:v>Tuesday</c:v>
                </c:pt>
                <c:pt idx="50">
                  <c:v>1/26/2011</c:v>
                </c:pt>
                <c:pt idx="51">
                  <c:v>Wednesday</c:v>
                </c:pt>
                <c:pt idx="52">
                  <c:v>1/27/2011</c:v>
                </c:pt>
                <c:pt idx="53">
                  <c:v>Thursday</c:v>
                </c:pt>
                <c:pt idx="54">
                  <c:v>1/28/2011</c:v>
                </c:pt>
                <c:pt idx="55">
                  <c:v>Friday</c:v>
                </c:pt>
                <c:pt idx="56">
                  <c:v>1/29/2011</c:v>
                </c:pt>
                <c:pt idx="57">
                  <c:v>Saturday</c:v>
                </c:pt>
                <c:pt idx="58">
                  <c:v>1/30/2011</c:v>
                </c:pt>
                <c:pt idx="59">
                  <c:v>Sunday</c:v>
                </c:pt>
                <c:pt idx="60">
                  <c:v>1/31/2011</c:v>
                </c:pt>
                <c:pt idx="61">
                  <c:v>Monday</c:v>
                </c:pt>
                <c:pt idx="62">
                  <c:v>2/1/2011</c:v>
                </c:pt>
                <c:pt idx="63">
                  <c:v>Tuesday</c:v>
                </c:pt>
                <c:pt idx="64">
                  <c:v>2/2/2011</c:v>
                </c:pt>
                <c:pt idx="65">
                  <c:v>Wednesday</c:v>
                </c:pt>
                <c:pt idx="66">
                  <c:v>2/3/2011</c:v>
                </c:pt>
                <c:pt idx="67">
                  <c:v>Thursday</c:v>
                </c:pt>
                <c:pt idx="68">
                  <c:v>2/4/2011</c:v>
                </c:pt>
                <c:pt idx="69">
                  <c:v>Friday</c:v>
                </c:pt>
                <c:pt idx="70">
                  <c:v>2/5/2011</c:v>
                </c:pt>
                <c:pt idx="71">
                  <c:v>Saturday</c:v>
                </c:pt>
                <c:pt idx="72">
                  <c:v>2/6/2011</c:v>
                </c:pt>
                <c:pt idx="73">
                  <c:v>Sunday</c:v>
                </c:pt>
                <c:pt idx="74">
                  <c:v>2/7/2011</c:v>
                </c:pt>
                <c:pt idx="75">
                  <c:v>Monday</c:v>
                </c:pt>
                <c:pt idx="76">
                  <c:v>2/8/2011</c:v>
                </c:pt>
                <c:pt idx="77">
                  <c:v>Tuesday</c:v>
                </c:pt>
                <c:pt idx="78">
                  <c:v>2/9/2011</c:v>
                </c:pt>
                <c:pt idx="79">
                  <c:v>Wednesday</c:v>
                </c:pt>
                <c:pt idx="80">
                  <c:v>2/10/2011</c:v>
                </c:pt>
                <c:pt idx="81">
                  <c:v>Thursday</c:v>
                </c:pt>
                <c:pt idx="82">
                  <c:v>2/11/2011</c:v>
                </c:pt>
                <c:pt idx="83">
                  <c:v>Friday</c:v>
                </c:pt>
                <c:pt idx="84">
                  <c:v>2/12/2011</c:v>
                </c:pt>
                <c:pt idx="85">
                  <c:v>Saturday</c:v>
                </c:pt>
                <c:pt idx="86">
                  <c:v>2/13/2011</c:v>
                </c:pt>
                <c:pt idx="87">
                  <c:v>Sunday</c:v>
                </c:pt>
                <c:pt idx="88">
                  <c:v>2/14/2011</c:v>
                </c:pt>
                <c:pt idx="89">
                  <c:v>Monday</c:v>
                </c:pt>
                <c:pt idx="90">
                  <c:v>(blank)</c:v>
                </c:pt>
                <c:pt idx="91">
                  <c:v>Saturday</c:v>
                </c:pt>
                <c:pt idx="92">
                  <c:v>Grand Total</c:v>
                </c:pt>
              </c:strCache>
            </c:strRef>
          </c:cat>
          <c:val>
            <c:numRef>
              <c:f>Sheet1!$C$2:$C$94</c:f>
              <c:numCache>
                <c:formatCode>0.00%</c:formatCode>
                <c:ptCount val="93"/>
                <c:pt idx="0">
                  <c:v>1.2251091171346684E-2</c:v>
                </c:pt>
                <c:pt idx="1">
                  <c:v>1.2251091171346684E-2</c:v>
                </c:pt>
                <c:pt idx="2">
                  <c:v>1.2550812056272596E-2</c:v>
                </c:pt>
                <c:pt idx="3">
                  <c:v>1.2550812056272596E-2</c:v>
                </c:pt>
                <c:pt idx="4">
                  <c:v>2.3022310473371672E-2</c:v>
                </c:pt>
                <c:pt idx="5">
                  <c:v>2.3022310473371672E-2</c:v>
                </c:pt>
                <c:pt idx="6">
                  <c:v>2.7237135417642319E-2</c:v>
                </c:pt>
                <c:pt idx="7">
                  <c:v>2.7237135417642319E-2</c:v>
                </c:pt>
                <c:pt idx="8">
                  <c:v>2.843601895734597E-2</c:v>
                </c:pt>
                <c:pt idx="9">
                  <c:v>2.843601895734597E-2</c:v>
                </c:pt>
                <c:pt idx="10">
                  <c:v>2.843601895734597E-2</c:v>
                </c:pt>
                <c:pt idx="11">
                  <c:v>2.843601895734597E-2</c:v>
                </c:pt>
                <c:pt idx="12">
                  <c:v>2.5513740329318323E-2</c:v>
                </c:pt>
                <c:pt idx="13">
                  <c:v>2.5513740329318323E-2</c:v>
                </c:pt>
                <c:pt idx="14">
                  <c:v>1.6690706779311767E-2</c:v>
                </c:pt>
                <c:pt idx="15">
                  <c:v>1.6690706779311767E-2</c:v>
                </c:pt>
                <c:pt idx="16">
                  <c:v>1.4386602476443812E-2</c:v>
                </c:pt>
                <c:pt idx="17">
                  <c:v>1.4386602476443812E-2</c:v>
                </c:pt>
                <c:pt idx="18">
                  <c:v>2.3977670794073019E-2</c:v>
                </c:pt>
                <c:pt idx="19">
                  <c:v>2.3977670794073019E-2</c:v>
                </c:pt>
                <c:pt idx="20">
                  <c:v>2.2853717475600846E-2</c:v>
                </c:pt>
                <c:pt idx="21">
                  <c:v>2.2853717475600846E-2</c:v>
                </c:pt>
                <c:pt idx="22">
                  <c:v>2.1298915385047676E-2</c:v>
                </c:pt>
                <c:pt idx="23">
                  <c:v>2.1298915385047676E-2</c:v>
                </c:pt>
                <c:pt idx="24">
                  <c:v>2.562613566116554E-2</c:v>
                </c:pt>
                <c:pt idx="25">
                  <c:v>2.562613566116554E-2</c:v>
                </c:pt>
                <c:pt idx="26">
                  <c:v>2.5607403105857671E-2</c:v>
                </c:pt>
                <c:pt idx="27">
                  <c:v>2.5607403105857671E-2</c:v>
                </c:pt>
                <c:pt idx="28">
                  <c:v>1.9219601745874153E-2</c:v>
                </c:pt>
                <c:pt idx="29">
                  <c:v>1.9219601745874153E-2</c:v>
                </c:pt>
                <c:pt idx="30">
                  <c:v>1.7852125208399679E-2</c:v>
                </c:pt>
                <c:pt idx="31">
                  <c:v>1.7852125208399679E-2</c:v>
                </c:pt>
                <c:pt idx="32">
                  <c:v>1.6540846336848811E-2</c:v>
                </c:pt>
                <c:pt idx="33">
                  <c:v>1.6540846336848811E-2</c:v>
                </c:pt>
                <c:pt idx="34">
                  <c:v>1.2625742277504074E-2</c:v>
                </c:pt>
                <c:pt idx="35">
                  <c:v>1.2625742277504074E-2</c:v>
                </c:pt>
                <c:pt idx="36">
                  <c:v>2.9447576943970925E-2</c:v>
                </c:pt>
                <c:pt idx="37">
                  <c:v>2.9447576943970925E-2</c:v>
                </c:pt>
                <c:pt idx="38">
                  <c:v>3.4542831987711443E-2</c:v>
                </c:pt>
                <c:pt idx="39">
                  <c:v>3.4542831987711443E-2</c:v>
                </c:pt>
                <c:pt idx="40">
                  <c:v>2.7499391191952494E-2</c:v>
                </c:pt>
                <c:pt idx="41">
                  <c:v>2.7499391191952494E-2</c:v>
                </c:pt>
                <c:pt idx="42">
                  <c:v>1.6634509113388159E-2</c:v>
                </c:pt>
                <c:pt idx="43">
                  <c:v>1.6634509113388159E-2</c:v>
                </c:pt>
                <c:pt idx="44">
                  <c:v>1.5660416237378939E-2</c:v>
                </c:pt>
                <c:pt idx="45">
                  <c:v>1.5660416237378939E-2</c:v>
                </c:pt>
                <c:pt idx="46">
                  <c:v>2.4914298559466495E-2</c:v>
                </c:pt>
                <c:pt idx="47">
                  <c:v>2.4914298559466495E-2</c:v>
                </c:pt>
                <c:pt idx="48">
                  <c:v>3.3699866998857311E-2</c:v>
                </c:pt>
                <c:pt idx="49">
                  <c:v>3.3699866998857311E-2</c:v>
                </c:pt>
                <c:pt idx="50">
                  <c:v>8.8417661053144265E-3</c:v>
                </c:pt>
                <c:pt idx="51">
                  <c:v>8.8417661053144265E-3</c:v>
                </c:pt>
                <c:pt idx="52">
                  <c:v>7.7927430080737313E-3</c:v>
                </c:pt>
                <c:pt idx="53">
                  <c:v>7.7927430080737313E-3</c:v>
                </c:pt>
                <c:pt idx="54">
                  <c:v>2.0324822509038457E-2</c:v>
                </c:pt>
                <c:pt idx="55">
                  <c:v>2.0324822509038457E-2</c:v>
                </c:pt>
                <c:pt idx="56">
                  <c:v>1.8020718206170502E-2</c:v>
                </c:pt>
                <c:pt idx="57">
                  <c:v>1.8020718206170502E-2</c:v>
                </c:pt>
                <c:pt idx="58">
                  <c:v>1.7402543881010809E-2</c:v>
                </c:pt>
                <c:pt idx="59">
                  <c:v>1.7402543881010809E-2</c:v>
                </c:pt>
                <c:pt idx="60">
                  <c:v>2.7330798194181667E-2</c:v>
                </c:pt>
                <c:pt idx="61">
                  <c:v>2.7330798194181667E-2</c:v>
                </c:pt>
                <c:pt idx="62">
                  <c:v>2.4520914898001237E-2</c:v>
                </c:pt>
                <c:pt idx="63">
                  <c:v>2.4520914898001237E-2</c:v>
                </c:pt>
                <c:pt idx="64">
                  <c:v>2.7405728415413146E-2</c:v>
                </c:pt>
                <c:pt idx="65">
                  <c:v>2.7405728415413146E-2</c:v>
                </c:pt>
                <c:pt idx="66">
                  <c:v>2.7874042298109886E-2</c:v>
                </c:pt>
                <c:pt idx="67">
                  <c:v>2.7874042298109886E-2</c:v>
                </c:pt>
                <c:pt idx="68">
                  <c:v>3.0833786036753272E-2</c:v>
                </c:pt>
                <c:pt idx="69">
                  <c:v>3.0833786036753272E-2</c:v>
                </c:pt>
                <c:pt idx="70">
                  <c:v>1.6971695108929808E-2</c:v>
                </c:pt>
                <c:pt idx="71">
                  <c:v>1.6971695108929808E-2</c:v>
                </c:pt>
                <c:pt idx="72">
                  <c:v>2.3340763913605456E-2</c:v>
                </c:pt>
                <c:pt idx="73">
                  <c:v>2.3340763913605456E-2</c:v>
                </c:pt>
                <c:pt idx="74">
                  <c:v>2.9672367607665361E-2</c:v>
                </c:pt>
                <c:pt idx="75">
                  <c:v>2.9672367607665361E-2</c:v>
                </c:pt>
                <c:pt idx="76">
                  <c:v>2.766798418972332E-2</c:v>
                </c:pt>
                <c:pt idx="77">
                  <c:v>2.766798418972332E-2</c:v>
                </c:pt>
                <c:pt idx="78">
                  <c:v>2.9054193282505667E-2</c:v>
                </c:pt>
                <c:pt idx="79">
                  <c:v>2.9054193282505667E-2</c:v>
                </c:pt>
                <c:pt idx="80">
                  <c:v>2.7855309742802016E-2</c:v>
                </c:pt>
                <c:pt idx="81">
                  <c:v>2.7855309742802016E-2</c:v>
                </c:pt>
                <c:pt idx="82">
                  <c:v>3.0196879156285709E-2</c:v>
                </c:pt>
                <c:pt idx="83">
                  <c:v>3.0196879156285709E-2</c:v>
                </c:pt>
                <c:pt idx="84">
                  <c:v>2.2310473371672631E-2</c:v>
                </c:pt>
                <c:pt idx="85">
                  <c:v>2.2310473371672631E-2</c:v>
                </c:pt>
                <c:pt idx="86">
                  <c:v>2.1842159488975891E-2</c:v>
                </c:pt>
                <c:pt idx="87">
                  <c:v>2.1842159488975891E-2</c:v>
                </c:pt>
                <c:pt idx="88">
                  <c:v>3.8401738381132569E-3</c:v>
                </c:pt>
                <c:pt idx="89">
                  <c:v>3.8401738381132569E-3</c:v>
                </c:pt>
                <c:pt idx="90">
                  <c:v>3.7465110615739092E-4</c:v>
                </c:pt>
                <c:pt idx="91">
                  <c:v>3.7465110615739092E-4</c:v>
                </c:pt>
                <c:pt idx="9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C7-4576-A49C-CC15474C0C3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744873966835073E-2"/>
          <c:y val="0.32248232135070765"/>
          <c:w val="0.93062534994361412"/>
          <c:h val="0.4890921727518114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(blank)</c:v>
                </c:pt>
                <c:pt idx="25">
                  <c:v>Grand Total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1.4761904761904763</c:v>
                </c:pt>
                <c:pt idx="1">
                  <c:v>1</c:v>
                </c:pt>
                <c:pt idx="2">
                  <c:v>0.82926829268292679</c:v>
                </c:pt>
                <c:pt idx="3">
                  <c:v>0.64516129032258063</c:v>
                </c:pt>
                <c:pt idx="4">
                  <c:v>0.25</c:v>
                </c:pt>
                <c:pt idx="5">
                  <c:v>0.23076923076923078</c:v>
                </c:pt>
                <c:pt idx="6">
                  <c:v>0.80952380952380953</c:v>
                </c:pt>
                <c:pt idx="7">
                  <c:v>2.3023255813953489</c:v>
                </c:pt>
                <c:pt idx="8">
                  <c:v>3.5476190476190474</c:v>
                </c:pt>
                <c:pt idx="9">
                  <c:v>4.7142857142857144</c:v>
                </c:pt>
                <c:pt idx="10">
                  <c:v>6.333333333333333</c:v>
                </c:pt>
                <c:pt idx="11">
                  <c:v>10.285714285714286</c:v>
                </c:pt>
                <c:pt idx="12">
                  <c:v>11.674418604651162</c:v>
                </c:pt>
                <c:pt idx="13">
                  <c:v>11.790697674418604</c:v>
                </c:pt>
                <c:pt idx="14">
                  <c:v>11.302325581395349</c:v>
                </c:pt>
                <c:pt idx="15">
                  <c:v>12.13953488372093</c:v>
                </c:pt>
                <c:pt idx="16">
                  <c:v>10</c:v>
                </c:pt>
                <c:pt idx="17">
                  <c:v>6.8409090909090908</c:v>
                </c:pt>
                <c:pt idx="18">
                  <c:v>4.6279069767441863</c:v>
                </c:pt>
                <c:pt idx="19">
                  <c:v>4.0697674418604652</c:v>
                </c:pt>
                <c:pt idx="20">
                  <c:v>3.0465116279069768</c:v>
                </c:pt>
                <c:pt idx="21">
                  <c:v>2.6744186046511627</c:v>
                </c:pt>
                <c:pt idx="22">
                  <c:v>2.4651162790697674</c:v>
                </c:pt>
                <c:pt idx="23">
                  <c:v>1.930232558139535</c:v>
                </c:pt>
                <c:pt idx="24">
                  <c:v>0</c:v>
                </c:pt>
                <c:pt idx="25">
                  <c:v>4.9210000000000003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E-4C1B-8A85-1A2F6F2FEB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registered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(blank)</c:v>
                </c:pt>
                <c:pt idx="25">
                  <c:v>Grand Total</c:v>
                </c:pt>
              </c:strCache>
            </c:str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12.119047619047619</c:v>
                </c:pt>
                <c:pt idx="1">
                  <c:v>7.441860465116279</c:v>
                </c:pt>
                <c:pt idx="2">
                  <c:v>5.2682926829268295</c:v>
                </c:pt>
                <c:pt idx="3">
                  <c:v>3.3870967741935485</c:v>
                </c:pt>
                <c:pt idx="4">
                  <c:v>2.59375</c:v>
                </c:pt>
                <c:pt idx="5">
                  <c:v>10.974358974358974</c:v>
                </c:pt>
                <c:pt idx="6">
                  <c:v>32.976190476190474</c:v>
                </c:pt>
                <c:pt idx="7">
                  <c:v>80.093023255813947</c:v>
                </c:pt>
                <c:pt idx="8">
                  <c:v>110.5952380952381</c:v>
                </c:pt>
                <c:pt idx="9">
                  <c:v>70.238095238095241</c:v>
                </c:pt>
                <c:pt idx="10">
                  <c:v>49.38095238095238</c:v>
                </c:pt>
                <c:pt idx="11">
                  <c:v>56.428571428571431</c:v>
                </c:pt>
                <c:pt idx="12">
                  <c:v>65</c:v>
                </c:pt>
                <c:pt idx="13">
                  <c:v>67</c:v>
                </c:pt>
                <c:pt idx="14">
                  <c:v>64.162790697674424</c:v>
                </c:pt>
                <c:pt idx="15">
                  <c:v>71.162790697674424</c:v>
                </c:pt>
                <c:pt idx="16">
                  <c:v>99.522727272727266</c:v>
                </c:pt>
                <c:pt idx="17">
                  <c:v>123.86363636363636</c:v>
                </c:pt>
                <c:pt idx="18">
                  <c:v>100.72093023255815</c:v>
                </c:pt>
                <c:pt idx="19">
                  <c:v>73.325581395348834</c:v>
                </c:pt>
                <c:pt idx="20">
                  <c:v>54.209302325581397</c:v>
                </c:pt>
                <c:pt idx="21">
                  <c:v>37.906976744186046</c:v>
                </c:pt>
                <c:pt idx="22">
                  <c:v>29.186046511627907</c:v>
                </c:pt>
                <c:pt idx="23">
                  <c:v>18.837209302325583</c:v>
                </c:pt>
                <c:pt idx="24">
                  <c:v>20</c:v>
                </c:pt>
                <c:pt idx="25">
                  <c:v>53.383000000000003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E-4C1B-8A85-1A2F6F2FEB1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4712111"/>
        <c:axId val="774729391"/>
      </c:barChart>
      <c:catAx>
        <c:axId val="774712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729391"/>
        <c:crosses val="autoZero"/>
        <c:auto val="1"/>
        <c:lblAlgn val="ctr"/>
        <c:lblOffset val="100"/>
        <c:noMultiLvlLbl val="0"/>
      </c:catAx>
      <c:valAx>
        <c:axId val="77472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71211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rotWithShape="1">
      <a:gsLst>
        <a:gs pos="0">
          <a:schemeClr val="accent6">
            <a:tint val="64000"/>
            <a:lumMod val="118000"/>
          </a:schemeClr>
        </a:gs>
        <a:gs pos="100000">
          <a:schemeClr val="accent6">
            <a:tint val="92000"/>
            <a:alpha val="100000"/>
            <a:lumMod val="110000"/>
          </a:schemeClr>
        </a:gs>
      </a:gsLst>
      <a:lin ang="5400000" scaled="0"/>
    </a:gradFill>
    <a:ln w="9525" cap="rnd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240030229460753E-2"/>
          <c:y val="0.21218240680029971"/>
          <c:w val="0.88395275590551181"/>
          <c:h val="0.46505479580367176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Sheet1!$A$2:$A$26</c:f>
              <c:strCache>
                <c:ptCount val="25"/>
                <c:pt idx="0">
                  <c:v>0</c:v>
                </c:pt>
                <c:pt idx="1">
                  <c:v>Sunday</c:v>
                </c:pt>
                <c:pt idx="2">
                  <c:v>7</c:v>
                </c:pt>
                <c:pt idx="3">
                  <c:v>1</c:v>
                </c:pt>
                <c:pt idx="4">
                  <c:v>Monday</c:v>
                </c:pt>
                <c:pt idx="5">
                  <c:v>1</c:v>
                </c:pt>
                <c:pt idx="6">
                  <c:v>2</c:v>
                </c:pt>
                <c:pt idx="7">
                  <c:v>Tuesday</c:v>
                </c:pt>
                <c:pt idx="8">
                  <c:v>2</c:v>
                </c:pt>
                <c:pt idx="9">
                  <c:v>3</c:v>
                </c:pt>
                <c:pt idx="10">
                  <c:v>Wednesday</c:v>
                </c:pt>
                <c:pt idx="11">
                  <c:v>3</c:v>
                </c:pt>
                <c:pt idx="12">
                  <c:v>4</c:v>
                </c:pt>
                <c:pt idx="13">
                  <c:v>Thursday</c:v>
                </c:pt>
                <c:pt idx="14">
                  <c:v>4</c:v>
                </c:pt>
                <c:pt idx="15">
                  <c:v>5</c:v>
                </c:pt>
                <c:pt idx="16">
                  <c:v>Friday</c:v>
                </c:pt>
                <c:pt idx="17">
                  <c:v>5</c:v>
                </c:pt>
                <c:pt idx="18">
                  <c:v>6</c:v>
                </c:pt>
                <c:pt idx="19">
                  <c:v>Saturday</c:v>
                </c:pt>
                <c:pt idx="20">
                  <c:v>6</c:v>
                </c:pt>
                <c:pt idx="21">
                  <c:v>(blank)</c:v>
                </c:pt>
                <c:pt idx="22">
                  <c:v>Saturday</c:v>
                </c:pt>
                <c:pt idx="23">
                  <c:v>7</c:v>
                </c:pt>
                <c:pt idx="24">
                  <c:v>Grand Total</c:v>
                </c:pt>
              </c:strCache>
            </c:strRef>
          </c:cat>
          <c:val>
            <c:numRef>
              <c:f>Sheet1!$B$2:$B$26</c:f>
              <c:numCache>
                <c:formatCode>0.00%</c:formatCode>
                <c:ptCount val="25"/>
                <c:pt idx="0">
                  <c:v>1.8276574759244848</c:v>
                </c:pt>
                <c:pt idx="1">
                  <c:v>1.8276574759244848</c:v>
                </c:pt>
                <c:pt idx="2">
                  <c:v>1.8276574759244848</c:v>
                </c:pt>
                <c:pt idx="3">
                  <c:v>0.74328756773122717</c:v>
                </c:pt>
                <c:pt idx="4">
                  <c:v>0.74328756773122717</c:v>
                </c:pt>
                <c:pt idx="5">
                  <c:v>0.74328756773122717</c:v>
                </c:pt>
                <c:pt idx="6">
                  <c:v>0.72163810249181148</c:v>
                </c:pt>
                <c:pt idx="7">
                  <c:v>0.72163810249181148</c:v>
                </c:pt>
                <c:pt idx="8">
                  <c:v>0.72163810249181148</c:v>
                </c:pt>
                <c:pt idx="9">
                  <c:v>0.53517329531793167</c:v>
                </c:pt>
                <c:pt idx="10">
                  <c:v>0.53517329531793167</c:v>
                </c:pt>
                <c:pt idx="11">
                  <c:v>0.53517329531793167</c:v>
                </c:pt>
                <c:pt idx="12">
                  <c:v>0.54623044096728313</c:v>
                </c:pt>
                <c:pt idx="13">
                  <c:v>0.54623044096728313</c:v>
                </c:pt>
                <c:pt idx="14">
                  <c:v>0.54623044096728313</c:v>
                </c:pt>
                <c:pt idx="15">
                  <c:v>0.80253512747791922</c:v>
                </c:pt>
                <c:pt idx="16">
                  <c:v>0.80253512747791922</c:v>
                </c:pt>
                <c:pt idx="17">
                  <c:v>0.80253512747791922</c:v>
                </c:pt>
                <c:pt idx="18">
                  <c:v>1.5074541390330862</c:v>
                </c:pt>
                <c:pt idx="19">
                  <c:v>1.5074541390330862</c:v>
                </c:pt>
                <c:pt idx="20">
                  <c:v>1.5074541390330862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ED-496E-817E-89E2C84375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registered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Sheet1!$A$2:$A$26</c:f>
              <c:strCache>
                <c:ptCount val="25"/>
                <c:pt idx="0">
                  <c:v>0</c:v>
                </c:pt>
                <c:pt idx="1">
                  <c:v>Sunday</c:v>
                </c:pt>
                <c:pt idx="2">
                  <c:v>7</c:v>
                </c:pt>
                <c:pt idx="3">
                  <c:v>1</c:v>
                </c:pt>
                <c:pt idx="4">
                  <c:v>Monday</c:v>
                </c:pt>
                <c:pt idx="5">
                  <c:v>1</c:v>
                </c:pt>
                <c:pt idx="6">
                  <c:v>2</c:v>
                </c:pt>
                <c:pt idx="7">
                  <c:v>Tuesday</c:v>
                </c:pt>
                <c:pt idx="8">
                  <c:v>2</c:v>
                </c:pt>
                <c:pt idx="9">
                  <c:v>3</c:v>
                </c:pt>
                <c:pt idx="10">
                  <c:v>Wednesday</c:v>
                </c:pt>
                <c:pt idx="11">
                  <c:v>3</c:v>
                </c:pt>
                <c:pt idx="12">
                  <c:v>4</c:v>
                </c:pt>
                <c:pt idx="13">
                  <c:v>Thursday</c:v>
                </c:pt>
                <c:pt idx="14">
                  <c:v>4</c:v>
                </c:pt>
                <c:pt idx="15">
                  <c:v>5</c:v>
                </c:pt>
                <c:pt idx="16">
                  <c:v>Friday</c:v>
                </c:pt>
                <c:pt idx="17">
                  <c:v>5</c:v>
                </c:pt>
                <c:pt idx="18">
                  <c:v>6</c:v>
                </c:pt>
                <c:pt idx="19">
                  <c:v>Saturday</c:v>
                </c:pt>
                <c:pt idx="20">
                  <c:v>6</c:v>
                </c:pt>
                <c:pt idx="21">
                  <c:v>(blank)</c:v>
                </c:pt>
                <c:pt idx="22">
                  <c:v>Saturday</c:v>
                </c:pt>
                <c:pt idx="23">
                  <c:v>7</c:v>
                </c:pt>
                <c:pt idx="24">
                  <c:v>Grand Total</c:v>
                </c:pt>
              </c:strCache>
            </c:strRef>
          </c:cat>
          <c:val>
            <c:numRef>
              <c:f>Sheet1!$C$2:$C$26</c:f>
              <c:numCache>
                <c:formatCode>0.00%</c:formatCode>
                <c:ptCount val="25"/>
                <c:pt idx="0">
                  <c:v>0.75021599550053153</c:v>
                </c:pt>
                <c:pt idx="1">
                  <c:v>0.75021599550053153</c:v>
                </c:pt>
                <c:pt idx="2">
                  <c:v>0.75021599550053153</c:v>
                </c:pt>
                <c:pt idx="3">
                  <c:v>1.0020031261994651</c:v>
                </c:pt>
                <c:pt idx="4">
                  <c:v>1.0020031261994651</c:v>
                </c:pt>
                <c:pt idx="5">
                  <c:v>1.0020031261994651</c:v>
                </c:pt>
                <c:pt idx="6">
                  <c:v>1.170120954782119</c:v>
                </c:pt>
                <c:pt idx="7">
                  <c:v>1.170120954782119</c:v>
                </c:pt>
                <c:pt idx="8">
                  <c:v>1.170120954782119</c:v>
                </c:pt>
                <c:pt idx="9">
                  <c:v>1.1029328174778459</c:v>
                </c:pt>
                <c:pt idx="10">
                  <c:v>1.1029328174778459</c:v>
                </c:pt>
                <c:pt idx="11">
                  <c:v>1.1029328174778459</c:v>
                </c:pt>
                <c:pt idx="12">
                  <c:v>1.2170166532416686</c:v>
                </c:pt>
                <c:pt idx="13">
                  <c:v>1.2170166532416686</c:v>
                </c:pt>
                <c:pt idx="14">
                  <c:v>1.2170166532416686</c:v>
                </c:pt>
                <c:pt idx="15">
                  <c:v>1.1592465386174342</c:v>
                </c:pt>
                <c:pt idx="16">
                  <c:v>1.1592465386174342</c:v>
                </c:pt>
                <c:pt idx="17">
                  <c:v>1.1592465386174342</c:v>
                </c:pt>
                <c:pt idx="18">
                  <c:v>0.73999269997996175</c:v>
                </c:pt>
                <c:pt idx="19">
                  <c:v>0.73999269997996175</c:v>
                </c:pt>
                <c:pt idx="20">
                  <c:v>0.73999269997996175</c:v>
                </c:pt>
                <c:pt idx="21">
                  <c:v>0.37465110615739089</c:v>
                </c:pt>
                <c:pt idx="22">
                  <c:v>0.37465110615739089</c:v>
                </c:pt>
                <c:pt idx="23">
                  <c:v>0.37465110615739089</c:v>
                </c:pt>
                <c:pt idx="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ED-496E-817E-89E2C8437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0192943"/>
        <c:axId val="560201103"/>
      </c:lineChart>
      <c:catAx>
        <c:axId val="56019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201103"/>
        <c:crosses val="autoZero"/>
        <c:auto val="1"/>
        <c:lblAlgn val="ctr"/>
        <c:lblOffset val="100"/>
        <c:noMultiLvlLbl val="0"/>
      </c:catAx>
      <c:valAx>
        <c:axId val="56020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19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(blank)</c:v>
                </c:pt>
                <c:pt idx="5">
                  <c:v>Grand Total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5.3173553719008266</c:v>
                </c:pt>
                <c:pt idx="1">
                  <c:v>4.9126213592233006</c:v>
                </c:pt>
                <c:pt idx="2">
                  <c:v>2.2023809523809526</c:v>
                </c:pt>
                <c:pt idx="3">
                  <c:v>1</c:v>
                </c:pt>
                <c:pt idx="4">
                  <c:v>0</c:v>
                </c:pt>
                <c:pt idx="5">
                  <c:v>4.9210000000000003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49-4104-9A46-09622830E2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registered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(blank)</c:v>
                </c:pt>
                <c:pt idx="5">
                  <c:v>Grand Total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56.353719008264463</c:v>
                </c:pt>
                <c:pt idx="1">
                  <c:v>53.177993527508093</c:v>
                </c:pt>
                <c:pt idx="2">
                  <c:v>33.357142857142854</c:v>
                </c:pt>
                <c:pt idx="3">
                  <c:v>35</c:v>
                </c:pt>
                <c:pt idx="4">
                  <c:v>20</c:v>
                </c:pt>
                <c:pt idx="5">
                  <c:v>53.383000000000003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49-4104-9A46-09622830E2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74693391"/>
        <c:axId val="774678991"/>
        <c:axId val="0"/>
      </c:bar3DChart>
      <c:catAx>
        <c:axId val="77469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678991"/>
        <c:crosses val="autoZero"/>
        <c:auto val="1"/>
        <c:lblAlgn val="ctr"/>
        <c:lblOffset val="100"/>
        <c:noMultiLvlLbl val="0"/>
      </c:catAx>
      <c:valAx>
        <c:axId val="77467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6933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F78E-73F4-E74F-8679-362EAF9D71E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9F5B3-7604-9041-B751-11A08572E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4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9F5B3-7604-9041-B751-11A08572E7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9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9F5B3-7604-9041-B751-11A08572E7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8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7785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8795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276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65865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7803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298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4453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1064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07734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2E2D922-D22B-FE2D-233E-7C19C1063D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24781" y="2545444"/>
            <a:ext cx="3657600" cy="3657600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75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035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5477256" cy="612648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6288" y="2880360"/>
            <a:ext cx="1892808" cy="2990088"/>
          </a:xfrm>
        </p:spPr>
        <p:txBody>
          <a:bodyPr anchor="ctr"/>
          <a:lstStyle>
            <a:lvl1pPr marL="0" indent="0" algn="ctr">
              <a:buNone/>
              <a:defRPr sz="75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2432304"/>
            <a:ext cx="5738812" cy="1298448"/>
          </a:xfrm>
        </p:spPr>
        <p:txBody>
          <a:bodyPr anchor="ctr"/>
          <a:lstStyle>
            <a:lvl1pPr marL="0" indent="0">
              <a:buNone/>
              <a:defRPr sz="1035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36712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C17C-12A7-399B-31AC-AE7A040EBBDA}"/>
              </a:ext>
            </a:extLst>
          </p:cNvPr>
          <p:cNvSpPr/>
          <p:nvPr userDrawn="1"/>
        </p:nvSpPr>
        <p:spPr>
          <a:xfrm>
            <a:off x="9129013" y="816964"/>
            <a:ext cx="3062991" cy="6041036"/>
          </a:xfrm>
          <a:prstGeom prst="rect">
            <a:avLst/>
          </a:prstGeom>
          <a:solidFill>
            <a:schemeClr val="accent2">
              <a:lumMod val="60000"/>
              <a:lumOff val="4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76F0E-CDE4-F6FD-62E6-E202D97C9C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1312" y="2304288"/>
            <a:ext cx="3172968" cy="3172968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192" y="2176272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F02BC-C132-F5F7-4A13-D0E96037F1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2192" y="2914650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BE18830-001B-B82E-701F-2D308BC98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22192" y="3653028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DB0F7C2-3561-BA83-5415-4B8330C5B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22192" y="4391406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22192" y="5129784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42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4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8224" y="2002536"/>
            <a:ext cx="7278624" cy="630936"/>
          </a:xfrm>
        </p:spPr>
        <p:txBody>
          <a:bodyPr lIns="0" anchor="ctr"/>
          <a:lstStyle>
            <a:lvl1pPr marL="0" indent="0">
              <a:buNone/>
              <a:defRPr sz="1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2615184"/>
            <a:ext cx="7278624" cy="1179576"/>
          </a:xfrm>
        </p:spPr>
        <p:txBody>
          <a:bodyPr lIns="0"/>
          <a:lstStyle>
            <a:lvl1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8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788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788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8224" y="4352544"/>
            <a:ext cx="7278624" cy="630936"/>
          </a:xfrm>
        </p:spPr>
        <p:txBody>
          <a:bodyPr lIns="0" anchor="ctr"/>
          <a:lstStyle>
            <a:lvl1pPr marL="0" indent="0">
              <a:buNone/>
              <a:defRPr sz="1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983480"/>
            <a:ext cx="7278624" cy="1179576"/>
          </a:xfrm>
        </p:spPr>
        <p:txBody>
          <a:bodyPr lIns="0"/>
          <a:lstStyle>
            <a:lvl1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8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788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788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1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1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736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1984248"/>
            <a:ext cx="7278624" cy="1810512"/>
          </a:xfrm>
        </p:spPr>
        <p:txBody>
          <a:bodyPr lIns="0"/>
          <a:lstStyle>
            <a:lvl1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8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788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788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352544"/>
            <a:ext cx="7278624" cy="1810512"/>
          </a:xfrm>
        </p:spPr>
        <p:txBody>
          <a:bodyPr lIns="0"/>
          <a:lstStyle>
            <a:lvl1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8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788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788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1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1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99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2201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0917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53FC7A-25BC-B500-A0FC-061932CA6F60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599A4-E415-DEE0-DD89-426B652E0C02}"/>
              </a:ext>
            </a:extLst>
          </p:cNvPr>
          <p:cNvCxnSpPr>
            <a:cxnSpLocks/>
          </p:cNvCxnSpPr>
          <p:nvPr userDrawn="1"/>
        </p:nvCxnSpPr>
        <p:spPr>
          <a:xfrm>
            <a:off x="1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A3651C-6A33-16BB-83AC-86008AECBAC8}"/>
              </a:ext>
            </a:extLst>
          </p:cNvPr>
          <p:cNvCxnSpPr>
            <a:cxnSpLocks/>
          </p:cNvCxnSpPr>
          <p:nvPr userDrawn="1"/>
        </p:nvCxnSpPr>
        <p:spPr>
          <a:xfrm>
            <a:off x="1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8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5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BF3302-3208-45AD-B640-53DBDF9B09B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8D9C92-6036-4A68-65FB-B90DD21C2436}"/>
              </a:ext>
            </a:extLst>
          </p:cNvPr>
          <p:cNvCxnSpPr>
            <a:cxnSpLocks/>
          </p:cNvCxnSpPr>
          <p:nvPr userDrawn="1"/>
        </p:nvCxnSpPr>
        <p:spPr>
          <a:xfrm>
            <a:off x="334057" y="1754908"/>
            <a:ext cx="0" cy="4562299"/>
          </a:xfrm>
          <a:prstGeom prst="line">
            <a:avLst/>
          </a:prstGeom>
          <a:ln w="12700" cap="sq" cmpd="sng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86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  <p:sldLayoutId id="2147484175" r:id="rId18"/>
    <p:sldLayoutId id="2147483661" r:id="rId19"/>
    <p:sldLayoutId id="2147483653" r:id="rId20"/>
    <p:sldLayoutId id="2147483670" r:id="rId2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gwash.org/view/3530/breakfast-links-sharing-is-caring" TargetMode="External"/><Relationship Id="rId5" Type="http://schemas.openxmlformats.org/officeDocument/2006/relationships/hyperlink" Target="https://www.flickr.com/photos/urbanists/10286249065" TargetMode="Externa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lose-up of wave patterned structure">
            <a:extLst>
              <a:ext uri="{FF2B5EF4-FFF2-40B4-BE49-F238E27FC236}">
                <a16:creationId xmlns:a16="http://schemas.microsoft.com/office/drawing/2014/main" id="{A279F7F9-953B-03FF-FD27-18F0F87144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05312D-9F8D-45AE-D652-54AF78669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br>
              <a:rPr lang="en-US" sz="5400" b="1" dirty="0"/>
            </a:br>
            <a:r>
              <a:rPr lang="en-US" sz="5400" b="1" dirty="0"/>
              <a:t>Title:</a:t>
            </a:r>
            <a:r>
              <a:rPr lang="en-US" sz="5400" dirty="0"/>
              <a:t> Bike Rental Demand Analysis </a:t>
            </a:r>
            <a:r>
              <a:rPr lang="en-US" sz="5400" b="1" dirty="0"/>
              <a:t>Subtitle:</a:t>
            </a:r>
            <a:r>
              <a:rPr lang="en-US" sz="5400" dirty="0"/>
              <a:t> Key Drivers of Rental Bookings </a:t>
            </a:r>
            <a:br>
              <a:rPr lang="en-US" sz="5400" dirty="0"/>
            </a:br>
            <a:r>
              <a:rPr lang="en-US" sz="5400" b="1" dirty="0"/>
              <a:t>Presenter:</a:t>
            </a:r>
            <a:endParaRPr lang="en-US" sz="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24B5-15AC-3D2D-8B36-0947D8BE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02341"/>
            <a:ext cx="5905081" cy="606820"/>
          </a:xfrm>
        </p:spPr>
        <p:txBody>
          <a:bodyPr>
            <a:normAutofit fontScale="25000" lnSpcReduction="20000"/>
          </a:bodyPr>
          <a:lstStyle/>
          <a:p>
            <a:endParaRPr lang="en-US" sz="2800" dirty="0"/>
          </a:p>
          <a:p>
            <a:r>
              <a:rPr lang="en-US" sz="14400" dirty="0"/>
              <a:t>BY KAMESH DEWANGAN</a:t>
            </a:r>
          </a:p>
          <a:p>
            <a:r>
              <a:rPr lang="en-US" sz="14400" dirty="0"/>
              <a:t>                  </a:t>
            </a:r>
          </a:p>
          <a:p>
            <a:r>
              <a:rPr lang="en-US" sz="14400" dirty="0"/>
              <a:t>     A PROJECT BY         NEXTHIKES IT SOLUTIONS</a:t>
            </a:r>
          </a:p>
          <a:p>
            <a:endParaRPr lang="en-US" sz="14400" dirty="0"/>
          </a:p>
          <a:p>
            <a:endParaRPr lang="en-US" dirty="0"/>
          </a:p>
          <a:p>
            <a:r>
              <a:rPr lang="en-US" dirty="0"/>
              <a:t>K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668097F-00A9-716E-EFC7-74594DB23E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0390" r="20390"/>
          <a:stretch/>
        </p:blipFill>
        <p:spPr>
          <a:xfrm>
            <a:off x="7740425" y="1891908"/>
            <a:ext cx="4402828" cy="4966091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452AA9-0944-5B3B-51AA-B3C68D7070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90" y="2462448"/>
            <a:ext cx="5738812" cy="129844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33DF9-2699-8E75-9597-B25691701205}"/>
              </a:ext>
            </a:extLst>
          </p:cNvPr>
          <p:cNvSpPr txBox="1"/>
          <p:nvPr/>
        </p:nvSpPr>
        <p:spPr>
          <a:xfrm>
            <a:off x="11382381" y="7472418"/>
            <a:ext cx="4186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ggwash.org/view/3530/breakfast-links-sharing-is-cari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786AC-597F-EF97-013A-B72D8AFFBB74}"/>
              </a:ext>
            </a:extLst>
          </p:cNvPr>
          <p:cNvSpPr txBox="1"/>
          <p:nvPr/>
        </p:nvSpPr>
        <p:spPr>
          <a:xfrm>
            <a:off x="7740425" y="6857999"/>
            <a:ext cx="4402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flickr.com/photos/urbanists/10286249065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2277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4DFCF7-3CB5-7E8C-783B-C38EEF7A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96D34-B87B-47A8-3330-6D41EE2D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3C8C395-A164-3D3A-102E-662A8F378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044295"/>
              </p:ext>
            </p:extLst>
          </p:nvPr>
        </p:nvGraphicFramePr>
        <p:xfrm>
          <a:off x="521110" y="2617871"/>
          <a:ext cx="10441857" cy="4161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C3A96A-5FCE-6150-8611-C8732D08CB6B}"/>
              </a:ext>
            </a:extLst>
          </p:cNvPr>
          <p:cNvSpPr txBox="1"/>
          <p:nvPr/>
        </p:nvSpPr>
        <p:spPr>
          <a:xfrm>
            <a:off x="450205" y="295729"/>
            <a:ext cx="107405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Overall Rental Booking Summary </a:t>
            </a:r>
          </a:p>
          <a:p>
            <a:endParaRPr lang="en-US" b="1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Insight:</a:t>
            </a:r>
            <a:r>
              <a:rPr lang="en-US" dirty="0"/>
              <a:t> Present the overall distribution of rentals (Casual vs. Registered and </a:t>
            </a:r>
            <a:r>
              <a:rPr lang="en-US" dirty="0" err="1"/>
              <a:t>cnt</a:t>
            </a:r>
            <a:r>
              <a:rPr lang="en-US" dirty="0"/>
              <a:t> ) and the Total 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Rentals:</a:t>
            </a:r>
            <a:r>
              <a:rPr lang="en-US" dirty="0"/>
              <a:t> Mention the grand total of 'Sum of </a:t>
            </a:r>
            <a:r>
              <a:rPr lang="en-US" dirty="0" err="1"/>
              <a:t>cnt</a:t>
            </a:r>
            <a:r>
              <a:rPr lang="en-US" dirty="0"/>
              <a:t>'.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 Split:</a:t>
            </a:r>
            <a:r>
              <a:rPr lang="en-US" dirty="0"/>
              <a:t> Show the percentage or sum comparison between 'Sum of casual' and 'Sum of registered'. (Registered users typically dominate).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Visual:</a:t>
            </a:r>
            <a:r>
              <a:rPr lang="en-US" dirty="0"/>
              <a:t> A simple </a:t>
            </a:r>
            <a:r>
              <a:rPr lang="en-US" b="1" dirty="0"/>
              <a:t>pie chart</a:t>
            </a:r>
            <a:r>
              <a:rPr lang="en-US" dirty="0"/>
              <a:t> or </a:t>
            </a:r>
            <a:r>
              <a:rPr lang="en-US" b="1" dirty="0"/>
              <a:t>bar chart</a:t>
            </a:r>
            <a:r>
              <a:rPr lang="en-US" dirty="0"/>
              <a:t> comparing 'Sum of casual' and 'Sum of registered' across the entire dataset.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5038EEF-D2AB-BED5-C40E-FF11C5DAE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268574"/>
              </p:ext>
            </p:extLst>
          </p:nvPr>
        </p:nvGraphicFramePr>
        <p:xfrm>
          <a:off x="1553496" y="2485386"/>
          <a:ext cx="8377084" cy="331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8349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A17604-11F3-87BE-FD47-C8C1AC59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969C3-8DD3-035B-2940-9494E5E0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49DB9-2665-8257-7C32-63461342EEFB}"/>
              </a:ext>
            </a:extLst>
          </p:cNvPr>
          <p:cNvSpPr txBox="1"/>
          <p:nvPr/>
        </p:nvSpPr>
        <p:spPr>
          <a:xfrm>
            <a:off x="560437" y="471950"/>
            <a:ext cx="89375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Hourly Demand Trends (</a:t>
            </a:r>
            <a:r>
              <a:rPr lang="en-US" b="1" dirty="0" err="1"/>
              <a:t>hr</a:t>
            </a:r>
            <a:r>
              <a:rPr lang="en-US" b="1" dirty="0"/>
              <a:t>)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Focus File:</a:t>
            </a:r>
            <a:r>
              <a:rPr lang="en-US" dirty="0"/>
              <a:t> </a:t>
            </a:r>
            <a:r>
              <a:rPr lang="en-US" dirty="0" err="1"/>
              <a:t>hr</a:t>
            </a:r>
            <a:r>
              <a:rPr lang="en-US" dirty="0"/>
              <a:t> of average.csv</a:t>
            </a:r>
          </a:p>
          <a:p>
            <a:r>
              <a:rPr lang="en-US" b="1" dirty="0"/>
              <a:t>Key Insight:</a:t>
            </a:r>
            <a:r>
              <a:rPr lang="en-US" dirty="0"/>
              <a:t> Identify the </a:t>
            </a:r>
            <a:r>
              <a:rPr lang="en-US" b="1" dirty="0"/>
              <a:t>peak hours</a:t>
            </a:r>
            <a:r>
              <a:rPr lang="en-US" dirty="0"/>
              <a:t> for bike rentals.</a:t>
            </a:r>
          </a:p>
          <a:p>
            <a:pPr lvl="1"/>
            <a:r>
              <a:rPr lang="en-US" b="1" dirty="0"/>
              <a:t>Peak Hours:</a:t>
            </a:r>
            <a:r>
              <a:rPr lang="en-US" dirty="0"/>
              <a:t> Which '</a:t>
            </a:r>
            <a:r>
              <a:rPr lang="en-US" dirty="0" err="1"/>
              <a:t>hr</a:t>
            </a:r>
            <a:r>
              <a:rPr lang="en-US" dirty="0"/>
              <a:t>' values show the highest 'Average of </a:t>
            </a:r>
            <a:r>
              <a:rPr lang="en-US" dirty="0" err="1"/>
              <a:t>cnt</a:t>
            </a:r>
            <a:r>
              <a:rPr lang="en-US" dirty="0"/>
              <a:t>'? (Typically morning and late afternoon commute times).</a:t>
            </a:r>
          </a:p>
          <a:p>
            <a:pPr lvl="1"/>
            <a:r>
              <a:rPr lang="en-US" b="1" dirty="0"/>
              <a:t>User Type Difference:</a:t>
            </a:r>
            <a:r>
              <a:rPr lang="en-US" dirty="0"/>
              <a:t> Are casual and registered users peaking at the same time? (Registered users usually peak during commute hours, casual users during leisure hours).</a:t>
            </a:r>
          </a:p>
          <a:p>
            <a:r>
              <a:rPr lang="en-US" b="1" dirty="0"/>
              <a:t>Visual:</a:t>
            </a:r>
            <a:r>
              <a:rPr lang="en-US" dirty="0"/>
              <a:t> A </a:t>
            </a:r>
            <a:r>
              <a:rPr lang="en-US" b="1" dirty="0" err="1"/>
              <a:t>coulam</a:t>
            </a:r>
            <a:r>
              <a:rPr lang="en-US" b="1" dirty="0"/>
              <a:t> chart</a:t>
            </a:r>
            <a:r>
              <a:rPr lang="en-US" dirty="0"/>
              <a:t> showing 'Average of </a:t>
            </a:r>
            <a:r>
              <a:rPr lang="en-US" dirty="0" err="1"/>
              <a:t>cnt</a:t>
            </a:r>
            <a:r>
              <a:rPr lang="en-US" dirty="0"/>
              <a:t>' over '</a:t>
            </a:r>
            <a:r>
              <a:rPr lang="en-US" dirty="0" err="1"/>
              <a:t>hr</a:t>
            </a:r>
            <a:r>
              <a:rPr lang="en-US" dirty="0"/>
              <a:t>' (0 to 23). Consider adding separate lines for 'Average of casual' and 'Average of registered'.</a:t>
            </a:r>
          </a:p>
          <a:p>
            <a:pPr>
              <a:buNone/>
            </a:pPr>
            <a:endParaRPr lang="en-US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A97F3E-4440-5934-EDE6-5FC3A2D4D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09989"/>
              </p:ext>
            </p:extLst>
          </p:nvPr>
        </p:nvGraphicFramePr>
        <p:xfrm>
          <a:off x="363794" y="3667433"/>
          <a:ext cx="11474245" cy="3051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000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9595F8-7DE0-94A1-4C92-A1E520B5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819EC-431E-4081-6D4B-1CEFBD83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F774-056E-6771-E65B-56562D0F3E64}"/>
              </a:ext>
            </a:extLst>
          </p:cNvPr>
          <p:cNvSpPr txBox="1"/>
          <p:nvPr/>
        </p:nvSpPr>
        <p:spPr>
          <a:xfrm>
            <a:off x="363793" y="295729"/>
            <a:ext cx="86007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Weekly Rental Patterns (weekday)</a:t>
            </a:r>
          </a:p>
          <a:p>
            <a:endParaRPr lang="en-US" dirty="0"/>
          </a:p>
          <a:p>
            <a:r>
              <a:rPr lang="en-US" b="1" dirty="0"/>
              <a:t>Key Insight:</a:t>
            </a:r>
            <a:r>
              <a:rPr lang="en-US" dirty="0"/>
              <a:t> Understand how demand changes throughout the week.</a:t>
            </a:r>
          </a:p>
          <a:p>
            <a:pPr lvl="1"/>
            <a:r>
              <a:rPr lang="en-US" b="1" dirty="0"/>
              <a:t>Weekend vs. Weekday:</a:t>
            </a:r>
            <a:r>
              <a:rPr lang="en-US" dirty="0"/>
              <a:t> Compare the average rentals (especially 'Average of </a:t>
            </a:r>
            <a:r>
              <a:rPr lang="en-US" dirty="0" err="1"/>
              <a:t>cnt</a:t>
            </a:r>
            <a:r>
              <a:rPr lang="en-US" dirty="0"/>
              <a:t>') on weekdays (1-5) versus weekend/holiday days (0 or 6).</a:t>
            </a:r>
          </a:p>
          <a:p>
            <a:pPr lvl="1"/>
            <a:r>
              <a:rPr lang="en-US" b="1" dirty="0"/>
              <a:t>Casual vs. Registered by Day:</a:t>
            </a:r>
            <a:r>
              <a:rPr lang="en-US" dirty="0"/>
              <a:t> Note how 'Average of casual' might be higher on weekends, while 'Average of registered' is higher on weekdays.</a:t>
            </a:r>
          </a:p>
          <a:p>
            <a:r>
              <a:rPr lang="en-US" b="1" dirty="0"/>
              <a:t>Visual:</a:t>
            </a:r>
            <a:r>
              <a:rPr lang="en-US" dirty="0"/>
              <a:t> A </a:t>
            </a:r>
            <a:r>
              <a:rPr lang="en-US" b="1" dirty="0"/>
              <a:t>line chart</a:t>
            </a:r>
            <a:r>
              <a:rPr lang="en-US" dirty="0"/>
              <a:t> of 'Average of </a:t>
            </a:r>
            <a:r>
              <a:rPr lang="en-US" dirty="0" err="1"/>
              <a:t>cnt</a:t>
            </a:r>
            <a:r>
              <a:rPr lang="en-US" dirty="0"/>
              <a:t>' by 'weekday' (0=Sunday, 1=Monday, ... 6=Saturday).</a:t>
            </a:r>
          </a:p>
          <a:p>
            <a:pPr>
              <a:buNone/>
            </a:pPr>
            <a:endParaRPr lang="en-US" b="1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E060EF4-A796-80A8-9B54-F380A0F0D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582873"/>
              </p:ext>
            </p:extLst>
          </p:nvPr>
        </p:nvGraphicFramePr>
        <p:xfrm>
          <a:off x="680887" y="3274532"/>
          <a:ext cx="10282081" cy="341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10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023DA4-68DD-1A67-F690-B85FC961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14A25-6DCA-E58D-63A6-8509A71C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C0B82-40F4-BD6B-A493-5136F43E31B6}"/>
              </a:ext>
            </a:extLst>
          </p:cNvPr>
          <p:cNvSpPr txBox="1"/>
          <p:nvPr/>
        </p:nvSpPr>
        <p:spPr>
          <a:xfrm>
            <a:off x="324463" y="295729"/>
            <a:ext cx="85737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Impact of Weather Conditions (</a:t>
            </a:r>
            <a:r>
              <a:rPr lang="en-US" b="1" dirty="0" err="1"/>
              <a:t>weathersit</a:t>
            </a:r>
            <a:r>
              <a:rPr lang="en-US" b="1" dirty="0"/>
              <a:t>) 🌧️☀️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Insight:</a:t>
            </a:r>
            <a:r>
              <a:rPr lang="en-US" dirty="0"/>
              <a:t> Show how rental numbers decline with worse weather.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Weather Categories:</a:t>
            </a:r>
            <a:r>
              <a:rPr lang="en-US" dirty="0"/>
              <a:t> Use the '</a:t>
            </a:r>
            <a:r>
              <a:rPr lang="en-US" dirty="0" err="1"/>
              <a:t>weathersit</a:t>
            </a:r>
            <a:r>
              <a:rPr lang="en-US" dirty="0"/>
              <a:t>' column (e.g., 1=Clear/Few clouds, 2=Mist/Cloudy, 3=Light Snow/Rain, 4=Heavy Rain/Snow).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Demand Drop:</a:t>
            </a:r>
            <a:r>
              <a:rPr lang="en-US" dirty="0"/>
              <a:t> Show the 'Average of </a:t>
            </a:r>
            <a:r>
              <a:rPr lang="en-US" dirty="0" err="1"/>
              <a:t>cnt</a:t>
            </a:r>
            <a:r>
              <a:rPr lang="en-US" dirty="0"/>
              <a:t>' for each '</a:t>
            </a:r>
            <a:r>
              <a:rPr lang="en-US" dirty="0" err="1"/>
              <a:t>weathersit</a:t>
            </a:r>
            <a:r>
              <a:rPr lang="en-US" dirty="0"/>
              <a:t>'. Note the significant drop for category 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Visual:</a:t>
            </a:r>
            <a:r>
              <a:rPr lang="en-US" dirty="0"/>
              <a:t> A </a:t>
            </a:r>
            <a:r>
              <a:rPr lang="en-US" dirty="0" err="1"/>
              <a:t>coulam</a:t>
            </a:r>
            <a:r>
              <a:rPr lang="en-US" dirty="0"/>
              <a:t> </a:t>
            </a:r>
            <a:r>
              <a:rPr lang="en-US" b="1" dirty="0"/>
              <a:t>chart</a:t>
            </a:r>
            <a:r>
              <a:rPr lang="en-US" dirty="0"/>
              <a:t> showing 'Average of </a:t>
            </a:r>
            <a:r>
              <a:rPr lang="en-US" dirty="0" err="1"/>
              <a:t>cnt</a:t>
            </a:r>
            <a:r>
              <a:rPr lang="en-US" dirty="0"/>
              <a:t>' for each '</a:t>
            </a:r>
            <a:r>
              <a:rPr lang="en-US" dirty="0" err="1"/>
              <a:t>weathersit</a:t>
            </a:r>
            <a:r>
              <a:rPr lang="en-US" dirty="0"/>
              <a:t>'.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EA9318-E557-31CD-C9BD-3C6ECCA42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280734"/>
              </p:ext>
            </p:extLst>
          </p:nvPr>
        </p:nvGraphicFramePr>
        <p:xfrm>
          <a:off x="639096" y="3087529"/>
          <a:ext cx="10089973" cy="3257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163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04BB64-A684-4EDB-7AA2-BC4F3852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B765F5-617B-D2EA-40A9-993B6873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13AE7-2F47-15AA-D251-D80F0EFE7DAB}"/>
              </a:ext>
            </a:extLst>
          </p:cNvPr>
          <p:cNvSpPr txBox="1"/>
          <p:nvPr/>
        </p:nvSpPr>
        <p:spPr>
          <a:xfrm>
            <a:off x="422787" y="2143431"/>
            <a:ext cx="112087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Temperature and Bike Usage (from merged data) </a:t>
            </a:r>
          </a:p>
          <a:p>
            <a:endParaRPr lang="en-US" b="1" dirty="0"/>
          </a:p>
          <a:p>
            <a:r>
              <a:rPr lang="en-US" dirty="0"/>
              <a:t> (You'd need to calculate this, but based on typical patterns):</a:t>
            </a:r>
          </a:p>
          <a:p>
            <a:r>
              <a:rPr lang="en-US" b="1" dirty="0"/>
              <a:t>Key Insight:</a:t>
            </a:r>
            <a:r>
              <a:rPr lang="en-US" dirty="0"/>
              <a:t> Rentals are generally highest at moderate to warm temperatures.</a:t>
            </a:r>
          </a:p>
          <a:p>
            <a:pPr lvl="1"/>
            <a:r>
              <a:rPr lang="en-US" b="1" dirty="0"/>
              <a:t>Correlation:</a:t>
            </a:r>
            <a:r>
              <a:rPr lang="en-US" dirty="0"/>
              <a:t> Mention the relationship between 'temp'/'</a:t>
            </a:r>
            <a:r>
              <a:rPr lang="en-US" dirty="0" err="1"/>
              <a:t>atemp</a:t>
            </a:r>
            <a:r>
              <a:rPr lang="en-US" dirty="0"/>
              <a:t>' and '</a:t>
            </a:r>
            <a:r>
              <a:rPr lang="en-US" dirty="0" err="1"/>
              <a:t>cnt</a:t>
            </a:r>
            <a:r>
              <a:rPr lang="en-US" dirty="0"/>
              <a:t>'. (It's usually positive).</a:t>
            </a:r>
          </a:p>
        </p:txBody>
      </p:sp>
    </p:spTree>
    <p:extLst>
      <p:ext uri="{BB962C8B-B14F-4D97-AF65-F5344CB8AC3E}">
        <p14:creationId xmlns:p14="http://schemas.microsoft.com/office/powerpoint/2010/main" val="107764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B42054-ED5A-A8EF-E49A-AA1B708E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9F5942-0757-EDFD-1FF4-E10819C9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AA923-9673-BC2D-7BAA-6B235715F181}"/>
              </a:ext>
            </a:extLst>
          </p:cNvPr>
          <p:cNvSpPr txBox="1"/>
          <p:nvPr/>
        </p:nvSpPr>
        <p:spPr>
          <a:xfrm>
            <a:off x="442452" y="1651820"/>
            <a:ext cx="102943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Impact of Weather (Casual vs. Registered)</a:t>
            </a:r>
          </a:p>
          <a:p>
            <a:pPr>
              <a:buNone/>
            </a:pPr>
            <a:r>
              <a:rPr lang="en-US" b="1" dirty="0"/>
              <a:t>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Registered</a:t>
            </a:r>
            <a:r>
              <a:rPr lang="en-US" dirty="0"/>
              <a:t> users show more resilience to weather conditions than </a:t>
            </a:r>
            <a:r>
              <a:rPr lang="en-US" b="1" dirty="0"/>
              <a:t>Casual</a:t>
            </a:r>
            <a:r>
              <a:rPr lang="en-US" dirty="0"/>
              <a:t> users, suggesting a higher reliance on bikes for essential travel.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drop-off in </a:t>
            </a:r>
            <a:r>
              <a:rPr lang="en-US" b="1" dirty="0"/>
              <a:t>Casual</a:t>
            </a:r>
            <a:r>
              <a:rPr lang="en-US" dirty="0"/>
              <a:t> users is much steeper when moving from 'Clear' to 'Cloudy/Mist' conditions. </a:t>
            </a:r>
            <a:r>
              <a:rPr lang="en-US" b="1" dirty="0"/>
              <a:t>Chart:</a:t>
            </a:r>
            <a:r>
              <a:rPr lang="en-US" dirty="0"/>
              <a:t> Bar chart showing </a:t>
            </a:r>
            <a:r>
              <a:rPr lang="en-US" b="1" dirty="0"/>
              <a:t>Average Casual vs. Registered Rentals by Weather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7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FA6C5B-061A-AD1B-929E-9B902010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302427-F8FE-251B-51AB-83530CCD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D276C-9E99-B962-DB54-76F3BAD3D277}"/>
              </a:ext>
            </a:extLst>
          </p:cNvPr>
          <p:cNvSpPr txBox="1"/>
          <p:nvPr/>
        </p:nvSpPr>
        <p:spPr>
          <a:xfrm>
            <a:off x="235973" y="1218361"/>
            <a:ext cx="11906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Role of Casual vs. Registered Users </a:t>
            </a:r>
          </a:p>
          <a:p>
            <a:endParaRPr lang="en-US" b="1" dirty="0"/>
          </a:p>
          <a:p>
            <a:r>
              <a:rPr lang="en-US" b="1" dirty="0"/>
              <a:t>Synthesized Insight:</a:t>
            </a:r>
            <a:r>
              <a:rPr lang="en-US" dirty="0"/>
              <a:t> Summarize the differences between the two user groups based on the previous slides (</a:t>
            </a:r>
            <a:r>
              <a:rPr lang="en-US" dirty="0" err="1"/>
              <a:t>hr</a:t>
            </a:r>
            <a:r>
              <a:rPr lang="en-US" dirty="0"/>
              <a:t>, weekday, etc.).</a:t>
            </a:r>
          </a:p>
          <a:p>
            <a:endParaRPr lang="en-US" dirty="0"/>
          </a:p>
          <a:p>
            <a:pPr lvl="1"/>
            <a:r>
              <a:rPr lang="en-US" b="1" dirty="0"/>
              <a:t>Registered:</a:t>
            </a:r>
            <a:r>
              <a:rPr lang="en-US" dirty="0"/>
              <a:t> Are the primary riders, drive commute-time peaks, and dominate weekday usage.</a:t>
            </a:r>
          </a:p>
          <a:p>
            <a:pPr lvl="1"/>
            <a:r>
              <a:rPr lang="en-US" b="1" dirty="0"/>
              <a:t>Casual:</a:t>
            </a:r>
            <a:r>
              <a:rPr lang="en-US" dirty="0"/>
              <a:t> Contribute significantly on weekends and during leisure hours/favorable weather.</a:t>
            </a:r>
          </a:p>
          <a:p>
            <a:r>
              <a:rPr lang="en-US" b="1" dirty="0"/>
              <a:t>Actionable Takeaway:</a:t>
            </a:r>
            <a:r>
              <a:rPr lang="en-US" dirty="0"/>
              <a:t> Different marketing and operational strategies are needed for each group.</a:t>
            </a:r>
          </a:p>
        </p:txBody>
      </p:sp>
    </p:spTree>
    <p:extLst>
      <p:ext uri="{BB962C8B-B14F-4D97-AF65-F5344CB8AC3E}">
        <p14:creationId xmlns:p14="http://schemas.microsoft.com/office/powerpoint/2010/main" val="95054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7AE409-7AC7-3DB6-23C1-351CD14A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8823-C1BB-AFA9-452B-9F4C1D13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8887C-5FD9-0083-A962-55F8060BDCA0}"/>
              </a:ext>
            </a:extLst>
          </p:cNvPr>
          <p:cNvSpPr txBox="1"/>
          <p:nvPr/>
        </p:nvSpPr>
        <p:spPr>
          <a:xfrm>
            <a:off x="500352" y="1946787"/>
            <a:ext cx="125863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Findings and Conclusions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Summary of 3-4 Major Findings:</a:t>
            </a:r>
          </a:p>
          <a:p>
            <a:endParaRPr lang="en-US" dirty="0"/>
          </a:p>
          <a:p>
            <a:pPr lvl="1"/>
            <a:r>
              <a:rPr lang="en-US" b="1" dirty="0"/>
              <a:t>Registered users</a:t>
            </a:r>
            <a:r>
              <a:rPr lang="en-US" dirty="0"/>
              <a:t> are the backbone of the service.</a:t>
            </a:r>
          </a:p>
          <a:p>
            <a:pPr lvl="1"/>
            <a:r>
              <a:rPr lang="en-US" b="1" dirty="0"/>
              <a:t>Peak demand</a:t>
            </a:r>
            <a:r>
              <a:rPr lang="en-US" dirty="0"/>
              <a:t> occurs during typical commute hours (morning/evening).</a:t>
            </a:r>
          </a:p>
          <a:p>
            <a:pPr lvl="1"/>
            <a:r>
              <a:rPr lang="en-US" b="1" dirty="0"/>
              <a:t>Weather (</a:t>
            </a:r>
            <a:r>
              <a:rPr lang="en-US" b="1" dirty="0" err="1"/>
              <a:t>weathersit</a:t>
            </a:r>
            <a:r>
              <a:rPr lang="en-US" b="1" dirty="0"/>
              <a:t>)</a:t>
            </a:r>
            <a:r>
              <a:rPr lang="en-US" dirty="0"/>
              <a:t> has a strong negative impact on usage.</a:t>
            </a:r>
          </a:p>
          <a:p>
            <a:pPr lvl="1"/>
            <a:r>
              <a:rPr lang="en-US" dirty="0"/>
              <a:t>Demand is usually higher on </a:t>
            </a:r>
            <a:r>
              <a:rPr lang="en-US" b="1" dirty="0"/>
              <a:t>weekdays/weekends</a:t>
            </a:r>
            <a:r>
              <a:rPr lang="en-US" dirty="0"/>
              <a:t> depending on the user type.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798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7B06D1-7850-46BB-A9CE-FFFBBA271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8DECC2-4004-45B0-9152-E844B904755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33CA24C-CD06-4FED-9400-8722D47B2DE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</TotalTime>
  <Words>725</Words>
  <Application>Microsoft Office PowerPoint</Application>
  <PresentationFormat>Widescreen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 Title: Bike Rental Demand Analysis Subtitle: Key Drivers of Rental Bookings  Presenter: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Kamesh Dewangan</cp:lastModifiedBy>
  <cp:revision>6</cp:revision>
  <dcterms:created xsi:type="dcterms:W3CDTF">2022-10-31T03:10:14Z</dcterms:created>
  <dcterms:modified xsi:type="dcterms:W3CDTF">2025-10-19T21:45:38Z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