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D39C-A8D8-41F6-B7C4-76296F139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B1C261-B8FA-43F1-9C0D-2AB7548A6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4D3CA7-FD1E-41F2-AB20-B55300F9C8A1}"/>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96C58E2D-2A4E-4260-9C06-0DB69D9A5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CF3B2-CB22-4A63-8CFF-34184ADEA495}"/>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185297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6082-EDF1-4B82-99D8-3E22B3CA9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F737AE-68C0-4FA6-8DC2-18C1EB801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F8605-03E9-4AFF-8E97-B60FEF3B3EEE}"/>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FCF8E603-7E0C-47EE-9E10-E1DDE72DF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61EF9-E72B-4F95-9BF7-A02A571E991A}"/>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96476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61A16-CA8F-45E9-882E-B1A466067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D9266-E1F5-4010-B5A4-FB0103F18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247B4-87D7-4872-B5AC-289EE922A446}"/>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28AC355D-4A2E-428A-85E7-474D8AC27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81994-0388-4C73-9206-23A09E6301C0}"/>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201333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6F5F-A481-4C2F-9220-A6F4E11F6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8F793-FD3B-42CC-95DA-9824BA95C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F5F4D-0E01-49F7-A672-88259A6A469D}"/>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52AB15A6-A709-437C-82ED-BCB0CAEB9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E78F3-BF75-4E0F-8CEE-E2B680254027}"/>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7720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5978-AC91-4620-B0A8-DC079E194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A1A1A-2BF0-40EA-B9F4-3828EAAA9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BB870-DBCC-460F-B4B5-11FEE4EEDD0B}"/>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33415760-E268-4AB9-8D06-A3D5B41C8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5E98B-966F-443F-94B5-C1A21F191AF8}"/>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257774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FAEA-F37E-451E-BE90-9676332F2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2A56D-7617-4FA5-8485-C4B05C55D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64AF6-DF65-4249-B601-65B18ADCF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285C37-B28C-416A-833A-899547FCD27B}"/>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6" name="Footer Placeholder 5">
            <a:extLst>
              <a:ext uri="{FF2B5EF4-FFF2-40B4-BE49-F238E27FC236}">
                <a16:creationId xmlns:a16="http://schemas.microsoft.com/office/drawing/2014/main" id="{F8A8D763-BE14-4CBC-AF31-556854005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59486-CF86-438C-B02E-D044F5C78DE4}"/>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53708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1BA1-4C30-4E68-9E7F-2CD458495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85012B-1F25-4CBB-9EAC-308B5929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1F5E9-CB0F-4732-9517-CC43AE7BFD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89C9A-1052-474F-88A4-2B72AFC72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45368-00C9-456B-BABB-CD3309070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565153-DF45-4C99-BABB-D705EEC6FD25}"/>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8" name="Footer Placeholder 7">
            <a:extLst>
              <a:ext uri="{FF2B5EF4-FFF2-40B4-BE49-F238E27FC236}">
                <a16:creationId xmlns:a16="http://schemas.microsoft.com/office/drawing/2014/main" id="{F0308882-AE36-467E-A398-4AD69BEA20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3B21EE-A34F-474E-A4B8-C5D968B80981}"/>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63916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EF4-D575-4F61-8147-2CD5B3492B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3A909-6062-4742-B8B9-EB2882CD8B3A}"/>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4" name="Footer Placeholder 3">
            <a:extLst>
              <a:ext uri="{FF2B5EF4-FFF2-40B4-BE49-F238E27FC236}">
                <a16:creationId xmlns:a16="http://schemas.microsoft.com/office/drawing/2014/main" id="{C23B3940-DB47-4B28-BB3D-2BED61E6BE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7BA65-5067-44C4-97D6-F4E000DE0906}"/>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170334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B0F29-6C96-44F9-850B-560E8F540719}"/>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3" name="Footer Placeholder 2">
            <a:extLst>
              <a:ext uri="{FF2B5EF4-FFF2-40B4-BE49-F238E27FC236}">
                <a16:creationId xmlns:a16="http://schemas.microsoft.com/office/drawing/2014/main" id="{9E567EA1-D4CF-439E-A786-126D66506B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BEEFA8-7CC6-45A8-9512-A12F29F15FF3}"/>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221278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F755-807B-4286-8BCA-500D1B8F5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2A5F98-3B24-4D43-A28D-AA3E0633B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2C1E17-D3EA-45AA-BD10-2EE872FAC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CCBF0-EFBD-4F1E-AA46-C3F600D33193}"/>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6" name="Footer Placeholder 5">
            <a:extLst>
              <a:ext uri="{FF2B5EF4-FFF2-40B4-BE49-F238E27FC236}">
                <a16:creationId xmlns:a16="http://schemas.microsoft.com/office/drawing/2014/main" id="{B35DFDD4-CE2B-4D15-9598-D0D9CC7B0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F22B5-7838-4A28-A887-2C34A5310EFC}"/>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59101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019C-5B6A-407D-AE9A-2E8CF2EEB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094D9F-71FB-4024-A506-CCD0A62B8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64805-C726-471E-89F1-4BC728934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ED33B-2A34-473D-8DD3-5F369F011EB7}"/>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6" name="Footer Placeholder 5">
            <a:extLst>
              <a:ext uri="{FF2B5EF4-FFF2-40B4-BE49-F238E27FC236}">
                <a16:creationId xmlns:a16="http://schemas.microsoft.com/office/drawing/2014/main" id="{396E68AA-AEA8-4954-B3D1-25D2D6076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56928-D40B-408C-A04E-FF6BCF23FFF7}"/>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122282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3DA09-59F0-469D-B538-3B5D77BF3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91609-ABB1-4179-B37D-23C3C3594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23D88-4082-4B09-A4D4-BB857593C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A5A89693-39B3-4FBA-8C7C-D90EC0748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FCF09-9FBD-4AFC-A639-B717A7F56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20494-16AD-4FDB-BFE4-117973F402DA}" type="slidenum">
              <a:rPr lang="en-US" smtClean="0"/>
              <a:t>‹#›</a:t>
            </a:fld>
            <a:endParaRPr lang="en-US"/>
          </a:p>
        </p:txBody>
      </p:sp>
    </p:spTree>
    <p:extLst>
      <p:ext uri="{BB962C8B-B14F-4D97-AF65-F5344CB8AC3E}">
        <p14:creationId xmlns:p14="http://schemas.microsoft.com/office/powerpoint/2010/main" val="284531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85A21-FDED-462B-AFAA-F30206BD2834}"/>
              </a:ext>
            </a:extLst>
          </p:cNvPr>
          <p:cNvPicPr>
            <a:picLocks noChangeAspect="1"/>
          </p:cNvPicPr>
          <p:nvPr/>
        </p:nvPicPr>
        <p:blipFill>
          <a:blip r:embed="rId2"/>
          <a:stretch>
            <a:fillRect/>
          </a:stretch>
        </p:blipFill>
        <p:spPr>
          <a:xfrm>
            <a:off x="78719" y="87200"/>
            <a:ext cx="12034561" cy="6683600"/>
          </a:xfrm>
          <a:prstGeom prst="rect">
            <a:avLst/>
          </a:prstGeom>
        </p:spPr>
      </p:pic>
      <p:sp>
        <p:nvSpPr>
          <p:cNvPr id="5" name="TextBox 4">
            <a:extLst>
              <a:ext uri="{FF2B5EF4-FFF2-40B4-BE49-F238E27FC236}">
                <a16:creationId xmlns:a16="http://schemas.microsoft.com/office/drawing/2014/main" id="{14D8EE2C-7471-4312-8D59-B103A60ACA7E}"/>
              </a:ext>
            </a:extLst>
          </p:cNvPr>
          <p:cNvSpPr txBox="1"/>
          <p:nvPr/>
        </p:nvSpPr>
        <p:spPr>
          <a:xfrm>
            <a:off x="150920" y="2743200"/>
            <a:ext cx="11962359" cy="1938992"/>
          </a:xfrm>
          <a:prstGeom prst="rect">
            <a:avLst/>
          </a:prstGeom>
          <a:noFill/>
        </p:spPr>
        <p:txBody>
          <a:bodyPr wrap="square" rtlCol="0">
            <a:spAutoFit/>
          </a:bodyPr>
          <a:lstStyle/>
          <a:p>
            <a:pPr algn="r"/>
            <a:r>
              <a:rPr lang="en-US" sz="5900" b="1" u="sng" dirty="0">
                <a:solidFill>
                  <a:srgbClr val="FFFF00"/>
                </a:solidFill>
                <a:latin typeface="Algerian" panose="04020705040A02060702" pitchFamily="82" charset="0"/>
                <a:cs typeface="Aharoni" panose="020B0604020202020204" pitchFamily="2" charset="-79"/>
              </a:rPr>
              <a:t>The Battle of neighbor hoods - </a:t>
            </a:r>
            <a:r>
              <a:rPr lang="en-US" sz="4800" b="1" u="sng" dirty="0">
                <a:solidFill>
                  <a:srgbClr val="FFFF00"/>
                </a:solidFill>
                <a:latin typeface="Algerian" panose="04020705040A02060702" pitchFamily="82" charset="0"/>
                <a:cs typeface="Aharoni" panose="020B0604020202020204" pitchFamily="2" charset="-79"/>
              </a:rPr>
              <a:t>project Final report</a:t>
            </a:r>
            <a:endParaRPr lang="en-US" sz="5900" b="1" u="sng" dirty="0">
              <a:solidFill>
                <a:srgbClr val="FFFF00"/>
              </a:solidFill>
              <a:latin typeface="Algerian" panose="04020705040A02060702" pitchFamily="82" charset="0"/>
              <a:cs typeface="Aharoni" panose="020B0604020202020204" pitchFamily="2" charset="-79"/>
            </a:endParaRPr>
          </a:p>
        </p:txBody>
      </p:sp>
    </p:spTree>
    <p:extLst>
      <p:ext uri="{BB962C8B-B14F-4D97-AF65-F5344CB8AC3E}">
        <p14:creationId xmlns:p14="http://schemas.microsoft.com/office/powerpoint/2010/main" val="274986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06650"/>
            <a:ext cx="6533965" cy="584775"/>
          </a:xfrm>
          <a:prstGeom prst="rect">
            <a:avLst/>
          </a:prstGeom>
          <a:noFill/>
        </p:spPr>
        <p:txBody>
          <a:bodyPr wrap="square" rtlCol="0">
            <a:spAutoFit/>
          </a:bodyPr>
          <a:lstStyle/>
          <a:p>
            <a:r>
              <a:rPr lang="en-US" sz="3200" b="1" u="sng" dirty="0">
                <a:latin typeface="Algerian" panose="04020705040A02060702" pitchFamily="82" charset="0"/>
              </a:rPr>
              <a:t>RESULTS:</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742856"/>
            <a:ext cx="11697003" cy="369332"/>
          </a:xfrm>
          <a:prstGeom prst="rect">
            <a:avLst/>
          </a:prstGeom>
          <a:noFill/>
        </p:spPr>
        <p:txBody>
          <a:bodyPr wrap="square" rtlCol="0">
            <a:spAutoFit/>
          </a:bodyPr>
          <a:lstStyle/>
          <a:p>
            <a:r>
              <a:rPr lang="en-US" dirty="0"/>
              <a:t>School Ratings by Clusters in Scarborough</a:t>
            </a:r>
          </a:p>
        </p:txBody>
      </p:sp>
      <p:grpSp>
        <p:nvGrpSpPr>
          <p:cNvPr id="8" name="Group 7">
            <a:extLst>
              <a:ext uri="{FF2B5EF4-FFF2-40B4-BE49-F238E27FC236}">
                <a16:creationId xmlns:a16="http://schemas.microsoft.com/office/drawing/2014/main" id="{450A7421-DA1D-477D-A4B5-F84D39953916}"/>
              </a:ext>
            </a:extLst>
          </p:cNvPr>
          <p:cNvGrpSpPr/>
          <p:nvPr/>
        </p:nvGrpSpPr>
        <p:grpSpPr>
          <a:xfrm>
            <a:off x="2391514" y="1046059"/>
            <a:ext cx="7408971" cy="5697008"/>
            <a:chOff x="1884044" y="1315392"/>
            <a:chExt cx="8308765" cy="7127991"/>
          </a:xfrm>
        </p:grpSpPr>
        <p:pic>
          <p:nvPicPr>
            <p:cNvPr id="5" name="Picture 4">
              <a:extLst>
                <a:ext uri="{FF2B5EF4-FFF2-40B4-BE49-F238E27FC236}">
                  <a16:creationId xmlns:a16="http://schemas.microsoft.com/office/drawing/2014/main" id="{FE8BA36F-6851-4AAC-9167-EAE37FCAA4B0}"/>
                </a:ext>
              </a:extLst>
            </p:cNvPr>
            <p:cNvPicPr>
              <a:picLocks noChangeAspect="1"/>
            </p:cNvPicPr>
            <p:nvPr/>
          </p:nvPicPr>
          <p:blipFill>
            <a:blip r:embed="rId2"/>
            <a:stretch>
              <a:fillRect/>
            </a:stretch>
          </p:blipFill>
          <p:spPr>
            <a:xfrm>
              <a:off x="1884044" y="1315392"/>
              <a:ext cx="8308765" cy="4918161"/>
            </a:xfrm>
            <a:prstGeom prst="rect">
              <a:avLst/>
            </a:prstGeom>
          </p:spPr>
        </p:pic>
        <p:pic>
          <p:nvPicPr>
            <p:cNvPr id="7" name="Picture 6">
              <a:extLst>
                <a:ext uri="{FF2B5EF4-FFF2-40B4-BE49-F238E27FC236}">
                  <a16:creationId xmlns:a16="http://schemas.microsoft.com/office/drawing/2014/main" id="{60BCFEA6-4238-44BD-8CC3-8208CD69C893}"/>
                </a:ext>
              </a:extLst>
            </p:cNvPr>
            <p:cNvPicPr>
              <a:picLocks noChangeAspect="1"/>
            </p:cNvPicPr>
            <p:nvPr/>
          </p:nvPicPr>
          <p:blipFill>
            <a:blip r:embed="rId3"/>
            <a:stretch>
              <a:fillRect/>
            </a:stretch>
          </p:blipFill>
          <p:spPr>
            <a:xfrm>
              <a:off x="1973790" y="5911940"/>
              <a:ext cx="8170303" cy="2531443"/>
            </a:xfrm>
            <a:prstGeom prst="rect">
              <a:avLst/>
            </a:prstGeom>
          </p:spPr>
        </p:pic>
      </p:grpSp>
    </p:spTree>
    <p:extLst>
      <p:ext uri="{BB962C8B-B14F-4D97-AF65-F5344CB8AC3E}">
        <p14:creationId xmlns:p14="http://schemas.microsoft.com/office/powerpoint/2010/main" val="14868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BRIEFING:</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781329"/>
            <a:ext cx="11697003" cy="1200329"/>
          </a:xfrm>
          <a:prstGeom prst="rect">
            <a:avLst/>
          </a:prstGeom>
          <a:noFill/>
        </p:spPr>
        <p:txBody>
          <a:bodyPr wrap="square" rtlCol="0">
            <a:spAutoFit/>
          </a:bodyPr>
          <a:lstStyle/>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p:txBody>
      </p:sp>
      <p:sp>
        <p:nvSpPr>
          <p:cNvPr id="7" name="TextBox 6">
            <a:extLst>
              <a:ext uri="{FF2B5EF4-FFF2-40B4-BE49-F238E27FC236}">
                <a16:creationId xmlns:a16="http://schemas.microsoft.com/office/drawing/2014/main" id="{BF5561C5-3B0A-46D2-9A81-8C0E1E34A4D1}"/>
              </a:ext>
            </a:extLst>
          </p:cNvPr>
          <p:cNvSpPr txBox="1"/>
          <p:nvPr/>
        </p:nvSpPr>
        <p:spPr>
          <a:xfrm>
            <a:off x="550416" y="2247987"/>
            <a:ext cx="6533965" cy="584775"/>
          </a:xfrm>
          <a:prstGeom prst="rect">
            <a:avLst/>
          </a:prstGeom>
          <a:noFill/>
        </p:spPr>
        <p:txBody>
          <a:bodyPr wrap="square" rtlCol="0">
            <a:spAutoFit/>
          </a:bodyPr>
          <a:lstStyle/>
          <a:p>
            <a:r>
              <a:rPr lang="en-US" sz="3200" b="1" u="sng" dirty="0">
                <a:latin typeface="Algerian" panose="04020705040A02060702" pitchFamily="82" charset="0"/>
              </a:rPr>
              <a:t>Foursquare API Usage:</a:t>
            </a:r>
          </a:p>
        </p:txBody>
      </p:sp>
      <p:sp>
        <p:nvSpPr>
          <p:cNvPr id="8" name="TextBox 7">
            <a:extLst>
              <a:ext uri="{FF2B5EF4-FFF2-40B4-BE49-F238E27FC236}">
                <a16:creationId xmlns:a16="http://schemas.microsoft.com/office/drawing/2014/main" id="{FDE197A8-3FA1-4CA0-930E-0AF14A25C926}"/>
              </a:ext>
            </a:extLst>
          </p:cNvPr>
          <p:cNvSpPr txBox="1"/>
          <p:nvPr/>
        </p:nvSpPr>
        <p:spPr>
          <a:xfrm>
            <a:off x="368827" y="2832586"/>
            <a:ext cx="11697003" cy="923330"/>
          </a:xfrm>
          <a:prstGeom prst="rect">
            <a:avLst/>
          </a:prstGeom>
          <a:noFill/>
        </p:spPr>
        <p:txBody>
          <a:bodyPr wrap="square" rtlCol="0">
            <a:spAutoFit/>
          </a:bodyPr>
          <a:lstStyle/>
          <a:p>
            <a:r>
              <a:rPr lang="en-US" dirty="0"/>
              <a:t>This project would use Four-square API as its prime data gathering source as it has a database of millions of places, especially their places API which provides the ability to perform location search, location sharing and details about a business.</a:t>
            </a:r>
          </a:p>
        </p:txBody>
      </p:sp>
      <p:sp>
        <p:nvSpPr>
          <p:cNvPr id="9" name="TextBox 8">
            <a:extLst>
              <a:ext uri="{FF2B5EF4-FFF2-40B4-BE49-F238E27FC236}">
                <a16:creationId xmlns:a16="http://schemas.microsoft.com/office/drawing/2014/main" id="{605CE90B-D231-48E0-A912-F7ECDBE67F2F}"/>
              </a:ext>
            </a:extLst>
          </p:cNvPr>
          <p:cNvSpPr txBox="1"/>
          <p:nvPr/>
        </p:nvSpPr>
        <p:spPr>
          <a:xfrm>
            <a:off x="550416" y="4074185"/>
            <a:ext cx="6533965" cy="584775"/>
          </a:xfrm>
          <a:prstGeom prst="rect">
            <a:avLst/>
          </a:prstGeom>
          <a:noFill/>
        </p:spPr>
        <p:txBody>
          <a:bodyPr wrap="square" rtlCol="0">
            <a:spAutoFit/>
          </a:bodyPr>
          <a:lstStyle/>
          <a:p>
            <a:r>
              <a:rPr lang="en-US" sz="3200" b="1" u="sng" dirty="0">
                <a:latin typeface="Algerian" panose="04020705040A02060702" pitchFamily="82" charset="0"/>
              </a:rPr>
              <a:t>Purpose:</a:t>
            </a:r>
          </a:p>
        </p:txBody>
      </p:sp>
      <p:sp>
        <p:nvSpPr>
          <p:cNvPr id="10" name="TextBox 9">
            <a:extLst>
              <a:ext uri="{FF2B5EF4-FFF2-40B4-BE49-F238E27FC236}">
                <a16:creationId xmlns:a16="http://schemas.microsoft.com/office/drawing/2014/main" id="{E9366DCE-9E69-4DCE-95B4-BF16966245C7}"/>
              </a:ext>
            </a:extLst>
          </p:cNvPr>
          <p:cNvSpPr txBox="1"/>
          <p:nvPr/>
        </p:nvSpPr>
        <p:spPr>
          <a:xfrm>
            <a:off x="368827" y="4658784"/>
            <a:ext cx="11697003" cy="1477328"/>
          </a:xfrm>
          <a:prstGeom prst="rect">
            <a:avLst/>
          </a:prstGeom>
          <a:noFill/>
        </p:spPr>
        <p:txBody>
          <a:bodyPr wrap="square" rtlCol="0">
            <a:spAutoFit/>
          </a:bodyPr>
          <a:lstStyle/>
          <a:p>
            <a:r>
              <a:rPr lang="en-US" dirty="0"/>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a:p>
            <a:pPr marL="742950" lvl="1" indent="-285750">
              <a:buFont typeface="Arial" panose="020B0604020202020204" pitchFamily="34" charset="0"/>
              <a:buChar char="•"/>
            </a:pPr>
            <a:r>
              <a:rPr lang="en-US" dirty="0"/>
              <a:t>Sorted list of house in terms of housing prices in a ascending or descending order</a:t>
            </a:r>
          </a:p>
          <a:p>
            <a:pPr marL="742950" lvl="1" indent="-285750">
              <a:buFont typeface="Arial" panose="020B0604020202020204" pitchFamily="34" charset="0"/>
              <a:buChar char="•"/>
            </a:pPr>
            <a:r>
              <a:rPr lang="en-US" dirty="0"/>
              <a:t>Sorted list of schools in terms of location, fees, rating and reviews</a:t>
            </a:r>
          </a:p>
        </p:txBody>
      </p:sp>
    </p:spTree>
    <p:extLst>
      <p:ext uri="{BB962C8B-B14F-4D97-AF65-F5344CB8AC3E}">
        <p14:creationId xmlns:p14="http://schemas.microsoft.com/office/powerpoint/2010/main" val="325424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Conclusion:</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550416" y="1047659"/>
            <a:ext cx="11697003" cy="3139321"/>
          </a:xfrm>
          <a:prstGeom prst="rect">
            <a:avLst/>
          </a:prstGeom>
          <a:noFill/>
        </p:spPr>
        <p:txBody>
          <a:bodyPr wrap="square" rtlCol="0">
            <a:spAutoFit/>
          </a:bodyPr>
          <a:lstStyle/>
          <a:p>
            <a:pPr marL="285750" lvl="0" indent="-285750">
              <a:buFont typeface="Wingdings" panose="05000000000000000000" pitchFamily="2" charset="2"/>
              <a:buChar char="Ø"/>
            </a:pPr>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This project has shown me a practical application to resolve a real situation that has impacting personal and financial impact using Data Science tools.</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167745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Project Environment set up:</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550416" y="1047659"/>
            <a:ext cx="11697003" cy="2585323"/>
          </a:xfrm>
          <a:prstGeom prst="rect">
            <a:avLst/>
          </a:prstGeom>
          <a:noFill/>
        </p:spPr>
        <p:txBody>
          <a:bodyPr wrap="square" rtlCol="0">
            <a:spAutoFit/>
          </a:bodyPr>
          <a:lstStyle/>
          <a:p>
            <a:pPr marL="285750" lvl="0" indent="-285750">
              <a:buFont typeface="Wingdings" panose="05000000000000000000" pitchFamily="2" charset="2"/>
              <a:buChar char="ü"/>
            </a:pPr>
            <a:r>
              <a:rPr lang="en-US" dirty="0"/>
              <a:t>Pandas: For creating and manipulating </a:t>
            </a:r>
            <a:r>
              <a:rPr lang="en-US" dirty="0" err="1"/>
              <a:t>dataframes</a:t>
            </a:r>
            <a:r>
              <a:rPr lang="en-US" dirty="0"/>
              <a:t>.</a:t>
            </a:r>
          </a:p>
          <a:p>
            <a:pPr marL="285750" lvl="0" indent="-285750">
              <a:buFont typeface="Wingdings" panose="05000000000000000000" pitchFamily="2" charset="2"/>
              <a:buChar char="ü"/>
            </a:pPr>
            <a:r>
              <a:rPr lang="en-US" dirty="0"/>
              <a:t>Folium: Python visualization library would be used to visualize the neighborhoods cluster distribution of using interactive leaflet map.</a:t>
            </a:r>
          </a:p>
          <a:p>
            <a:pPr marL="285750" lvl="0" indent="-285750">
              <a:buFont typeface="Wingdings" panose="05000000000000000000" pitchFamily="2" charset="2"/>
              <a:buChar char="ü"/>
            </a:pPr>
            <a:r>
              <a:rPr lang="en-US" dirty="0"/>
              <a:t>Scikit Learn: For importing k-means clustering.</a:t>
            </a:r>
          </a:p>
          <a:p>
            <a:pPr marL="285750" lvl="0" indent="-285750">
              <a:buFont typeface="Wingdings" panose="05000000000000000000" pitchFamily="2" charset="2"/>
              <a:buChar char="ü"/>
            </a:pPr>
            <a:r>
              <a:rPr lang="en-US" dirty="0"/>
              <a:t>JSON: Library to handle JSON files.</a:t>
            </a:r>
          </a:p>
          <a:p>
            <a:pPr marL="285750" lvl="0" indent="-285750">
              <a:buFont typeface="Wingdings" panose="05000000000000000000" pitchFamily="2" charset="2"/>
              <a:buChar char="ü"/>
            </a:pPr>
            <a:r>
              <a:rPr lang="en-US" dirty="0"/>
              <a:t>XML: To separate data from presentation and XML stores data in plain text format.</a:t>
            </a:r>
          </a:p>
          <a:p>
            <a:pPr marL="285750" lvl="0" indent="-285750">
              <a:buFont typeface="Wingdings" panose="05000000000000000000" pitchFamily="2" charset="2"/>
              <a:buChar char="ü"/>
            </a:pPr>
            <a:r>
              <a:rPr lang="en-US" dirty="0"/>
              <a:t>Geocoder: To retrieve Location Data.</a:t>
            </a:r>
          </a:p>
          <a:p>
            <a:pPr marL="285750" lvl="0" indent="-285750">
              <a:buFont typeface="Wingdings" panose="05000000000000000000" pitchFamily="2" charset="2"/>
              <a:buChar char="ü"/>
            </a:pPr>
            <a:r>
              <a:rPr lang="en-US" dirty="0"/>
              <a:t>Beautiful Soup and Requests: To scrap and library to handle http requests.</a:t>
            </a:r>
          </a:p>
          <a:p>
            <a:pPr marL="285750" lvl="0" indent="-285750">
              <a:buFont typeface="Wingdings" panose="05000000000000000000" pitchFamily="2" charset="2"/>
              <a:buChar char="ü"/>
            </a:pPr>
            <a:r>
              <a:rPr lang="en-US" dirty="0"/>
              <a:t>Matplotlib: Python Plotting Module.</a:t>
            </a:r>
          </a:p>
        </p:txBody>
      </p:sp>
    </p:spTree>
    <p:extLst>
      <p:ext uri="{BB962C8B-B14F-4D97-AF65-F5344CB8AC3E}">
        <p14:creationId xmlns:p14="http://schemas.microsoft.com/office/powerpoint/2010/main" val="25305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3950563" y="133165"/>
            <a:ext cx="3604334" cy="707886"/>
          </a:xfrm>
          <a:prstGeom prst="rect">
            <a:avLst/>
          </a:prstGeom>
          <a:noFill/>
        </p:spPr>
        <p:txBody>
          <a:bodyPr wrap="square" rtlCol="0">
            <a:spAutoFit/>
          </a:bodyPr>
          <a:lstStyle/>
          <a:p>
            <a:r>
              <a:rPr lang="en-US" sz="4000" b="1" u="sng" dirty="0">
                <a:latin typeface="Algerian" panose="04020705040A02060702" pitchFamily="82" charset="0"/>
              </a:rPr>
              <a:t>Introduction</a:t>
            </a:r>
          </a:p>
        </p:txBody>
      </p:sp>
      <p:sp>
        <p:nvSpPr>
          <p:cNvPr id="5" name="TextBox 4">
            <a:extLst>
              <a:ext uri="{FF2B5EF4-FFF2-40B4-BE49-F238E27FC236}">
                <a16:creationId xmlns:a16="http://schemas.microsoft.com/office/drawing/2014/main" id="{80711697-F829-4345-8429-B3E9E68AA6A8}"/>
              </a:ext>
            </a:extLst>
          </p:cNvPr>
          <p:cNvSpPr txBox="1"/>
          <p:nvPr/>
        </p:nvSpPr>
        <p:spPr>
          <a:xfrm>
            <a:off x="315561" y="1214536"/>
            <a:ext cx="11697003"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The project is intended to help people in exploring better facilities around their neighborhood. It will help people in effective decision on selecting great neighborhood out of several other neighborhoods in Scarborough, </a:t>
            </a:r>
            <a:r>
              <a:rPr lang="en-US" dirty="0" err="1"/>
              <a:t>Toranto</a:t>
            </a:r>
            <a:r>
              <a:rPr lang="en-US" dirty="0"/>
              <a:t>.</a:t>
            </a:r>
          </a:p>
          <a:p>
            <a:endParaRPr lang="en-US" dirty="0"/>
          </a:p>
          <a:p>
            <a:pPr marL="285750" indent="-285750">
              <a:buFont typeface="Wingdings" panose="05000000000000000000" pitchFamily="2" charset="2"/>
              <a:buChar char="Ø"/>
            </a:pPr>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endParaRPr lang="en-US" dirty="0"/>
          </a:p>
          <a:p>
            <a:pPr marL="285750" indent="-285750">
              <a:buFont typeface="Wingdings" panose="05000000000000000000" pitchFamily="2" charset="2"/>
              <a:buChar char="Ø"/>
            </a:pPr>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endParaRPr lang="en-US" dirty="0"/>
          </a:p>
          <a:p>
            <a:pPr marL="285750" indent="-285750">
              <a:buFont typeface="Wingdings" panose="05000000000000000000" pitchFamily="2" charset="2"/>
              <a:buChar char="Ø"/>
            </a:pPr>
            <a:r>
              <a:rPr lang="en-US" dirty="0"/>
              <a:t>It will help people to get awareness of the area and neighborhood before moving to a new city, state, country or place for their work or to start a new fresh life.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87931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Data for Development:</a:t>
            </a:r>
          </a:p>
        </p:txBody>
      </p:sp>
      <p:sp>
        <p:nvSpPr>
          <p:cNvPr id="5" name="TextBox 4">
            <a:extLst>
              <a:ext uri="{FF2B5EF4-FFF2-40B4-BE49-F238E27FC236}">
                <a16:creationId xmlns:a16="http://schemas.microsoft.com/office/drawing/2014/main" id="{80711697-F829-4345-8429-B3E9E68AA6A8}"/>
              </a:ext>
            </a:extLst>
          </p:cNvPr>
          <p:cNvSpPr txBox="1"/>
          <p:nvPr/>
        </p:nvSpPr>
        <p:spPr>
          <a:xfrm>
            <a:off x="368827" y="1036983"/>
            <a:ext cx="116970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Data Link: </a:t>
            </a:r>
            <a:r>
              <a:rPr lang="en-US" u="sng" dirty="0">
                <a:hlinkClick r:id="rId2"/>
              </a:rPr>
              <a:t>https://en.wikipedia.org/wiki/List_of_postal_codes_of_Canada:_M</a:t>
            </a:r>
            <a:endParaRPr lang="en-US" dirty="0"/>
          </a:p>
          <a:p>
            <a:pPr marL="285750" indent="-285750">
              <a:buFont typeface="Wingdings" panose="05000000000000000000" pitchFamily="2" charset="2"/>
              <a:buChar char="Ø"/>
            </a:pPr>
            <a:r>
              <a:rPr lang="en-US" dirty="0"/>
              <a:t>Will use Scarborough dataset which we scrapped from </a:t>
            </a:r>
            <a:r>
              <a:rPr lang="en-US" dirty="0" err="1"/>
              <a:t>wikipedia</a:t>
            </a:r>
            <a:r>
              <a:rPr lang="en-US" dirty="0"/>
              <a:t> on Week 3. Dataset consisting of latitude and longitude, zip codes.</a:t>
            </a:r>
          </a:p>
        </p:txBody>
      </p:sp>
      <p:sp>
        <p:nvSpPr>
          <p:cNvPr id="6" name="TextBox 5">
            <a:extLst>
              <a:ext uri="{FF2B5EF4-FFF2-40B4-BE49-F238E27FC236}">
                <a16:creationId xmlns:a16="http://schemas.microsoft.com/office/drawing/2014/main" id="{CDE50C45-5ABD-429F-9916-44ACDC1EF366}"/>
              </a:ext>
            </a:extLst>
          </p:cNvPr>
          <p:cNvSpPr txBox="1"/>
          <p:nvPr/>
        </p:nvSpPr>
        <p:spPr>
          <a:xfrm>
            <a:off x="550416" y="1971410"/>
            <a:ext cx="6533965" cy="584775"/>
          </a:xfrm>
          <a:prstGeom prst="rect">
            <a:avLst/>
          </a:prstGeom>
          <a:noFill/>
        </p:spPr>
        <p:txBody>
          <a:bodyPr wrap="square" rtlCol="0">
            <a:spAutoFit/>
          </a:bodyPr>
          <a:lstStyle/>
          <a:p>
            <a:r>
              <a:rPr lang="en-US" sz="3200" b="1" u="sng" dirty="0">
                <a:latin typeface="Algerian" panose="04020705040A02060702" pitchFamily="82" charset="0"/>
              </a:rPr>
              <a:t>Foursquare API Data:</a:t>
            </a:r>
          </a:p>
        </p:txBody>
      </p:sp>
      <p:sp>
        <p:nvSpPr>
          <p:cNvPr id="7" name="TextBox 6">
            <a:extLst>
              <a:ext uri="{FF2B5EF4-FFF2-40B4-BE49-F238E27FC236}">
                <a16:creationId xmlns:a16="http://schemas.microsoft.com/office/drawing/2014/main" id="{51A4C6B0-FBDE-4D61-9B57-514C1C422D5B}"/>
              </a:ext>
            </a:extLst>
          </p:cNvPr>
          <p:cNvSpPr txBox="1"/>
          <p:nvPr/>
        </p:nvSpPr>
        <p:spPr>
          <a:xfrm>
            <a:off x="368827" y="2750941"/>
            <a:ext cx="11697003" cy="4093428"/>
          </a:xfrm>
          <a:prstGeom prst="rect">
            <a:avLst/>
          </a:prstGeom>
          <a:noFill/>
        </p:spPr>
        <p:txBody>
          <a:bodyPr wrap="square" rtlCol="0">
            <a:spAutoFit/>
          </a:bodyPr>
          <a:lstStyle/>
          <a:p>
            <a:pPr marL="285750" indent="-285750">
              <a:buFont typeface="Wingdings" panose="05000000000000000000" pitchFamily="2" charset="2"/>
              <a:buChar char="Ø"/>
            </a:pPr>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285750" indent="-285750">
              <a:buFont typeface="Wingdings" panose="05000000000000000000" pitchFamily="2" charset="2"/>
              <a:buChar char="Ø"/>
            </a:pPr>
            <a:r>
              <a:rPr lang="en-US" dirty="0"/>
              <a:t>After finding the list of neighborhoods, we then connect to the Foursquare API to gather information about venues inside each and every neighborhood. For each neighborhood, we have chosen the radius to be 100 meter.</a:t>
            </a:r>
          </a:p>
          <a:p>
            <a:pPr marL="285750" indent="-285750">
              <a:buFont typeface="Wingdings" panose="05000000000000000000" pitchFamily="2" charset="2"/>
              <a:buChar char="Ø"/>
            </a:pPr>
            <a:r>
              <a:rPr lang="en-US" dirty="0"/>
              <a:t>The data retrieved from Foursquare contained information of venues within a specified distance of the longitude and latitude of the postcodes. The information obtained per venue as follows:</a:t>
            </a:r>
          </a:p>
          <a:p>
            <a:pPr marL="742950" lvl="1" indent="-285750">
              <a:buFont typeface="Wingdings" panose="05000000000000000000" pitchFamily="2" charset="2"/>
              <a:buChar char="§"/>
            </a:pPr>
            <a:r>
              <a:rPr lang="en-US" sz="1400" dirty="0"/>
              <a:t>1. Neighborhood</a:t>
            </a:r>
          </a:p>
          <a:p>
            <a:pPr marL="742950" lvl="1" indent="-285750">
              <a:buFont typeface="Wingdings" panose="05000000000000000000" pitchFamily="2" charset="2"/>
              <a:buChar char="§"/>
            </a:pPr>
            <a:r>
              <a:rPr lang="en-US" sz="1400" dirty="0"/>
              <a:t>2. Neighborhood Latitude</a:t>
            </a:r>
          </a:p>
          <a:p>
            <a:pPr marL="742950" lvl="1" indent="-285750">
              <a:buFont typeface="Wingdings" panose="05000000000000000000" pitchFamily="2" charset="2"/>
              <a:buChar char="§"/>
            </a:pPr>
            <a:r>
              <a:rPr lang="en-US" sz="1400" dirty="0"/>
              <a:t>3. Neighborhood Longitude4. Venue</a:t>
            </a:r>
          </a:p>
          <a:p>
            <a:pPr marL="742950" lvl="1" indent="-285750">
              <a:buFont typeface="Wingdings" panose="05000000000000000000" pitchFamily="2" charset="2"/>
              <a:buChar char="§"/>
            </a:pPr>
            <a:r>
              <a:rPr lang="en-US" sz="1400" dirty="0"/>
              <a:t>5. Name of the venue e.g. the name of a store or restaurant</a:t>
            </a:r>
          </a:p>
          <a:p>
            <a:pPr marL="742950" lvl="1" indent="-285750">
              <a:buFont typeface="Wingdings" panose="05000000000000000000" pitchFamily="2" charset="2"/>
              <a:buChar char="§"/>
            </a:pPr>
            <a:r>
              <a:rPr lang="en-US" sz="1400" dirty="0"/>
              <a:t>6. Venue Latitude</a:t>
            </a:r>
          </a:p>
          <a:p>
            <a:pPr marL="742950" lvl="1" indent="-285750">
              <a:buFont typeface="Wingdings" panose="05000000000000000000" pitchFamily="2" charset="2"/>
              <a:buChar char="§"/>
            </a:pPr>
            <a:r>
              <a:rPr lang="en-US" sz="1400" dirty="0"/>
              <a:t>7. Venue Longitude</a:t>
            </a:r>
          </a:p>
          <a:p>
            <a:pPr marL="742950" lvl="1" indent="-285750">
              <a:buFont typeface="Wingdings" panose="05000000000000000000" pitchFamily="2" charset="2"/>
              <a:buChar char="§"/>
            </a:pPr>
            <a:r>
              <a:rPr lang="en-US" sz="1400" dirty="0"/>
              <a:t>8. Venue Category</a:t>
            </a:r>
          </a:p>
        </p:txBody>
      </p:sp>
    </p:spTree>
    <p:extLst>
      <p:ext uri="{BB962C8B-B14F-4D97-AF65-F5344CB8AC3E}">
        <p14:creationId xmlns:p14="http://schemas.microsoft.com/office/powerpoint/2010/main" val="287706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70872-6092-4998-A46F-6AA99DCD2904}"/>
              </a:ext>
            </a:extLst>
          </p:cNvPr>
          <p:cNvSpPr txBox="1"/>
          <p:nvPr/>
        </p:nvSpPr>
        <p:spPr>
          <a:xfrm>
            <a:off x="4100512" y="457200"/>
            <a:ext cx="3990975" cy="369332"/>
          </a:xfrm>
          <a:prstGeom prst="rect">
            <a:avLst/>
          </a:prstGeom>
          <a:noFill/>
        </p:spPr>
        <p:txBody>
          <a:bodyPr wrap="square" rtlCol="0">
            <a:spAutoFit/>
          </a:bodyPr>
          <a:lstStyle/>
          <a:p>
            <a:r>
              <a:rPr lang="en-US" dirty="0"/>
              <a:t>The Battle of Neighborhoods - Toronto</a:t>
            </a:r>
          </a:p>
        </p:txBody>
      </p:sp>
      <p:pic>
        <p:nvPicPr>
          <p:cNvPr id="4" name="Picture 3">
            <a:extLst>
              <a:ext uri="{FF2B5EF4-FFF2-40B4-BE49-F238E27FC236}">
                <a16:creationId xmlns:a16="http://schemas.microsoft.com/office/drawing/2014/main" id="{5C6BAABD-F363-4D63-9E68-DE3238E575F2}"/>
              </a:ext>
            </a:extLst>
          </p:cNvPr>
          <p:cNvPicPr>
            <a:picLocks noChangeAspect="1"/>
          </p:cNvPicPr>
          <p:nvPr/>
        </p:nvPicPr>
        <p:blipFill>
          <a:blip r:embed="rId2"/>
          <a:stretch>
            <a:fillRect/>
          </a:stretch>
        </p:blipFill>
        <p:spPr>
          <a:xfrm>
            <a:off x="400381" y="1257300"/>
            <a:ext cx="11391238" cy="4733281"/>
          </a:xfrm>
          <a:prstGeom prst="rect">
            <a:avLst/>
          </a:prstGeom>
        </p:spPr>
      </p:pic>
    </p:spTree>
    <p:extLst>
      <p:ext uri="{BB962C8B-B14F-4D97-AF65-F5344CB8AC3E}">
        <p14:creationId xmlns:p14="http://schemas.microsoft.com/office/powerpoint/2010/main" val="126344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Technical Approach:</a:t>
            </a:r>
          </a:p>
        </p:txBody>
      </p:sp>
      <p:sp>
        <p:nvSpPr>
          <p:cNvPr id="5" name="TextBox 4">
            <a:extLst>
              <a:ext uri="{FF2B5EF4-FFF2-40B4-BE49-F238E27FC236}">
                <a16:creationId xmlns:a16="http://schemas.microsoft.com/office/drawing/2014/main" id="{80711697-F829-4345-8429-B3E9E68AA6A8}"/>
              </a:ext>
            </a:extLst>
          </p:cNvPr>
          <p:cNvSpPr txBox="1"/>
          <p:nvPr/>
        </p:nvSpPr>
        <p:spPr>
          <a:xfrm>
            <a:off x="368827" y="1036983"/>
            <a:ext cx="116970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
        <p:nvSpPr>
          <p:cNvPr id="7" name="TextBox 6">
            <a:extLst>
              <a:ext uri="{FF2B5EF4-FFF2-40B4-BE49-F238E27FC236}">
                <a16:creationId xmlns:a16="http://schemas.microsoft.com/office/drawing/2014/main" id="{51A4C6B0-FBDE-4D61-9B57-514C1C422D5B}"/>
              </a:ext>
            </a:extLst>
          </p:cNvPr>
          <p:cNvSpPr txBox="1"/>
          <p:nvPr/>
        </p:nvSpPr>
        <p:spPr>
          <a:xfrm>
            <a:off x="4455052" y="2059543"/>
            <a:ext cx="11697003" cy="369332"/>
          </a:xfrm>
          <a:prstGeom prst="rect">
            <a:avLst/>
          </a:prstGeom>
          <a:noFill/>
        </p:spPr>
        <p:txBody>
          <a:bodyPr wrap="square" rtlCol="0">
            <a:spAutoFit/>
          </a:bodyPr>
          <a:lstStyle/>
          <a:p>
            <a:r>
              <a:rPr lang="en-US" dirty="0"/>
              <a:t>Most Common venue</a:t>
            </a:r>
          </a:p>
        </p:txBody>
      </p:sp>
      <p:pic>
        <p:nvPicPr>
          <p:cNvPr id="3" name="Picture 2">
            <a:extLst>
              <a:ext uri="{FF2B5EF4-FFF2-40B4-BE49-F238E27FC236}">
                <a16:creationId xmlns:a16="http://schemas.microsoft.com/office/drawing/2014/main" id="{8320C50F-F167-43BF-9404-AD3B6D2B94A4}"/>
              </a:ext>
            </a:extLst>
          </p:cNvPr>
          <p:cNvPicPr>
            <a:picLocks noChangeAspect="1"/>
          </p:cNvPicPr>
          <p:nvPr/>
        </p:nvPicPr>
        <p:blipFill>
          <a:blip r:embed="rId2"/>
          <a:stretch>
            <a:fillRect/>
          </a:stretch>
        </p:blipFill>
        <p:spPr>
          <a:xfrm>
            <a:off x="380999" y="2528105"/>
            <a:ext cx="11534663" cy="3977470"/>
          </a:xfrm>
          <a:prstGeom prst="rect">
            <a:avLst/>
          </a:prstGeom>
        </p:spPr>
      </p:pic>
    </p:spTree>
    <p:extLst>
      <p:ext uri="{BB962C8B-B14F-4D97-AF65-F5344CB8AC3E}">
        <p14:creationId xmlns:p14="http://schemas.microsoft.com/office/powerpoint/2010/main" val="208805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Technical Approach:</a:t>
            </a:r>
          </a:p>
        </p:txBody>
      </p:sp>
      <p:sp>
        <p:nvSpPr>
          <p:cNvPr id="7" name="TextBox 6">
            <a:extLst>
              <a:ext uri="{FF2B5EF4-FFF2-40B4-BE49-F238E27FC236}">
                <a16:creationId xmlns:a16="http://schemas.microsoft.com/office/drawing/2014/main" id="{51A4C6B0-FBDE-4D61-9B57-514C1C422D5B}"/>
              </a:ext>
            </a:extLst>
          </p:cNvPr>
          <p:cNvSpPr txBox="1"/>
          <p:nvPr/>
        </p:nvSpPr>
        <p:spPr>
          <a:xfrm>
            <a:off x="3931177" y="1078468"/>
            <a:ext cx="11697003" cy="369332"/>
          </a:xfrm>
          <a:prstGeom prst="rect">
            <a:avLst/>
          </a:prstGeom>
          <a:noFill/>
        </p:spPr>
        <p:txBody>
          <a:bodyPr wrap="square" rtlCol="0">
            <a:spAutoFit/>
          </a:bodyPr>
          <a:lstStyle/>
          <a:p>
            <a:r>
              <a:rPr lang="en-US" dirty="0"/>
              <a:t>Most Common venue near Neighborhood</a:t>
            </a:r>
          </a:p>
        </p:txBody>
      </p:sp>
      <p:pic>
        <p:nvPicPr>
          <p:cNvPr id="2" name="Picture 1">
            <a:extLst>
              <a:ext uri="{FF2B5EF4-FFF2-40B4-BE49-F238E27FC236}">
                <a16:creationId xmlns:a16="http://schemas.microsoft.com/office/drawing/2014/main" id="{9E1983E6-2208-40BE-A9B9-C7BAA8D3387D}"/>
              </a:ext>
            </a:extLst>
          </p:cNvPr>
          <p:cNvPicPr>
            <a:picLocks noChangeAspect="1"/>
          </p:cNvPicPr>
          <p:nvPr/>
        </p:nvPicPr>
        <p:blipFill>
          <a:blip r:embed="rId2"/>
          <a:stretch>
            <a:fillRect/>
          </a:stretch>
        </p:blipFill>
        <p:spPr>
          <a:xfrm>
            <a:off x="350391" y="1457325"/>
            <a:ext cx="11600457" cy="4781550"/>
          </a:xfrm>
          <a:prstGeom prst="rect">
            <a:avLst/>
          </a:prstGeom>
        </p:spPr>
      </p:pic>
    </p:spTree>
    <p:extLst>
      <p:ext uri="{BB962C8B-B14F-4D97-AF65-F5344CB8AC3E}">
        <p14:creationId xmlns:p14="http://schemas.microsoft.com/office/powerpoint/2010/main" val="67128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Work FLOW:</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1036983"/>
            <a:ext cx="116970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p:txBody>
      </p:sp>
    </p:spTree>
    <p:extLst>
      <p:ext uri="{BB962C8B-B14F-4D97-AF65-F5344CB8AC3E}">
        <p14:creationId xmlns:p14="http://schemas.microsoft.com/office/powerpoint/2010/main" val="325116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RESULTS:</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946060"/>
            <a:ext cx="11697003" cy="369332"/>
          </a:xfrm>
          <a:prstGeom prst="rect">
            <a:avLst/>
          </a:prstGeom>
          <a:noFill/>
        </p:spPr>
        <p:txBody>
          <a:bodyPr wrap="square" rtlCol="0">
            <a:spAutoFit/>
          </a:bodyPr>
          <a:lstStyle/>
          <a:p>
            <a:r>
              <a:rPr lang="en-US" dirty="0"/>
              <a:t>Map of Clusters in Scarborough</a:t>
            </a:r>
          </a:p>
        </p:txBody>
      </p:sp>
      <p:pic>
        <p:nvPicPr>
          <p:cNvPr id="5" name="Picture 4">
            <a:extLst>
              <a:ext uri="{FF2B5EF4-FFF2-40B4-BE49-F238E27FC236}">
                <a16:creationId xmlns:a16="http://schemas.microsoft.com/office/drawing/2014/main" id="{0FE556B0-FAA0-4627-B1FE-00ECBA169D4F}"/>
              </a:ext>
            </a:extLst>
          </p:cNvPr>
          <p:cNvPicPr>
            <a:picLocks noChangeAspect="1"/>
          </p:cNvPicPr>
          <p:nvPr/>
        </p:nvPicPr>
        <p:blipFill>
          <a:blip r:embed="rId2"/>
          <a:stretch>
            <a:fillRect/>
          </a:stretch>
        </p:blipFill>
        <p:spPr>
          <a:xfrm>
            <a:off x="368827" y="1419225"/>
            <a:ext cx="11420475" cy="5231893"/>
          </a:xfrm>
          <a:prstGeom prst="rect">
            <a:avLst/>
          </a:prstGeom>
        </p:spPr>
      </p:pic>
    </p:spTree>
    <p:extLst>
      <p:ext uri="{BB962C8B-B14F-4D97-AF65-F5344CB8AC3E}">
        <p14:creationId xmlns:p14="http://schemas.microsoft.com/office/powerpoint/2010/main" val="152496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RESULTS:</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946060"/>
            <a:ext cx="11697003" cy="369332"/>
          </a:xfrm>
          <a:prstGeom prst="rect">
            <a:avLst/>
          </a:prstGeom>
          <a:noFill/>
        </p:spPr>
        <p:txBody>
          <a:bodyPr wrap="square" rtlCol="0">
            <a:spAutoFit/>
          </a:bodyPr>
          <a:lstStyle/>
          <a:p>
            <a:r>
              <a:rPr lang="en-US" dirty="0"/>
              <a:t>Average Housing Price by Clusters in Scarborough</a:t>
            </a:r>
          </a:p>
        </p:txBody>
      </p:sp>
      <p:grpSp>
        <p:nvGrpSpPr>
          <p:cNvPr id="9" name="Group 8">
            <a:extLst>
              <a:ext uri="{FF2B5EF4-FFF2-40B4-BE49-F238E27FC236}">
                <a16:creationId xmlns:a16="http://schemas.microsoft.com/office/drawing/2014/main" id="{F69CD6EA-95D2-4700-B6A6-F279F6B40521}"/>
              </a:ext>
            </a:extLst>
          </p:cNvPr>
          <p:cNvGrpSpPr/>
          <p:nvPr/>
        </p:nvGrpSpPr>
        <p:grpSpPr>
          <a:xfrm>
            <a:off x="2181224" y="1248620"/>
            <a:ext cx="7229475" cy="5422681"/>
            <a:chOff x="2181224" y="1248620"/>
            <a:chExt cx="7229475" cy="5422681"/>
          </a:xfrm>
        </p:grpSpPr>
        <p:pic>
          <p:nvPicPr>
            <p:cNvPr id="7" name="Picture 6">
              <a:extLst>
                <a:ext uri="{FF2B5EF4-FFF2-40B4-BE49-F238E27FC236}">
                  <a16:creationId xmlns:a16="http://schemas.microsoft.com/office/drawing/2014/main" id="{B2693337-31B0-43DB-9498-A01CAADBE2CF}"/>
                </a:ext>
              </a:extLst>
            </p:cNvPr>
            <p:cNvPicPr>
              <a:picLocks noChangeAspect="1"/>
            </p:cNvPicPr>
            <p:nvPr/>
          </p:nvPicPr>
          <p:blipFill>
            <a:blip r:embed="rId2"/>
            <a:stretch>
              <a:fillRect/>
            </a:stretch>
          </p:blipFill>
          <p:spPr>
            <a:xfrm>
              <a:off x="2261233" y="1248620"/>
              <a:ext cx="7149466" cy="2989701"/>
            </a:xfrm>
            <a:prstGeom prst="rect">
              <a:avLst/>
            </a:prstGeom>
          </p:spPr>
        </p:pic>
        <p:pic>
          <p:nvPicPr>
            <p:cNvPr id="8" name="Picture 7">
              <a:extLst>
                <a:ext uri="{FF2B5EF4-FFF2-40B4-BE49-F238E27FC236}">
                  <a16:creationId xmlns:a16="http://schemas.microsoft.com/office/drawing/2014/main" id="{8943EA4C-2562-47D8-B462-A4528955B961}"/>
                </a:ext>
              </a:extLst>
            </p:cNvPr>
            <p:cNvPicPr>
              <a:picLocks noChangeAspect="1"/>
            </p:cNvPicPr>
            <p:nvPr/>
          </p:nvPicPr>
          <p:blipFill>
            <a:blip r:embed="rId3"/>
            <a:stretch>
              <a:fillRect/>
            </a:stretch>
          </p:blipFill>
          <p:spPr>
            <a:xfrm>
              <a:off x="2181224" y="3694976"/>
              <a:ext cx="7229475" cy="2976325"/>
            </a:xfrm>
            <a:prstGeom prst="rect">
              <a:avLst/>
            </a:prstGeom>
          </p:spPr>
        </p:pic>
      </p:grpSp>
    </p:spTree>
    <p:extLst>
      <p:ext uri="{BB962C8B-B14F-4D97-AF65-F5344CB8AC3E}">
        <p14:creationId xmlns:p14="http://schemas.microsoft.com/office/powerpoint/2010/main" val="2701870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1081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kamesh duvvuri</dc:creator>
  <cp:lastModifiedBy>kamesh duvvuri</cp:lastModifiedBy>
  <cp:revision>5</cp:revision>
  <dcterms:created xsi:type="dcterms:W3CDTF">2020-07-29T04:22:27Z</dcterms:created>
  <dcterms:modified xsi:type="dcterms:W3CDTF">2020-07-29T06:22:08Z</dcterms:modified>
</cp:coreProperties>
</file>