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9" r:id="rId2"/>
    <p:sldId id="260" r:id="rId3"/>
    <p:sldId id="261" r:id="rId4"/>
    <p:sldId id="262" r:id="rId5"/>
    <p:sldId id="263" r:id="rId6"/>
    <p:sldId id="264" r:id="rId7"/>
    <p:sldId id="269" r:id="rId8"/>
    <p:sldId id="268" r:id="rId9"/>
    <p:sldId id="271" r:id="rId10"/>
    <p:sldId id="266" r:id="rId11"/>
    <p:sldId id="265" r:id="rId12"/>
    <p:sldId id="267" r:id="rId13"/>
    <p:sldId id="272" r:id="rId14"/>
    <p:sldId id="270" r:id="rId15"/>
    <p:sldId id="273" r:id="rId16"/>
    <p:sldId id="274" r:id="rId17"/>
    <p:sldId id="275" r:id="rId18"/>
    <p:sldId id="276" r:id="rId19"/>
    <p:sldId id="278"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0099FF"/>
    <a:srgbClr val="CC9900"/>
    <a:srgbClr val="003399"/>
    <a:srgbClr val="FF9900"/>
    <a:srgbClr val="CCFFFF"/>
    <a:srgbClr val="FFFF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79" autoAdjust="0"/>
  </p:normalViewPr>
  <p:slideViewPr>
    <p:cSldViewPr>
      <p:cViewPr varScale="1">
        <p:scale>
          <a:sx n="84" d="100"/>
          <a:sy n="84" d="100"/>
        </p:scale>
        <p:origin x="774" y="108"/>
      </p:cViewPr>
      <p:guideLst>
        <p:guide orient="horz" pos="2160"/>
        <p:guide pos="2880"/>
      </p:guideLst>
    </p:cSldViewPr>
  </p:slideViewPr>
  <p:notesTextViewPr>
    <p:cViewPr>
      <p:scale>
        <a:sx n="100" d="100"/>
        <a:sy n="100" d="100"/>
      </p:scale>
      <p:origin x="0" y="-318"/>
    </p:cViewPr>
  </p:notesTextViewPr>
  <p:sorterViewPr>
    <p:cViewPr>
      <p:scale>
        <a:sx n="100" d="100"/>
        <a:sy n="100" d="100"/>
      </p:scale>
      <p:origin x="0" y="0"/>
    </p:cViewPr>
  </p:sorterViewPr>
  <p:notesViewPr>
    <p:cSldViewPr>
      <p:cViewPr varScale="1">
        <p:scale>
          <a:sx n="60" d="100"/>
          <a:sy n="60" d="100"/>
        </p:scale>
        <p:origin x="-144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1696C3A-3DAB-4BF8-BDAE-79B5A1EA9367}" type="slidenum">
              <a:rPr lang="en-US" altLang="en-US"/>
              <a:pPr/>
              <a:t>‹#›</a:t>
            </a:fld>
            <a:endParaRPr lang="en-US" altLang="en-US"/>
          </a:p>
        </p:txBody>
      </p:sp>
    </p:spTree>
    <p:extLst>
      <p:ext uri="{BB962C8B-B14F-4D97-AF65-F5344CB8AC3E}">
        <p14:creationId xmlns:p14="http://schemas.microsoft.com/office/powerpoint/2010/main" val="375697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05DCD-16CE-4B88-BC74-D4AE3CAC32D6}" type="datetimeFigureOut">
              <a:rPr lang="en-SG" smtClean="0"/>
              <a:t>28/10/2015</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646497-95F0-4156-8E65-5D2D15EC94FF}" type="slidenum">
              <a:rPr lang="en-SG" smtClean="0"/>
              <a:t>‹#›</a:t>
            </a:fld>
            <a:endParaRPr lang="en-SG"/>
          </a:p>
        </p:txBody>
      </p:sp>
    </p:spTree>
    <p:extLst>
      <p:ext uri="{BB962C8B-B14F-4D97-AF65-F5344CB8AC3E}">
        <p14:creationId xmlns:p14="http://schemas.microsoft.com/office/powerpoint/2010/main" val="1968224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cloudera.com/content/dam/cloudera/documents/Usin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cloudera.com/content/cloudera/en/resources/library/"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beyenetwork.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A3646497-95F0-4156-8E65-5D2D15EC94FF}" type="slidenum">
              <a:rPr lang="en-SG" smtClean="0"/>
              <a:t>1</a:t>
            </a:fld>
            <a:endParaRPr lang="en-SG"/>
          </a:p>
        </p:txBody>
      </p:sp>
    </p:spTree>
    <p:extLst>
      <p:ext uri="{BB962C8B-B14F-4D97-AF65-F5344CB8AC3E}">
        <p14:creationId xmlns:p14="http://schemas.microsoft.com/office/powerpoint/2010/main" val="2033217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smtClean="0">
                <a:solidFill>
                  <a:schemeClr val="tx1"/>
                </a:solidFill>
                <a:effectLst/>
                <a:latin typeface="+mn-lt"/>
                <a:ea typeface="+mn-ea"/>
                <a:cs typeface="+mn-cs"/>
              </a:rPr>
              <a:t>http://docs.media.bitpipe.com/io_10x/io_102267/item_725049/Big-Data-in-Big-Companies.pdf</a:t>
            </a:r>
          </a:p>
          <a:p>
            <a:pPr marL="228600" indent="-228600">
              <a:buAutoNum type="arabicParenR"/>
            </a:pPr>
            <a:r>
              <a:rPr lang="en-US" dirty="0" smtClean="0"/>
              <a:t>Relational data needs to be supported by non-relational information to ensure that decisions are made against as much information as possible. The use of extended value chains across </a:t>
            </a:r>
            <a:r>
              <a:rPr lang="en-US" dirty="0" err="1" smtClean="0"/>
              <a:t>organisations</a:t>
            </a:r>
            <a:r>
              <a:rPr lang="en-US" dirty="0" smtClean="0"/>
              <a:t> means that other sources of data are being accessed. ETL windows are shrinking – yet ETL tasks are trying to extend at the same time and encompass new emerging technologies. Something has to change to make business intelligence workable. </a:t>
            </a:r>
          </a:p>
          <a:p>
            <a:pPr marL="228600" indent="-228600">
              <a:buAutoNum type="arabicParenR"/>
            </a:pPr>
            <a:r>
              <a:rPr lang="en-US" dirty="0" smtClean="0"/>
              <a:t>The use of standard ETL approaches no longer meets the needs of the </a:t>
            </a:r>
            <a:r>
              <a:rPr lang="en-US" dirty="0" err="1" smtClean="0"/>
              <a:t>organisation</a:t>
            </a:r>
            <a:r>
              <a:rPr lang="en-US" dirty="0" smtClean="0"/>
              <a:t>. Many now have to cut back on the amount of data being moved to the data warehouse in order to fit in with the time windows available to them. Decisions are therefore being based on a sub-set of the available data – and do not include the non-relational information that now makes up a sizeable proportion of an </a:t>
            </a:r>
            <a:r>
              <a:rPr lang="en-US" dirty="0" err="1" smtClean="0"/>
              <a:t>organisation’s</a:t>
            </a:r>
            <a:r>
              <a:rPr lang="en-US" dirty="0" smtClean="0"/>
              <a:t> electronic assets. </a:t>
            </a:r>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10</a:t>
            </a:fld>
            <a:endParaRPr lang="en-SG"/>
          </a:p>
        </p:txBody>
      </p:sp>
    </p:spTree>
    <p:extLst>
      <p:ext uri="{BB962C8B-B14F-4D97-AF65-F5344CB8AC3E}">
        <p14:creationId xmlns:p14="http://schemas.microsoft.com/office/powerpoint/2010/main" val="2110501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smtClean="0">
                <a:solidFill>
                  <a:schemeClr val="tx1"/>
                </a:solidFill>
                <a:effectLst/>
                <a:latin typeface="+mn-lt"/>
                <a:ea typeface="+mn-ea"/>
                <a:cs typeface="+mn-cs"/>
              </a:rPr>
              <a:t>http://docs.media.bitpipe.com/io_10x/io_102267/item_725049/Big-Data-in-Big-Companies.pdf</a:t>
            </a:r>
          </a:p>
          <a:p>
            <a:pPr marL="228600" indent="-228600">
              <a:buAutoNum type="arabicParenR"/>
            </a:pPr>
            <a:r>
              <a:rPr lang="en-US" dirty="0" smtClean="0"/>
              <a:t>If only two or three different data sources are used in a data warehouse, mapping the various data schemas is relatively easy. However, in today’s environment there can be many different data sources. Maintaining the schemas can be a major issue – and a change in any one of the sources can lead to major issues in the data warehouse itself. A more automated means of maintaining schemas needs to be found through the use of suitable systems.</a:t>
            </a:r>
          </a:p>
          <a:p>
            <a:pPr marL="228600" indent="-228600">
              <a:buAutoNum type="arabicParenR"/>
            </a:pPr>
            <a:r>
              <a:rPr lang="en-US" dirty="0" smtClean="0"/>
              <a:t>Basing corporate decisions only on data held within relational systems is dangerous. With an increasing amount of information held outside of a standard database, these sources have to be included in the mix to ensure that decisions are made against as much of the available information as possible. The use of binary large objects (</a:t>
            </a:r>
            <a:r>
              <a:rPr lang="en-US" dirty="0" err="1" smtClean="0"/>
              <a:t>BLObs</a:t>
            </a:r>
            <a:r>
              <a:rPr lang="en-US" dirty="0" smtClean="0"/>
              <a:t>) is not the best way to do this. </a:t>
            </a:r>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11</a:t>
            </a:fld>
            <a:endParaRPr lang="en-SG"/>
          </a:p>
        </p:txBody>
      </p:sp>
    </p:spTree>
    <p:extLst>
      <p:ext uri="{BB962C8B-B14F-4D97-AF65-F5344CB8AC3E}">
        <p14:creationId xmlns:p14="http://schemas.microsoft.com/office/powerpoint/2010/main" val="2110501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smtClean="0">
                <a:solidFill>
                  <a:schemeClr val="tx1"/>
                </a:solidFill>
                <a:effectLst/>
                <a:latin typeface="+mn-lt"/>
                <a:ea typeface="+mn-ea"/>
                <a:cs typeface="+mn-cs"/>
              </a:rPr>
              <a:t>http://docs.media.bitpipe.com/io_10x/io_102267/item_725049/Big-Data-in-Big-Companies.pdf</a:t>
            </a:r>
          </a:p>
          <a:p>
            <a:pPr marL="228600" indent="-228600">
              <a:buAutoNum type="arabicParenR"/>
            </a:pPr>
            <a:r>
              <a:rPr lang="en-US" dirty="0" smtClean="0"/>
              <a:t>The use of a specialized non-relational store, such as Hadoop, can provide a platform where a mixed environment of relational and non-relational data can be brought together in a meaningful manner. The use of MapReduce can help bring the size of the data warehouse back under control – and can make the end analysis and reporting of the available information far faster.</a:t>
            </a:r>
          </a:p>
          <a:p>
            <a:pPr marL="228600" indent="-228600">
              <a:buAutoNum type="arabicParenR"/>
            </a:pPr>
            <a:r>
              <a:rPr lang="en-US" dirty="0" smtClean="0"/>
              <a:t>New technologies are available that can make a data warehouse far more effective. However, it has to be simple to implement and run, as well as easy for end users to interact with and use directly to gain the insights required. Vendors are now providing systems that hide the complexities of the underlying technology and speed the integration and aggregation of the multiple different relational and non-relational data sources.</a:t>
            </a:r>
          </a:p>
          <a:p>
            <a:pPr marL="228600" indent="-228600">
              <a:buAutoNum type="arabicParenR"/>
            </a:pPr>
            <a:endParaRPr lang="en-US" dirty="0" smtClean="0"/>
          </a:p>
          <a:p>
            <a:pPr marL="228600" indent="-228600">
              <a:buAutoNum type="arabicParenR"/>
            </a:pPr>
            <a:r>
              <a:rPr lang="en-US" dirty="0" smtClean="0"/>
              <a:t>Existing approaches to data warehousing are increasingly unfit for purpose. The creation of ever-larger warehouses or data marts counts against any meaningful analysis being carried out, and the financial performance of organizations will suffer as they struggle to compete in markets where others have adopted a more modern approach. Data warehouses have to be brought up to date: a different approach is required in how multiple relational and non-relational data sources are dealt with so that the amount of data needing to be analyzed and reported against in the warehouse is better controlled and managed. However, the technologies chosen must also be easy for IT staff to implement and manage – the complexities of the underlying technologies must be hidden to provide a system that is easy for all to use.</a:t>
            </a:r>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12</a:t>
            </a:fld>
            <a:endParaRPr lang="en-SG"/>
          </a:p>
        </p:txBody>
      </p:sp>
    </p:spTree>
    <p:extLst>
      <p:ext uri="{BB962C8B-B14F-4D97-AF65-F5344CB8AC3E}">
        <p14:creationId xmlns:p14="http://schemas.microsoft.com/office/powerpoint/2010/main" val="2110501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A3646497-95F0-4156-8E65-5D2D15EC94FF}" type="slidenum">
              <a:rPr lang="en-SG" smtClean="0"/>
              <a:t>13</a:t>
            </a:fld>
            <a:endParaRPr lang="en-SG"/>
          </a:p>
        </p:txBody>
      </p:sp>
    </p:spTree>
    <p:extLst>
      <p:ext uri="{BB962C8B-B14F-4D97-AF65-F5344CB8AC3E}">
        <p14:creationId xmlns:p14="http://schemas.microsoft.com/office/powerpoint/2010/main" val="2234456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baseline="0" dirty="0" err="1" smtClean="0">
                <a:latin typeface="Calibri" panose="020F0502020204030204" pitchFamily="34" charset="0"/>
              </a:rPr>
              <a:t>h?p</a:t>
            </a:r>
            <a:r>
              <a:rPr lang="en-SG" sz="1200" b="0" i="0" u="none" strike="noStrike" baseline="0" dirty="0" smtClean="0">
                <a:latin typeface="Calibri" panose="020F0502020204030204" pitchFamily="34" charset="0"/>
              </a:rPr>
              <a:t>://</a:t>
            </a:r>
            <a:r>
              <a:rPr lang="en-SG" sz="1200" b="0" i="0" u="none" strike="noStrike" baseline="0" dirty="0" smtClean="0">
                <a:latin typeface="Calibri" panose="020F0502020204030204" pitchFamily="34" charset="0"/>
                <a:hlinkClick r:id="rId3"/>
              </a:rPr>
              <a:t>www.cloudera.com/content/dam/</a:t>
            </a:r>
            <a:r>
              <a:rPr lang="en-SG" sz="1200" b="0" i="0" u="none" strike="noStrike" baseline="0" dirty="0" err="1" smtClean="0">
                <a:latin typeface="Calibri" panose="020F0502020204030204" pitchFamily="34" charset="0"/>
                <a:hlinkClick r:id="rId3"/>
              </a:rPr>
              <a:t>cloudera</a:t>
            </a:r>
            <a:r>
              <a:rPr lang="en-SG" sz="1200" b="0" i="0" u="none" strike="noStrike" baseline="0" dirty="0" smtClean="0">
                <a:latin typeface="Calibri" panose="020F0502020204030204" pitchFamily="34" charset="0"/>
                <a:hlinkClick r:id="rId3"/>
              </a:rPr>
              <a:t>/documents/Using-­‐Cloudera-­‐to-­‐</a:t>
            </a:r>
          </a:p>
          <a:p>
            <a:r>
              <a:rPr lang="en-SG" sz="1200" b="0" i="0" u="none" strike="noStrike" baseline="0" dirty="0" smtClean="0">
                <a:latin typeface="Calibri" panose="020F0502020204030204" pitchFamily="34" charset="0"/>
              </a:rPr>
              <a:t>Improve-­‐Data-­‐Processing_WP_2012-­‐09.pdf</a:t>
            </a:r>
          </a:p>
          <a:p>
            <a:endParaRPr lang="en-SG" sz="1100" b="0" i="0" u="none" strike="noStrike" baseline="0" dirty="0" smtClean="0">
              <a:latin typeface="Calibri" panose="020F0502020204030204" pitchFamily="34" charset="0"/>
            </a:endParaRPr>
          </a:p>
          <a:p>
            <a:pPr marR="2420"/>
            <a:r>
              <a:rPr lang="en-SG" sz="1200" b="0" i="0" u="none" strike="noStrike" baseline="0" dirty="0" smtClean="0">
                <a:latin typeface="Calibri" panose="020F0502020204030204" pitchFamily="34" charset="0"/>
              </a:rPr>
              <a:t>From the website: “Data processing is </a:t>
            </a:r>
            <a:r>
              <a:rPr lang="en-SG" sz="1200" b="0" i="0" u="none" strike="noStrike" baseline="0" dirty="0" err="1" smtClean="0">
                <a:latin typeface="Calibri" panose="020F0502020204030204" pitchFamily="34" charset="0"/>
              </a:rPr>
              <a:t>criPcal</a:t>
            </a:r>
            <a:r>
              <a:rPr lang="en-SG" sz="1200" b="0" i="0" u="none" strike="noStrike" baseline="0" dirty="0" smtClean="0">
                <a:latin typeface="Calibri" panose="020F0502020204030204" pitchFamily="34" charset="0"/>
              </a:rPr>
              <a:t> to </a:t>
            </a:r>
            <a:r>
              <a:rPr lang="en-SG" sz="1200" b="0" i="0" u="none" strike="noStrike" baseline="0" dirty="0" err="1" smtClean="0">
                <a:latin typeface="Calibri" panose="020F0502020204030204" pitchFamily="34" charset="0"/>
              </a:rPr>
              <a:t>supporPng</a:t>
            </a:r>
            <a:r>
              <a:rPr lang="en-SG" sz="1200" b="0" i="0" u="none" strike="noStrike" baseline="0" dirty="0" smtClean="0">
                <a:latin typeface="Calibri" panose="020F0502020204030204" pitchFamily="34" charset="0"/>
              </a:rPr>
              <a:t> </a:t>
            </a:r>
            <a:r>
              <a:rPr lang="en-SG" sz="1200" b="0" i="0" u="none" strike="noStrike" baseline="0" dirty="0" err="1" smtClean="0">
                <a:latin typeface="Calibri" panose="020F0502020204030204" pitchFamily="34" charset="0"/>
              </a:rPr>
              <a:t>organizaPons</a:t>
            </a:r>
            <a:r>
              <a:rPr lang="en-SG" sz="1200" b="0" i="0" u="none" strike="noStrike" baseline="0" dirty="0" smtClean="0">
                <a:latin typeface="Calibri" panose="020F0502020204030204" pitchFamily="34" charset="0"/>
              </a:rPr>
              <a:t>’ everyday </a:t>
            </a:r>
            <a:r>
              <a:rPr lang="en-SG" sz="1200" b="0" i="0" u="none" strike="noStrike" baseline="0" dirty="0" err="1" smtClean="0">
                <a:latin typeface="Calibri" panose="020F0502020204030204" pitchFamily="34" charset="0"/>
              </a:rPr>
              <a:t>operaPons</a:t>
            </a:r>
            <a:r>
              <a:rPr lang="en-SG" sz="1200" b="0" i="0" u="none" strike="noStrike" baseline="0" dirty="0" smtClean="0">
                <a:latin typeface="Calibri" panose="020F0502020204030204" pitchFamily="34" charset="0"/>
              </a:rPr>
              <a:t> such as </a:t>
            </a:r>
            <a:r>
              <a:rPr lang="en-SG" sz="1200" b="0" i="0" u="none" strike="noStrike" baseline="0" dirty="0" err="1" smtClean="0">
                <a:latin typeface="Calibri" panose="020F0502020204030204" pitchFamily="34" charset="0"/>
              </a:rPr>
              <a:t>generaPng</a:t>
            </a:r>
            <a:r>
              <a:rPr lang="en-SG" sz="1200" b="0" i="0" u="none" strike="noStrike" baseline="0" dirty="0" smtClean="0">
                <a:latin typeface="Calibri" panose="020F0502020204030204" pitchFamily="34" charset="0"/>
              </a:rPr>
              <a:t> reports for suppliers and customers, measuring internal metrics day to day and </a:t>
            </a:r>
            <a:r>
              <a:rPr lang="en-SG" sz="1200" b="0" i="0" u="none" strike="noStrike" baseline="0" dirty="0" err="1" smtClean="0">
                <a:latin typeface="Calibri" panose="020F0502020204030204" pitchFamily="34" charset="0"/>
              </a:rPr>
              <a:t>reporPng</a:t>
            </a:r>
            <a:r>
              <a:rPr lang="en-SG" sz="1200" b="0" i="0" u="none" strike="noStrike" baseline="0" dirty="0" smtClean="0">
                <a:latin typeface="Calibri" panose="020F0502020204030204" pitchFamily="34" charset="0"/>
              </a:rPr>
              <a:t> quarterly ﬁnancial results. Hadoop is rapidly becoming a mainstay in </a:t>
            </a:r>
            <a:r>
              <a:rPr lang="en-SG" sz="1200" b="0" i="0" u="none" strike="noStrike" baseline="0" dirty="0" err="1" smtClean="0">
                <a:latin typeface="Calibri" panose="020F0502020204030204" pitchFamily="34" charset="0"/>
              </a:rPr>
              <a:t>organizaPons</a:t>
            </a:r>
            <a:r>
              <a:rPr lang="en-SG" sz="1200" b="0" i="0" u="none" strike="noStrike" baseline="0" dirty="0" smtClean="0">
                <a:latin typeface="Calibri" panose="020F0502020204030204" pitchFamily="34" charset="0"/>
              </a:rPr>
              <a:t> due to its ﬂexibility, scalability and low cost of storing and processing raw data. With an increased focus on improving </a:t>
            </a:r>
            <a:r>
              <a:rPr lang="en-SG" sz="1200" b="0" i="0" u="none" strike="noStrike" baseline="0" dirty="0" err="1" smtClean="0">
                <a:latin typeface="Calibri" panose="020F0502020204030204" pitchFamily="34" charset="0"/>
              </a:rPr>
              <a:t>operaPonal</a:t>
            </a:r>
            <a:r>
              <a:rPr lang="en-SG" sz="1200" b="0" i="0" u="none" strike="noStrike" baseline="0" dirty="0" smtClean="0">
                <a:latin typeface="Calibri" panose="020F0502020204030204" pitchFamily="34" charset="0"/>
              </a:rPr>
              <a:t> eﬃciency, leading </a:t>
            </a:r>
            <a:r>
              <a:rPr lang="en-SG" sz="1200" b="0" i="0" u="none" strike="noStrike" baseline="0" dirty="0" err="1" smtClean="0">
                <a:latin typeface="Calibri" panose="020F0502020204030204" pitchFamily="34" charset="0"/>
              </a:rPr>
              <a:t>organizaPons</a:t>
            </a:r>
            <a:r>
              <a:rPr lang="en-SG" sz="1200" b="0" i="0" u="none" strike="noStrike" baseline="0" dirty="0" smtClean="0">
                <a:latin typeface="Calibri" panose="020F0502020204030204" pitchFamily="34" charset="0"/>
              </a:rPr>
              <a:t> across industries are moving mission-­‐</a:t>
            </a:r>
            <a:r>
              <a:rPr lang="en-SG" sz="1200" b="0" i="0" u="none" strike="noStrike" baseline="0" dirty="0" err="1" smtClean="0">
                <a:latin typeface="Calibri" panose="020F0502020204030204" pitchFamily="34" charset="0"/>
              </a:rPr>
              <a:t>criPcal</a:t>
            </a:r>
            <a:r>
              <a:rPr lang="en-SG" sz="1200" b="0" i="0" u="none" strike="noStrike" baseline="0" dirty="0" smtClean="0">
                <a:latin typeface="Calibri" panose="020F0502020204030204" pitchFamily="34" charset="0"/>
              </a:rPr>
              <a:t> data processing and historical data storage to Cloudera Enterprise. This enables them to store raw data in its </a:t>
            </a:r>
            <a:r>
              <a:rPr lang="en-SG" sz="1200" b="0" i="0" u="none" strike="noStrike" baseline="0" dirty="0" err="1" smtClean="0">
                <a:latin typeface="Calibri" panose="020F0502020204030204" pitchFamily="34" charset="0"/>
              </a:rPr>
              <a:t>naPve</a:t>
            </a:r>
            <a:r>
              <a:rPr lang="en-SG" sz="1200" b="0" i="0" u="none" strike="noStrike" baseline="0" dirty="0" smtClean="0">
                <a:latin typeface="Calibri" panose="020F0502020204030204" pitchFamily="34" charset="0"/>
              </a:rPr>
              <a:t> format and develop and maintain complex data pipelines faster, and at signiﬁcantly lower costs, than were possible using </a:t>
            </a:r>
            <a:r>
              <a:rPr lang="en-SG" sz="1200" b="0" i="0" u="none" strike="noStrike" baseline="0" dirty="0" err="1" smtClean="0">
                <a:latin typeface="Calibri" panose="020F0502020204030204" pitchFamily="34" charset="0"/>
              </a:rPr>
              <a:t>tradiPonal</a:t>
            </a:r>
            <a:r>
              <a:rPr lang="en-SG" sz="1200" b="0" i="0" u="none" strike="noStrike" baseline="0" dirty="0" smtClean="0">
                <a:latin typeface="Calibri" panose="020F0502020204030204" pitchFamily="34" charset="0"/>
              </a:rPr>
              <a:t> systems.”</a:t>
            </a:r>
          </a:p>
          <a:p>
            <a:pPr marR="1740"/>
            <a:r>
              <a:rPr lang="en-SG" sz="1200" b="0" i="0" u="none" strike="noStrike" baseline="0" smtClean="0">
                <a:latin typeface="Calibri" panose="020F0502020204030204" pitchFamily="34" charset="0"/>
              </a:rPr>
              <a:t>Many </a:t>
            </a:r>
            <a:r>
              <a:rPr lang="en-SG" sz="1200" b="0" i="0" u="none" strike="noStrike" baseline="0" dirty="0" err="1" smtClean="0">
                <a:latin typeface="Calibri" panose="020F0502020204030204" pitchFamily="34" charset="0"/>
              </a:rPr>
              <a:t>organizaPons</a:t>
            </a:r>
            <a:r>
              <a:rPr lang="en-SG" sz="1200" b="0" i="0" u="none" strike="noStrike" baseline="0" dirty="0" smtClean="0">
                <a:latin typeface="Calibri" panose="020F0502020204030204" pitchFamily="34" charset="0"/>
              </a:rPr>
              <a:t> are not able to process or access </a:t>
            </a:r>
            <a:r>
              <a:rPr lang="en-SG" sz="1200" b="0" i="1" u="none" strike="noStrike" baseline="0" dirty="0" smtClean="0">
                <a:latin typeface="Calibri" panose="020F0502020204030204" pitchFamily="34" charset="0"/>
              </a:rPr>
              <a:t>all </a:t>
            </a:r>
            <a:r>
              <a:rPr lang="en-SG" sz="1200" b="0" i="0" u="none" strike="noStrike" baseline="0" dirty="0" smtClean="0">
                <a:latin typeface="Calibri" panose="020F0502020204030204" pitchFamily="34" charset="0"/>
              </a:rPr>
              <a:t>of their data. They may collect data (such as weblogs) and discard most of it because they don’t have the capacity to process or even store it all. Therefore they are losing </a:t>
            </a:r>
            <a:r>
              <a:rPr lang="en-SG" sz="1200" b="0" i="0" u="none" strike="noStrike" baseline="0" dirty="0" err="1" smtClean="0">
                <a:latin typeface="Calibri" panose="020F0502020204030204" pitchFamily="34" charset="0"/>
              </a:rPr>
              <a:t>potenPally</a:t>
            </a:r>
            <a:r>
              <a:rPr lang="en-SG" sz="1200" b="0" i="0" u="none" strike="noStrike" baseline="0" dirty="0" smtClean="0">
                <a:latin typeface="Calibri" panose="020F0502020204030204" pitchFamily="34" charset="0"/>
              </a:rPr>
              <a:t> valuable data. Files may be processed then stored to tape, where accessing them becomes </a:t>
            </a:r>
            <a:r>
              <a:rPr lang="en-SG" sz="1200" b="0" i="0" u="none" strike="noStrike" baseline="0" dirty="0" err="1" smtClean="0">
                <a:latin typeface="Calibri" panose="020F0502020204030204" pitchFamily="34" charset="0"/>
              </a:rPr>
              <a:t>impracPcal</a:t>
            </a:r>
            <a:r>
              <a:rPr lang="en-SG" sz="1200" b="0" i="0" u="none" strike="noStrike" baseline="0" dirty="0" smtClean="0">
                <a:latin typeface="Calibri" panose="020F0502020204030204" pitchFamily="34" charset="0"/>
              </a:rPr>
              <a:t>. Any data not originally gleaned is </a:t>
            </a:r>
            <a:r>
              <a:rPr lang="en-SG" sz="1200" b="0" i="0" u="none" strike="noStrike" baseline="0" dirty="0" err="1" smtClean="0">
                <a:latin typeface="Calibri" panose="020F0502020204030204" pitchFamily="34" charset="0"/>
              </a:rPr>
              <a:t>eﬀecPvely</a:t>
            </a:r>
            <a:r>
              <a:rPr lang="en-SG" sz="1200" b="0" i="0" u="none" strike="noStrike" baseline="0" dirty="0" smtClean="0">
                <a:latin typeface="Calibri" panose="020F0502020204030204" pitchFamily="34" charset="0"/>
              </a:rPr>
              <a:t> inaccessible. </a:t>
            </a:r>
            <a:r>
              <a:rPr lang="en-SG" sz="1200" b="0" i="0" u="none" strike="noStrike" baseline="0" dirty="0" err="1" smtClean="0">
                <a:latin typeface="Calibri" panose="020F0502020204030204" pitchFamily="34" charset="0"/>
              </a:rPr>
              <a:t>TransacPonal</a:t>
            </a:r>
            <a:r>
              <a:rPr lang="en-SG" sz="1200" b="0" i="0" u="none" strike="noStrike" baseline="0" dirty="0" smtClean="0">
                <a:latin typeface="Calibri" panose="020F0502020204030204" pitchFamily="34" charset="0"/>
              </a:rPr>
              <a:t> data (e.g. order history) may also be moved to tape storage because it is required to be kept, but again, unavailable for analysis.</a:t>
            </a:r>
          </a:p>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14</a:t>
            </a:fld>
            <a:endParaRPr lang="en-SG"/>
          </a:p>
        </p:txBody>
      </p:sp>
    </p:spTree>
    <p:extLst>
      <p:ext uri="{BB962C8B-B14F-4D97-AF65-F5344CB8AC3E}">
        <p14:creationId xmlns:p14="http://schemas.microsoft.com/office/powerpoint/2010/main" val="1883289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baseline="0" dirty="0" smtClean="0">
                <a:latin typeface="Calibri" panose="020F0502020204030204" pitchFamily="34" charset="0"/>
              </a:rPr>
              <a:t>Because with Hadoop you can use commodity hardware to store and process your data economically, you can store and make use of all of it. Hadoop can handle the processing/ETL, </a:t>
            </a:r>
            <a:r>
              <a:rPr lang="en-SG" sz="1200" b="0" i="0" u="none" strike="noStrike" baseline="0" dirty="0" err="1" smtClean="0">
                <a:latin typeface="Calibri" panose="020F0502020204030204" pitchFamily="34" charset="0"/>
              </a:rPr>
              <a:t>analyPcs</a:t>
            </a:r>
            <a:r>
              <a:rPr lang="en-SG" sz="1200" b="0" i="0" u="none" strike="noStrike" baseline="0" dirty="0" smtClean="0">
                <a:latin typeface="Calibri" panose="020F0502020204030204" pitchFamily="34" charset="0"/>
              </a:rPr>
              <a:t> and real-­‐</a:t>
            </a:r>
            <a:r>
              <a:rPr lang="en-SG" sz="1200" b="0" i="0" u="none" strike="noStrike" baseline="0" dirty="0" err="1" smtClean="0">
                <a:latin typeface="Calibri" panose="020F0502020204030204" pitchFamily="34" charset="0"/>
              </a:rPr>
              <a:t>Pme</a:t>
            </a:r>
            <a:r>
              <a:rPr lang="en-SG" sz="1200" b="0" i="0" u="none" strike="noStrike" baseline="0" dirty="0" smtClean="0">
                <a:latin typeface="Calibri" panose="020F0502020204030204" pitchFamily="34" charset="0"/>
              </a:rPr>
              <a:t> access (through Impala, discussed later), and you can also </a:t>
            </a:r>
            <a:r>
              <a:rPr lang="en-SG" sz="1200" b="0" i="0" u="none" strike="noStrike" baseline="0" dirty="0" err="1" smtClean="0">
                <a:latin typeface="Calibri" panose="020F0502020204030204" pitchFamily="34" charset="0"/>
              </a:rPr>
              <a:t>conPnue</a:t>
            </a:r>
            <a:r>
              <a:rPr lang="en-SG" sz="1200" b="0" i="0" u="none" strike="noStrike" baseline="0" dirty="0" smtClean="0">
                <a:latin typeface="Calibri" panose="020F0502020204030204" pitchFamily="34" charset="0"/>
              </a:rPr>
              <a:t> to export key data to your data warehouse.</a:t>
            </a:r>
          </a:p>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15</a:t>
            </a:fld>
            <a:endParaRPr lang="en-SG"/>
          </a:p>
        </p:txBody>
      </p:sp>
    </p:spTree>
    <p:extLst>
      <p:ext uri="{BB962C8B-B14F-4D97-AF65-F5344CB8AC3E}">
        <p14:creationId xmlns:p14="http://schemas.microsoft.com/office/powerpoint/2010/main" val="893910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mn-lt"/>
                <a:ea typeface="+mn-ea"/>
                <a:cs typeface="+mn-cs"/>
              </a:rPr>
              <a:t>From </a:t>
            </a:r>
            <a:r>
              <a:rPr lang="en-SG" sz="1200" b="0" i="0" u="none" strike="noStrike" kern="1200" baseline="0" dirty="0" err="1" smtClean="0">
                <a:solidFill>
                  <a:schemeClr val="tx1"/>
                </a:solidFill>
                <a:latin typeface="+mn-lt"/>
                <a:ea typeface="+mn-ea"/>
                <a:cs typeface="+mn-cs"/>
              </a:rPr>
              <a:t>h?p</a:t>
            </a:r>
            <a:r>
              <a:rPr lang="en-SG" sz="1200" b="0" i="0" u="none" strike="noStrike" kern="1200" baseline="0" dirty="0" smtClean="0">
                <a:solidFill>
                  <a:schemeClr val="tx1"/>
                </a:solidFill>
                <a:latin typeface="+mn-lt"/>
                <a:ea typeface="+mn-ea"/>
                <a:cs typeface="+mn-cs"/>
              </a:rPr>
              <a:t>://</a:t>
            </a:r>
            <a:r>
              <a:rPr lang="en-SG" sz="1200" b="0" i="0" u="none" strike="noStrike" kern="1200" baseline="0" dirty="0" smtClean="0">
                <a:solidFill>
                  <a:schemeClr val="tx1"/>
                </a:solidFill>
                <a:latin typeface="+mn-lt"/>
                <a:ea typeface="+mn-ea"/>
                <a:cs typeface="+mn-cs"/>
                <a:hlinkClick r:id="rId3"/>
              </a:rPr>
              <a:t>www.cloudera.com/content/cloudera/en/resources/library/</a:t>
            </a:r>
          </a:p>
          <a:p>
            <a:r>
              <a:rPr lang="en-SG" sz="1200" b="0" i="0" u="none" strike="noStrike" kern="1200" baseline="0" dirty="0" err="1" smtClean="0">
                <a:solidFill>
                  <a:schemeClr val="tx1"/>
                </a:solidFill>
                <a:latin typeface="+mn-lt"/>
                <a:ea typeface="+mn-ea"/>
                <a:cs typeface="+mn-cs"/>
              </a:rPr>
              <a:t>recordedwebinar</a:t>
            </a:r>
            <a:r>
              <a:rPr lang="en-SG" sz="1200" b="0" i="0" u="none" strike="noStrike" kern="1200" baseline="0" dirty="0" smtClean="0">
                <a:solidFill>
                  <a:schemeClr val="tx1"/>
                </a:solidFill>
                <a:latin typeface="+mn-lt"/>
                <a:ea typeface="+mn-ea"/>
                <a:cs typeface="+mn-cs"/>
              </a:rPr>
              <a:t>/the-­‐business-­‐advantage-­‐of-­‐</a:t>
            </a:r>
            <a:r>
              <a:rPr lang="en-SG" sz="1200" b="0" i="0" u="none" strike="noStrike" kern="1200" baseline="0" dirty="0" err="1" smtClean="0">
                <a:solidFill>
                  <a:schemeClr val="tx1"/>
                </a:solidFill>
                <a:latin typeface="+mn-lt"/>
                <a:ea typeface="+mn-ea"/>
                <a:cs typeface="+mn-cs"/>
              </a:rPr>
              <a:t>hadoop</a:t>
            </a:r>
            <a:r>
              <a:rPr lang="en-SG" sz="1200" b="0" i="0" u="none" strike="noStrike" kern="1200" baseline="0" dirty="0" smtClean="0">
                <a:solidFill>
                  <a:schemeClr val="tx1"/>
                </a:solidFill>
                <a:latin typeface="+mn-lt"/>
                <a:ea typeface="+mn-ea"/>
                <a:cs typeface="+mn-cs"/>
              </a:rPr>
              <a:t>-­‐lessons-­‐from-­‐the-­‐ﬁeld-­‐ cloudera-­‐summer-­‐webinar-­‐series-­‐451-­‐research-­‐video-­‐recording.html Includes a </a:t>
            </a:r>
            <a:r>
              <a:rPr lang="en-SG" sz="1200" b="0" i="0" u="none" strike="noStrike" kern="1200" baseline="0" dirty="0" err="1" smtClean="0">
                <a:solidFill>
                  <a:schemeClr val="tx1"/>
                </a:solidFill>
                <a:latin typeface="+mn-lt"/>
                <a:ea typeface="+mn-ea"/>
                <a:cs typeface="+mn-cs"/>
              </a:rPr>
              <a:t>presentaPon</a:t>
            </a:r>
            <a:r>
              <a:rPr lang="en-SG" sz="1200" b="0" i="0" u="none" strike="noStrike" kern="1200" baseline="0" dirty="0" smtClean="0">
                <a:solidFill>
                  <a:schemeClr val="tx1"/>
                </a:solidFill>
                <a:latin typeface="+mn-lt"/>
                <a:ea typeface="+mn-ea"/>
                <a:cs typeface="+mn-cs"/>
              </a:rPr>
              <a:t> by Aaron </a:t>
            </a:r>
            <a:r>
              <a:rPr lang="en-SG" sz="1200" b="0" i="0" u="none" strike="noStrike" kern="1200" baseline="0" dirty="0" err="1" smtClean="0">
                <a:solidFill>
                  <a:schemeClr val="tx1"/>
                </a:solidFill>
                <a:latin typeface="+mn-lt"/>
                <a:ea typeface="+mn-ea"/>
                <a:cs typeface="+mn-cs"/>
              </a:rPr>
              <a:t>Wiebe</a:t>
            </a:r>
            <a:r>
              <a:rPr lang="en-SG" sz="1200" b="0" i="0" u="none" strike="noStrike" kern="1200" baseline="0" dirty="0" smtClean="0">
                <a:solidFill>
                  <a:schemeClr val="tx1"/>
                </a:solidFill>
                <a:latin typeface="+mn-lt"/>
                <a:ea typeface="+mn-ea"/>
                <a:cs typeface="+mn-cs"/>
              </a:rPr>
              <a:t> at BlackBerry at about 36 minutes. BlackBerry (formerly Research in </a:t>
            </a:r>
            <a:r>
              <a:rPr lang="en-SG" sz="1200" b="0" i="0" u="none" strike="noStrike" kern="1200" baseline="0" dirty="0" err="1" smtClean="0">
                <a:solidFill>
                  <a:schemeClr val="tx1"/>
                </a:solidFill>
                <a:latin typeface="+mn-lt"/>
                <a:ea typeface="+mn-ea"/>
                <a:cs typeface="+mn-cs"/>
              </a:rPr>
              <a:t>MoPon</a:t>
            </a:r>
            <a:r>
              <a:rPr lang="en-SG" sz="1200" b="0" i="0" u="none" strike="noStrike" kern="1200" baseline="0" dirty="0" smtClean="0">
                <a:solidFill>
                  <a:schemeClr val="tx1"/>
                </a:solidFill>
                <a:latin typeface="+mn-lt"/>
                <a:ea typeface="+mn-ea"/>
                <a:cs typeface="+mn-cs"/>
              </a:rPr>
              <a:t>) makes mobile devices</a:t>
            </a:r>
          </a:p>
          <a:p>
            <a:endParaRPr lang="en-SG" sz="1200" b="0" i="0" u="none" strike="noStrike" kern="1200" baseline="0" dirty="0" smtClean="0">
              <a:solidFill>
                <a:schemeClr val="tx1"/>
              </a:solidFill>
              <a:latin typeface="+mn-lt"/>
              <a:ea typeface="+mn-ea"/>
              <a:cs typeface="+mn-cs"/>
            </a:endParaRPr>
          </a:p>
          <a:p>
            <a:r>
              <a:rPr lang="en-SG" sz="1200" b="0" i="0" u="none" strike="noStrike" kern="1200" baseline="0" dirty="0" smtClean="0">
                <a:solidFill>
                  <a:schemeClr val="tx1"/>
                </a:solidFill>
                <a:latin typeface="+mn-lt"/>
                <a:ea typeface="+mn-ea"/>
                <a:cs typeface="+mn-cs"/>
              </a:rPr>
              <a:t>The data from individual devices across the globe is growing “</a:t>
            </a:r>
            <a:r>
              <a:rPr lang="en-SG" sz="1200" b="0" i="0" u="none" strike="noStrike" kern="1200" baseline="0" dirty="0" err="1" smtClean="0">
                <a:solidFill>
                  <a:schemeClr val="tx1"/>
                </a:solidFill>
                <a:latin typeface="+mn-lt"/>
                <a:ea typeface="+mn-ea"/>
                <a:cs typeface="+mn-cs"/>
              </a:rPr>
              <a:t>exponenPally</a:t>
            </a:r>
            <a:r>
              <a:rPr lang="en-SG" sz="1200" b="0" i="0" u="none" strike="noStrike" kern="1200" baseline="0" dirty="0" smtClean="0">
                <a:solidFill>
                  <a:schemeClr val="tx1"/>
                </a:solidFill>
                <a:latin typeface="+mn-lt"/>
                <a:ea typeface="+mn-ea"/>
                <a:cs typeface="+mn-cs"/>
              </a:rPr>
              <a:t>”. Most of the data is unstructured. Due to numerous </a:t>
            </a:r>
            <a:r>
              <a:rPr lang="en-SG" sz="1200" b="0" i="0" u="none" strike="noStrike" kern="1200" baseline="0" dirty="0" err="1" smtClean="0">
                <a:solidFill>
                  <a:schemeClr val="tx1"/>
                </a:solidFill>
                <a:latin typeface="+mn-lt"/>
                <a:ea typeface="+mn-ea"/>
                <a:cs typeface="+mn-cs"/>
              </a:rPr>
              <a:t>acquisiPons</a:t>
            </a:r>
            <a:r>
              <a:rPr lang="en-SG" sz="1200" b="0" i="0" u="none" strike="noStrike" kern="1200" baseline="0" dirty="0" smtClean="0">
                <a:solidFill>
                  <a:schemeClr val="tx1"/>
                </a:solidFill>
                <a:latin typeface="+mn-lt"/>
                <a:ea typeface="+mn-ea"/>
                <a:cs typeface="+mn-cs"/>
              </a:rPr>
              <a:t>, the only common structure is a </a:t>
            </a:r>
            <a:r>
              <a:rPr lang="en-SG" sz="1200" b="0" i="0" u="none" strike="noStrike" kern="1200" baseline="0" dirty="0" err="1" smtClean="0">
                <a:solidFill>
                  <a:schemeClr val="tx1"/>
                </a:solidFill>
                <a:latin typeface="+mn-lt"/>
                <a:ea typeface="+mn-ea"/>
                <a:cs typeface="+mn-cs"/>
              </a:rPr>
              <a:t>Pmestamp</a:t>
            </a:r>
            <a:r>
              <a:rPr lang="en-SG" sz="1200" b="0" i="0" u="none" strike="noStrike" kern="1200" baseline="0" dirty="0" smtClean="0">
                <a:solidFill>
                  <a:schemeClr val="tx1"/>
                </a:solidFill>
                <a:latin typeface="+mn-lt"/>
                <a:ea typeface="+mn-ea"/>
                <a:cs typeface="+mn-cs"/>
              </a:rPr>
              <a:t>.</a:t>
            </a:r>
          </a:p>
          <a:p>
            <a:endParaRPr lang="en-SG" sz="1200" b="0" i="0" u="none" strike="noStrike" kern="1200" baseline="0" dirty="0" smtClean="0">
              <a:solidFill>
                <a:schemeClr val="tx1"/>
              </a:solidFill>
              <a:latin typeface="+mn-lt"/>
              <a:ea typeface="+mn-ea"/>
              <a:cs typeface="+mn-cs"/>
            </a:endParaRPr>
          </a:p>
          <a:p>
            <a:r>
              <a:rPr lang="en-SG" sz="1200" b="0" i="0" u="none" strike="noStrike" kern="1200" baseline="0" dirty="0" smtClean="0">
                <a:solidFill>
                  <a:schemeClr val="tx1"/>
                </a:solidFill>
                <a:latin typeface="+mn-lt"/>
                <a:ea typeface="+mn-ea"/>
                <a:cs typeface="+mn-cs"/>
              </a:rPr>
              <a:t>Those </a:t>
            </a:r>
            <a:r>
              <a:rPr lang="en-SG" sz="1200" b="0" i="0" u="none" strike="noStrike" kern="1200" baseline="0" dirty="0" err="1" smtClean="0">
                <a:solidFill>
                  <a:schemeClr val="tx1"/>
                </a:solidFill>
                <a:latin typeface="+mn-lt"/>
                <a:ea typeface="+mn-ea"/>
                <a:cs typeface="+mn-cs"/>
              </a:rPr>
              <a:t>anPcipated</a:t>
            </a:r>
            <a:r>
              <a:rPr lang="en-SG" sz="1200" b="0" i="0" u="none" strike="noStrike" kern="1200" baseline="0" dirty="0" smtClean="0">
                <a:solidFill>
                  <a:schemeClr val="tx1"/>
                </a:solidFill>
                <a:latin typeface="+mn-lt"/>
                <a:ea typeface="+mn-ea"/>
                <a:cs typeface="+mn-cs"/>
              </a:rPr>
              <a:t> analysis and queries worked well, however, “ad hoc” queries required by business analysts were nearly impossible to process in a reasonable amount of </a:t>
            </a:r>
            <a:r>
              <a:rPr lang="en-SG" sz="1200" b="0" i="0" u="none" strike="noStrike" kern="1200" baseline="0" dirty="0" err="1" smtClean="0">
                <a:solidFill>
                  <a:schemeClr val="tx1"/>
                </a:solidFill>
                <a:latin typeface="+mn-lt"/>
                <a:ea typeface="+mn-ea"/>
                <a:cs typeface="+mn-cs"/>
              </a:rPr>
              <a:t>Pme</a:t>
            </a:r>
            <a:r>
              <a:rPr lang="en-SG" sz="1200" b="0" i="0" u="none" strike="noStrike" kern="1200" baseline="0" dirty="0" smtClean="0">
                <a:solidFill>
                  <a:schemeClr val="tx1"/>
                </a:solidFill>
                <a:latin typeface="+mn-lt"/>
                <a:ea typeface="+mn-ea"/>
                <a:cs typeface="+mn-cs"/>
              </a:rPr>
              <a:t>. For example: “What percentage of BlackBerry 7 users in Indonesia</a:t>
            </a:r>
          </a:p>
          <a:p>
            <a:r>
              <a:rPr lang="en-SG" sz="1200" b="0" i="0" u="none" strike="noStrike" kern="1200" baseline="0" dirty="0" smtClean="0">
                <a:solidFill>
                  <a:schemeClr val="tx1"/>
                </a:solidFill>
                <a:latin typeface="+mn-lt"/>
                <a:ea typeface="+mn-ea"/>
                <a:cs typeface="+mn-cs"/>
              </a:rPr>
              <a:t>use BlackBerry messenger?” required weeks to answer.</a:t>
            </a:r>
          </a:p>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16</a:t>
            </a:fld>
            <a:endParaRPr lang="en-SG"/>
          </a:p>
        </p:txBody>
      </p:sp>
    </p:spTree>
    <p:extLst>
      <p:ext uri="{BB962C8B-B14F-4D97-AF65-F5344CB8AC3E}">
        <p14:creationId xmlns:p14="http://schemas.microsoft.com/office/powerpoint/2010/main" val="893910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mn-lt"/>
                <a:ea typeface="+mn-ea"/>
                <a:cs typeface="+mn-cs"/>
              </a:rPr>
              <a:t>Key points:</a:t>
            </a:r>
          </a:p>
          <a:p>
            <a:r>
              <a:rPr lang="en-SG" sz="1200" b="0" i="0" u="none" strike="noStrike" kern="1200" baseline="0" dirty="0" smtClean="0">
                <a:solidFill>
                  <a:schemeClr val="tx1"/>
                </a:solidFill>
                <a:latin typeface="+mn-lt"/>
                <a:ea typeface="+mn-ea"/>
                <a:cs typeface="+mn-cs"/>
              </a:rPr>
              <a:t>-­‐ So much data that the main goal was to reduce data so that only data they cared about was </a:t>
            </a:r>
            <a:r>
              <a:rPr lang="en-SG" sz="1200" b="0" i="0" u="none" strike="noStrike" kern="1200" baseline="0" dirty="0" err="1" smtClean="0">
                <a:solidFill>
                  <a:schemeClr val="tx1"/>
                </a:solidFill>
                <a:latin typeface="+mn-lt"/>
                <a:ea typeface="+mn-ea"/>
                <a:cs typeface="+mn-cs"/>
              </a:rPr>
              <a:t>analyzed</a:t>
            </a:r>
            <a:r>
              <a:rPr lang="en-SG" sz="1200" b="0" i="0" u="none" strike="noStrike" kern="1200" baseline="0" dirty="0" smtClean="0">
                <a:solidFill>
                  <a:schemeClr val="tx1"/>
                </a:solidFill>
                <a:latin typeface="+mn-lt"/>
                <a:ea typeface="+mn-ea"/>
                <a:cs typeface="+mn-cs"/>
              </a:rPr>
              <a:t>. The problem: they need to know ahead of </a:t>
            </a:r>
            <a:r>
              <a:rPr lang="en-SG" sz="1200" b="0" i="0" u="none" strike="noStrike" kern="1200" baseline="0" dirty="0" err="1" smtClean="0">
                <a:solidFill>
                  <a:schemeClr val="tx1"/>
                </a:solidFill>
                <a:latin typeface="+mn-lt"/>
                <a:ea typeface="+mn-ea"/>
                <a:cs typeface="+mn-cs"/>
              </a:rPr>
              <a:t>Pme</a:t>
            </a:r>
            <a:r>
              <a:rPr lang="en-SG" sz="1200" b="0" i="0" u="none" strike="noStrike" kern="1200" baseline="0" dirty="0" smtClean="0">
                <a:solidFill>
                  <a:schemeClr val="tx1"/>
                </a:solidFill>
                <a:latin typeface="+mn-lt"/>
                <a:ea typeface="+mn-ea"/>
                <a:cs typeface="+mn-cs"/>
              </a:rPr>
              <a:t> which data they would care about later.</a:t>
            </a:r>
          </a:p>
          <a:p>
            <a:r>
              <a:rPr lang="en-SG" sz="1200" b="0" i="0" u="none" strike="noStrike" kern="1200" baseline="0" dirty="0" smtClean="0">
                <a:solidFill>
                  <a:schemeClr val="tx1"/>
                </a:solidFill>
                <a:latin typeface="+mn-lt"/>
                <a:ea typeface="+mn-ea"/>
                <a:cs typeface="+mn-cs"/>
              </a:rPr>
              <a:t>-­‐   Analysis was done in the data pipeline, as it was streaming, so that costly queries to disk were avoided. E.g. if you want to know “How many BlackBerry 7 users are using BB Messenger?” they ﬁlter and calculate that as the data is streaming.</a:t>
            </a:r>
          </a:p>
          <a:p>
            <a:r>
              <a:rPr lang="en-SG" sz="1200" b="0" i="0" u="none" strike="noStrike" kern="1200" baseline="0" dirty="0" smtClean="0">
                <a:solidFill>
                  <a:schemeClr val="tx1"/>
                </a:solidFill>
                <a:latin typeface="+mn-lt"/>
                <a:ea typeface="+mn-ea"/>
                <a:cs typeface="+mn-cs"/>
              </a:rPr>
              <a:t>-­‐   The problem: what if they want to answer diﬀerent </a:t>
            </a:r>
            <a:r>
              <a:rPr lang="en-SG" sz="1200" b="0" i="0" u="none" strike="noStrike" kern="1200" baseline="0" dirty="0" err="1" smtClean="0">
                <a:solidFill>
                  <a:schemeClr val="tx1"/>
                </a:solidFill>
                <a:latin typeface="+mn-lt"/>
                <a:ea typeface="+mn-ea"/>
                <a:cs typeface="+mn-cs"/>
              </a:rPr>
              <a:t>quesPons</a:t>
            </a:r>
            <a:r>
              <a:rPr lang="en-SG" sz="1200" b="0" i="0" u="none" strike="noStrike" kern="1200" baseline="0" dirty="0" smtClean="0">
                <a:solidFill>
                  <a:schemeClr val="tx1"/>
                </a:solidFill>
                <a:latin typeface="+mn-lt"/>
                <a:ea typeface="+mn-ea"/>
                <a:cs typeface="+mn-cs"/>
              </a:rPr>
              <a:t> later? Answering new </a:t>
            </a:r>
            <a:r>
              <a:rPr lang="en-SG" sz="1200" b="0" i="0" u="none" strike="noStrike" kern="1200" baseline="0" dirty="0" err="1" smtClean="0">
                <a:solidFill>
                  <a:schemeClr val="tx1"/>
                </a:solidFill>
                <a:latin typeface="+mn-lt"/>
                <a:ea typeface="+mn-ea"/>
                <a:cs typeface="+mn-cs"/>
              </a:rPr>
              <a:t>quesPons</a:t>
            </a:r>
            <a:r>
              <a:rPr lang="en-SG" sz="1200" b="0" i="0" u="none" strike="noStrike" kern="1200" baseline="0" dirty="0" smtClean="0">
                <a:solidFill>
                  <a:schemeClr val="tx1"/>
                </a:solidFill>
                <a:latin typeface="+mn-lt"/>
                <a:ea typeface="+mn-ea"/>
                <a:cs typeface="+mn-cs"/>
              </a:rPr>
              <a:t> is a very expensive process.</a:t>
            </a:r>
          </a:p>
          <a:p>
            <a:r>
              <a:rPr lang="en-SG" sz="1200" b="0" i="0" u="none" strike="noStrike" kern="1200" baseline="0" dirty="0" smtClean="0">
                <a:solidFill>
                  <a:schemeClr val="tx1"/>
                </a:solidFill>
                <a:latin typeface="+mn-lt"/>
                <a:ea typeface="+mn-ea"/>
                <a:cs typeface="+mn-cs"/>
              </a:rPr>
              <a:t>-­‐  </a:t>
            </a:r>
            <a:r>
              <a:rPr lang="en-SG" sz="1200" b="0" i="0" u="none" strike="noStrike" kern="1200" baseline="0" dirty="0" err="1" smtClean="0">
                <a:solidFill>
                  <a:schemeClr val="tx1"/>
                </a:solidFill>
                <a:latin typeface="+mn-lt"/>
                <a:ea typeface="+mn-ea"/>
                <a:cs typeface="+mn-cs"/>
              </a:rPr>
              <a:t>Analyzing</a:t>
            </a:r>
            <a:r>
              <a:rPr lang="en-SG" sz="1200" b="0" i="0" u="none" strike="noStrike" kern="1200" baseline="0" dirty="0" smtClean="0">
                <a:solidFill>
                  <a:schemeClr val="tx1"/>
                </a:solidFill>
                <a:latin typeface="+mn-lt"/>
                <a:ea typeface="+mn-ea"/>
                <a:cs typeface="+mn-cs"/>
              </a:rPr>
              <a:t> data from the archive was so </a:t>
            </a:r>
            <a:r>
              <a:rPr lang="en-SG" sz="1200" b="0" i="0" u="none" strike="noStrike" kern="1200" baseline="0" dirty="0" err="1" smtClean="0">
                <a:solidFill>
                  <a:schemeClr val="tx1"/>
                </a:solidFill>
                <a:latin typeface="+mn-lt"/>
                <a:ea typeface="+mn-ea"/>
                <a:cs typeface="+mn-cs"/>
              </a:rPr>
              <a:t>Pme</a:t>
            </a:r>
            <a:r>
              <a:rPr lang="en-SG" sz="1200" b="0" i="0" u="none" strike="noStrike" kern="1200" baseline="0" dirty="0" smtClean="0">
                <a:solidFill>
                  <a:schemeClr val="tx1"/>
                </a:solidFill>
                <a:latin typeface="+mn-lt"/>
                <a:ea typeface="+mn-ea"/>
                <a:cs typeface="+mn-cs"/>
              </a:rPr>
              <a:t>-­‐consuming that it was basically</a:t>
            </a:r>
          </a:p>
          <a:p>
            <a:r>
              <a:rPr lang="en-SG" sz="1200" b="0" i="0" u="none" strike="noStrike" kern="1200" baseline="0" dirty="0" smtClean="0">
                <a:solidFill>
                  <a:schemeClr val="tx1"/>
                </a:solidFill>
                <a:latin typeface="+mn-lt"/>
                <a:ea typeface="+mn-ea"/>
                <a:cs typeface="+mn-cs"/>
              </a:rPr>
              <a:t>unusable. By the </a:t>
            </a:r>
            <a:r>
              <a:rPr lang="en-SG" sz="1200" b="0" i="0" u="none" strike="noStrike" kern="1200" baseline="0" dirty="0" err="1" smtClean="0">
                <a:solidFill>
                  <a:schemeClr val="tx1"/>
                </a:solidFill>
                <a:latin typeface="+mn-lt"/>
                <a:ea typeface="+mn-ea"/>
                <a:cs typeface="+mn-cs"/>
              </a:rPr>
              <a:t>Pme</a:t>
            </a:r>
            <a:r>
              <a:rPr lang="en-SG" sz="1200" b="0" i="0" u="none" strike="noStrike" kern="1200" baseline="0" dirty="0" smtClean="0">
                <a:solidFill>
                  <a:schemeClr val="tx1"/>
                </a:solidFill>
                <a:latin typeface="+mn-lt"/>
                <a:ea typeface="+mn-ea"/>
                <a:cs typeface="+mn-cs"/>
              </a:rPr>
              <a:t> the answer was produced, it was no longer useful.</a:t>
            </a:r>
          </a:p>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17</a:t>
            </a:fld>
            <a:endParaRPr lang="en-SG"/>
          </a:p>
        </p:txBody>
      </p:sp>
    </p:spTree>
    <p:extLst>
      <p:ext uri="{BB962C8B-B14F-4D97-AF65-F5344CB8AC3E}">
        <p14:creationId xmlns:p14="http://schemas.microsoft.com/office/powerpoint/2010/main" val="893910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18</a:t>
            </a:fld>
            <a:endParaRPr lang="en-SG"/>
          </a:p>
        </p:txBody>
      </p:sp>
    </p:spTree>
    <p:extLst>
      <p:ext uri="{BB962C8B-B14F-4D97-AF65-F5344CB8AC3E}">
        <p14:creationId xmlns:p14="http://schemas.microsoft.com/office/powerpoint/2010/main" val="893910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mn-lt"/>
                <a:ea typeface="+mn-ea"/>
                <a:cs typeface="+mn-cs"/>
              </a:rPr>
              <a:t>Previously they had to create, maintain and update the whole ETL infrastructure to</a:t>
            </a:r>
          </a:p>
          <a:p>
            <a:r>
              <a:rPr lang="en-SG" sz="1200" b="0" i="0" u="none" strike="noStrike" kern="1200" baseline="0" dirty="0" smtClean="0">
                <a:solidFill>
                  <a:schemeClr val="tx1"/>
                </a:solidFill>
                <a:latin typeface="+mn-lt"/>
                <a:ea typeface="+mn-ea"/>
                <a:cs typeface="+mn-cs"/>
              </a:rPr>
              <a:t>read content as it streamed through, and coordinate </a:t>
            </a:r>
            <a:r>
              <a:rPr lang="en-SG" sz="1200" b="0" i="0" u="none" strike="noStrike" kern="1200" baseline="0" dirty="0" err="1" smtClean="0">
                <a:solidFill>
                  <a:schemeClr val="tx1"/>
                </a:solidFill>
                <a:latin typeface="+mn-lt"/>
                <a:ea typeface="+mn-ea"/>
                <a:cs typeface="+mn-cs"/>
              </a:rPr>
              <a:t>mulPple</a:t>
            </a:r>
            <a:r>
              <a:rPr lang="en-SG" sz="1200" b="0" i="0" u="none" strike="noStrike" kern="1200" baseline="0" dirty="0" smtClean="0">
                <a:solidFill>
                  <a:schemeClr val="tx1"/>
                </a:solidFill>
                <a:latin typeface="+mn-lt"/>
                <a:ea typeface="+mn-ea"/>
                <a:cs typeface="+mn-cs"/>
              </a:rPr>
              <a:t> machines using very complex code. All that is now gone. The remaining code is business-­‐driven rather than framework-­‐oriented.</a:t>
            </a:r>
          </a:p>
          <a:p>
            <a:endParaRPr lang="en-SG" sz="1200" b="0" i="0" u="none" strike="noStrike" kern="1200" baseline="0" dirty="0" smtClean="0">
              <a:solidFill>
                <a:schemeClr val="tx1"/>
              </a:solidFill>
              <a:latin typeface="+mn-lt"/>
              <a:ea typeface="+mn-ea"/>
              <a:cs typeface="+mn-cs"/>
            </a:endParaRPr>
          </a:p>
          <a:p>
            <a:r>
              <a:rPr lang="en-SG" sz="1200" b="0" i="0" u="none" strike="noStrike" kern="1200" baseline="0" dirty="0" smtClean="0">
                <a:solidFill>
                  <a:schemeClr val="tx1"/>
                </a:solidFill>
                <a:latin typeface="+mn-lt"/>
                <a:ea typeface="+mn-ea"/>
                <a:cs typeface="+mn-cs"/>
              </a:rPr>
              <a:t>Huge performance increase in ad hoc queries. Most were impossible before. Even </a:t>
            </a:r>
            <a:r>
              <a:rPr lang="en-SG" sz="1200" b="0" i="0" u="none" strike="noStrike" kern="1200" baseline="0" dirty="0" err="1" smtClean="0">
                <a:solidFill>
                  <a:schemeClr val="tx1"/>
                </a:solidFill>
                <a:latin typeface="+mn-lt"/>
                <a:ea typeface="+mn-ea"/>
                <a:cs typeface="+mn-cs"/>
              </a:rPr>
              <a:t>criPcal</a:t>
            </a:r>
            <a:r>
              <a:rPr lang="en-SG" sz="1200" b="0" i="0" u="none" strike="noStrike" kern="1200" baseline="0" dirty="0" smtClean="0">
                <a:solidFill>
                  <a:schemeClr val="tx1"/>
                </a:solidFill>
                <a:latin typeface="+mn-lt"/>
                <a:ea typeface="+mn-ea"/>
                <a:cs typeface="+mn-cs"/>
              </a:rPr>
              <a:t> </a:t>
            </a:r>
            <a:r>
              <a:rPr lang="en-SG" sz="1200" b="0" i="0" u="none" strike="noStrike" kern="1200" baseline="0" dirty="0" err="1" smtClean="0">
                <a:solidFill>
                  <a:schemeClr val="tx1"/>
                </a:solidFill>
                <a:latin typeface="+mn-lt"/>
                <a:ea typeface="+mn-ea"/>
                <a:cs typeface="+mn-cs"/>
              </a:rPr>
              <a:t>quesPons</a:t>
            </a:r>
            <a:r>
              <a:rPr lang="en-SG" sz="1200" b="0" i="0" u="none" strike="noStrike" kern="1200" baseline="0" dirty="0" smtClean="0">
                <a:solidFill>
                  <a:schemeClr val="tx1"/>
                </a:solidFill>
                <a:latin typeface="+mn-lt"/>
                <a:ea typeface="+mn-ea"/>
                <a:cs typeface="+mn-cs"/>
              </a:rPr>
              <a:t> before took days or weeks, now take minutes or hours.</a:t>
            </a:r>
          </a:p>
          <a:p>
            <a:endParaRPr lang="en-SG" sz="1200" b="0" i="0" u="none" strike="noStrike" kern="1200" baseline="0" dirty="0" smtClean="0">
              <a:solidFill>
                <a:schemeClr val="tx1"/>
              </a:solidFill>
              <a:latin typeface="+mn-lt"/>
              <a:ea typeface="+mn-ea"/>
              <a:cs typeface="+mn-cs"/>
            </a:endParaRPr>
          </a:p>
          <a:p>
            <a:r>
              <a:rPr lang="en-SG" sz="1200" b="0" i="0" u="none" strike="noStrike" kern="1200" baseline="0" dirty="0" smtClean="0">
                <a:solidFill>
                  <a:schemeClr val="tx1"/>
                </a:solidFill>
                <a:latin typeface="+mn-lt"/>
                <a:ea typeface="+mn-ea"/>
                <a:cs typeface="+mn-cs"/>
              </a:rPr>
              <a:t>Cost </a:t>
            </a:r>
            <a:r>
              <a:rPr lang="en-SG" sz="1200" b="0" i="0" u="none" strike="noStrike" kern="1200" baseline="0" dirty="0" err="1" smtClean="0">
                <a:solidFill>
                  <a:schemeClr val="tx1"/>
                </a:solidFill>
                <a:latin typeface="+mn-lt"/>
                <a:ea typeface="+mn-ea"/>
                <a:cs typeface="+mn-cs"/>
              </a:rPr>
              <a:t>reducPon</a:t>
            </a:r>
            <a:r>
              <a:rPr lang="en-SG" sz="1200" b="0" i="0" u="none" strike="noStrike" kern="1200" baseline="0" dirty="0" smtClean="0">
                <a:solidFill>
                  <a:schemeClr val="tx1"/>
                </a:solidFill>
                <a:latin typeface="+mn-lt"/>
                <a:ea typeface="+mn-ea"/>
                <a:cs typeface="+mn-cs"/>
              </a:rPr>
              <a:t>: replacing </a:t>
            </a:r>
            <a:r>
              <a:rPr lang="en-SG" sz="1200" b="0" i="0" u="none" strike="noStrike" kern="1200" baseline="0" dirty="0" err="1" smtClean="0">
                <a:solidFill>
                  <a:schemeClr val="tx1"/>
                </a:solidFill>
                <a:latin typeface="+mn-lt"/>
                <a:ea typeface="+mn-ea"/>
                <a:cs typeface="+mn-cs"/>
              </a:rPr>
              <a:t>enterp</a:t>
            </a:r>
            <a:r>
              <a:rPr lang="en-SG" sz="1200" b="0" i="0" u="none" strike="noStrike" kern="1200" baseline="0" dirty="0" smtClean="0">
                <a:solidFill>
                  <a:schemeClr val="tx1"/>
                </a:solidFill>
                <a:latin typeface="+mn-lt"/>
                <a:ea typeface="+mn-ea"/>
                <a:cs typeface="+mn-cs"/>
              </a:rPr>
              <a:t> </a:t>
            </a:r>
            <a:r>
              <a:rPr lang="en-SG" sz="1200" b="0" i="0" u="none" strike="noStrike" kern="1200" baseline="0" dirty="0" err="1" smtClean="0">
                <a:solidFill>
                  <a:schemeClr val="tx1"/>
                </a:solidFill>
                <a:latin typeface="+mn-lt"/>
                <a:ea typeface="+mn-ea"/>
                <a:cs typeface="+mn-cs"/>
              </a:rPr>
              <a:t>ise</a:t>
            </a:r>
            <a:r>
              <a:rPr lang="en-SG" sz="1200" b="0" i="0" u="none" strike="noStrike" kern="1200" baseline="0" dirty="0" smtClean="0">
                <a:solidFill>
                  <a:schemeClr val="tx1"/>
                </a:solidFill>
                <a:latin typeface="+mn-lt"/>
                <a:ea typeface="+mn-ea"/>
                <a:cs typeface="+mn-cs"/>
              </a:rPr>
              <a:t> grade storage systems with commodity</a:t>
            </a:r>
          </a:p>
          <a:p>
            <a:r>
              <a:rPr lang="en-SG" sz="1200" b="0" i="0" u="none" strike="noStrike" kern="1200" baseline="0" smtClean="0">
                <a:solidFill>
                  <a:schemeClr val="tx1"/>
                </a:solidFill>
                <a:latin typeface="+mn-lt"/>
                <a:ea typeface="+mn-ea"/>
                <a:cs typeface="+mn-cs"/>
              </a:rPr>
              <a:t>hardware reduced capital costs.</a:t>
            </a:r>
          </a:p>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19</a:t>
            </a:fld>
            <a:endParaRPr lang="en-SG"/>
          </a:p>
        </p:txBody>
      </p:sp>
    </p:spTree>
    <p:extLst>
      <p:ext uri="{BB962C8B-B14F-4D97-AF65-F5344CB8AC3E}">
        <p14:creationId xmlns:p14="http://schemas.microsoft.com/office/powerpoint/2010/main" val="893910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A3646497-95F0-4156-8E65-5D2D15EC94FF}" type="slidenum">
              <a:rPr lang="en-SG" smtClean="0"/>
              <a:t>2</a:t>
            </a:fld>
            <a:endParaRPr lang="en-SG"/>
          </a:p>
        </p:txBody>
      </p:sp>
    </p:spTree>
    <p:extLst>
      <p:ext uri="{BB962C8B-B14F-4D97-AF65-F5344CB8AC3E}">
        <p14:creationId xmlns:p14="http://schemas.microsoft.com/office/powerpoint/2010/main" val="291973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A3646497-95F0-4156-8E65-5D2D15EC94FF}" type="slidenum">
              <a:rPr lang="en-SG" smtClean="0"/>
              <a:t>3</a:t>
            </a:fld>
            <a:endParaRPr lang="en-SG"/>
          </a:p>
        </p:txBody>
      </p:sp>
    </p:spTree>
    <p:extLst>
      <p:ext uri="{BB962C8B-B14F-4D97-AF65-F5344CB8AC3E}">
        <p14:creationId xmlns:p14="http://schemas.microsoft.com/office/powerpoint/2010/main" val="79996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A3646497-95F0-4156-8E65-5D2D15EC94FF}" type="slidenum">
              <a:rPr lang="en-SG" smtClean="0"/>
              <a:t>4</a:t>
            </a:fld>
            <a:endParaRPr lang="en-SG"/>
          </a:p>
        </p:txBody>
      </p:sp>
    </p:spTree>
    <p:extLst>
      <p:ext uri="{BB962C8B-B14F-4D97-AF65-F5344CB8AC3E}">
        <p14:creationId xmlns:p14="http://schemas.microsoft.com/office/powerpoint/2010/main" val="1508868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http://www.ibm.com/developerworks/library/b</a:t>
            </a:r>
          </a:p>
          <a:p>
            <a:pPr fontAlgn="base"/>
            <a:r>
              <a:rPr lang="en-US" sz="1200" b="1" i="0" kern="1200" dirty="0" smtClean="0">
                <a:solidFill>
                  <a:schemeClr val="tx1"/>
                </a:solidFill>
                <a:effectLst/>
                <a:latin typeface="+mn-lt"/>
                <a:ea typeface="+mn-ea"/>
                <a:cs typeface="+mn-cs"/>
              </a:rPr>
              <a:t>Data acquisition layer:</a:t>
            </a:r>
            <a:r>
              <a:rPr lang="en-US" sz="1200" b="0" i="0" kern="1200" dirty="0" smtClean="0">
                <a:solidFill>
                  <a:schemeClr val="tx1"/>
                </a:solidFill>
                <a:effectLst/>
                <a:latin typeface="+mn-lt"/>
                <a:ea typeface="+mn-ea"/>
                <a:cs typeface="+mn-cs"/>
              </a:rPr>
              <a:t> Consists of components to get data from all the source systems, such as human resources, finance, and billing.</a:t>
            </a:r>
          </a:p>
          <a:p>
            <a:pPr fontAlgn="base"/>
            <a:r>
              <a:rPr lang="en-US" sz="1200" b="1" i="0" kern="1200" dirty="0" smtClean="0">
                <a:solidFill>
                  <a:schemeClr val="tx1"/>
                </a:solidFill>
                <a:effectLst/>
                <a:latin typeface="+mn-lt"/>
                <a:ea typeface="+mn-ea"/>
                <a:cs typeface="+mn-cs"/>
              </a:rPr>
              <a:t>Data integration layer:</a:t>
            </a:r>
            <a:r>
              <a:rPr lang="en-US" sz="1200" b="0" i="0" kern="1200" dirty="0" smtClean="0">
                <a:solidFill>
                  <a:schemeClr val="tx1"/>
                </a:solidFill>
                <a:effectLst/>
                <a:latin typeface="+mn-lt"/>
                <a:ea typeface="+mn-ea"/>
                <a:cs typeface="+mn-cs"/>
              </a:rPr>
              <a:t> Consists of integration components for the data flow from the sources to the data repository layer in the architecture.</a:t>
            </a:r>
          </a:p>
          <a:p>
            <a:pPr fontAlgn="base"/>
            <a:r>
              <a:rPr lang="en-US" sz="1200" b="1" i="0" kern="1200" dirty="0" smtClean="0">
                <a:solidFill>
                  <a:schemeClr val="tx1"/>
                </a:solidFill>
                <a:effectLst/>
                <a:latin typeface="+mn-lt"/>
                <a:ea typeface="+mn-ea"/>
                <a:cs typeface="+mn-cs"/>
              </a:rPr>
              <a:t>Data repository layer:</a:t>
            </a:r>
            <a:r>
              <a:rPr lang="en-US" sz="1200" b="0" i="0" kern="1200" dirty="0" smtClean="0">
                <a:solidFill>
                  <a:schemeClr val="tx1"/>
                </a:solidFill>
                <a:effectLst/>
                <a:latin typeface="+mn-lt"/>
                <a:ea typeface="+mn-ea"/>
                <a:cs typeface="+mn-cs"/>
              </a:rPr>
              <a:t> Stores data in a relational model to improve query performance and extensibility.</a:t>
            </a:r>
          </a:p>
          <a:p>
            <a:pPr fontAlgn="base"/>
            <a:r>
              <a:rPr lang="en-US" sz="1200" b="1" i="0" kern="1200" dirty="0" smtClean="0">
                <a:solidFill>
                  <a:schemeClr val="tx1"/>
                </a:solidFill>
                <a:effectLst/>
                <a:latin typeface="+mn-lt"/>
                <a:ea typeface="+mn-ea"/>
                <a:cs typeface="+mn-cs"/>
              </a:rPr>
              <a:t>Analytics layer:</a:t>
            </a:r>
            <a:r>
              <a:rPr lang="en-US" sz="1200" b="0" i="0" kern="1200" dirty="0" smtClean="0">
                <a:solidFill>
                  <a:schemeClr val="tx1"/>
                </a:solidFill>
                <a:effectLst/>
                <a:latin typeface="+mn-lt"/>
                <a:ea typeface="+mn-ea"/>
                <a:cs typeface="+mn-cs"/>
              </a:rPr>
              <a:t> Stores data in cube format to make it easier for users to perform what-if analysis.</a:t>
            </a:r>
          </a:p>
          <a:p>
            <a:pPr fontAlgn="base"/>
            <a:r>
              <a:rPr lang="en-US" sz="1200" b="1" i="0" kern="1200" dirty="0" smtClean="0">
                <a:solidFill>
                  <a:schemeClr val="tx1"/>
                </a:solidFill>
                <a:effectLst/>
                <a:latin typeface="+mn-lt"/>
                <a:ea typeface="+mn-ea"/>
                <a:cs typeface="+mn-cs"/>
              </a:rPr>
              <a:t>Presentation layer:</a:t>
            </a:r>
            <a:r>
              <a:rPr lang="en-US" sz="1200" b="0" i="0" kern="1200" dirty="0" smtClean="0">
                <a:solidFill>
                  <a:schemeClr val="tx1"/>
                </a:solidFill>
                <a:effectLst/>
                <a:latin typeface="+mn-lt"/>
                <a:ea typeface="+mn-ea"/>
                <a:cs typeface="+mn-cs"/>
              </a:rPr>
              <a:t> Applications or portals that give access to different set of users. Applications and portals consume the data through web pages and </a:t>
            </a:r>
            <a:r>
              <a:rPr lang="en-US" sz="1200" b="0" i="0" kern="1200" dirty="0" err="1" smtClean="0">
                <a:solidFill>
                  <a:schemeClr val="tx1"/>
                </a:solidFill>
                <a:effectLst/>
                <a:latin typeface="+mn-lt"/>
                <a:ea typeface="+mn-ea"/>
                <a:cs typeface="+mn-cs"/>
              </a:rPr>
              <a:t>portlets</a:t>
            </a:r>
            <a:r>
              <a:rPr lang="en-US" sz="1200" b="0" i="0" kern="1200" dirty="0" smtClean="0">
                <a:solidFill>
                  <a:schemeClr val="tx1"/>
                </a:solidFill>
                <a:effectLst/>
                <a:latin typeface="+mn-lt"/>
                <a:ea typeface="+mn-ea"/>
                <a:cs typeface="+mn-cs"/>
              </a:rPr>
              <a:t> that are defined in the reporting tool or through web services.</a:t>
            </a:r>
          </a:p>
          <a:p>
            <a:r>
              <a:rPr lang="en-SG" dirty="0" smtClean="0"/>
              <a:t>a-augment-data-warehouse1/index.html</a:t>
            </a:r>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5</a:t>
            </a:fld>
            <a:endParaRPr lang="en-SG"/>
          </a:p>
        </p:txBody>
      </p:sp>
    </p:spTree>
    <p:extLst>
      <p:ext uri="{BB962C8B-B14F-4D97-AF65-F5344CB8AC3E}">
        <p14:creationId xmlns:p14="http://schemas.microsoft.com/office/powerpoint/2010/main" val="287440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smtClean="0">
                <a:solidFill>
                  <a:schemeClr val="tx1"/>
                </a:solidFill>
                <a:effectLst/>
                <a:latin typeface="+mn-lt"/>
                <a:ea typeface="+mn-ea"/>
                <a:cs typeface="+mn-cs"/>
              </a:rPr>
              <a:t> </a:t>
            </a:r>
            <a:r>
              <a:rPr lang="en-SG" sz="1200" b="0" i="1" kern="1200" dirty="0" err="1" smtClean="0">
                <a:solidFill>
                  <a:schemeClr val="tx1"/>
                </a:solidFill>
                <a:effectLst/>
                <a:latin typeface="+mn-lt"/>
                <a:ea typeface="+mn-ea"/>
                <a:cs typeface="+mn-cs"/>
              </a:rPr>
              <a:t>Source:</a:t>
            </a:r>
            <a:r>
              <a:rPr lang="en-SG" sz="1200" b="0" i="0" u="none" strike="noStrike" kern="1200" dirty="0" err="1" smtClean="0">
                <a:solidFill>
                  <a:schemeClr val="tx1"/>
                </a:solidFill>
                <a:effectLst/>
                <a:latin typeface="+mn-lt"/>
                <a:ea typeface="+mn-ea"/>
                <a:cs typeface="+mn-cs"/>
                <a:hlinkClick r:id="rId3"/>
              </a:rPr>
              <a:t>www.beyenetwork.com</a:t>
            </a:r>
            <a:r>
              <a:rPr lang="en-SG" sz="1200" b="0" i="0" kern="1200" dirty="0" smtClean="0">
                <a:solidFill>
                  <a:schemeClr val="tx1"/>
                </a:solidFill>
                <a:effectLst/>
                <a:latin typeface="+mn-lt"/>
                <a:ea typeface="+mn-ea"/>
                <a:cs typeface="+mn-cs"/>
              </a:rPr>
              <a:t>.</a:t>
            </a:r>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6</a:t>
            </a:fld>
            <a:endParaRPr lang="en-SG"/>
          </a:p>
        </p:txBody>
      </p:sp>
    </p:spTree>
    <p:extLst>
      <p:ext uri="{BB962C8B-B14F-4D97-AF65-F5344CB8AC3E}">
        <p14:creationId xmlns:p14="http://schemas.microsoft.com/office/powerpoint/2010/main" val="2110501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Source:</a:t>
            </a:r>
            <a:r>
              <a:rPr lang="en-US" sz="1200" b="0" i="0" kern="1200" dirty="0" smtClean="0">
                <a:solidFill>
                  <a:schemeClr val="tx1"/>
                </a:solidFill>
                <a:effectLst/>
                <a:latin typeface="+mn-lt"/>
                <a:ea typeface="+mn-ea"/>
                <a:cs typeface="+mn-cs"/>
              </a:rPr>
              <a:t> Courtesy of Claudia </a:t>
            </a:r>
            <a:r>
              <a:rPr lang="en-US" sz="1200" b="0" i="0" kern="1200" dirty="0" err="1" smtClean="0">
                <a:solidFill>
                  <a:schemeClr val="tx1"/>
                </a:solidFill>
                <a:effectLst/>
                <a:latin typeface="+mn-lt"/>
                <a:ea typeface="+mn-ea"/>
                <a:cs typeface="+mn-cs"/>
              </a:rPr>
              <a:t>Imhoff</a:t>
            </a:r>
            <a:r>
              <a:rPr lang="en-US" sz="1200" b="0" i="0" kern="1200" dirty="0" smtClean="0">
                <a:solidFill>
                  <a:schemeClr val="tx1"/>
                </a:solidFill>
                <a:effectLst/>
                <a:latin typeface="+mn-lt"/>
                <a:ea typeface="+mn-ea"/>
                <a:cs typeface="+mn-cs"/>
              </a:rPr>
              <a:t> and Colin White.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DSS 2.0 model, the authors have suggested compartmentalizing the workload of the operational and analytical business intelligence (BI) and adding the content analytics as a separate module. The three different modules can be harnessed using corporate business rules deployed through a decision support integration platform called decision intelligence. The matrix in explains the different types of business intelligence needs that can be addressed by the DSS 2.0 approach. The authors explain in the matrix the different types of users, their data needs, and the complexity of processing, and introduce the concept of managing user expectations by understanding their query behaviors.</a:t>
            </a:r>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7</a:t>
            </a:fld>
            <a:endParaRPr lang="en-SG"/>
          </a:p>
        </p:txBody>
      </p:sp>
    </p:spTree>
    <p:extLst>
      <p:ext uri="{BB962C8B-B14F-4D97-AF65-F5344CB8AC3E}">
        <p14:creationId xmlns:p14="http://schemas.microsoft.com/office/powerpoint/2010/main" val="135781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Dependence on RDBMS. The relational model restricts the ability to create flexible architectures. Enforcing relationships and integrity is needed to keep the quality of the data warehouse, but there is no rule that mandates this as a precursor to build a data warehouse.</a:t>
            </a:r>
          </a:p>
          <a:p>
            <a:r>
              <a:rPr lang="en-US" sz="1200" b="0" i="0" kern="1200" dirty="0" smtClean="0">
                <a:solidFill>
                  <a:schemeClr val="tx1"/>
                </a:solidFill>
                <a:effectLst/>
                <a:latin typeface="+mn-lt"/>
                <a:ea typeface="+mn-ea"/>
                <a:cs typeface="+mn-cs"/>
              </a:rPr>
              <a:t>• Shared-everything architecture. Except for Teradata, all the other databases are built on the shared-everything architecture.</a:t>
            </a:r>
          </a:p>
          <a:p>
            <a:r>
              <a:rPr lang="en-US" sz="1200" b="0" i="0" kern="1200" dirty="0" smtClean="0">
                <a:solidFill>
                  <a:schemeClr val="tx1"/>
                </a:solidFill>
                <a:effectLst/>
                <a:latin typeface="+mn-lt"/>
                <a:ea typeface="+mn-ea"/>
                <a:cs typeface="+mn-cs"/>
              </a:rPr>
              <a:t>• Explosive growth of data—new data types, volumes, and processing requirements.</a:t>
            </a:r>
          </a:p>
          <a:p>
            <a:r>
              <a:rPr lang="en-US" sz="1200" b="0" i="0" kern="1200" dirty="0" smtClean="0">
                <a:solidFill>
                  <a:schemeClr val="tx1"/>
                </a:solidFill>
                <a:effectLst/>
                <a:latin typeface="+mn-lt"/>
                <a:ea typeface="+mn-ea"/>
                <a:cs typeface="+mn-cs"/>
              </a:rPr>
              <a:t>• Explosive growth of complexity in querying.</a:t>
            </a:r>
          </a:p>
          <a:p>
            <a:r>
              <a:rPr lang="en-US" sz="1200" b="0" i="0" kern="1200" dirty="0" smtClean="0">
                <a:solidFill>
                  <a:schemeClr val="tx1"/>
                </a:solidFill>
                <a:effectLst/>
                <a:latin typeface="+mn-lt"/>
                <a:ea typeface="+mn-ea"/>
                <a:cs typeface="+mn-cs"/>
              </a:rPr>
              <a:t>• Evolving performance and scalability demands.</a:t>
            </a:r>
          </a:p>
          <a:p>
            <a:r>
              <a:rPr lang="en-US" sz="1200" b="0" i="0" kern="1200" dirty="0" smtClean="0">
                <a:solidFill>
                  <a:schemeClr val="tx1"/>
                </a:solidFill>
                <a:effectLst/>
                <a:latin typeface="+mn-lt"/>
                <a:ea typeface="+mn-ea"/>
                <a:cs typeface="+mn-cs"/>
              </a:rPr>
              <a:t>• Unpredictable dynamic workloads.</a:t>
            </a:r>
          </a:p>
          <a:p>
            <a:r>
              <a:rPr lang="en-US" sz="1200" b="0" i="0" kern="1200" dirty="0" smtClean="0">
                <a:solidFill>
                  <a:schemeClr val="tx1"/>
                </a:solidFill>
                <a:effectLst/>
                <a:latin typeface="+mn-lt"/>
                <a:ea typeface="+mn-ea"/>
                <a:cs typeface="+mn-cs"/>
              </a:rPr>
              <a:t>• Analytical support.</a:t>
            </a:r>
          </a:p>
          <a:p>
            <a:r>
              <a:rPr lang="en-US" sz="1200" b="0" i="0" kern="1200" dirty="0" smtClean="0">
                <a:solidFill>
                  <a:schemeClr val="tx1"/>
                </a:solidFill>
                <a:effectLst/>
                <a:latin typeface="+mn-lt"/>
                <a:ea typeface="+mn-ea"/>
                <a:cs typeface="+mn-cs"/>
              </a:rPr>
              <a:t>• User evolution from static report consumers to interactive analytical explorers.</a:t>
            </a:r>
          </a:p>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8</a:t>
            </a:fld>
            <a:endParaRPr lang="en-SG"/>
          </a:p>
        </p:txBody>
      </p:sp>
    </p:spTree>
    <p:extLst>
      <p:ext uri="{BB962C8B-B14F-4D97-AF65-F5344CB8AC3E}">
        <p14:creationId xmlns:p14="http://schemas.microsoft.com/office/powerpoint/2010/main" val="3879397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9</a:t>
            </a:fld>
            <a:endParaRPr lang="en-SG"/>
          </a:p>
        </p:txBody>
      </p:sp>
    </p:spTree>
    <p:extLst>
      <p:ext uri="{BB962C8B-B14F-4D97-AF65-F5344CB8AC3E}">
        <p14:creationId xmlns:p14="http://schemas.microsoft.com/office/powerpoint/2010/main" val="10742968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14400" y="6076950"/>
            <a:ext cx="35052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1828800" y="3581400"/>
            <a:ext cx="6400800" cy="1089025"/>
          </a:xfrm>
        </p:spPr>
        <p:txBody>
          <a:bodyPr/>
          <a:lstStyle>
            <a:lvl1pPr algn="r">
              <a:defRPr sz="2800"/>
            </a:lvl1pPr>
          </a:lstStyle>
          <a:p>
            <a:pPr lvl="0"/>
            <a:r>
              <a:rPr lang="en-US" noProof="0" dirty="0" smtClean="0"/>
              <a:t>Click to edit Master title style</a:t>
            </a:r>
          </a:p>
        </p:txBody>
      </p:sp>
      <p:sp>
        <p:nvSpPr>
          <p:cNvPr id="5123" name="Rectangle 3"/>
          <p:cNvSpPr>
            <a:spLocks noGrp="1" noChangeArrowheads="1"/>
          </p:cNvSpPr>
          <p:nvPr>
            <p:ph type="subTitle" idx="1"/>
          </p:nvPr>
        </p:nvSpPr>
        <p:spPr>
          <a:xfrm>
            <a:off x="1828800" y="4648200"/>
            <a:ext cx="6400800" cy="381000"/>
          </a:xfrm>
        </p:spPr>
        <p:txBody>
          <a:bodyPr/>
          <a:lstStyle>
            <a:lvl1pPr marL="0" indent="0" algn="r">
              <a:buFontTx/>
              <a:buNone/>
              <a:defRPr sz="1900">
                <a:solidFill>
                  <a:schemeClr val="bg1"/>
                </a:solidFill>
              </a:defRPr>
            </a:lvl1pPr>
          </a:lstStyle>
          <a:p>
            <a:pPr lvl="0"/>
            <a:r>
              <a:rPr lang="en-US" noProof="0" dirty="0" smtClean="0"/>
              <a:t>Click to edit Master subtitle style</a:t>
            </a:r>
          </a:p>
        </p:txBody>
      </p:sp>
    </p:spTree>
    <p:extLst>
      <p:ext uri="{BB962C8B-B14F-4D97-AF65-F5344CB8AC3E}">
        <p14:creationId xmlns:p14="http://schemas.microsoft.com/office/powerpoint/2010/main" val="297478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14827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3875" y="274638"/>
            <a:ext cx="1889125" cy="5973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06500" y="274638"/>
            <a:ext cx="5514975" cy="5973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4927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082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391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1371600"/>
            <a:ext cx="36957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1371600"/>
            <a:ext cx="36957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227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7584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61462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337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032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74110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06500" y="274638"/>
            <a:ext cx="754380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1219200" y="1371600"/>
            <a:ext cx="7543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Text Box 7"/>
          <p:cNvSpPr txBox="1">
            <a:spLocks noChangeArrowheads="1"/>
          </p:cNvSpPr>
          <p:nvPr/>
        </p:nvSpPr>
        <p:spPr bwMode="auto">
          <a:xfrm>
            <a:off x="990600" y="6430963"/>
            <a:ext cx="184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200">
              <a:solidFill>
                <a:schemeClr val="bg2"/>
              </a:solidFill>
              <a:latin typeface="Trebuchet MS" panose="020B0603020202020204" pitchFamily="34" charset="0"/>
            </a:endParaRPr>
          </a:p>
        </p:txBody>
      </p:sp>
      <p:sp>
        <p:nvSpPr>
          <p:cNvPr id="1032" name="Text Box 8"/>
          <p:cNvSpPr txBox="1">
            <a:spLocks noChangeArrowheads="1"/>
          </p:cNvSpPr>
          <p:nvPr/>
        </p:nvSpPr>
        <p:spPr bwMode="auto">
          <a:xfrm>
            <a:off x="4876800" y="6445250"/>
            <a:ext cx="3886200" cy="26035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defRPr/>
            </a:pPr>
            <a:r>
              <a:rPr lang="en-US" sz="1100">
                <a:solidFill>
                  <a:srgbClr val="4D4D4D"/>
                </a:solidFill>
                <a:latin typeface="Trebuchet MS" pitchFamily="34" charset="0"/>
              </a:rPr>
              <a:t> Temasek Polytechnic  • School of Informatics &amp; IT  </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spcBef>
          <a:spcPct val="0"/>
        </a:spcBef>
        <a:spcAft>
          <a:spcPct val="0"/>
        </a:spcAft>
        <a:defRPr sz="3000" b="1">
          <a:solidFill>
            <a:schemeClr val="tx1"/>
          </a:solidFill>
          <a:latin typeface="+mj-lt"/>
          <a:ea typeface="+mj-ea"/>
          <a:cs typeface="+mj-cs"/>
        </a:defRPr>
      </a:lvl1pPr>
      <a:lvl2pPr algn="l" rtl="0" eaLnBrk="0" fontAlgn="base" hangingPunct="0">
        <a:spcBef>
          <a:spcPct val="0"/>
        </a:spcBef>
        <a:spcAft>
          <a:spcPct val="0"/>
        </a:spcAft>
        <a:defRPr sz="3000" b="1">
          <a:solidFill>
            <a:schemeClr val="tx1"/>
          </a:solidFill>
          <a:latin typeface="Arial" charset="0"/>
        </a:defRPr>
      </a:lvl2pPr>
      <a:lvl3pPr algn="l" rtl="0" eaLnBrk="0" fontAlgn="base" hangingPunct="0">
        <a:spcBef>
          <a:spcPct val="0"/>
        </a:spcBef>
        <a:spcAft>
          <a:spcPct val="0"/>
        </a:spcAft>
        <a:defRPr sz="3000" b="1">
          <a:solidFill>
            <a:schemeClr val="tx1"/>
          </a:solidFill>
          <a:latin typeface="Arial" charset="0"/>
        </a:defRPr>
      </a:lvl3pPr>
      <a:lvl4pPr algn="l" rtl="0" eaLnBrk="0" fontAlgn="base" hangingPunct="0">
        <a:spcBef>
          <a:spcPct val="0"/>
        </a:spcBef>
        <a:spcAft>
          <a:spcPct val="0"/>
        </a:spcAft>
        <a:defRPr sz="3000" b="1">
          <a:solidFill>
            <a:schemeClr val="tx1"/>
          </a:solidFill>
          <a:latin typeface="Arial" charset="0"/>
        </a:defRPr>
      </a:lvl4pPr>
      <a:lvl5pPr algn="l" rtl="0" eaLnBrk="0" fontAlgn="base" hangingPunct="0">
        <a:spcBef>
          <a:spcPct val="0"/>
        </a:spcBef>
        <a:spcAft>
          <a:spcPct val="0"/>
        </a:spcAft>
        <a:defRPr sz="3000" b="1">
          <a:solidFill>
            <a:schemeClr val="tx1"/>
          </a:solidFill>
          <a:latin typeface="Arial" charset="0"/>
        </a:defRPr>
      </a:lvl5pPr>
      <a:lvl6pPr marL="457200" algn="l" rtl="0" fontAlgn="base">
        <a:spcBef>
          <a:spcPct val="0"/>
        </a:spcBef>
        <a:spcAft>
          <a:spcPct val="0"/>
        </a:spcAft>
        <a:defRPr sz="3000" b="1">
          <a:solidFill>
            <a:schemeClr val="tx1"/>
          </a:solidFill>
          <a:latin typeface="Arial" charset="0"/>
        </a:defRPr>
      </a:lvl6pPr>
      <a:lvl7pPr marL="914400" algn="l" rtl="0" fontAlgn="base">
        <a:spcBef>
          <a:spcPct val="0"/>
        </a:spcBef>
        <a:spcAft>
          <a:spcPct val="0"/>
        </a:spcAft>
        <a:defRPr sz="3000" b="1">
          <a:solidFill>
            <a:schemeClr val="tx1"/>
          </a:solidFill>
          <a:latin typeface="Arial" charset="0"/>
        </a:defRPr>
      </a:lvl7pPr>
      <a:lvl8pPr marL="1371600" algn="l" rtl="0" fontAlgn="base">
        <a:spcBef>
          <a:spcPct val="0"/>
        </a:spcBef>
        <a:spcAft>
          <a:spcPct val="0"/>
        </a:spcAft>
        <a:defRPr sz="3000" b="1">
          <a:solidFill>
            <a:schemeClr val="tx1"/>
          </a:solidFill>
          <a:latin typeface="Arial" charset="0"/>
        </a:defRPr>
      </a:lvl8pPr>
      <a:lvl9pPr marL="1828800" algn="l" rtl="0" fontAlgn="base">
        <a:spcBef>
          <a:spcPct val="0"/>
        </a:spcBef>
        <a:spcAft>
          <a:spcPct val="0"/>
        </a:spcAft>
        <a:defRPr sz="3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800">
          <a:solidFill>
            <a:srgbClr val="5F5F5F"/>
          </a:solidFill>
          <a:latin typeface="+mn-lt"/>
          <a:ea typeface="+mn-ea"/>
          <a:cs typeface="+mn-cs"/>
        </a:defRPr>
      </a:lvl1pPr>
      <a:lvl2pPr marL="742950" indent="-285750" algn="l" rtl="0" eaLnBrk="0" fontAlgn="base" hangingPunct="0">
        <a:spcBef>
          <a:spcPct val="20000"/>
        </a:spcBef>
        <a:spcAft>
          <a:spcPct val="0"/>
        </a:spcAft>
        <a:buChar char="–"/>
        <a:defRPr sz="2400">
          <a:solidFill>
            <a:srgbClr val="5F5F5F"/>
          </a:solidFill>
          <a:latin typeface="+mn-lt"/>
        </a:defRPr>
      </a:lvl2pPr>
      <a:lvl3pPr marL="1143000" indent="-228600" algn="l" rtl="0" eaLnBrk="0" fontAlgn="base" hangingPunct="0">
        <a:spcBef>
          <a:spcPct val="20000"/>
        </a:spcBef>
        <a:spcAft>
          <a:spcPct val="0"/>
        </a:spcAft>
        <a:buChar char="•"/>
        <a:defRPr sz="2000">
          <a:solidFill>
            <a:srgbClr val="5F5F5F"/>
          </a:solidFill>
          <a:latin typeface="+mn-lt"/>
        </a:defRPr>
      </a:lvl3pPr>
      <a:lvl4pPr marL="1600200" indent="-228600" algn="l" rtl="0" eaLnBrk="0" fontAlgn="base" hangingPunct="0">
        <a:spcBef>
          <a:spcPct val="20000"/>
        </a:spcBef>
        <a:spcAft>
          <a:spcPct val="0"/>
        </a:spcAft>
        <a:buChar char="–"/>
        <a:defRPr>
          <a:solidFill>
            <a:srgbClr val="5F5F5F"/>
          </a:solidFill>
          <a:latin typeface="+mn-lt"/>
        </a:defRPr>
      </a:lvl4pPr>
      <a:lvl5pPr marL="2057400" indent="-228600" algn="l" rtl="0" eaLnBrk="0" fontAlgn="base" hangingPunct="0">
        <a:spcBef>
          <a:spcPct val="20000"/>
        </a:spcBef>
        <a:spcAft>
          <a:spcPct val="0"/>
        </a:spcAft>
        <a:buChar char="»"/>
        <a:defRPr>
          <a:solidFill>
            <a:srgbClr val="5F5F5F"/>
          </a:solidFill>
          <a:latin typeface="+mn-lt"/>
        </a:defRPr>
      </a:lvl5pPr>
      <a:lvl6pPr marL="2514600" indent="-228600" algn="l" rtl="0" fontAlgn="base">
        <a:spcBef>
          <a:spcPct val="20000"/>
        </a:spcBef>
        <a:spcAft>
          <a:spcPct val="0"/>
        </a:spcAft>
        <a:buChar char="»"/>
        <a:defRPr>
          <a:solidFill>
            <a:srgbClr val="5F5F5F"/>
          </a:solidFill>
          <a:latin typeface="+mn-lt"/>
        </a:defRPr>
      </a:lvl6pPr>
      <a:lvl7pPr marL="2971800" indent="-228600" algn="l" rtl="0" fontAlgn="base">
        <a:spcBef>
          <a:spcPct val="20000"/>
        </a:spcBef>
        <a:spcAft>
          <a:spcPct val="0"/>
        </a:spcAft>
        <a:buChar char="»"/>
        <a:defRPr>
          <a:solidFill>
            <a:srgbClr val="5F5F5F"/>
          </a:solidFill>
          <a:latin typeface="+mn-lt"/>
        </a:defRPr>
      </a:lvl7pPr>
      <a:lvl8pPr marL="3429000" indent="-228600" algn="l" rtl="0" fontAlgn="base">
        <a:spcBef>
          <a:spcPct val="20000"/>
        </a:spcBef>
        <a:spcAft>
          <a:spcPct val="0"/>
        </a:spcAft>
        <a:buChar char="»"/>
        <a:defRPr>
          <a:solidFill>
            <a:srgbClr val="5F5F5F"/>
          </a:solidFill>
          <a:latin typeface="+mn-lt"/>
        </a:defRPr>
      </a:lvl8pPr>
      <a:lvl9pPr marL="3886200" indent="-228600" algn="l" rtl="0" fontAlgn="base">
        <a:spcBef>
          <a:spcPct val="20000"/>
        </a:spcBef>
        <a:spcAft>
          <a:spcPct val="0"/>
        </a:spcAft>
        <a:buChar char="»"/>
        <a:defRPr>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514600"/>
            <a:ext cx="7772400" cy="1089025"/>
          </a:xfrm>
        </p:spPr>
        <p:txBody>
          <a:bodyPr/>
          <a:lstStyle/>
          <a:p>
            <a:r>
              <a:rPr lang="en-US" dirty="0" smtClean="0"/>
              <a:t>Differences between Traditional Data Store Architecture &amp; Big Data</a:t>
            </a:r>
            <a:endParaRPr lang="en-SG" dirty="0"/>
          </a:p>
        </p:txBody>
      </p:sp>
    </p:spTree>
    <p:extLst>
      <p:ext uri="{BB962C8B-B14F-4D97-AF65-F5344CB8AC3E}">
        <p14:creationId xmlns:p14="http://schemas.microsoft.com/office/powerpoint/2010/main" val="1364507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866"/>
            <a:ext cx="8915400" cy="728133"/>
          </a:xfrm>
        </p:spPr>
        <p:txBody>
          <a:bodyPr/>
          <a:lstStyle/>
          <a:p>
            <a:pPr algn="ctr"/>
            <a:r>
              <a:rPr lang="en-US" dirty="0" smtClean="0"/>
              <a:t>Optimizing the data warehouse</a:t>
            </a:r>
            <a:endParaRPr lang="en-SG"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723900"/>
            <a:ext cx="670560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idx="1"/>
          </p:nvPr>
        </p:nvSpPr>
        <p:spPr>
          <a:xfrm>
            <a:off x="1066800" y="4343400"/>
            <a:ext cx="8458200" cy="1752600"/>
          </a:xfrm>
        </p:spPr>
        <p:txBody>
          <a:bodyPr/>
          <a:lstStyle/>
          <a:p>
            <a:r>
              <a:rPr lang="en-US" dirty="0"/>
              <a:t>Old approaches to data warehousing are </a:t>
            </a:r>
            <a:r>
              <a:rPr lang="en-US" dirty="0" smtClean="0"/>
              <a:t>struggling.</a:t>
            </a:r>
          </a:p>
          <a:p>
            <a:r>
              <a:rPr lang="en-US" dirty="0"/>
              <a:t>Standard ETL is no longer the </a:t>
            </a:r>
            <a:r>
              <a:rPr lang="en-US" dirty="0" smtClean="0"/>
              <a:t>answer.</a:t>
            </a:r>
            <a:endParaRPr lang="en-SG" dirty="0"/>
          </a:p>
        </p:txBody>
      </p:sp>
    </p:spTree>
    <p:extLst>
      <p:ext uri="{BB962C8B-B14F-4D97-AF65-F5344CB8AC3E}">
        <p14:creationId xmlns:p14="http://schemas.microsoft.com/office/powerpoint/2010/main" val="55012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866"/>
            <a:ext cx="8534400" cy="728133"/>
          </a:xfrm>
        </p:spPr>
        <p:txBody>
          <a:bodyPr/>
          <a:lstStyle/>
          <a:p>
            <a:r>
              <a:rPr lang="en-US" dirty="0" smtClean="0"/>
              <a:t>Dealing with Large Volumes of  Mixed Data</a:t>
            </a:r>
            <a:endParaRPr lang="en-SG"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685800"/>
            <a:ext cx="65532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533400" y="4038600"/>
            <a:ext cx="8458200" cy="2133600"/>
          </a:xfrm>
        </p:spPr>
        <p:txBody>
          <a:bodyPr/>
          <a:lstStyle/>
          <a:p>
            <a:r>
              <a:rPr lang="en-US" dirty="0"/>
              <a:t>Mapping multiple, diverse data sources is an increasing problem Standard ETL is no longer the </a:t>
            </a:r>
            <a:r>
              <a:rPr lang="en-US" dirty="0" smtClean="0"/>
              <a:t>answer.</a:t>
            </a:r>
          </a:p>
          <a:p>
            <a:r>
              <a:rPr lang="en-SG" dirty="0"/>
              <a:t>Mixing different data types (relational and non-relational) is important </a:t>
            </a:r>
            <a:r>
              <a:rPr lang="en-SG" dirty="0" smtClean="0"/>
              <a:t>.</a:t>
            </a:r>
            <a:endParaRPr lang="en-SG" dirty="0"/>
          </a:p>
        </p:txBody>
      </p:sp>
    </p:spTree>
    <p:extLst>
      <p:ext uri="{BB962C8B-B14F-4D97-AF65-F5344CB8AC3E}">
        <p14:creationId xmlns:p14="http://schemas.microsoft.com/office/powerpoint/2010/main" val="3884799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866"/>
            <a:ext cx="8534400" cy="728133"/>
          </a:xfrm>
        </p:spPr>
        <p:txBody>
          <a:bodyPr/>
          <a:lstStyle/>
          <a:p>
            <a:r>
              <a:rPr lang="en-US" dirty="0"/>
              <a:t>Bringing in </a:t>
            </a:r>
            <a:r>
              <a:rPr lang="en-US" dirty="0" smtClean="0"/>
              <a:t>Big Data </a:t>
            </a:r>
            <a:r>
              <a:rPr lang="en-US" dirty="0"/>
              <a:t>can help solve many of the issues </a:t>
            </a:r>
            <a:endParaRPr lang="en-SG"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14400"/>
            <a:ext cx="71628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idx="1"/>
          </p:nvPr>
        </p:nvSpPr>
        <p:spPr>
          <a:xfrm>
            <a:off x="533400" y="3733800"/>
            <a:ext cx="8458200" cy="2667000"/>
          </a:xfrm>
        </p:spPr>
        <p:txBody>
          <a:bodyPr/>
          <a:lstStyle/>
          <a:p>
            <a:r>
              <a:rPr lang="en-US" dirty="0"/>
              <a:t>An </a:t>
            </a:r>
            <a:r>
              <a:rPr lang="en-US" dirty="0" smtClean="0"/>
              <a:t>optimized </a:t>
            </a:r>
            <a:r>
              <a:rPr lang="en-US" dirty="0"/>
              <a:t>data warehouse requires a new approach </a:t>
            </a:r>
            <a:endParaRPr lang="en-US" dirty="0" smtClean="0"/>
          </a:p>
          <a:p>
            <a:r>
              <a:rPr lang="en-US" dirty="0"/>
              <a:t>The use of a </a:t>
            </a:r>
            <a:r>
              <a:rPr lang="en-US" dirty="0" smtClean="0"/>
              <a:t>specialized </a:t>
            </a:r>
            <a:r>
              <a:rPr lang="en-US" dirty="0"/>
              <a:t>non-relational store, such as Hadoop, can provide a platform where a mixed environment of relational and non-relational data can be brought together in a </a:t>
            </a:r>
            <a:r>
              <a:rPr lang="en-US" dirty="0" smtClean="0"/>
              <a:t>better way</a:t>
            </a:r>
            <a:endParaRPr lang="en-SG" dirty="0"/>
          </a:p>
        </p:txBody>
      </p:sp>
    </p:spTree>
    <p:extLst>
      <p:ext uri="{BB962C8B-B14F-4D97-AF65-F5344CB8AC3E}">
        <p14:creationId xmlns:p14="http://schemas.microsoft.com/office/powerpoint/2010/main" val="2638956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534400" cy="762000"/>
          </a:xfrm>
        </p:spPr>
        <p:txBody>
          <a:bodyPr/>
          <a:lstStyle/>
          <a:p>
            <a:r>
              <a:rPr lang="en-US" dirty="0" smtClean="0"/>
              <a:t>Common Big Data Applications</a:t>
            </a:r>
            <a:endParaRPr lang="en-SG" dirty="0"/>
          </a:p>
        </p:txBody>
      </p:sp>
      <p:sp>
        <p:nvSpPr>
          <p:cNvPr id="3" name="Content Placeholder 2"/>
          <p:cNvSpPr>
            <a:spLocks noGrp="1"/>
          </p:cNvSpPr>
          <p:nvPr>
            <p:ph idx="1"/>
          </p:nvPr>
        </p:nvSpPr>
        <p:spPr>
          <a:xfrm>
            <a:off x="914400" y="838200"/>
            <a:ext cx="7543800" cy="5105400"/>
          </a:xfrm>
        </p:spPr>
        <p:txBody>
          <a:bodyPr/>
          <a:lstStyle/>
          <a:p>
            <a:r>
              <a:rPr lang="en-US" dirty="0" smtClean="0"/>
              <a:t>Data Processing / ETL offload</a:t>
            </a:r>
          </a:p>
          <a:p>
            <a:r>
              <a:rPr lang="en-US" dirty="0" smtClean="0"/>
              <a:t>Data Warehouse offload</a:t>
            </a:r>
          </a:p>
          <a:p>
            <a:r>
              <a:rPr lang="en-US" dirty="0" smtClean="0"/>
              <a:t>Telemetry</a:t>
            </a:r>
          </a:p>
          <a:p>
            <a:r>
              <a:rPr lang="en-US" dirty="0" smtClean="0"/>
              <a:t>360-degree customer view</a:t>
            </a:r>
          </a:p>
          <a:p>
            <a:r>
              <a:rPr lang="en-US" dirty="0" smtClean="0"/>
              <a:t>Enterprise data hub</a:t>
            </a:r>
          </a:p>
          <a:p>
            <a:endParaRPr lang="en-US" dirty="0" smtClean="0"/>
          </a:p>
          <a:p>
            <a:endParaRPr lang="en-SG"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505200"/>
            <a:ext cx="68580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28360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467"/>
            <a:ext cx="8991600" cy="524933"/>
          </a:xfrm>
        </p:spPr>
        <p:txBody>
          <a:bodyPr/>
          <a:lstStyle/>
          <a:p>
            <a:r>
              <a:rPr lang="en-US" dirty="0" smtClean="0"/>
              <a:t> Data Processing / ETL offload – Traditional Way</a:t>
            </a:r>
            <a:endParaRPr lang="en-SG"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609600"/>
            <a:ext cx="80010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4667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467"/>
            <a:ext cx="8991600" cy="524933"/>
          </a:xfrm>
        </p:spPr>
        <p:txBody>
          <a:bodyPr/>
          <a:lstStyle/>
          <a:p>
            <a:r>
              <a:rPr lang="en-US" dirty="0" smtClean="0"/>
              <a:t> Data Processing / ETL offload – Big Data</a:t>
            </a:r>
            <a:endParaRPr lang="en-SG"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62000"/>
            <a:ext cx="8382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4614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467"/>
            <a:ext cx="8991600" cy="524933"/>
          </a:xfrm>
        </p:spPr>
        <p:txBody>
          <a:bodyPr/>
          <a:lstStyle/>
          <a:p>
            <a:r>
              <a:rPr lang="en-US" dirty="0" smtClean="0"/>
              <a:t> Data Processing / ETL offload  Use Case</a:t>
            </a:r>
            <a:endParaRPr lang="en-SG"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838200"/>
            <a:ext cx="81534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76967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467"/>
            <a:ext cx="9296400" cy="753533"/>
          </a:xfrm>
        </p:spPr>
        <p:txBody>
          <a:bodyPr/>
          <a:lstStyle/>
          <a:p>
            <a:r>
              <a:rPr lang="en-US" dirty="0" smtClean="0"/>
              <a:t> Data Processing / ETL offload  Use Case(cont’d)</a:t>
            </a:r>
            <a:endParaRPr lang="en-SG"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62000"/>
            <a:ext cx="7543799"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370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467"/>
            <a:ext cx="9296400" cy="753533"/>
          </a:xfrm>
        </p:spPr>
        <p:txBody>
          <a:bodyPr/>
          <a:lstStyle/>
          <a:p>
            <a:r>
              <a:rPr lang="en-US" dirty="0" smtClean="0"/>
              <a:t> Data Processing / ETL offload  Use Case(cont’d)</a:t>
            </a:r>
            <a:endParaRPr lang="en-SG"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38200"/>
            <a:ext cx="8077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9747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467"/>
            <a:ext cx="9296400" cy="753533"/>
          </a:xfrm>
        </p:spPr>
        <p:txBody>
          <a:bodyPr/>
          <a:lstStyle/>
          <a:p>
            <a:r>
              <a:rPr lang="en-US" dirty="0" smtClean="0"/>
              <a:t> Data Processing / ETL offload  Use Case(cont’d)</a:t>
            </a:r>
            <a:endParaRPr lang="en-SG"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38200"/>
            <a:ext cx="8077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12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457200"/>
          </a:xfrm>
        </p:spPr>
        <p:txBody>
          <a:bodyPr/>
          <a:lstStyle/>
          <a:p>
            <a:pPr algn="ctr"/>
            <a:r>
              <a:rPr lang="en-US" dirty="0" smtClean="0"/>
              <a:t>Big Data differs from Traditional BI</a:t>
            </a:r>
            <a:endParaRPr lang="en-SG" dirty="0"/>
          </a:p>
        </p:txBody>
      </p:sp>
      <p:sp>
        <p:nvSpPr>
          <p:cNvPr id="3" name="Content Placeholder 2"/>
          <p:cNvSpPr>
            <a:spLocks noGrp="1"/>
          </p:cNvSpPr>
          <p:nvPr>
            <p:ph idx="1"/>
          </p:nvPr>
        </p:nvSpPr>
        <p:spPr>
          <a:xfrm>
            <a:off x="304800" y="1143000"/>
            <a:ext cx="8458200" cy="5486400"/>
          </a:xfrm>
        </p:spPr>
        <p:txBody>
          <a:bodyPr/>
          <a:lstStyle/>
          <a:p>
            <a:r>
              <a:rPr lang="en-US" dirty="0"/>
              <a:t>Data is retained in a distributed file system instead of on a central server</a:t>
            </a:r>
            <a:r>
              <a:rPr lang="en-US" dirty="0" smtClean="0"/>
              <a:t>.</a:t>
            </a:r>
          </a:p>
          <a:p>
            <a:r>
              <a:rPr lang="en-US" dirty="0" smtClean="0"/>
              <a:t>The </a:t>
            </a:r>
            <a:r>
              <a:rPr lang="en-US" dirty="0"/>
              <a:t>processing functions are taken to the data rather than data being taking to the functions</a:t>
            </a:r>
            <a:r>
              <a:rPr lang="en-US" dirty="0" smtClean="0"/>
              <a:t>.</a:t>
            </a:r>
          </a:p>
          <a:p>
            <a:r>
              <a:rPr lang="en-US" dirty="0" smtClean="0"/>
              <a:t>Data </a:t>
            </a:r>
            <a:r>
              <a:rPr lang="en-US" dirty="0"/>
              <a:t>is of different formats, both structured as well as unstructured</a:t>
            </a:r>
            <a:r>
              <a:rPr lang="en-US" dirty="0" smtClean="0"/>
              <a:t>.</a:t>
            </a:r>
          </a:p>
          <a:p>
            <a:r>
              <a:rPr lang="en-US" dirty="0" smtClean="0"/>
              <a:t>Data </a:t>
            </a:r>
            <a:r>
              <a:rPr lang="en-US" dirty="0"/>
              <a:t>is both real-time data as well as offline data</a:t>
            </a:r>
            <a:r>
              <a:rPr lang="en-US" dirty="0" smtClean="0"/>
              <a:t>.</a:t>
            </a:r>
          </a:p>
          <a:p>
            <a:r>
              <a:rPr lang="en-US" dirty="0" smtClean="0"/>
              <a:t>Technology </a:t>
            </a:r>
            <a:r>
              <a:rPr lang="en-US" dirty="0"/>
              <a:t>relies on massively parallel processing (MPP) concepts.</a:t>
            </a:r>
            <a:endParaRPr lang="en-SG" dirty="0"/>
          </a:p>
        </p:txBody>
      </p:sp>
    </p:spTree>
    <p:extLst>
      <p:ext uri="{BB962C8B-B14F-4D97-AF65-F5344CB8AC3E}">
        <p14:creationId xmlns:p14="http://schemas.microsoft.com/office/powerpoint/2010/main" val="4097879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02700" cy="685800"/>
          </a:xfrm>
        </p:spPr>
        <p:txBody>
          <a:bodyPr/>
          <a:lstStyle/>
          <a:p>
            <a:pPr algn="ctr"/>
            <a:r>
              <a:rPr lang="en-US" dirty="0" smtClean="0"/>
              <a:t>Typical Data Warehouse  Architecture</a:t>
            </a:r>
            <a:endParaRPr lang="en-SG" dirty="0"/>
          </a:p>
        </p:txBody>
      </p:sp>
      <p:pic>
        <p:nvPicPr>
          <p:cNvPr id="4098" name="Picture 2" descr="imag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762000"/>
            <a:ext cx="8458199"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032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21700" cy="609600"/>
          </a:xfrm>
        </p:spPr>
        <p:txBody>
          <a:bodyPr/>
          <a:lstStyle/>
          <a:p>
            <a:pPr algn="ctr"/>
            <a:r>
              <a:rPr lang="en-US" dirty="0" smtClean="0"/>
              <a:t>Data Warehouse Processing</a:t>
            </a:r>
            <a:endParaRPr lang="en-SG" dirty="0"/>
          </a:p>
        </p:txBody>
      </p:sp>
      <p:pic>
        <p:nvPicPr>
          <p:cNvPr id="5122"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34" y="609600"/>
            <a:ext cx="876300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967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866"/>
            <a:ext cx="9144000" cy="728133"/>
          </a:xfrm>
        </p:spPr>
        <p:txBody>
          <a:bodyPr/>
          <a:lstStyle/>
          <a:p>
            <a:pPr algn="ctr"/>
            <a:r>
              <a:rPr lang="en-US" dirty="0" smtClean="0"/>
              <a:t>Traditional Data Warehouse Reference Architecture</a:t>
            </a:r>
            <a:endParaRPr lang="en-SG" dirty="0"/>
          </a:p>
        </p:txBody>
      </p:sp>
      <p:pic>
        <p:nvPicPr>
          <p:cNvPr id="6148" name="Picture 4" descr="Diagram of traditional data warehouse reference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14400"/>
            <a:ext cx="87630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17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3866"/>
            <a:ext cx="8839200" cy="728134"/>
          </a:xfrm>
        </p:spPr>
        <p:txBody>
          <a:bodyPr/>
          <a:lstStyle/>
          <a:p>
            <a:r>
              <a:rPr lang="en-US" dirty="0" smtClean="0"/>
              <a:t>Second Generation Data Warehouse Architecture</a:t>
            </a:r>
            <a:endParaRPr lang="en-SG" dirty="0"/>
          </a:p>
        </p:txBody>
      </p:sp>
      <p:pic>
        <p:nvPicPr>
          <p:cNvPr id="7172" name="Picture 4" descr="https://www.safaribooksonline.com/library/view/data-warehousing-in/9780124058910/images/F000064f06-07-97801240589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14400"/>
            <a:ext cx="85344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489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6933"/>
            <a:ext cx="8686800" cy="487362"/>
          </a:xfrm>
        </p:spPr>
        <p:txBody>
          <a:bodyPr/>
          <a:lstStyle/>
          <a:p>
            <a:pPr algn="ctr"/>
            <a:r>
              <a:rPr lang="en-US" dirty="0" smtClean="0"/>
              <a:t>Decision Support System</a:t>
            </a:r>
            <a:endParaRPr lang="en-SG" dirty="0"/>
          </a:p>
        </p:txBody>
      </p:sp>
      <p:pic>
        <p:nvPicPr>
          <p:cNvPr id="11266" name="Picture 2" descr="https://www.safaribooksonline.com/library/view/data-warehousing-in/9780124058910/images/F000064f06-08-97801240589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609600"/>
            <a:ext cx="82296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749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685800"/>
          </a:xfrm>
        </p:spPr>
        <p:txBody>
          <a:bodyPr/>
          <a:lstStyle/>
          <a:p>
            <a:r>
              <a:rPr lang="en-US" dirty="0" smtClean="0"/>
              <a:t>Challenges of Data Warehousing</a:t>
            </a:r>
            <a:endParaRPr lang="en-SG" dirty="0"/>
          </a:p>
        </p:txBody>
      </p:sp>
      <p:sp>
        <p:nvSpPr>
          <p:cNvPr id="3" name="Content Placeholder 2"/>
          <p:cNvSpPr>
            <a:spLocks noGrp="1"/>
          </p:cNvSpPr>
          <p:nvPr>
            <p:ph idx="1"/>
          </p:nvPr>
        </p:nvSpPr>
        <p:spPr>
          <a:xfrm>
            <a:off x="609600" y="1143000"/>
            <a:ext cx="8001000" cy="4876800"/>
          </a:xfrm>
        </p:spPr>
        <p:txBody>
          <a:bodyPr/>
          <a:lstStyle/>
          <a:p>
            <a:r>
              <a:rPr lang="en-US" dirty="0" smtClean="0"/>
              <a:t>Dependence on RDBMS</a:t>
            </a:r>
          </a:p>
          <a:p>
            <a:r>
              <a:rPr lang="en-US" dirty="0" smtClean="0"/>
              <a:t>Shared-everything architecture</a:t>
            </a:r>
          </a:p>
          <a:p>
            <a:r>
              <a:rPr lang="en-US" dirty="0" smtClean="0"/>
              <a:t>Explosive growth of data and complexity in querying</a:t>
            </a:r>
          </a:p>
          <a:p>
            <a:r>
              <a:rPr lang="en-US" dirty="0" smtClean="0"/>
              <a:t>Evolving performance and scalability demands</a:t>
            </a:r>
          </a:p>
          <a:p>
            <a:r>
              <a:rPr lang="en-SG" dirty="0"/>
              <a:t>Unpredictable dynamic workloads</a:t>
            </a:r>
            <a:endParaRPr lang="en-US" dirty="0" smtClean="0"/>
          </a:p>
          <a:p>
            <a:endParaRPr lang="en-US" dirty="0" smtClean="0"/>
          </a:p>
          <a:p>
            <a:endParaRPr lang="en-US" dirty="0" smtClean="0"/>
          </a:p>
          <a:p>
            <a:endParaRPr lang="en-SG" dirty="0"/>
          </a:p>
        </p:txBody>
      </p:sp>
    </p:spTree>
    <p:extLst>
      <p:ext uri="{BB962C8B-B14F-4D97-AF65-F5344CB8AC3E}">
        <p14:creationId xmlns:p14="http://schemas.microsoft.com/office/powerpoint/2010/main" val="763582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445500" cy="609600"/>
          </a:xfrm>
        </p:spPr>
        <p:txBody>
          <a:bodyPr/>
          <a:lstStyle/>
          <a:p>
            <a:pPr algn="ctr"/>
            <a:r>
              <a:rPr lang="en-US" dirty="0" smtClean="0"/>
              <a:t>Legacy  &amp; New Data  Sources</a:t>
            </a:r>
            <a:endParaRPr lang="en-SG" dirty="0"/>
          </a:p>
        </p:txBody>
      </p:sp>
      <p:pic>
        <p:nvPicPr>
          <p:cNvPr id="13314" name="Picture 2" descr="https://www.safaribooksonline.com/library/view/big-data-application/9781430262923/images/9781430262923_Fig02-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2541" y="914400"/>
            <a:ext cx="5512859" cy="52578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s://www.safaribooksonline.com/library/view/big-data-application/9781430262923/images/9781430262923_Fig02-0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508" y="1676400"/>
            <a:ext cx="2857500" cy="3048000"/>
          </a:xfrm>
          <a:prstGeom prst="rect">
            <a:avLst/>
          </a:prstGeom>
          <a:noFill/>
          <a:extLst>
            <a:ext uri="{909E8E84-426E-40DD-AFC4-6F175D3DCCD1}">
              <a14:hiddenFill xmlns:a14="http://schemas.microsoft.com/office/drawing/2010/main">
                <a:solidFill>
                  <a:srgbClr val="FFFFFF"/>
                </a:solidFill>
              </a14:hiddenFill>
            </a:ext>
          </a:extLst>
        </p:spPr>
      </p:pic>
      <p:sp>
        <p:nvSpPr>
          <p:cNvPr id="7" name="Plus 6"/>
          <p:cNvSpPr/>
          <p:nvPr/>
        </p:nvSpPr>
        <p:spPr>
          <a:xfrm>
            <a:off x="3030008" y="3200399"/>
            <a:ext cx="381000" cy="42333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6720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34136</TotalTime>
  <Words>1620</Words>
  <Application>Microsoft Office PowerPoint</Application>
  <PresentationFormat>On-screen Show (4:3)</PresentationFormat>
  <Paragraphs>116</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Trebuchet MS</vt:lpstr>
      <vt:lpstr>Default Design</vt:lpstr>
      <vt:lpstr>Differences between Traditional Data Store Architecture &amp; Big Data</vt:lpstr>
      <vt:lpstr>Big Data differs from Traditional BI</vt:lpstr>
      <vt:lpstr>Typical Data Warehouse  Architecture</vt:lpstr>
      <vt:lpstr>Data Warehouse Processing</vt:lpstr>
      <vt:lpstr>Traditional Data Warehouse Reference Architecture</vt:lpstr>
      <vt:lpstr>Second Generation Data Warehouse Architecture</vt:lpstr>
      <vt:lpstr>Decision Support System</vt:lpstr>
      <vt:lpstr>Challenges of Data Warehousing</vt:lpstr>
      <vt:lpstr>Legacy  &amp; New Data  Sources</vt:lpstr>
      <vt:lpstr>Optimizing the data warehouse</vt:lpstr>
      <vt:lpstr>Dealing with Large Volumes of  Mixed Data</vt:lpstr>
      <vt:lpstr>Bringing in Big Data can help solve many of the issues </vt:lpstr>
      <vt:lpstr>Common Big Data Applications</vt:lpstr>
      <vt:lpstr> Data Processing / ETL offload – Traditional Way</vt:lpstr>
      <vt:lpstr> Data Processing / ETL offload – Big Data</vt:lpstr>
      <vt:lpstr> Data Processing / ETL offload  Use Case</vt:lpstr>
      <vt:lpstr> Data Processing / ETL offload  Use Case(cont’d)</vt:lpstr>
      <vt:lpstr> Data Processing / ETL offload  Use Case(cont’d)</vt:lpstr>
      <vt:lpstr> Data Processing / ETL offload  Use Case(cont’d)</vt:lpstr>
    </vt:vector>
  </TitlesOfParts>
  <Company>Temasek Polytechnic • School of Informatics &amp; 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 KUMAR SUNKARA</dc:creator>
  <cp:lastModifiedBy>Ramasamy Sakthivelu Maheswari</cp:lastModifiedBy>
  <cp:revision>139</cp:revision>
  <dcterms:created xsi:type="dcterms:W3CDTF">2009-05-04T09:45:38Z</dcterms:created>
  <dcterms:modified xsi:type="dcterms:W3CDTF">2015-10-28T02:23:46Z</dcterms:modified>
</cp:coreProperties>
</file>