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9" r:id="rId2"/>
    <p:sldId id="282" r:id="rId3"/>
    <p:sldId id="284" r:id="rId4"/>
    <p:sldId id="285" r:id="rId5"/>
    <p:sldId id="260" r:id="rId6"/>
    <p:sldId id="261" r:id="rId7"/>
    <p:sldId id="262" r:id="rId8"/>
    <p:sldId id="263" r:id="rId9"/>
    <p:sldId id="264" r:id="rId10"/>
    <p:sldId id="265" r:id="rId11"/>
    <p:sldId id="283" r:id="rId12"/>
    <p:sldId id="266" r:id="rId13"/>
    <p:sldId id="267" r:id="rId14"/>
    <p:sldId id="268" r:id="rId15"/>
    <p:sldId id="269" r:id="rId16"/>
    <p:sldId id="270" r:id="rId17"/>
    <p:sldId id="281" r:id="rId18"/>
    <p:sldId id="271" r:id="rId19"/>
    <p:sldId id="272" r:id="rId20"/>
    <p:sldId id="273" r:id="rId21"/>
    <p:sldId id="274" r:id="rId22"/>
    <p:sldId id="275" r:id="rId23"/>
    <p:sldId id="276" r:id="rId24"/>
    <p:sldId id="277" r:id="rId25"/>
    <p:sldId id="278" r:id="rId26"/>
    <p:sldId id="279" r:id="rId27"/>
    <p:sldId id="280" r:id="rId28"/>
  </p:sldIdLst>
  <p:sldSz cx="9144000" cy="6858000" type="screen4x3"/>
  <p:notesSz cx="6858000" cy="9144000"/>
  <p:custDataLst>
    <p:tags r:id="rId3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99FF"/>
    <a:srgbClr val="CC9900"/>
    <a:srgbClr val="003399"/>
    <a:srgbClr val="FF9900"/>
    <a:srgbClr val="CCFFFF"/>
    <a:srgbClr val="FFFF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79" autoAdjust="0"/>
  </p:normalViewPr>
  <p:slideViewPr>
    <p:cSldViewPr>
      <p:cViewPr varScale="1">
        <p:scale>
          <a:sx n="84" d="100"/>
          <a:sy n="84" d="100"/>
        </p:scale>
        <p:origin x="77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93381-014F-475C-B173-D4B1C83A049C}"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SG"/>
        </a:p>
      </dgm:t>
    </dgm:pt>
    <dgm:pt modelId="{4D832A45-3E72-4028-897E-079D6D264F70}">
      <dgm:prSet phldrT="[Text]"/>
      <dgm:spPr>
        <a:solidFill>
          <a:srgbClr val="0070C0"/>
        </a:solidFill>
      </dgm:spPr>
      <dgm:t>
        <a:bodyPr/>
        <a:lstStyle/>
        <a:p>
          <a:r>
            <a:rPr lang="en-US" dirty="0" smtClean="0"/>
            <a:t>Query speed</a:t>
          </a:r>
          <a:endParaRPr lang="en-SG" dirty="0"/>
        </a:p>
      </dgm:t>
    </dgm:pt>
    <dgm:pt modelId="{A88B54C6-2659-4B1E-8B37-C92BDD37275C}" type="parTrans" cxnId="{ABC0CB1D-251E-482B-BA0B-D1D9E6FAECFD}">
      <dgm:prSet/>
      <dgm:spPr/>
      <dgm:t>
        <a:bodyPr/>
        <a:lstStyle/>
        <a:p>
          <a:endParaRPr lang="en-SG"/>
        </a:p>
      </dgm:t>
    </dgm:pt>
    <dgm:pt modelId="{F18750A1-8BC0-4831-8371-A03DD3775593}" type="sibTrans" cxnId="{ABC0CB1D-251E-482B-BA0B-D1D9E6FAECFD}">
      <dgm:prSet/>
      <dgm:spPr/>
      <dgm:t>
        <a:bodyPr/>
        <a:lstStyle/>
        <a:p>
          <a:endParaRPr lang="en-SG"/>
        </a:p>
      </dgm:t>
    </dgm:pt>
    <dgm:pt modelId="{BA9C4EC6-250C-4621-9BB8-BB8E253DF45C}">
      <dgm:prSet phldrT="[Text]"/>
      <dgm:spPr/>
      <dgm:t>
        <a:bodyPr/>
        <a:lstStyle/>
        <a:p>
          <a:r>
            <a:rPr lang="en-SG" dirty="0" smtClean="0"/>
            <a:t>Hadoop query engines still aren't as fast as running queries against mainstream relational databases. </a:t>
          </a:r>
          <a:endParaRPr lang="en-SG" dirty="0"/>
        </a:p>
      </dgm:t>
    </dgm:pt>
    <dgm:pt modelId="{0FBFA29B-D58B-4E90-8016-4D4AA3647EA4}" type="parTrans" cxnId="{503CE51A-FAC7-4560-8C43-7AB4CB0DDAA2}">
      <dgm:prSet/>
      <dgm:spPr/>
      <dgm:t>
        <a:bodyPr/>
        <a:lstStyle/>
        <a:p>
          <a:endParaRPr lang="en-SG"/>
        </a:p>
      </dgm:t>
    </dgm:pt>
    <dgm:pt modelId="{F1C9DA59-238C-4AE7-B17A-062864BCB6A7}" type="sibTrans" cxnId="{503CE51A-FAC7-4560-8C43-7AB4CB0DDAA2}">
      <dgm:prSet/>
      <dgm:spPr/>
      <dgm:t>
        <a:bodyPr/>
        <a:lstStyle/>
        <a:p>
          <a:endParaRPr lang="en-SG"/>
        </a:p>
      </dgm:t>
    </dgm:pt>
    <dgm:pt modelId="{9BFA7413-BBF7-4590-A152-00CE314BAA56}">
      <dgm:prSet phldrT="[Text]"/>
      <dgm:spPr>
        <a:solidFill>
          <a:srgbClr val="0070C0"/>
        </a:solidFill>
      </dgm:spPr>
      <dgm:t>
        <a:bodyPr/>
        <a:lstStyle/>
        <a:p>
          <a:r>
            <a:rPr lang="en-SG" dirty="0" smtClean="0"/>
            <a:t>Updating data in Hadoop</a:t>
          </a:r>
          <a:endParaRPr lang="en-SG" dirty="0"/>
        </a:p>
      </dgm:t>
    </dgm:pt>
    <dgm:pt modelId="{7EDA6845-E9CB-4AF9-BAF2-D257C3E85A96}" type="parTrans" cxnId="{1CF004C8-AE84-49F9-B8F2-F4243986B29B}">
      <dgm:prSet/>
      <dgm:spPr/>
      <dgm:t>
        <a:bodyPr/>
        <a:lstStyle/>
        <a:p>
          <a:endParaRPr lang="en-SG"/>
        </a:p>
      </dgm:t>
    </dgm:pt>
    <dgm:pt modelId="{D4D5FCAF-23E1-41C2-96DD-C2B0AA4F58BC}" type="sibTrans" cxnId="{1CF004C8-AE84-49F9-B8F2-F4243986B29B}">
      <dgm:prSet/>
      <dgm:spPr/>
      <dgm:t>
        <a:bodyPr/>
        <a:lstStyle/>
        <a:p>
          <a:endParaRPr lang="en-SG"/>
        </a:p>
      </dgm:t>
    </dgm:pt>
    <dgm:pt modelId="{A007F21A-6DE8-432A-B4DF-472E0F572063}">
      <dgm:prSet phldrT="[Text]"/>
      <dgm:spPr/>
      <dgm:t>
        <a:bodyPr/>
        <a:lstStyle/>
        <a:p>
          <a:r>
            <a:rPr lang="en-SG" dirty="0" smtClean="0"/>
            <a:t>Hadoop currently is a read-only system </a:t>
          </a:r>
          <a:endParaRPr lang="en-SG" dirty="0"/>
        </a:p>
      </dgm:t>
    </dgm:pt>
    <dgm:pt modelId="{828B6627-55A8-47B3-AAAC-F08E2283EAB6}" type="parTrans" cxnId="{BB7638C2-8CEB-4777-AE15-8019BDA3B33B}">
      <dgm:prSet/>
      <dgm:spPr/>
      <dgm:t>
        <a:bodyPr/>
        <a:lstStyle/>
        <a:p>
          <a:endParaRPr lang="en-SG"/>
        </a:p>
      </dgm:t>
    </dgm:pt>
    <dgm:pt modelId="{0C1E2FE3-FECC-4073-BFC7-5C8F351664D3}" type="sibTrans" cxnId="{BB7638C2-8CEB-4777-AE15-8019BDA3B33B}">
      <dgm:prSet/>
      <dgm:spPr/>
      <dgm:t>
        <a:bodyPr/>
        <a:lstStyle/>
        <a:p>
          <a:endParaRPr lang="en-SG"/>
        </a:p>
      </dgm:t>
    </dgm:pt>
    <dgm:pt modelId="{B0851C5C-8584-45CF-A8CC-912960D86905}">
      <dgm:prSet/>
      <dgm:spPr/>
      <dgm:t>
        <a:bodyPr/>
        <a:lstStyle/>
        <a:p>
          <a:r>
            <a:rPr lang="en-SG" smtClean="0"/>
            <a:t>Tools like Impala and Hawq provide interfaces that enable end users to write queries in the SQL programming language. </a:t>
          </a:r>
          <a:endParaRPr lang="en-SG" dirty="0" smtClean="0"/>
        </a:p>
      </dgm:t>
    </dgm:pt>
    <dgm:pt modelId="{4DA24D13-2F34-4B44-85C8-2310018CDF74}" type="parTrans" cxnId="{6C8BB548-95ED-4A3C-A722-EEE614406A98}">
      <dgm:prSet/>
      <dgm:spPr/>
      <dgm:t>
        <a:bodyPr/>
        <a:lstStyle/>
        <a:p>
          <a:endParaRPr lang="en-SG"/>
        </a:p>
      </dgm:t>
    </dgm:pt>
    <dgm:pt modelId="{AC871E9F-F1C4-485B-84C6-1E068587FD6A}" type="sibTrans" cxnId="{6C8BB548-95ED-4A3C-A722-EEE614406A98}">
      <dgm:prSet/>
      <dgm:spPr/>
      <dgm:t>
        <a:bodyPr/>
        <a:lstStyle/>
        <a:p>
          <a:endParaRPr lang="en-SG"/>
        </a:p>
      </dgm:t>
    </dgm:pt>
    <dgm:pt modelId="{7EE326D8-718A-4F04-8D45-022C29C39FBB}">
      <dgm:prSet/>
      <dgm:spPr/>
      <dgm:t>
        <a:bodyPr/>
        <a:lstStyle/>
        <a:p>
          <a:r>
            <a:rPr lang="en-SG" dirty="0" smtClean="0"/>
            <a:t>The queries then get translated into </a:t>
          </a:r>
          <a:r>
            <a:rPr lang="en-SG" dirty="0" err="1" smtClean="0"/>
            <a:t>MapReduce</a:t>
          </a:r>
          <a:r>
            <a:rPr lang="en-SG" dirty="0" smtClean="0"/>
            <a:t> for execution on a Hadoop cluster, but that process is inherently slower than running a SQL query directly against a relational database</a:t>
          </a:r>
          <a:endParaRPr lang="en-SG" dirty="0" smtClean="0"/>
        </a:p>
      </dgm:t>
    </dgm:pt>
    <dgm:pt modelId="{F92D6D18-CF3D-49EA-868D-4D9FC3A60D27}" type="parTrans" cxnId="{70C838BA-5851-45A0-A614-C50902AF1DB3}">
      <dgm:prSet/>
      <dgm:spPr/>
      <dgm:t>
        <a:bodyPr/>
        <a:lstStyle/>
        <a:p>
          <a:endParaRPr lang="en-SG"/>
        </a:p>
      </dgm:t>
    </dgm:pt>
    <dgm:pt modelId="{C62887D6-06FA-45A0-BEC0-5E8957EB1C1A}" type="sibTrans" cxnId="{70C838BA-5851-45A0-A614-C50902AF1DB3}">
      <dgm:prSet/>
      <dgm:spPr/>
      <dgm:t>
        <a:bodyPr/>
        <a:lstStyle/>
        <a:p>
          <a:endParaRPr lang="en-SG"/>
        </a:p>
      </dgm:t>
    </dgm:pt>
    <dgm:pt modelId="{EFE20491-EB7A-4E69-97C6-B2CEB67ECC16}">
      <dgm:prSet/>
      <dgm:spPr/>
      <dgm:t>
        <a:bodyPr/>
        <a:lstStyle/>
        <a:p>
          <a:r>
            <a:rPr lang="en-SG" smtClean="0"/>
            <a:t>once data has been written into the Hadoop Distributed File System(HDFS), users can't easily insert, delete or modify individual pieces of data stored in the file system like they can in a relational database.</a:t>
          </a:r>
          <a:endParaRPr lang="en-SG" dirty="0" smtClean="0"/>
        </a:p>
      </dgm:t>
    </dgm:pt>
    <dgm:pt modelId="{26885958-7C42-4A0B-914B-D964D9558743}" type="parTrans" cxnId="{CDA5943D-44A8-4B12-B80A-AB89312F2154}">
      <dgm:prSet/>
      <dgm:spPr/>
      <dgm:t>
        <a:bodyPr/>
        <a:lstStyle/>
        <a:p>
          <a:endParaRPr lang="en-SG"/>
        </a:p>
      </dgm:t>
    </dgm:pt>
    <dgm:pt modelId="{1A3936A8-6540-4487-9125-155D3D78572B}" type="sibTrans" cxnId="{CDA5943D-44A8-4B12-B80A-AB89312F2154}">
      <dgm:prSet/>
      <dgm:spPr/>
      <dgm:t>
        <a:bodyPr/>
        <a:lstStyle/>
        <a:p>
          <a:endParaRPr lang="en-SG"/>
        </a:p>
      </dgm:t>
    </dgm:pt>
    <dgm:pt modelId="{2D091DA9-B592-4D68-B3C1-DB8BD253363D}">
      <dgm:prSet/>
      <dgm:spPr/>
      <dgm:t>
        <a:bodyPr/>
        <a:lstStyle/>
        <a:p>
          <a:r>
            <a:rPr lang="en-SG" dirty="0" smtClean="0"/>
            <a:t>Hadoop 2 includes a capability for appending data to HDFS files.</a:t>
          </a:r>
          <a:endParaRPr lang="en-SG" dirty="0"/>
        </a:p>
      </dgm:t>
    </dgm:pt>
    <dgm:pt modelId="{7A452601-1A55-4F85-8FCD-395C1E79246A}" type="parTrans" cxnId="{D31CD8A5-024A-4CA2-A331-3E4601B9D851}">
      <dgm:prSet/>
      <dgm:spPr/>
      <dgm:t>
        <a:bodyPr/>
        <a:lstStyle/>
        <a:p>
          <a:endParaRPr lang="en-SG"/>
        </a:p>
      </dgm:t>
    </dgm:pt>
    <dgm:pt modelId="{E8B313A8-B2E0-42F3-A2D9-88C6E50D534E}" type="sibTrans" cxnId="{D31CD8A5-024A-4CA2-A331-3E4601B9D851}">
      <dgm:prSet/>
      <dgm:spPr/>
      <dgm:t>
        <a:bodyPr/>
        <a:lstStyle/>
        <a:p>
          <a:endParaRPr lang="en-SG"/>
        </a:p>
      </dgm:t>
    </dgm:pt>
    <dgm:pt modelId="{BB222C48-FBFB-42B3-AA94-90E140287D26}" type="pres">
      <dgm:prSet presAssocID="{CB893381-014F-475C-B173-D4B1C83A049C}" presName="linear" presStyleCnt="0">
        <dgm:presLayoutVars>
          <dgm:animLvl val="lvl"/>
          <dgm:resizeHandles val="exact"/>
        </dgm:presLayoutVars>
      </dgm:prSet>
      <dgm:spPr/>
    </dgm:pt>
    <dgm:pt modelId="{B1F91252-6A7B-4590-BC50-6624E911D8D8}" type="pres">
      <dgm:prSet presAssocID="{4D832A45-3E72-4028-897E-079D6D264F70}" presName="parentText" presStyleLbl="node1" presStyleIdx="0" presStyleCnt="2">
        <dgm:presLayoutVars>
          <dgm:chMax val="0"/>
          <dgm:bulletEnabled val="1"/>
        </dgm:presLayoutVars>
      </dgm:prSet>
      <dgm:spPr/>
      <dgm:t>
        <a:bodyPr/>
        <a:lstStyle/>
        <a:p>
          <a:endParaRPr lang="en-SG"/>
        </a:p>
      </dgm:t>
    </dgm:pt>
    <dgm:pt modelId="{3A3AD649-9858-4F7E-BC2E-57583092D31A}" type="pres">
      <dgm:prSet presAssocID="{4D832A45-3E72-4028-897E-079D6D264F70}" presName="childText" presStyleLbl="revTx" presStyleIdx="0" presStyleCnt="2">
        <dgm:presLayoutVars>
          <dgm:bulletEnabled val="1"/>
        </dgm:presLayoutVars>
      </dgm:prSet>
      <dgm:spPr/>
      <dgm:t>
        <a:bodyPr/>
        <a:lstStyle/>
        <a:p>
          <a:endParaRPr lang="en-SG"/>
        </a:p>
      </dgm:t>
    </dgm:pt>
    <dgm:pt modelId="{CBCC7DBC-2AF2-4477-B0AE-368F6D06B613}" type="pres">
      <dgm:prSet presAssocID="{9BFA7413-BBF7-4590-A152-00CE314BAA56}" presName="parentText" presStyleLbl="node1" presStyleIdx="1" presStyleCnt="2">
        <dgm:presLayoutVars>
          <dgm:chMax val="0"/>
          <dgm:bulletEnabled val="1"/>
        </dgm:presLayoutVars>
      </dgm:prSet>
      <dgm:spPr/>
      <dgm:t>
        <a:bodyPr/>
        <a:lstStyle/>
        <a:p>
          <a:endParaRPr lang="en-SG"/>
        </a:p>
      </dgm:t>
    </dgm:pt>
    <dgm:pt modelId="{29C4EB5E-9FC9-4C5F-97F1-6DD86A463DCE}" type="pres">
      <dgm:prSet presAssocID="{9BFA7413-BBF7-4590-A152-00CE314BAA56}" presName="childText" presStyleLbl="revTx" presStyleIdx="1" presStyleCnt="2">
        <dgm:presLayoutVars>
          <dgm:bulletEnabled val="1"/>
        </dgm:presLayoutVars>
      </dgm:prSet>
      <dgm:spPr/>
      <dgm:t>
        <a:bodyPr/>
        <a:lstStyle/>
        <a:p>
          <a:endParaRPr lang="en-SG"/>
        </a:p>
      </dgm:t>
    </dgm:pt>
  </dgm:ptLst>
  <dgm:cxnLst>
    <dgm:cxn modelId="{85B3DE94-E0D5-4060-A442-A9C4E2546E21}" type="presOf" srcId="{A007F21A-6DE8-432A-B4DF-472E0F572063}" destId="{29C4EB5E-9FC9-4C5F-97F1-6DD86A463DCE}" srcOrd="0" destOrd="0" presId="urn:microsoft.com/office/officeart/2005/8/layout/vList2"/>
    <dgm:cxn modelId="{6C8BB548-95ED-4A3C-A722-EEE614406A98}" srcId="{4D832A45-3E72-4028-897E-079D6D264F70}" destId="{B0851C5C-8584-45CF-A8CC-912960D86905}" srcOrd="1" destOrd="0" parTransId="{4DA24D13-2F34-4B44-85C8-2310018CDF74}" sibTransId="{AC871E9F-F1C4-485B-84C6-1E068587FD6A}"/>
    <dgm:cxn modelId="{CF8326DF-577D-4716-B03E-29F9E9BD56D3}" type="presOf" srcId="{EFE20491-EB7A-4E69-97C6-B2CEB67ECC16}" destId="{29C4EB5E-9FC9-4C5F-97F1-6DD86A463DCE}" srcOrd="0" destOrd="1" presId="urn:microsoft.com/office/officeart/2005/8/layout/vList2"/>
    <dgm:cxn modelId="{BB7638C2-8CEB-4777-AE15-8019BDA3B33B}" srcId="{9BFA7413-BBF7-4590-A152-00CE314BAA56}" destId="{A007F21A-6DE8-432A-B4DF-472E0F572063}" srcOrd="0" destOrd="0" parTransId="{828B6627-55A8-47B3-AAAC-F08E2283EAB6}" sibTransId="{0C1E2FE3-FECC-4073-BFC7-5C8F351664D3}"/>
    <dgm:cxn modelId="{D31CD8A5-024A-4CA2-A331-3E4601B9D851}" srcId="{9BFA7413-BBF7-4590-A152-00CE314BAA56}" destId="{2D091DA9-B592-4D68-B3C1-DB8BD253363D}" srcOrd="2" destOrd="0" parTransId="{7A452601-1A55-4F85-8FCD-395C1E79246A}" sibTransId="{E8B313A8-B2E0-42F3-A2D9-88C6E50D534E}"/>
    <dgm:cxn modelId="{A2E3F0E7-D040-441E-BA17-55C630BE8226}" type="presOf" srcId="{9BFA7413-BBF7-4590-A152-00CE314BAA56}" destId="{CBCC7DBC-2AF2-4477-B0AE-368F6D06B613}" srcOrd="0" destOrd="0" presId="urn:microsoft.com/office/officeart/2005/8/layout/vList2"/>
    <dgm:cxn modelId="{551B4520-91E1-4ACF-A692-34A3205AF0CF}" type="presOf" srcId="{BA9C4EC6-250C-4621-9BB8-BB8E253DF45C}" destId="{3A3AD649-9858-4F7E-BC2E-57583092D31A}" srcOrd="0" destOrd="0" presId="urn:microsoft.com/office/officeart/2005/8/layout/vList2"/>
    <dgm:cxn modelId="{ABC0CB1D-251E-482B-BA0B-D1D9E6FAECFD}" srcId="{CB893381-014F-475C-B173-D4B1C83A049C}" destId="{4D832A45-3E72-4028-897E-079D6D264F70}" srcOrd="0" destOrd="0" parTransId="{A88B54C6-2659-4B1E-8B37-C92BDD37275C}" sibTransId="{F18750A1-8BC0-4831-8371-A03DD3775593}"/>
    <dgm:cxn modelId="{70C838BA-5851-45A0-A614-C50902AF1DB3}" srcId="{4D832A45-3E72-4028-897E-079D6D264F70}" destId="{7EE326D8-718A-4F04-8D45-022C29C39FBB}" srcOrd="2" destOrd="0" parTransId="{F92D6D18-CF3D-49EA-868D-4D9FC3A60D27}" sibTransId="{C62887D6-06FA-45A0-BEC0-5E8957EB1C1A}"/>
    <dgm:cxn modelId="{1CF004C8-AE84-49F9-B8F2-F4243986B29B}" srcId="{CB893381-014F-475C-B173-D4B1C83A049C}" destId="{9BFA7413-BBF7-4590-A152-00CE314BAA56}" srcOrd="1" destOrd="0" parTransId="{7EDA6845-E9CB-4AF9-BAF2-D257C3E85A96}" sibTransId="{D4D5FCAF-23E1-41C2-96DD-C2B0AA4F58BC}"/>
    <dgm:cxn modelId="{503CE51A-FAC7-4560-8C43-7AB4CB0DDAA2}" srcId="{4D832A45-3E72-4028-897E-079D6D264F70}" destId="{BA9C4EC6-250C-4621-9BB8-BB8E253DF45C}" srcOrd="0" destOrd="0" parTransId="{0FBFA29B-D58B-4E90-8016-4D4AA3647EA4}" sibTransId="{F1C9DA59-238C-4AE7-B17A-062864BCB6A7}"/>
    <dgm:cxn modelId="{CDA5943D-44A8-4B12-B80A-AB89312F2154}" srcId="{9BFA7413-BBF7-4590-A152-00CE314BAA56}" destId="{EFE20491-EB7A-4E69-97C6-B2CEB67ECC16}" srcOrd="1" destOrd="0" parTransId="{26885958-7C42-4A0B-914B-D964D9558743}" sibTransId="{1A3936A8-6540-4487-9125-155D3D78572B}"/>
    <dgm:cxn modelId="{61C27F9E-C313-4A7E-9B39-F55205A5511E}" type="presOf" srcId="{7EE326D8-718A-4F04-8D45-022C29C39FBB}" destId="{3A3AD649-9858-4F7E-BC2E-57583092D31A}" srcOrd="0" destOrd="2" presId="urn:microsoft.com/office/officeart/2005/8/layout/vList2"/>
    <dgm:cxn modelId="{D13676DE-406A-4FFA-A49B-8D859431F8AF}" type="presOf" srcId="{B0851C5C-8584-45CF-A8CC-912960D86905}" destId="{3A3AD649-9858-4F7E-BC2E-57583092D31A}" srcOrd="0" destOrd="1" presId="urn:microsoft.com/office/officeart/2005/8/layout/vList2"/>
    <dgm:cxn modelId="{51351601-666D-4E77-BF86-897864EAEB17}" type="presOf" srcId="{2D091DA9-B592-4D68-B3C1-DB8BD253363D}" destId="{29C4EB5E-9FC9-4C5F-97F1-6DD86A463DCE}" srcOrd="0" destOrd="2" presId="urn:microsoft.com/office/officeart/2005/8/layout/vList2"/>
    <dgm:cxn modelId="{FAFCEF07-5C8E-4878-AB8B-A80B95DF913A}" type="presOf" srcId="{CB893381-014F-475C-B173-D4B1C83A049C}" destId="{BB222C48-FBFB-42B3-AA94-90E140287D26}" srcOrd="0" destOrd="0" presId="urn:microsoft.com/office/officeart/2005/8/layout/vList2"/>
    <dgm:cxn modelId="{1AEDE4E7-5DDC-44F9-9B29-2778C7278B60}" type="presOf" srcId="{4D832A45-3E72-4028-897E-079D6D264F70}" destId="{B1F91252-6A7B-4590-BC50-6624E911D8D8}" srcOrd="0" destOrd="0" presId="urn:microsoft.com/office/officeart/2005/8/layout/vList2"/>
    <dgm:cxn modelId="{748735AD-9BCE-49BD-B13E-D2F622CBEC03}" type="presParOf" srcId="{BB222C48-FBFB-42B3-AA94-90E140287D26}" destId="{B1F91252-6A7B-4590-BC50-6624E911D8D8}" srcOrd="0" destOrd="0" presId="urn:microsoft.com/office/officeart/2005/8/layout/vList2"/>
    <dgm:cxn modelId="{726CFE5B-92F9-4607-A497-EB99F40D123E}" type="presParOf" srcId="{BB222C48-FBFB-42B3-AA94-90E140287D26}" destId="{3A3AD649-9858-4F7E-BC2E-57583092D31A}" srcOrd="1" destOrd="0" presId="urn:microsoft.com/office/officeart/2005/8/layout/vList2"/>
    <dgm:cxn modelId="{BBAFA063-70FD-4F2D-B9FD-952504610129}" type="presParOf" srcId="{BB222C48-FBFB-42B3-AA94-90E140287D26}" destId="{CBCC7DBC-2AF2-4477-B0AE-368F6D06B613}" srcOrd="2" destOrd="0" presId="urn:microsoft.com/office/officeart/2005/8/layout/vList2"/>
    <dgm:cxn modelId="{6EB5826B-81B6-44D8-9BC9-48FCADD3322F}" type="presParOf" srcId="{BB222C48-FBFB-42B3-AA94-90E140287D26}" destId="{29C4EB5E-9FC9-4C5F-97F1-6DD86A463DC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91252-6A7B-4590-BC50-6624E911D8D8}">
      <dsp:nvSpPr>
        <dsp:cNvPr id="0" name=""/>
        <dsp:cNvSpPr/>
      </dsp:nvSpPr>
      <dsp:spPr>
        <a:xfrm>
          <a:off x="0" y="253980"/>
          <a:ext cx="7543800" cy="561599"/>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Query speed</a:t>
          </a:r>
          <a:endParaRPr lang="en-SG" sz="2400" kern="1200" dirty="0"/>
        </a:p>
      </dsp:txBody>
      <dsp:txXfrm>
        <a:off x="27415" y="281395"/>
        <a:ext cx="7488970" cy="506769"/>
      </dsp:txXfrm>
    </dsp:sp>
    <dsp:sp modelId="{3A3AD649-9858-4F7E-BC2E-57583092D31A}">
      <dsp:nvSpPr>
        <dsp:cNvPr id="0" name=""/>
        <dsp:cNvSpPr/>
      </dsp:nvSpPr>
      <dsp:spPr>
        <a:xfrm>
          <a:off x="0" y="815580"/>
          <a:ext cx="7543800"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SG" sz="1900" kern="1200" dirty="0" smtClean="0"/>
            <a:t>Hadoop query engines still aren't as fast as running queries against mainstream relational databases. </a:t>
          </a:r>
          <a:endParaRPr lang="en-SG" sz="1900" kern="1200" dirty="0"/>
        </a:p>
        <a:p>
          <a:pPr marL="171450" lvl="1" indent="-171450" algn="l" defTabSz="844550">
            <a:lnSpc>
              <a:spcPct val="90000"/>
            </a:lnSpc>
            <a:spcBef>
              <a:spcPct val="0"/>
            </a:spcBef>
            <a:spcAft>
              <a:spcPct val="20000"/>
            </a:spcAft>
            <a:buChar char="••"/>
          </a:pPr>
          <a:r>
            <a:rPr lang="en-SG" sz="1900" kern="1200" smtClean="0"/>
            <a:t>Tools like Impala and Hawq provide interfaces that enable end users to write queries in the SQL programming language. </a:t>
          </a:r>
          <a:endParaRPr lang="en-SG" sz="1900" kern="1200" dirty="0" smtClean="0"/>
        </a:p>
        <a:p>
          <a:pPr marL="171450" lvl="1" indent="-171450" algn="l" defTabSz="844550">
            <a:lnSpc>
              <a:spcPct val="90000"/>
            </a:lnSpc>
            <a:spcBef>
              <a:spcPct val="0"/>
            </a:spcBef>
            <a:spcAft>
              <a:spcPct val="20000"/>
            </a:spcAft>
            <a:buChar char="••"/>
          </a:pPr>
          <a:r>
            <a:rPr lang="en-SG" sz="1900" kern="1200" dirty="0" smtClean="0"/>
            <a:t>The queries then get translated into </a:t>
          </a:r>
          <a:r>
            <a:rPr lang="en-SG" sz="1900" kern="1200" dirty="0" err="1" smtClean="0"/>
            <a:t>MapReduce</a:t>
          </a:r>
          <a:r>
            <a:rPr lang="en-SG" sz="1900" kern="1200" dirty="0" smtClean="0"/>
            <a:t> for execution on a Hadoop cluster, but that process is inherently slower than running a SQL query directly against a relational database</a:t>
          </a:r>
          <a:endParaRPr lang="en-SG" sz="1900" kern="1200" dirty="0" smtClean="0"/>
        </a:p>
      </dsp:txBody>
      <dsp:txXfrm>
        <a:off x="0" y="815580"/>
        <a:ext cx="7543800" cy="1937520"/>
      </dsp:txXfrm>
    </dsp:sp>
    <dsp:sp modelId="{CBCC7DBC-2AF2-4477-B0AE-368F6D06B613}">
      <dsp:nvSpPr>
        <dsp:cNvPr id="0" name=""/>
        <dsp:cNvSpPr/>
      </dsp:nvSpPr>
      <dsp:spPr>
        <a:xfrm>
          <a:off x="0" y="2753100"/>
          <a:ext cx="7543800" cy="561599"/>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SG" sz="2400" kern="1200" dirty="0" smtClean="0"/>
            <a:t>Updating data in Hadoop</a:t>
          </a:r>
          <a:endParaRPr lang="en-SG" sz="2400" kern="1200" dirty="0"/>
        </a:p>
      </dsp:txBody>
      <dsp:txXfrm>
        <a:off x="27415" y="2780515"/>
        <a:ext cx="7488970" cy="506769"/>
      </dsp:txXfrm>
    </dsp:sp>
    <dsp:sp modelId="{29C4EB5E-9FC9-4C5F-97F1-6DD86A463DCE}">
      <dsp:nvSpPr>
        <dsp:cNvPr id="0" name=""/>
        <dsp:cNvSpPr/>
      </dsp:nvSpPr>
      <dsp:spPr>
        <a:xfrm>
          <a:off x="0" y="3314700"/>
          <a:ext cx="7543800" cy="16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SG" sz="1900" kern="1200" dirty="0" smtClean="0"/>
            <a:t>Hadoop currently is a read-only system </a:t>
          </a:r>
          <a:endParaRPr lang="en-SG" sz="1900" kern="1200" dirty="0"/>
        </a:p>
        <a:p>
          <a:pPr marL="171450" lvl="1" indent="-171450" algn="l" defTabSz="844550">
            <a:lnSpc>
              <a:spcPct val="90000"/>
            </a:lnSpc>
            <a:spcBef>
              <a:spcPct val="0"/>
            </a:spcBef>
            <a:spcAft>
              <a:spcPct val="20000"/>
            </a:spcAft>
            <a:buChar char="••"/>
          </a:pPr>
          <a:r>
            <a:rPr lang="en-SG" sz="1900" kern="1200" smtClean="0"/>
            <a:t>once data has been written into the Hadoop Distributed File System(HDFS), users can't easily insert, delete or modify individual pieces of data stored in the file system like they can in a relational database.</a:t>
          </a:r>
          <a:endParaRPr lang="en-SG" sz="1900" kern="1200" dirty="0" smtClean="0"/>
        </a:p>
        <a:p>
          <a:pPr marL="171450" lvl="1" indent="-171450" algn="l" defTabSz="844550">
            <a:lnSpc>
              <a:spcPct val="90000"/>
            </a:lnSpc>
            <a:spcBef>
              <a:spcPct val="0"/>
            </a:spcBef>
            <a:spcAft>
              <a:spcPct val="20000"/>
            </a:spcAft>
            <a:buChar char="••"/>
          </a:pPr>
          <a:r>
            <a:rPr lang="en-SG" sz="1900" kern="1200" dirty="0" smtClean="0"/>
            <a:t>Hadoop 2 includes a capability for appending data to HDFS files.</a:t>
          </a:r>
          <a:endParaRPr lang="en-SG" sz="1900" kern="1200" dirty="0"/>
        </a:p>
      </dsp:txBody>
      <dsp:txXfrm>
        <a:off x="0" y="3314700"/>
        <a:ext cx="7543800" cy="1689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1696C3A-3DAB-4BF8-BDAE-79B5A1EA9367}" type="slidenum">
              <a:rPr lang="en-US" altLang="en-US"/>
              <a:pPr/>
              <a:t>‹#›</a:t>
            </a:fld>
            <a:endParaRPr lang="en-US" altLang="en-US"/>
          </a:p>
        </p:txBody>
      </p:sp>
    </p:spTree>
    <p:extLst>
      <p:ext uri="{BB962C8B-B14F-4D97-AF65-F5344CB8AC3E}">
        <p14:creationId xmlns:p14="http://schemas.microsoft.com/office/powerpoint/2010/main" val="375697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05DCD-16CE-4B88-BC74-D4AE3CAC32D6}" type="datetimeFigureOut">
              <a:rPr lang="en-SG" smtClean="0"/>
              <a:t>6/5/2016</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46497-95F0-4156-8E65-5D2D15EC94FF}" type="slidenum">
              <a:rPr lang="en-SG" smtClean="0"/>
              <a:t>‹#›</a:t>
            </a:fld>
            <a:endParaRPr lang="en-SG"/>
          </a:p>
        </p:txBody>
      </p:sp>
    </p:spTree>
    <p:extLst>
      <p:ext uri="{BB962C8B-B14F-4D97-AF65-F5344CB8AC3E}">
        <p14:creationId xmlns:p14="http://schemas.microsoft.com/office/powerpoint/2010/main" val="19682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http://searchbusinessanalytics.techtarget.com/feature/Hadoop-still-too-slow-for-real-time-analysis-applications</a:t>
            </a:r>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3</a:t>
            </a:fld>
            <a:endParaRPr lang="en-SG"/>
          </a:p>
        </p:txBody>
      </p:sp>
    </p:spTree>
    <p:extLst>
      <p:ext uri="{BB962C8B-B14F-4D97-AF65-F5344CB8AC3E}">
        <p14:creationId xmlns:p14="http://schemas.microsoft.com/office/powerpoint/2010/main" val="4086315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13</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14</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err="1" smtClean="0">
                <a:solidFill>
                  <a:schemeClr val="tx1"/>
                </a:solidFill>
                <a:latin typeface="+mn-lt"/>
                <a:ea typeface="+mn-ea"/>
                <a:cs typeface="+mn-cs"/>
              </a:rPr>
              <a:t>Hadoop</a:t>
            </a:r>
            <a:endParaRPr lang="en-SG" sz="1200" b="0" i="0" u="none" strike="noStrike" kern="1200" baseline="0" dirty="0" smtClean="0">
              <a:solidFill>
                <a:schemeClr val="tx1"/>
              </a:solidFill>
              <a:latin typeface="+mn-lt"/>
              <a:ea typeface="+mn-ea"/>
              <a:cs typeface="+mn-cs"/>
            </a:endParaRPr>
          </a:p>
          <a:p>
            <a:r>
              <a:rPr lang="en-SG" sz="1200" b="0" i="0" u="none" strike="noStrike" kern="1200" baseline="0" dirty="0" smtClean="0">
                <a:solidFill>
                  <a:schemeClr val="tx1"/>
                </a:solidFill>
                <a:latin typeface="+mn-lt"/>
                <a:ea typeface="+mn-ea"/>
                <a:cs typeface="+mn-cs"/>
              </a:rPr>
              <a:t>documentation</a:t>
            </a:r>
          </a:p>
          <a:p>
            <a:r>
              <a:rPr lang="en-SG" sz="1200" b="0" i="0" u="none" strike="noStrike" kern="1200" baseline="0" dirty="0" smtClean="0">
                <a:solidFill>
                  <a:schemeClr val="tx1"/>
                </a:solidFill>
                <a:latin typeface="+mn-lt"/>
                <a:ea typeface="+mn-ea"/>
                <a:cs typeface="+mn-cs"/>
              </a:rPr>
              <a:t>(http://archive.cloudera.com/cdh/3/hadoop-0.20.2-cdh3u3/file_system_shell.html).</a:t>
            </a:r>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15</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16</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Rot="1" noChangeAspect="1" noTextEdit="1"/>
          </p:cNvSpPr>
          <p:nvPr>
            <p:ph type="sldImg"/>
          </p:nvPr>
        </p:nvSpPr>
        <p:spPr bwMode="auto">
          <a:xfrm>
            <a:off x="1143000" y="223838"/>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2115" name="Rectangle 3"/>
          <p:cNvSpPr>
            <a:spLocks noGrp="1"/>
          </p:cNvSpPr>
          <p:nvPr>
            <p:ph type="body" idx="1"/>
          </p:nvPr>
        </p:nvSpPr>
        <p:spPr bwMode="auto">
          <a:xfrm>
            <a:off x="269875" y="3868738"/>
            <a:ext cx="6318250" cy="4591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Source</a:t>
            </a:r>
            <a:r>
              <a:rPr lang="en-US" baseline="0" dirty="0" smtClean="0"/>
              <a:t> : IBM</a:t>
            </a:r>
          </a:p>
          <a:p>
            <a:pPr eaLnBrk="1" hangingPunct="1">
              <a:spcBef>
                <a:spcPct val="0"/>
              </a:spcBef>
            </a:pPr>
            <a:endParaRPr lang="en-US" dirty="0" smtClean="0"/>
          </a:p>
          <a:p>
            <a:pPr eaLnBrk="1" hangingPunct="1">
              <a:spcBef>
                <a:spcPct val="0"/>
              </a:spcBef>
            </a:pPr>
            <a:r>
              <a:rPr lang="en-US" dirty="0" smtClean="0"/>
              <a:t>There are two aspects of </a:t>
            </a:r>
            <a:r>
              <a:rPr lang="en-US" dirty="0" err="1" smtClean="0"/>
              <a:t>Hadoop</a:t>
            </a:r>
            <a:r>
              <a:rPr lang="en-US" dirty="0" smtClean="0"/>
              <a:t> that are important to understand: </a:t>
            </a:r>
          </a:p>
          <a:p>
            <a:pPr eaLnBrk="1" hangingPunct="1">
              <a:spcBef>
                <a:spcPct val="0"/>
              </a:spcBef>
            </a:pPr>
            <a:r>
              <a:rPr lang="en-US" dirty="0" err="1" smtClean="0"/>
              <a:t>MapReduce</a:t>
            </a:r>
            <a:r>
              <a:rPr lang="en-US" dirty="0" smtClean="0"/>
              <a:t> is a software framework introduced by Google to support distributed computing on large data sets of clusters of computers.</a:t>
            </a:r>
          </a:p>
          <a:p>
            <a:pPr eaLnBrk="1" hangingPunct="1">
              <a:spcBef>
                <a:spcPct val="0"/>
              </a:spcBef>
            </a:pPr>
            <a:r>
              <a:rPr lang="en-US" dirty="0" smtClean="0"/>
              <a:t>The </a:t>
            </a:r>
            <a:r>
              <a:rPr lang="en-US" dirty="0" err="1" smtClean="0"/>
              <a:t>Hadoop</a:t>
            </a:r>
            <a:r>
              <a:rPr lang="en-US" dirty="0" smtClean="0"/>
              <a:t> Distributed File System (HDFS) is where </a:t>
            </a:r>
            <a:r>
              <a:rPr lang="en-US" dirty="0" err="1" smtClean="0"/>
              <a:t>Hadoop</a:t>
            </a:r>
            <a:r>
              <a:rPr lang="en-US" dirty="0" smtClean="0"/>
              <a:t> stores its data. This file system spans all the nodes in a cluster. Effectively, HDFS links together the data that resides on many local nodes, making the data part of one big file system. </a:t>
            </a:r>
            <a:r>
              <a:rPr lang="en-US" sz="1400" dirty="0" smtClean="0"/>
              <a:t>Furthermore, HDFS assumes nodes will fail, so it replicates a given chunk of data across multiple nodes to achieve reliability. The degree of replication can be customized by the </a:t>
            </a:r>
            <a:r>
              <a:rPr lang="en-US" sz="1400" dirty="0" err="1" smtClean="0"/>
              <a:t>Hadoop</a:t>
            </a:r>
            <a:r>
              <a:rPr lang="en-US" sz="1400" dirty="0" smtClean="0"/>
              <a:t> administrator or programmer. However, by default it replicates every chunk of data across three nodes: Two on the same rack, and one on a different rack.</a:t>
            </a:r>
          </a:p>
          <a:p>
            <a:pPr eaLnBrk="1" hangingPunct="1">
              <a:spcBef>
                <a:spcPct val="0"/>
              </a:spcBef>
            </a:pPr>
            <a:r>
              <a:rPr lang="en-US" dirty="0" smtClean="0"/>
              <a:t>The key to understanding </a:t>
            </a:r>
            <a:r>
              <a:rPr lang="en-US" dirty="0" err="1" smtClean="0"/>
              <a:t>Hadoop</a:t>
            </a:r>
            <a:r>
              <a:rPr lang="en-US" dirty="0" smtClean="0"/>
              <a:t> lies in the </a:t>
            </a:r>
            <a:r>
              <a:rPr lang="en-US" dirty="0" err="1" smtClean="0"/>
              <a:t>MapReduce</a:t>
            </a:r>
            <a:r>
              <a:rPr lang="en-US" dirty="0" smtClean="0"/>
              <a:t> programming model. This is essentially a representation of the divide and conquer processing model, where your input is split into many small pieces (the map step), and the </a:t>
            </a:r>
            <a:r>
              <a:rPr lang="en-US" dirty="0" err="1" smtClean="0"/>
              <a:t>Hadoop</a:t>
            </a:r>
            <a:r>
              <a:rPr lang="en-US" dirty="0" smtClean="0"/>
              <a:t> nodes process these pieces in parallel. Once these pieces are processed, the results are distilled (in the reduce step) down to a single answer.</a:t>
            </a:r>
            <a:endParaRPr lang="en-US" i="1" dirty="0" smtClean="0"/>
          </a:p>
          <a:p>
            <a:pPr eaLnBrk="1" hangingPunct="1">
              <a:spcBef>
                <a:spcPct val="0"/>
              </a:spcBef>
            </a:pPr>
            <a:endParaRPr lang="en-US" sz="1400" dirty="0" smtClean="0"/>
          </a:p>
          <a:p>
            <a:pPr eaLnBrk="1" hangingPunct="1">
              <a:spcBef>
                <a:spcPct val="0"/>
              </a:spcBef>
            </a:pPr>
            <a:endParaRPr lang="en-US" dirty="0" smtClean="0"/>
          </a:p>
          <a:p>
            <a:pPr eaLnBrk="1" hangingPunct="1">
              <a:spcBef>
                <a:spcPct val="0"/>
              </a:spcBef>
            </a:pPr>
            <a:endParaRPr lang="en-US" dirty="0" smtClean="0"/>
          </a:p>
          <a:p>
            <a:endParaRPr lang="en-US" dirty="0" smtClean="0"/>
          </a:p>
        </p:txBody>
      </p:sp>
    </p:spTree>
    <p:extLst>
      <p:ext uri="{BB962C8B-B14F-4D97-AF65-F5344CB8AC3E}">
        <p14:creationId xmlns:p14="http://schemas.microsoft.com/office/powerpoint/2010/main" val="2389567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18</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19</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20</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21</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22</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 </a:t>
            </a:r>
            <a:r>
              <a:rPr lang="en-US" dirty="0" err="1" smtClean="0"/>
              <a:t>Cloudera</a:t>
            </a:r>
            <a:r>
              <a:rPr lang="en-US" baseline="0" dirty="0" smtClean="0"/>
              <a:t> Lecture 02</a:t>
            </a:r>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4</a:t>
            </a:fld>
            <a:endParaRPr lang="en-SG"/>
          </a:p>
        </p:txBody>
      </p:sp>
    </p:spTree>
    <p:extLst>
      <p:ext uri="{BB962C8B-B14F-4D97-AF65-F5344CB8AC3E}">
        <p14:creationId xmlns:p14="http://schemas.microsoft.com/office/powerpoint/2010/main" val="4185673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23</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24</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25</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26</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2850"/>
            <a:r>
              <a:rPr lang="en-SG" sz="1200" b="0" i="0" u="none" strike="noStrike" baseline="0" dirty="0" smtClean="0">
                <a:latin typeface="Calibri" panose="020F0502020204030204" pitchFamily="34" charset="0"/>
              </a:rPr>
              <a:t>GFS: Means “Google File System” in this context and should not be confused with Global File System, which is another open source distributed </a:t>
            </a:r>
            <a:r>
              <a:rPr lang="en-SG" sz="1200" b="0" i="0" u="none" strike="noStrike" baseline="0" dirty="0" err="1" smtClean="0">
                <a:latin typeface="Calibri" panose="020F0502020204030204" pitchFamily="34" charset="0"/>
              </a:rPr>
              <a:t>ﬁlesystem</a:t>
            </a:r>
            <a:r>
              <a:rPr lang="en-SG" sz="1200" b="0" i="0" u="none" strike="noStrike" baseline="0" dirty="0" smtClean="0">
                <a:latin typeface="Calibri" panose="020F0502020204030204" pitchFamily="34" charset="0"/>
              </a:rPr>
              <a:t> also commonly abbreviated as GFS.</a:t>
            </a:r>
          </a:p>
          <a:p>
            <a:endParaRPr lang="en-SG" sz="1000" b="0" i="0" u="none" strike="noStrike" baseline="0" dirty="0" smtClean="0">
              <a:latin typeface="Calibri" panose="020F0502020204030204" pitchFamily="34" charset="0"/>
            </a:endParaRPr>
          </a:p>
          <a:p>
            <a:pPr marR="2850"/>
            <a:r>
              <a:rPr lang="en-SG" sz="1200" b="0" i="0" u="none" strike="noStrike" baseline="0" dirty="0" smtClean="0">
                <a:latin typeface="Calibri" panose="020F0502020204030204" pitchFamily="34" charset="0"/>
              </a:rPr>
              <a:t>HDFS runs in “user space” which means it is not coupled to the </a:t>
            </a:r>
            <a:r>
              <a:rPr lang="en-SG" sz="1200" b="0" i="0" u="none" strike="noStrike" baseline="0" dirty="0" err="1" smtClean="0">
                <a:latin typeface="Calibri" panose="020F0502020204030204" pitchFamily="34" charset="0"/>
              </a:rPr>
              <a:t>operaPng</a:t>
            </a:r>
            <a:r>
              <a:rPr lang="en-SG" sz="1200" b="0" i="0" u="none" strike="noStrike" baseline="0" dirty="0" smtClean="0">
                <a:latin typeface="Calibri" panose="020F0502020204030204" pitchFamily="34" charset="0"/>
              </a:rPr>
              <a:t> system’s kernel. It is really just an </a:t>
            </a:r>
            <a:r>
              <a:rPr lang="en-SG" sz="1200" b="0" i="0" u="none" strike="noStrike" baseline="0" dirty="0" err="1" smtClean="0">
                <a:latin typeface="Calibri" panose="020F0502020204030204" pitchFamily="34" charset="0"/>
              </a:rPr>
              <a:t>applicaPon</a:t>
            </a:r>
            <a:r>
              <a:rPr lang="en-SG" sz="1200" b="0" i="0" u="none" strike="noStrike" baseline="0" dirty="0" smtClean="0">
                <a:latin typeface="Calibri" panose="020F0502020204030204" pitchFamily="34" charset="0"/>
              </a:rPr>
              <a:t> that stores its data as ﬁles on the </a:t>
            </a:r>
            <a:r>
              <a:rPr lang="en-SG" sz="1200" b="0" i="0" u="none" strike="noStrike" baseline="0" dirty="0" err="1" smtClean="0">
                <a:latin typeface="Calibri" panose="020F0502020204030204" pitchFamily="34" charset="0"/>
              </a:rPr>
              <a:t>naPve</a:t>
            </a:r>
            <a:r>
              <a:rPr lang="en-SG" sz="1200" b="0" i="0" u="none" strike="noStrike" baseline="0" dirty="0" smtClean="0">
                <a:latin typeface="Calibri" panose="020F0502020204030204" pitchFamily="34" charset="0"/>
              </a:rPr>
              <a:t> </a:t>
            </a:r>
            <a:r>
              <a:rPr lang="en-SG" sz="1200" b="0" i="0" u="none" strike="noStrike" baseline="0" dirty="0" err="1" smtClean="0">
                <a:latin typeface="Calibri" panose="020F0502020204030204" pitchFamily="34" charset="0"/>
              </a:rPr>
              <a:t>ﬁlesystem</a:t>
            </a:r>
            <a:r>
              <a:rPr lang="en-SG" sz="1200" b="0" i="0" u="none" strike="noStrike" baseline="0" dirty="0" smtClean="0">
                <a:latin typeface="Calibri" panose="020F0502020204030204" pitchFamily="34" charset="0"/>
              </a:rPr>
              <a:t> (such as ext3) of the system on which it is running. Thus, you cannot generally use it like a normal </a:t>
            </a:r>
            <a:r>
              <a:rPr lang="en-SG" sz="1200" b="0" i="0" u="none" strike="noStrike" baseline="0" dirty="0" err="1" smtClean="0">
                <a:latin typeface="Calibri" panose="020F0502020204030204" pitchFamily="34" charset="0"/>
              </a:rPr>
              <a:t>ﬁlesystem</a:t>
            </a:r>
            <a:r>
              <a:rPr lang="en-SG" sz="1200" b="0" i="0" u="none" strike="noStrike" baseline="0" dirty="0" smtClean="0">
                <a:latin typeface="Calibri" panose="020F0502020204030204" pitchFamily="34" charset="0"/>
              </a:rPr>
              <a:t> (that is, do things like type “</a:t>
            </a:r>
            <a:r>
              <a:rPr lang="en-SG" sz="1200" b="0" i="0" u="none" strike="noStrike" baseline="0" dirty="0" err="1" smtClean="0">
                <a:latin typeface="Calibri" panose="020F0502020204030204" pitchFamily="34" charset="0"/>
              </a:rPr>
              <a:t>ls</a:t>
            </a:r>
            <a:r>
              <a:rPr lang="en-SG" sz="1200" b="0" i="0" u="none" strike="noStrike" baseline="0" dirty="0" smtClean="0">
                <a:latin typeface="Calibri" panose="020F0502020204030204" pitchFamily="34" charset="0"/>
              </a:rPr>
              <a:t>” at a shell prompt and see its contents or click File -­‐&gt; Open in your text editor to view ﬁles stored in HDFS). There are ways to provide this kind of access though, such as FUSE and NFS proxy, that are </a:t>
            </a:r>
            <a:r>
              <a:rPr lang="en-SG" sz="1200" b="0" i="0" u="none" strike="noStrike" baseline="0" dirty="0" err="1" smtClean="0">
                <a:latin typeface="Calibri" panose="020F0502020204030204" pitchFamily="34" charset="0"/>
              </a:rPr>
              <a:t>menPoned</a:t>
            </a:r>
            <a:r>
              <a:rPr lang="en-SG" sz="1200" b="0" i="0" u="none" strike="noStrike" baseline="0" dirty="0" smtClean="0">
                <a:latin typeface="Calibri" panose="020F0502020204030204" pitchFamily="34" charset="0"/>
              </a:rPr>
              <a:t> a bit later.</a:t>
            </a:r>
          </a:p>
          <a:p>
            <a:endParaRPr lang="en-SG" sz="1000" b="0" i="0" u="none" strike="noStrike" baseline="0" dirty="0" smtClean="0">
              <a:latin typeface="Calibri" panose="020F0502020204030204" pitchFamily="34" charset="0"/>
            </a:endParaRPr>
          </a:p>
          <a:p>
            <a:pPr marR="2850"/>
            <a:r>
              <a:rPr lang="en-SG" sz="1200" b="0" i="0" u="none" strike="noStrike" baseline="0" dirty="0" smtClean="0">
                <a:solidFill>
                  <a:srgbClr val="FF0000"/>
                </a:solidFill>
                <a:latin typeface="Calibri" panose="020F0502020204030204" pitchFamily="34" charset="0"/>
              </a:rPr>
              <a:t>“Readily-­‐available, industry-­‐standard” replaced “commodity” in the slide, which replaced “cheap, unreliable.” </a:t>
            </a:r>
            <a:r>
              <a:rPr lang="en-SG" sz="1200" b="0" i="0" u="none" strike="noStrike" baseline="0" dirty="0" smtClean="0">
                <a:solidFill>
                  <a:srgbClr val="000000"/>
                </a:solidFill>
                <a:latin typeface="Calibri" panose="020F0502020204030204" pitchFamily="34" charset="0"/>
              </a:rPr>
              <a:t>It doesn’t mean you should buy second-­‐hand computers at a garage sale, it means that you </a:t>
            </a:r>
            <a:r>
              <a:rPr lang="en-SG" sz="1200" b="0" i="0" u="none" strike="noStrike" baseline="0" dirty="0" smtClean="0">
                <a:solidFill>
                  <a:srgbClr val="FF0000"/>
                </a:solidFill>
                <a:latin typeface="Calibri" panose="020F0502020204030204" pitchFamily="34" charset="0"/>
              </a:rPr>
              <a:t>could </a:t>
            </a:r>
            <a:r>
              <a:rPr lang="en-SG" sz="1200" b="0" i="0" u="none" strike="noStrike" baseline="0" dirty="0" smtClean="0">
                <a:solidFill>
                  <a:srgbClr val="000000"/>
                </a:solidFill>
                <a:latin typeface="Calibri" panose="020F0502020204030204" pitchFamily="34" charset="0"/>
              </a:rPr>
              <a:t>buy servers towards the lower-­‐ end of the vendor’s range without expensive redundancy features like RAID or hot-­‐ swappable CPUs. In other words, </a:t>
            </a:r>
            <a:r>
              <a:rPr lang="en-SG" sz="1200" b="0" i="0" u="none" strike="noStrike" baseline="0" dirty="0" smtClean="0">
                <a:solidFill>
                  <a:srgbClr val="FF0000"/>
                </a:solidFill>
                <a:latin typeface="Calibri" panose="020F0502020204030204" pitchFamily="34" charset="0"/>
              </a:rPr>
              <a:t>you could </a:t>
            </a:r>
            <a:r>
              <a:rPr lang="en-SG" sz="1200" b="0" i="0" u="none" strike="noStrike" baseline="0" dirty="0" smtClean="0">
                <a:solidFill>
                  <a:srgbClr val="000000"/>
                </a:solidFill>
                <a:latin typeface="Calibri" panose="020F0502020204030204" pitchFamily="34" charset="0"/>
              </a:rPr>
              <a:t>buy something like a Dell C2100 for</a:t>
            </a:r>
          </a:p>
          <a:p>
            <a:pPr marR="2720"/>
            <a:r>
              <a:rPr lang="en-SG" sz="1200" b="0" i="0" u="none" strike="noStrike" baseline="0" dirty="0" smtClean="0">
                <a:latin typeface="Calibri" panose="020F0502020204030204" pitchFamily="34" charset="0"/>
              </a:rPr>
              <a:t>$6,000 rather than a Sun Fire Enterprise 25K that costs 100 </a:t>
            </a:r>
            <a:r>
              <a:rPr lang="en-SG" sz="1200" b="0" i="0" u="none" strike="noStrike" baseline="0" dirty="0" err="1" smtClean="0">
                <a:latin typeface="Calibri" panose="020F0502020204030204" pitchFamily="34" charset="0"/>
              </a:rPr>
              <a:t>Pmes</a:t>
            </a:r>
            <a:r>
              <a:rPr lang="en-SG" sz="1200" b="0" i="0" u="none" strike="noStrike" baseline="0" dirty="0" smtClean="0">
                <a:latin typeface="Calibri" panose="020F0502020204030204" pitchFamily="34" charset="0"/>
              </a:rPr>
              <a:t> as much (or more). This advice applies mainly to the “worker” nodes; however, the “master” nodes (Name Node, Secondary Name Node and Job Tracker) </a:t>
            </a:r>
            <a:r>
              <a:rPr lang="en-SG" sz="1200" b="0" i="1" u="none" strike="noStrike" baseline="0" dirty="0" smtClean="0">
                <a:latin typeface="Calibri" panose="020F0502020204030204" pitchFamily="34" charset="0"/>
              </a:rPr>
              <a:t>should </a:t>
            </a:r>
            <a:r>
              <a:rPr lang="en-SG" sz="1200" b="0" i="0" u="none" strike="noStrike" baseline="0" dirty="0" smtClean="0">
                <a:latin typeface="Calibri" panose="020F0502020204030204" pitchFamily="34" charset="0"/>
              </a:rPr>
              <a:t>use high-­‐quality, reliable hardware. </a:t>
            </a:r>
            <a:r>
              <a:rPr lang="en-SG" sz="1200" b="0" i="0" u="none" strike="noStrike" baseline="0" dirty="0" smtClean="0">
                <a:solidFill>
                  <a:srgbClr val="FF0000"/>
                </a:solidFill>
                <a:latin typeface="Calibri" panose="020F0502020204030204" pitchFamily="34" charset="0"/>
              </a:rPr>
              <a:t>Be </a:t>
            </a:r>
            <a:r>
              <a:rPr lang="en-SG" sz="1200" b="0" i="0" u="none" strike="noStrike" baseline="0" dirty="0" err="1" smtClean="0">
                <a:solidFill>
                  <a:srgbClr val="FF0000"/>
                </a:solidFill>
                <a:latin typeface="Calibri" panose="020F0502020204030204" pitchFamily="34" charset="0"/>
              </a:rPr>
              <a:t>sensiPve</a:t>
            </a:r>
            <a:r>
              <a:rPr lang="en-SG" sz="1200" b="0" i="0" u="none" strike="noStrike" baseline="0" dirty="0" smtClean="0">
                <a:solidFill>
                  <a:srgbClr val="FF0000"/>
                </a:solidFill>
                <a:latin typeface="Calibri" panose="020F0502020204030204" pitchFamily="34" charset="0"/>
              </a:rPr>
              <a:t> to the fact that that some of our partners -­‐ Oracle and NetApp, for example -­‐    </a:t>
            </a:r>
            <a:r>
              <a:rPr lang="en-SG" sz="1200" b="0" i="0" u="none" strike="noStrike" baseline="0" dirty="0" err="1" smtClean="0">
                <a:solidFill>
                  <a:srgbClr val="FF0000"/>
                </a:solidFill>
                <a:latin typeface="Calibri" panose="020F0502020204030204" pitchFamily="34" charset="0"/>
              </a:rPr>
              <a:t>deply</a:t>
            </a:r>
            <a:r>
              <a:rPr lang="en-SG" sz="1200" b="0" i="0" u="none" strike="noStrike" baseline="0" dirty="0" smtClean="0">
                <a:solidFill>
                  <a:srgbClr val="FF0000"/>
                </a:solidFill>
                <a:latin typeface="Calibri" panose="020F0502020204030204" pitchFamily="34" charset="0"/>
              </a:rPr>
              <a:t> Hadoop on higher end </a:t>
            </a:r>
            <a:r>
              <a:rPr lang="en-SG" sz="1200" b="0" i="0" u="none" strike="noStrike" baseline="0" dirty="0" err="1" smtClean="0">
                <a:solidFill>
                  <a:srgbClr val="FF0000"/>
                </a:solidFill>
                <a:latin typeface="Calibri" panose="020F0502020204030204" pitchFamily="34" charset="0"/>
              </a:rPr>
              <a:t>conﬁguraPons</a:t>
            </a:r>
            <a:r>
              <a:rPr lang="en-SG" sz="1200" b="0" i="0" u="none" strike="noStrike" baseline="0" dirty="0" smtClean="0">
                <a:solidFill>
                  <a:srgbClr val="FF0000"/>
                </a:solidFill>
                <a:latin typeface="Calibri" panose="020F0502020204030204" pitchFamily="34" charset="0"/>
              </a:rPr>
              <a:t> at reasonably </a:t>
            </a:r>
            <a:r>
              <a:rPr lang="en-SG" sz="1200" b="0" i="0" u="none" strike="noStrike" baseline="0" dirty="0" err="1" smtClean="0">
                <a:solidFill>
                  <a:srgbClr val="FF0000"/>
                </a:solidFill>
                <a:latin typeface="Calibri" panose="020F0502020204030204" pitchFamily="34" charset="0"/>
              </a:rPr>
              <a:t>favorable</a:t>
            </a:r>
            <a:r>
              <a:rPr lang="en-SG" sz="1200" b="0" i="0" u="none" strike="noStrike" baseline="0" dirty="0" smtClean="0">
                <a:solidFill>
                  <a:srgbClr val="FF0000"/>
                </a:solidFill>
                <a:latin typeface="Calibri" panose="020F0502020204030204" pitchFamily="34" charset="0"/>
              </a:rPr>
              <a:t> price points.</a:t>
            </a:r>
            <a:endParaRPr lang="en-SG" sz="1200" b="0" i="0" u="none" strike="noStrike" baseline="0" dirty="0" smtClean="0">
              <a:solidFill>
                <a:srgbClr val="000000"/>
              </a:solidFill>
              <a:latin typeface="Calibri" panose="020F0502020204030204" pitchFamily="34" charset="0"/>
            </a:endParaRPr>
          </a:p>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5</a:t>
            </a:fld>
            <a:endParaRPr lang="en-SG"/>
          </a:p>
        </p:txBody>
      </p:sp>
    </p:spTree>
    <p:extLst>
      <p:ext uri="{BB962C8B-B14F-4D97-AF65-F5344CB8AC3E}">
        <p14:creationId xmlns:p14="http://schemas.microsoft.com/office/powerpoint/2010/main" val="151354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Cloudera typically recommends using a block size of 128MB, rather than the default</a:t>
            </a:r>
          </a:p>
          <a:p>
            <a:r>
              <a:rPr lang="en-SG" sz="1200" b="0" i="0" u="none" strike="noStrike" kern="1200" baseline="0" dirty="0" smtClean="0">
                <a:solidFill>
                  <a:schemeClr val="tx1"/>
                </a:solidFill>
                <a:latin typeface="+mn-lt"/>
                <a:ea typeface="+mn-ea"/>
                <a:cs typeface="+mn-cs"/>
              </a:rPr>
              <a:t>of 64MB. One beneﬁt of doing so is to reduce the memory requirements for the </a:t>
            </a:r>
            <a:r>
              <a:rPr lang="en-SG" sz="1200" b="0" i="0" u="none" strike="noStrike" kern="1200" baseline="0" dirty="0" err="1" smtClean="0">
                <a:solidFill>
                  <a:schemeClr val="tx1"/>
                </a:solidFill>
                <a:latin typeface="+mn-lt"/>
                <a:ea typeface="+mn-ea"/>
                <a:cs typeface="+mn-cs"/>
              </a:rPr>
              <a:t>NameNode</a:t>
            </a:r>
            <a:r>
              <a:rPr lang="en-SG" sz="1200" b="0" i="0" u="none" strike="noStrike" kern="1200" baseline="0" dirty="0" smtClean="0">
                <a:solidFill>
                  <a:schemeClr val="tx1"/>
                </a:solidFill>
                <a:latin typeface="+mn-lt"/>
                <a:ea typeface="+mn-ea"/>
                <a:cs typeface="+mn-cs"/>
              </a:rPr>
              <a:t>, since each block in HDFS requires about 150 bytes on the </a:t>
            </a:r>
            <a:r>
              <a:rPr lang="en-SG" sz="1200" b="0" i="0" u="none" strike="noStrike" kern="1200" baseline="0" dirty="0" err="1" smtClean="0">
                <a:solidFill>
                  <a:schemeClr val="tx1"/>
                </a:solidFill>
                <a:latin typeface="+mn-lt"/>
                <a:ea typeface="+mn-ea"/>
                <a:cs typeface="+mn-cs"/>
              </a:rPr>
              <a:t>NameNode</a:t>
            </a:r>
            <a:r>
              <a:rPr lang="en-SG" sz="1200" b="0" i="0" u="none" strike="noStrike" kern="1200" baseline="0" dirty="0" smtClean="0">
                <a:solidFill>
                  <a:schemeClr val="tx1"/>
                </a:solidFill>
                <a:latin typeface="+mn-lt"/>
                <a:ea typeface="+mn-ea"/>
                <a:cs typeface="+mn-cs"/>
              </a:rPr>
              <a:t> (</a:t>
            </a:r>
            <a:r>
              <a:rPr lang="en-SG" sz="1200" b="0" i="0" u="none" strike="noStrike" kern="1200" baseline="0" dirty="0" err="1" smtClean="0">
                <a:solidFill>
                  <a:schemeClr val="tx1"/>
                </a:solidFill>
                <a:latin typeface="+mn-lt"/>
                <a:ea typeface="+mn-ea"/>
                <a:cs typeface="+mn-cs"/>
              </a:rPr>
              <a:t>h?p</a:t>
            </a:r>
            <a:r>
              <a:rPr lang="en-SG" sz="1200" b="0" i="0" u="none" strike="noStrike" kern="1200" baseline="0" dirty="0" smtClean="0">
                <a:solidFill>
                  <a:schemeClr val="tx1"/>
                </a:solidFill>
                <a:latin typeface="+mn-lt"/>
                <a:ea typeface="+mn-ea"/>
                <a:cs typeface="+mn-cs"/>
              </a:rPr>
              <a:t>://www.mail-­‐archive.com/</a:t>
            </a:r>
            <a:r>
              <a:rPr lang="en-SG" sz="1200" b="0" i="0" u="none" strike="noStrike" kern="1200" baseline="0" dirty="0" err="1" smtClean="0">
                <a:solidFill>
                  <a:schemeClr val="tx1"/>
                </a:solidFill>
                <a:latin typeface="+mn-lt"/>
                <a:ea typeface="+mn-ea"/>
                <a:cs typeface="+mn-cs"/>
              </a:rPr>
              <a:t>hdfs</a:t>
            </a:r>
            <a:r>
              <a:rPr lang="en-SG" sz="1200" b="0" i="0" u="none" strike="noStrike" kern="1200" baseline="0" dirty="0" smtClean="0">
                <a:solidFill>
                  <a:schemeClr val="tx1"/>
                </a:solidFill>
                <a:latin typeface="+mn-lt"/>
                <a:ea typeface="+mn-ea"/>
                <a:cs typeface="+mn-cs"/>
              </a:rPr>
              <a:t>-­‐user@hadoop.apache.org/msg00815.html).    By having larger blocks, you will have fewer of them and therefore use less memory overall.</a:t>
            </a:r>
          </a:p>
          <a:p>
            <a:endParaRPr lang="en-SG" sz="1200" b="0" i="0" u="none" strike="noStrike" kern="1200" baseline="0" dirty="0" smtClean="0">
              <a:solidFill>
                <a:schemeClr val="tx1"/>
              </a:solidFill>
              <a:latin typeface="+mn-lt"/>
              <a:ea typeface="+mn-ea"/>
              <a:cs typeface="+mn-cs"/>
            </a:endParaRPr>
          </a:p>
          <a:p>
            <a:r>
              <a:rPr lang="en-SG" sz="1200" b="0" i="0" u="none" strike="noStrike" kern="1200" baseline="0" dirty="0" smtClean="0">
                <a:solidFill>
                  <a:schemeClr val="tx1"/>
                </a:solidFill>
                <a:latin typeface="+mn-lt"/>
                <a:ea typeface="+mn-ea"/>
                <a:cs typeface="+mn-cs"/>
              </a:rPr>
              <a:t>The </a:t>
            </a:r>
            <a:r>
              <a:rPr lang="en-SG" sz="1200" b="0" i="0" u="none" strike="noStrike" kern="1200" baseline="0" dirty="0" err="1" smtClean="0">
                <a:solidFill>
                  <a:schemeClr val="tx1"/>
                </a:solidFill>
                <a:latin typeface="+mn-lt"/>
                <a:ea typeface="+mn-ea"/>
                <a:cs typeface="+mn-cs"/>
              </a:rPr>
              <a:t>ﬁlesystem</a:t>
            </a:r>
            <a:r>
              <a:rPr lang="en-SG" sz="1200" b="0" i="0" u="none" strike="noStrike" kern="1200" baseline="0" dirty="0" smtClean="0">
                <a:solidFill>
                  <a:schemeClr val="tx1"/>
                </a:solidFill>
                <a:latin typeface="+mn-lt"/>
                <a:ea typeface="+mn-ea"/>
                <a:cs typeface="+mn-cs"/>
              </a:rPr>
              <a:t> “namespace” is basically the overall ﬁle/directory structure of the </a:t>
            </a:r>
            <a:r>
              <a:rPr lang="en-SG" sz="1200" b="0" i="0" u="none" strike="noStrike" kern="1200" baseline="0" dirty="0" err="1" smtClean="0">
                <a:solidFill>
                  <a:schemeClr val="tx1"/>
                </a:solidFill>
                <a:latin typeface="+mn-lt"/>
                <a:ea typeface="+mn-ea"/>
                <a:cs typeface="+mn-cs"/>
              </a:rPr>
              <a:t>ﬁlesystem</a:t>
            </a:r>
            <a:r>
              <a:rPr lang="en-SG" sz="1200" b="0" i="0" u="none" strike="noStrike" kern="1200" baseline="0" dirty="0" smtClean="0">
                <a:solidFill>
                  <a:schemeClr val="tx1"/>
                </a:solidFill>
                <a:latin typeface="+mn-lt"/>
                <a:ea typeface="+mn-ea"/>
                <a:cs typeface="+mn-cs"/>
              </a:rPr>
              <a:t>, while metadata is </a:t>
            </a:r>
            <a:r>
              <a:rPr lang="en-SG" sz="1200" b="0" i="0" u="none" strike="noStrike" kern="1200" baseline="0" dirty="0" err="1" smtClean="0">
                <a:solidFill>
                  <a:schemeClr val="tx1"/>
                </a:solidFill>
                <a:latin typeface="+mn-lt"/>
                <a:ea typeface="+mn-ea"/>
                <a:cs typeface="+mn-cs"/>
              </a:rPr>
              <a:t>informaPon</a:t>
            </a:r>
            <a:r>
              <a:rPr lang="en-SG" sz="1200" b="0" i="0" u="none" strike="noStrike" kern="1200" baseline="0" dirty="0" smtClean="0">
                <a:solidFill>
                  <a:schemeClr val="tx1"/>
                </a:solidFill>
                <a:latin typeface="+mn-lt"/>
                <a:ea typeface="+mn-ea"/>
                <a:cs typeface="+mn-cs"/>
              </a:rPr>
              <a:t> </a:t>
            </a:r>
            <a:r>
              <a:rPr lang="en-SG" sz="1200" b="0" i="1" u="none" strike="noStrike" kern="1200" baseline="0" dirty="0" smtClean="0">
                <a:solidFill>
                  <a:schemeClr val="tx1"/>
                </a:solidFill>
                <a:latin typeface="+mn-lt"/>
                <a:ea typeface="+mn-ea"/>
                <a:cs typeface="+mn-cs"/>
              </a:rPr>
              <a:t>about </a:t>
            </a:r>
            <a:r>
              <a:rPr lang="en-SG" sz="1200" b="0" i="0" u="none" strike="noStrike" kern="1200" baseline="0" dirty="0" smtClean="0">
                <a:solidFill>
                  <a:schemeClr val="tx1"/>
                </a:solidFill>
                <a:latin typeface="+mn-lt"/>
                <a:ea typeface="+mn-ea"/>
                <a:cs typeface="+mn-cs"/>
              </a:rPr>
              <a:t>the ﬁles such as ownership and permissions.</a:t>
            </a:r>
          </a:p>
          <a:p>
            <a:endParaRPr lang="en-SG" sz="1200" b="0" i="0" u="none" strike="noStrike" kern="1200" baseline="0" dirty="0" smtClean="0">
              <a:solidFill>
                <a:schemeClr val="tx1"/>
              </a:solidFill>
              <a:latin typeface="+mn-lt"/>
              <a:ea typeface="+mn-ea"/>
              <a:cs typeface="+mn-cs"/>
            </a:endParaRPr>
          </a:p>
          <a:p>
            <a:r>
              <a:rPr lang="en-SG" sz="1200" b="0" i="0" u="none" strike="noStrike" kern="1200" baseline="0" dirty="0" smtClean="0">
                <a:solidFill>
                  <a:schemeClr val="tx1"/>
                </a:solidFill>
                <a:latin typeface="+mn-lt"/>
                <a:ea typeface="+mn-ea"/>
                <a:cs typeface="+mn-cs"/>
              </a:rPr>
              <a:t>Basic </a:t>
            </a:r>
            <a:r>
              <a:rPr lang="en-SG" sz="1200" b="0" i="0" u="none" strike="noStrike" kern="1200" baseline="0" dirty="0" err="1" smtClean="0">
                <a:solidFill>
                  <a:schemeClr val="tx1"/>
                </a:solidFill>
                <a:latin typeface="+mn-lt"/>
                <a:ea typeface="+mn-ea"/>
                <a:cs typeface="+mn-cs"/>
              </a:rPr>
              <a:t>informaPon</a:t>
            </a:r>
            <a:r>
              <a:rPr lang="en-SG" sz="1200" b="0" i="0" u="none" strike="noStrike" kern="1200" baseline="0" dirty="0" smtClean="0">
                <a:solidFill>
                  <a:schemeClr val="tx1"/>
                </a:solidFill>
                <a:latin typeface="+mn-lt"/>
                <a:ea typeface="+mn-ea"/>
                <a:cs typeface="+mn-cs"/>
              </a:rPr>
              <a:t> about the </a:t>
            </a:r>
            <a:r>
              <a:rPr lang="en-SG" sz="1200" b="0" i="0" u="none" strike="noStrike" kern="1200" baseline="0" dirty="0" err="1" smtClean="0">
                <a:solidFill>
                  <a:schemeClr val="tx1"/>
                </a:solidFill>
                <a:latin typeface="+mn-lt"/>
                <a:ea typeface="+mn-ea"/>
                <a:cs typeface="+mn-cs"/>
              </a:rPr>
              <a:t>NameNode</a:t>
            </a:r>
            <a:r>
              <a:rPr lang="en-SG" sz="1200" b="0" i="0" u="none" strike="noStrike" kern="1200" baseline="0" dirty="0" smtClean="0">
                <a:solidFill>
                  <a:schemeClr val="tx1"/>
                </a:solidFill>
                <a:latin typeface="+mn-lt"/>
                <a:ea typeface="+mn-ea"/>
                <a:cs typeface="+mn-cs"/>
              </a:rPr>
              <a:t> can be found in TDG 3e, page 46 (TDG 2e,</a:t>
            </a:r>
          </a:p>
          <a:p>
            <a:r>
              <a:rPr lang="en-SG" sz="1200" b="0" i="0" u="none" strike="noStrike" kern="1200" baseline="0" dirty="0" smtClean="0">
                <a:solidFill>
                  <a:schemeClr val="tx1"/>
                </a:solidFill>
                <a:latin typeface="+mn-lt"/>
                <a:ea typeface="+mn-ea"/>
                <a:cs typeface="+mn-cs"/>
              </a:rPr>
              <a:t>44), and Lin &amp; Dyer (page 30).</a:t>
            </a:r>
          </a:p>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6</a:t>
            </a:fld>
            <a:endParaRPr lang="en-SG"/>
          </a:p>
        </p:txBody>
      </p:sp>
    </p:spTree>
    <p:extLst>
      <p:ext uri="{BB962C8B-B14F-4D97-AF65-F5344CB8AC3E}">
        <p14:creationId xmlns:p14="http://schemas.microsoft.com/office/powerpoint/2010/main" val="1513546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baseline="0" dirty="0" smtClean="0">
                <a:latin typeface="Calibri" panose="020F0502020204030204" pitchFamily="34" charset="0"/>
              </a:rPr>
              <a:t>Data ﬁles are split into blocks and distributed across </a:t>
            </a:r>
            <a:r>
              <a:rPr lang="en-SG" sz="1200" b="0" i="0" u="none" strike="noStrike" baseline="0" dirty="0" err="1" smtClean="0">
                <a:latin typeface="Calibri" panose="020F0502020204030204" pitchFamily="34" charset="0"/>
              </a:rPr>
              <a:t>mulPple</a:t>
            </a:r>
            <a:r>
              <a:rPr lang="en-SG" sz="1200" b="0" i="0" u="none" strike="noStrike" baseline="0" dirty="0" smtClean="0">
                <a:latin typeface="Calibri" panose="020F0502020204030204" pitchFamily="34" charset="0"/>
              </a:rPr>
              <a:t> nodes in the cluster.</a:t>
            </a:r>
          </a:p>
          <a:p>
            <a:pPr marR="3850"/>
            <a:r>
              <a:rPr lang="en-SG" sz="1200" b="0" i="0" u="none" strike="noStrike" baseline="0" dirty="0" smtClean="0">
                <a:latin typeface="Calibri" panose="020F0502020204030204" pitchFamily="34" charset="0"/>
              </a:rPr>
              <a:t>Block size is conﬁgurable. Typically blocks are 64M or 128M. Default block size is 64M. Note that these “blocks” are not related to ﬁle system/disk “blocks”. Think of them as ﬁle chunks.</a:t>
            </a:r>
          </a:p>
          <a:p>
            <a:endParaRPr lang="en-SG" sz="900" b="0" i="0" u="none" strike="noStrike" baseline="0" dirty="0" smtClean="0">
              <a:latin typeface="Calibri" panose="020F0502020204030204" pitchFamily="34" charset="0"/>
            </a:endParaRPr>
          </a:p>
          <a:p>
            <a:r>
              <a:rPr lang="en-SG" sz="1200" b="0" i="0" u="none" strike="noStrike" baseline="0" dirty="0" smtClean="0">
                <a:latin typeface="Calibri" panose="020F0502020204030204" pitchFamily="34" charset="0"/>
              </a:rPr>
              <a:t>Each block is replicated </a:t>
            </a:r>
            <a:r>
              <a:rPr lang="en-SG" sz="1200" b="0" i="0" u="none" strike="noStrike" baseline="0" dirty="0" err="1" smtClean="0">
                <a:latin typeface="Calibri" panose="020F0502020204030204" pitchFamily="34" charset="0"/>
              </a:rPr>
              <a:t>mulPple</a:t>
            </a:r>
            <a:r>
              <a:rPr lang="en-SG" sz="1200" b="0" i="0" u="none" strike="noStrike" baseline="0" dirty="0" smtClean="0">
                <a:latin typeface="Calibri" panose="020F0502020204030204" pitchFamily="34" charset="0"/>
              </a:rPr>
              <a:t> </a:t>
            </a:r>
            <a:r>
              <a:rPr lang="en-SG" sz="1200" b="0" i="0" u="none" strike="noStrike" baseline="0" dirty="0" err="1" smtClean="0">
                <a:latin typeface="Calibri" panose="020F0502020204030204" pitchFamily="34" charset="0"/>
              </a:rPr>
              <a:t>Pmes</a:t>
            </a:r>
            <a:r>
              <a:rPr lang="en-SG" sz="1200" b="0" i="0" u="none" strike="noStrike" baseline="0" dirty="0" smtClean="0">
                <a:latin typeface="Calibri" panose="020F0502020204030204" pitchFamily="34" charset="0"/>
              </a:rPr>
              <a:t>. (Default is three.)</a:t>
            </a:r>
          </a:p>
          <a:p>
            <a:pPr marR="6740"/>
            <a:r>
              <a:rPr lang="en-SG" sz="1200" b="0" i="0" u="none" strike="noStrike" baseline="0" dirty="0" smtClean="0">
                <a:latin typeface="Calibri" panose="020F0502020204030204" pitchFamily="34" charset="0"/>
              </a:rPr>
              <a:t>Replicas are stored on diﬀerent nodes, known as Data Nodes.   </a:t>
            </a:r>
            <a:r>
              <a:rPr lang="en-SG" sz="1200" b="0" i="0" u="none" strike="noStrike" baseline="0" dirty="0" err="1" smtClean="0">
                <a:latin typeface="Calibri" panose="020F0502020204030204" pitchFamily="34" charset="0"/>
              </a:rPr>
              <a:t>ReplicaPon</a:t>
            </a:r>
            <a:r>
              <a:rPr lang="en-SG" sz="1200" b="0" i="0" u="none" strike="noStrike" baseline="0" dirty="0" smtClean="0">
                <a:latin typeface="Calibri" panose="020F0502020204030204" pitchFamily="34" charset="0"/>
              </a:rPr>
              <a:t> ensures reliability and availability. (What are the odds that all three nodes containing a </a:t>
            </a:r>
            <a:r>
              <a:rPr lang="en-SG" sz="1200" b="0" i="0" u="none" strike="noStrike" baseline="0" dirty="0" err="1" smtClean="0">
                <a:latin typeface="Calibri" panose="020F0502020204030204" pitchFamily="34" charset="0"/>
              </a:rPr>
              <a:t>parPcular</a:t>
            </a:r>
            <a:r>
              <a:rPr lang="en-SG" sz="1200" b="0" i="0" u="none" strike="noStrike" baseline="0" dirty="0" smtClean="0">
                <a:latin typeface="Calibri" panose="020F0502020204030204" pitchFamily="34" charset="0"/>
              </a:rPr>
              <a:t> block will be unavailable at the same </a:t>
            </a:r>
            <a:r>
              <a:rPr lang="en-SG" sz="1200" b="0" i="0" u="none" strike="noStrike" baseline="0" dirty="0" err="1" smtClean="0">
                <a:latin typeface="Calibri" panose="020F0502020204030204" pitchFamily="34" charset="0"/>
              </a:rPr>
              <a:t>Pme</a:t>
            </a:r>
            <a:r>
              <a:rPr lang="en-SG" sz="1200" b="0" i="0" u="none" strike="noStrike" baseline="0" dirty="0" smtClean="0">
                <a:latin typeface="Calibri" panose="020F0502020204030204" pitchFamily="34" charset="0"/>
              </a:rPr>
              <a:t>?)</a:t>
            </a:r>
          </a:p>
          <a:p>
            <a:endParaRPr lang="en-SG" sz="1000" b="0" i="0" u="none" strike="noStrike" baseline="0" dirty="0" smtClean="0">
              <a:latin typeface="Calibri" panose="020F0502020204030204" pitchFamily="34" charset="0"/>
            </a:endParaRPr>
          </a:p>
          <a:p>
            <a:pPr marR="1960"/>
            <a:r>
              <a:rPr lang="en-SG" sz="1200" b="0" i="0" u="none" strike="noStrike" baseline="0" dirty="0" smtClean="0">
                <a:latin typeface="Calibri" panose="020F0502020204030204" pitchFamily="34" charset="0"/>
              </a:rPr>
              <a:t>Compare to RAID [Redundant Array of Independent Disks]: RAID stores </a:t>
            </a:r>
            <a:r>
              <a:rPr lang="en-SG" sz="1200" b="0" i="0" u="none" strike="noStrike" baseline="0" dirty="0" err="1" smtClean="0">
                <a:latin typeface="Calibri" panose="020F0502020204030204" pitchFamily="34" charset="0"/>
              </a:rPr>
              <a:t>mulPple</a:t>
            </a:r>
            <a:r>
              <a:rPr lang="en-SG" sz="1200" b="0" i="0" u="none" strike="noStrike" baseline="0" dirty="0" smtClean="0">
                <a:latin typeface="Calibri" panose="020F0502020204030204" pitchFamily="34" charset="0"/>
              </a:rPr>
              <a:t> copies of data across disks </a:t>
            </a:r>
            <a:r>
              <a:rPr lang="en-SG" sz="1200" b="0" i="1" u="none" strike="noStrike" baseline="0" dirty="0" smtClean="0">
                <a:latin typeface="Calibri" panose="020F0502020204030204" pitchFamily="34" charset="0"/>
              </a:rPr>
              <a:t>on the same computer</a:t>
            </a:r>
            <a:r>
              <a:rPr lang="en-SG" sz="1200" b="0" i="0" u="none" strike="noStrike" baseline="0" dirty="0" smtClean="0">
                <a:latin typeface="Calibri" panose="020F0502020204030204" pitchFamily="34" charset="0"/>
              </a:rPr>
              <a:t>. Data may be safe from loss, but it is not available if the computer itself goes down or is busy.</a:t>
            </a:r>
          </a:p>
          <a:p>
            <a:pPr marR="1960"/>
            <a:r>
              <a:rPr lang="en-SG" sz="1200" b="0" i="0" u="none" strike="noStrike" baseline="0" dirty="0" smtClean="0">
                <a:latin typeface="Calibri" panose="020F0502020204030204" pitchFamily="34" charset="0"/>
              </a:rPr>
              <a:t>HDFS stores data across </a:t>
            </a:r>
            <a:r>
              <a:rPr lang="en-SG" sz="1200" b="0" i="0" u="none" strike="noStrike" baseline="0" dirty="0" err="1" smtClean="0">
                <a:latin typeface="Calibri" panose="020F0502020204030204" pitchFamily="34" charset="0"/>
              </a:rPr>
              <a:t>mulPple</a:t>
            </a:r>
            <a:r>
              <a:rPr lang="en-SG" sz="1200" b="0" i="0" u="none" strike="noStrike" baseline="0" dirty="0" smtClean="0">
                <a:latin typeface="Calibri" panose="020F0502020204030204" pitchFamily="34" charset="0"/>
              </a:rPr>
              <a:t> disks on separate computers, ensuring data safety </a:t>
            </a:r>
            <a:r>
              <a:rPr lang="en-SG" sz="1200" b="0" i="1" u="none" strike="noStrike" baseline="0" dirty="0" smtClean="0">
                <a:latin typeface="Calibri" panose="020F0502020204030204" pitchFamily="34" charset="0"/>
              </a:rPr>
              <a:t>and </a:t>
            </a:r>
            <a:r>
              <a:rPr lang="en-SG" sz="1200" b="0" i="0" u="none" strike="noStrike" baseline="0" dirty="0" smtClean="0">
                <a:latin typeface="Calibri" panose="020F0502020204030204" pitchFamily="34" charset="0"/>
              </a:rPr>
              <a:t>availability. This is part of being fault tolerant as discussed earlier.</a:t>
            </a:r>
          </a:p>
          <a:p>
            <a:endParaRPr lang="en-SG" sz="900" b="0" i="0" u="none" strike="noStrike" baseline="0" dirty="0" smtClean="0">
              <a:latin typeface="Calibri" panose="020F0502020204030204" pitchFamily="34" charset="0"/>
            </a:endParaRPr>
          </a:p>
          <a:p>
            <a:r>
              <a:rPr lang="en-SG" sz="1200" b="0" i="0" u="none" strike="noStrike" baseline="0" dirty="0" smtClean="0">
                <a:latin typeface="Calibri" panose="020F0502020204030204" pitchFamily="34" charset="0"/>
              </a:rPr>
              <a:t>This provides for eﬃcient </a:t>
            </a:r>
            <a:r>
              <a:rPr lang="en-SG" sz="1200" b="0" i="0" u="none" strike="noStrike" baseline="0" dirty="0" err="1" smtClean="0">
                <a:latin typeface="Calibri" panose="020F0502020204030204" pitchFamily="34" charset="0"/>
              </a:rPr>
              <a:t>MapReduce</a:t>
            </a:r>
            <a:r>
              <a:rPr lang="en-SG" sz="1200" b="0" i="0" u="none" strike="noStrike" baseline="0" dirty="0" smtClean="0">
                <a:latin typeface="Calibri" panose="020F0502020204030204" pitchFamily="34" charset="0"/>
              </a:rPr>
              <a:t> processing (see later).</a:t>
            </a:r>
          </a:p>
          <a:p>
            <a:endParaRPr lang="en-SG" sz="900" b="0" i="0" u="none" strike="noStrike" baseline="0" dirty="0" smtClean="0">
              <a:latin typeface="Calibri" panose="020F0502020204030204" pitchFamily="34" charset="0"/>
            </a:endParaRPr>
          </a:p>
          <a:p>
            <a:r>
              <a:rPr lang="en-SG" sz="1200" b="0" i="0" u="none" strike="noStrike" baseline="0" dirty="0" smtClean="0">
                <a:latin typeface="Calibri" panose="020F0502020204030204" pitchFamily="34" charset="0"/>
              </a:rPr>
              <a:t>A master node called the </a:t>
            </a:r>
            <a:r>
              <a:rPr lang="en-SG" sz="1200" b="0" i="0" u="none" strike="noStrike" baseline="0" dirty="0" err="1" smtClean="0">
                <a:latin typeface="Calibri" panose="020F0502020204030204" pitchFamily="34" charset="0"/>
              </a:rPr>
              <a:t>NameN</a:t>
            </a:r>
            <a:r>
              <a:rPr lang="en-SG" sz="1200" b="0" i="0" u="none" strike="noStrike" baseline="0" dirty="0" smtClean="0">
                <a:latin typeface="Calibri" panose="020F0502020204030204" pitchFamily="34" charset="0"/>
              </a:rPr>
              <a:t>                                               locks make up a ﬁle, and</a:t>
            </a:r>
          </a:p>
          <a:p>
            <a:r>
              <a:rPr lang="en-SG" sz="1200" b="0" i="0" u="none" strike="noStrike" baseline="0" dirty="0" smtClean="0">
                <a:latin typeface="Calibri" panose="020F0502020204030204" pitchFamily="34" charset="0"/>
              </a:rPr>
              <a:t>where those blocks are located.</a:t>
            </a:r>
          </a:p>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7</a:t>
            </a:fld>
            <a:endParaRPr lang="en-SG"/>
          </a:p>
        </p:txBody>
      </p:sp>
    </p:spTree>
    <p:extLst>
      <p:ext uri="{BB962C8B-B14F-4D97-AF65-F5344CB8AC3E}">
        <p14:creationId xmlns:p14="http://schemas.microsoft.com/office/powerpoint/2010/main" val="151354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8</a:t>
            </a:fld>
            <a:endParaRPr lang="en-SG"/>
          </a:p>
        </p:txBody>
      </p:sp>
    </p:spTree>
    <p:extLst>
      <p:ext uri="{BB962C8B-B14F-4D97-AF65-F5344CB8AC3E}">
        <p14:creationId xmlns:p14="http://schemas.microsoft.com/office/powerpoint/2010/main" val="1513546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baseline="0" dirty="0" smtClean="0">
                <a:latin typeface="Calibri" panose="020F0502020204030204" pitchFamily="34" charset="0"/>
              </a:rPr>
              <a:t>In a </a:t>
            </a:r>
            <a:r>
              <a:rPr lang="en-SG" sz="1200" b="0" i="0" u="none" strike="noStrike" baseline="0" dirty="0" err="1" smtClean="0">
                <a:latin typeface="Calibri" panose="020F0502020204030204" pitchFamily="34" charset="0"/>
              </a:rPr>
              <a:t>tradiPonal</a:t>
            </a:r>
            <a:r>
              <a:rPr lang="en-SG" sz="1200" b="0" i="0" u="none" strike="noStrike" baseline="0" dirty="0" smtClean="0">
                <a:latin typeface="Calibri" panose="020F0502020204030204" pitchFamily="34" charset="0"/>
              </a:rPr>
              <a:t> </a:t>
            </a:r>
            <a:r>
              <a:rPr lang="en-SG" sz="1200" b="0" i="0" u="none" strike="noStrike" baseline="0" dirty="0" err="1" smtClean="0">
                <a:latin typeface="Calibri" panose="020F0502020204030204" pitchFamily="34" charset="0"/>
              </a:rPr>
              <a:t>naPve</a:t>
            </a:r>
            <a:r>
              <a:rPr lang="en-SG" sz="1200" b="0" i="0" u="none" strike="noStrike" baseline="0" dirty="0" smtClean="0">
                <a:latin typeface="Calibri" panose="020F0502020204030204" pitchFamily="34" charset="0"/>
              </a:rPr>
              <a:t> </a:t>
            </a:r>
            <a:r>
              <a:rPr lang="en-SG" sz="1200" b="0" i="0" u="none" strike="noStrike" baseline="0" dirty="0" err="1" smtClean="0">
                <a:latin typeface="Calibri" panose="020F0502020204030204" pitchFamily="34" charset="0"/>
              </a:rPr>
              <a:t>ﬁlesystem</a:t>
            </a:r>
            <a:r>
              <a:rPr lang="en-SG" sz="1200" b="0" i="0" u="none" strike="noStrike" baseline="0" dirty="0" smtClean="0">
                <a:latin typeface="Calibri" panose="020F0502020204030204" pitchFamily="34" charset="0"/>
              </a:rPr>
              <a:t>, a ﬁle which occupies less space than the block size</a:t>
            </a:r>
          </a:p>
          <a:p>
            <a:pPr marR="1580"/>
            <a:r>
              <a:rPr lang="en-SG" sz="1200" b="0" i="0" u="none" strike="noStrike" baseline="0" dirty="0" smtClean="0">
                <a:latin typeface="Calibri" panose="020F0502020204030204" pitchFamily="34" charset="0"/>
              </a:rPr>
              <a:t>winds up </a:t>
            </a:r>
            <a:r>
              <a:rPr lang="en-SG" sz="1200" b="0" i="0" u="none" strike="noStrike" baseline="0" dirty="0" err="1" smtClean="0">
                <a:latin typeface="Calibri" panose="020F0502020204030204" pitchFamily="34" charset="0"/>
              </a:rPr>
              <a:t>wasPng</a:t>
            </a:r>
            <a:r>
              <a:rPr lang="en-SG" sz="1200" b="0" i="0" u="none" strike="noStrike" baseline="0" dirty="0" smtClean="0">
                <a:latin typeface="Calibri" panose="020F0502020204030204" pitchFamily="34" charset="0"/>
              </a:rPr>
              <a:t> the unused amount. For example, a ﬁle that is 1KB in size stored on a </a:t>
            </a:r>
            <a:r>
              <a:rPr lang="en-SG" sz="1200" b="0" i="0" u="none" strike="noStrike" baseline="0" dirty="0" err="1" smtClean="0">
                <a:latin typeface="Calibri" panose="020F0502020204030204" pitchFamily="34" charset="0"/>
              </a:rPr>
              <a:t>ﬁlesystem</a:t>
            </a:r>
            <a:r>
              <a:rPr lang="en-SG" sz="1200" b="0" i="0" u="none" strike="noStrike" baseline="0" dirty="0" smtClean="0">
                <a:latin typeface="Calibri" panose="020F0502020204030204" pitchFamily="34" charset="0"/>
              </a:rPr>
              <a:t> with a 4KB block size will waste 3KB. At ﬁrst glance, it would seem that a 3MB ﬁle stored on HDFS with a 64MB block size would waste 61MB, but this doesn’t actually happen because HDFS is just an </a:t>
            </a:r>
            <a:r>
              <a:rPr lang="en-SG" sz="1200" b="0" i="0" u="none" strike="noStrike" baseline="0" dirty="0" err="1" smtClean="0">
                <a:latin typeface="Calibri" panose="020F0502020204030204" pitchFamily="34" charset="0"/>
              </a:rPr>
              <a:t>addiPonal</a:t>
            </a:r>
            <a:r>
              <a:rPr lang="en-SG" sz="1200" b="0" i="0" u="none" strike="noStrike" baseline="0" dirty="0" smtClean="0">
                <a:latin typeface="Calibri" panose="020F0502020204030204" pitchFamily="34" charset="0"/>
              </a:rPr>
              <a:t> layer on top of a </a:t>
            </a:r>
            <a:r>
              <a:rPr lang="en-SG" sz="1200" b="0" i="0" u="none" strike="noStrike" baseline="0" dirty="0" err="1" smtClean="0">
                <a:latin typeface="Calibri" panose="020F0502020204030204" pitchFamily="34" charset="0"/>
              </a:rPr>
              <a:t>naPve</a:t>
            </a:r>
            <a:r>
              <a:rPr lang="en-SG" sz="1200" b="0" i="0" u="none" strike="noStrike" baseline="0" dirty="0" smtClean="0">
                <a:latin typeface="Calibri" panose="020F0502020204030204" pitchFamily="34" charset="0"/>
              </a:rPr>
              <a:t> </a:t>
            </a:r>
            <a:r>
              <a:rPr lang="en-SG" sz="1200" b="0" i="0" u="none" strike="noStrike" baseline="0" dirty="0" err="1" smtClean="0">
                <a:latin typeface="Calibri" panose="020F0502020204030204" pitchFamily="34" charset="0"/>
              </a:rPr>
              <a:t>ﬁlesystem</a:t>
            </a:r>
            <a:r>
              <a:rPr lang="en-SG" sz="1200" b="0" i="0" u="none" strike="noStrike" baseline="0" dirty="0" smtClean="0">
                <a:latin typeface="Calibri" panose="020F0502020204030204" pitchFamily="34" charset="0"/>
              </a:rPr>
              <a:t>.</a:t>
            </a:r>
          </a:p>
          <a:p>
            <a:endParaRPr lang="en-SG" sz="1200" b="0" i="0" u="none" strike="noStrike" baseline="0" dirty="0" smtClean="0">
              <a:latin typeface="Calibri" panose="020F0502020204030204" pitchFamily="34" charset="0"/>
            </a:endParaRPr>
          </a:p>
          <a:p>
            <a:pPr marR="2610"/>
            <a:r>
              <a:rPr lang="en-SG" sz="1200" b="0" i="0" u="none" strike="noStrike" baseline="0" dirty="0" err="1" smtClean="0">
                <a:latin typeface="Calibri" panose="020F0502020204030204" pitchFamily="34" charset="0"/>
              </a:rPr>
              <a:t>NameNode</a:t>
            </a:r>
            <a:r>
              <a:rPr lang="en-SG" sz="1200" b="0" i="0" u="none" strike="noStrike" baseline="0" dirty="0" smtClean="0">
                <a:latin typeface="Calibri" panose="020F0502020204030204" pitchFamily="34" charset="0"/>
              </a:rPr>
              <a:t> is a single point of failure for availability, though failure of the </a:t>
            </a:r>
            <a:r>
              <a:rPr lang="en-SG" sz="1200" b="0" i="0" u="none" strike="noStrike" baseline="0" dirty="0" err="1" smtClean="0">
                <a:latin typeface="Calibri" panose="020F0502020204030204" pitchFamily="34" charset="0"/>
              </a:rPr>
              <a:t>NameNode</a:t>
            </a:r>
            <a:r>
              <a:rPr lang="en-SG" sz="1200" b="0" i="0" u="none" strike="noStrike" baseline="0" dirty="0" smtClean="0">
                <a:latin typeface="Calibri" panose="020F0502020204030204" pitchFamily="34" charset="0"/>
              </a:rPr>
              <a:t> doesn’t mean all your data in HDFS is lost forever (provided you’ve conﬁgured things according to our </a:t>
            </a:r>
            <a:r>
              <a:rPr lang="en-SG" sz="1200" b="0" i="0" u="none" strike="noStrike" baseline="0" dirty="0" err="1" smtClean="0">
                <a:latin typeface="Calibri" panose="020F0502020204030204" pitchFamily="34" charset="0"/>
              </a:rPr>
              <a:t>recommendaPon</a:t>
            </a:r>
            <a:r>
              <a:rPr lang="en-SG" sz="1200" b="0" i="0" u="none" strike="noStrike" baseline="0" dirty="0" smtClean="0">
                <a:latin typeface="Calibri" panose="020F0502020204030204" pitchFamily="34" charset="0"/>
              </a:rPr>
              <a:t>/best </a:t>
            </a:r>
            <a:r>
              <a:rPr lang="en-SG" sz="1200" b="0" i="0" u="none" strike="noStrike" baseline="0" dirty="0" err="1" smtClean="0">
                <a:latin typeface="Calibri" panose="020F0502020204030204" pitchFamily="34" charset="0"/>
              </a:rPr>
              <a:t>pracPce</a:t>
            </a:r>
            <a:r>
              <a:rPr lang="en-SG" sz="1200" b="0" i="0" u="none" strike="noStrike" baseline="0" dirty="0" smtClean="0">
                <a:latin typeface="Calibri" panose="020F0502020204030204" pitchFamily="34" charset="0"/>
              </a:rPr>
              <a:t> and the </a:t>
            </a:r>
            <a:r>
              <a:rPr lang="en-SG" sz="1200" b="0" i="0" u="none" strike="noStrike" baseline="0" dirty="0" err="1" smtClean="0">
                <a:latin typeface="Calibri" panose="020F0502020204030204" pitchFamily="34" charset="0"/>
              </a:rPr>
              <a:t>NameNode</a:t>
            </a:r>
            <a:r>
              <a:rPr lang="en-SG" sz="1200" b="0" i="0" u="none" strike="noStrike" baseline="0" dirty="0" smtClean="0">
                <a:latin typeface="Calibri" panose="020F0502020204030204" pitchFamily="34" charset="0"/>
              </a:rPr>
              <a:t> is </a:t>
            </a:r>
            <a:r>
              <a:rPr lang="en-SG" sz="1200" b="0" i="0" u="none" strike="noStrike" baseline="0" dirty="0" err="1" smtClean="0">
                <a:latin typeface="Calibri" panose="020F0502020204030204" pitchFamily="34" charset="0"/>
              </a:rPr>
              <a:t>wriPng</a:t>
            </a:r>
            <a:r>
              <a:rPr lang="en-SG" sz="1200" b="0" i="0" u="none" strike="noStrike" baseline="0" dirty="0" smtClean="0">
                <a:latin typeface="Calibri" panose="020F0502020204030204" pitchFamily="34" charset="0"/>
              </a:rPr>
              <a:t> to a remote NFS mount). In </a:t>
            </a:r>
            <a:r>
              <a:rPr lang="en-SG" sz="1200" b="0" i="0" u="none" strike="noStrike" baseline="0" dirty="0" err="1" smtClean="0">
                <a:latin typeface="Calibri" panose="020F0502020204030204" pitchFamily="34" charset="0"/>
              </a:rPr>
              <a:t>pracPce</a:t>
            </a:r>
            <a:r>
              <a:rPr lang="en-SG" sz="1200" b="0" i="0" u="none" strike="noStrike" baseline="0" dirty="0" smtClean="0">
                <a:latin typeface="Calibri" panose="020F0502020204030204" pitchFamily="34" charset="0"/>
              </a:rPr>
              <a:t>, this single point of failure is not the big problem it seems to be at ﬁrst. If it were, you can bet it would have been addressed much earlier. Nevertheless, it is an area where things could be improved and in fact there is work being done in Hadoop to provide a High Availability </a:t>
            </a:r>
            <a:r>
              <a:rPr lang="en-SG" sz="1200" b="0" i="0" u="none" strike="noStrike" baseline="0" dirty="0" err="1" smtClean="0">
                <a:latin typeface="Calibri" panose="020F0502020204030204" pitchFamily="34" charset="0"/>
              </a:rPr>
              <a:t>NameNode</a:t>
            </a:r>
            <a:r>
              <a:rPr lang="en-SG" sz="1200" b="0" i="0" u="none" strike="noStrike" baseline="0" dirty="0" smtClean="0">
                <a:latin typeface="Calibri" panose="020F0502020204030204" pitchFamily="34" charset="0"/>
              </a:rPr>
              <a:t>. This feature</a:t>
            </a:r>
          </a:p>
          <a:p>
            <a:r>
              <a:rPr lang="en-SG" sz="1200" b="0" i="0" u="none" strike="noStrike" baseline="0" dirty="0" smtClean="0">
                <a:latin typeface="Calibri" panose="020F0502020204030204" pitchFamily="34" charset="0"/>
              </a:rPr>
              <a:t>will be available in CDH4.</a:t>
            </a:r>
          </a:p>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9</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Since HDFS is not a normal UNIX </a:t>
            </a:r>
            <a:r>
              <a:rPr lang="en-SG" sz="1200" b="0" i="0" u="none" strike="noStrike" kern="1200" baseline="0" dirty="0" err="1" smtClean="0">
                <a:solidFill>
                  <a:schemeClr val="tx1"/>
                </a:solidFill>
                <a:latin typeface="+mn-lt"/>
                <a:ea typeface="+mn-ea"/>
                <a:cs typeface="+mn-cs"/>
              </a:rPr>
              <a:t>ﬁlesystem</a:t>
            </a:r>
            <a:r>
              <a:rPr lang="en-SG" sz="1200" b="0" i="0" u="none" strike="noStrike" kern="1200" baseline="0" dirty="0" smtClean="0">
                <a:solidFill>
                  <a:schemeClr val="tx1"/>
                </a:solidFill>
                <a:latin typeface="+mn-lt"/>
                <a:ea typeface="+mn-ea"/>
                <a:cs typeface="+mn-cs"/>
              </a:rPr>
              <a:t> (i.e. one that is </a:t>
            </a:r>
            <a:r>
              <a:rPr lang="en-SG" sz="1200" b="0" i="0" u="none" strike="noStrike" kern="1200" baseline="0" dirty="0" err="1" smtClean="0">
                <a:solidFill>
                  <a:schemeClr val="tx1"/>
                </a:solidFill>
                <a:latin typeface="+mn-lt"/>
                <a:ea typeface="+mn-ea"/>
                <a:cs typeface="+mn-cs"/>
              </a:rPr>
              <a:t>Ped</a:t>
            </a:r>
            <a:r>
              <a:rPr lang="en-SG" sz="1200" b="0" i="0" u="none" strike="noStrike" kern="1200" baseline="0" dirty="0" smtClean="0">
                <a:solidFill>
                  <a:schemeClr val="tx1"/>
                </a:solidFill>
                <a:latin typeface="+mn-lt"/>
                <a:ea typeface="+mn-ea"/>
                <a:cs typeface="+mn-cs"/>
              </a:rPr>
              <a:t> into the </a:t>
            </a:r>
            <a:r>
              <a:rPr lang="en-SG" sz="1200" b="0" i="0" u="none" strike="noStrike" kern="1200" baseline="0" dirty="0" err="1" smtClean="0">
                <a:solidFill>
                  <a:schemeClr val="tx1"/>
                </a:solidFill>
                <a:latin typeface="+mn-lt"/>
                <a:ea typeface="+mn-ea"/>
                <a:cs typeface="+mn-cs"/>
              </a:rPr>
              <a:t>operaPng</a:t>
            </a:r>
            <a:r>
              <a:rPr lang="en-SG" sz="1200" b="0" i="0" u="none" strike="noStrike" kern="1200" baseline="0" dirty="0" smtClean="0">
                <a:solidFill>
                  <a:schemeClr val="tx1"/>
                </a:solidFill>
                <a:latin typeface="+mn-lt"/>
                <a:ea typeface="+mn-ea"/>
                <a:cs typeface="+mn-cs"/>
              </a:rPr>
              <a:t> system’s kernel), it is not available like a regular </a:t>
            </a:r>
            <a:r>
              <a:rPr lang="en-SG" sz="1200" b="0" i="0" u="none" strike="noStrike" kern="1200" baseline="0" dirty="0" err="1" smtClean="0">
                <a:solidFill>
                  <a:schemeClr val="tx1"/>
                </a:solidFill>
                <a:latin typeface="+mn-lt"/>
                <a:ea typeface="+mn-ea"/>
                <a:cs typeface="+mn-cs"/>
              </a:rPr>
              <a:t>ﬁlesystem</a:t>
            </a:r>
            <a:r>
              <a:rPr lang="en-SG" sz="1200" b="0" i="0" u="none" strike="noStrike" kern="1200" baseline="0" dirty="0" smtClean="0">
                <a:solidFill>
                  <a:schemeClr val="tx1"/>
                </a:solidFill>
                <a:latin typeface="+mn-lt"/>
                <a:ea typeface="+mn-ea"/>
                <a:cs typeface="+mn-cs"/>
              </a:rPr>
              <a:t> would be. In other words, you can not click File -­‐&gt; Open in your text editor and open a ﬁle that is stored in HDFS. Instead, you must copy it from HDFS to your local </a:t>
            </a:r>
            <a:r>
              <a:rPr lang="en-SG" sz="1200" b="0" i="0" u="none" strike="noStrike" kern="1200" baseline="0" dirty="0" err="1" smtClean="0">
                <a:solidFill>
                  <a:schemeClr val="tx1"/>
                </a:solidFill>
                <a:latin typeface="+mn-lt"/>
                <a:ea typeface="+mn-ea"/>
                <a:cs typeface="+mn-cs"/>
              </a:rPr>
              <a:t>ﬁlesystem</a:t>
            </a:r>
            <a:r>
              <a:rPr lang="en-SG" sz="1200" b="0" i="0" u="none" strike="noStrike" kern="1200" baseline="0" dirty="0" smtClean="0">
                <a:solidFill>
                  <a:schemeClr val="tx1"/>
                </a:solidFill>
                <a:latin typeface="+mn-lt"/>
                <a:ea typeface="+mn-ea"/>
                <a:cs typeface="+mn-cs"/>
              </a:rPr>
              <a:t> (e.g. using the “</a:t>
            </a:r>
            <a:r>
              <a:rPr lang="en-SG" sz="1200" b="0" i="0" u="none" strike="noStrike" kern="1200" baseline="0" dirty="0" err="1" smtClean="0">
                <a:solidFill>
                  <a:schemeClr val="tx1"/>
                </a:solidFill>
                <a:latin typeface="+mn-lt"/>
                <a:ea typeface="+mn-ea"/>
                <a:cs typeface="+mn-cs"/>
              </a:rPr>
              <a:t>hadoop</a:t>
            </a:r>
            <a:r>
              <a:rPr lang="en-SG" sz="1200" b="0" i="0" u="none" strike="noStrike" kern="1200" baseline="0" dirty="0" smtClean="0">
                <a:solidFill>
                  <a:schemeClr val="tx1"/>
                </a:solidFill>
                <a:latin typeface="+mn-lt"/>
                <a:ea typeface="+mn-ea"/>
                <a:cs typeface="+mn-cs"/>
              </a:rPr>
              <a:t> fs –</a:t>
            </a:r>
            <a:r>
              <a:rPr lang="en-SG" sz="1200" b="0" i="0" u="none" strike="noStrike" kern="1200" baseline="0" dirty="0" err="1" smtClean="0">
                <a:solidFill>
                  <a:schemeClr val="tx1"/>
                </a:solidFill>
                <a:latin typeface="+mn-lt"/>
                <a:ea typeface="+mn-ea"/>
                <a:cs typeface="+mn-cs"/>
              </a:rPr>
              <a:t>copyToLocal</a:t>
            </a:r>
            <a:r>
              <a:rPr lang="en-SG" sz="1200" b="0" i="0" u="none" strike="noStrike" kern="1200" baseline="0" dirty="0" smtClean="0">
                <a:solidFill>
                  <a:schemeClr val="tx1"/>
                </a:solidFill>
                <a:latin typeface="+mn-lt"/>
                <a:ea typeface="+mn-ea"/>
                <a:cs typeface="+mn-cs"/>
              </a:rPr>
              <a:t>” command).</a:t>
            </a:r>
          </a:p>
          <a:p>
            <a:endParaRPr lang="en-SG" sz="1200" b="0" i="0" u="none" strike="noStrike" kern="1200" baseline="0" dirty="0" smtClean="0">
              <a:solidFill>
                <a:schemeClr val="tx1"/>
              </a:solidFill>
              <a:latin typeface="+mn-lt"/>
              <a:ea typeface="+mn-ea"/>
              <a:cs typeface="+mn-cs"/>
            </a:endParaRPr>
          </a:p>
          <a:p>
            <a:r>
              <a:rPr lang="en-SG" sz="1200" b="0" i="0" u="none" strike="noStrike" kern="1200" baseline="0" dirty="0" smtClean="0">
                <a:solidFill>
                  <a:schemeClr val="tx1"/>
                </a:solidFill>
                <a:latin typeface="+mn-lt"/>
                <a:ea typeface="+mn-ea"/>
                <a:cs typeface="+mn-cs"/>
              </a:rPr>
              <a:t>Typically, ﬁles are created on a local </a:t>
            </a:r>
            <a:r>
              <a:rPr lang="en-SG" sz="1200" b="0" i="0" u="none" strike="noStrike" kern="1200" baseline="0" dirty="0" err="1" smtClean="0">
                <a:solidFill>
                  <a:schemeClr val="tx1"/>
                </a:solidFill>
                <a:latin typeface="+mn-lt"/>
                <a:ea typeface="+mn-ea"/>
                <a:cs typeface="+mn-cs"/>
              </a:rPr>
              <a:t>ﬁlesystem</a:t>
            </a:r>
            <a:r>
              <a:rPr lang="en-SG" sz="1200" b="0" i="0" u="none" strike="noStrike" kern="1200" baseline="0" dirty="0" smtClean="0">
                <a:solidFill>
                  <a:schemeClr val="tx1"/>
                </a:solidFill>
                <a:latin typeface="+mn-lt"/>
                <a:ea typeface="+mn-ea"/>
                <a:cs typeface="+mn-cs"/>
              </a:rPr>
              <a:t> and must be moved into HDFS. Likewise, ﬁles stored in HDFS may need to be moved to a machine’s local </a:t>
            </a:r>
            <a:r>
              <a:rPr lang="en-SG" sz="1200" b="0" i="0" u="none" strike="noStrike" kern="1200" baseline="0" dirty="0" err="1" smtClean="0">
                <a:solidFill>
                  <a:schemeClr val="tx1"/>
                </a:solidFill>
                <a:latin typeface="+mn-lt"/>
                <a:ea typeface="+mn-ea"/>
                <a:cs typeface="+mn-cs"/>
              </a:rPr>
              <a:t>ﬁlesystem</a:t>
            </a:r>
            <a:endParaRPr lang="en-SG" sz="1200" b="0" i="0" u="none" strike="noStrike" kern="1200" baseline="0" dirty="0" smtClean="0">
              <a:solidFill>
                <a:schemeClr val="tx1"/>
              </a:solidFill>
              <a:latin typeface="+mn-lt"/>
              <a:ea typeface="+mn-ea"/>
              <a:cs typeface="+mn-cs"/>
            </a:endParaRPr>
          </a:p>
          <a:p>
            <a:endParaRPr lang="en-SG" sz="1200" b="0" i="0" u="none" strike="noStrike" kern="1200" baseline="0" dirty="0" smtClean="0">
              <a:solidFill>
                <a:schemeClr val="tx1"/>
              </a:solidFill>
              <a:latin typeface="+mn-lt"/>
              <a:ea typeface="+mn-ea"/>
              <a:cs typeface="+mn-cs"/>
            </a:endParaRPr>
          </a:p>
          <a:p>
            <a:r>
              <a:rPr lang="en-SG" sz="1200" b="0" i="0" u="none" strike="noStrike" kern="1200" baseline="0" dirty="0" smtClean="0">
                <a:solidFill>
                  <a:schemeClr val="tx1"/>
                </a:solidFill>
                <a:latin typeface="+mn-lt"/>
                <a:ea typeface="+mn-ea"/>
                <a:cs typeface="+mn-cs"/>
              </a:rPr>
              <a:t>Access to HDFS from the command line is achieved with the </a:t>
            </a:r>
            <a:r>
              <a:rPr lang="en-SG" sz="1200" b="0" i="0" u="none" strike="noStrike" kern="1200" baseline="0" dirty="0" err="1" smtClean="0">
                <a:solidFill>
                  <a:schemeClr val="tx1"/>
                </a:solidFill>
                <a:latin typeface="+mn-lt"/>
                <a:ea typeface="+mn-ea"/>
                <a:cs typeface="+mn-cs"/>
              </a:rPr>
              <a:t>hadoop</a:t>
            </a:r>
            <a:r>
              <a:rPr lang="en-SG" sz="1200" b="0" i="0" u="none" strike="noStrike" kern="1200" baseline="0" dirty="0" smtClean="0">
                <a:solidFill>
                  <a:schemeClr val="tx1"/>
                </a:solidFill>
                <a:latin typeface="+mn-lt"/>
                <a:ea typeface="+mn-ea"/>
                <a:cs typeface="+mn-cs"/>
              </a:rPr>
              <a:t> fs command</a:t>
            </a:r>
          </a:p>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10</a:t>
            </a:fld>
            <a:endParaRPr lang="en-SG"/>
          </a:p>
        </p:txBody>
      </p:sp>
    </p:spTree>
    <p:extLst>
      <p:ext uri="{BB962C8B-B14F-4D97-AF65-F5344CB8AC3E}">
        <p14:creationId xmlns:p14="http://schemas.microsoft.com/office/powerpoint/2010/main" val="198559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3646497-95F0-4156-8E65-5D2D15EC94FF}" type="slidenum">
              <a:rPr lang="en-SG" smtClean="0"/>
              <a:t>12</a:t>
            </a:fld>
            <a:endParaRPr lang="en-SG"/>
          </a:p>
        </p:txBody>
      </p:sp>
    </p:spTree>
    <p:extLst>
      <p:ext uri="{BB962C8B-B14F-4D97-AF65-F5344CB8AC3E}">
        <p14:creationId xmlns:p14="http://schemas.microsoft.com/office/powerpoint/2010/main" val="1985598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14400" y="6076950"/>
            <a:ext cx="35052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1828800" y="3581400"/>
            <a:ext cx="6400800" cy="1089025"/>
          </a:xfrm>
        </p:spPr>
        <p:txBody>
          <a:bodyPr/>
          <a:lstStyle>
            <a:lvl1pPr algn="r">
              <a:defRPr sz="2800"/>
            </a:lvl1pPr>
          </a:lstStyle>
          <a:p>
            <a:pPr lvl="0"/>
            <a:r>
              <a:rPr lang="en-US" noProof="0" dirty="0" smtClean="0"/>
              <a:t>Click to edit Master title style</a:t>
            </a:r>
          </a:p>
        </p:txBody>
      </p:sp>
      <p:sp>
        <p:nvSpPr>
          <p:cNvPr id="5123" name="Rectangle 3"/>
          <p:cNvSpPr>
            <a:spLocks noGrp="1" noChangeArrowheads="1"/>
          </p:cNvSpPr>
          <p:nvPr>
            <p:ph type="subTitle" idx="1"/>
          </p:nvPr>
        </p:nvSpPr>
        <p:spPr>
          <a:xfrm>
            <a:off x="1828800" y="4648200"/>
            <a:ext cx="6400800" cy="381000"/>
          </a:xfrm>
        </p:spPr>
        <p:txBody>
          <a:bodyPr/>
          <a:lstStyle>
            <a:lvl1pPr marL="0" indent="0" algn="r">
              <a:buFontTx/>
              <a:buNone/>
              <a:defRPr sz="1900">
                <a:solidFill>
                  <a:schemeClr val="bg1"/>
                </a:solidFill>
              </a:defRPr>
            </a:lvl1pPr>
          </a:lstStyle>
          <a:p>
            <a:pPr lvl="0"/>
            <a:r>
              <a:rPr lang="en-US" noProof="0" dirty="0" smtClean="0"/>
              <a:t>Click to edit Master subtitle style</a:t>
            </a:r>
          </a:p>
        </p:txBody>
      </p:sp>
    </p:spTree>
    <p:extLst>
      <p:ext uri="{BB962C8B-B14F-4D97-AF65-F5344CB8AC3E}">
        <p14:creationId xmlns:p14="http://schemas.microsoft.com/office/powerpoint/2010/main" val="297478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482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3875" y="274638"/>
            <a:ext cx="1889125" cy="5973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06500" y="274638"/>
            <a:ext cx="5514975" cy="5973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927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082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91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371600"/>
            <a:ext cx="36957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371600"/>
            <a:ext cx="36957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227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758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14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37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032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4110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06500" y="274638"/>
            <a:ext cx="75438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219200" y="1371600"/>
            <a:ext cx="7543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Text Box 7"/>
          <p:cNvSpPr txBox="1">
            <a:spLocks noChangeArrowheads="1"/>
          </p:cNvSpPr>
          <p:nvPr/>
        </p:nvSpPr>
        <p:spPr bwMode="auto">
          <a:xfrm>
            <a:off x="990600" y="6430963"/>
            <a:ext cx="184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200">
              <a:solidFill>
                <a:schemeClr val="bg2"/>
              </a:solidFill>
              <a:latin typeface="Trebuchet MS" panose="020B0603020202020204" pitchFamily="34" charset="0"/>
            </a:endParaRPr>
          </a:p>
        </p:txBody>
      </p:sp>
      <p:sp>
        <p:nvSpPr>
          <p:cNvPr id="1032" name="Text Box 8"/>
          <p:cNvSpPr txBox="1">
            <a:spLocks noChangeArrowheads="1"/>
          </p:cNvSpPr>
          <p:nvPr/>
        </p:nvSpPr>
        <p:spPr bwMode="auto">
          <a:xfrm>
            <a:off x="4876800" y="6445250"/>
            <a:ext cx="3886200" cy="2603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defRPr/>
            </a:pPr>
            <a:r>
              <a:rPr lang="en-US" sz="1100">
                <a:solidFill>
                  <a:srgbClr val="4D4D4D"/>
                </a:solidFill>
                <a:latin typeface="Trebuchet MS" pitchFamily="34" charset="0"/>
              </a:rPr>
              <a:t> Temasek Polytechnic  • School of Informatics &amp; IT  </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3000" b="1" i="0" u="none">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charset="0"/>
        </a:defRPr>
      </a:lvl2pPr>
      <a:lvl3pPr algn="l" rtl="0" eaLnBrk="0" fontAlgn="base" hangingPunct="0">
        <a:spcBef>
          <a:spcPct val="0"/>
        </a:spcBef>
        <a:spcAft>
          <a:spcPct val="0"/>
        </a:spcAft>
        <a:defRPr sz="3000" b="1">
          <a:solidFill>
            <a:schemeClr val="tx1"/>
          </a:solidFill>
          <a:latin typeface="Arial" charset="0"/>
        </a:defRPr>
      </a:lvl3pPr>
      <a:lvl4pPr algn="l" rtl="0" eaLnBrk="0" fontAlgn="base" hangingPunct="0">
        <a:spcBef>
          <a:spcPct val="0"/>
        </a:spcBef>
        <a:spcAft>
          <a:spcPct val="0"/>
        </a:spcAft>
        <a:defRPr sz="3000" b="1">
          <a:solidFill>
            <a:schemeClr val="tx1"/>
          </a:solidFill>
          <a:latin typeface="Arial" charset="0"/>
        </a:defRPr>
      </a:lvl4pPr>
      <a:lvl5pPr algn="l" rtl="0" eaLnBrk="0" fontAlgn="base" hangingPunct="0">
        <a:spcBef>
          <a:spcPct val="0"/>
        </a:spcBef>
        <a:spcAft>
          <a:spcPct val="0"/>
        </a:spcAft>
        <a:defRPr sz="3000" b="1">
          <a:solidFill>
            <a:schemeClr val="tx1"/>
          </a:solidFill>
          <a:latin typeface="Arial" charset="0"/>
        </a:defRPr>
      </a:lvl5pPr>
      <a:lvl6pPr marL="457200" algn="l" rtl="0" fontAlgn="base">
        <a:spcBef>
          <a:spcPct val="0"/>
        </a:spcBef>
        <a:spcAft>
          <a:spcPct val="0"/>
        </a:spcAft>
        <a:defRPr sz="3000" b="1">
          <a:solidFill>
            <a:schemeClr val="tx1"/>
          </a:solidFill>
          <a:latin typeface="Arial" charset="0"/>
        </a:defRPr>
      </a:lvl6pPr>
      <a:lvl7pPr marL="914400" algn="l" rtl="0" fontAlgn="base">
        <a:spcBef>
          <a:spcPct val="0"/>
        </a:spcBef>
        <a:spcAft>
          <a:spcPct val="0"/>
        </a:spcAft>
        <a:defRPr sz="3000" b="1">
          <a:solidFill>
            <a:schemeClr val="tx1"/>
          </a:solidFill>
          <a:latin typeface="Arial" charset="0"/>
        </a:defRPr>
      </a:lvl7pPr>
      <a:lvl8pPr marL="1371600" algn="l" rtl="0" fontAlgn="base">
        <a:spcBef>
          <a:spcPct val="0"/>
        </a:spcBef>
        <a:spcAft>
          <a:spcPct val="0"/>
        </a:spcAft>
        <a:defRPr sz="3000" b="1">
          <a:solidFill>
            <a:schemeClr val="tx1"/>
          </a:solidFill>
          <a:latin typeface="Arial" charset="0"/>
        </a:defRPr>
      </a:lvl8pPr>
      <a:lvl9pPr marL="1828800" algn="l" rtl="0" fontAlgn="base">
        <a:spcBef>
          <a:spcPct val="0"/>
        </a:spcBef>
        <a:spcAft>
          <a:spcPct val="0"/>
        </a:spcAft>
        <a:defRPr sz="3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800">
          <a:solidFill>
            <a:srgbClr val="5F5F5F"/>
          </a:solidFill>
          <a:latin typeface="+mn-lt"/>
          <a:ea typeface="+mn-ea"/>
          <a:cs typeface="+mn-cs"/>
        </a:defRPr>
      </a:lvl1pPr>
      <a:lvl2pPr marL="742950" indent="-285750" algn="l" rtl="0" eaLnBrk="0" fontAlgn="base" hangingPunct="0">
        <a:spcBef>
          <a:spcPct val="20000"/>
        </a:spcBef>
        <a:spcAft>
          <a:spcPct val="0"/>
        </a:spcAft>
        <a:buChar char="–"/>
        <a:defRPr sz="2400" b="0" i="0" u="none">
          <a:solidFill>
            <a:srgbClr val="5F5F5F"/>
          </a:solidFill>
          <a:latin typeface="+mn-lt"/>
        </a:defRPr>
      </a:lvl2pPr>
      <a:lvl3pPr marL="1143000" indent="-228600" algn="l" rtl="0" eaLnBrk="0" fontAlgn="base" hangingPunct="0">
        <a:spcBef>
          <a:spcPct val="20000"/>
        </a:spcBef>
        <a:spcAft>
          <a:spcPct val="0"/>
        </a:spcAft>
        <a:buChar char="•"/>
        <a:defRPr sz="2000">
          <a:solidFill>
            <a:srgbClr val="5F5F5F"/>
          </a:solidFill>
          <a:latin typeface="+mn-lt"/>
        </a:defRPr>
      </a:lvl3pPr>
      <a:lvl4pPr marL="1600200" indent="-228600" algn="l" rtl="0" eaLnBrk="0" fontAlgn="base" hangingPunct="0">
        <a:spcBef>
          <a:spcPct val="20000"/>
        </a:spcBef>
        <a:spcAft>
          <a:spcPct val="0"/>
        </a:spcAft>
        <a:buChar char="–"/>
        <a:defRPr>
          <a:solidFill>
            <a:srgbClr val="5F5F5F"/>
          </a:solidFill>
          <a:latin typeface="+mn-lt"/>
        </a:defRPr>
      </a:lvl4pPr>
      <a:lvl5pPr marL="2057400" indent="-228600" algn="l" rtl="0" eaLnBrk="0" fontAlgn="base" hangingPunct="0">
        <a:spcBef>
          <a:spcPct val="20000"/>
        </a:spcBef>
        <a:spcAft>
          <a:spcPct val="0"/>
        </a:spcAft>
        <a:buChar char="»"/>
        <a:defRPr>
          <a:solidFill>
            <a:srgbClr val="5F5F5F"/>
          </a:solidFill>
          <a:latin typeface="+mn-lt"/>
        </a:defRPr>
      </a:lvl5pPr>
      <a:lvl6pPr marL="2514600" indent="-228600" algn="l" rtl="0" fontAlgn="base">
        <a:spcBef>
          <a:spcPct val="20000"/>
        </a:spcBef>
        <a:spcAft>
          <a:spcPct val="0"/>
        </a:spcAft>
        <a:buChar char="»"/>
        <a:defRPr>
          <a:solidFill>
            <a:srgbClr val="5F5F5F"/>
          </a:solidFill>
          <a:latin typeface="+mn-lt"/>
        </a:defRPr>
      </a:lvl6pPr>
      <a:lvl7pPr marL="2971800" indent="-228600" algn="l" rtl="0" fontAlgn="base">
        <a:spcBef>
          <a:spcPct val="20000"/>
        </a:spcBef>
        <a:spcAft>
          <a:spcPct val="0"/>
        </a:spcAft>
        <a:buChar char="»"/>
        <a:defRPr>
          <a:solidFill>
            <a:srgbClr val="5F5F5F"/>
          </a:solidFill>
          <a:latin typeface="+mn-lt"/>
        </a:defRPr>
      </a:lvl7pPr>
      <a:lvl8pPr marL="3429000" indent="-228600" algn="l" rtl="0" fontAlgn="base">
        <a:spcBef>
          <a:spcPct val="20000"/>
        </a:spcBef>
        <a:spcAft>
          <a:spcPct val="0"/>
        </a:spcAft>
        <a:buChar char="»"/>
        <a:defRPr>
          <a:solidFill>
            <a:srgbClr val="5F5F5F"/>
          </a:solidFill>
          <a:latin typeface="+mn-lt"/>
        </a:defRPr>
      </a:lvl8pPr>
      <a:lvl9pPr marL="3886200" indent="-228600" algn="l" rtl="0" fontAlgn="base">
        <a:spcBef>
          <a:spcPct val="20000"/>
        </a:spcBef>
        <a:spcAft>
          <a:spcPct val="0"/>
        </a:spcAft>
        <a:buChar char="»"/>
        <a:defRPr>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2743200"/>
            <a:ext cx="4648200" cy="1089025"/>
          </a:xfrm>
        </p:spPr>
        <p:txBody>
          <a:bodyPr/>
          <a:lstStyle/>
          <a:p>
            <a:r>
              <a:rPr lang="en-US" dirty="0" smtClean="0"/>
              <a:t>HDFS and Map </a:t>
            </a:r>
            <a:r>
              <a:rPr lang="en-US" dirty="0" smtClean="0"/>
              <a:t>Reduce</a:t>
            </a:r>
            <a:endParaRPr lang="en-SG" dirty="0"/>
          </a:p>
        </p:txBody>
      </p:sp>
    </p:spTree>
    <p:extLst>
      <p:ext uri="{BB962C8B-B14F-4D97-AF65-F5344CB8AC3E}">
        <p14:creationId xmlns:p14="http://schemas.microsoft.com/office/powerpoint/2010/main" val="136450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609600"/>
          </a:xfrm>
        </p:spPr>
        <p:txBody>
          <a:bodyPr/>
          <a:lstStyle/>
          <a:p>
            <a:pPr algn="ctr"/>
            <a:r>
              <a:rPr lang="en-US" dirty="0" smtClean="0"/>
              <a:t>Options for Accessing HDFS</a:t>
            </a:r>
            <a:endParaRPr lang="en-SG"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09600"/>
            <a:ext cx="8001000" cy="556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787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and Retrieving files</a:t>
            </a:r>
            <a:endParaRPr lang="en-SG" dirty="0"/>
          </a:p>
        </p:txBody>
      </p:sp>
      <p:pic>
        <p:nvPicPr>
          <p:cNvPr id="4" name="Picture 3"/>
          <p:cNvPicPr>
            <a:picLocks noChangeAspect="1"/>
          </p:cNvPicPr>
          <p:nvPr/>
        </p:nvPicPr>
        <p:blipFill>
          <a:blip r:embed="rId2"/>
          <a:stretch>
            <a:fillRect/>
          </a:stretch>
        </p:blipFill>
        <p:spPr>
          <a:xfrm>
            <a:off x="1600200" y="1262641"/>
            <a:ext cx="5519737" cy="4023734"/>
          </a:xfrm>
          <a:prstGeom prst="rect">
            <a:avLst/>
          </a:prstGeom>
        </p:spPr>
      </p:pic>
    </p:spTree>
    <p:extLst>
      <p:ext uri="{BB962C8B-B14F-4D97-AF65-F5344CB8AC3E}">
        <p14:creationId xmlns:p14="http://schemas.microsoft.com/office/powerpoint/2010/main" val="126862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609600"/>
          </a:xfrm>
        </p:spPr>
        <p:txBody>
          <a:bodyPr/>
          <a:lstStyle/>
          <a:p>
            <a:pPr algn="ctr"/>
            <a:r>
              <a:rPr lang="en-US" dirty="0" smtClean="0"/>
              <a:t>Storing &amp; Retrieving Files</a:t>
            </a:r>
            <a:endParaRPr lang="en-SG"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 y="914400"/>
            <a:ext cx="7924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767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609600"/>
          </a:xfrm>
        </p:spPr>
        <p:txBody>
          <a:bodyPr/>
          <a:lstStyle/>
          <a:p>
            <a:pPr algn="ctr"/>
            <a:r>
              <a:rPr lang="en-US" dirty="0"/>
              <a:t>Storing &amp; Retrieving </a:t>
            </a:r>
            <a:r>
              <a:rPr lang="en-US" dirty="0" smtClean="0"/>
              <a:t>Files(Cont’d)</a:t>
            </a:r>
            <a:endParaRPr lang="en-SG"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62000"/>
            <a:ext cx="7620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23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609600"/>
          </a:xfrm>
        </p:spPr>
        <p:txBody>
          <a:bodyPr/>
          <a:lstStyle/>
          <a:p>
            <a:pPr algn="ctr"/>
            <a:r>
              <a:rPr lang="en-US" dirty="0" smtClean="0"/>
              <a:t>HDFS Name Node Availability</a:t>
            </a:r>
            <a:endParaRPr lang="en-SG"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09600"/>
            <a:ext cx="80010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806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609600"/>
          </a:xfrm>
        </p:spPr>
        <p:txBody>
          <a:bodyPr/>
          <a:lstStyle/>
          <a:p>
            <a:pPr algn="ctr"/>
            <a:r>
              <a:rPr lang="en-US" dirty="0" smtClean="0"/>
              <a:t>Hadoop FS Examples</a:t>
            </a:r>
            <a:endParaRPr lang="en-SG"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685800"/>
            <a:ext cx="7315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191000"/>
            <a:ext cx="7315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448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609600"/>
          </a:xfrm>
        </p:spPr>
        <p:txBody>
          <a:bodyPr/>
          <a:lstStyle/>
          <a:p>
            <a:pPr algn="ctr"/>
            <a:r>
              <a:rPr lang="en-US" dirty="0" smtClean="0"/>
              <a:t>Hadoop Components : Map Reduce</a:t>
            </a:r>
            <a:endParaRPr lang="en-SG"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09600"/>
            <a:ext cx="6934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895600"/>
            <a:ext cx="7086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323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250825" y="16933"/>
            <a:ext cx="8568531" cy="516467"/>
          </a:xfrm>
        </p:spPr>
        <p:txBody>
          <a:bodyPr/>
          <a:lstStyle/>
          <a:p>
            <a:pPr algn="ctr"/>
            <a:r>
              <a:rPr lang="en-US" dirty="0" err="1" smtClean="0"/>
              <a:t>MapReduce</a:t>
            </a:r>
            <a:r>
              <a:rPr lang="en-US" dirty="0" smtClean="0"/>
              <a:t> explained</a:t>
            </a:r>
          </a:p>
        </p:txBody>
      </p:sp>
      <p:sp>
        <p:nvSpPr>
          <p:cNvPr id="601091" name="Rectangle 3"/>
          <p:cNvSpPr>
            <a:spLocks noGrp="1" noChangeArrowheads="1"/>
          </p:cNvSpPr>
          <p:nvPr>
            <p:ph type="body" idx="1"/>
          </p:nvPr>
        </p:nvSpPr>
        <p:spPr>
          <a:xfrm>
            <a:off x="265113" y="533400"/>
            <a:ext cx="8559800" cy="5450681"/>
          </a:xfrm>
        </p:spPr>
        <p:txBody>
          <a:bodyPr/>
          <a:lstStyle/>
          <a:p>
            <a:r>
              <a:rPr lang="en-US" sz="2000" b="1" dirty="0" err="1"/>
              <a:t>Hadoop</a:t>
            </a:r>
            <a:r>
              <a:rPr lang="en-US" sz="2000" b="1" dirty="0"/>
              <a:t> computation model:</a:t>
            </a:r>
          </a:p>
          <a:p>
            <a:pPr lvl="1"/>
            <a:r>
              <a:rPr lang="en-US" sz="2000" dirty="0"/>
              <a:t>Data is stored in a distributed file system spanning many inexpensive computers.</a:t>
            </a:r>
          </a:p>
          <a:p>
            <a:pPr lvl="1"/>
            <a:r>
              <a:rPr lang="en-US" sz="2000" dirty="0"/>
              <a:t>Bring function to the data.</a:t>
            </a:r>
          </a:p>
          <a:p>
            <a:pPr lvl="1"/>
            <a:r>
              <a:rPr lang="en-US" sz="2000" dirty="0"/>
              <a:t>Distribute application to the compute resources where the data is stored. </a:t>
            </a:r>
          </a:p>
          <a:p>
            <a:r>
              <a:rPr lang="en-US" sz="2000" b="1" dirty="0"/>
              <a:t>Scalable to thousands of nodes and petabytes of data.</a:t>
            </a:r>
          </a:p>
          <a:p>
            <a:endParaRPr lang="en-US" dirty="0" smtClean="0"/>
          </a:p>
        </p:txBody>
      </p:sp>
      <p:sp>
        <p:nvSpPr>
          <p:cNvPr id="133122" name="Rectangle 2"/>
          <p:cNvSpPr>
            <a:spLocks noChangeArrowheads="1"/>
          </p:cNvSpPr>
          <p:nvPr/>
        </p:nvSpPr>
        <p:spPr bwMode="black">
          <a:xfrm>
            <a:off x="1535113" y="3487738"/>
            <a:ext cx="4373562" cy="158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en-US" b="0">
              <a:ea typeface="SimSun" pitchFamily="2" charset="-122"/>
            </a:endParaRPr>
          </a:p>
        </p:txBody>
      </p:sp>
      <p:sp>
        <p:nvSpPr>
          <p:cNvPr id="133123" name="Rectangle 3"/>
          <p:cNvSpPr>
            <a:spLocks noChangeArrowheads="1"/>
          </p:cNvSpPr>
          <p:nvPr/>
        </p:nvSpPr>
        <p:spPr bwMode="black">
          <a:xfrm>
            <a:off x="3975100" y="3689350"/>
            <a:ext cx="1933575" cy="2751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en-US" b="0">
              <a:ea typeface="SimSun" pitchFamily="2" charset="-122"/>
            </a:endParaRPr>
          </a:p>
        </p:txBody>
      </p:sp>
      <p:grpSp>
        <p:nvGrpSpPr>
          <p:cNvPr id="2" name="Group 4"/>
          <p:cNvGrpSpPr>
            <a:grpSpLocks/>
          </p:cNvGrpSpPr>
          <p:nvPr/>
        </p:nvGrpSpPr>
        <p:grpSpPr bwMode="auto">
          <a:xfrm>
            <a:off x="3881438" y="3403600"/>
            <a:ext cx="2090737" cy="1666875"/>
            <a:chOff x="4144" y="2336"/>
            <a:chExt cx="1471" cy="1141"/>
          </a:xfrm>
        </p:grpSpPr>
        <p:pic>
          <p:nvPicPr>
            <p:cNvPr id="601095"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 y="3187"/>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096"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4" y="2907"/>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097"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3" y="2907"/>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098"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 y="3187"/>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099"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 y="3187"/>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00"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 y="2905"/>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01"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 y="3185"/>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02"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 y="2907"/>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03"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 y="2625"/>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04"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 y="2625"/>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05"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 y="2623"/>
              <a:ext cx="23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06"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 y="2625"/>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07"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 y="3187"/>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08"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 y="2907"/>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09"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 y="2625"/>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10"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5" y="2338"/>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11"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 y="2338"/>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12"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 y="2336"/>
              <a:ext cx="23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13"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 y="2338"/>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1114" name="Picture 47" descr="server_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 y="2338"/>
              <a:ext cx="23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45" name="AutoShape 25"/>
          <p:cNvSpPr>
            <a:spLocks noChangeArrowheads="1"/>
          </p:cNvSpPr>
          <p:nvPr/>
        </p:nvSpPr>
        <p:spPr bwMode="black">
          <a:xfrm>
            <a:off x="1620838" y="4159250"/>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46" name="AutoShape 26"/>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47" name="AutoShape 27"/>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48" name="AutoShape 28"/>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49" name="AutoShape 29"/>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50" name="AutoShape 30"/>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51" name="AutoShape 31"/>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52" name="AutoShape 32"/>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53" name="AutoShape 33"/>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54" name="AutoShape 34"/>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55" name="AutoShape 35"/>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56" name="AutoShape 36"/>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57" name="AutoShape 37"/>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58" name="AutoShape 38"/>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59" name="AutoShape 39"/>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60" name="AutoShape 40"/>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61" name="AutoShape 41"/>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62" name="AutoShape 42"/>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63" name="AutoShape 43"/>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64" name="AutoShape 44"/>
          <p:cNvSpPr>
            <a:spLocks noChangeArrowheads="1"/>
          </p:cNvSpPr>
          <p:nvPr/>
        </p:nvSpPr>
        <p:spPr bwMode="black">
          <a:xfrm>
            <a:off x="1620838" y="4160838"/>
            <a:ext cx="77787" cy="66675"/>
          </a:xfrm>
          <a:prstGeom prst="flowChartDocument">
            <a:avLst/>
          </a:prstGeom>
          <a:pattFill prst="smConfetti">
            <a:fgClr>
              <a:schemeClr val="tx1"/>
            </a:fgClr>
            <a:bgClr>
              <a:schemeClr val="bg1"/>
            </a:bgClr>
          </a:patt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67" name="Text Box 47"/>
          <p:cNvSpPr txBox="1">
            <a:spLocks noChangeArrowheads="1"/>
          </p:cNvSpPr>
          <p:nvPr/>
        </p:nvSpPr>
        <p:spPr bwMode="black">
          <a:xfrm>
            <a:off x="44450" y="5059363"/>
            <a:ext cx="19129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r">
              <a:defRPr b="1">
                <a:solidFill>
                  <a:schemeClr val="tx1"/>
                </a:solidFill>
                <a:latin typeface="Arial" pitchFamily="34" charset="0"/>
                <a:cs typeface="Arial" pitchFamily="34" charset="0"/>
              </a:defRPr>
            </a:lvl1pPr>
            <a:lvl2pPr marL="37931725" indent="-37474525" algn="r">
              <a:defRPr b="1">
                <a:solidFill>
                  <a:schemeClr val="tx1"/>
                </a:solidFill>
                <a:latin typeface="Arial" pitchFamily="34" charset="0"/>
                <a:cs typeface="Arial" pitchFamily="34" charset="0"/>
              </a:defRPr>
            </a:lvl2pPr>
            <a:lvl3pPr>
              <a:defRPr b="1">
                <a:solidFill>
                  <a:schemeClr val="tx1"/>
                </a:solidFill>
                <a:latin typeface="Arial" pitchFamily="34" charset="0"/>
                <a:cs typeface="Arial" pitchFamily="34" charset="0"/>
              </a:defRPr>
            </a:lvl3pPr>
            <a:lvl4pPr>
              <a:defRPr b="1">
                <a:solidFill>
                  <a:schemeClr val="tx1"/>
                </a:solidFill>
                <a:latin typeface="Arial" pitchFamily="34" charset="0"/>
                <a:cs typeface="Arial" pitchFamily="34" charset="0"/>
              </a:defRPr>
            </a:lvl4pPr>
            <a:lvl5pPr>
              <a:defRPr b="1">
                <a:solidFill>
                  <a:schemeClr val="tx1"/>
                </a:solidFill>
                <a:latin typeface="Arial" pitchFamily="34" charset="0"/>
                <a:cs typeface="Arial" pitchFamily="34" charset="0"/>
              </a:defRPr>
            </a:lvl5pPr>
            <a:lvl6pPr marL="457200" fontAlgn="base">
              <a:spcBef>
                <a:spcPct val="0"/>
              </a:spcBef>
              <a:spcAft>
                <a:spcPct val="0"/>
              </a:spcAft>
              <a:defRPr b="1">
                <a:solidFill>
                  <a:schemeClr val="tx1"/>
                </a:solidFill>
                <a:latin typeface="Arial" pitchFamily="34" charset="0"/>
                <a:cs typeface="Arial" pitchFamily="34" charset="0"/>
              </a:defRPr>
            </a:lvl6pPr>
            <a:lvl7pPr marL="914400" fontAlgn="base">
              <a:spcBef>
                <a:spcPct val="0"/>
              </a:spcBef>
              <a:spcAft>
                <a:spcPct val="0"/>
              </a:spcAft>
              <a:defRPr b="1">
                <a:solidFill>
                  <a:schemeClr val="tx1"/>
                </a:solidFill>
                <a:latin typeface="Arial" pitchFamily="34" charset="0"/>
                <a:cs typeface="Arial" pitchFamily="34" charset="0"/>
              </a:defRPr>
            </a:lvl7pPr>
            <a:lvl8pPr marL="1371600" fontAlgn="base">
              <a:spcBef>
                <a:spcPct val="0"/>
              </a:spcBef>
              <a:spcAft>
                <a:spcPct val="0"/>
              </a:spcAft>
              <a:defRPr b="1">
                <a:solidFill>
                  <a:schemeClr val="tx1"/>
                </a:solidFill>
                <a:latin typeface="Arial" pitchFamily="34" charset="0"/>
                <a:cs typeface="Arial" pitchFamily="34" charset="0"/>
              </a:defRPr>
            </a:lvl8pPr>
            <a:lvl9pPr marL="1828800" fontAlgn="base">
              <a:spcBef>
                <a:spcPct val="0"/>
              </a:spcBef>
              <a:spcAft>
                <a:spcPct val="0"/>
              </a:spcAft>
              <a:defRPr b="1">
                <a:solidFill>
                  <a:schemeClr val="tx1"/>
                </a:solidFill>
                <a:latin typeface="Arial" pitchFamily="34" charset="0"/>
                <a:cs typeface="Arial" pitchFamily="34" charset="0"/>
              </a:defRPr>
            </a:lvl9pPr>
          </a:lstStyle>
          <a:p>
            <a:pPr algn="ctr"/>
            <a:r>
              <a:rPr lang="en-US" sz="1200" dirty="0" err="1">
                <a:ea typeface="SimSun" pitchFamily="2" charset="-122"/>
              </a:rPr>
              <a:t>MapReduce</a:t>
            </a:r>
            <a:r>
              <a:rPr lang="en-US" sz="1200" dirty="0">
                <a:ea typeface="SimSun" pitchFamily="2" charset="-122"/>
              </a:rPr>
              <a:t> Application</a:t>
            </a:r>
          </a:p>
        </p:txBody>
      </p:sp>
      <p:pic>
        <p:nvPicPr>
          <p:cNvPr id="133168" name="Picture 2" descr="li-blue-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3560763"/>
            <a:ext cx="2630487"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9" name="Text Box 49"/>
          <p:cNvSpPr txBox="1">
            <a:spLocks noChangeArrowheads="1"/>
          </p:cNvSpPr>
          <p:nvPr/>
        </p:nvSpPr>
        <p:spPr bwMode="black">
          <a:xfrm>
            <a:off x="6454775" y="3689350"/>
            <a:ext cx="2370138"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66700" indent="-266700" algn="r">
              <a:defRPr b="1">
                <a:solidFill>
                  <a:schemeClr val="tx1"/>
                </a:solidFill>
                <a:latin typeface="Arial" pitchFamily="34" charset="0"/>
                <a:cs typeface="Arial" pitchFamily="34" charset="0"/>
              </a:defRPr>
            </a:lvl1pPr>
            <a:lvl2pPr marL="37931725" indent="-37474525" algn="r">
              <a:defRPr b="1">
                <a:solidFill>
                  <a:schemeClr val="tx1"/>
                </a:solidFill>
                <a:latin typeface="Arial" pitchFamily="34" charset="0"/>
                <a:cs typeface="Arial" pitchFamily="34" charset="0"/>
              </a:defRPr>
            </a:lvl2pPr>
            <a:lvl3pPr>
              <a:defRPr b="1">
                <a:solidFill>
                  <a:schemeClr val="tx1"/>
                </a:solidFill>
                <a:latin typeface="Arial" pitchFamily="34" charset="0"/>
                <a:cs typeface="Arial" pitchFamily="34" charset="0"/>
              </a:defRPr>
            </a:lvl3pPr>
            <a:lvl4pPr>
              <a:defRPr b="1">
                <a:solidFill>
                  <a:schemeClr val="tx1"/>
                </a:solidFill>
                <a:latin typeface="Arial" pitchFamily="34" charset="0"/>
                <a:cs typeface="Arial" pitchFamily="34" charset="0"/>
              </a:defRPr>
            </a:lvl4pPr>
            <a:lvl5pPr>
              <a:defRPr b="1">
                <a:solidFill>
                  <a:schemeClr val="tx1"/>
                </a:solidFill>
                <a:latin typeface="Arial" pitchFamily="34" charset="0"/>
                <a:cs typeface="Arial" pitchFamily="34" charset="0"/>
              </a:defRPr>
            </a:lvl5pPr>
            <a:lvl6pPr marL="457200" fontAlgn="base">
              <a:spcBef>
                <a:spcPct val="0"/>
              </a:spcBef>
              <a:spcAft>
                <a:spcPct val="0"/>
              </a:spcAft>
              <a:defRPr b="1">
                <a:solidFill>
                  <a:schemeClr val="tx1"/>
                </a:solidFill>
                <a:latin typeface="Arial" pitchFamily="34" charset="0"/>
                <a:cs typeface="Arial" pitchFamily="34" charset="0"/>
              </a:defRPr>
            </a:lvl6pPr>
            <a:lvl7pPr marL="914400" fontAlgn="base">
              <a:spcBef>
                <a:spcPct val="0"/>
              </a:spcBef>
              <a:spcAft>
                <a:spcPct val="0"/>
              </a:spcAft>
              <a:defRPr b="1">
                <a:solidFill>
                  <a:schemeClr val="tx1"/>
                </a:solidFill>
                <a:latin typeface="Arial" pitchFamily="34" charset="0"/>
                <a:cs typeface="Arial" pitchFamily="34" charset="0"/>
              </a:defRPr>
            </a:lvl7pPr>
            <a:lvl8pPr marL="1371600" fontAlgn="base">
              <a:spcBef>
                <a:spcPct val="0"/>
              </a:spcBef>
              <a:spcAft>
                <a:spcPct val="0"/>
              </a:spcAft>
              <a:defRPr b="1">
                <a:solidFill>
                  <a:schemeClr val="tx1"/>
                </a:solidFill>
                <a:latin typeface="Arial" pitchFamily="34" charset="0"/>
                <a:cs typeface="Arial" pitchFamily="34" charset="0"/>
              </a:defRPr>
            </a:lvl8pPr>
            <a:lvl9pPr marL="1828800" fontAlgn="base">
              <a:spcBef>
                <a:spcPct val="0"/>
              </a:spcBef>
              <a:spcAft>
                <a:spcPct val="0"/>
              </a:spcAft>
              <a:defRPr b="1">
                <a:solidFill>
                  <a:schemeClr val="tx1"/>
                </a:solidFill>
                <a:latin typeface="Arial" pitchFamily="34" charset="0"/>
                <a:cs typeface="Arial" pitchFamily="34" charset="0"/>
              </a:defRPr>
            </a:lvl9pPr>
          </a:lstStyle>
          <a:p>
            <a:pPr algn="l">
              <a:buFontTx/>
              <a:buAutoNum type="arabicPeriod"/>
            </a:pPr>
            <a:r>
              <a:rPr lang="en-US" sz="1400" b="0">
                <a:ea typeface="SimSun" pitchFamily="2" charset="-122"/>
              </a:rPr>
              <a:t>Map Phase:</a:t>
            </a:r>
            <a:br>
              <a:rPr lang="en-US" sz="1400" b="0">
                <a:ea typeface="SimSun" pitchFamily="2" charset="-122"/>
              </a:rPr>
            </a:br>
            <a:r>
              <a:rPr lang="en-US" sz="1400" b="0">
                <a:ea typeface="SimSun" pitchFamily="2" charset="-122"/>
              </a:rPr>
              <a:t>Break job into small parts.</a:t>
            </a:r>
          </a:p>
          <a:p>
            <a:pPr algn="l">
              <a:buFontTx/>
              <a:buAutoNum type="arabicPeriod"/>
            </a:pPr>
            <a:r>
              <a:rPr lang="en-US" sz="1400" b="0">
                <a:ea typeface="SimSun" pitchFamily="2" charset="-122"/>
              </a:rPr>
              <a:t>Shuffle: Transfer interim output for final processing.</a:t>
            </a:r>
          </a:p>
          <a:p>
            <a:pPr algn="l">
              <a:buFontTx/>
              <a:buAutoNum type="arabicPeriod"/>
            </a:pPr>
            <a:r>
              <a:rPr lang="en-US" sz="1400" b="0">
                <a:ea typeface="SimSun" pitchFamily="2" charset="-122"/>
              </a:rPr>
              <a:t>Reduce Phase: Boil all output down to a single result set.</a:t>
            </a:r>
          </a:p>
        </p:txBody>
      </p:sp>
      <p:sp>
        <p:nvSpPr>
          <p:cNvPr id="133170" name="Text Box 50"/>
          <p:cNvSpPr txBox="1">
            <a:spLocks noChangeArrowheads="1"/>
          </p:cNvSpPr>
          <p:nvPr/>
        </p:nvSpPr>
        <p:spPr bwMode="black">
          <a:xfrm>
            <a:off x="1749425" y="6164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r">
              <a:defRPr b="1">
                <a:solidFill>
                  <a:schemeClr val="tx1"/>
                </a:solidFill>
                <a:latin typeface="Arial" pitchFamily="34" charset="0"/>
                <a:cs typeface="Arial" pitchFamily="34" charset="0"/>
              </a:defRPr>
            </a:lvl1pPr>
            <a:lvl2pPr marL="37931725" indent="-37474525" algn="r">
              <a:defRPr b="1">
                <a:solidFill>
                  <a:schemeClr val="tx1"/>
                </a:solidFill>
                <a:latin typeface="Arial" pitchFamily="34" charset="0"/>
                <a:cs typeface="Arial" pitchFamily="34" charset="0"/>
              </a:defRPr>
            </a:lvl2pPr>
            <a:lvl3pPr>
              <a:defRPr b="1">
                <a:solidFill>
                  <a:schemeClr val="tx1"/>
                </a:solidFill>
                <a:latin typeface="Arial" pitchFamily="34" charset="0"/>
                <a:cs typeface="Arial" pitchFamily="34" charset="0"/>
              </a:defRPr>
            </a:lvl3pPr>
            <a:lvl4pPr>
              <a:defRPr b="1">
                <a:solidFill>
                  <a:schemeClr val="tx1"/>
                </a:solidFill>
                <a:latin typeface="Arial" pitchFamily="34" charset="0"/>
                <a:cs typeface="Arial" pitchFamily="34" charset="0"/>
              </a:defRPr>
            </a:lvl4pPr>
            <a:lvl5pPr>
              <a:defRPr b="1">
                <a:solidFill>
                  <a:schemeClr val="tx1"/>
                </a:solidFill>
                <a:latin typeface="Arial" pitchFamily="34" charset="0"/>
                <a:cs typeface="Arial" pitchFamily="34" charset="0"/>
              </a:defRPr>
            </a:lvl5pPr>
            <a:lvl6pPr marL="457200" fontAlgn="base">
              <a:spcBef>
                <a:spcPct val="0"/>
              </a:spcBef>
              <a:spcAft>
                <a:spcPct val="0"/>
              </a:spcAft>
              <a:defRPr b="1">
                <a:solidFill>
                  <a:schemeClr val="tx1"/>
                </a:solidFill>
                <a:latin typeface="Arial" pitchFamily="34" charset="0"/>
                <a:cs typeface="Arial" pitchFamily="34" charset="0"/>
              </a:defRPr>
            </a:lvl6pPr>
            <a:lvl7pPr marL="914400" fontAlgn="base">
              <a:spcBef>
                <a:spcPct val="0"/>
              </a:spcBef>
              <a:spcAft>
                <a:spcPct val="0"/>
              </a:spcAft>
              <a:defRPr b="1">
                <a:solidFill>
                  <a:schemeClr val="tx1"/>
                </a:solidFill>
                <a:latin typeface="Arial" pitchFamily="34" charset="0"/>
                <a:cs typeface="Arial" pitchFamily="34" charset="0"/>
              </a:defRPr>
            </a:lvl7pPr>
            <a:lvl8pPr marL="1371600" fontAlgn="base">
              <a:spcBef>
                <a:spcPct val="0"/>
              </a:spcBef>
              <a:spcAft>
                <a:spcPct val="0"/>
              </a:spcAft>
              <a:defRPr b="1">
                <a:solidFill>
                  <a:schemeClr val="tx1"/>
                </a:solidFill>
                <a:latin typeface="Arial" pitchFamily="34" charset="0"/>
                <a:cs typeface="Arial" pitchFamily="34" charset="0"/>
              </a:defRPr>
            </a:lvl8pPr>
            <a:lvl9pPr marL="1828800" fontAlgn="base">
              <a:spcBef>
                <a:spcPct val="0"/>
              </a:spcBef>
              <a:spcAft>
                <a:spcPct val="0"/>
              </a:spcAft>
              <a:defRPr b="1">
                <a:solidFill>
                  <a:schemeClr val="tx1"/>
                </a:solidFill>
                <a:latin typeface="Arial" pitchFamily="34" charset="0"/>
                <a:cs typeface="Arial" pitchFamily="34" charset="0"/>
              </a:defRPr>
            </a:lvl9pPr>
          </a:lstStyle>
          <a:p>
            <a:pPr algn="ctr"/>
            <a:r>
              <a:rPr lang="en-US" sz="1200">
                <a:ea typeface="SimSun" pitchFamily="2" charset="-122"/>
              </a:rPr>
              <a:t>Return a single result set</a:t>
            </a:r>
          </a:p>
        </p:txBody>
      </p:sp>
      <p:sp>
        <p:nvSpPr>
          <p:cNvPr id="133171" name="Text Box 51"/>
          <p:cNvSpPr txBox="1">
            <a:spLocks noChangeArrowheads="1"/>
          </p:cNvSpPr>
          <p:nvPr/>
        </p:nvSpPr>
        <p:spPr bwMode="black">
          <a:xfrm>
            <a:off x="577850" y="6165850"/>
            <a:ext cx="885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r">
              <a:defRPr b="1">
                <a:solidFill>
                  <a:schemeClr val="tx1"/>
                </a:solidFill>
                <a:latin typeface="Arial" pitchFamily="34" charset="0"/>
                <a:cs typeface="Arial" pitchFamily="34" charset="0"/>
              </a:defRPr>
            </a:lvl1pPr>
            <a:lvl2pPr marL="37931725" indent="-37474525" algn="r">
              <a:defRPr b="1">
                <a:solidFill>
                  <a:schemeClr val="tx1"/>
                </a:solidFill>
                <a:latin typeface="Arial" pitchFamily="34" charset="0"/>
                <a:cs typeface="Arial" pitchFamily="34" charset="0"/>
              </a:defRPr>
            </a:lvl2pPr>
            <a:lvl3pPr>
              <a:defRPr b="1">
                <a:solidFill>
                  <a:schemeClr val="tx1"/>
                </a:solidFill>
                <a:latin typeface="Arial" pitchFamily="34" charset="0"/>
                <a:cs typeface="Arial" pitchFamily="34" charset="0"/>
              </a:defRPr>
            </a:lvl3pPr>
            <a:lvl4pPr>
              <a:defRPr b="1">
                <a:solidFill>
                  <a:schemeClr val="tx1"/>
                </a:solidFill>
                <a:latin typeface="Arial" pitchFamily="34" charset="0"/>
                <a:cs typeface="Arial" pitchFamily="34" charset="0"/>
              </a:defRPr>
            </a:lvl4pPr>
            <a:lvl5pPr>
              <a:defRPr b="1">
                <a:solidFill>
                  <a:schemeClr val="tx1"/>
                </a:solidFill>
                <a:latin typeface="Arial" pitchFamily="34" charset="0"/>
                <a:cs typeface="Arial" pitchFamily="34" charset="0"/>
              </a:defRPr>
            </a:lvl5pPr>
            <a:lvl6pPr marL="457200" fontAlgn="base">
              <a:spcBef>
                <a:spcPct val="0"/>
              </a:spcBef>
              <a:spcAft>
                <a:spcPct val="0"/>
              </a:spcAft>
              <a:defRPr b="1">
                <a:solidFill>
                  <a:schemeClr val="tx1"/>
                </a:solidFill>
                <a:latin typeface="Arial" pitchFamily="34" charset="0"/>
                <a:cs typeface="Arial" pitchFamily="34" charset="0"/>
              </a:defRPr>
            </a:lvl6pPr>
            <a:lvl7pPr marL="914400" fontAlgn="base">
              <a:spcBef>
                <a:spcPct val="0"/>
              </a:spcBef>
              <a:spcAft>
                <a:spcPct val="0"/>
              </a:spcAft>
              <a:defRPr b="1">
                <a:solidFill>
                  <a:schemeClr val="tx1"/>
                </a:solidFill>
                <a:latin typeface="Arial" pitchFamily="34" charset="0"/>
                <a:cs typeface="Arial" pitchFamily="34" charset="0"/>
              </a:defRPr>
            </a:lvl7pPr>
            <a:lvl8pPr marL="1371600" fontAlgn="base">
              <a:spcBef>
                <a:spcPct val="0"/>
              </a:spcBef>
              <a:spcAft>
                <a:spcPct val="0"/>
              </a:spcAft>
              <a:defRPr b="1">
                <a:solidFill>
                  <a:schemeClr val="tx1"/>
                </a:solidFill>
                <a:latin typeface="Arial" pitchFamily="34" charset="0"/>
                <a:cs typeface="Arial" pitchFamily="34" charset="0"/>
              </a:defRPr>
            </a:lvl8pPr>
            <a:lvl9pPr marL="1828800" fontAlgn="base">
              <a:spcBef>
                <a:spcPct val="0"/>
              </a:spcBef>
              <a:spcAft>
                <a:spcPct val="0"/>
              </a:spcAft>
              <a:defRPr b="1">
                <a:solidFill>
                  <a:schemeClr val="tx1"/>
                </a:solidFill>
                <a:latin typeface="Arial" pitchFamily="34" charset="0"/>
                <a:cs typeface="Arial" pitchFamily="34" charset="0"/>
              </a:defRPr>
            </a:lvl9pPr>
          </a:lstStyle>
          <a:p>
            <a:r>
              <a:rPr lang="en-US" sz="1200" b="0">
                <a:ea typeface="SimSun" pitchFamily="2" charset="-122"/>
              </a:rPr>
              <a:t>Result Set</a:t>
            </a:r>
          </a:p>
        </p:txBody>
      </p:sp>
      <p:sp>
        <p:nvSpPr>
          <p:cNvPr id="133172" name="Text Box 52"/>
          <p:cNvSpPr txBox="1">
            <a:spLocks noChangeArrowheads="1"/>
          </p:cNvSpPr>
          <p:nvPr/>
        </p:nvSpPr>
        <p:spPr bwMode="black">
          <a:xfrm>
            <a:off x="2646363" y="5375275"/>
            <a:ext cx="9540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r">
              <a:defRPr b="1">
                <a:solidFill>
                  <a:schemeClr val="tx1"/>
                </a:solidFill>
                <a:latin typeface="Arial" pitchFamily="34" charset="0"/>
                <a:cs typeface="Arial" pitchFamily="34" charset="0"/>
              </a:defRPr>
            </a:lvl1pPr>
            <a:lvl2pPr marL="37931725" indent="-37474525" algn="r">
              <a:defRPr b="1">
                <a:solidFill>
                  <a:schemeClr val="tx1"/>
                </a:solidFill>
                <a:latin typeface="Arial" pitchFamily="34" charset="0"/>
                <a:cs typeface="Arial" pitchFamily="34" charset="0"/>
              </a:defRPr>
            </a:lvl2pPr>
            <a:lvl3pPr>
              <a:defRPr b="1">
                <a:solidFill>
                  <a:schemeClr val="tx1"/>
                </a:solidFill>
                <a:latin typeface="Arial" pitchFamily="34" charset="0"/>
                <a:cs typeface="Arial" pitchFamily="34" charset="0"/>
              </a:defRPr>
            </a:lvl3pPr>
            <a:lvl4pPr>
              <a:defRPr b="1">
                <a:solidFill>
                  <a:schemeClr val="tx1"/>
                </a:solidFill>
                <a:latin typeface="Arial" pitchFamily="34" charset="0"/>
                <a:cs typeface="Arial" pitchFamily="34" charset="0"/>
              </a:defRPr>
            </a:lvl4pPr>
            <a:lvl5pPr>
              <a:defRPr b="1">
                <a:solidFill>
                  <a:schemeClr val="tx1"/>
                </a:solidFill>
                <a:latin typeface="Arial" pitchFamily="34" charset="0"/>
                <a:cs typeface="Arial" pitchFamily="34" charset="0"/>
              </a:defRPr>
            </a:lvl5pPr>
            <a:lvl6pPr marL="457200" fontAlgn="base">
              <a:spcBef>
                <a:spcPct val="0"/>
              </a:spcBef>
              <a:spcAft>
                <a:spcPct val="0"/>
              </a:spcAft>
              <a:defRPr b="1">
                <a:solidFill>
                  <a:schemeClr val="tx1"/>
                </a:solidFill>
                <a:latin typeface="Arial" pitchFamily="34" charset="0"/>
                <a:cs typeface="Arial" pitchFamily="34" charset="0"/>
              </a:defRPr>
            </a:lvl6pPr>
            <a:lvl7pPr marL="914400" fontAlgn="base">
              <a:spcBef>
                <a:spcPct val="0"/>
              </a:spcBef>
              <a:spcAft>
                <a:spcPct val="0"/>
              </a:spcAft>
              <a:defRPr b="1">
                <a:solidFill>
                  <a:schemeClr val="tx1"/>
                </a:solidFill>
                <a:latin typeface="Arial" pitchFamily="34" charset="0"/>
                <a:cs typeface="Arial" pitchFamily="34" charset="0"/>
              </a:defRPr>
            </a:lvl7pPr>
            <a:lvl8pPr marL="1371600" fontAlgn="base">
              <a:spcBef>
                <a:spcPct val="0"/>
              </a:spcBef>
              <a:spcAft>
                <a:spcPct val="0"/>
              </a:spcAft>
              <a:defRPr b="1">
                <a:solidFill>
                  <a:schemeClr val="tx1"/>
                </a:solidFill>
                <a:latin typeface="Arial" pitchFamily="34" charset="0"/>
                <a:cs typeface="Arial" pitchFamily="34" charset="0"/>
              </a:defRPr>
            </a:lvl8pPr>
            <a:lvl9pPr marL="1828800" fontAlgn="base">
              <a:spcBef>
                <a:spcPct val="0"/>
              </a:spcBef>
              <a:spcAft>
                <a:spcPct val="0"/>
              </a:spcAft>
              <a:defRPr b="1">
                <a:solidFill>
                  <a:schemeClr val="tx1"/>
                </a:solidFill>
                <a:latin typeface="Arial" pitchFamily="34" charset="0"/>
                <a:cs typeface="Arial" pitchFamily="34" charset="0"/>
              </a:defRPr>
            </a:lvl9pPr>
          </a:lstStyle>
          <a:p>
            <a:pPr algn="ctr"/>
            <a:r>
              <a:rPr lang="en-US" sz="1200">
                <a:ea typeface="SimSun" pitchFamily="2" charset="-122"/>
              </a:rPr>
              <a:t>Shuffle</a:t>
            </a:r>
          </a:p>
        </p:txBody>
      </p:sp>
      <p:sp>
        <p:nvSpPr>
          <p:cNvPr id="133173" name="AutoShape 53"/>
          <p:cNvSpPr>
            <a:spLocks noChangeArrowheads="1"/>
          </p:cNvSpPr>
          <p:nvPr/>
        </p:nvSpPr>
        <p:spPr bwMode="black">
          <a:xfrm>
            <a:off x="250825" y="3195638"/>
            <a:ext cx="1498600" cy="1804987"/>
          </a:xfrm>
          <a:prstGeom prst="flowChartDocumen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lIns="45720" tIns="46038" rIns="45720" bIns="46038"/>
          <a:lstStyle/>
          <a:p>
            <a:pPr defTabSz="114300" fontAlgn="auto">
              <a:spcBef>
                <a:spcPts val="0"/>
              </a:spcBef>
              <a:spcAft>
                <a:spcPts val="0"/>
              </a:spcAft>
              <a:defRPr/>
            </a:pPr>
            <a:r>
              <a:rPr lang="en-US" sz="400" b="0" dirty="0">
                <a:latin typeface="Consolas" pitchFamily="49" charset="0"/>
                <a:cs typeface="+mn-cs"/>
              </a:rPr>
              <a:t>public static class </a:t>
            </a:r>
            <a:r>
              <a:rPr lang="en-US" sz="400" b="0" dirty="0" err="1">
                <a:latin typeface="Consolas" pitchFamily="49" charset="0"/>
                <a:cs typeface="+mn-cs"/>
              </a:rPr>
              <a:t>TokenizerMapper</a:t>
            </a:r>
            <a:r>
              <a:rPr lang="en-US" sz="400" b="0" dirty="0">
                <a:latin typeface="Consolas" pitchFamily="49" charset="0"/>
                <a:cs typeface="+mn-cs"/>
              </a:rPr>
              <a:t> </a:t>
            </a:r>
          </a:p>
          <a:p>
            <a:pPr defTabSz="114300" fontAlgn="auto">
              <a:spcBef>
                <a:spcPts val="0"/>
              </a:spcBef>
              <a:spcAft>
                <a:spcPts val="0"/>
              </a:spcAft>
              <a:defRPr/>
            </a:pPr>
            <a:r>
              <a:rPr lang="en-US" sz="400" b="0" dirty="0">
                <a:latin typeface="Consolas" pitchFamily="49" charset="0"/>
                <a:cs typeface="+mn-cs"/>
              </a:rPr>
              <a:t>   extends </a:t>
            </a:r>
            <a:r>
              <a:rPr lang="en-US" sz="400" b="0" dirty="0" err="1">
                <a:latin typeface="Consolas" pitchFamily="49" charset="0"/>
                <a:cs typeface="+mn-cs"/>
              </a:rPr>
              <a:t>Mapper</a:t>
            </a:r>
            <a:r>
              <a:rPr lang="en-US" sz="400" b="0" dirty="0">
                <a:latin typeface="Consolas" pitchFamily="49" charset="0"/>
                <a:cs typeface="+mn-cs"/>
              </a:rPr>
              <a:t>&lt;</a:t>
            </a:r>
            <a:r>
              <a:rPr lang="en-US" sz="400" b="0" dirty="0" err="1">
                <a:latin typeface="Consolas" pitchFamily="49" charset="0"/>
                <a:cs typeface="+mn-cs"/>
              </a:rPr>
              <a:t>Object,Text,Text,IntWritable</a:t>
            </a:r>
            <a:r>
              <a:rPr lang="en-US" sz="400" b="0" dirty="0">
                <a:latin typeface="Consolas" pitchFamily="49" charset="0"/>
                <a:cs typeface="+mn-cs"/>
              </a:rPr>
              <a:t>&gt; {</a:t>
            </a:r>
          </a:p>
          <a:p>
            <a:pPr defTabSz="114300" fontAlgn="auto">
              <a:spcBef>
                <a:spcPts val="0"/>
              </a:spcBef>
              <a:spcAft>
                <a:spcPts val="0"/>
              </a:spcAft>
              <a:defRPr/>
            </a:pPr>
            <a:r>
              <a:rPr lang="en-US" sz="400" b="0" dirty="0">
                <a:latin typeface="Consolas" pitchFamily="49" charset="0"/>
                <a:cs typeface="+mn-cs"/>
              </a:rPr>
              <a:t>  private final static </a:t>
            </a:r>
            <a:r>
              <a:rPr lang="en-US" sz="400" b="0" dirty="0" err="1">
                <a:latin typeface="Consolas" pitchFamily="49" charset="0"/>
                <a:cs typeface="+mn-cs"/>
              </a:rPr>
              <a:t>IntWritable</a:t>
            </a:r>
            <a:endParaRPr lang="en-US" sz="400" b="0" dirty="0">
              <a:latin typeface="Consolas" pitchFamily="49" charset="0"/>
              <a:cs typeface="+mn-cs"/>
            </a:endParaRPr>
          </a:p>
          <a:p>
            <a:pPr defTabSz="114300" fontAlgn="auto">
              <a:spcBef>
                <a:spcPts val="0"/>
              </a:spcBef>
              <a:spcAft>
                <a:spcPts val="0"/>
              </a:spcAft>
              <a:defRPr/>
            </a:pPr>
            <a:r>
              <a:rPr lang="en-US" sz="400" b="0" dirty="0">
                <a:latin typeface="Consolas" pitchFamily="49" charset="0"/>
                <a:cs typeface="+mn-cs"/>
              </a:rPr>
              <a:t>     one = new </a:t>
            </a:r>
            <a:r>
              <a:rPr lang="en-US" sz="400" b="0" dirty="0" err="1">
                <a:latin typeface="Consolas" pitchFamily="49" charset="0"/>
                <a:cs typeface="+mn-cs"/>
              </a:rPr>
              <a:t>IntWritable</a:t>
            </a:r>
            <a:r>
              <a:rPr lang="en-US" sz="400" b="0" dirty="0">
                <a:latin typeface="Consolas" pitchFamily="49" charset="0"/>
                <a:cs typeface="+mn-cs"/>
              </a:rPr>
              <a:t>(1);</a:t>
            </a:r>
          </a:p>
          <a:p>
            <a:pPr defTabSz="114300" fontAlgn="auto">
              <a:spcBef>
                <a:spcPts val="0"/>
              </a:spcBef>
              <a:spcAft>
                <a:spcPts val="0"/>
              </a:spcAft>
              <a:defRPr/>
            </a:pPr>
            <a:r>
              <a:rPr lang="en-US" sz="400" b="0" dirty="0">
                <a:latin typeface="Consolas" pitchFamily="49" charset="0"/>
                <a:cs typeface="+mn-cs"/>
              </a:rPr>
              <a:t>  private Text word = new Text();</a:t>
            </a:r>
          </a:p>
          <a:p>
            <a:pPr defTabSz="114300" fontAlgn="auto">
              <a:spcBef>
                <a:spcPts val="0"/>
              </a:spcBef>
              <a:spcAft>
                <a:spcPts val="0"/>
              </a:spcAft>
              <a:defRPr/>
            </a:pPr>
            <a:endParaRPr lang="en-US" sz="200" b="0" dirty="0">
              <a:latin typeface="Consolas" pitchFamily="49" charset="0"/>
              <a:cs typeface="+mn-cs"/>
            </a:endParaRPr>
          </a:p>
          <a:p>
            <a:pPr defTabSz="114300" fontAlgn="auto">
              <a:spcBef>
                <a:spcPts val="0"/>
              </a:spcBef>
              <a:spcAft>
                <a:spcPts val="0"/>
              </a:spcAft>
              <a:defRPr/>
            </a:pPr>
            <a:r>
              <a:rPr lang="en-US" sz="400" b="0" dirty="0">
                <a:latin typeface="Consolas" pitchFamily="49" charset="0"/>
                <a:cs typeface="+mn-cs"/>
              </a:rPr>
              <a:t>  public void map(Object key, Text </a:t>
            </a:r>
            <a:r>
              <a:rPr lang="en-US" sz="400" b="0" dirty="0" err="1">
                <a:latin typeface="Consolas" pitchFamily="49" charset="0"/>
                <a:cs typeface="+mn-cs"/>
              </a:rPr>
              <a:t>val</a:t>
            </a:r>
            <a:r>
              <a:rPr lang="en-US" sz="400" b="0" dirty="0">
                <a:latin typeface="Consolas" pitchFamily="49" charset="0"/>
                <a:cs typeface="+mn-cs"/>
              </a:rPr>
              <a:t>, Context</a:t>
            </a:r>
          </a:p>
          <a:p>
            <a:pPr defTabSz="114300" fontAlgn="auto">
              <a:spcBef>
                <a:spcPts val="0"/>
              </a:spcBef>
              <a:spcAft>
                <a:spcPts val="0"/>
              </a:spcAft>
              <a:defRPr/>
            </a:pPr>
            <a:r>
              <a:rPr lang="en-US" sz="400" b="0" dirty="0">
                <a:latin typeface="Consolas" pitchFamily="49" charset="0"/>
                <a:cs typeface="+mn-cs"/>
              </a:rPr>
              <a:t>    </a:t>
            </a:r>
            <a:r>
              <a:rPr lang="en-US" sz="400" b="0" dirty="0" err="1">
                <a:latin typeface="Consolas" pitchFamily="49" charset="0"/>
                <a:cs typeface="+mn-cs"/>
              </a:rPr>
              <a:t>StringTokenizer</a:t>
            </a:r>
            <a:r>
              <a:rPr lang="en-US" sz="400" b="0" dirty="0">
                <a:latin typeface="Consolas" pitchFamily="49" charset="0"/>
                <a:cs typeface="+mn-cs"/>
              </a:rPr>
              <a:t> </a:t>
            </a:r>
            <a:r>
              <a:rPr lang="en-US" sz="400" b="0" dirty="0" err="1">
                <a:latin typeface="Consolas" pitchFamily="49" charset="0"/>
                <a:cs typeface="+mn-cs"/>
              </a:rPr>
              <a:t>itr</a:t>
            </a:r>
            <a:r>
              <a:rPr lang="en-US" sz="400" b="0" dirty="0">
                <a:latin typeface="Consolas" pitchFamily="49" charset="0"/>
                <a:cs typeface="+mn-cs"/>
              </a:rPr>
              <a:t> =</a:t>
            </a:r>
          </a:p>
          <a:p>
            <a:pPr defTabSz="114300" fontAlgn="auto">
              <a:spcBef>
                <a:spcPts val="0"/>
              </a:spcBef>
              <a:spcAft>
                <a:spcPts val="0"/>
              </a:spcAft>
              <a:defRPr/>
            </a:pPr>
            <a:r>
              <a:rPr lang="en-US" sz="400" b="0" dirty="0">
                <a:latin typeface="Consolas" pitchFamily="49" charset="0"/>
                <a:cs typeface="+mn-cs"/>
              </a:rPr>
              <a:t>       new </a:t>
            </a:r>
            <a:r>
              <a:rPr lang="en-US" sz="400" b="0" dirty="0" err="1">
                <a:latin typeface="Consolas" pitchFamily="49" charset="0"/>
                <a:cs typeface="+mn-cs"/>
              </a:rPr>
              <a:t>StringTokenizer</a:t>
            </a:r>
            <a:r>
              <a:rPr lang="en-US" sz="400" b="0" dirty="0">
                <a:latin typeface="Consolas" pitchFamily="49" charset="0"/>
                <a:cs typeface="+mn-cs"/>
              </a:rPr>
              <a:t>(</a:t>
            </a:r>
            <a:r>
              <a:rPr lang="en-US" sz="400" b="0" dirty="0" err="1">
                <a:latin typeface="Consolas" pitchFamily="49" charset="0"/>
                <a:cs typeface="+mn-cs"/>
              </a:rPr>
              <a:t>val.toString</a:t>
            </a:r>
            <a:r>
              <a:rPr lang="en-US" sz="400" b="0" dirty="0">
                <a:latin typeface="Consolas" pitchFamily="49" charset="0"/>
                <a:cs typeface="+mn-cs"/>
              </a:rPr>
              <a:t>());</a:t>
            </a:r>
          </a:p>
          <a:p>
            <a:pPr defTabSz="114300" fontAlgn="auto">
              <a:spcBef>
                <a:spcPts val="0"/>
              </a:spcBef>
              <a:spcAft>
                <a:spcPts val="0"/>
              </a:spcAft>
              <a:defRPr/>
            </a:pPr>
            <a:r>
              <a:rPr lang="en-US" sz="400" b="0" dirty="0">
                <a:latin typeface="Consolas" pitchFamily="49" charset="0"/>
                <a:cs typeface="+mn-cs"/>
              </a:rPr>
              <a:t>    while (</a:t>
            </a:r>
            <a:r>
              <a:rPr lang="en-US" sz="400" b="0" dirty="0" err="1">
                <a:latin typeface="Consolas" pitchFamily="49" charset="0"/>
                <a:cs typeface="+mn-cs"/>
              </a:rPr>
              <a:t>itr.hasMoreTokens</a:t>
            </a:r>
            <a:r>
              <a:rPr lang="en-US" sz="400" b="0" dirty="0">
                <a:latin typeface="Consolas" pitchFamily="49" charset="0"/>
                <a:cs typeface="+mn-cs"/>
              </a:rPr>
              <a:t>()) {</a:t>
            </a:r>
          </a:p>
          <a:p>
            <a:pPr defTabSz="114300" fontAlgn="auto">
              <a:spcBef>
                <a:spcPts val="0"/>
              </a:spcBef>
              <a:spcAft>
                <a:spcPts val="0"/>
              </a:spcAft>
              <a:defRPr/>
            </a:pPr>
            <a:r>
              <a:rPr lang="en-US" sz="400" b="0" dirty="0">
                <a:latin typeface="Consolas" pitchFamily="49" charset="0"/>
                <a:cs typeface="+mn-cs"/>
              </a:rPr>
              <a:t>    </a:t>
            </a:r>
            <a:r>
              <a:rPr lang="en-US" sz="400" b="0" dirty="0" err="1">
                <a:latin typeface="Consolas" pitchFamily="49" charset="0"/>
                <a:cs typeface="+mn-cs"/>
              </a:rPr>
              <a:t>word.set</a:t>
            </a:r>
            <a:r>
              <a:rPr lang="en-US" sz="400" b="0" dirty="0">
                <a:latin typeface="Consolas" pitchFamily="49" charset="0"/>
                <a:cs typeface="+mn-cs"/>
              </a:rPr>
              <a:t>(</a:t>
            </a:r>
            <a:r>
              <a:rPr lang="en-US" sz="400" b="0" dirty="0" err="1">
                <a:latin typeface="Consolas" pitchFamily="49" charset="0"/>
                <a:cs typeface="+mn-cs"/>
              </a:rPr>
              <a:t>itr.nextToken</a:t>
            </a:r>
            <a:r>
              <a:rPr lang="en-US" sz="400" b="0" dirty="0">
                <a:latin typeface="Consolas" pitchFamily="49" charset="0"/>
                <a:cs typeface="+mn-cs"/>
              </a:rPr>
              <a:t>());</a:t>
            </a:r>
          </a:p>
          <a:p>
            <a:pPr defTabSz="114300" fontAlgn="auto">
              <a:spcBef>
                <a:spcPts val="0"/>
              </a:spcBef>
              <a:spcAft>
                <a:spcPts val="0"/>
              </a:spcAft>
              <a:defRPr/>
            </a:pPr>
            <a:r>
              <a:rPr lang="en-US" sz="400" b="0" dirty="0">
                <a:latin typeface="Consolas" pitchFamily="49" charset="0"/>
                <a:cs typeface="+mn-cs"/>
              </a:rPr>
              <a:t>      </a:t>
            </a:r>
            <a:r>
              <a:rPr lang="en-US" sz="400" b="0" dirty="0" err="1">
                <a:latin typeface="Consolas" pitchFamily="49" charset="0"/>
                <a:cs typeface="+mn-cs"/>
              </a:rPr>
              <a:t>context.write</a:t>
            </a:r>
            <a:r>
              <a:rPr lang="en-US" sz="400" b="0" dirty="0">
                <a:latin typeface="Consolas" pitchFamily="49" charset="0"/>
                <a:cs typeface="+mn-cs"/>
              </a:rPr>
              <a:t>(word, one);</a:t>
            </a:r>
          </a:p>
          <a:p>
            <a:pPr defTabSz="114300" fontAlgn="auto">
              <a:spcBef>
                <a:spcPts val="0"/>
              </a:spcBef>
              <a:spcAft>
                <a:spcPts val="0"/>
              </a:spcAft>
              <a:defRPr/>
            </a:pPr>
            <a:r>
              <a:rPr lang="en-US" sz="400" b="0" dirty="0">
                <a:latin typeface="Consolas" pitchFamily="49" charset="0"/>
                <a:cs typeface="+mn-cs"/>
              </a:rPr>
              <a:t>    }    	</a:t>
            </a:r>
          </a:p>
          <a:p>
            <a:pPr defTabSz="114300" fontAlgn="auto">
              <a:spcBef>
                <a:spcPts val="0"/>
              </a:spcBef>
              <a:spcAft>
                <a:spcPts val="0"/>
              </a:spcAft>
              <a:defRPr/>
            </a:pPr>
            <a:r>
              <a:rPr lang="en-US" sz="400" b="0" dirty="0">
                <a:latin typeface="Consolas" pitchFamily="49" charset="0"/>
                <a:cs typeface="+mn-cs"/>
              </a:rPr>
              <a:t>  }</a:t>
            </a:r>
          </a:p>
          <a:p>
            <a:pPr defTabSz="114300" fontAlgn="auto">
              <a:spcBef>
                <a:spcPts val="0"/>
              </a:spcBef>
              <a:spcAft>
                <a:spcPts val="0"/>
              </a:spcAft>
              <a:defRPr/>
            </a:pPr>
            <a:r>
              <a:rPr lang="en-US" sz="400" b="0" dirty="0">
                <a:latin typeface="Consolas" pitchFamily="49" charset="0"/>
                <a:cs typeface="+mn-cs"/>
              </a:rPr>
              <a:t>}</a:t>
            </a:r>
          </a:p>
          <a:p>
            <a:pPr defTabSz="114300" fontAlgn="auto">
              <a:spcBef>
                <a:spcPts val="0"/>
              </a:spcBef>
              <a:spcAft>
                <a:spcPts val="0"/>
              </a:spcAft>
              <a:defRPr/>
            </a:pPr>
            <a:endParaRPr lang="en-US" sz="400" b="0" dirty="0">
              <a:latin typeface="Consolas" pitchFamily="49" charset="0"/>
              <a:cs typeface="+mn-cs"/>
            </a:endParaRPr>
          </a:p>
          <a:p>
            <a:pPr defTabSz="114300" fontAlgn="auto">
              <a:spcBef>
                <a:spcPts val="0"/>
              </a:spcBef>
              <a:spcAft>
                <a:spcPts val="0"/>
              </a:spcAft>
              <a:defRPr/>
            </a:pPr>
            <a:r>
              <a:rPr lang="en-US" sz="400" b="0" dirty="0">
                <a:latin typeface="Consolas" pitchFamily="49" charset="0"/>
                <a:cs typeface="+mn-cs"/>
              </a:rPr>
              <a:t>public static class </a:t>
            </a:r>
            <a:r>
              <a:rPr lang="en-US" sz="400" b="0" dirty="0" err="1">
                <a:latin typeface="Consolas" pitchFamily="49" charset="0"/>
                <a:cs typeface="+mn-cs"/>
              </a:rPr>
              <a:t>IntSumReducer</a:t>
            </a:r>
            <a:r>
              <a:rPr lang="en-US" sz="400" b="0" dirty="0">
                <a:latin typeface="Consolas" pitchFamily="49" charset="0"/>
                <a:cs typeface="+mn-cs"/>
              </a:rPr>
              <a:t> </a:t>
            </a:r>
          </a:p>
          <a:p>
            <a:pPr defTabSz="114300" fontAlgn="auto">
              <a:spcBef>
                <a:spcPts val="0"/>
              </a:spcBef>
              <a:spcAft>
                <a:spcPts val="0"/>
              </a:spcAft>
              <a:defRPr/>
            </a:pPr>
            <a:r>
              <a:rPr lang="en-US" sz="400" b="0" dirty="0">
                <a:latin typeface="Consolas" pitchFamily="49" charset="0"/>
                <a:cs typeface="+mn-cs"/>
              </a:rPr>
              <a:t>   extends Reducer&lt;</a:t>
            </a:r>
            <a:r>
              <a:rPr lang="en-US" sz="400" b="0" dirty="0" err="1">
                <a:latin typeface="Consolas" pitchFamily="49" charset="0"/>
                <a:cs typeface="+mn-cs"/>
              </a:rPr>
              <a:t>Text,IntWritable,Text,IntWrita</a:t>
            </a:r>
            <a:endParaRPr lang="en-US" sz="400" b="0" dirty="0">
              <a:latin typeface="Consolas" pitchFamily="49" charset="0"/>
              <a:cs typeface="+mn-cs"/>
            </a:endParaRPr>
          </a:p>
          <a:p>
            <a:pPr defTabSz="114300" fontAlgn="auto">
              <a:spcBef>
                <a:spcPts val="0"/>
              </a:spcBef>
              <a:spcAft>
                <a:spcPts val="0"/>
              </a:spcAft>
              <a:defRPr/>
            </a:pPr>
            <a:r>
              <a:rPr lang="en-US" sz="400" b="0" dirty="0">
                <a:latin typeface="Consolas" pitchFamily="49" charset="0"/>
                <a:cs typeface="+mn-cs"/>
              </a:rPr>
              <a:t>  private </a:t>
            </a:r>
            <a:r>
              <a:rPr lang="en-US" sz="400" b="0" dirty="0" err="1">
                <a:latin typeface="Consolas" pitchFamily="49" charset="0"/>
                <a:cs typeface="+mn-cs"/>
              </a:rPr>
              <a:t>IntWritable</a:t>
            </a:r>
            <a:r>
              <a:rPr lang="en-US" sz="400" b="0" dirty="0">
                <a:latin typeface="Consolas" pitchFamily="49" charset="0"/>
                <a:cs typeface="+mn-cs"/>
              </a:rPr>
              <a:t> result = new </a:t>
            </a:r>
            <a:r>
              <a:rPr lang="en-US" sz="400" b="0" dirty="0" err="1">
                <a:latin typeface="Consolas" pitchFamily="49" charset="0"/>
                <a:cs typeface="+mn-cs"/>
              </a:rPr>
              <a:t>IntWritable</a:t>
            </a:r>
            <a:r>
              <a:rPr lang="en-US" sz="400" b="0" dirty="0">
                <a:latin typeface="Consolas" pitchFamily="49" charset="0"/>
                <a:cs typeface="+mn-cs"/>
              </a:rPr>
              <a:t>();</a:t>
            </a:r>
          </a:p>
          <a:p>
            <a:pPr defTabSz="114300" fontAlgn="auto">
              <a:spcBef>
                <a:spcPts val="0"/>
              </a:spcBef>
              <a:spcAft>
                <a:spcPts val="0"/>
              </a:spcAft>
              <a:defRPr/>
            </a:pPr>
            <a:endParaRPr lang="en-US" sz="200" b="0" dirty="0">
              <a:latin typeface="Consolas" pitchFamily="49" charset="0"/>
              <a:cs typeface="+mn-cs"/>
            </a:endParaRPr>
          </a:p>
          <a:p>
            <a:pPr defTabSz="114300" fontAlgn="auto">
              <a:spcBef>
                <a:spcPts val="0"/>
              </a:spcBef>
              <a:spcAft>
                <a:spcPts val="0"/>
              </a:spcAft>
              <a:defRPr/>
            </a:pPr>
            <a:r>
              <a:rPr lang="en-US" sz="400" b="0" dirty="0">
                <a:latin typeface="Consolas" pitchFamily="49" charset="0"/>
                <a:cs typeface="+mn-cs"/>
              </a:rPr>
              <a:t>  public void reduce(Text key,</a:t>
            </a:r>
          </a:p>
          <a:p>
            <a:pPr defTabSz="114300" fontAlgn="auto">
              <a:spcBef>
                <a:spcPts val="0"/>
              </a:spcBef>
              <a:spcAft>
                <a:spcPts val="0"/>
              </a:spcAft>
              <a:defRPr/>
            </a:pPr>
            <a:r>
              <a:rPr lang="en-US" sz="400" b="0" dirty="0">
                <a:latin typeface="Consolas" pitchFamily="49" charset="0"/>
                <a:cs typeface="+mn-cs"/>
              </a:rPr>
              <a:t>     </a:t>
            </a:r>
            <a:r>
              <a:rPr lang="en-US" sz="400" b="0" dirty="0" err="1">
                <a:latin typeface="Consolas" pitchFamily="49" charset="0"/>
                <a:cs typeface="+mn-cs"/>
              </a:rPr>
              <a:t>Iterable</a:t>
            </a:r>
            <a:r>
              <a:rPr lang="en-US" sz="400" b="0" dirty="0">
                <a:latin typeface="Consolas" pitchFamily="49" charset="0"/>
                <a:cs typeface="+mn-cs"/>
              </a:rPr>
              <a:t>&lt;</a:t>
            </a:r>
            <a:r>
              <a:rPr lang="en-US" sz="400" b="0" dirty="0" err="1">
                <a:latin typeface="Consolas" pitchFamily="49" charset="0"/>
                <a:cs typeface="+mn-cs"/>
              </a:rPr>
              <a:t>IntWritable</a:t>
            </a:r>
            <a:r>
              <a:rPr lang="en-US" sz="400" b="0" dirty="0">
                <a:latin typeface="Consolas" pitchFamily="49" charset="0"/>
                <a:cs typeface="+mn-cs"/>
              </a:rPr>
              <a:t>&gt; </a:t>
            </a:r>
            <a:r>
              <a:rPr lang="en-US" sz="400" b="0" dirty="0" err="1">
                <a:latin typeface="Consolas" pitchFamily="49" charset="0"/>
                <a:cs typeface="+mn-cs"/>
              </a:rPr>
              <a:t>val</a:t>
            </a:r>
            <a:r>
              <a:rPr lang="en-US" sz="400" b="0" dirty="0">
                <a:latin typeface="Consolas" pitchFamily="49" charset="0"/>
                <a:cs typeface="+mn-cs"/>
              </a:rPr>
              <a:t>, Context </a:t>
            </a:r>
            <a:r>
              <a:rPr lang="en-US" sz="400" b="0" dirty="0" err="1">
                <a:latin typeface="Consolas" pitchFamily="49" charset="0"/>
                <a:cs typeface="+mn-cs"/>
              </a:rPr>
              <a:t>context</a:t>
            </a:r>
            <a:r>
              <a:rPr lang="en-US" sz="400" b="0" dirty="0">
                <a:latin typeface="Consolas" pitchFamily="49" charset="0"/>
                <a:cs typeface="+mn-cs"/>
              </a:rPr>
              <a:t>){</a:t>
            </a:r>
          </a:p>
          <a:p>
            <a:pPr defTabSz="114300" fontAlgn="auto">
              <a:spcBef>
                <a:spcPts val="0"/>
              </a:spcBef>
              <a:spcAft>
                <a:spcPts val="0"/>
              </a:spcAft>
              <a:defRPr/>
            </a:pPr>
            <a:r>
              <a:rPr lang="en-US" sz="400" b="0" dirty="0">
                <a:latin typeface="Consolas" pitchFamily="49" charset="0"/>
                <a:cs typeface="+mn-cs"/>
              </a:rPr>
              <a:t>    </a:t>
            </a:r>
            <a:r>
              <a:rPr lang="en-US" sz="400" b="0" dirty="0" err="1">
                <a:latin typeface="Consolas" pitchFamily="49" charset="0"/>
                <a:cs typeface="+mn-cs"/>
              </a:rPr>
              <a:t>int</a:t>
            </a:r>
            <a:r>
              <a:rPr lang="en-US" sz="400" b="0" dirty="0">
                <a:latin typeface="Consolas" pitchFamily="49" charset="0"/>
                <a:cs typeface="+mn-cs"/>
              </a:rPr>
              <a:t> sum = 0;</a:t>
            </a:r>
          </a:p>
          <a:p>
            <a:pPr defTabSz="114300" fontAlgn="auto">
              <a:spcBef>
                <a:spcPts val="0"/>
              </a:spcBef>
              <a:spcAft>
                <a:spcPts val="0"/>
              </a:spcAft>
              <a:defRPr/>
            </a:pPr>
            <a:r>
              <a:rPr lang="en-US" sz="400" b="0" dirty="0">
                <a:latin typeface="Consolas" pitchFamily="49" charset="0"/>
                <a:cs typeface="+mn-cs"/>
              </a:rPr>
              <a:t>    for (</a:t>
            </a:r>
            <a:r>
              <a:rPr lang="en-US" sz="400" b="0" dirty="0" err="1">
                <a:latin typeface="Consolas" pitchFamily="49" charset="0"/>
                <a:cs typeface="+mn-cs"/>
              </a:rPr>
              <a:t>IntWritable</a:t>
            </a:r>
            <a:r>
              <a:rPr lang="en-US" sz="400" b="0" dirty="0">
                <a:latin typeface="Consolas" pitchFamily="49" charset="0"/>
                <a:cs typeface="+mn-cs"/>
              </a:rPr>
              <a:t> v : </a:t>
            </a:r>
            <a:r>
              <a:rPr lang="en-US" sz="400" b="0" dirty="0" err="1">
                <a:latin typeface="Consolas" pitchFamily="49" charset="0"/>
                <a:cs typeface="+mn-cs"/>
              </a:rPr>
              <a:t>val</a:t>
            </a:r>
            <a:r>
              <a:rPr lang="en-US" sz="400" b="0" dirty="0">
                <a:latin typeface="Consolas" pitchFamily="49" charset="0"/>
                <a:cs typeface="+mn-cs"/>
              </a:rPr>
              <a:t>) {</a:t>
            </a:r>
          </a:p>
          <a:p>
            <a:pPr defTabSz="114300" fontAlgn="auto">
              <a:spcBef>
                <a:spcPts val="0"/>
              </a:spcBef>
              <a:spcAft>
                <a:spcPts val="0"/>
              </a:spcAft>
              <a:defRPr/>
            </a:pPr>
            <a:r>
              <a:rPr lang="en-US" sz="400" b="0" dirty="0">
                <a:latin typeface="Consolas" pitchFamily="49" charset="0"/>
                <a:cs typeface="+mn-cs"/>
              </a:rPr>
              <a:t>      sum += </a:t>
            </a:r>
            <a:r>
              <a:rPr lang="en-US" sz="400" b="0" dirty="0" err="1">
                <a:latin typeface="Consolas" pitchFamily="49" charset="0"/>
                <a:cs typeface="+mn-cs"/>
              </a:rPr>
              <a:t>v.get</a:t>
            </a:r>
            <a:r>
              <a:rPr lang="en-US" sz="400" b="0" dirty="0">
                <a:latin typeface="Consolas" pitchFamily="49" charset="0"/>
                <a:cs typeface="+mn-cs"/>
              </a:rPr>
              <a:t>();</a:t>
            </a:r>
          </a:p>
          <a:p>
            <a:pPr defTabSz="114300" fontAlgn="auto">
              <a:spcBef>
                <a:spcPts val="0"/>
              </a:spcBef>
              <a:spcAft>
                <a:spcPts val="0"/>
              </a:spcAft>
              <a:defRPr/>
            </a:pPr>
            <a:endParaRPr lang="en-US" sz="400" b="0" dirty="0">
              <a:latin typeface="Consolas" pitchFamily="49" charset="0"/>
              <a:cs typeface="+mn-cs"/>
            </a:endParaRPr>
          </a:p>
          <a:p>
            <a:pPr defTabSz="114300" fontAlgn="auto">
              <a:spcBef>
                <a:spcPts val="0"/>
              </a:spcBef>
              <a:spcAft>
                <a:spcPts val="0"/>
              </a:spcAft>
              <a:defRPr/>
            </a:pPr>
            <a:r>
              <a:rPr lang="en-US" sz="400" b="0" dirty="0">
                <a:latin typeface="Consolas" pitchFamily="49" charset="0"/>
                <a:cs typeface="+mn-cs"/>
              </a:rPr>
              <a:t>. . .</a:t>
            </a:r>
          </a:p>
        </p:txBody>
      </p:sp>
      <p:sp>
        <p:nvSpPr>
          <p:cNvPr id="133174" name="Line 54"/>
          <p:cNvSpPr>
            <a:spLocks noChangeShapeType="1"/>
          </p:cNvSpPr>
          <p:nvPr/>
        </p:nvSpPr>
        <p:spPr bwMode="black">
          <a:xfrm flipV="1">
            <a:off x="1976438" y="4183063"/>
            <a:ext cx="1712912"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en-SG"/>
          </a:p>
        </p:txBody>
      </p:sp>
      <p:sp>
        <p:nvSpPr>
          <p:cNvPr id="133175" name="Text Box 55"/>
          <p:cNvSpPr txBox="1">
            <a:spLocks noChangeArrowheads="1"/>
          </p:cNvSpPr>
          <p:nvPr/>
        </p:nvSpPr>
        <p:spPr bwMode="black">
          <a:xfrm>
            <a:off x="1985963" y="4237038"/>
            <a:ext cx="168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r">
              <a:defRPr b="1">
                <a:solidFill>
                  <a:schemeClr val="tx1"/>
                </a:solidFill>
                <a:latin typeface="Arial" pitchFamily="34" charset="0"/>
                <a:cs typeface="Arial" pitchFamily="34" charset="0"/>
              </a:defRPr>
            </a:lvl1pPr>
            <a:lvl2pPr marL="37931725" indent="-37474525" algn="r">
              <a:defRPr b="1">
                <a:solidFill>
                  <a:schemeClr val="tx1"/>
                </a:solidFill>
                <a:latin typeface="Arial" pitchFamily="34" charset="0"/>
                <a:cs typeface="Arial" pitchFamily="34" charset="0"/>
              </a:defRPr>
            </a:lvl2pPr>
            <a:lvl3pPr>
              <a:defRPr b="1">
                <a:solidFill>
                  <a:schemeClr val="tx1"/>
                </a:solidFill>
                <a:latin typeface="Arial" pitchFamily="34" charset="0"/>
                <a:cs typeface="Arial" pitchFamily="34" charset="0"/>
              </a:defRPr>
            </a:lvl3pPr>
            <a:lvl4pPr>
              <a:defRPr b="1">
                <a:solidFill>
                  <a:schemeClr val="tx1"/>
                </a:solidFill>
                <a:latin typeface="Arial" pitchFamily="34" charset="0"/>
                <a:cs typeface="Arial" pitchFamily="34" charset="0"/>
              </a:defRPr>
            </a:lvl4pPr>
            <a:lvl5pPr>
              <a:defRPr b="1">
                <a:solidFill>
                  <a:schemeClr val="tx1"/>
                </a:solidFill>
                <a:latin typeface="Arial" pitchFamily="34" charset="0"/>
                <a:cs typeface="Arial" pitchFamily="34" charset="0"/>
              </a:defRPr>
            </a:lvl5pPr>
            <a:lvl6pPr marL="457200" fontAlgn="base">
              <a:spcBef>
                <a:spcPct val="0"/>
              </a:spcBef>
              <a:spcAft>
                <a:spcPct val="0"/>
              </a:spcAft>
              <a:defRPr b="1">
                <a:solidFill>
                  <a:schemeClr val="tx1"/>
                </a:solidFill>
                <a:latin typeface="Arial" pitchFamily="34" charset="0"/>
                <a:cs typeface="Arial" pitchFamily="34" charset="0"/>
              </a:defRPr>
            </a:lvl6pPr>
            <a:lvl7pPr marL="914400" fontAlgn="base">
              <a:spcBef>
                <a:spcPct val="0"/>
              </a:spcBef>
              <a:spcAft>
                <a:spcPct val="0"/>
              </a:spcAft>
              <a:defRPr b="1">
                <a:solidFill>
                  <a:schemeClr val="tx1"/>
                </a:solidFill>
                <a:latin typeface="Arial" pitchFamily="34" charset="0"/>
                <a:cs typeface="Arial" pitchFamily="34" charset="0"/>
              </a:defRPr>
            </a:lvl7pPr>
            <a:lvl8pPr marL="1371600" fontAlgn="base">
              <a:spcBef>
                <a:spcPct val="0"/>
              </a:spcBef>
              <a:spcAft>
                <a:spcPct val="0"/>
              </a:spcAft>
              <a:defRPr b="1">
                <a:solidFill>
                  <a:schemeClr val="tx1"/>
                </a:solidFill>
                <a:latin typeface="Arial" pitchFamily="34" charset="0"/>
                <a:cs typeface="Arial" pitchFamily="34" charset="0"/>
              </a:defRPr>
            </a:lvl8pPr>
            <a:lvl9pPr marL="1828800" fontAlgn="base">
              <a:spcBef>
                <a:spcPct val="0"/>
              </a:spcBef>
              <a:spcAft>
                <a:spcPct val="0"/>
              </a:spcAft>
              <a:defRPr b="1">
                <a:solidFill>
                  <a:schemeClr val="tx1"/>
                </a:solidFill>
                <a:latin typeface="Arial" pitchFamily="34" charset="0"/>
                <a:cs typeface="Arial" pitchFamily="34" charset="0"/>
              </a:defRPr>
            </a:lvl9pPr>
          </a:lstStyle>
          <a:p>
            <a:pPr algn="ctr"/>
            <a:r>
              <a:rPr lang="en-US" sz="1200" dirty="0">
                <a:ea typeface="SimSun" pitchFamily="2" charset="-122"/>
              </a:rPr>
              <a:t>Distribute map</a:t>
            </a:r>
            <a:br>
              <a:rPr lang="en-US" sz="1200" dirty="0">
                <a:ea typeface="SimSun" pitchFamily="2" charset="-122"/>
              </a:rPr>
            </a:br>
            <a:r>
              <a:rPr lang="en-US" sz="1200" dirty="0">
                <a:ea typeface="SimSun" pitchFamily="2" charset="-122"/>
              </a:rPr>
              <a:t>tasks to cluster</a:t>
            </a:r>
          </a:p>
        </p:txBody>
      </p:sp>
      <p:sp>
        <p:nvSpPr>
          <p:cNvPr id="133176" name="AutoShape 56"/>
          <p:cNvSpPr>
            <a:spLocks noChangeArrowheads="1"/>
          </p:cNvSpPr>
          <p:nvPr/>
        </p:nvSpPr>
        <p:spPr bwMode="black">
          <a:xfrm>
            <a:off x="4216400" y="4959350"/>
            <a:ext cx="77788" cy="66675"/>
          </a:xfrm>
          <a:prstGeom prst="cube">
            <a:avLst>
              <a:gd name="adj" fmla="val 25000"/>
            </a:avLst>
          </a:prstGeom>
          <a:solidFill>
            <a:srgbClr val="FF0000"/>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77" name="AutoShape 57"/>
          <p:cNvSpPr>
            <a:spLocks noChangeArrowheads="1"/>
          </p:cNvSpPr>
          <p:nvPr/>
        </p:nvSpPr>
        <p:spPr bwMode="black">
          <a:xfrm>
            <a:off x="4043363" y="4551363"/>
            <a:ext cx="77787" cy="66675"/>
          </a:xfrm>
          <a:prstGeom prst="cube">
            <a:avLst>
              <a:gd name="adj" fmla="val 25000"/>
            </a:avLst>
          </a:prstGeom>
          <a:solidFill>
            <a:srgbClr val="FF0000"/>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78" name="AutoShape 58"/>
          <p:cNvSpPr>
            <a:spLocks noChangeArrowheads="1"/>
          </p:cNvSpPr>
          <p:nvPr/>
        </p:nvSpPr>
        <p:spPr bwMode="black">
          <a:xfrm>
            <a:off x="4221163" y="4135438"/>
            <a:ext cx="77787" cy="66675"/>
          </a:xfrm>
          <a:prstGeom prst="cube">
            <a:avLst>
              <a:gd name="adj" fmla="val 25000"/>
            </a:avLst>
          </a:prstGeom>
          <a:solidFill>
            <a:srgbClr val="FF0000"/>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79" name="AutoShape 59"/>
          <p:cNvSpPr>
            <a:spLocks noChangeArrowheads="1"/>
          </p:cNvSpPr>
          <p:nvPr/>
        </p:nvSpPr>
        <p:spPr bwMode="black">
          <a:xfrm>
            <a:off x="4048125" y="3717925"/>
            <a:ext cx="77788" cy="66675"/>
          </a:xfrm>
          <a:prstGeom prst="cube">
            <a:avLst>
              <a:gd name="adj" fmla="val 25000"/>
            </a:avLst>
          </a:prstGeom>
          <a:solidFill>
            <a:srgbClr val="FF0000"/>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80" name="AutoShape 60"/>
          <p:cNvSpPr>
            <a:spLocks noChangeArrowheads="1"/>
          </p:cNvSpPr>
          <p:nvPr/>
        </p:nvSpPr>
        <p:spPr bwMode="black">
          <a:xfrm>
            <a:off x="4610100" y="4959350"/>
            <a:ext cx="77788" cy="66675"/>
          </a:xfrm>
          <a:prstGeom prst="cube">
            <a:avLst>
              <a:gd name="adj" fmla="val 25000"/>
            </a:avLst>
          </a:prstGeom>
          <a:solidFill>
            <a:srgbClr val="FF007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81" name="AutoShape 61"/>
          <p:cNvSpPr>
            <a:spLocks noChangeArrowheads="1"/>
          </p:cNvSpPr>
          <p:nvPr/>
        </p:nvSpPr>
        <p:spPr bwMode="black">
          <a:xfrm>
            <a:off x="4438650" y="4557713"/>
            <a:ext cx="77788" cy="66675"/>
          </a:xfrm>
          <a:prstGeom prst="cube">
            <a:avLst>
              <a:gd name="adj" fmla="val 25000"/>
            </a:avLst>
          </a:prstGeom>
          <a:solidFill>
            <a:srgbClr val="FF007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82" name="AutoShape 62"/>
          <p:cNvSpPr>
            <a:spLocks noChangeArrowheads="1"/>
          </p:cNvSpPr>
          <p:nvPr/>
        </p:nvSpPr>
        <p:spPr bwMode="black">
          <a:xfrm>
            <a:off x="4614863" y="4135438"/>
            <a:ext cx="77787" cy="66675"/>
          </a:xfrm>
          <a:prstGeom prst="cube">
            <a:avLst>
              <a:gd name="adj" fmla="val 25000"/>
            </a:avLst>
          </a:prstGeom>
          <a:solidFill>
            <a:srgbClr val="FF007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83" name="AutoShape 63"/>
          <p:cNvSpPr>
            <a:spLocks noChangeArrowheads="1"/>
          </p:cNvSpPr>
          <p:nvPr/>
        </p:nvSpPr>
        <p:spPr bwMode="black">
          <a:xfrm>
            <a:off x="4443413" y="3721100"/>
            <a:ext cx="77787" cy="66675"/>
          </a:xfrm>
          <a:prstGeom prst="cube">
            <a:avLst>
              <a:gd name="adj" fmla="val 25000"/>
            </a:avLst>
          </a:prstGeom>
          <a:solidFill>
            <a:srgbClr val="FF007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84" name="AutoShape 64"/>
          <p:cNvSpPr>
            <a:spLocks noChangeArrowheads="1"/>
          </p:cNvSpPr>
          <p:nvPr/>
        </p:nvSpPr>
        <p:spPr bwMode="black">
          <a:xfrm>
            <a:off x="5008563" y="4962525"/>
            <a:ext cx="77787" cy="66675"/>
          </a:xfrm>
          <a:prstGeom prst="cube">
            <a:avLst>
              <a:gd name="adj" fmla="val 25000"/>
            </a:avLst>
          </a:prstGeom>
          <a:solidFill>
            <a:srgbClr val="F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85" name="AutoShape 65"/>
          <p:cNvSpPr>
            <a:spLocks noChangeArrowheads="1"/>
          </p:cNvSpPr>
          <p:nvPr/>
        </p:nvSpPr>
        <p:spPr bwMode="black">
          <a:xfrm>
            <a:off x="4833938" y="4552950"/>
            <a:ext cx="77787" cy="66675"/>
          </a:xfrm>
          <a:prstGeom prst="cube">
            <a:avLst>
              <a:gd name="adj" fmla="val 25000"/>
            </a:avLst>
          </a:prstGeom>
          <a:solidFill>
            <a:srgbClr val="F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86" name="AutoShape 66"/>
          <p:cNvSpPr>
            <a:spLocks noChangeArrowheads="1"/>
          </p:cNvSpPr>
          <p:nvPr/>
        </p:nvSpPr>
        <p:spPr bwMode="black">
          <a:xfrm>
            <a:off x="5013325" y="4138613"/>
            <a:ext cx="77788" cy="66675"/>
          </a:xfrm>
          <a:prstGeom prst="cube">
            <a:avLst>
              <a:gd name="adj" fmla="val 25000"/>
            </a:avLst>
          </a:prstGeom>
          <a:solidFill>
            <a:srgbClr val="F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87" name="AutoShape 67"/>
          <p:cNvSpPr>
            <a:spLocks noChangeArrowheads="1"/>
          </p:cNvSpPr>
          <p:nvPr/>
        </p:nvSpPr>
        <p:spPr bwMode="black">
          <a:xfrm>
            <a:off x="4838700" y="3719513"/>
            <a:ext cx="77788" cy="66675"/>
          </a:xfrm>
          <a:prstGeom prst="cube">
            <a:avLst>
              <a:gd name="adj" fmla="val 25000"/>
            </a:avLst>
          </a:prstGeom>
          <a:solidFill>
            <a:srgbClr val="F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88" name="AutoShape 68"/>
          <p:cNvSpPr>
            <a:spLocks noChangeArrowheads="1"/>
          </p:cNvSpPr>
          <p:nvPr/>
        </p:nvSpPr>
        <p:spPr bwMode="black">
          <a:xfrm>
            <a:off x="5400675" y="4959350"/>
            <a:ext cx="77788" cy="66675"/>
          </a:xfrm>
          <a:prstGeom prst="cube">
            <a:avLst>
              <a:gd name="adj" fmla="val 25000"/>
            </a:avLst>
          </a:prstGeom>
          <a:solidFill>
            <a:srgbClr val="7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89" name="AutoShape 69"/>
          <p:cNvSpPr>
            <a:spLocks noChangeArrowheads="1"/>
          </p:cNvSpPr>
          <p:nvPr/>
        </p:nvSpPr>
        <p:spPr bwMode="black">
          <a:xfrm>
            <a:off x="5221288" y="4552950"/>
            <a:ext cx="77787" cy="66675"/>
          </a:xfrm>
          <a:prstGeom prst="cube">
            <a:avLst>
              <a:gd name="adj" fmla="val 25000"/>
            </a:avLst>
          </a:prstGeom>
          <a:solidFill>
            <a:srgbClr val="7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90" name="AutoShape 70"/>
          <p:cNvSpPr>
            <a:spLocks noChangeArrowheads="1"/>
          </p:cNvSpPr>
          <p:nvPr/>
        </p:nvSpPr>
        <p:spPr bwMode="black">
          <a:xfrm>
            <a:off x="5405438" y="4135438"/>
            <a:ext cx="77787" cy="66675"/>
          </a:xfrm>
          <a:prstGeom prst="cube">
            <a:avLst>
              <a:gd name="adj" fmla="val 25000"/>
            </a:avLst>
          </a:prstGeom>
          <a:solidFill>
            <a:srgbClr val="7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91" name="AutoShape 71"/>
          <p:cNvSpPr>
            <a:spLocks noChangeArrowheads="1"/>
          </p:cNvSpPr>
          <p:nvPr/>
        </p:nvSpPr>
        <p:spPr bwMode="black">
          <a:xfrm>
            <a:off x="5226050" y="3719513"/>
            <a:ext cx="77788" cy="66675"/>
          </a:xfrm>
          <a:prstGeom prst="cube">
            <a:avLst>
              <a:gd name="adj" fmla="val 25000"/>
            </a:avLst>
          </a:prstGeom>
          <a:solidFill>
            <a:srgbClr val="7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92" name="AutoShape 72"/>
          <p:cNvSpPr>
            <a:spLocks noChangeArrowheads="1"/>
          </p:cNvSpPr>
          <p:nvPr/>
        </p:nvSpPr>
        <p:spPr bwMode="black">
          <a:xfrm>
            <a:off x="5794375" y="4964113"/>
            <a:ext cx="77788" cy="66675"/>
          </a:xfrm>
          <a:prstGeom prst="cube">
            <a:avLst>
              <a:gd name="adj" fmla="val 25000"/>
            </a:avLst>
          </a:prstGeom>
          <a:solidFill>
            <a:srgbClr val="00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93" name="AutoShape 73"/>
          <p:cNvSpPr>
            <a:spLocks noChangeArrowheads="1"/>
          </p:cNvSpPr>
          <p:nvPr/>
        </p:nvSpPr>
        <p:spPr bwMode="black">
          <a:xfrm>
            <a:off x="5618163" y="4549775"/>
            <a:ext cx="77787" cy="66675"/>
          </a:xfrm>
          <a:prstGeom prst="cube">
            <a:avLst>
              <a:gd name="adj" fmla="val 25000"/>
            </a:avLst>
          </a:prstGeom>
          <a:solidFill>
            <a:srgbClr val="00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94" name="AutoShape 74"/>
          <p:cNvSpPr>
            <a:spLocks noChangeArrowheads="1"/>
          </p:cNvSpPr>
          <p:nvPr/>
        </p:nvSpPr>
        <p:spPr bwMode="black">
          <a:xfrm>
            <a:off x="5799138" y="4140200"/>
            <a:ext cx="77787" cy="66675"/>
          </a:xfrm>
          <a:prstGeom prst="cube">
            <a:avLst>
              <a:gd name="adj" fmla="val 25000"/>
            </a:avLst>
          </a:prstGeom>
          <a:solidFill>
            <a:srgbClr val="00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95" name="AutoShape 75"/>
          <p:cNvSpPr>
            <a:spLocks noChangeArrowheads="1"/>
          </p:cNvSpPr>
          <p:nvPr/>
        </p:nvSpPr>
        <p:spPr bwMode="black">
          <a:xfrm>
            <a:off x="5622925" y="3716338"/>
            <a:ext cx="77788" cy="66675"/>
          </a:xfrm>
          <a:prstGeom prst="cube">
            <a:avLst>
              <a:gd name="adj" fmla="val 25000"/>
            </a:avLst>
          </a:prstGeom>
          <a:solidFill>
            <a:srgbClr val="00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96" name="Text Box 76"/>
          <p:cNvSpPr txBox="1">
            <a:spLocks noChangeArrowheads="1"/>
          </p:cNvSpPr>
          <p:nvPr/>
        </p:nvSpPr>
        <p:spPr bwMode="black">
          <a:xfrm>
            <a:off x="4114800" y="3076575"/>
            <a:ext cx="1631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r">
              <a:defRPr b="1">
                <a:solidFill>
                  <a:schemeClr val="tx1"/>
                </a:solidFill>
                <a:latin typeface="Arial" pitchFamily="34" charset="0"/>
                <a:cs typeface="Arial" pitchFamily="34" charset="0"/>
              </a:defRPr>
            </a:lvl1pPr>
            <a:lvl2pPr marL="37931725" indent="-37474525" algn="r">
              <a:defRPr b="1">
                <a:solidFill>
                  <a:schemeClr val="tx1"/>
                </a:solidFill>
                <a:latin typeface="Arial" pitchFamily="34" charset="0"/>
                <a:cs typeface="Arial" pitchFamily="34" charset="0"/>
              </a:defRPr>
            </a:lvl2pPr>
            <a:lvl3pPr>
              <a:defRPr b="1">
                <a:solidFill>
                  <a:schemeClr val="tx1"/>
                </a:solidFill>
                <a:latin typeface="Arial" pitchFamily="34" charset="0"/>
                <a:cs typeface="Arial" pitchFamily="34" charset="0"/>
              </a:defRPr>
            </a:lvl3pPr>
            <a:lvl4pPr>
              <a:defRPr b="1">
                <a:solidFill>
                  <a:schemeClr val="tx1"/>
                </a:solidFill>
                <a:latin typeface="Arial" pitchFamily="34" charset="0"/>
                <a:cs typeface="Arial" pitchFamily="34" charset="0"/>
              </a:defRPr>
            </a:lvl4pPr>
            <a:lvl5pPr>
              <a:defRPr b="1">
                <a:solidFill>
                  <a:schemeClr val="tx1"/>
                </a:solidFill>
                <a:latin typeface="Arial" pitchFamily="34" charset="0"/>
                <a:cs typeface="Arial" pitchFamily="34" charset="0"/>
              </a:defRPr>
            </a:lvl5pPr>
            <a:lvl6pPr marL="457200" fontAlgn="base">
              <a:spcBef>
                <a:spcPct val="0"/>
              </a:spcBef>
              <a:spcAft>
                <a:spcPct val="0"/>
              </a:spcAft>
              <a:defRPr b="1">
                <a:solidFill>
                  <a:schemeClr val="tx1"/>
                </a:solidFill>
                <a:latin typeface="Arial" pitchFamily="34" charset="0"/>
                <a:cs typeface="Arial" pitchFamily="34" charset="0"/>
              </a:defRPr>
            </a:lvl6pPr>
            <a:lvl7pPr marL="914400" fontAlgn="base">
              <a:spcBef>
                <a:spcPct val="0"/>
              </a:spcBef>
              <a:spcAft>
                <a:spcPct val="0"/>
              </a:spcAft>
              <a:defRPr b="1">
                <a:solidFill>
                  <a:schemeClr val="tx1"/>
                </a:solidFill>
                <a:latin typeface="Arial" pitchFamily="34" charset="0"/>
                <a:cs typeface="Arial" pitchFamily="34" charset="0"/>
              </a:defRPr>
            </a:lvl7pPr>
            <a:lvl8pPr marL="1371600" fontAlgn="base">
              <a:spcBef>
                <a:spcPct val="0"/>
              </a:spcBef>
              <a:spcAft>
                <a:spcPct val="0"/>
              </a:spcAft>
              <a:defRPr b="1">
                <a:solidFill>
                  <a:schemeClr val="tx1"/>
                </a:solidFill>
                <a:latin typeface="Arial" pitchFamily="34" charset="0"/>
                <a:cs typeface="Arial" pitchFamily="34" charset="0"/>
              </a:defRPr>
            </a:lvl8pPr>
            <a:lvl9pPr marL="1828800" fontAlgn="base">
              <a:spcBef>
                <a:spcPct val="0"/>
              </a:spcBef>
              <a:spcAft>
                <a:spcPct val="0"/>
              </a:spcAft>
              <a:defRPr b="1">
                <a:solidFill>
                  <a:schemeClr val="tx1"/>
                </a:solidFill>
                <a:latin typeface="Arial" pitchFamily="34" charset="0"/>
                <a:cs typeface="Arial" pitchFamily="34" charset="0"/>
              </a:defRPr>
            </a:lvl9pPr>
          </a:lstStyle>
          <a:p>
            <a:pPr algn="ctr"/>
            <a:r>
              <a:rPr lang="en-US" sz="1200">
                <a:ea typeface="SimSun" pitchFamily="2" charset="-122"/>
              </a:rPr>
              <a:t>Hadoop Data Nodes</a:t>
            </a:r>
          </a:p>
        </p:txBody>
      </p:sp>
      <p:sp>
        <p:nvSpPr>
          <p:cNvPr id="133197" name="AutoShape 77"/>
          <p:cNvSpPr>
            <a:spLocks noChangeArrowheads="1"/>
          </p:cNvSpPr>
          <p:nvPr/>
        </p:nvSpPr>
        <p:spPr bwMode="black">
          <a:xfrm>
            <a:off x="5794375" y="5143500"/>
            <a:ext cx="77788" cy="66675"/>
          </a:xfrm>
          <a:prstGeom prst="cube">
            <a:avLst>
              <a:gd name="adj" fmla="val 25000"/>
            </a:avLst>
          </a:prstGeom>
          <a:solidFill>
            <a:srgbClr val="FF0000"/>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98" name="AutoShape 78"/>
          <p:cNvSpPr>
            <a:spLocks noChangeArrowheads="1"/>
          </p:cNvSpPr>
          <p:nvPr/>
        </p:nvSpPr>
        <p:spPr bwMode="black">
          <a:xfrm>
            <a:off x="5399088" y="5143500"/>
            <a:ext cx="77787" cy="66675"/>
          </a:xfrm>
          <a:prstGeom prst="cube">
            <a:avLst>
              <a:gd name="adj" fmla="val 25000"/>
            </a:avLst>
          </a:prstGeom>
          <a:solidFill>
            <a:srgbClr val="FF007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199" name="AutoShape 79"/>
          <p:cNvSpPr>
            <a:spLocks noChangeArrowheads="1"/>
          </p:cNvSpPr>
          <p:nvPr/>
        </p:nvSpPr>
        <p:spPr bwMode="black">
          <a:xfrm>
            <a:off x="5010150" y="5140325"/>
            <a:ext cx="77788" cy="66675"/>
          </a:xfrm>
          <a:prstGeom prst="cube">
            <a:avLst>
              <a:gd name="adj" fmla="val 25000"/>
            </a:avLst>
          </a:prstGeom>
          <a:solidFill>
            <a:srgbClr val="F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00" name="AutoShape 80"/>
          <p:cNvSpPr>
            <a:spLocks noChangeArrowheads="1"/>
          </p:cNvSpPr>
          <p:nvPr/>
        </p:nvSpPr>
        <p:spPr bwMode="black">
          <a:xfrm>
            <a:off x="4222750" y="5143500"/>
            <a:ext cx="77788" cy="66675"/>
          </a:xfrm>
          <a:prstGeom prst="cube">
            <a:avLst>
              <a:gd name="adj" fmla="val 25000"/>
            </a:avLst>
          </a:prstGeom>
          <a:solidFill>
            <a:srgbClr val="00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01" name="AutoShape 81"/>
          <p:cNvSpPr>
            <a:spLocks noChangeArrowheads="1"/>
          </p:cNvSpPr>
          <p:nvPr/>
        </p:nvSpPr>
        <p:spPr bwMode="black">
          <a:xfrm>
            <a:off x="4610100" y="5143500"/>
            <a:ext cx="77788" cy="66675"/>
          </a:xfrm>
          <a:prstGeom prst="cube">
            <a:avLst>
              <a:gd name="adj" fmla="val 25000"/>
            </a:avLst>
          </a:prstGeom>
          <a:solidFill>
            <a:srgbClr val="7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02" name="AutoShape 82"/>
          <p:cNvSpPr>
            <a:spLocks noChangeArrowheads="1"/>
          </p:cNvSpPr>
          <p:nvPr/>
        </p:nvSpPr>
        <p:spPr bwMode="black">
          <a:xfrm>
            <a:off x="5794375" y="5221288"/>
            <a:ext cx="77788" cy="66675"/>
          </a:xfrm>
          <a:prstGeom prst="cube">
            <a:avLst>
              <a:gd name="adj" fmla="val 25000"/>
            </a:avLst>
          </a:prstGeom>
          <a:solidFill>
            <a:srgbClr val="FF0000"/>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03" name="AutoShape 83"/>
          <p:cNvSpPr>
            <a:spLocks noChangeArrowheads="1"/>
          </p:cNvSpPr>
          <p:nvPr/>
        </p:nvSpPr>
        <p:spPr bwMode="black">
          <a:xfrm>
            <a:off x="5399088" y="5221288"/>
            <a:ext cx="77787" cy="66675"/>
          </a:xfrm>
          <a:prstGeom prst="cube">
            <a:avLst>
              <a:gd name="adj" fmla="val 25000"/>
            </a:avLst>
          </a:prstGeom>
          <a:solidFill>
            <a:srgbClr val="FF007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04" name="AutoShape 84"/>
          <p:cNvSpPr>
            <a:spLocks noChangeArrowheads="1"/>
          </p:cNvSpPr>
          <p:nvPr/>
        </p:nvSpPr>
        <p:spPr bwMode="black">
          <a:xfrm>
            <a:off x="5010150" y="5218113"/>
            <a:ext cx="77788" cy="66675"/>
          </a:xfrm>
          <a:prstGeom prst="cube">
            <a:avLst>
              <a:gd name="adj" fmla="val 25000"/>
            </a:avLst>
          </a:prstGeom>
          <a:solidFill>
            <a:srgbClr val="F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05" name="AutoShape 85"/>
          <p:cNvSpPr>
            <a:spLocks noChangeArrowheads="1"/>
          </p:cNvSpPr>
          <p:nvPr/>
        </p:nvSpPr>
        <p:spPr bwMode="black">
          <a:xfrm>
            <a:off x="4222750" y="5221288"/>
            <a:ext cx="77788" cy="66675"/>
          </a:xfrm>
          <a:prstGeom prst="cube">
            <a:avLst>
              <a:gd name="adj" fmla="val 25000"/>
            </a:avLst>
          </a:prstGeom>
          <a:solidFill>
            <a:srgbClr val="00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06" name="AutoShape 86"/>
          <p:cNvSpPr>
            <a:spLocks noChangeArrowheads="1"/>
          </p:cNvSpPr>
          <p:nvPr/>
        </p:nvSpPr>
        <p:spPr bwMode="black">
          <a:xfrm>
            <a:off x="4610100" y="5221288"/>
            <a:ext cx="77788" cy="66675"/>
          </a:xfrm>
          <a:prstGeom prst="cube">
            <a:avLst>
              <a:gd name="adj" fmla="val 25000"/>
            </a:avLst>
          </a:prstGeom>
          <a:solidFill>
            <a:srgbClr val="7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07" name="AutoShape 87"/>
          <p:cNvSpPr>
            <a:spLocks noChangeArrowheads="1"/>
          </p:cNvSpPr>
          <p:nvPr/>
        </p:nvSpPr>
        <p:spPr bwMode="black">
          <a:xfrm>
            <a:off x="5795963" y="5299075"/>
            <a:ext cx="77787" cy="66675"/>
          </a:xfrm>
          <a:prstGeom prst="cube">
            <a:avLst>
              <a:gd name="adj" fmla="val 25000"/>
            </a:avLst>
          </a:prstGeom>
          <a:solidFill>
            <a:srgbClr val="FF0000"/>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08" name="AutoShape 88"/>
          <p:cNvSpPr>
            <a:spLocks noChangeArrowheads="1"/>
          </p:cNvSpPr>
          <p:nvPr/>
        </p:nvSpPr>
        <p:spPr bwMode="black">
          <a:xfrm>
            <a:off x="5400675" y="5299075"/>
            <a:ext cx="77788" cy="66675"/>
          </a:xfrm>
          <a:prstGeom prst="cube">
            <a:avLst>
              <a:gd name="adj" fmla="val 25000"/>
            </a:avLst>
          </a:prstGeom>
          <a:solidFill>
            <a:srgbClr val="FF007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09" name="AutoShape 89"/>
          <p:cNvSpPr>
            <a:spLocks noChangeArrowheads="1"/>
          </p:cNvSpPr>
          <p:nvPr/>
        </p:nvSpPr>
        <p:spPr bwMode="black">
          <a:xfrm>
            <a:off x="5011738" y="5295900"/>
            <a:ext cx="77787" cy="66675"/>
          </a:xfrm>
          <a:prstGeom prst="cube">
            <a:avLst>
              <a:gd name="adj" fmla="val 25000"/>
            </a:avLst>
          </a:prstGeom>
          <a:solidFill>
            <a:srgbClr val="F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10" name="AutoShape 90"/>
          <p:cNvSpPr>
            <a:spLocks noChangeArrowheads="1"/>
          </p:cNvSpPr>
          <p:nvPr/>
        </p:nvSpPr>
        <p:spPr bwMode="black">
          <a:xfrm>
            <a:off x="4222750" y="5299075"/>
            <a:ext cx="77788" cy="66675"/>
          </a:xfrm>
          <a:prstGeom prst="cube">
            <a:avLst>
              <a:gd name="adj" fmla="val 25000"/>
            </a:avLst>
          </a:prstGeom>
          <a:solidFill>
            <a:srgbClr val="00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11" name="AutoShape 91"/>
          <p:cNvSpPr>
            <a:spLocks noChangeArrowheads="1"/>
          </p:cNvSpPr>
          <p:nvPr/>
        </p:nvSpPr>
        <p:spPr bwMode="black">
          <a:xfrm>
            <a:off x="4610100" y="5299075"/>
            <a:ext cx="77788" cy="66675"/>
          </a:xfrm>
          <a:prstGeom prst="cube">
            <a:avLst>
              <a:gd name="adj" fmla="val 25000"/>
            </a:avLst>
          </a:prstGeom>
          <a:solidFill>
            <a:srgbClr val="7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12" name="AutoShape 92"/>
          <p:cNvSpPr>
            <a:spLocks noChangeArrowheads="1"/>
          </p:cNvSpPr>
          <p:nvPr/>
        </p:nvSpPr>
        <p:spPr bwMode="black">
          <a:xfrm>
            <a:off x="5794375" y="5064125"/>
            <a:ext cx="77788" cy="66675"/>
          </a:xfrm>
          <a:prstGeom prst="cube">
            <a:avLst>
              <a:gd name="adj" fmla="val 25000"/>
            </a:avLst>
          </a:prstGeom>
          <a:solidFill>
            <a:srgbClr val="FF0000"/>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13" name="AutoShape 93"/>
          <p:cNvSpPr>
            <a:spLocks noChangeArrowheads="1"/>
          </p:cNvSpPr>
          <p:nvPr/>
        </p:nvSpPr>
        <p:spPr bwMode="black">
          <a:xfrm>
            <a:off x="5399088" y="5064125"/>
            <a:ext cx="77787" cy="66675"/>
          </a:xfrm>
          <a:prstGeom prst="cube">
            <a:avLst>
              <a:gd name="adj" fmla="val 25000"/>
            </a:avLst>
          </a:prstGeom>
          <a:solidFill>
            <a:srgbClr val="FF007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14" name="AutoShape 94"/>
          <p:cNvSpPr>
            <a:spLocks noChangeArrowheads="1"/>
          </p:cNvSpPr>
          <p:nvPr/>
        </p:nvSpPr>
        <p:spPr bwMode="black">
          <a:xfrm>
            <a:off x="5010150" y="5060950"/>
            <a:ext cx="77788" cy="66675"/>
          </a:xfrm>
          <a:prstGeom prst="cube">
            <a:avLst>
              <a:gd name="adj" fmla="val 25000"/>
            </a:avLst>
          </a:prstGeom>
          <a:solidFill>
            <a:srgbClr val="F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15" name="AutoShape 95"/>
          <p:cNvSpPr>
            <a:spLocks noChangeArrowheads="1"/>
          </p:cNvSpPr>
          <p:nvPr/>
        </p:nvSpPr>
        <p:spPr bwMode="black">
          <a:xfrm>
            <a:off x="4222750" y="5064125"/>
            <a:ext cx="77788" cy="66675"/>
          </a:xfrm>
          <a:prstGeom prst="cube">
            <a:avLst>
              <a:gd name="adj" fmla="val 25000"/>
            </a:avLst>
          </a:prstGeom>
          <a:solidFill>
            <a:srgbClr val="00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16" name="AutoShape 96"/>
          <p:cNvSpPr>
            <a:spLocks noChangeArrowheads="1"/>
          </p:cNvSpPr>
          <p:nvPr/>
        </p:nvSpPr>
        <p:spPr bwMode="black">
          <a:xfrm>
            <a:off x="4610100" y="5064125"/>
            <a:ext cx="77788" cy="66675"/>
          </a:xfrm>
          <a:prstGeom prst="cube">
            <a:avLst>
              <a:gd name="adj" fmla="val 25000"/>
            </a:avLst>
          </a:prstGeom>
          <a:solidFill>
            <a:srgbClr val="7F00FF"/>
          </a:solidFill>
          <a:ln w="3175">
            <a:solidFill>
              <a:schemeClr val="tx1"/>
            </a:solidFill>
            <a:miter lim="800000"/>
            <a:headEnd/>
            <a:tailEnd/>
          </a:ln>
        </p:spPr>
        <p:txBody>
          <a:bodyPr wrap="none" lIns="92075" tIns="46038" rIns="92075" bIns="46038" anchor="ctr"/>
          <a:lstStyle/>
          <a:p>
            <a:endParaRPr lang="en-US" b="0">
              <a:ea typeface="SimSun" pitchFamily="2" charset="-122"/>
            </a:endParaRPr>
          </a:p>
        </p:txBody>
      </p:sp>
      <p:sp>
        <p:nvSpPr>
          <p:cNvPr id="133217" name="AutoShape 97"/>
          <p:cNvSpPr>
            <a:spLocks noChangeArrowheads="1"/>
          </p:cNvSpPr>
          <p:nvPr/>
        </p:nvSpPr>
        <p:spPr bwMode="black">
          <a:xfrm>
            <a:off x="4079875" y="4921250"/>
            <a:ext cx="377825" cy="354013"/>
          </a:xfrm>
          <a:prstGeom prst="cube">
            <a:avLst>
              <a:gd name="adj" fmla="val 25000"/>
            </a:avLst>
          </a:prstGeom>
          <a:gradFill rotWithShape="1">
            <a:gsLst>
              <a:gs pos="0">
                <a:srgbClr val="0000FF"/>
              </a:gs>
              <a:gs pos="100000">
                <a:srgbClr val="FF6600"/>
              </a:gs>
            </a:gsLst>
            <a:lin ang="5400000" scaled="1"/>
          </a:gradFill>
          <a:ln w="9525">
            <a:solidFill>
              <a:schemeClr val="tx1"/>
            </a:solidFill>
            <a:miter lim="800000"/>
            <a:headEnd/>
            <a:tailEnd/>
          </a:ln>
        </p:spPr>
        <p:txBody>
          <a:bodyPr wrap="none" lIns="92075" tIns="46038" rIns="92075" bIns="46038" anchor="ctr"/>
          <a:lstStyle/>
          <a:p>
            <a:endParaRPr lang="en-US" b="0">
              <a:ea typeface="SimSun" pitchFamily="2" charset="-122"/>
            </a:endParaRPr>
          </a:p>
        </p:txBody>
      </p:sp>
      <p:cxnSp>
        <p:nvCxnSpPr>
          <p:cNvPr id="133218" name="AutoShape 98"/>
          <p:cNvCxnSpPr>
            <a:cxnSpLocks noChangeShapeType="1"/>
          </p:cNvCxnSpPr>
          <p:nvPr/>
        </p:nvCxnSpPr>
        <p:spPr bwMode="black">
          <a:xfrm rot="16200000" flipV="1">
            <a:off x="3706813" y="5024437"/>
            <a:ext cx="273050" cy="269875"/>
          </a:xfrm>
          <a:prstGeom prst="curvedConnector4">
            <a:avLst>
              <a:gd name="adj1" fmla="val -99421"/>
              <a:gd name="adj2" fmla="val 201176"/>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Group 99"/>
          <p:cNvGrpSpPr>
            <a:grpSpLocks/>
          </p:cNvGrpSpPr>
          <p:nvPr/>
        </p:nvGrpSpPr>
        <p:grpSpPr bwMode="auto">
          <a:xfrm>
            <a:off x="1536700" y="5243513"/>
            <a:ext cx="3390900" cy="920750"/>
            <a:chOff x="968" y="3286"/>
            <a:chExt cx="2136" cy="580"/>
          </a:xfrm>
        </p:grpSpPr>
        <p:cxnSp>
          <p:nvCxnSpPr>
            <p:cNvPr id="601188" name="AutoShape 100"/>
            <p:cNvCxnSpPr>
              <a:cxnSpLocks noChangeShapeType="1"/>
            </p:cNvCxnSpPr>
            <p:nvPr/>
          </p:nvCxnSpPr>
          <p:spPr bwMode="black">
            <a:xfrm rot="5400000">
              <a:off x="2588" y="3349"/>
              <a:ext cx="580" cy="453"/>
            </a:xfrm>
            <a:prstGeom prst="curvedConnector2">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01189" name="AutoShape 101"/>
            <p:cNvCxnSpPr>
              <a:cxnSpLocks noChangeShapeType="1"/>
            </p:cNvCxnSpPr>
            <p:nvPr/>
          </p:nvCxnSpPr>
          <p:spPr bwMode="black">
            <a:xfrm flipH="1">
              <a:off x="968" y="3866"/>
              <a:ext cx="1683" cy="0"/>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601190" name="Footer Placeholder 3"/>
          <p:cNvSpPr txBox="1">
            <a:spLocks noGrp="1"/>
          </p:cNvSpPr>
          <p:nvPr/>
        </p:nvSpPr>
        <p:spPr bwMode="auto">
          <a:xfrm>
            <a:off x="317500" y="6499225"/>
            <a:ext cx="57023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b="1">
                <a:solidFill>
                  <a:schemeClr val="tx1"/>
                </a:solidFill>
                <a:latin typeface="Arial" pitchFamily="34" charset="0"/>
                <a:cs typeface="Arial" pitchFamily="34" charset="0"/>
              </a:defRPr>
            </a:lvl1pPr>
            <a:lvl2pPr marL="742950" indent="-285750" algn="r">
              <a:defRPr b="1">
                <a:solidFill>
                  <a:schemeClr val="tx1"/>
                </a:solidFill>
                <a:latin typeface="Arial" pitchFamily="34" charset="0"/>
                <a:cs typeface="Arial" pitchFamily="34" charset="0"/>
              </a:defRPr>
            </a:lvl2pPr>
            <a:lvl3pPr marL="1143000" indent="-228600" algn="r">
              <a:defRPr b="1">
                <a:solidFill>
                  <a:schemeClr val="tx1"/>
                </a:solidFill>
                <a:latin typeface="Arial" pitchFamily="34" charset="0"/>
                <a:cs typeface="Arial" pitchFamily="34" charset="0"/>
              </a:defRPr>
            </a:lvl3pPr>
            <a:lvl4pPr marL="1600200" indent="-228600" algn="r">
              <a:defRPr b="1">
                <a:solidFill>
                  <a:schemeClr val="tx1"/>
                </a:solidFill>
                <a:latin typeface="Arial" pitchFamily="34" charset="0"/>
                <a:cs typeface="Arial" pitchFamily="34" charset="0"/>
              </a:defRPr>
            </a:lvl4pPr>
            <a:lvl5pPr marL="2057400" indent="-228600" algn="r">
              <a:defRPr b="1">
                <a:solidFill>
                  <a:schemeClr val="tx1"/>
                </a:solidFill>
                <a:latin typeface="Arial" pitchFamily="34" charset="0"/>
                <a:cs typeface="Arial" pitchFamily="34" charset="0"/>
              </a:defRPr>
            </a:lvl5pPr>
            <a:lvl6pPr marL="2514600" indent="-228600" algn="r" fontAlgn="base">
              <a:spcBef>
                <a:spcPct val="0"/>
              </a:spcBef>
              <a:spcAft>
                <a:spcPct val="0"/>
              </a:spcAft>
              <a:defRPr b="1">
                <a:solidFill>
                  <a:schemeClr val="tx1"/>
                </a:solidFill>
                <a:latin typeface="Arial" pitchFamily="34" charset="0"/>
                <a:cs typeface="Arial" pitchFamily="34" charset="0"/>
              </a:defRPr>
            </a:lvl6pPr>
            <a:lvl7pPr marL="2971800" indent="-228600" algn="r" fontAlgn="base">
              <a:spcBef>
                <a:spcPct val="0"/>
              </a:spcBef>
              <a:spcAft>
                <a:spcPct val="0"/>
              </a:spcAft>
              <a:defRPr b="1">
                <a:solidFill>
                  <a:schemeClr val="tx1"/>
                </a:solidFill>
                <a:latin typeface="Arial" pitchFamily="34" charset="0"/>
                <a:cs typeface="Arial" pitchFamily="34" charset="0"/>
              </a:defRPr>
            </a:lvl7pPr>
            <a:lvl8pPr marL="3429000" indent="-228600" algn="r" fontAlgn="base">
              <a:spcBef>
                <a:spcPct val="0"/>
              </a:spcBef>
              <a:spcAft>
                <a:spcPct val="0"/>
              </a:spcAft>
              <a:defRPr b="1">
                <a:solidFill>
                  <a:schemeClr val="tx1"/>
                </a:solidFill>
                <a:latin typeface="Arial" pitchFamily="34" charset="0"/>
                <a:cs typeface="Arial" pitchFamily="34" charset="0"/>
              </a:defRPr>
            </a:lvl8pPr>
            <a:lvl9pPr marL="3886200" indent="-228600" algn="r" fontAlgn="base">
              <a:spcBef>
                <a:spcPct val="0"/>
              </a:spcBef>
              <a:spcAft>
                <a:spcPct val="0"/>
              </a:spcAft>
              <a:defRPr b="1">
                <a:solidFill>
                  <a:schemeClr val="tx1"/>
                </a:solidFill>
                <a:latin typeface="Arial" pitchFamily="34" charset="0"/>
                <a:cs typeface="Arial" pitchFamily="34" charset="0"/>
              </a:defRPr>
            </a:lvl9pPr>
          </a:lstStyle>
          <a:p>
            <a:pPr algn="l"/>
            <a:r>
              <a:rPr lang="en-US" sz="1000" b="0"/>
              <a:t>Introduction to Hadoop</a:t>
            </a:r>
          </a:p>
        </p:txBody>
      </p:sp>
    </p:spTree>
    <p:extLst>
      <p:ext uri="{BB962C8B-B14F-4D97-AF65-F5344CB8AC3E}">
        <p14:creationId xmlns:p14="http://schemas.microsoft.com/office/powerpoint/2010/main" val="2140046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96"/>
                                        </p:tgtEl>
                                        <p:attrNameLst>
                                          <p:attrName>style.visibility</p:attrName>
                                        </p:attrNameLst>
                                      </p:cBhvr>
                                      <p:to>
                                        <p:strVal val="visible"/>
                                      </p:to>
                                    </p:set>
                                    <p:animEffect transition="in" filter="blinds(horizontal)">
                                      <p:cBhvr>
                                        <p:cTn id="7" dur="500"/>
                                        <p:tgtEl>
                                          <p:spTgt spid="133196"/>
                                        </p:tgtEl>
                                      </p:cBhvr>
                                    </p:animEffect>
                                  </p:childTnLst>
                                </p:cTn>
                              </p:par>
                              <p:par>
                                <p:cTn id="8" presetID="1"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3314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3314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314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314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314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315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315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3315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315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315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315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315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315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315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315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316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3316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3316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3316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3164"/>
                                        </p:tgtEl>
                                        <p:attrNameLst>
                                          <p:attrName>style.visibility</p:attrName>
                                        </p:attrNameLst>
                                      </p:cBhvr>
                                      <p:to>
                                        <p:strVal val="visible"/>
                                      </p:to>
                                    </p:set>
                                  </p:childTnLst>
                                </p:cTn>
                              </p:par>
                              <p:par>
                                <p:cTn id="50" presetID="3" presetClass="entr" presetSubtype="10" fill="hold" grpId="0" nodeType="withEffect">
                                  <p:stCondLst>
                                    <p:cond delay="0"/>
                                  </p:stCondLst>
                                  <p:childTnLst>
                                    <p:set>
                                      <p:cBhvr>
                                        <p:cTn id="51" dur="1" fill="hold">
                                          <p:stCondLst>
                                            <p:cond delay="0"/>
                                          </p:stCondLst>
                                        </p:cTn>
                                        <p:tgtEl>
                                          <p:spTgt spid="133173"/>
                                        </p:tgtEl>
                                        <p:attrNameLst>
                                          <p:attrName>style.visibility</p:attrName>
                                        </p:attrNameLst>
                                      </p:cBhvr>
                                      <p:to>
                                        <p:strVal val="visible"/>
                                      </p:to>
                                    </p:set>
                                    <p:animEffect transition="in" filter="blinds(horizontal)">
                                      <p:cBhvr>
                                        <p:cTn id="52" dur="500"/>
                                        <p:tgtEl>
                                          <p:spTgt spid="13317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33167"/>
                                        </p:tgtEl>
                                        <p:attrNameLst>
                                          <p:attrName>style.visibility</p:attrName>
                                        </p:attrNameLst>
                                      </p:cBhvr>
                                      <p:to>
                                        <p:strVal val="visible"/>
                                      </p:to>
                                    </p:set>
                                    <p:animEffect transition="in" filter="blinds(horizontal)">
                                      <p:cBhvr>
                                        <p:cTn id="55" dur="500"/>
                                        <p:tgtEl>
                                          <p:spTgt spid="133167"/>
                                        </p:tgtEl>
                                      </p:cBhvr>
                                    </p:animEffect>
                                  </p:childTnLst>
                                </p:cTn>
                              </p:par>
                              <p:par>
                                <p:cTn id="56" presetID="3" presetClass="entr" presetSubtype="10" fill="hold" nodeType="withEffect">
                                  <p:stCondLst>
                                    <p:cond delay="0"/>
                                  </p:stCondLst>
                                  <p:childTnLst>
                                    <p:set>
                                      <p:cBhvr>
                                        <p:cTn id="57" dur="1" fill="hold">
                                          <p:stCondLst>
                                            <p:cond delay="0"/>
                                          </p:stCondLst>
                                        </p:cTn>
                                        <p:tgtEl>
                                          <p:spTgt spid="133168"/>
                                        </p:tgtEl>
                                        <p:attrNameLst>
                                          <p:attrName>style.visibility</p:attrName>
                                        </p:attrNameLst>
                                      </p:cBhvr>
                                      <p:to>
                                        <p:strVal val="visible"/>
                                      </p:to>
                                    </p:set>
                                    <p:animEffect transition="in" filter="blinds(horizontal)">
                                      <p:cBhvr>
                                        <p:cTn id="58" dur="500"/>
                                        <p:tgtEl>
                                          <p:spTgt spid="133168"/>
                                        </p:tgtEl>
                                      </p:cBhvr>
                                    </p:animEffect>
                                  </p:childTnLst>
                                </p:cTn>
                              </p:par>
                              <p:par>
                                <p:cTn id="59" presetID="3" presetClass="entr" presetSubtype="10" fill="hold" nodeType="withEffect">
                                  <p:stCondLst>
                                    <p:cond delay="0"/>
                                  </p:stCondLst>
                                  <p:childTnLst>
                                    <p:set>
                                      <p:cBhvr>
                                        <p:cTn id="60" dur="1" fill="hold">
                                          <p:stCondLst>
                                            <p:cond delay="0"/>
                                          </p:stCondLst>
                                        </p:cTn>
                                        <p:tgtEl>
                                          <p:spTgt spid="133169">
                                            <p:txEl>
                                              <p:pRg st="0" end="0"/>
                                            </p:txEl>
                                          </p:spTgt>
                                        </p:tgtEl>
                                        <p:attrNameLst>
                                          <p:attrName>style.visibility</p:attrName>
                                        </p:attrNameLst>
                                      </p:cBhvr>
                                      <p:to>
                                        <p:strVal val="visible"/>
                                      </p:to>
                                    </p:set>
                                    <p:animEffect transition="in" filter="blinds(horizontal)">
                                      <p:cBhvr>
                                        <p:cTn id="61" dur="500"/>
                                        <p:tgtEl>
                                          <p:spTgt spid="133169">
                                            <p:txEl>
                                              <p:pRg st="0" end="0"/>
                                            </p:txEl>
                                          </p:spTgt>
                                        </p:tgtEl>
                                      </p:cBhvr>
                                    </p:animEffect>
                                  </p:childTnLst>
                                </p:cTn>
                              </p:par>
                            </p:childTnLst>
                          </p:cTn>
                        </p:par>
                        <p:par>
                          <p:cTn id="62" fill="hold" nodeType="afterGroup">
                            <p:stCondLst>
                              <p:cond delay="500"/>
                            </p:stCondLst>
                            <p:childTnLst>
                              <p:par>
                                <p:cTn id="63" presetID="0" presetClass="path" presetSubtype="0" accel="50000" decel="50000" fill="hold" grpId="1" nodeType="afterEffect">
                                  <p:stCondLst>
                                    <p:cond delay="0"/>
                                  </p:stCondLst>
                                  <p:childTnLst>
                                    <p:animMotion origin="layout" path="M -3.61111E-6 -1.85185E-6 C 0.03802 0.00162 0.15573 -0.00463 0.23125 0.01042 C 0.3066 0.0257 0.40556 0.07639 0.45209 0.09398 " pathEditMode="relative" rAng="0" ptsTypes="aaa">
                                      <p:cBhvr>
                                        <p:cTn id="64" dur="2000" fill="hold"/>
                                        <p:tgtEl>
                                          <p:spTgt spid="133145"/>
                                        </p:tgtEl>
                                        <p:attrNameLst>
                                          <p:attrName>ppt_x</p:attrName>
                                          <p:attrName>ppt_y</p:attrName>
                                        </p:attrNameLst>
                                      </p:cBhvr>
                                      <p:rCtr x="22604" y="4468"/>
                                    </p:animMotion>
                                  </p:childTnLst>
                                </p:cTn>
                              </p:par>
                              <p:par>
                                <p:cTn id="65" presetID="0" presetClass="path" presetSubtype="0" accel="50000" decel="50000" fill="hold" grpId="1" nodeType="withEffect">
                                  <p:stCondLst>
                                    <p:cond delay="0"/>
                                  </p:stCondLst>
                                  <p:childTnLst>
                                    <p:animMotion origin="layout" path="M 0.00052 0.0007 C 0.01129 -0.00393 0.02223 -0.01134 0.06563 -0.02592 C 0.10903 -0.04051 0.22032 -0.07546 0.26129 -0.08819 " pathEditMode="relative" rAng="0" ptsTypes="aaa">
                                      <p:cBhvr>
                                        <p:cTn id="66" dur="2000" fill="hold"/>
                                        <p:tgtEl>
                                          <p:spTgt spid="133146"/>
                                        </p:tgtEl>
                                        <p:attrNameLst>
                                          <p:attrName>ppt_x</p:attrName>
                                          <p:attrName>ppt_y</p:attrName>
                                        </p:attrNameLst>
                                      </p:cBhvr>
                                      <p:rCtr x="13038" y="-4444"/>
                                    </p:animMotion>
                                  </p:childTnLst>
                                </p:cTn>
                              </p:par>
                              <p:par>
                                <p:cTn id="67" presetID="0" presetClass="path" presetSubtype="0" accel="50000" decel="50000" fill="hold" grpId="1" nodeType="withEffect">
                                  <p:stCondLst>
                                    <p:cond delay="0"/>
                                  </p:stCondLst>
                                  <p:childTnLst>
                                    <p:animMotion origin="layout" path="M 0.00087 -3.33333E-6 C 0.00469 -0.00139 0.01025 -0.00648 0.02483 -0.00949 C 0.03907 -0.0125 0.0698 -0.01713 0.08733 -0.01828 C 0.10521 -0.01944 0.11459 -0.01759 0.1323 -0.01828 C 0.15052 -0.01828 0.17657 -0.01875 0.19514 -0.0199 C 0.21337 -0.0206 0.22917 -0.02245 0.24358 -0.02384 C 0.25799 -0.025 0.27379 -0.02708 0.2816 -0.02731 " pathEditMode="relative" rAng="0" ptsTypes="aaaaaaa">
                                      <p:cBhvr>
                                        <p:cTn id="68" dur="2000" fill="hold"/>
                                        <p:tgtEl>
                                          <p:spTgt spid="133147"/>
                                        </p:tgtEl>
                                        <p:attrNameLst>
                                          <p:attrName>ppt_x</p:attrName>
                                          <p:attrName>ppt_y</p:attrName>
                                        </p:attrNameLst>
                                      </p:cBhvr>
                                      <p:rCtr x="14028" y="-1366"/>
                                    </p:animMotion>
                                  </p:childTnLst>
                                </p:cTn>
                              </p:par>
                              <p:par>
                                <p:cTn id="69" presetID="0" presetClass="path" presetSubtype="0" accel="50000" decel="50000" fill="hold" grpId="1" nodeType="withEffect">
                                  <p:stCondLst>
                                    <p:cond delay="0"/>
                                  </p:stCondLst>
                                  <p:childTnLst>
                                    <p:animMotion origin="layout" path="M -3.61111E-6 0.00093 C 0.0165 -0.0037 0.04202 -0.0118 0.1 -0.02662 C 0.15799 -0.0412 0.29618 -0.07662 0.34792 -0.08958 " pathEditMode="relative" rAng="0" ptsTypes="aaa">
                                      <p:cBhvr>
                                        <p:cTn id="70" dur="2000" fill="hold"/>
                                        <p:tgtEl>
                                          <p:spTgt spid="133148"/>
                                        </p:tgtEl>
                                        <p:attrNameLst>
                                          <p:attrName>ppt_x</p:attrName>
                                          <p:attrName>ppt_y</p:attrName>
                                        </p:attrNameLst>
                                      </p:cBhvr>
                                      <p:rCtr x="17396" y="-4537"/>
                                    </p:animMotion>
                                  </p:childTnLst>
                                </p:cTn>
                              </p:par>
                              <p:par>
                                <p:cTn id="71" presetID="0" presetClass="path" presetSubtype="0" accel="50000" decel="50000" fill="hold" grpId="1" nodeType="withEffect">
                                  <p:stCondLst>
                                    <p:cond delay="0"/>
                                  </p:stCondLst>
                                  <p:childTnLst>
                                    <p:animMotion origin="layout" path="M -3.61111E-6 0.00023 C 0.00591 -0.00162 0.01841 -0.00949 0.0375 -0.0125 C 0.0566 -0.01551 0.09236 -0.01736 0.11511 -0.01805 C 0.13785 -0.01852 0.15052 -0.01736 0.17396 -0.01805 C 0.19792 -0.01805 0.2316 -0.01852 0.25573 -0.01967 C 0.27986 -0.02037 0.30052 -0.02222 0.31927 -0.02338 C 0.33802 -0.02453 0.35764 -0.02708 0.36823 -0.02731 " pathEditMode="relative" rAng="0" ptsTypes="aaaaaaa">
                                      <p:cBhvr>
                                        <p:cTn id="72" dur="2000" fill="hold"/>
                                        <p:tgtEl>
                                          <p:spTgt spid="133149"/>
                                        </p:tgtEl>
                                        <p:attrNameLst>
                                          <p:attrName>ppt_x</p:attrName>
                                          <p:attrName>ppt_y</p:attrName>
                                        </p:attrNameLst>
                                      </p:cBhvr>
                                      <p:rCtr x="18403" y="-1389"/>
                                    </p:animMotion>
                                  </p:childTnLst>
                                </p:cTn>
                              </p:par>
                              <p:par>
                                <p:cTn id="73" presetID="0" presetClass="path" presetSubtype="0" accel="50000" decel="50000" fill="hold" grpId="1" nodeType="withEffect">
                                  <p:stCondLst>
                                    <p:cond delay="0"/>
                                  </p:stCondLst>
                                  <p:childTnLst>
                                    <p:animMotion origin="layout" path="M 0.00035 -0.00069 C 0.0375 -0.00671 0.15365 -0.02106 0.2257 -0.03541 C 0.29809 -0.05 0.39046 -0.07824 0.43403 -0.08889 " pathEditMode="relative" rAng="0" ptsTypes="aaa">
                                      <p:cBhvr>
                                        <p:cTn id="74" dur="2000" fill="hold"/>
                                        <p:tgtEl>
                                          <p:spTgt spid="133150"/>
                                        </p:tgtEl>
                                        <p:attrNameLst>
                                          <p:attrName>ppt_x</p:attrName>
                                          <p:attrName>ppt_y</p:attrName>
                                        </p:attrNameLst>
                                      </p:cBhvr>
                                      <p:rCtr x="21684" y="-4421"/>
                                    </p:animMotion>
                                  </p:childTnLst>
                                </p:cTn>
                              </p:par>
                              <p:par>
                                <p:cTn id="75" presetID="0" presetClass="path" presetSubtype="0" accel="50000" decel="50000" fill="hold" grpId="1" nodeType="withEffect">
                                  <p:stCondLst>
                                    <p:cond delay="0"/>
                                  </p:stCondLst>
                                  <p:childTnLst>
                                    <p:animMotion origin="layout" path="M 0.00035 -3.33333E-6 C 0.00747 -0.00208 0.0198 -0.0081 0.04358 -0.01111 C 0.06719 -0.01412 0.11441 -0.01666 0.14323 -0.01782 C 0.17205 -0.01898 0.18733 -0.01736 0.2165 -0.01782 C 0.24584 -0.01782 0.28802 -0.01828 0.31789 -0.01967 C 0.34792 -0.02014 0.37414 -0.02199 0.39671 -0.02338 C 0.41945 -0.02453 0.44167 -0.02708 0.45365 -0.02731 " pathEditMode="relative" rAng="0" ptsTypes="aaaaaaa">
                                      <p:cBhvr>
                                        <p:cTn id="76" dur="2000" fill="hold"/>
                                        <p:tgtEl>
                                          <p:spTgt spid="133151"/>
                                        </p:tgtEl>
                                        <p:attrNameLst>
                                          <p:attrName>ppt_x</p:attrName>
                                          <p:attrName>ppt_y</p:attrName>
                                        </p:attrNameLst>
                                      </p:cBhvr>
                                      <p:rCtr x="22656" y="-1366"/>
                                    </p:animMotion>
                                  </p:childTnLst>
                                </p:cTn>
                              </p:par>
                              <p:par>
                                <p:cTn id="77" presetID="0" presetClass="path" presetSubtype="0" accel="50000" decel="50000" fill="hold" grpId="1" nodeType="withEffect">
                                  <p:stCondLst>
                                    <p:cond delay="0"/>
                                  </p:stCondLst>
                                  <p:childTnLst>
                                    <p:animMotion origin="layout" path="M -3.61111E-6 0.00023 C 0.03368 -0.00139 0.13247 -0.01412 0.20486 -0.00972 C 0.27691 -0.00463 0.39584 0.02454 0.43421 0.03172 " pathEditMode="relative" rAng="0" ptsTypes="aaa">
                                      <p:cBhvr>
                                        <p:cTn id="78" dur="2000" fill="hold"/>
                                        <p:tgtEl>
                                          <p:spTgt spid="133152"/>
                                        </p:tgtEl>
                                        <p:attrNameLst>
                                          <p:attrName>ppt_x</p:attrName>
                                          <p:attrName>ppt_y</p:attrName>
                                        </p:attrNameLst>
                                      </p:cBhvr>
                                      <p:rCtr x="21701" y="856"/>
                                    </p:animMotion>
                                  </p:childTnLst>
                                </p:cTn>
                              </p:par>
                              <p:par>
                                <p:cTn id="79" presetID="0" presetClass="path" presetSubtype="0" accel="50000" decel="50000" fill="hold" grpId="1" nodeType="withEffect">
                                  <p:stCondLst>
                                    <p:cond delay="0"/>
                                  </p:stCondLst>
                                  <p:childTnLst>
                                    <p:animMotion origin="layout" path="M -3.61111E-6 0.00023 C 0.01927 -0.00139 0.07396 -0.01365 0.11771 -0.00926 C 0.16146 -0.00393 0.23733 0.02431 0.26198 0.03125 " pathEditMode="relative" rAng="0" ptsTypes="aaa">
                                      <p:cBhvr>
                                        <p:cTn id="80" dur="2000" fill="hold"/>
                                        <p:tgtEl>
                                          <p:spTgt spid="133153"/>
                                        </p:tgtEl>
                                        <p:attrNameLst>
                                          <p:attrName>ppt_x</p:attrName>
                                          <p:attrName>ppt_y</p:attrName>
                                        </p:attrNameLst>
                                      </p:cBhvr>
                                      <p:rCtr x="13090" y="856"/>
                                    </p:animMotion>
                                  </p:childTnLst>
                                </p:cTn>
                              </p:par>
                              <p:par>
                                <p:cTn id="81" presetID="0" presetClass="path" presetSubtype="0" accel="50000" decel="50000" fill="hold" grpId="1" nodeType="withEffect">
                                  <p:stCondLst>
                                    <p:cond delay="0"/>
                                  </p:stCondLst>
                                  <p:childTnLst>
                                    <p:animMotion origin="layout" path="M -3.61111E-6 0.00047 C 0.00539 -0.00092 0.01615 -0.00602 0.03421 -0.0081 C 0.05191 -0.01041 0.08195 -0.0118 0.10799 -0.0118 C 0.13421 -0.0118 0.14983 -0.01481 0.18941 -0.0081 C 0.22934 -0.00115 0.31459 0.02292 0.34792 0.03172 " pathEditMode="relative" rAng="0" ptsTypes="aaaaa">
                                      <p:cBhvr>
                                        <p:cTn id="82" dur="2000" fill="hold"/>
                                        <p:tgtEl>
                                          <p:spTgt spid="133154"/>
                                        </p:tgtEl>
                                        <p:attrNameLst>
                                          <p:attrName>ppt_x</p:attrName>
                                          <p:attrName>ppt_y</p:attrName>
                                        </p:attrNameLst>
                                      </p:cBhvr>
                                      <p:rCtr x="17396" y="787"/>
                                    </p:animMotion>
                                  </p:childTnLst>
                                </p:cTn>
                              </p:par>
                              <p:par>
                                <p:cTn id="83" presetID="0" presetClass="path" presetSubtype="0" accel="50000" decel="50000" fill="hold" grpId="1" nodeType="withEffect">
                                  <p:stCondLst>
                                    <p:cond delay="0"/>
                                  </p:stCondLst>
                                  <p:childTnLst>
                                    <p:animMotion origin="layout" path="M -3.61111E-6 -3.33333E-6 C 0.02726 0.00186 0.10434 -0.00324 0.16528 0.01204 C 0.22639 0.02801 0.32414 0.07686 0.36615 0.09375 " pathEditMode="relative" rAng="0" ptsTypes="aaa">
                                      <p:cBhvr>
                                        <p:cTn id="84" dur="2000" fill="hold"/>
                                        <p:tgtEl>
                                          <p:spTgt spid="133155"/>
                                        </p:tgtEl>
                                        <p:attrNameLst>
                                          <p:attrName>ppt_x</p:attrName>
                                          <p:attrName>ppt_y</p:attrName>
                                        </p:attrNameLst>
                                      </p:cBhvr>
                                      <p:rCtr x="18299" y="4514"/>
                                    </p:animMotion>
                                  </p:childTnLst>
                                </p:cTn>
                              </p:par>
                              <p:par>
                                <p:cTn id="85" presetID="0" presetClass="path" presetSubtype="0" accel="50000" decel="50000" fill="hold" grpId="1" nodeType="withEffect">
                                  <p:stCondLst>
                                    <p:cond delay="0"/>
                                  </p:stCondLst>
                                  <p:childTnLst>
                                    <p:animMotion origin="layout" path="M -3.61111E-6 -0.00046 C 0.01441 0.00255 0.04098 0.00186 0.08785 0.01783 C 0.13473 0.03357 0.24132 0.07709 0.2816 0.09306 " pathEditMode="relative" rAng="0" ptsTypes="aaa">
                                      <p:cBhvr>
                                        <p:cTn id="86" dur="2000" fill="hold"/>
                                        <p:tgtEl>
                                          <p:spTgt spid="133156"/>
                                        </p:tgtEl>
                                        <p:attrNameLst>
                                          <p:attrName>ppt_x</p:attrName>
                                          <p:attrName>ppt_y</p:attrName>
                                        </p:attrNameLst>
                                      </p:cBhvr>
                                      <p:rCtr x="14080" y="4676"/>
                                    </p:animMotion>
                                  </p:childTnLst>
                                </p:cTn>
                              </p:par>
                              <p:par>
                                <p:cTn id="87" presetID="0" presetClass="path" presetSubtype="0" accel="50000" decel="50000" fill="hold" grpId="1" nodeType="withEffect">
                                  <p:stCondLst>
                                    <p:cond delay="0"/>
                                  </p:stCondLst>
                                  <p:childTnLst>
                                    <p:animMotion origin="layout" path="M 0.00052 -0.00023 C 0.03473 -0.00717 0.14236 -0.02754 0.20747 -0.04213 C 0.27257 -0.05717 0.35313 -0.07939 0.3915 -0.08889 " pathEditMode="relative" rAng="0" ptsTypes="aaa">
                                      <p:cBhvr>
                                        <p:cTn id="88" dur="2000" fill="hold"/>
                                        <p:tgtEl>
                                          <p:spTgt spid="133157"/>
                                        </p:tgtEl>
                                        <p:attrNameLst>
                                          <p:attrName>ppt_x</p:attrName>
                                          <p:attrName>ppt_y</p:attrName>
                                        </p:attrNameLst>
                                      </p:cBhvr>
                                      <p:rCtr x="19549" y="-4444"/>
                                    </p:animMotion>
                                  </p:childTnLst>
                                </p:cTn>
                              </p:par>
                              <p:par>
                                <p:cTn id="89" presetID="0" presetClass="path" presetSubtype="0" accel="50000" decel="50000" fill="hold" grpId="1" nodeType="withEffect">
                                  <p:stCondLst>
                                    <p:cond delay="0"/>
                                  </p:stCondLst>
                                  <p:childTnLst>
                                    <p:animMotion origin="layout" path="M 0.00087 0.0007 C 0.00782 -0.00185 0.02171 -0.00902 0.04271 -0.01203 C 0.06355 -0.01504 0.10191 -0.01759 0.12691 -0.01852 C 0.15174 -0.01967 0.16615 -0.01852 0.19219 -0.01852 C 0.21806 -0.01852 0.25573 -0.01689 0.28282 -0.01759 C 0.30973 -0.01805 0.33247 -0.02083 0.35365 -0.02268 C 0.37483 -0.02453 0.39861 -0.02639 0.41059 -0.02731 " pathEditMode="relative" rAng="0" ptsTypes="aaaaaaa">
                                      <p:cBhvr>
                                        <p:cTn id="90" dur="2000" fill="hold"/>
                                        <p:tgtEl>
                                          <p:spTgt spid="133158"/>
                                        </p:tgtEl>
                                        <p:attrNameLst>
                                          <p:attrName>ppt_x</p:attrName>
                                          <p:attrName>ppt_y</p:attrName>
                                        </p:attrNameLst>
                                      </p:cBhvr>
                                      <p:rCtr x="20486" y="-1412"/>
                                    </p:animMotion>
                                  </p:childTnLst>
                                </p:cTn>
                              </p:par>
                              <p:par>
                                <p:cTn id="91" presetID="0" presetClass="path" presetSubtype="0" accel="50000" decel="50000" fill="hold" grpId="1" nodeType="withEffect">
                                  <p:stCondLst>
                                    <p:cond delay="0"/>
                                  </p:stCondLst>
                                  <p:childTnLst>
                                    <p:animMotion origin="layout" path="M 0.00035 -0.00023 C 0.00521 -0.00139 0.01389 -0.00602 0.03056 -0.00902 C 0.0474 -0.0118 0.08004 -0.01527 0.1 -0.01643 C 0.12014 -0.01759 0.13073 -0.01643 0.15105 -0.01643 C 0.17153 -0.01643 0.20191 -0.01597 0.22292 -0.01597 C 0.24393 -0.01597 0.26094 -0.01597 0.27761 -0.01759 C 0.29427 -0.01944 0.31337 -0.02569 0.32275 -0.02801 " pathEditMode="relative" rAng="0" ptsTypes="aaaaaaa">
                                      <p:cBhvr>
                                        <p:cTn id="92" dur="2000" fill="hold"/>
                                        <p:tgtEl>
                                          <p:spTgt spid="133159"/>
                                        </p:tgtEl>
                                        <p:attrNameLst>
                                          <p:attrName>ppt_x</p:attrName>
                                          <p:attrName>ppt_y</p:attrName>
                                        </p:attrNameLst>
                                      </p:cBhvr>
                                      <p:rCtr x="16111" y="-1389"/>
                                    </p:animMotion>
                                  </p:childTnLst>
                                </p:cTn>
                              </p:par>
                              <p:par>
                                <p:cTn id="93" presetID="0" presetClass="path" presetSubtype="0" accel="50000" decel="50000" fill="hold" grpId="1" nodeType="withEffect">
                                  <p:stCondLst>
                                    <p:cond delay="0"/>
                                  </p:stCondLst>
                                  <p:childTnLst>
                                    <p:animMotion origin="layout" path="M -3.61111E-6 0.00162 C 0.029 -0.00023 0.10903 -0.01296 0.17414 -0.00833 C 0.23907 -0.0037 0.34497 0.02292 0.39028 0.03172 " pathEditMode="relative" rAng="0" ptsTypes="aaa">
                                      <p:cBhvr>
                                        <p:cTn id="94" dur="2000" fill="hold"/>
                                        <p:tgtEl>
                                          <p:spTgt spid="133160"/>
                                        </p:tgtEl>
                                        <p:attrNameLst>
                                          <p:attrName>ppt_x</p:attrName>
                                          <p:attrName>ppt_y</p:attrName>
                                        </p:attrNameLst>
                                      </p:cBhvr>
                                      <p:rCtr x="19514" y="764"/>
                                    </p:animMotion>
                                  </p:childTnLst>
                                </p:cTn>
                              </p:par>
                              <p:par>
                                <p:cTn id="95" presetID="0" presetClass="path" presetSubtype="0" accel="50000" decel="50000" fill="hold" grpId="1" nodeType="withEffect">
                                  <p:stCondLst>
                                    <p:cond delay="0"/>
                                  </p:stCondLst>
                                  <p:childTnLst>
                                    <p:animMotion origin="layout" path="M 0.00052 0.00371 C 0.00539 0.00278 0.0007 -0.00208 0.0316 -0.00231 C 0.0625 -0.00277 0.13993 -0.00509 0.18594 0.00047 C 0.23195 0.00602 0.2816 0.02477 0.30677 0.03125 " pathEditMode="relative" rAng="0" ptsTypes="aaaa">
                                      <p:cBhvr>
                                        <p:cTn id="96" dur="2000" fill="hold"/>
                                        <p:tgtEl>
                                          <p:spTgt spid="133161"/>
                                        </p:tgtEl>
                                        <p:attrNameLst>
                                          <p:attrName>ppt_x</p:attrName>
                                          <p:attrName>ppt_y</p:attrName>
                                        </p:attrNameLst>
                                      </p:cBhvr>
                                      <p:rCtr x="15313" y="926"/>
                                    </p:animMotion>
                                  </p:childTnLst>
                                </p:cTn>
                              </p:par>
                              <p:par>
                                <p:cTn id="97" presetID="0" presetClass="path" presetSubtype="0" accel="50000" decel="50000" fill="hold" grpId="1" nodeType="withEffect">
                                  <p:stCondLst>
                                    <p:cond delay="0"/>
                                  </p:stCondLst>
                                  <p:childTnLst>
                                    <p:animMotion origin="layout" path="M -3.61111E-6 0.0007 C 0.02778 0.0007 0.1 -0.01365 0.16806 0.00139 C 0.23594 0.01667 0.35816 0.07408 0.40886 0.09375 " pathEditMode="relative" rAng="0" ptsTypes="aaa">
                                      <p:cBhvr>
                                        <p:cTn id="98" dur="2000" fill="hold"/>
                                        <p:tgtEl>
                                          <p:spTgt spid="133162"/>
                                        </p:tgtEl>
                                        <p:attrNameLst>
                                          <p:attrName>ppt_x</p:attrName>
                                          <p:attrName>ppt_y</p:attrName>
                                        </p:attrNameLst>
                                      </p:cBhvr>
                                      <p:rCtr x="20434" y="3935"/>
                                    </p:animMotion>
                                  </p:childTnLst>
                                </p:cTn>
                              </p:par>
                              <p:par>
                                <p:cTn id="99" presetID="0" presetClass="path" presetSubtype="0" accel="50000" decel="50000" fill="hold" grpId="1" nodeType="withEffect">
                                  <p:stCondLst>
                                    <p:cond delay="0"/>
                                  </p:stCondLst>
                                  <p:childTnLst>
                                    <p:animMotion origin="layout" path="M -3.61111E-6 0.00116 C 0.02101 0.00324 0.07292 -0.00162 0.12639 0.01343 C 0.17986 0.02871 0.28056 0.07616 0.32136 0.09306 " pathEditMode="relative" rAng="0" ptsTypes="aaa">
                                      <p:cBhvr>
                                        <p:cTn id="100" dur="2000" fill="hold"/>
                                        <p:tgtEl>
                                          <p:spTgt spid="133163"/>
                                        </p:tgtEl>
                                        <p:attrNameLst>
                                          <p:attrName>ppt_x</p:attrName>
                                          <p:attrName>ppt_y</p:attrName>
                                        </p:attrNameLst>
                                      </p:cBhvr>
                                      <p:rCtr x="16059" y="4444"/>
                                    </p:animMotion>
                                  </p:childTnLst>
                                </p:cTn>
                              </p:par>
                              <p:par>
                                <p:cTn id="101" presetID="0" presetClass="path" presetSubtype="0" accel="50000" decel="50000" fill="hold" grpId="1" nodeType="withEffect">
                                  <p:stCondLst>
                                    <p:cond delay="0"/>
                                  </p:stCondLst>
                                  <p:childTnLst>
                                    <p:animMotion origin="layout" path="M -3.61111E-6 -0.00023 C 0.02153 -0.00671 0.07796 -0.02268 0.12882 -0.0375 C 0.17969 -0.05254 0.2691 -0.0787 0.30591 -0.08958 " pathEditMode="relative" rAng="0" ptsTypes="aaa">
                                      <p:cBhvr>
                                        <p:cTn id="102" dur="2000" fill="hold"/>
                                        <p:tgtEl>
                                          <p:spTgt spid="133164"/>
                                        </p:tgtEl>
                                        <p:attrNameLst>
                                          <p:attrName>ppt_x</p:attrName>
                                          <p:attrName>ppt_y</p:attrName>
                                        </p:attrNameLst>
                                      </p:cBhvr>
                                      <p:rCtr x="15295" y="-4468"/>
                                    </p:animMotion>
                                  </p:childTnLst>
                                </p:cTn>
                              </p:par>
                            </p:childTnLst>
                          </p:cTn>
                        </p:par>
                        <p:par>
                          <p:cTn id="103" fill="hold" nodeType="afterGroup">
                            <p:stCondLst>
                              <p:cond delay="2500"/>
                            </p:stCondLst>
                            <p:childTnLst>
                              <p:par>
                                <p:cTn id="104" presetID="1" presetClass="entr" presetSubtype="0" fill="hold" grpId="0" nodeType="afterEffect">
                                  <p:stCondLst>
                                    <p:cond delay="0"/>
                                  </p:stCondLst>
                                  <p:childTnLst>
                                    <p:set>
                                      <p:cBhvr>
                                        <p:cTn id="105" dur="1" fill="hold">
                                          <p:stCondLst>
                                            <p:cond delay="0"/>
                                          </p:stCondLst>
                                        </p:cTn>
                                        <p:tgtEl>
                                          <p:spTgt spid="133122"/>
                                        </p:tgtEl>
                                        <p:attrNameLst>
                                          <p:attrName>style.visibility</p:attrName>
                                        </p:attrNameLst>
                                      </p:cBhvr>
                                      <p:to>
                                        <p:strVal val="visible"/>
                                      </p:to>
                                    </p:set>
                                  </p:childTnLst>
                                </p:cTn>
                              </p:par>
                            </p:childTnLst>
                          </p:cTn>
                        </p:par>
                        <p:par>
                          <p:cTn id="106" fill="hold" nodeType="afterGroup">
                            <p:stCondLst>
                              <p:cond delay="2500"/>
                            </p:stCondLst>
                            <p:childTnLst>
                              <p:par>
                                <p:cTn id="107" presetID="10" presetClass="entr" presetSubtype="0" fill="hold" grpId="0" nodeType="afterEffect">
                                  <p:stCondLst>
                                    <p:cond delay="0"/>
                                  </p:stCondLst>
                                  <p:childTnLst>
                                    <p:set>
                                      <p:cBhvr>
                                        <p:cTn id="108" dur="1" fill="hold">
                                          <p:stCondLst>
                                            <p:cond delay="0"/>
                                          </p:stCondLst>
                                        </p:cTn>
                                        <p:tgtEl>
                                          <p:spTgt spid="133174"/>
                                        </p:tgtEl>
                                        <p:attrNameLst>
                                          <p:attrName>style.visibility</p:attrName>
                                        </p:attrNameLst>
                                      </p:cBhvr>
                                      <p:to>
                                        <p:strVal val="visible"/>
                                      </p:to>
                                    </p:set>
                                    <p:animEffect transition="in" filter="fade">
                                      <p:cBhvr>
                                        <p:cTn id="109" dur="1000"/>
                                        <p:tgtEl>
                                          <p:spTgt spid="13317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33175"/>
                                        </p:tgtEl>
                                        <p:attrNameLst>
                                          <p:attrName>style.visibility</p:attrName>
                                        </p:attrNameLst>
                                      </p:cBhvr>
                                      <p:to>
                                        <p:strVal val="visible"/>
                                      </p:to>
                                    </p:set>
                                    <p:animEffect transition="in" filter="fade">
                                      <p:cBhvr>
                                        <p:cTn id="112" dur="1000"/>
                                        <p:tgtEl>
                                          <p:spTgt spid="133175"/>
                                        </p:tgtEl>
                                      </p:cBhvr>
                                    </p:animEffect>
                                  </p:childTnLst>
                                </p:cTn>
                              </p:par>
                            </p:childTnLst>
                          </p:cTn>
                        </p:par>
                        <p:par>
                          <p:cTn id="113" fill="hold" nodeType="afterGroup">
                            <p:stCondLst>
                              <p:cond delay="3500"/>
                            </p:stCondLst>
                            <p:childTnLst>
                              <p:par>
                                <p:cTn id="114" presetID="10" presetClass="entr" presetSubtype="0" fill="hold" grpId="0" nodeType="afterEffect">
                                  <p:stCondLst>
                                    <p:cond delay="0"/>
                                  </p:stCondLst>
                                  <p:childTnLst>
                                    <p:set>
                                      <p:cBhvr>
                                        <p:cTn id="115" dur="1" fill="hold">
                                          <p:stCondLst>
                                            <p:cond delay="0"/>
                                          </p:stCondLst>
                                        </p:cTn>
                                        <p:tgtEl>
                                          <p:spTgt spid="133176"/>
                                        </p:tgtEl>
                                        <p:attrNameLst>
                                          <p:attrName>style.visibility</p:attrName>
                                        </p:attrNameLst>
                                      </p:cBhvr>
                                      <p:to>
                                        <p:strVal val="visible"/>
                                      </p:to>
                                    </p:set>
                                    <p:animEffect transition="in" filter="fade">
                                      <p:cBhvr>
                                        <p:cTn id="116" dur="2000"/>
                                        <p:tgtEl>
                                          <p:spTgt spid="13317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33177"/>
                                        </p:tgtEl>
                                        <p:attrNameLst>
                                          <p:attrName>style.visibility</p:attrName>
                                        </p:attrNameLst>
                                      </p:cBhvr>
                                      <p:to>
                                        <p:strVal val="visible"/>
                                      </p:to>
                                    </p:set>
                                    <p:animEffect transition="in" filter="fade">
                                      <p:cBhvr>
                                        <p:cTn id="119" dur="2000"/>
                                        <p:tgtEl>
                                          <p:spTgt spid="133177"/>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33178"/>
                                        </p:tgtEl>
                                        <p:attrNameLst>
                                          <p:attrName>style.visibility</p:attrName>
                                        </p:attrNameLst>
                                      </p:cBhvr>
                                      <p:to>
                                        <p:strVal val="visible"/>
                                      </p:to>
                                    </p:set>
                                    <p:animEffect transition="in" filter="fade">
                                      <p:cBhvr>
                                        <p:cTn id="122" dur="2000"/>
                                        <p:tgtEl>
                                          <p:spTgt spid="133178"/>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33179"/>
                                        </p:tgtEl>
                                        <p:attrNameLst>
                                          <p:attrName>style.visibility</p:attrName>
                                        </p:attrNameLst>
                                      </p:cBhvr>
                                      <p:to>
                                        <p:strVal val="visible"/>
                                      </p:to>
                                    </p:set>
                                    <p:animEffect transition="in" filter="fade">
                                      <p:cBhvr>
                                        <p:cTn id="125" dur="2000"/>
                                        <p:tgtEl>
                                          <p:spTgt spid="13317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33180"/>
                                        </p:tgtEl>
                                        <p:attrNameLst>
                                          <p:attrName>style.visibility</p:attrName>
                                        </p:attrNameLst>
                                      </p:cBhvr>
                                      <p:to>
                                        <p:strVal val="visible"/>
                                      </p:to>
                                    </p:set>
                                    <p:animEffect transition="in" filter="fade">
                                      <p:cBhvr>
                                        <p:cTn id="128" dur="2000"/>
                                        <p:tgtEl>
                                          <p:spTgt spid="13318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33181"/>
                                        </p:tgtEl>
                                        <p:attrNameLst>
                                          <p:attrName>style.visibility</p:attrName>
                                        </p:attrNameLst>
                                      </p:cBhvr>
                                      <p:to>
                                        <p:strVal val="visible"/>
                                      </p:to>
                                    </p:set>
                                    <p:animEffect transition="in" filter="fade">
                                      <p:cBhvr>
                                        <p:cTn id="131" dur="2000"/>
                                        <p:tgtEl>
                                          <p:spTgt spid="13318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33182"/>
                                        </p:tgtEl>
                                        <p:attrNameLst>
                                          <p:attrName>style.visibility</p:attrName>
                                        </p:attrNameLst>
                                      </p:cBhvr>
                                      <p:to>
                                        <p:strVal val="visible"/>
                                      </p:to>
                                    </p:set>
                                    <p:animEffect transition="in" filter="fade">
                                      <p:cBhvr>
                                        <p:cTn id="134" dur="2000"/>
                                        <p:tgtEl>
                                          <p:spTgt spid="13318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33183"/>
                                        </p:tgtEl>
                                        <p:attrNameLst>
                                          <p:attrName>style.visibility</p:attrName>
                                        </p:attrNameLst>
                                      </p:cBhvr>
                                      <p:to>
                                        <p:strVal val="visible"/>
                                      </p:to>
                                    </p:set>
                                    <p:animEffect transition="in" filter="fade">
                                      <p:cBhvr>
                                        <p:cTn id="137" dur="2000"/>
                                        <p:tgtEl>
                                          <p:spTgt spid="133183"/>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33184"/>
                                        </p:tgtEl>
                                        <p:attrNameLst>
                                          <p:attrName>style.visibility</p:attrName>
                                        </p:attrNameLst>
                                      </p:cBhvr>
                                      <p:to>
                                        <p:strVal val="visible"/>
                                      </p:to>
                                    </p:set>
                                    <p:animEffect transition="in" filter="fade">
                                      <p:cBhvr>
                                        <p:cTn id="140" dur="2000"/>
                                        <p:tgtEl>
                                          <p:spTgt spid="133184"/>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33185"/>
                                        </p:tgtEl>
                                        <p:attrNameLst>
                                          <p:attrName>style.visibility</p:attrName>
                                        </p:attrNameLst>
                                      </p:cBhvr>
                                      <p:to>
                                        <p:strVal val="visible"/>
                                      </p:to>
                                    </p:set>
                                    <p:animEffect transition="in" filter="fade">
                                      <p:cBhvr>
                                        <p:cTn id="143" dur="2000"/>
                                        <p:tgtEl>
                                          <p:spTgt spid="133185"/>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33186"/>
                                        </p:tgtEl>
                                        <p:attrNameLst>
                                          <p:attrName>style.visibility</p:attrName>
                                        </p:attrNameLst>
                                      </p:cBhvr>
                                      <p:to>
                                        <p:strVal val="visible"/>
                                      </p:to>
                                    </p:set>
                                    <p:animEffect transition="in" filter="fade">
                                      <p:cBhvr>
                                        <p:cTn id="146" dur="2000"/>
                                        <p:tgtEl>
                                          <p:spTgt spid="133186"/>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33187"/>
                                        </p:tgtEl>
                                        <p:attrNameLst>
                                          <p:attrName>style.visibility</p:attrName>
                                        </p:attrNameLst>
                                      </p:cBhvr>
                                      <p:to>
                                        <p:strVal val="visible"/>
                                      </p:to>
                                    </p:set>
                                    <p:animEffect transition="in" filter="fade">
                                      <p:cBhvr>
                                        <p:cTn id="149" dur="2000"/>
                                        <p:tgtEl>
                                          <p:spTgt spid="133187"/>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33188"/>
                                        </p:tgtEl>
                                        <p:attrNameLst>
                                          <p:attrName>style.visibility</p:attrName>
                                        </p:attrNameLst>
                                      </p:cBhvr>
                                      <p:to>
                                        <p:strVal val="visible"/>
                                      </p:to>
                                    </p:set>
                                    <p:animEffect transition="in" filter="fade">
                                      <p:cBhvr>
                                        <p:cTn id="152" dur="2000"/>
                                        <p:tgtEl>
                                          <p:spTgt spid="133188"/>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33189"/>
                                        </p:tgtEl>
                                        <p:attrNameLst>
                                          <p:attrName>style.visibility</p:attrName>
                                        </p:attrNameLst>
                                      </p:cBhvr>
                                      <p:to>
                                        <p:strVal val="visible"/>
                                      </p:to>
                                    </p:set>
                                    <p:animEffect transition="in" filter="fade">
                                      <p:cBhvr>
                                        <p:cTn id="155" dur="2000"/>
                                        <p:tgtEl>
                                          <p:spTgt spid="133189"/>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33190"/>
                                        </p:tgtEl>
                                        <p:attrNameLst>
                                          <p:attrName>style.visibility</p:attrName>
                                        </p:attrNameLst>
                                      </p:cBhvr>
                                      <p:to>
                                        <p:strVal val="visible"/>
                                      </p:to>
                                    </p:set>
                                    <p:animEffect transition="in" filter="fade">
                                      <p:cBhvr>
                                        <p:cTn id="158" dur="2000"/>
                                        <p:tgtEl>
                                          <p:spTgt spid="133190"/>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33191"/>
                                        </p:tgtEl>
                                        <p:attrNameLst>
                                          <p:attrName>style.visibility</p:attrName>
                                        </p:attrNameLst>
                                      </p:cBhvr>
                                      <p:to>
                                        <p:strVal val="visible"/>
                                      </p:to>
                                    </p:set>
                                    <p:animEffect transition="in" filter="fade">
                                      <p:cBhvr>
                                        <p:cTn id="161" dur="2000"/>
                                        <p:tgtEl>
                                          <p:spTgt spid="133191"/>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33192"/>
                                        </p:tgtEl>
                                        <p:attrNameLst>
                                          <p:attrName>style.visibility</p:attrName>
                                        </p:attrNameLst>
                                      </p:cBhvr>
                                      <p:to>
                                        <p:strVal val="visible"/>
                                      </p:to>
                                    </p:set>
                                    <p:animEffect transition="in" filter="fade">
                                      <p:cBhvr>
                                        <p:cTn id="164" dur="2000"/>
                                        <p:tgtEl>
                                          <p:spTgt spid="133192"/>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33193"/>
                                        </p:tgtEl>
                                        <p:attrNameLst>
                                          <p:attrName>style.visibility</p:attrName>
                                        </p:attrNameLst>
                                      </p:cBhvr>
                                      <p:to>
                                        <p:strVal val="visible"/>
                                      </p:to>
                                    </p:set>
                                    <p:animEffect transition="in" filter="fade">
                                      <p:cBhvr>
                                        <p:cTn id="167" dur="2000"/>
                                        <p:tgtEl>
                                          <p:spTgt spid="133193"/>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33194"/>
                                        </p:tgtEl>
                                        <p:attrNameLst>
                                          <p:attrName>style.visibility</p:attrName>
                                        </p:attrNameLst>
                                      </p:cBhvr>
                                      <p:to>
                                        <p:strVal val="visible"/>
                                      </p:to>
                                    </p:set>
                                    <p:animEffect transition="in" filter="fade">
                                      <p:cBhvr>
                                        <p:cTn id="170" dur="2000"/>
                                        <p:tgtEl>
                                          <p:spTgt spid="133194"/>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33195"/>
                                        </p:tgtEl>
                                        <p:attrNameLst>
                                          <p:attrName>style.visibility</p:attrName>
                                        </p:attrNameLst>
                                      </p:cBhvr>
                                      <p:to>
                                        <p:strVal val="visible"/>
                                      </p:to>
                                    </p:set>
                                    <p:animEffect transition="in" filter="fade">
                                      <p:cBhvr>
                                        <p:cTn id="173" dur="2000"/>
                                        <p:tgtEl>
                                          <p:spTgt spid="133195"/>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3" presetClass="emph" presetSubtype="2" fill="hold" nodeType="clickEffect">
                                  <p:stCondLst>
                                    <p:cond delay="0"/>
                                  </p:stCondLst>
                                  <p:childTnLst>
                                    <p:animClr clrSpc="rgb" dir="cw">
                                      <p:cBhvr override="childStyle">
                                        <p:cTn id="177" dur="500" fill="hold"/>
                                        <p:tgtEl>
                                          <p:spTgt spid="133169">
                                            <p:txEl>
                                              <p:pRg st="0" end="0"/>
                                            </p:txEl>
                                          </p:spTgt>
                                        </p:tgtEl>
                                        <p:attrNameLst>
                                          <p:attrName>style.color</p:attrName>
                                        </p:attrNameLst>
                                      </p:cBhvr>
                                      <p:to>
                                        <a:srgbClr val="C0C0C0"/>
                                      </p:to>
                                    </p:animClr>
                                  </p:childTnLst>
                                </p:cTn>
                              </p:par>
                              <p:par>
                                <p:cTn id="178" presetID="1" presetClass="entr" presetSubtype="0" fill="hold" nodeType="withEffect">
                                  <p:stCondLst>
                                    <p:cond delay="0"/>
                                  </p:stCondLst>
                                  <p:childTnLst>
                                    <p:set>
                                      <p:cBhvr>
                                        <p:cTn id="179" dur="1" fill="hold">
                                          <p:stCondLst>
                                            <p:cond delay="0"/>
                                          </p:stCondLst>
                                        </p:cTn>
                                        <p:tgtEl>
                                          <p:spTgt spid="133169">
                                            <p:txEl>
                                              <p:pRg st="1" end="1"/>
                                            </p:txEl>
                                          </p:spTgt>
                                        </p:tgtEl>
                                        <p:attrNameLst>
                                          <p:attrName>style.visibility</p:attrName>
                                        </p:attrNameLst>
                                      </p:cBhvr>
                                      <p:to>
                                        <p:strVal val="visible"/>
                                      </p:to>
                                    </p:set>
                                  </p:childTnLst>
                                </p:cTn>
                              </p:par>
                            </p:childTnLst>
                          </p:cTn>
                        </p:par>
                        <p:par>
                          <p:cTn id="180" fill="hold" nodeType="afterGroup">
                            <p:stCondLst>
                              <p:cond delay="500"/>
                            </p:stCondLst>
                            <p:childTnLst>
                              <p:par>
                                <p:cTn id="181" presetID="0" presetClass="path" presetSubtype="0" accel="50000" decel="50000" fill="hold" grpId="1" nodeType="afterEffect">
                                  <p:stCondLst>
                                    <p:cond delay="0"/>
                                  </p:stCondLst>
                                  <p:childTnLst>
                                    <p:animMotion origin="layout" path="M -0.00034 0.00046 C 0.01476 0.01851 0.0783 0.06296 0.08994 0.10879 C 0.10157 0.15463 0.05261 0.26111 0.06962 0.27569 C 0.08663 0.29027 0.16632 0.21296 0.19167 0.19652 " pathEditMode="relative" rAng="0" ptsTypes="aaaa">
                                      <p:cBhvr>
                                        <p:cTn id="182" dur="2000" fill="hold"/>
                                        <p:tgtEl>
                                          <p:spTgt spid="133179"/>
                                        </p:tgtEl>
                                        <p:attrNameLst>
                                          <p:attrName>ppt_x</p:attrName>
                                          <p:attrName>ppt_y</p:attrName>
                                        </p:attrNameLst>
                                      </p:cBhvr>
                                      <p:rCtr x="9601" y="14491"/>
                                    </p:animMotion>
                                  </p:childTnLst>
                                </p:cTn>
                              </p:par>
                              <p:par>
                                <p:cTn id="183" presetID="0" presetClass="path" presetSubtype="0" accel="50000" decel="50000" fill="hold" grpId="1" nodeType="withEffect">
                                  <p:stCondLst>
                                    <p:cond delay="0"/>
                                  </p:stCondLst>
                                  <p:childTnLst>
                                    <p:animMotion origin="layout" path="M -4.16667E-6 1.48148E-6 C 0.01268 0.02546 0.07188 0.10231 0.07622 0.15278 C 0.08056 0.20324 0.02153 0.29583 0.02639 0.30301 C 0.03125 0.31018 0.08872 0.21805 0.10521 0.19583 " pathEditMode="relative" rAng="0" ptsTypes="aaaa">
                                      <p:cBhvr>
                                        <p:cTn id="184" dur="2000" fill="hold"/>
                                        <p:tgtEl>
                                          <p:spTgt spid="133183"/>
                                        </p:tgtEl>
                                        <p:attrNameLst>
                                          <p:attrName>ppt_x</p:attrName>
                                          <p:attrName>ppt_y</p:attrName>
                                        </p:attrNameLst>
                                      </p:cBhvr>
                                      <p:rCtr x="5260" y="15509"/>
                                    </p:animMotion>
                                  </p:childTnLst>
                                </p:cTn>
                              </p:par>
                              <p:par>
                                <p:cTn id="185" presetID="0" presetClass="path" presetSubtype="0" accel="50000" decel="50000" fill="hold" grpId="1" nodeType="withEffect">
                                  <p:stCondLst>
                                    <p:cond delay="0"/>
                                  </p:stCondLst>
                                  <p:childTnLst>
                                    <p:animMotion origin="layout" path="M 0.00035 0.00046 C 0.00139 0.03611 0.00938 0.15972 0.0066 0.21481 C 0.00382 0.2699 -0.01892 0.33402 -0.01684 0.33102 C -0.01475 0.32801 0.01164 0.2243 0.0191 0.19606 " pathEditMode="relative" rAng="0" ptsTypes="aaaa">
                                      <p:cBhvr>
                                        <p:cTn id="186" dur="2000" fill="hold"/>
                                        <p:tgtEl>
                                          <p:spTgt spid="133187"/>
                                        </p:tgtEl>
                                        <p:attrNameLst>
                                          <p:attrName>ppt_x</p:attrName>
                                          <p:attrName>ppt_y</p:attrName>
                                        </p:attrNameLst>
                                      </p:cBhvr>
                                      <p:rCtr x="-35" y="16667"/>
                                    </p:animMotion>
                                  </p:childTnLst>
                                </p:cTn>
                              </p:par>
                              <p:par>
                                <p:cTn id="187" presetID="0" presetClass="path" presetSubtype="0" accel="50000" decel="50000" fill="hold" grpId="1" nodeType="withEffect">
                                  <p:stCondLst>
                                    <p:cond delay="0"/>
                                  </p:stCondLst>
                                  <p:childTnLst>
                                    <p:animMotion origin="layout" path="M 0.00053 0.00069 C -0.00156 0.03426 -0.00191 0.14282 -0.01197 0.20231 C -0.02204 0.2618 -0.05034 0.35833 -0.05954 0.3574 C -0.06875 0.35648 -0.06527 0.22963 -0.06684 0.19606 " pathEditMode="relative" rAng="0" ptsTypes="aaaa">
                                      <p:cBhvr>
                                        <p:cTn id="188" dur="2000" fill="hold"/>
                                        <p:tgtEl>
                                          <p:spTgt spid="133191"/>
                                        </p:tgtEl>
                                        <p:attrNameLst>
                                          <p:attrName>ppt_x</p:attrName>
                                          <p:attrName>ppt_y</p:attrName>
                                        </p:attrNameLst>
                                      </p:cBhvr>
                                      <p:rCtr x="-3472" y="17870"/>
                                    </p:animMotion>
                                  </p:childTnLst>
                                </p:cTn>
                              </p:par>
                              <p:par>
                                <p:cTn id="189" presetID="0" presetClass="path" presetSubtype="0" accel="50000" decel="50000" fill="hold" grpId="1" nodeType="withEffect">
                                  <p:stCondLst>
                                    <p:cond delay="0"/>
                                  </p:stCondLst>
                                  <p:childTnLst>
                                    <p:animMotion origin="layout" path="M 0.00017 0.0007 C -0.00417 0.04306 -0.00903 0.19121 -0.02604 0.25533 C -0.04306 0.31945 -0.08143 0.39584 -0.10243 0.38612 C -0.12344 0.37639 -0.14202 0.23612 -0.15243 0.19653 " pathEditMode="relative" rAng="0" ptsTypes="aaaa">
                                      <p:cBhvr>
                                        <p:cTn id="190" dur="2000" fill="hold"/>
                                        <p:tgtEl>
                                          <p:spTgt spid="133195"/>
                                        </p:tgtEl>
                                        <p:attrNameLst>
                                          <p:attrName>ppt_x</p:attrName>
                                          <p:attrName>ppt_y</p:attrName>
                                        </p:attrNameLst>
                                      </p:cBhvr>
                                      <p:rCtr x="-7639" y="19745"/>
                                    </p:animMotion>
                                  </p:childTnLst>
                                </p:cTn>
                              </p:par>
                              <p:par>
                                <p:cTn id="191" presetID="0" presetClass="path" presetSubtype="0" accel="50000" decel="50000" fill="hold" grpId="1" nodeType="withEffect">
                                  <p:stCondLst>
                                    <p:cond delay="0"/>
                                  </p:stCondLst>
                                  <p:childTnLst>
                                    <p:animMotion origin="layout" path="M 1.38889E-6 4.81481E-6 C 0.01354 0.02152 0.0684 0.09375 0.0809 0.12962 C 0.0934 0.1655 0.06007 0.2118 0.07535 0.21481 C 0.09062 0.21782 0.15226 0.16134 0.17257 0.14722 " pathEditMode="relative" rAng="0" ptsTypes="aaaa">
                                      <p:cBhvr>
                                        <p:cTn id="192" dur="2000" fill="hold"/>
                                        <p:tgtEl>
                                          <p:spTgt spid="133178"/>
                                        </p:tgtEl>
                                        <p:attrNameLst>
                                          <p:attrName>ppt_x</p:attrName>
                                          <p:attrName>ppt_y</p:attrName>
                                        </p:attrNameLst>
                                      </p:cBhvr>
                                      <p:rCtr x="8628" y="10880"/>
                                    </p:animMotion>
                                  </p:childTnLst>
                                </p:cTn>
                              </p:par>
                              <p:par>
                                <p:cTn id="193" presetID="0" presetClass="path" presetSubtype="0" accel="50000" decel="50000" fill="hold" grpId="1" nodeType="withEffect">
                                  <p:stCondLst>
                                    <p:cond delay="0"/>
                                  </p:stCondLst>
                                  <p:childTnLst>
                                    <p:animMotion origin="layout" path="M -4.16667E-6 4.81481E-6 C 0.01285 0.02199 0.07223 0.0912 0.07761 0.13171 C 0.08299 0.17222 0.03091 0.2405 0.0323 0.24305 C 0.03368 0.2456 0.075 0.16712 0.08629 0.14722 " pathEditMode="relative" rAng="0" ptsTypes="aaaa">
                                      <p:cBhvr>
                                        <p:cTn id="194" dur="2000" fill="hold"/>
                                        <p:tgtEl>
                                          <p:spTgt spid="133182"/>
                                        </p:tgtEl>
                                        <p:attrNameLst>
                                          <p:attrName>ppt_x</p:attrName>
                                          <p:attrName>ppt_y</p:attrName>
                                        </p:attrNameLst>
                                      </p:cBhvr>
                                      <p:rCtr x="4306" y="12269"/>
                                    </p:animMotion>
                                  </p:childTnLst>
                                </p:cTn>
                              </p:par>
                              <p:par>
                                <p:cTn id="195" presetID="0" presetClass="path" presetSubtype="0" accel="50000" decel="50000" fill="hold" grpId="1" nodeType="withEffect">
                                  <p:stCondLst>
                                    <p:cond delay="0"/>
                                  </p:stCondLst>
                                  <p:childTnLst>
                                    <p:animMotion origin="layout" path="M -5.55556E-7 1.85185E-6 C 0.00295 0.02592 0.01962 0.11041 0.01771 0.15532 C 0.0158 0.20023 -0.00833 0.27106 -0.01128 0.26967 C -0.01424 0.26829 -0.00226 0.17245 -5.55556E-7 0.14676 " pathEditMode="relative" rAng="0" ptsTypes="aaaa">
                                      <p:cBhvr>
                                        <p:cTn id="196" dur="2000" fill="hold"/>
                                        <p:tgtEl>
                                          <p:spTgt spid="133186"/>
                                        </p:tgtEl>
                                        <p:attrNameLst>
                                          <p:attrName>ppt_x</p:attrName>
                                          <p:attrName>ppt_y</p:attrName>
                                        </p:attrNameLst>
                                      </p:cBhvr>
                                      <p:rCtr x="260" y="13542"/>
                                    </p:animMotion>
                                  </p:childTnLst>
                                </p:cTn>
                              </p:par>
                              <p:par>
                                <p:cTn id="197" presetID="0" presetClass="path" presetSubtype="0" accel="50000" decel="50000" fill="hold" grpId="1" nodeType="withEffect">
                                  <p:stCondLst>
                                    <p:cond delay="0"/>
                                  </p:stCondLst>
                                  <p:childTnLst>
                                    <p:animMotion origin="layout" path="M -2.5E-6 4.81481E-6 C -0.00225 0.02754 -0.00468 0.11597 -0.01371 0.16527 C -0.02274 0.21458 -0.04218 0.29953 -0.05434 0.29652 C -0.06649 0.29351 -0.07968 0.17847 -0.08646 0.14745 " pathEditMode="relative" rAng="0" ptsTypes="aaaa">
                                      <p:cBhvr>
                                        <p:cTn id="198" dur="2000" fill="hold"/>
                                        <p:tgtEl>
                                          <p:spTgt spid="133190"/>
                                        </p:tgtEl>
                                        <p:attrNameLst>
                                          <p:attrName>ppt_x</p:attrName>
                                          <p:attrName>ppt_y</p:attrName>
                                        </p:attrNameLst>
                                      </p:cBhvr>
                                      <p:rCtr x="-4323" y="14977"/>
                                    </p:animMotion>
                                  </p:childTnLst>
                                </p:cTn>
                              </p:par>
                              <p:par>
                                <p:cTn id="199" presetID="0" presetClass="path" presetSubtype="0" accel="50000" decel="50000" fill="hold" grpId="1" nodeType="withEffect">
                                  <p:stCondLst>
                                    <p:cond delay="0"/>
                                  </p:stCondLst>
                                  <p:childTnLst>
                                    <p:animMotion origin="layout" path="M 1.94444E-6 3.7037E-7 C -0.00625 0.03866 -0.02084 0.17778 -0.03698 0.23171 C -0.05313 0.28565 -0.07431 0.33773 -0.0967 0.32361 C -0.1191 0.30949 -0.15608 0.18333 -0.1717 0.14653 " pathEditMode="relative" rAng="0" ptsTypes="aaaa">
                                      <p:cBhvr>
                                        <p:cTn id="200" dur="2000" fill="hold"/>
                                        <p:tgtEl>
                                          <p:spTgt spid="133194"/>
                                        </p:tgtEl>
                                        <p:attrNameLst>
                                          <p:attrName>ppt_x</p:attrName>
                                          <p:attrName>ppt_y</p:attrName>
                                        </p:attrNameLst>
                                      </p:cBhvr>
                                      <p:rCtr x="-8594" y="16875"/>
                                    </p:animMotion>
                                  </p:childTnLst>
                                </p:cTn>
                              </p:par>
                              <p:par>
                                <p:cTn id="201" presetID="0" presetClass="path" presetSubtype="0" accel="50000" decel="50000" fill="hold" grpId="1" nodeType="withEffect">
                                  <p:stCondLst>
                                    <p:cond delay="0"/>
                                  </p:stCondLst>
                                  <p:childTnLst>
                                    <p:animMotion origin="layout" path="M 2.22222E-6 -4.07407E-6 C 0.0191 0.00556 0.09305 0.01737 0.11423 0.03311 C 0.13541 0.04885 0.11719 0.0919 0.12691 0.09468 C 0.13663 0.09746 0.16354 0.0588 0.17309 0.04931 " pathEditMode="relative" rAng="0" ptsTypes="aaaa">
                                      <p:cBhvr>
                                        <p:cTn id="202" dur="2000" fill="hold"/>
                                        <p:tgtEl>
                                          <p:spTgt spid="133176"/>
                                        </p:tgtEl>
                                        <p:attrNameLst>
                                          <p:attrName>ppt_x</p:attrName>
                                          <p:attrName>ppt_y</p:attrName>
                                        </p:attrNameLst>
                                      </p:cBhvr>
                                      <p:rCtr x="8646" y="4861"/>
                                    </p:animMotion>
                                  </p:childTnLst>
                                </p:cTn>
                              </p:par>
                              <p:par>
                                <p:cTn id="203" presetID="0" presetClass="path" presetSubtype="0" accel="50000" decel="50000" fill="hold" grpId="1" nodeType="withEffect">
                                  <p:stCondLst>
                                    <p:cond delay="0"/>
                                  </p:stCondLst>
                                  <p:childTnLst>
                                    <p:animMotion origin="layout" path="M -4.16667E-6 -3.33333E-6 C 0.01789 0.00764 0.08698 0.02037 0.10712 0.04607 C 0.12726 0.07176 0.10643 0.14561 0.12066 0.15417 C 0.1349 0.16273 0.17726 0.10949 0.19202 0.09769 " pathEditMode="relative" rAng="0" ptsTypes="aaaa">
                                      <p:cBhvr>
                                        <p:cTn id="204" dur="2000" fill="hold"/>
                                        <p:tgtEl>
                                          <p:spTgt spid="133177"/>
                                        </p:tgtEl>
                                        <p:attrNameLst>
                                          <p:attrName>ppt_x</p:attrName>
                                          <p:attrName>ppt_y</p:attrName>
                                        </p:attrNameLst>
                                      </p:cBhvr>
                                      <p:rCtr x="9601" y="8125"/>
                                    </p:animMotion>
                                  </p:childTnLst>
                                </p:cTn>
                              </p:par>
                              <p:par>
                                <p:cTn id="205" presetID="0" presetClass="path" presetSubtype="0" accel="50000" decel="50000" fill="hold" grpId="1" nodeType="withEffect">
                                  <p:stCondLst>
                                    <p:cond delay="0"/>
                                  </p:stCondLst>
                                  <p:childTnLst>
                                    <p:animMotion origin="layout" path="M -3.33333E-6 -4.07407E-6 C 0.01129 0.01088 0.05313 0.04537 0.06719 0.06574 C 0.08125 0.08612 0.08143 0.12524 0.08473 0.12246 C 0.08802 0.11968 0.08646 0.06459 0.08681 0.04931 " pathEditMode="relative" rAng="0" ptsTypes="aaaa">
                                      <p:cBhvr>
                                        <p:cTn id="206" dur="2000" fill="hold"/>
                                        <p:tgtEl>
                                          <p:spTgt spid="133180"/>
                                        </p:tgtEl>
                                        <p:attrNameLst>
                                          <p:attrName>ppt_x</p:attrName>
                                          <p:attrName>ppt_y</p:attrName>
                                        </p:attrNameLst>
                                      </p:cBhvr>
                                      <p:rCtr x="4392" y="6250"/>
                                    </p:animMotion>
                                  </p:childTnLst>
                                </p:cTn>
                              </p:par>
                              <p:par>
                                <p:cTn id="207" presetID="0" presetClass="path" presetSubtype="0" accel="50000" decel="50000" fill="hold" grpId="1" nodeType="withEffect">
                                  <p:stCondLst>
                                    <p:cond delay="0"/>
                                  </p:stCondLst>
                                  <p:childTnLst>
                                    <p:animMotion origin="layout" path="M -3.33333E-6 7.40741E-7 C 0.0165 0.01366 0.08594 0.05185 0.09861 0.08194 C 0.11129 0.11204 0.07535 0.17824 0.07657 0.18079 C 0.07778 0.18333 0.09948 0.11435 0.10556 0.09676 " pathEditMode="relative" rAng="0" ptsTypes="aaaa">
                                      <p:cBhvr>
                                        <p:cTn id="208" dur="2000" fill="hold"/>
                                        <p:tgtEl>
                                          <p:spTgt spid="133181"/>
                                        </p:tgtEl>
                                        <p:attrNameLst>
                                          <p:attrName>ppt_x</p:attrName>
                                          <p:attrName>ppt_y</p:attrName>
                                        </p:attrNameLst>
                                      </p:cBhvr>
                                      <p:rCtr x="5556" y="9167"/>
                                    </p:animMotion>
                                  </p:childTnLst>
                                </p:cTn>
                              </p:par>
                              <p:par>
                                <p:cTn id="209" presetID="0" presetClass="path" presetSubtype="0" accel="50000" decel="50000" fill="hold" grpId="1" nodeType="withEffect">
                                  <p:stCondLst>
                                    <p:cond delay="0"/>
                                  </p:stCondLst>
                                  <p:childTnLst>
                                    <p:animMotion origin="layout" path="M 2.77778E-7 2.96296E-6 C 0.0059 0.01111 0.02865 0.04143 0.03542 0.0662 C 0.04219 0.09097 0.04635 0.15185 0.04062 0.14907 C 0.0349 0.14629 0.00903 0.06967 0.00069 0.04884 " pathEditMode="relative" rAng="0" ptsTypes="aaaa">
                                      <p:cBhvr>
                                        <p:cTn id="210" dur="2000" fill="hold"/>
                                        <p:tgtEl>
                                          <p:spTgt spid="133184"/>
                                        </p:tgtEl>
                                        <p:attrNameLst>
                                          <p:attrName>ppt_x</p:attrName>
                                          <p:attrName>ppt_y</p:attrName>
                                        </p:attrNameLst>
                                      </p:cBhvr>
                                      <p:rCtr x="2309" y="7593"/>
                                    </p:animMotion>
                                  </p:childTnLst>
                                </p:cTn>
                              </p:par>
                              <p:par>
                                <p:cTn id="211" presetID="0" presetClass="path" presetSubtype="0" accel="50000" decel="50000" fill="hold" grpId="1" nodeType="withEffect">
                                  <p:stCondLst>
                                    <p:cond delay="0"/>
                                  </p:stCondLst>
                                  <p:childTnLst>
                                    <p:animMotion origin="layout" path="M -2.5E-6 -4.81481E-6 C 0.00764 0.01575 0.03993 0.06019 0.04549 0.09491 C 0.05104 0.12963 0.0382 0.2088 0.03386 0.20926 C 0.02952 0.20973 0.02257 0.12084 0.01962 0.09746 " pathEditMode="relative" rAng="0" ptsTypes="aaaa">
                                      <p:cBhvr>
                                        <p:cTn id="212" dur="2000" fill="hold"/>
                                        <p:tgtEl>
                                          <p:spTgt spid="133185"/>
                                        </p:tgtEl>
                                        <p:attrNameLst>
                                          <p:attrName>ppt_x</p:attrName>
                                          <p:attrName>ppt_y</p:attrName>
                                        </p:attrNameLst>
                                      </p:cBhvr>
                                      <p:rCtr x="2552" y="10486"/>
                                    </p:animMotion>
                                  </p:childTnLst>
                                </p:cTn>
                              </p:par>
                              <p:par>
                                <p:cTn id="213" presetID="0" presetClass="path" presetSubtype="0" accel="50000" decel="50000" fill="hold" grpId="1" nodeType="withEffect">
                                  <p:stCondLst>
                                    <p:cond delay="0"/>
                                  </p:stCondLst>
                                  <p:childTnLst>
                                    <p:animMotion origin="layout" path="M -1.66667E-6 -4.07407E-6 C 0.00295 0.01135 0.0184 0.03866 0.01806 0.06806 C 0.01771 0.09746 0.01511 0.17963 -0.00226 0.17662 C -0.01962 0.17362 -0.06857 0.07593 -0.08594 0.04931 " pathEditMode="relative" rAng="0" ptsTypes="aaaa">
                                      <p:cBhvr>
                                        <p:cTn id="214" dur="2000" fill="hold"/>
                                        <p:tgtEl>
                                          <p:spTgt spid="133188"/>
                                        </p:tgtEl>
                                        <p:attrNameLst>
                                          <p:attrName>ppt_x</p:attrName>
                                          <p:attrName>ppt_y</p:attrName>
                                        </p:attrNameLst>
                                      </p:cBhvr>
                                      <p:rCtr x="-3385" y="8981"/>
                                    </p:animMotion>
                                  </p:childTnLst>
                                </p:cTn>
                              </p:par>
                              <p:par>
                                <p:cTn id="215" presetID="0" presetClass="path" presetSubtype="0" accel="50000" decel="50000" fill="hold" grpId="1" nodeType="withEffect">
                                  <p:stCondLst>
                                    <p:cond delay="0"/>
                                  </p:stCondLst>
                                  <p:childTnLst>
                                    <p:animMotion origin="layout" path="M -3.61111E-6 -4.81481E-6 C 0.00313 0.01945 0.02032 0.07732 0.01893 0.11667 C 0.01754 0.15602 0.00573 0.23889 -0.0085 0.23565 C -0.02274 0.23241 -0.05434 0.12639 -0.06632 0.09746 " pathEditMode="relative" rAng="0" ptsTypes="aaaa">
                                      <p:cBhvr>
                                        <p:cTn id="216" dur="2000" fill="hold"/>
                                        <p:tgtEl>
                                          <p:spTgt spid="133189"/>
                                        </p:tgtEl>
                                        <p:attrNameLst>
                                          <p:attrName>ppt_x</p:attrName>
                                          <p:attrName>ppt_y</p:attrName>
                                        </p:attrNameLst>
                                      </p:cBhvr>
                                      <p:rCtr x="-2309" y="11944"/>
                                    </p:animMotion>
                                  </p:childTnLst>
                                </p:cTn>
                              </p:par>
                              <p:par>
                                <p:cTn id="217" presetID="0" presetClass="path" presetSubtype="0" accel="50000" decel="50000" fill="hold" grpId="1" nodeType="withEffect">
                                  <p:stCondLst>
                                    <p:cond delay="0"/>
                                  </p:stCondLst>
                                  <p:childTnLst>
                                    <p:animMotion origin="layout" path="M 2.77778E-6 1.48148E-6 C -0.00087 0.02037 0.0026 0.08866 -0.00504 0.12268 C -0.01268 0.15671 -0.01771 0.21643 -0.04532 0.20417 C -0.07292 0.1919 -0.14497 0.08102 -0.17118 0.04861 " pathEditMode="relative" rAng="0" ptsTypes="aaaa">
                                      <p:cBhvr>
                                        <p:cTn id="218" dur="2000" fill="hold"/>
                                        <p:tgtEl>
                                          <p:spTgt spid="133192"/>
                                        </p:tgtEl>
                                        <p:attrNameLst>
                                          <p:attrName>ppt_x</p:attrName>
                                          <p:attrName>ppt_y</p:attrName>
                                        </p:attrNameLst>
                                      </p:cBhvr>
                                      <p:rCtr x="-8438" y="10810"/>
                                    </p:animMotion>
                                  </p:childTnLst>
                                </p:cTn>
                              </p:par>
                              <p:par>
                                <p:cTn id="219" presetID="0" presetClass="path" presetSubtype="0" accel="50000" decel="50000" fill="hold" grpId="1" nodeType="withEffect">
                                  <p:stCondLst>
                                    <p:cond delay="0"/>
                                  </p:stCondLst>
                                  <p:childTnLst>
                                    <p:animMotion origin="layout" path="M 3.61111E-6 -1.85185E-6 C -0.00035 0.02986 0.00642 0.13472 -0.00226 0.17871 C -0.01094 0.22269 -0.02709 0.27801 -0.05209 0.26459 C -0.07709 0.25116 -0.13108 0.13264 -0.15191 0.09792 " pathEditMode="relative" rAng="0" ptsTypes="aaaa">
                                      <p:cBhvr>
                                        <p:cTn id="220" dur="2000" fill="hold"/>
                                        <p:tgtEl>
                                          <p:spTgt spid="133193"/>
                                        </p:tgtEl>
                                        <p:attrNameLst>
                                          <p:attrName>ppt_x</p:attrName>
                                          <p:attrName>ppt_y</p:attrName>
                                        </p:attrNameLst>
                                      </p:cBhvr>
                                      <p:rCtr x="-7274" y="13889"/>
                                    </p:animMotion>
                                  </p:childTnLst>
                                </p:cTn>
                              </p:par>
                            </p:childTnLst>
                          </p:cTn>
                        </p:par>
                        <p:par>
                          <p:cTn id="221" fill="hold" nodeType="afterGroup">
                            <p:stCondLst>
                              <p:cond delay="2500"/>
                            </p:stCondLst>
                            <p:childTnLst>
                              <p:par>
                                <p:cTn id="222" presetID="1" presetClass="entr" presetSubtype="0" fill="hold" grpId="0" nodeType="afterEffect">
                                  <p:stCondLst>
                                    <p:cond delay="0"/>
                                  </p:stCondLst>
                                  <p:childTnLst>
                                    <p:set>
                                      <p:cBhvr>
                                        <p:cTn id="223" dur="1" fill="hold">
                                          <p:stCondLst>
                                            <p:cond delay="0"/>
                                          </p:stCondLst>
                                        </p:cTn>
                                        <p:tgtEl>
                                          <p:spTgt spid="133123"/>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133212"/>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133213"/>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13321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33215"/>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133216"/>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133197"/>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133198"/>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133199"/>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133200"/>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133201"/>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133202"/>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133203"/>
                                        </p:tgtEl>
                                        <p:attrNameLst>
                                          <p:attrName>style.visibility</p:attrName>
                                        </p:attrNameLst>
                                      </p:cBhvr>
                                      <p:to>
                                        <p:strVal val="visible"/>
                                      </p:to>
                                    </p:set>
                                  </p:childTnLst>
                                </p:cTn>
                              </p:par>
                              <p:par>
                                <p:cTn id="248" presetID="1" presetClass="entr" presetSubtype="0" fill="hold" grpId="0" nodeType="withEffect">
                                  <p:stCondLst>
                                    <p:cond delay="0"/>
                                  </p:stCondLst>
                                  <p:childTnLst>
                                    <p:set>
                                      <p:cBhvr>
                                        <p:cTn id="249" dur="1" fill="hold">
                                          <p:stCondLst>
                                            <p:cond delay="0"/>
                                          </p:stCondLst>
                                        </p:cTn>
                                        <p:tgtEl>
                                          <p:spTgt spid="133204"/>
                                        </p:tgtEl>
                                        <p:attrNameLst>
                                          <p:attrName>style.visibility</p:attrName>
                                        </p:attrNameLst>
                                      </p:cBhvr>
                                      <p:to>
                                        <p:strVal val="visible"/>
                                      </p:to>
                                    </p:set>
                                  </p:childTnLst>
                                </p:cTn>
                              </p:par>
                              <p:par>
                                <p:cTn id="250" presetID="1" presetClass="entr" presetSubtype="0" fill="hold" grpId="0" nodeType="withEffect">
                                  <p:stCondLst>
                                    <p:cond delay="0"/>
                                  </p:stCondLst>
                                  <p:childTnLst>
                                    <p:set>
                                      <p:cBhvr>
                                        <p:cTn id="251" dur="1" fill="hold">
                                          <p:stCondLst>
                                            <p:cond delay="0"/>
                                          </p:stCondLst>
                                        </p:cTn>
                                        <p:tgtEl>
                                          <p:spTgt spid="133205"/>
                                        </p:tgtEl>
                                        <p:attrNameLst>
                                          <p:attrName>style.visibility</p:attrName>
                                        </p:attrNameLst>
                                      </p:cBhvr>
                                      <p:to>
                                        <p:strVal val="visible"/>
                                      </p:to>
                                    </p:set>
                                  </p:childTnLst>
                                </p:cTn>
                              </p:par>
                              <p:par>
                                <p:cTn id="252" presetID="1" presetClass="entr" presetSubtype="0" fill="hold" grpId="0" nodeType="withEffect">
                                  <p:stCondLst>
                                    <p:cond delay="0"/>
                                  </p:stCondLst>
                                  <p:childTnLst>
                                    <p:set>
                                      <p:cBhvr>
                                        <p:cTn id="253" dur="1" fill="hold">
                                          <p:stCondLst>
                                            <p:cond delay="0"/>
                                          </p:stCondLst>
                                        </p:cTn>
                                        <p:tgtEl>
                                          <p:spTgt spid="133206"/>
                                        </p:tgtEl>
                                        <p:attrNameLst>
                                          <p:attrName>style.visibility</p:attrName>
                                        </p:attrNameLst>
                                      </p:cBhvr>
                                      <p:to>
                                        <p:strVal val="visible"/>
                                      </p:to>
                                    </p:set>
                                  </p:childTnLst>
                                </p:cTn>
                              </p:par>
                              <p:par>
                                <p:cTn id="254" presetID="1" presetClass="entr" presetSubtype="0" fill="hold" grpId="0" nodeType="withEffect">
                                  <p:stCondLst>
                                    <p:cond delay="0"/>
                                  </p:stCondLst>
                                  <p:childTnLst>
                                    <p:set>
                                      <p:cBhvr>
                                        <p:cTn id="255" dur="1" fill="hold">
                                          <p:stCondLst>
                                            <p:cond delay="0"/>
                                          </p:stCondLst>
                                        </p:cTn>
                                        <p:tgtEl>
                                          <p:spTgt spid="133207"/>
                                        </p:tgtEl>
                                        <p:attrNameLst>
                                          <p:attrName>style.visibility</p:attrName>
                                        </p:attrNameLst>
                                      </p:cBhvr>
                                      <p:to>
                                        <p:strVal val="visible"/>
                                      </p:to>
                                    </p:set>
                                  </p:childTnLst>
                                </p:cTn>
                              </p:par>
                              <p:par>
                                <p:cTn id="256" presetID="1" presetClass="entr" presetSubtype="0" fill="hold" grpId="0" nodeType="withEffect">
                                  <p:stCondLst>
                                    <p:cond delay="0"/>
                                  </p:stCondLst>
                                  <p:childTnLst>
                                    <p:set>
                                      <p:cBhvr>
                                        <p:cTn id="257" dur="1" fill="hold">
                                          <p:stCondLst>
                                            <p:cond delay="0"/>
                                          </p:stCondLst>
                                        </p:cTn>
                                        <p:tgtEl>
                                          <p:spTgt spid="133208"/>
                                        </p:tgtEl>
                                        <p:attrNameLst>
                                          <p:attrName>style.visibility</p:attrName>
                                        </p:attrNameLst>
                                      </p:cBhvr>
                                      <p:to>
                                        <p:strVal val="visible"/>
                                      </p:to>
                                    </p:set>
                                  </p:childTnLst>
                                </p:cTn>
                              </p:par>
                              <p:par>
                                <p:cTn id="258" presetID="1" presetClass="entr" presetSubtype="0" fill="hold" grpId="0" nodeType="withEffect">
                                  <p:stCondLst>
                                    <p:cond delay="0"/>
                                  </p:stCondLst>
                                  <p:childTnLst>
                                    <p:set>
                                      <p:cBhvr>
                                        <p:cTn id="259" dur="1" fill="hold">
                                          <p:stCondLst>
                                            <p:cond delay="0"/>
                                          </p:stCondLst>
                                        </p:cTn>
                                        <p:tgtEl>
                                          <p:spTgt spid="133209"/>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133210"/>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133211"/>
                                        </p:tgtEl>
                                        <p:attrNameLst>
                                          <p:attrName>style.visibility</p:attrName>
                                        </p:attrNameLst>
                                      </p:cBhvr>
                                      <p:to>
                                        <p:strVal val="visible"/>
                                      </p:to>
                                    </p:set>
                                  </p:childTnLst>
                                </p:cTn>
                              </p:par>
                              <p:par>
                                <p:cTn id="264" presetID="10" presetClass="entr" presetSubtype="0" fill="hold" grpId="0" nodeType="withEffect">
                                  <p:stCondLst>
                                    <p:cond delay="0"/>
                                  </p:stCondLst>
                                  <p:childTnLst>
                                    <p:set>
                                      <p:cBhvr>
                                        <p:cTn id="265" dur="1" fill="hold">
                                          <p:stCondLst>
                                            <p:cond delay="0"/>
                                          </p:stCondLst>
                                        </p:cTn>
                                        <p:tgtEl>
                                          <p:spTgt spid="133172"/>
                                        </p:tgtEl>
                                        <p:attrNameLst>
                                          <p:attrName>style.visibility</p:attrName>
                                        </p:attrNameLst>
                                      </p:cBhvr>
                                      <p:to>
                                        <p:strVal val="visible"/>
                                      </p:to>
                                    </p:set>
                                    <p:animEffect transition="in" filter="fade">
                                      <p:cBhvr>
                                        <p:cTn id="266" dur="2000"/>
                                        <p:tgtEl>
                                          <p:spTgt spid="133172"/>
                                        </p:tgtEl>
                                      </p:cBhvr>
                                    </p:animEffect>
                                  </p:childTnLst>
                                </p:cTn>
                              </p:par>
                              <p:par>
                                <p:cTn id="267" presetID="10" presetClass="entr" presetSubtype="0" fill="hold" nodeType="withEffect">
                                  <p:stCondLst>
                                    <p:cond delay="0"/>
                                  </p:stCondLst>
                                  <p:childTnLst>
                                    <p:set>
                                      <p:cBhvr>
                                        <p:cTn id="268" dur="1" fill="hold">
                                          <p:stCondLst>
                                            <p:cond delay="0"/>
                                          </p:stCondLst>
                                        </p:cTn>
                                        <p:tgtEl>
                                          <p:spTgt spid="133218"/>
                                        </p:tgtEl>
                                        <p:attrNameLst>
                                          <p:attrName>style.visibility</p:attrName>
                                        </p:attrNameLst>
                                      </p:cBhvr>
                                      <p:to>
                                        <p:strVal val="visible"/>
                                      </p:to>
                                    </p:set>
                                    <p:animEffect transition="in" filter="fade">
                                      <p:cBhvr>
                                        <p:cTn id="269" dur="2000"/>
                                        <p:tgtEl>
                                          <p:spTgt spid="133218"/>
                                        </p:tgtEl>
                                      </p:cBhvr>
                                    </p:animEffect>
                                  </p:childTnLst>
                                </p:cTn>
                              </p:par>
                              <p:par>
                                <p:cTn id="270" presetID="1" presetClass="exit" presetSubtype="0" fill="hold" grpId="2" nodeType="withEffect">
                                  <p:stCondLst>
                                    <p:cond delay="0"/>
                                  </p:stCondLst>
                                  <p:childTnLst>
                                    <p:set>
                                      <p:cBhvr>
                                        <p:cTn id="271" dur="1" fill="hold">
                                          <p:stCondLst>
                                            <p:cond delay="0"/>
                                          </p:stCondLst>
                                        </p:cTn>
                                        <p:tgtEl>
                                          <p:spTgt spid="133176"/>
                                        </p:tgtEl>
                                        <p:attrNameLst>
                                          <p:attrName>style.visibility</p:attrName>
                                        </p:attrNameLst>
                                      </p:cBhvr>
                                      <p:to>
                                        <p:strVal val="hidden"/>
                                      </p:to>
                                    </p:set>
                                  </p:childTnLst>
                                </p:cTn>
                              </p:par>
                              <p:par>
                                <p:cTn id="272" presetID="1" presetClass="exit" presetSubtype="0" fill="hold" grpId="2" nodeType="withEffect">
                                  <p:stCondLst>
                                    <p:cond delay="0"/>
                                  </p:stCondLst>
                                  <p:childTnLst>
                                    <p:set>
                                      <p:cBhvr>
                                        <p:cTn id="273" dur="1" fill="hold">
                                          <p:stCondLst>
                                            <p:cond delay="0"/>
                                          </p:stCondLst>
                                        </p:cTn>
                                        <p:tgtEl>
                                          <p:spTgt spid="133177"/>
                                        </p:tgtEl>
                                        <p:attrNameLst>
                                          <p:attrName>style.visibility</p:attrName>
                                        </p:attrNameLst>
                                      </p:cBhvr>
                                      <p:to>
                                        <p:strVal val="hidden"/>
                                      </p:to>
                                    </p:set>
                                  </p:childTnLst>
                                </p:cTn>
                              </p:par>
                              <p:par>
                                <p:cTn id="274" presetID="1" presetClass="exit" presetSubtype="0" fill="hold" grpId="2" nodeType="withEffect">
                                  <p:stCondLst>
                                    <p:cond delay="0"/>
                                  </p:stCondLst>
                                  <p:childTnLst>
                                    <p:set>
                                      <p:cBhvr>
                                        <p:cTn id="275" dur="1" fill="hold">
                                          <p:stCondLst>
                                            <p:cond delay="0"/>
                                          </p:stCondLst>
                                        </p:cTn>
                                        <p:tgtEl>
                                          <p:spTgt spid="133178"/>
                                        </p:tgtEl>
                                        <p:attrNameLst>
                                          <p:attrName>style.visibility</p:attrName>
                                        </p:attrNameLst>
                                      </p:cBhvr>
                                      <p:to>
                                        <p:strVal val="hidden"/>
                                      </p:to>
                                    </p:set>
                                  </p:childTnLst>
                                </p:cTn>
                              </p:par>
                              <p:par>
                                <p:cTn id="276" presetID="1" presetClass="exit" presetSubtype="0" fill="hold" grpId="2" nodeType="withEffect">
                                  <p:stCondLst>
                                    <p:cond delay="0"/>
                                  </p:stCondLst>
                                  <p:childTnLst>
                                    <p:set>
                                      <p:cBhvr>
                                        <p:cTn id="277" dur="1" fill="hold">
                                          <p:stCondLst>
                                            <p:cond delay="0"/>
                                          </p:stCondLst>
                                        </p:cTn>
                                        <p:tgtEl>
                                          <p:spTgt spid="133179"/>
                                        </p:tgtEl>
                                        <p:attrNameLst>
                                          <p:attrName>style.visibility</p:attrName>
                                        </p:attrNameLst>
                                      </p:cBhvr>
                                      <p:to>
                                        <p:strVal val="hidden"/>
                                      </p:to>
                                    </p:set>
                                  </p:childTnLst>
                                </p:cTn>
                              </p:par>
                              <p:par>
                                <p:cTn id="278" presetID="1" presetClass="exit" presetSubtype="0" fill="hold" grpId="2" nodeType="withEffect">
                                  <p:stCondLst>
                                    <p:cond delay="0"/>
                                  </p:stCondLst>
                                  <p:childTnLst>
                                    <p:set>
                                      <p:cBhvr>
                                        <p:cTn id="279" dur="1" fill="hold">
                                          <p:stCondLst>
                                            <p:cond delay="0"/>
                                          </p:stCondLst>
                                        </p:cTn>
                                        <p:tgtEl>
                                          <p:spTgt spid="133180"/>
                                        </p:tgtEl>
                                        <p:attrNameLst>
                                          <p:attrName>style.visibility</p:attrName>
                                        </p:attrNameLst>
                                      </p:cBhvr>
                                      <p:to>
                                        <p:strVal val="hidden"/>
                                      </p:to>
                                    </p:set>
                                  </p:childTnLst>
                                </p:cTn>
                              </p:par>
                              <p:par>
                                <p:cTn id="280" presetID="1" presetClass="exit" presetSubtype="0" fill="hold" grpId="2" nodeType="withEffect">
                                  <p:stCondLst>
                                    <p:cond delay="0"/>
                                  </p:stCondLst>
                                  <p:childTnLst>
                                    <p:set>
                                      <p:cBhvr>
                                        <p:cTn id="281" dur="1" fill="hold">
                                          <p:stCondLst>
                                            <p:cond delay="0"/>
                                          </p:stCondLst>
                                        </p:cTn>
                                        <p:tgtEl>
                                          <p:spTgt spid="133181"/>
                                        </p:tgtEl>
                                        <p:attrNameLst>
                                          <p:attrName>style.visibility</p:attrName>
                                        </p:attrNameLst>
                                      </p:cBhvr>
                                      <p:to>
                                        <p:strVal val="hidden"/>
                                      </p:to>
                                    </p:set>
                                  </p:childTnLst>
                                </p:cTn>
                              </p:par>
                              <p:par>
                                <p:cTn id="282" presetID="1" presetClass="exit" presetSubtype="0" fill="hold" grpId="2" nodeType="withEffect">
                                  <p:stCondLst>
                                    <p:cond delay="0"/>
                                  </p:stCondLst>
                                  <p:childTnLst>
                                    <p:set>
                                      <p:cBhvr>
                                        <p:cTn id="283" dur="1" fill="hold">
                                          <p:stCondLst>
                                            <p:cond delay="0"/>
                                          </p:stCondLst>
                                        </p:cTn>
                                        <p:tgtEl>
                                          <p:spTgt spid="133182"/>
                                        </p:tgtEl>
                                        <p:attrNameLst>
                                          <p:attrName>style.visibility</p:attrName>
                                        </p:attrNameLst>
                                      </p:cBhvr>
                                      <p:to>
                                        <p:strVal val="hidden"/>
                                      </p:to>
                                    </p:set>
                                  </p:childTnLst>
                                </p:cTn>
                              </p:par>
                              <p:par>
                                <p:cTn id="284" presetID="1" presetClass="exit" presetSubtype="0" fill="hold" grpId="2" nodeType="withEffect">
                                  <p:stCondLst>
                                    <p:cond delay="0"/>
                                  </p:stCondLst>
                                  <p:childTnLst>
                                    <p:set>
                                      <p:cBhvr>
                                        <p:cTn id="285" dur="1" fill="hold">
                                          <p:stCondLst>
                                            <p:cond delay="0"/>
                                          </p:stCondLst>
                                        </p:cTn>
                                        <p:tgtEl>
                                          <p:spTgt spid="133183"/>
                                        </p:tgtEl>
                                        <p:attrNameLst>
                                          <p:attrName>style.visibility</p:attrName>
                                        </p:attrNameLst>
                                      </p:cBhvr>
                                      <p:to>
                                        <p:strVal val="hidden"/>
                                      </p:to>
                                    </p:set>
                                  </p:childTnLst>
                                </p:cTn>
                              </p:par>
                              <p:par>
                                <p:cTn id="286" presetID="1" presetClass="exit" presetSubtype="0" fill="hold" grpId="2" nodeType="withEffect">
                                  <p:stCondLst>
                                    <p:cond delay="0"/>
                                  </p:stCondLst>
                                  <p:childTnLst>
                                    <p:set>
                                      <p:cBhvr>
                                        <p:cTn id="287" dur="1" fill="hold">
                                          <p:stCondLst>
                                            <p:cond delay="0"/>
                                          </p:stCondLst>
                                        </p:cTn>
                                        <p:tgtEl>
                                          <p:spTgt spid="133184"/>
                                        </p:tgtEl>
                                        <p:attrNameLst>
                                          <p:attrName>style.visibility</p:attrName>
                                        </p:attrNameLst>
                                      </p:cBhvr>
                                      <p:to>
                                        <p:strVal val="hidden"/>
                                      </p:to>
                                    </p:set>
                                  </p:childTnLst>
                                </p:cTn>
                              </p:par>
                              <p:par>
                                <p:cTn id="288" presetID="1" presetClass="exit" presetSubtype="0" fill="hold" grpId="2" nodeType="withEffect">
                                  <p:stCondLst>
                                    <p:cond delay="0"/>
                                  </p:stCondLst>
                                  <p:childTnLst>
                                    <p:set>
                                      <p:cBhvr>
                                        <p:cTn id="289" dur="1" fill="hold">
                                          <p:stCondLst>
                                            <p:cond delay="0"/>
                                          </p:stCondLst>
                                        </p:cTn>
                                        <p:tgtEl>
                                          <p:spTgt spid="133185"/>
                                        </p:tgtEl>
                                        <p:attrNameLst>
                                          <p:attrName>style.visibility</p:attrName>
                                        </p:attrNameLst>
                                      </p:cBhvr>
                                      <p:to>
                                        <p:strVal val="hidden"/>
                                      </p:to>
                                    </p:set>
                                  </p:childTnLst>
                                </p:cTn>
                              </p:par>
                              <p:par>
                                <p:cTn id="290" presetID="1" presetClass="exit" presetSubtype="0" fill="hold" grpId="2" nodeType="withEffect">
                                  <p:stCondLst>
                                    <p:cond delay="0"/>
                                  </p:stCondLst>
                                  <p:childTnLst>
                                    <p:set>
                                      <p:cBhvr>
                                        <p:cTn id="291" dur="1" fill="hold">
                                          <p:stCondLst>
                                            <p:cond delay="0"/>
                                          </p:stCondLst>
                                        </p:cTn>
                                        <p:tgtEl>
                                          <p:spTgt spid="133186"/>
                                        </p:tgtEl>
                                        <p:attrNameLst>
                                          <p:attrName>style.visibility</p:attrName>
                                        </p:attrNameLst>
                                      </p:cBhvr>
                                      <p:to>
                                        <p:strVal val="hidden"/>
                                      </p:to>
                                    </p:set>
                                  </p:childTnLst>
                                </p:cTn>
                              </p:par>
                              <p:par>
                                <p:cTn id="292" presetID="1" presetClass="exit" presetSubtype="0" fill="hold" grpId="2" nodeType="withEffect">
                                  <p:stCondLst>
                                    <p:cond delay="0"/>
                                  </p:stCondLst>
                                  <p:childTnLst>
                                    <p:set>
                                      <p:cBhvr>
                                        <p:cTn id="293" dur="1" fill="hold">
                                          <p:stCondLst>
                                            <p:cond delay="0"/>
                                          </p:stCondLst>
                                        </p:cTn>
                                        <p:tgtEl>
                                          <p:spTgt spid="133187"/>
                                        </p:tgtEl>
                                        <p:attrNameLst>
                                          <p:attrName>style.visibility</p:attrName>
                                        </p:attrNameLst>
                                      </p:cBhvr>
                                      <p:to>
                                        <p:strVal val="hidden"/>
                                      </p:to>
                                    </p:set>
                                  </p:childTnLst>
                                </p:cTn>
                              </p:par>
                              <p:par>
                                <p:cTn id="294" presetID="1" presetClass="exit" presetSubtype="0" fill="hold" grpId="2" nodeType="withEffect">
                                  <p:stCondLst>
                                    <p:cond delay="0"/>
                                  </p:stCondLst>
                                  <p:childTnLst>
                                    <p:set>
                                      <p:cBhvr>
                                        <p:cTn id="295" dur="1" fill="hold">
                                          <p:stCondLst>
                                            <p:cond delay="0"/>
                                          </p:stCondLst>
                                        </p:cTn>
                                        <p:tgtEl>
                                          <p:spTgt spid="133188"/>
                                        </p:tgtEl>
                                        <p:attrNameLst>
                                          <p:attrName>style.visibility</p:attrName>
                                        </p:attrNameLst>
                                      </p:cBhvr>
                                      <p:to>
                                        <p:strVal val="hidden"/>
                                      </p:to>
                                    </p:set>
                                  </p:childTnLst>
                                </p:cTn>
                              </p:par>
                              <p:par>
                                <p:cTn id="296" presetID="1" presetClass="exit" presetSubtype="0" fill="hold" grpId="2" nodeType="withEffect">
                                  <p:stCondLst>
                                    <p:cond delay="0"/>
                                  </p:stCondLst>
                                  <p:childTnLst>
                                    <p:set>
                                      <p:cBhvr>
                                        <p:cTn id="297" dur="1" fill="hold">
                                          <p:stCondLst>
                                            <p:cond delay="0"/>
                                          </p:stCondLst>
                                        </p:cTn>
                                        <p:tgtEl>
                                          <p:spTgt spid="133189"/>
                                        </p:tgtEl>
                                        <p:attrNameLst>
                                          <p:attrName>style.visibility</p:attrName>
                                        </p:attrNameLst>
                                      </p:cBhvr>
                                      <p:to>
                                        <p:strVal val="hidden"/>
                                      </p:to>
                                    </p:set>
                                  </p:childTnLst>
                                </p:cTn>
                              </p:par>
                              <p:par>
                                <p:cTn id="298" presetID="1" presetClass="exit" presetSubtype="0" fill="hold" grpId="2" nodeType="withEffect">
                                  <p:stCondLst>
                                    <p:cond delay="0"/>
                                  </p:stCondLst>
                                  <p:childTnLst>
                                    <p:set>
                                      <p:cBhvr>
                                        <p:cTn id="299" dur="1" fill="hold">
                                          <p:stCondLst>
                                            <p:cond delay="0"/>
                                          </p:stCondLst>
                                        </p:cTn>
                                        <p:tgtEl>
                                          <p:spTgt spid="133190"/>
                                        </p:tgtEl>
                                        <p:attrNameLst>
                                          <p:attrName>style.visibility</p:attrName>
                                        </p:attrNameLst>
                                      </p:cBhvr>
                                      <p:to>
                                        <p:strVal val="hidden"/>
                                      </p:to>
                                    </p:set>
                                  </p:childTnLst>
                                </p:cTn>
                              </p:par>
                              <p:par>
                                <p:cTn id="300" presetID="1" presetClass="exit" presetSubtype="0" fill="hold" grpId="2" nodeType="withEffect">
                                  <p:stCondLst>
                                    <p:cond delay="0"/>
                                  </p:stCondLst>
                                  <p:childTnLst>
                                    <p:set>
                                      <p:cBhvr>
                                        <p:cTn id="301" dur="1" fill="hold">
                                          <p:stCondLst>
                                            <p:cond delay="0"/>
                                          </p:stCondLst>
                                        </p:cTn>
                                        <p:tgtEl>
                                          <p:spTgt spid="133191"/>
                                        </p:tgtEl>
                                        <p:attrNameLst>
                                          <p:attrName>style.visibility</p:attrName>
                                        </p:attrNameLst>
                                      </p:cBhvr>
                                      <p:to>
                                        <p:strVal val="hidden"/>
                                      </p:to>
                                    </p:set>
                                  </p:childTnLst>
                                </p:cTn>
                              </p:par>
                              <p:par>
                                <p:cTn id="302" presetID="1" presetClass="exit" presetSubtype="0" fill="hold" grpId="2" nodeType="withEffect">
                                  <p:stCondLst>
                                    <p:cond delay="0"/>
                                  </p:stCondLst>
                                  <p:childTnLst>
                                    <p:set>
                                      <p:cBhvr>
                                        <p:cTn id="303" dur="1" fill="hold">
                                          <p:stCondLst>
                                            <p:cond delay="0"/>
                                          </p:stCondLst>
                                        </p:cTn>
                                        <p:tgtEl>
                                          <p:spTgt spid="133192"/>
                                        </p:tgtEl>
                                        <p:attrNameLst>
                                          <p:attrName>style.visibility</p:attrName>
                                        </p:attrNameLst>
                                      </p:cBhvr>
                                      <p:to>
                                        <p:strVal val="hidden"/>
                                      </p:to>
                                    </p:set>
                                  </p:childTnLst>
                                </p:cTn>
                              </p:par>
                              <p:par>
                                <p:cTn id="304" presetID="1" presetClass="exit" presetSubtype="0" fill="hold" grpId="2" nodeType="withEffect">
                                  <p:stCondLst>
                                    <p:cond delay="0"/>
                                  </p:stCondLst>
                                  <p:childTnLst>
                                    <p:set>
                                      <p:cBhvr>
                                        <p:cTn id="305" dur="1" fill="hold">
                                          <p:stCondLst>
                                            <p:cond delay="0"/>
                                          </p:stCondLst>
                                        </p:cTn>
                                        <p:tgtEl>
                                          <p:spTgt spid="133193"/>
                                        </p:tgtEl>
                                        <p:attrNameLst>
                                          <p:attrName>style.visibility</p:attrName>
                                        </p:attrNameLst>
                                      </p:cBhvr>
                                      <p:to>
                                        <p:strVal val="hidden"/>
                                      </p:to>
                                    </p:set>
                                  </p:childTnLst>
                                </p:cTn>
                              </p:par>
                              <p:par>
                                <p:cTn id="306" presetID="1" presetClass="exit" presetSubtype="0" fill="hold" grpId="2" nodeType="withEffect">
                                  <p:stCondLst>
                                    <p:cond delay="0"/>
                                  </p:stCondLst>
                                  <p:childTnLst>
                                    <p:set>
                                      <p:cBhvr>
                                        <p:cTn id="307" dur="1" fill="hold">
                                          <p:stCondLst>
                                            <p:cond delay="0"/>
                                          </p:stCondLst>
                                        </p:cTn>
                                        <p:tgtEl>
                                          <p:spTgt spid="133194"/>
                                        </p:tgtEl>
                                        <p:attrNameLst>
                                          <p:attrName>style.visibility</p:attrName>
                                        </p:attrNameLst>
                                      </p:cBhvr>
                                      <p:to>
                                        <p:strVal val="hidden"/>
                                      </p:to>
                                    </p:set>
                                  </p:childTnLst>
                                </p:cTn>
                              </p:par>
                              <p:par>
                                <p:cTn id="308" presetID="1" presetClass="exit" presetSubtype="0" fill="hold" grpId="2" nodeType="withEffect">
                                  <p:stCondLst>
                                    <p:cond delay="0"/>
                                  </p:stCondLst>
                                  <p:childTnLst>
                                    <p:set>
                                      <p:cBhvr>
                                        <p:cTn id="309" dur="1" fill="hold">
                                          <p:stCondLst>
                                            <p:cond delay="0"/>
                                          </p:stCondLst>
                                        </p:cTn>
                                        <p:tgtEl>
                                          <p:spTgt spid="133195"/>
                                        </p:tgtEl>
                                        <p:attrNameLst>
                                          <p:attrName>style.visibility</p:attrName>
                                        </p:attrNameLst>
                                      </p:cBhvr>
                                      <p:to>
                                        <p:strVal val="hidden"/>
                                      </p:to>
                                    </p:set>
                                  </p:childTnLst>
                                </p:cTn>
                              </p:par>
                            </p:childTnLst>
                          </p:cTn>
                        </p:par>
                      </p:childTnLst>
                    </p:cTn>
                  </p:par>
                  <p:par>
                    <p:cTn id="310" fill="hold" nodeType="clickPar">
                      <p:stCondLst>
                        <p:cond delay="indefinite"/>
                      </p:stCondLst>
                      <p:childTnLst>
                        <p:par>
                          <p:cTn id="311" fill="hold" nodeType="withGroup">
                            <p:stCondLst>
                              <p:cond delay="0"/>
                            </p:stCondLst>
                            <p:childTnLst>
                              <p:par>
                                <p:cTn id="312" presetID="3" presetClass="emph" presetSubtype="2" fill="hold" nodeType="clickEffect">
                                  <p:stCondLst>
                                    <p:cond delay="0"/>
                                  </p:stCondLst>
                                  <p:childTnLst>
                                    <p:animClr clrSpc="rgb" dir="cw">
                                      <p:cBhvr override="childStyle">
                                        <p:cTn id="313" dur="500" fill="hold"/>
                                        <p:tgtEl>
                                          <p:spTgt spid="133169">
                                            <p:txEl>
                                              <p:pRg st="1" end="1"/>
                                            </p:txEl>
                                          </p:spTgt>
                                        </p:tgtEl>
                                        <p:attrNameLst>
                                          <p:attrName>style.color</p:attrName>
                                        </p:attrNameLst>
                                      </p:cBhvr>
                                      <p:to>
                                        <a:srgbClr val="C0C0C0"/>
                                      </p:to>
                                    </p:animClr>
                                  </p:childTnLst>
                                </p:cTn>
                              </p:par>
                              <p:par>
                                <p:cTn id="314" presetID="1" presetClass="entr" presetSubtype="0" fill="hold" nodeType="withEffect">
                                  <p:stCondLst>
                                    <p:cond delay="0"/>
                                  </p:stCondLst>
                                  <p:childTnLst>
                                    <p:set>
                                      <p:cBhvr>
                                        <p:cTn id="315" dur="1" fill="hold">
                                          <p:stCondLst>
                                            <p:cond delay="0"/>
                                          </p:stCondLst>
                                        </p:cTn>
                                        <p:tgtEl>
                                          <p:spTgt spid="133169">
                                            <p:txEl>
                                              <p:pRg st="2" end="2"/>
                                            </p:txEl>
                                          </p:spTgt>
                                        </p:tgtEl>
                                        <p:attrNameLst>
                                          <p:attrName>style.visibility</p:attrName>
                                        </p:attrNameLst>
                                      </p:cBhvr>
                                      <p:to>
                                        <p:strVal val="visible"/>
                                      </p:to>
                                    </p:set>
                                  </p:childTnLst>
                                </p:cTn>
                              </p:par>
                            </p:childTnLst>
                          </p:cTn>
                        </p:par>
                        <p:par>
                          <p:cTn id="316" fill="hold" nodeType="afterGroup">
                            <p:stCondLst>
                              <p:cond delay="500"/>
                            </p:stCondLst>
                            <p:childTnLst>
                              <p:par>
                                <p:cTn id="317" presetID="0" presetClass="path" presetSubtype="0" accel="50000" decel="50000" fill="hold" grpId="1" nodeType="afterEffect">
                                  <p:stCondLst>
                                    <p:cond delay="0"/>
                                  </p:stCondLst>
                                  <p:childTnLst>
                                    <p:animMotion origin="layout" path="M 0 0 L 0 -0.01158 " pathEditMode="relative" ptsTypes="AA">
                                      <p:cBhvr>
                                        <p:cTn id="318" dur="1000" fill="hold"/>
                                        <p:tgtEl>
                                          <p:spTgt spid="133197"/>
                                        </p:tgtEl>
                                        <p:attrNameLst>
                                          <p:attrName>ppt_x</p:attrName>
                                          <p:attrName>ppt_y</p:attrName>
                                        </p:attrNameLst>
                                      </p:cBhvr>
                                    </p:animMotion>
                                  </p:childTnLst>
                                </p:cTn>
                              </p:par>
                              <p:par>
                                <p:cTn id="319" presetID="0" presetClass="path" presetSubtype="0" accel="50000" decel="50000" fill="hold" grpId="1" nodeType="withEffect">
                                  <p:stCondLst>
                                    <p:cond delay="0"/>
                                  </p:stCondLst>
                                  <p:childTnLst>
                                    <p:animMotion origin="layout" path="M 0 0 L 0 -0.01158 " pathEditMode="relative" ptsTypes="AA">
                                      <p:cBhvr>
                                        <p:cTn id="320" dur="1000" fill="hold"/>
                                        <p:tgtEl>
                                          <p:spTgt spid="133198"/>
                                        </p:tgtEl>
                                        <p:attrNameLst>
                                          <p:attrName>ppt_x</p:attrName>
                                          <p:attrName>ppt_y</p:attrName>
                                        </p:attrNameLst>
                                      </p:cBhvr>
                                    </p:animMotion>
                                  </p:childTnLst>
                                </p:cTn>
                              </p:par>
                              <p:par>
                                <p:cTn id="321" presetID="0" presetClass="path" presetSubtype="0" accel="50000" decel="50000" fill="hold" grpId="1" nodeType="withEffect">
                                  <p:stCondLst>
                                    <p:cond delay="0"/>
                                  </p:stCondLst>
                                  <p:childTnLst>
                                    <p:animMotion origin="layout" path="M 0 0 L 0 -0.01158 " pathEditMode="relative" ptsTypes="AA">
                                      <p:cBhvr>
                                        <p:cTn id="322" dur="1000" fill="hold"/>
                                        <p:tgtEl>
                                          <p:spTgt spid="133199"/>
                                        </p:tgtEl>
                                        <p:attrNameLst>
                                          <p:attrName>ppt_x</p:attrName>
                                          <p:attrName>ppt_y</p:attrName>
                                        </p:attrNameLst>
                                      </p:cBhvr>
                                    </p:animMotion>
                                  </p:childTnLst>
                                </p:cTn>
                              </p:par>
                              <p:par>
                                <p:cTn id="323" presetID="0" presetClass="path" presetSubtype="0" accel="50000" decel="50000" fill="hold" grpId="1" nodeType="withEffect">
                                  <p:stCondLst>
                                    <p:cond delay="0"/>
                                  </p:stCondLst>
                                  <p:childTnLst>
                                    <p:animMotion origin="layout" path="M 0 0 L 0 -0.01158 " pathEditMode="relative" ptsTypes="AA">
                                      <p:cBhvr>
                                        <p:cTn id="324" dur="1000" fill="hold"/>
                                        <p:tgtEl>
                                          <p:spTgt spid="133200"/>
                                        </p:tgtEl>
                                        <p:attrNameLst>
                                          <p:attrName>ppt_x</p:attrName>
                                          <p:attrName>ppt_y</p:attrName>
                                        </p:attrNameLst>
                                      </p:cBhvr>
                                    </p:animMotion>
                                  </p:childTnLst>
                                </p:cTn>
                              </p:par>
                              <p:par>
                                <p:cTn id="325" presetID="0" presetClass="path" presetSubtype="0" accel="50000" decel="50000" fill="hold" grpId="1" nodeType="withEffect">
                                  <p:stCondLst>
                                    <p:cond delay="0"/>
                                  </p:stCondLst>
                                  <p:childTnLst>
                                    <p:animMotion origin="layout" path="M 0 0 L 0 -0.01158 " pathEditMode="relative" ptsTypes="AA">
                                      <p:cBhvr>
                                        <p:cTn id="326" dur="1000" fill="hold"/>
                                        <p:tgtEl>
                                          <p:spTgt spid="133201"/>
                                        </p:tgtEl>
                                        <p:attrNameLst>
                                          <p:attrName>ppt_x</p:attrName>
                                          <p:attrName>ppt_y</p:attrName>
                                        </p:attrNameLst>
                                      </p:cBhvr>
                                    </p:animMotion>
                                  </p:childTnLst>
                                </p:cTn>
                              </p:par>
                              <p:par>
                                <p:cTn id="327" presetID="0" presetClass="path" presetSubtype="0" accel="50000" decel="50000" fill="hold" grpId="1" nodeType="withEffect">
                                  <p:stCondLst>
                                    <p:cond delay="0"/>
                                  </p:stCondLst>
                                  <p:childTnLst>
                                    <p:animMotion origin="layout" path="M 0 0 L 0.00034 -0.02269 " pathEditMode="relative" ptsTypes="AA">
                                      <p:cBhvr>
                                        <p:cTn id="328" dur="1000" fill="hold"/>
                                        <p:tgtEl>
                                          <p:spTgt spid="133202"/>
                                        </p:tgtEl>
                                        <p:attrNameLst>
                                          <p:attrName>ppt_x</p:attrName>
                                          <p:attrName>ppt_y</p:attrName>
                                        </p:attrNameLst>
                                      </p:cBhvr>
                                    </p:animMotion>
                                  </p:childTnLst>
                                </p:cTn>
                              </p:par>
                              <p:par>
                                <p:cTn id="329" presetID="0" presetClass="path" presetSubtype="0" accel="50000" decel="50000" fill="hold" grpId="1" nodeType="withEffect">
                                  <p:stCondLst>
                                    <p:cond delay="0"/>
                                  </p:stCondLst>
                                  <p:childTnLst>
                                    <p:animMotion origin="layout" path="M 0 0 L 0.00034 -0.02269 " pathEditMode="relative" ptsTypes="AA">
                                      <p:cBhvr>
                                        <p:cTn id="330" dur="1000" fill="hold"/>
                                        <p:tgtEl>
                                          <p:spTgt spid="133203"/>
                                        </p:tgtEl>
                                        <p:attrNameLst>
                                          <p:attrName>ppt_x</p:attrName>
                                          <p:attrName>ppt_y</p:attrName>
                                        </p:attrNameLst>
                                      </p:cBhvr>
                                    </p:animMotion>
                                  </p:childTnLst>
                                </p:cTn>
                              </p:par>
                              <p:par>
                                <p:cTn id="331" presetID="0" presetClass="path" presetSubtype="0" accel="50000" decel="50000" fill="hold" grpId="1" nodeType="withEffect">
                                  <p:stCondLst>
                                    <p:cond delay="0"/>
                                  </p:stCondLst>
                                  <p:childTnLst>
                                    <p:animMotion origin="layout" path="M 0 0 L 0.00034 -0.02269 " pathEditMode="relative" ptsTypes="AA">
                                      <p:cBhvr>
                                        <p:cTn id="332" dur="1000" fill="hold"/>
                                        <p:tgtEl>
                                          <p:spTgt spid="133204"/>
                                        </p:tgtEl>
                                        <p:attrNameLst>
                                          <p:attrName>ppt_x</p:attrName>
                                          <p:attrName>ppt_y</p:attrName>
                                        </p:attrNameLst>
                                      </p:cBhvr>
                                    </p:animMotion>
                                  </p:childTnLst>
                                </p:cTn>
                              </p:par>
                              <p:par>
                                <p:cTn id="333" presetID="0" presetClass="path" presetSubtype="0" accel="50000" decel="50000" fill="hold" grpId="1" nodeType="withEffect">
                                  <p:stCondLst>
                                    <p:cond delay="0"/>
                                  </p:stCondLst>
                                  <p:childTnLst>
                                    <p:animMotion origin="layout" path="M 0 0 L 0.00034 -0.02269 " pathEditMode="relative" ptsTypes="AA">
                                      <p:cBhvr>
                                        <p:cTn id="334" dur="1000" fill="hold"/>
                                        <p:tgtEl>
                                          <p:spTgt spid="133205"/>
                                        </p:tgtEl>
                                        <p:attrNameLst>
                                          <p:attrName>ppt_x</p:attrName>
                                          <p:attrName>ppt_y</p:attrName>
                                        </p:attrNameLst>
                                      </p:cBhvr>
                                    </p:animMotion>
                                  </p:childTnLst>
                                </p:cTn>
                              </p:par>
                              <p:par>
                                <p:cTn id="335" presetID="0" presetClass="path" presetSubtype="0" accel="50000" decel="50000" fill="hold" grpId="1" nodeType="withEffect">
                                  <p:stCondLst>
                                    <p:cond delay="0"/>
                                  </p:stCondLst>
                                  <p:childTnLst>
                                    <p:animMotion origin="layout" path="M 0 0 L 0.00034 -0.02269 " pathEditMode="relative" ptsTypes="AA">
                                      <p:cBhvr>
                                        <p:cTn id="336" dur="1000" fill="hold"/>
                                        <p:tgtEl>
                                          <p:spTgt spid="133206"/>
                                        </p:tgtEl>
                                        <p:attrNameLst>
                                          <p:attrName>ppt_x</p:attrName>
                                          <p:attrName>ppt_y</p:attrName>
                                        </p:attrNameLst>
                                      </p:cBhvr>
                                    </p:animMotion>
                                  </p:childTnLst>
                                </p:cTn>
                              </p:par>
                              <p:par>
                                <p:cTn id="337" presetID="0" presetClass="path" presetSubtype="0" accel="50000" decel="50000" fill="hold" grpId="1" nodeType="withEffect">
                                  <p:stCondLst>
                                    <p:cond delay="0"/>
                                  </p:stCondLst>
                                  <p:childTnLst>
                                    <p:animMotion origin="layout" path="M 0 0 L 0 -0.03403 " pathEditMode="relative" ptsTypes="AA">
                                      <p:cBhvr>
                                        <p:cTn id="338" dur="1000" fill="hold"/>
                                        <p:tgtEl>
                                          <p:spTgt spid="133207"/>
                                        </p:tgtEl>
                                        <p:attrNameLst>
                                          <p:attrName>ppt_x</p:attrName>
                                          <p:attrName>ppt_y</p:attrName>
                                        </p:attrNameLst>
                                      </p:cBhvr>
                                    </p:animMotion>
                                  </p:childTnLst>
                                </p:cTn>
                              </p:par>
                              <p:par>
                                <p:cTn id="339" presetID="0" presetClass="path" presetSubtype="0" accel="50000" decel="50000" fill="hold" grpId="1" nodeType="withEffect">
                                  <p:stCondLst>
                                    <p:cond delay="0"/>
                                  </p:stCondLst>
                                  <p:childTnLst>
                                    <p:animMotion origin="layout" path="M 0 0 L 0 -0.03403 " pathEditMode="relative" ptsTypes="AA">
                                      <p:cBhvr>
                                        <p:cTn id="340" dur="1000" fill="hold"/>
                                        <p:tgtEl>
                                          <p:spTgt spid="133208"/>
                                        </p:tgtEl>
                                        <p:attrNameLst>
                                          <p:attrName>ppt_x</p:attrName>
                                          <p:attrName>ppt_y</p:attrName>
                                        </p:attrNameLst>
                                      </p:cBhvr>
                                    </p:animMotion>
                                  </p:childTnLst>
                                </p:cTn>
                              </p:par>
                              <p:par>
                                <p:cTn id="341" presetID="0" presetClass="path" presetSubtype="0" accel="50000" decel="50000" fill="hold" grpId="1" nodeType="withEffect">
                                  <p:stCondLst>
                                    <p:cond delay="0"/>
                                  </p:stCondLst>
                                  <p:childTnLst>
                                    <p:animMotion origin="layout" path="M 0 0 L 0 -0.03403 " pathEditMode="relative" ptsTypes="AA">
                                      <p:cBhvr>
                                        <p:cTn id="342" dur="1000" fill="hold"/>
                                        <p:tgtEl>
                                          <p:spTgt spid="133209"/>
                                        </p:tgtEl>
                                        <p:attrNameLst>
                                          <p:attrName>ppt_x</p:attrName>
                                          <p:attrName>ppt_y</p:attrName>
                                        </p:attrNameLst>
                                      </p:cBhvr>
                                    </p:animMotion>
                                  </p:childTnLst>
                                </p:cTn>
                              </p:par>
                              <p:par>
                                <p:cTn id="343" presetID="0" presetClass="path" presetSubtype="0" accel="50000" decel="50000" fill="hold" grpId="1" nodeType="withEffect">
                                  <p:stCondLst>
                                    <p:cond delay="0"/>
                                  </p:stCondLst>
                                  <p:childTnLst>
                                    <p:animMotion origin="layout" path="M 0 0 L 0 -0.03403 " pathEditMode="relative" ptsTypes="AA">
                                      <p:cBhvr>
                                        <p:cTn id="344" dur="1000" fill="hold"/>
                                        <p:tgtEl>
                                          <p:spTgt spid="133210"/>
                                        </p:tgtEl>
                                        <p:attrNameLst>
                                          <p:attrName>ppt_x</p:attrName>
                                          <p:attrName>ppt_y</p:attrName>
                                        </p:attrNameLst>
                                      </p:cBhvr>
                                    </p:animMotion>
                                  </p:childTnLst>
                                </p:cTn>
                              </p:par>
                              <p:par>
                                <p:cTn id="345" presetID="0" presetClass="path" presetSubtype="0" accel="50000" decel="50000" fill="hold" grpId="1" nodeType="withEffect">
                                  <p:stCondLst>
                                    <p:cond delay="0"/>
                                  </p:stCondLst>
                                  <p:childTnLst>
                                    <p:animMotion origin="layout" path="M 0 0 L 0 -0.03403 " pathEditMode="relative" ptsTypes="AA">
                                      <p:cBhvr>
                                        <p:cTn id="346" dur="1000" fill="hold"/>
                                        <p:tgtEl>
                                          <p:spTgt spid="133211"/>
                                        </p:tgtEl>
                                        <p:attrNameLst>
                                          <p:attrName>ppt_x</p:attrName>
                                          <p:attrName>ppt_y</p:attrName>
                                        </p:attrNameLst>
                                      </p:cBhvr>
                                    </p:animMotion>
                                  </p:childTnLst>
                                </p:cTn>
                              </p:par>
                            </p:childTnLst>
                          </p:cTn>
                        </p:par>
                        <p:par>
                          <p:cTn id="347" fill="hold" nodeType="afterGroup">
                            <p:stCondLst>
                              <p:cond delay="1500"/>
                            </p:stCondLst>
                            <p:childTnLst>
                              <p:par>
                                <p:cTn id="348" presetID="1" presetClass="exit" presetSubtype="0" fill="hold" grpId="2" nodeType="afterEffect">
                                  <p:stCondLst>
                                    <p:cond delay="0"/>
                                  </p:stCondLst>
                                  <p:childTnLst>
                                    <p:set>
                                      <p:cBhvr>
                                        <p:cTn id="349" dur="1" fill="hold">
                                          <p:stCondLst>
                                            <p:cond delay="0"/>
                                          </p:stCondLst>
                                        </p:cTn>
                                        <p:tgtEl>
                                          <p:spTgt spid="133197"/>
                                        </p:tgtEl>
                                        <p:attrNameLst>
                                          <p:attrName>style.visibility</p:attrName>
                                        </p:attrNameLst>
                                      </p:cBhvr>
                                      <p:to>
                                        <p:strVal val="hidden"/>
                                      </p:to>
                                    </p:set>
                                  </p:childTnLst>
                                </p:cTn>
                              </p:par>
                              <p:par>
                                <p:cTn id="350" presetID="1" presetClass="exit" presetSubtype="0" fill="hold" grpId="2" nodeType="withEffect">
                                  <p:stCondLst>
                                    <p:cond delay="0"/>
                                  </p:stCondLst>
                                  <p:childTnLst>
                                    <p:set>
                                      <p:cBhvr>
                                        <p:cTn id="351" dur="1" fill="hold">
                                          <p:stCondLst>
                                            <p:cond delay="0"/>
                                          </p:stCondLst>
                                        </p:cTn>
                                        <p:tgtEl>
                                          <p:spTgt spid="133198"/>
                                        </p:tgtEl>
                                        <p:attrNameLst>
                                          <p:attrName>style.visibility</p:attrName>
                                        </p:attrNameLst>
                                      </p:cBhvr>
                                      <p:to>
                                        <p:strVal val="hidden"/>
                                      </p:to>
                                    </p:set>
                                  </p:childTnLst>
                                </p:cTn>
                              </p:par>
                              <p:par>
                                <p:cTn id="352" presetID="1" presetClass="exit" presetSubtype="0" fill="hold" grpId="2" nodeType="withEffect">
                                  <p:stCondLst>
                                    <p:cond delay="0"/>
                                  </p:stCondLst>
                                  <p:childTnLst>
                                    <p:set>
                                      <p:cBhvr>
                                        <p:cTn id="353" dur="1" fill="hold">
                                          <p:stCondLst>
                                            <p:cond delay="0"/>
                                          </p:stCondLst>
                                        </p:cTn>
                                        <p:tgtEl>
                                          <p:spTgt spid="133199"/>
                                        </p:tgtEl>
                                        <p:attrNameLst>
                                          <p:attrName>style.visibility</p:attrName>
                                        </p:attrNameLst>
                                      </p:cBhvr>
                                      <p:to>
                                        <p:strVal val="hidden"/>
                                      </p:to>
                                    </p:set>
                                  </p:childTnLst>
                                </p:cTn>
                              </p:par>
                              <p:par>
                                <p:cTn id="354" presetID="1" presetClass="exit" presetSubtype="0" fill="hold" grpId="2" nodeType="withEffect">
                                  <p:stCondLst>
                                    <p:cond delay="0"/>
                                  </p:stCondLst>
                                  <p:childTnLst>
                                    <p:set>
                                      <p:cBhvr>
                                        <p:cTn id="355" dur="1" fill="hold">
                                          <p:stCondLst>
                                            <p:cond delay="0"/>
                                          </p:stCondLst>
                                        </p:cTn>
                                        <p:tgtEl>
                                          <p:spTgt spid="133200"/>
                                        </p:tgtEl>
                                        <p:attrNameLst>
                                          <p:attrName>style.visibility</p:attrName>
                                        </p:attrNameLst>
                                      </p:cBhvr>
                                      <p:to>
                                        <p:strVal val="hidden"/>
                                      </p:to>
                                    </p:set>
                                  </p:childTnLst>
                                </p:cTn>
                              </p:par>
                              <p:par>
                                <p:cTn id="356" presetID="1" presetClass="exit" presetSubtype="0" fill="hold" grpId="2" nodeType="withEffect">
                                  <p:stCondLst>
                                    <p:cond delay="0"/>
                                  </p:stCondLst>
                                  <p:childTnLst>
                                    <p:set>
                                      <p:cBhvr>
                                        <p:cTn id="357" dur="1" fill="hold">
                                          <p:stCondLst>
                                            <p:cond delay="0"/>
                                          </p:stCondLst>
                                        </p:cTn>
                                        <p:tgtEl>
                                          <p:spTgt spid="133201"/>
                                        </p:tgtEl>
                                        <p:attrNameLst>
                                          <p:attrName>style.visibility</p:attrName>
                                        </p:attrNameLst>
                                      </p:cBhvr>
                                      <p:to>
                                        <p:strVal val="hidden"/>
                                      </p:to>
                                    </p:set>
                                  </p:childTnLst>
                                </p:cTn>
                              </p:par>
                              <p:par>
                                <p:cTn id="358" presetID="1" presetClass="exit" presetSubtype="0" fill="hold" grpId="2" nodeType="withEffect">
                                  <p:stCondLst>
                                    <p:cond delay="0"/>
                                  </p:stCondLst>
                                  <p:childTnLst>
                                    <p:set>
                                      <p:cBhvr>
                                        <p:cTn id="359" dur="1" fill="hold">
                                          <p:stCondLst>
                                            <p:cond delay="0"/>
                                          </p:stCondLst>
                                        </p:cTn>
                                        <p:tgtEl>
                                          <p:spTgt spid="133202"/>
                                        </p:tgtEl>
                                        <p:attrNameLst>
                                          <p:attrName>style.visibility</p:attrName>
                                        </p:attrNameLst>
                                      </p:cBhvr>
                                      <p:to>
                                        <p:strVal val="hidden"/>
                                      </p:to>
                                    </p:set>
                                  </p:childTnLst>
                                </p:cTn>
                              </p:par>
                              <p:par>
                                <p:cTn id="360" presetID="1" presetClass="exit" presetSubtype="0" fill="hold" grpId="2" nodeType="withEffect">
                                  <p:stCondLst>
                                    <p:cond delay="0"/>
                                  </p:stCondLst>
                                  <p:childTnLst>
                                    <p:set>
                                      <p:cBhvr>
                                        <p:cTn id="361" dur="1" fill="hold">
                                          <p:stCondLst>
                                            <p:cond delay="0"/>
                                          </p:stCondLst>
                                        </p:cTn>
                                        <p:tgtEl>
                                          <p:spTgt spid="133203"/>
                                        </p:tgtEl>
                                        <p:attrNameLst>
                                          <p:attrName>style.visibility</p:attrName>
                                        </p:attrNameLst>
                                      </p:cBhvr>
                                      <p:to>
                                        <p:strVal val="hidden"/>
                                      </p:to>
                                    </p:set>
                                  </p:childTnLst>
                                </p:cTn>
                              </p:par>
                              <p:par>
                                <p:cTn id="362" presetID="1" presetClass="exit" presetSubtype="0" fill="hold" grpId="2" nodeType="withEffect">
                                  <p:stCondLst>
                                    <p:cond delay="0"/>
                                  </p:stCondLst>
                                  <p:childTnLst>
                                    <p:set>
                                      <p:cBhvr>
                                        <p:cTn id="363" dur="1" fill="hold">
                                          <p:stCondLst>
                                            <p:cond delay="0"/>
                                          </p:stCondLst>
                                        </p:cTn>
                                        <p:tgtEl>
                                          <p:spTgt spid="133204"/>
                                        </p:tgtEl>
                                        <p:attrNameLst>
                                          <p:attrName>style.visibility</p:attrName>
                                        </p:attrNameLst>
                                      </p:cBhvr>
                                      <p:to>
                                        <p:strVal val="hidden"/>
                                      </p:to>
                                    </p:set>
                                  </p:childTnLst>
                                </p:cTn>
                              </p:par>
                              <p:par>
                                <p:cTn id="364" presetID="1" presetClass="exit" presetSubtype="0" fill="hold" grpId="2" nodeType="withEffect">
                                  <p:stCondLst>
                                    <p:cond delay="0"/>
                                  </p:stCondLst>
                                  <p:childTnLst>
                                    <p:set>
                                      <p:cBhvr>
                                        <p:cTn id="365" dur="1" fill="hold">
                                          <p:stCondLst>
                                            <p:cond delay="0"/>
                                          </p:stCondLst>
                                        </p:cTn>
                                        <p:tgtEl>
                                          <p:spTgt spid="133205"/>
                                        </p:tgtEl>
                                        <p:attrNameLst>
                                          <p:attrName>style.visibility</p:attrName>
                                        </p:attrNameLst>
                                      </p:cBhvr>
                                      <p:to>
                                        <p:strVal val="hidden"/>
                                      </p:to>
                                    </p:set>
                                  </p:childTnLst>
                                </p:cTn>
                              </p:par>
                              <p:par>
                                <p:cTn id="366" presetID="1" presetClass="exit" presetSubtype="0" fill="hold" grpId="2" nodeType="withEffect">
                                  <p:stCondLst>
                                    <p:cond delay="0"/>
                                  </p:stCondLst>
                                  <p:childTnLst>
                                    <p:set>
                                      <p:cBhvr>
                                        <p:cTn id="367" dur="1" fill="hold">
                                          <p:stCondLst>
                                            <p:cond delay="0"/>
                                          </p:stCondLst>
                                        </p:cTn>
                                        <p:tgtEl>
                                          <p:spTgt spid="133206"/>
                                        </p:tgtEl>
                                        <p:attrNameLst>
                                          <p:attrName>style.visibility</p:attrName>
                                        </p:attrNameLst>
                                      </p:cBhvr>
                                      <p:to>
                                        <p:strVal val="hidden"/>
                                      </p:to>
                                    </p:set>
                                  </p:childTnLst>
                                </p:cTn>
                              </p:par>
                              <p:par>
                                <p:cTn id="368" presetID="1" presetClass="exit" presetSubtype="0" fill="hold" grpId="2" nodeType="withEffect">
                                  <p:stCondLst>
                                    <p:cond delay="0"/>
                                  </p:stCondLst>
                                  <p:childTnLst>
                                    <p:set>
                                      <p:cBhvr>
                                        <p:cTn id="369" dur="1" fill="hold">
                                          <p:stCondLst>
                                            <p:cond delay="0"/>
                                          </p:stCondLst>
                                        </p:cTn>
                                        <p:tgtEl>
                                          <p:spTgt spid="133207"/>
                                        </p:tgtEl>
                                        <p:attrNameLst>
                                          <p:attrName>style.visibility</p:attrName>
                                        </p:attrNameLst>
                                      </p:cBhvr>
                                      <p:to>
                                        <p:strVal val="hidden"/>
                                      </p:to>
                                    </p:set>
                                  </p:childTnLst>
                                </p:cTn>
                              </p:par>
                              <p:par>
                                <p:cTn id="370" presetID="1" presetClass="exit" presetSubtype="0" fill="hold" grpId="2" nodeType="withEffect">
                                  <p:stCondLst>
                                    <p:cond delay="0"/>
                                  </p:stCondLst>
                                  <p:childTnLst>
                                    <p:set>
                                      <p:cBhvr>
                                        <p:cTn id="371" dur="1" fill="hold">
                                          <p:stCondLst>
                                            <p:cond delay="0"/>
                                          </p:stCondLst>
                                        </p:cTn>
                                        <p:tgtEl>
                                          <p:spTgt spid="133208"/>
                                        </p:tgtEl>
                                        <p:attrNameLst>
                                          <p:attrName>style.visibility</p:attrName>
                                        </p:attrNameLst>
                                      </p:cBhvr>
                                      <p:to>
                                        <p:strVal val="hidden"/>
                                      </p:to>
                                    </p:set>
                                  </p:childTnLst>
                                </p:cTn>
                              </p:par>
                              <p:par>
                                <p:cTn id="372" presetID="1" presetClass="exit" presetSubtype="0" fill="hold" grpId="2" nodeType="withEffect">
                                  <p:stCondLst>
                                    <p:cond delay="0"/>
                                  </p:stCondLst>
                                  <p:childTnLst>
                                    <p:set>
                                      <p:cBhvr>
                                        <p:cTn id="373" dur="1" fill="hold">
                                          <p:stCondLst>
                                            <p:cond delay="0"/>
                                          </p:stCondLst>
                                        </p:cTn>
                                        <p:tgtEl>
                                          <p:spTgt spid="133209"/>
                                        </p:tgtEl>
                                        <p:attrNameLst>
                                          <p:attrName>style.visibility</p:attrName>
                                        </p:attrNameLst>
                                      </p:cBhvr>
                                      <p:to>
                                        <p:strVal val="hidden"/>
                                      </p:to>
                                    </p:set>
                                  </p:childTnLst>
                                </p:cTn>
                              </p:par>
                              <p:par>
                                <p:cTn id="374" presetID="1" presetClass="exit" presetSubtype="0" fill="hold" grpId="2" nodeType="withEffect">
                                  <p:stCondLst>
                                    <p:cond delay="0"/>
                                  </p:stCondLst>
                                  <p:childTnLst>
                                    <p:set>
                                      <p:cBhvr>
                                        <p:cTn id="375" dur="1" fill="hold">
                                          <p:stCondLst>
                                            <p:cond delay="0"/>
                                          </p:stCondLst>
                                        </p:cTn>
                                        <p:tgtEl>
                                          <p:spTgt spid="133210"/>
                                        </p:tgtEl>
                                        <p:attrNameLst>
                                          <p:attrName>style.visibility</p:attrName>
                                        </p:attrNameLst>
                                      </p:cBhvr>
                                      <p:to>
                                        <p:strVal val="hidden"/>
                                      </p:to>
                                    </p:set>
                                  </p:childTnLst>
                                </p:cTn>
                              </p:par>
                              <p:par>
                                <p:cTn id="376" presetID="1" presetClass="exit" presetSubtype="0" fill="hold" grpId="2" nodeType="withEffect">
                                  <p:stCondLst>
                                    <p:cond delay="0"/>
                                  </p:stCondLst>
                                  <p:childTnLst>
                                    <p:set>
                                      <p:cBhvr>
                                        <p:cTn id="377" dur="1" fill="hold">
                                          <p:stCondLst>
                                            <p:cond delay="0"/>
                                          </p:stCondLst>
                                        </p:cTn>
                                        <p:tgtEl>
                                          <p:spTgt spid="133211"/>
                                        </p:tgtEl>
                                        <p:attrNameLst>
                                          <p:attrName>style.visibility</p:attrName>
                                        </p:attrNameLst>
                                      </p:cBhvr>
                                      <p:to>
                                        <p:strVal val="hidden"/>
                                      </p:to>
                                    </p:set>
                                  </p:childTnLst>
                                </p:cTn>
                              </p:par>
                              <p:par>
                                <p:cTn id="378" presetID="35" presetClass="path" presetSubtype="0" accel="50000" decel="50000" fill="hold" grpId="1" nodeType="withEffect">
                                  <p:stCondLst>
                                    <p:cond delay="0"/>
                                  </p:stCondLst>
                                  <p:childTnLst>
                                    <p:animMotion origin="layout" path="M 2.77778E-6 -1.85185E-6 L -0.17101 -1.85185E-6 " pathEditMode="relative" rAng="0" ptsTypes="AA">
                                      <p:cBhvr>
                                        <p:cTn id="379" dur="2000" fill="hold"/>
                                        <p:tgtEl>
                                          <p:spTgt spid="133212"/>
                                        </p:tgtEl>
                                        <p:attrNameLst>
                                          <p:attrName>ppt_x</p:attrName>
                                          <p:attrName>ppt_y</p:attrName>
                                        </p:attrNameLst>
                                      </p:cBhvr>
                                      <p:rCtr x="-8559" y="0"/>
                                    </p:animMotion>
                                  </p:childTnLst>
                                </p:cTn>
                              </p:par>
                              <p:par>
                                <p:cTn id="380" presetID="35" presetClass="path" presetSubtype="0" accel="50000" decel="50000" fill="hold" grpId="1" nodeType="withEffect">
                                  <p:stCondLst>
                                    <p:cond delay="0"/>
                                  </p:stCondLst>
                                  <p:childTnLst>
                                    <p:animMotion origin="layout" path="M 1.94444E-6 -1.85185E-6 L -0.12778 -1.85185E-6 " pathEditMode="relative" rAng="0" ptsTypes="AA">
                                      <p:cBhvr>
                                        <p:cTn id="381" dur="2000" fill="hold"/>
                                        <p:tgtEl>
                                          <p:spTgt spid="133213"/>
                                        </p:tgtEl>
                                        <p:attrNameLst>
                                          <p:attrName>ppt_x</p:attrName>
                                          <p:attrName>ppt_y</p:attrName>
                                        </p:attrNameLst>
                                      </p:cBhvr>
                                      <p:rCtr x="-6389" y="0"/>
                                    </p:animMotion>
                                  </p:childTnLst>
                                </p:cTn>
                              </p:par>
                              <p:par>
                                <p:cTn id="382" presetID="35" presetClass="path" presetSubtype="0" accel="50000" decel="50000" fill="hold" grpId="1" nodeType="withEffect">
                                  <p:stCondLst>
                                    <p:cond delay="0"/>
                                  </p:stCondLst>
                                  <p:childTnLst>
                                    <p:animMotion origin="layout" path="M -3.33333E-6 1.11111E-6 L -0.08524 1.11111E-6 " pathEditMode="relative" rAng="0" ptsTypes="AA">
                                      <p:cBhvr>
                                        <p:cTn id="383" dur="2000" fill="hold"/>
                                        <p:tgtEl>
                                          <p:spTgt spid="133214"/>
                                        </p:tgtEl>
                                        <p:attrNameLst>
                                          <p:attrName>ppt_x</p:attrName>
                                          <p:attrName>ppt_y</p:attrName>
                                        </p:attrNameLst>
                                      </p:cBhvr>
                                      <p:rCtr x="-4271" y="0"/>
                                    </p:animMotion>
                                  </p:childTnLst>
                                </p:cTn>
                              </p:par>
                              <p:par>
                                <p:cTn id="384" presetID="35" presetClass="path" presetSubtype="0" accel="50000" decel="50000" fill="hold" grpId="1" nodeType="withEffect">
                                  <p:stCondLst>
                                    <p:cond delay="0"/>
                                  </p:stCondLst>
                                  <p:childTnLst>
                                    <p:animMotion origin="layout" path="M -3.33333E-6 -1.85185E-6 L -0.04149 -1.85185E-6 " pathEditMode="relative" rAng="0" ptsTypes="AA">
                                      <p:cBhvr>
                                        <p:cTn id="385" dur="2000" fill="hold"/>
                                        <p:tgtEl>
                                          <p:spTgt spid="133216"/>
                                        </p:tgtEl>
                                        <p:attrNameLst>
                                          <p:attrName>ppt_x</p:attrName>
                                          <p:attrName>ppt_y</p:attrName>
                                        </p:attrNameLst>
                                      </p:cBhvr>
                                      <p:rCtr x="-2083" y="0"/>
                                    </p:animMotion>
                                  </p:childTnLst>
                                </p:cTn>
                              </p:par>
                            </p:childTnLst>
                          </p:cTn>
                        </p:par>
                        <p:par>
                          <p:cTn id="386" fill="hold" nodeType="afterGroup">
                            <p:stCondLst>
                              <p:cond delay="3500"/>
                            </p:stCondLst>
                            <p:childTnLst>
                              <p:par>
                                <p:cTn id="387" presetID="23" presetClass="entr" presetSubtype="16" fill="hold" grpId="0" nodeType="afterEffect">
                                  <p:stCondLst>
                                    <p:cond delay="0"/>
                                  </p:stCondLst>
                                  <p:childTnLst>
                                    <p:set>
                                      <p:cBhvr>
                                        <p:cTn id="388" dur="1" fill="hold">
                                          <p:stCondLst>
                                            <p:cond delay="0"/>
                                          </p:stCondLst>
                                        </p:cTn>
                                        <p:tgtEl>
                                          <p:spTgt spid="133217"/>
                                        </p:tgtEl>
                                        <p:attrNameLst>
                                          <p:attrName>style.visibility</p:attrName>
                                        </p:attrNameLst>
                                      </p:cBhvr>
                                      <p:to>
                                        <p:strVal val="visible"/>
                                      </p:to>
                                    </p:set>
                                    <p:anim calcmode="lin" valueType="num">
                                      <p:cBhvr>
                                        <p:cTn id="389" dur="500" fill="hold"/>
                                        <p:tgtEl>
                                          <p:spTgt spid="133217"/>
                                        </p:tgtEl>
                                        <p:attrNameLst>
                                          <p:attrName>ppt_w</p:attrName>
                                        </p:attrNameLst>
                                      </p:cBhvr>
                                      <p:tavLst>
                                        <p:tav tm="0">
                                          <p:val>
                                            <p:fltVal val="0"/>
                                          </p:val>
                                        </p:tav>
                                        <p:tav tm="100000">
                                          <p:val>
                                            <p:strVal val="#ppt_w"/>
                                          </p:val>
                                        </p:tav>
                                      </p:tavLst>
                                    </p:anim>
                                    <p:anim calcmode="lin" valueType="num">
                                      <p:cBhvr>
                                        <p:cTn id="390" dur="500" fill="hold"/>
                                        <p:tgtEl>
                                          <p:spTgt spid="133217"/>
                                        </p:tgtEl>
                                        <p:attrNameLst>
                                          <p:attrName>ppt_h</p:attrName>
                                        </p:attrNameLst>
                                      </p:cBhvr>
                                      <p:tavLst>
                                        <p:tav tm="0">
                                          <p:val>
                                            <p:fltVal val="0"/>
                                          </p:val>
                                        </p:tav>
                                        <p:tav tm="100000">
                                          <p:val>
                                            <p:strVal val="#ppt_h"/>
                                          </p:val>
                                        </p:tav>
                                      </p:tavLst>
                                    </p:anim>
                                  </p:childTnLst>
                                </p:cTn>
                              </p:par>
                            </p:childTnLst>
                          </p:cTn>
                        </p:par>
                        <p:par>
                          <p:cTn id="391" fill="hold" nodeType="afterGroup">
                            <p:stCondLst>
                              <p:cond delay="4000"/>
                            </p:stCondLst>
                            <p:childTnLst>
                              <p:par>
                                <p:cTn id="392" presetID="1" presetClass="exit" presetSubtype="0" fill="hold" grpId="2" nodeType="afterEffect">
                                  <p:stCondLst>
                                    <p:cond delay="0"/>
                                  </p:stCondLst>
                                  <p:childTnLst>
                                    <p:set>
                                      <p:cBhvr>
                                        <p:cTn id="393" dur="1" fill="hold">
                                          <p:stCondLst>
                                            <p:cond delay="0"/>
                                          </p:stCondLst>
                                        </p:cTn>
                                        <p:tgtEl>
                                          <p:spTgt spid="133212"/>
                                        </p:tgtEl>
                                        <p:attrNameLst>
                                          <p:attrName>style.visibility</p:attrName>
                                        </p:attrNameLst>
                                      </p:cBhvr>
                                      <p:to>
                                        <p:strVal val="hidden"/>
                                      </p:to>
                                    </p:set>
                                  </p:childTnLst>
                                </p:cTn>
                              </p:par>
                              <p:par>
                                <p:cTn id="394" presetID="1" presetClass="exit" presetSubtype="0" fill="hold" grpId="2" nodeType="withEffect">
                                  <p:stCondLst>
                                    <p:cond delay="0"/>
                                  </p:stCondLst>
                                  <p:childTnLst>
                                    <p:set>
                                      <p:cBhvr>
                                        <p:cTn id="395" dur="1" fill="hold">
                                          <p:stCondLst>
                                            <p:cond delay="0"/>
                                          </p:stCondLst>
                                        </p:cTn>
                                        <p:tgtEl>
                                          <p:spTgt spid="133213"/>
                                        </p:tgtEl>
                                        <p:attrNameLst>
                                          <p:attrName>style.visibility</p:attrName>
                                        </p:attrNameLst>
                                      </p:cBhvr>
                                      <p:to>
                                        <p:strVal val="hidden"/>
                                      </p:to>
                                    </p:set>
                                  </p:childTnLst>
                                </p:cTn>
                              </p:par>
                              <p:par>
                                <p:cTn id="396" presetID="1" presetClass="exit" presetSubtype="0" fill="hold" grpId="2" nodeType="withEffect">
                                  <p:stCondLst>
                                    <p:cond delay="0"/>
                                  </p:stCondLst>
                                  <p:childTnLst>
                                    <p:set>
                                      <p:cBhvr>
                                        <p:cTn id="397" dur="1" fill="hold">
                                          <p:stCondLst>
                                            <p:cond delay="0"/>
                                          </p:stCondLst>
                                        </p:cTn>
                                        <p:tgtEl>
                                          <p:spTgt spid="133214"/>
                                        </p:tgtEl>
                                        <p:attrNameLst>
                                          <p:attrName>style.visibility</p:attrName>
                                        </p:attrNameLst>
                                      </p:cBhvr>
                                      <p:to>
                                        <p:strVal val="hidden"/>
                                      </p:to>
                                    </p:set>
                                  </p:childTnLst>
                                </p:cTn>
                              </p:par>
                              <p:par>
                                <p:cTn id="398" presetID="1" presetClass="exit" presetSubtype="0" fill="hold" grpId="1" nodeType="withEffect">
                                  <p:stCondLst>
                                    <p:cond delay="0"/>
                                  </p:stCondLst>
                                  <p:childTnLst>
                                    <p:set>
                                      <p:cBhvr>
                                        <p:cTn id="399" dur="1" fill="hold">
                                          <p:stCondLst>
                                            <p:cond delay="0"/>
                                          </p:stCondLst>
                                        </p:cTn>
                                        <p:tgtEl>
                                          <p:spTgt spid="133215"/>
                                        </p:tgtEl>
                                        <p:attrNameLst>
                                          <p:attrName>style.visibility</p:attrName>
                                        </p:attrNameLst>
                                      </p:cBhvr>
                                      <p:to>
                                        <p:strVal val="hidden"/>
                                      </p:to>
                                    </p:set>
                                  </p:childTnLst>
                                </p:cTn>
                              </p:par>
                              <p:par>
                                <p:cTn id="400" presetID="1" presetClass="exit" presetSubtype="0" fill="hold" grpId="2" nodeType="withEffect">
                                  <p:stCondLst>
                                    <p:cond delay="0"/>
                                  </p:stCondLst>
                                  <p:childTnLst>
                                    <p:set>
                                      <p:cBhvr>
                                        <p:cTn id="401" dur="1" fill="hold">
                                          <p:stCondLst>
                                            <p:cond delay="0"/>
                                          </p:stCondLst>
                                        </p:cTn>
                                        <p:tgtEl>
                                          <p:spTgt spid="133216"/>
                                        </p:tgtEl>
                                        <p:attrNameLst>
                                          <p:attrName>style.visibility</p:attrName>
                                        </p:attrNameLst>
                                      </p:cBhvr>
                                      <p:to>
                                        <p:strVal val="hidden"/>
                                      </p:to>
                                    </p:set>
                                  </p:childTnLst>
                                </p:cTn>
                              </p:par>
                            </p:childTnLst>
                          </p:cTn>
                        </p:par>
                        <p:par>
                          <p:cTn id="402" fill="hold" nodeType="afterGroup">
                            <p:stCondLst>
                              <p:cond delay="4000"/>
                            </p:stCondLst>
                            <p:childTnLst>
                              <p:par>
                                <p:cTn id="403" presetID="36" presetClass="path" presetSubtype="0" accel="50000" decel="50000" fill="hold" grpId="1" nodeType="afterEffect">
                                  <p:stCondLst>
                                    <p:cond delay="0"/>
                                  </p:stCondLst>
                                  <p:childTnLst>
                                    <p:animMotion origin="layout" path="M -0.00017 0.00023 C -0.00139 0.01042 0.00104 0.03403 -0.00746 0.06227 C -0.03246 0.12153 -0.09878 0.12153 -0.17882 0.12153 L -0.35712 0.12153 " pathEditMode="relative" rAng="0" ptsTypes="sfFs">
                                      <p:cBhvr>
                                        <p:cTn id="404" dur="2000" fill="hold"/>
                                        <p:tgtEl>
                                          <p:spTgt spid="133217"/>
                                        </p:tgtEl>
                                        <p:attrNameLst>
                                          <p:attrName>ppt_x</p:attrName>
                                          <p:attrName>ppt_y</p:attrName>
                                        </p:attrNameLst>
                                      </p:cBhvr>
                                      <p:rCtr x="-17795" y="6065"/>
                                    </p:animMotion>
                                  </p:childTnLst>
                                </p:cTn>
                              </p:par>
                              <p:par>
                                <p:cTn id="405" presetID="10" presetClass="entr" presetSubtype="0" fill="hold" nodeType="withEffect">
                                  <p:stCondLst>
                                    <p:cond delay="0"/>
                                  </p:stCondLst>
                                  <p:childTnLst>
                                    <p:set>
                                      <p:cBhvr>
                                        <p:cTn id="406" dur="1" fill="hold">
                                          <p:stCondLst>
                                            <p:cond delay="0"/>
                                          </p:stCondLst>
                                        </p:cTn>
                                        <p:tgtEl>
                                          <p:spTgt spid="133170"/>
                                        </p:tgtEl>
                                        <p:attrNameLst>
                                          <p:attrName>style.visibility</p:attrName>
                                        </p:attrNameLst>
                                      </p:cBhvr>
                                      <p:to>
                                        <p:strVal val="visible"/>
                                      </p:to>
                                    </p:set>
                                    <p:animEffect transition="in" filter="fade">
                                      <p:cBhvr>
                                        <p:cTn id="407" dur="2000"/>
                                        <p:tgtEl>
                                          <p:spTgt spid="133170"/>
                                        </p:tgtEl>
                                      </p:cBhvr>
                                    </p:animEffect>
                                  </p:childTnLst>
                                </p:cTn>
                              </p:par>
                              <p:par>
                                <p:cTn id="408" presetID="1" presetClass="entr" presetSubtype="0" fill="hold" nodeType="withEffect">
                                  <p:stCondLst>
                                    <p:cond delay="0"/>
                                  </p:stCondLst>
                                  <p:childTnLst>
                                    <p:set>
                                      <p:cBhvr>
                                        <p:cTn id="409" dur="1" fill="hold">
                                          <p:stCondLst>
                                            <p:cond delay="0"/>
                                          </p:stCondLst>
                                        </p:cTn>
                                        <p:tgtEl>
                                          <p:spTgt spid="133171"/>
                                        </p:tgtEl>
                                        <p:attrNameLst>
                                          <p:attrName>style.visibility</p:attrName>
                                        </p:attrNameLst>
                                      </p:cBhvr>
                                      <p:to>
                                        <p:strVal val="visible"/>
                                      </p:to>
                                    </p:set>
                                  </p:childTnLst>
                                </p:cTn>
                              </p:par>
                              <p:par>
                                <p:cTn id="410" presetID="10" presetClass="entr" presetSubtype="0" fill="hold" nodeType="withEffect">
                                  <p:stCondLst>
                                    <p:cond delay="0"/>
                                  </p:stCondLst>
                                  <p:childTnLst>
                                    <p:set>
                                      <p:cBhvr>
                                        <p:cTn id="411" dur="1" fill="hold">
                                          <p:stCondLst>
                                            <p:cond delay="0"/>
                                          </p:stCondLst>
                                        </p:cTn>
                                        <p:tgtEl>
                                          <p:spTgt spid="3"/>
                                        </p:tgtEl>
                                        <p:attrNameLst>
                                          <p:attrName>style.visibility</p:attrName>
                                        </p:attrNameLst>
                                      </p:cBhvr>
                                      <p:to>
                                        <p:strVal val="visible"/>
                                      </p:to>
                                    </p:set>
                                    <p:animEffect transition="in" filter="fade">
                                      <p:cBhvr>
                                        <p:cTn id="4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45" grpId="0" animBg="1"/>
      <p:bldP spid="133145" grpId="1" animBg="1"/>
      <p:bldP spid="133146" grpId="0" animBg="1"/>
      <p:bldP spid="133146" grpId="1" animBg="1"/>
      <p:bldP spid="133147" grpId="0" animBg="1"/>
      <p:bldP spid="133147" grpId="1" animBg="1"/>
      <p:bldP spid="133148" grpId="0" animBg="1"/>
      <p:bldP spid="133148" grpId="1" animBg="1"/>
      <p:bldP spid="133149" grpId="0" animBg="1"/>
      <p:bldP spid="133149" grpId="1" animBg="1"/>
      <p:bldP spid="133150" grpId="0" animBg="1"/>
      <p:bldP spid="133150" grpId="1" animBg="1"/>
      <p:bldP spid="133151" grpId="0" animBg="1"/>
      <p:bldP spid="133151" grpId="1" animBg="1"/>
      <p:bldP spid="133152" grpId="0" animBg="1"/>
      <p:bldP spid="133152" grpId="1" animBg="1"/>
      <p:bldP spid="133153" grpId="0" animBg="1"/>
      <p:bldP spid="133153" grpId="1" animBg="1"/>
      <p:bldP spid="133154" grpId="0" animBg="1"/>
      <p:bldP spid="133154" grpId="1" animBg="1"/>
      <p:bldP spid="133155" grpId="0" animBg="1"/>
      <p:bldP spid="133155" grpId="1" animBg="1"/>
      <p:bldP spid="133156" grpId="0" animBg="1"/>
      <p:bldP spid="133156" grpId="1" animBg="1"/>
      <p:bldP spid="133157" grpId="0" animBg="1"/>
      <p:bldP spid="133157" grpId="1" animBg="1"/>
      <p:bldP spid="133158" grpId="0" animBg="1"/>
      <p:bldP spid="133158" grpId="1" animBg="1"/>
      <p:bldP spid="133159" grpId="0" animBg="1"/>
      <p:bldP spid="133159" grpId="1" animBg="1"/>
      <p:bldP spid="133160" grpId="0" animBg="1"/>
      <p:bldP spid="133160" grpId="1" animBg="1"/>
      <p:bldP spid="133161" grpId="0" animBg="1"/>
      <p:bldP spid="133161" grpId="1" animBg="1"/>
      <p:bldP spid="133162" grpId="0" animBg="1"/>
      <p:bldP spid="133162" grpId="1" animBg="1"/>
      <p:bldP spid="133163" grpId="0" animBg="1"/>
      <p:bldP spid="133163" grpId="1" animBg="1"/>
      <p:bldP spid="133164" grpId="0" animBg="1"/>
      <p:bldP spid="133164" grpId="1" animBg="1"/>
      <p:bldP spid="133167" grpId="0"/>
      <p:bldP spid="133172" grpId="0"/>
      <p:bldP spid="133173" grpId="0" animBg="1"/>
      <p:bldP spid="133174" grpId="0" animBg="1"/>
      <p:bldP spid="133175" grpId="0"/>
      <p:bldP spid="133176" grpId="0" animBg="1"/>
      <p:bldP spid="133176" grpId="1" animBg="1"/>
      <p:bldP spid="133176" grpId="2" animBg="1"/>
      <p:bldP spid="133177" grpId="0" animBg="1"/>
      <p:bldP spid="133177" grpId="1" animBg="1"/>
      <p:bldP spid="133177" grpId="2" animBg="1"/>
      <p:bldP spid="133178" grpId="0" animBg="1"/>
      <p:bldP spid="133178" grpId="1" animBg="1"/>
      <p:bldP spid="133178" grpId="2" animBg="1"/>
      <p:bldP spid="133179" grpId="0" animBg="1"/>
      <p:bldP spid="133179" grpId="1" animBg="1"/>
      <p:bldP spid="133179" grpId="2" animBg="1"/>
      <p:bldP spid="133180" grpId="0" animBg="1"/>
      <p:bldP spid="133180" grpId="1" animBg="1"/>
      <p:bldP spid="133180" grpId="2" animBg="1"/>
      <p:bldP spid="133181" grpId="0" animBg="1"/>
      <p:bldP spid="133181" grpId="1" animBg="1"/>
      <p:bldP spid="133181" grpId="2" animBg="1"/>
      <p:bldP spid="133182" grpId="0" animBg="1"/>
      <p:bldP spid="133182" grpId="1" animBg="1"/>
      <p:bldP spid="133182" grpId="2" animBg="1"/>
      <p:bldP spid="133183" grpId="0" animBg="1"/>
      <p:bldP spid="133183" grpId="1" animBg="1"/>
      <p:bldP spid="133183" grpId="2" animBg="1"/>
      <p:bldP spid="133184" grpId="0" animBg="1"/>
      <p:bldP spid="133184" grpId="1" animBg="1"/>
      <p:bldP spid="133184" grpId="2" animBg="1"/>
      <p:bldP spid="133185" grpId="0" animBg="1"/>
      <p:bldP spid="133185" grpId="1" animBg="1"/>
      <p:bldP spid="133185" grpId="2" animBg="1"/>
      <p:bldP spid="133186" grpId="0" animBg="1"/>
      <p:bldP spid="133186" grpId="1" animBg="1"/>
      <p:bldP spid="133186" grpId="2" animBg="1"/>
      <p:bldP spid="133187" grpId="0" animBg="1"/>
      <p:bldP spid="133187" grpId="1" animBg="1"/>
      <p:bldP spid="133187" grpId="2" animBg="1"/>
      <p:bldP spid="133188" grpId="0" animBg="1"/>
      <p:bldP spid="133188" grpId="1" animBg="1"/>
      <p:bldP spid="133188" grpId="2" animBg="1"/>
      <p:bldP spid="133189" grpId="0" animBg="1"/>
      <p:bldP spid="133189" grpId="1" animBg="1"/>
      <p:bldP spid="133189" grpId="2" animBg="1"/>
      <p:bldP spid="133190" grpId="0" animBg="1"/>
      <p:bldP spid="133190" grpId="1" animBg="1"/>
      <p:bldP spid="133190" grpId="2" animBg="1"/>
      <p:bldP spid="133191" grpId="0" animBg="1"/>
      <p:bldP spid="133191" grpId="1" animBg="1"/>
      <p:bldP spid="133191" grpId="2" animBg="1"/>
      <p:bldP spid="133192" grpId="0" animBg="1"/>
      <p:bldP spid="133192" grpId="1" animBg="1"/>
      <p:bldP spid="133192" grpId="2" animBg="1"/>
      <p:bldP spid="133193" grpId="0" animBg="1"/>
      <p:bldP spid="133193" grpId="1" animBg="1"/>
      <p:bldP spid="133193" grpId="2" animBg="1"/>
      <p:bldP spid="133194" grpId="0" animBg="1"/>
      <p:bldP spid="133194" grpId="1" animBg="1"/>
      <p:bldP spid="133194" grpId="2" animBg="1"/>
      <p:bldP spid="133195" grpId="0" animBg="1"/>
      <p:bldP spid="133195" grpId="1" animBg="1"/>
      <p:bldP spid="133195" grpId="2" animBg="1"/>
      <p:bldP spid="133196" grpId="0"/>
      <p:bldP spid="133197" grpId="0" animBg="1"/>
      <p:bldP spid="133197" grpId="1" animBg="1"/>
      <p:bldP spid="133197" grpId="2" animBg="1"/>
      <p:bldP spid="133198" grpId="0" animBg="1"/>
      <p:bldP spid="133198" grpId="1" animBg="1"/>
      <p:bldP spid="133198" grpId="2" animBg="1"/>
      <p:bldP spid="133199" grpId="0" animBg="1"/>
      <p:bldP spid="133199" grpId="1" animBg="1"/>
      <p:bldP spid="133199" grpId="2" animBg="1"/>
      <p:bldP spid="133200" grpId="0" animBg="1"/>
      <p:bldP spid="133200" grpId="1" animBg="1"/>
      <p:bldP spid="133200" grpId="2" animBg="1"/>
      <p:bldP spid="133201" grpId="0" animBg="1"/>
      <p:bldP spid="133201" grpId="1" animBg="1"/>
      <p:bldP spid="133201" grpId="2" animBg="1"/>
      <p:bldP spid="133202" grpId="0" animBg="1"/>
      <p:bldP spid="133202" grpId="1" animBg="1"/>
      <p:bldP spid="133202" grpId="2" animBg="1"/>
      <p:bldP spid="133203" grpId="0" animBg="1"/>
      <p:bldP spid="133203" grpId="1" animBg="1"/>
      <p:bldP spid="133203" grpId="2" animBg="1"/>
      <p:bldP spid="133204" grpId="0" animBg="1"/>
      <p:bldP spid="133204" grpId="1" animBg="1"/>
      <p:bldP spid="133204" grpId="2" animBg="1"/>
      <p:bldP spid="133205" grpId="0" animBg="1"/>
      <p:bldP spid="133205" grpId="1" animBg="1"/>
      <p:bldP spid="133205" grpId="2" animBg="1"/>
      <p:bldP spid="133206" grpId="0" animBg="1"/>
      <p:bldP spid="133206" grpId="1" animBg="1"/>
      <p:bldP spid="133206" grpId="2" animBg="1"/>
      <p:bldP spid="133207" grpId="0" animBg="1"/>
      <p:bldP spid="133207" grpId="1" animBg="1"/>
      <p:bldP spid="133207" grpId="2" animBg="1"/>
      <p:bldP spid="133208" grpId="0" animBg="1"/>
      <p:bldP spid="133208" grpId="1" animBg="1"/>
      <p:bldP spid="133208" grpId="2" animBg="1"/>
      <p:bldP spid="133209" grpId="0" animBg="1"/>
      <p:bldP spid="133209" grpId="1" animBg="1"/>
      <p:bldP spid="133209" grpId="2" animBg="1"/>
      <p:bldP spid="133210" grpId="0" animBg="1"/>
      <p:bldP spid="133210" grpId="1" animBg="1"/>
      <p:bldP spid="133210" grpId="2" animBg="1"/>
      <p:bldP spid="133211" grpId="0" animBg="1"/>
      <p:bldP spid="133211" grpId="1" animBg="1"/>
      <p:bldP spid="133211" grpId="2" animBg="1"/>
      <p:bldP spid="133212" grpId="0" animBg="1"/>
      <p:bldP spid="133212" grpId="1" animBg="1"/>
      <p:bldP spid="133212" grpId="2" animBg="1"/>
      <p:bldP spid="133213" grpId="0" animBg="1"/>
      <p:bldP spid="133213" grpId="1" animBg="1"/>
      <p:bldP spid="133213" grpId="2" animBg="1"/>
      <p:bldP spid="133214" grpId="0" animBg="1"/>
      <p:bldP spid="133214" grpId="1" animBg="1"/>
      <p:bldP spid="133214" grpId="2" animBg="1"/>
      <p:bldP spid="133215" grpId="0" animBg="1"/>
      <p:bldP spid="133215" grpId="1" animBg="1"/>
      <p:bldP spid="133216" grpId="0" animBg="1"/>
      <p:bldP spid="133216" grpId="1" animBg="1"/>
      <p:bldP spid="133216" grpId="2" animBg="1"/>
      <p:bldP spid="133217" grpId="0" animBg="1"/>
      <p:bldP spid="13321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609600"/>
          </a:xfrm>
        </p:spPr>
        <p:txBody>
          <a:bodyPr/>
          <a:lstStyle/>
          <a:p>
            <a:pPr algn="ctr"/>
            <a:r>
              <a:rPr lang="en-US" dirty="0" smtClean="0"/>
              <a:t>Map Reduce  Components</a:t>
            </a:r>
            <a:endParaRPr lang="en-SG"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09600"/>
            <a:ext cx="7696201"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831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609600"/>
          </a:xfrm>
        </p:spPr>
        <p:txBody>
          <a:bodyPr/>
          <a:lstStyle/>
          <a:p>
            <a:pPr algn="ctr"/>
            <a:r>
              <a:rPr lang="en-US" dirty="0" smtClean="0"/>
              <a:t>Map Reduce  Example : Word Count</a:t>
            </a:r>
            <a:endParaRPr lang="en-SG"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39233"/>
            <a:ext cx="6934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352800"/>
            <a:ext cx="6934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3684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610600" cy="533400"/>
          </a:xfrm>
        </p:spPr>
        <p:txBody>
          <a:bodyPr/>
          <a:lstStyle/>
          <a:p>
            <a:r>
              <a:rPr lang="en-US" dirty="0" err="1" smtClean="0"/>
              <a:t>Hadoop</a:t>
            </a:r>
            <a:r>
              <a:rPr lang="en-US" dirty="0" smtClean="0"/>
              <a:t> is not for all types of work</a:t>
            </a:r>
            <a:endParaRPr lang="en-SG" dirty="0"/>
          </a:p>
        </p:txBody>
      </p:sp>
      <p:sp>
        <p:nvSpPr>
          <p:cNvPr id="3" name="Content Placeholder 2"/>
          <p:cNvSpPr>
            <a:spLocks noGrp="1"/>
          </p:cNvSpPr>
          <p:nvPr>
            <p:ph idx="1"/>
          </p:nvPr>
        </p:nvSpPr>
        <p:spPr/>
        <p:txBody>
          <a:bodyPr/>
          <a:lstStyle/>
          <a:p>
            <a:pPr>
              <a:buFont typeface="Wingdings" pitchFamily="2" charset="2"/>
              <a:buNone/>
            </a:pPr>
            <a:r>
              <a:rPr lang="en-US" dirty="0" err="1"/>
              <a:t>Hadoop</a:t>
            </a:r>
            <a:r>
              <a:rPr lang="en-US" dirty="0"/>
              <a:t> is not for all types of work:</a:t>
            </a:r>
          </a:p>
          <a:p>
            <a:r>
              <a:rPr lang="en-US" dirty="0"/>
              <a:t>Not to process transactions (random access)</a:t>
            </a:r>
          </a:p>
          <a:p>
            <a:r>
              <a:rPr lang="en-US" dirty="0"/>
              <a:t>Not good when work cannot be parallelized</a:t>
            </a:r>
          </a:p>
          <a:p>
            <a:r>
              <a:rPr lang="en-US" dirty="0"/>
              <a:t>Not good for low latency data access</a:t>
            </a:r>
          </a:p>
          <a:p>
            <a:r>
              <a:rPr lang="en-US" dirty="0"/>
              <a:t>Not good for processing lots of small files</a:t>
            </a:r>
          </a:p>
          <a:p>
            <a:r>
              <a:rPr lang="en-US" dirty="0"/>
              <a:t>Not good for intensive calculations with little data</a:t>
            </a:r>
          </a:p>
          <a:p>
            <a:endParaRPr lang="en-US" dirty="0"/>
          </a:p>
          <a:p>
            <a:endParaRPr lang="en-SG" dirty="0"/>
          </a:p>
        </p:txBody>
      </p:sp>
    </p:spTree>
    <p:extLst>
      <p:ext uri="{BB962C8B-B14F-4D97-AF65-F5344CB8AC3E}">
        <p14:creationId xmlns:p14="http://schemas.microsoft.com/office/powerpoint/2010/main" val="145117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609600"/>
          </a:xfrm>
        </p:spPr>
        <p:txBody>
          <a:bodyPr/>
          <a:lstStyle/>
          <a:p>
            <a:pPr algn="ctr"/>
            <a:r>
              <a:rPr lang="en-US" dirty="0" smtClean="0"/>
              <a:t>Map Reduce  Example : Shuffle &amp; Sort</a:t>
            </a:r>
            <a:endParaRPr lang="en-SG"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82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082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609600"/>
          </a:xfrm>
        </p:spPr>
        <p:txBody>
          <a:bodyPr/>
          <a:lstStyle/>
          <a:p>
            <a:pPr algn="ctr"/>
            <a:r>
              <a:rPr lang="en-US" dirty="0" smtClean="0"/>
              <a:t>Map Reduce  Example : Sum Reducer</a:t>
            </a:r>
            <a:endParaRPr lang="en-SG"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38200"/>
            <a:ext cx="7467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5471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457200"/>
          </a:xfrm>
        </p:spPr>
        <p:txBody>
          <a:bodyPr/>
          <a:lstStyle/>
          <a:p>
            <a:pPr algn="ctr"/>
            <a:r>
              <a:rPr lang="en-US" dirty="0" smtClean="0"/>
              <a:t>Mappers run in parallel</a:t>
            </a:r>
            <a:endParaRPr lang="en-SG"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381000"/>
            <a:ext cx="81534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268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21700" cy="457200"/>
          </a:xfrm>
        </p:spPr>
        <p:txBody>
          <a:bodyPr/>
          <a:lstStyle/>
          <a:p>
            <a:pPr algn="ctr"/>
            <a:r>
              <a:rPr lang="en-US" dirty="0" smtClean="0"/>
              <a:t>MapReduce : The Mapper</a:t>
            </a:r>
            <a:endParaRPr lang="en-SG"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09600"/>
            <a:ext cx="8458200" cy="5469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26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50300" cy="457200"/>
          </a:xfrm>
        </p:spPr>
        <p:txBody>
          <a:bodyPr/>
          <a:lstStyle/>
          <a:p>
            <a:pPr algn="ctr"/>
            <a:r>
              <a:rPr lang="en-US" dirty="0" smtClean="0"/>
              <a:t>MapReduce : The Reducer</a:t>
            </a:r>
            <a:endParaRPr lang="en-SG"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7848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596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50300" cy="457200"/>
          </a:xfrm>
        </p:spPr>
        <p:txBody>
          <a:bodyPr/>
          <a:lstStyle/>
          <a:p>
            <a:pPr algn="ctr"/>
            <a:r>
              <a:rPr lang="en-US" dirty="0" smtClean="0"/>
              <a:t>Why is Sim</a:t>
            </a:r>
            <a:r>
              <a:rPr lang="en-US" dirty="0"/>
              <a:t>p</a:t>
            </a:r>
            <a:r>
              <a:rPr lang="en-US" dirty="0" smtClean="0"/>
              <a:t>le Counting Words Relevant</a:t>
            </a:r>
            <a:endParaRPr lang="en-SG"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09600"/>
            <a:ext cx="78486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46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50300" cy="457200"/>
          </a:xfrm>
        </p:spPr>
        <p:txBody>
          <a:bodyPr/>
          <a:lstStyle/>
          <a:p>
            <a:pPr algn="ctr"/>
            <a:r>
              <a:rPr lang="en-US" dirty="0" smtClean="0"/>
              <a:t>Analyzing Log Data</a:t>
            </a:r>
            <a:endParaRPr lang="en-SG"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33400"/>
            <a:ext cx="84582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3041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867"/>
            <a:ext cx="8382000" cy="499533"/>
          </a:xfrm>
        </p:spPr>
        <p:txBody>
          <a:bodyPr/>
          <a:lstStyle/>
          <a:p>
            <a:pPr algn="ctr"/>
            <a:r>
              <a:rPr lang="en-US" dirty="0" smtClean="0"/>
              <a:t>Hadoop Environments</a:t>
            </a:r>
            <a:endParaRPr lang="en-SG"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8305800" cy="533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161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Challenges for Hadoop</a:t>
            </a:r>
            <a:endParaRPr lang="en-SG" dirty="0"/>
          </a:p>
        </p:txBody>
      </p:sp>
      <p:graphicFrame>
        <p:nvGraphicFramePr>
          <p:cNvPr id="4" name="Diagram 3"/>
          <p:cNvGraphicFramePr/>
          <p:nvPr>
            <p:extLst>
              <p:ext uri="{D42A27DB-BD31-4B8C-83A1-F6EECF244321}">
                <p14:modId xmlns:p14="http://schemas.microsoft.com/office/powerpoint/2010/main" val="639148682"/>
              </p:ext>
            </p:extLst>
          </p:nvPr>
        </p:nvGraphicFramePr>
        <p:xfrm>
          <a:off x="1066800" y="990600"/>
          <a:ext cx="75438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32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932"/>
            <a:ext cx="8686800" cy="592667"/>
          </a:xfrm>
        </p:spPr>
        <p:txBody>
          <a:bodyPr/>
          <a:lstStyle/>
          <a:p>
            <a:pPr algn="ctr"/>
            <a:r>
              <a:rPr lang="en-US" dirty="0" smtClean="0"/>
              <a:t>Technology – Weakness &amp; Strengths </a:t>
            </a:r>
            <a:endParaRPr lang="en-S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09600"/>
            <a:ext cx="82296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3605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153400" cy="411162"/>
          </a:xfrm>
        </p:spPr>
        <p:txBody>
          <a:bodyPr/>
          <a:lstStyle/>
          <a:p>
            <a:pPr algn="ctr"/>
            <a:r>
              <a:rPr lang="en-US" dirty="0" smtClean="0"/>
              <a:t>HDFS  Basic Concepts</a:t>
            </a:r>
            <a:endParaRPr lang="en-S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762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6670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153400" cy="411162"/>
          </a:xfrm>
        </p:spPr>
        <p:txBody>
          <a:bodyPr/>
          <a:lstStyle/>
          <a:p>
            <a:pPr algn="ctr"/>
            <a:r>
              <a:rPr lang="en-US" dirty="0" smtClean="0"/>
              <a:t>HDFS  File Storage</a:t>
            </a:r>
            <a:endParaRPr lang="en-SG"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38200"/>
            <a:ext cx="8153400" cy="525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3575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001000" cy="639762"/>
          </a:xfrm>
        </p:spPr>
        <p:txBody>
          <a:bodyPr/>
          <a:lstStyle/>
          <a:p>
            <a:pPr algn="ctr"/>
            <a:r>
              <a:rPr lang="en-US" dirty="0" smtClean="0"/>
              <a:t>How Files are Stored in HDFS </a:t>
            </a:r>
            <a:endParaRPr lang="en-SG"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09600"/>
            <a:ext cx="8077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148667"/>
            <a:ext cx="7467599"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16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001000" cy="533400"/>
          </a:xfrm>
        </p:spPr>
        <p:txBody>
          <a:bodyPr/>
          <a:lstStyle/>
          <a:p>
            <a:pPr algn="ctr"/>
            <a:r>
              <a:rPr lang="en-US" dirty="0" smtClean="0"/>
              <a:t>How Files are Stored in HDFS </a:t>
            </a:r>
            <a:endParaRPr lang="en-SG"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33400"/>
            <a:ext cx="6934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581400"/>
            <a:ext cx="6705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6551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500" y="152400"/>
            <a:ext cx="7543800" cy="533400"/>
          </a:xfrm>
        </p:spPr>
        <p:txBody>
          <a:bodyPr/>
          <a:lstStyle/>
          <a:p>
            <a:pPr algn="ctr"/>
            <a:r>
              <a:rPr lang="en-US" dirty="0" smtClean="0"/>
              <a:t>HDFS : Points to Note</a:t>
            </a:r>
            <a:endParaRPr lang="en-SG"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62000"/>
            <a:ext cx="7620000" cy="556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3934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2&quot; unique_id=&quot;16679&quot;&gt;&lt;object type=&quot;3&quot; unique_id=&quot;16680&quot;&gt;&lt;property id=&quot;20148&quot; value=&quot;5&quot;/&gt;&lt;property id=&quot;20300&quot; value=&quot;Slide 1 - &amp;quot;HDFS and Map Reduce&amp;quot;&quot;/&gt;&lt;property id=&quot;20307&quot; value=&quot;259&quot;/&gt;&lt;/object&gt;&lt;object type=&quot;3&quot; unique_id=&quot;16681&quot;&gt;&lt;property id=&quot;20148&quot; value=&quot;5&quot;/&gt;&lt;property id=&quot;20300&quot; value=&quot;Slide 5 - &amp;quot;HDFS  Basic Concepts&amp;quot;&quot;/&gt;&lt;property id=&quot;20307&quot; value=&quot;260&quot;/&gt;&lt;/object&gt;&lt;object type=&quot;3&quot; unique_id=&quot;16682&quot;&gt;&lt;property id=&quot;20148&quot; value=&quot;5&quot;/&gt;&lt;property id=&quot;20300&quot; value=&quot;Slide 6 - &amp;quot;HDFS  File Storage&amp;quot;&quot;/&gt;&lt;property id=&quot;20307&quot; value=&quot;261&quot;/&gt;&lt;/object&gt;&lt;object type=&quot;3&quot; unique_id=&quot;16683&quot;&gt;&lt;property id=&quot;20148&quot; value=&quot;5&quot;/&gt;&lt;property id=&quot;20300&quot; value=&quot;Slide 2 - &amp;quot;Hadoop is not for all types of work&amp;quot;&quot;/&gt;&lt;property id=&quot;20307&quot; value=&quot;282&quot;/&gt;&lt;/object&gt;&lt;object type=&quot;3&quot; unique_id=&quot;16684&quot;&gt;&lt;property id=&quot;20148&quot; value=&quot;5&quot;/&gt;&lt;property id=&quot;20300&quot; value=&quot;Slide 7 - &amp;quot;How Files are Stored in HDFS &amp;quot;&quot;/&gt;&lt;property id=&quot;20307&quot; value=&quot;262&quot;/&gt;&lt;/object&gt;&lt;object type=&quot;3&quot; unique_id=&quot;16685&quot;&gt;&lt;property id=&quot;20148&quot; value=&quot;5&quot;/&gt;&lt;property id=&quot;20300&quot; value=&quot;Slide 8 - &amp;quot;How Files are Stored in HDFS &amp;quot;&quot;/&gt;&lt;property id=&quot;20307&quot; value=&quot;263&quot;/&gt;&lt;/object&gt;&lt;object type=&quot;3&quot; unique_id=&quot;16686&quot;&gt;&lt;property id=&quot;20148&quot; value=&quot;5&quot;/&gt;&lt;property id=&quot;20300&quot; value=&quot;Slide 9 - &amp;quot;HDFS : Points to Note&amp;quot;&quot;/&gt;&lt;property id=&quot;20307&quot; value=&quot;264&quot;/&gt;&lt;/object&gt;&lt;object type=&quot;3&quot; unique_id=&quot;16687&quot;&gt;&lt;property id=&quot;20148&quot; value=&quot;5&quot;/&gt;&lt;property id=&quot;20300&quot; value=&quot;Slide 10 - &amp;quot;Options for Accessing HDFS&amp;quot;&quot;/&gt;&lt;property id=&quot;20307&quot; value=&quot;265&quot;/&gt;&lt;/object&gt;&lt;object type=&quot;3&quot; unique_id=&quot;16688&quot;&gt;&lt;property id=&quot;20148&quot; value=&quot;5&quot;/&gt;&lt;property id=&quot;20300&quot; value=&quot;Slide 11 - &amp;quot;Storing and Retrieving files&amp;quot;&quot;/&gt;&lt;property id=&quot;20307&quot; value=&quot;283&quot;/&gt;&lt;/object&gt;&lt;object type=&quot;3&quot; unique_id=&quot;16689&quot;&gt;&lt;property id=&quot;20148&quot; value=&quot;5&quot;/&gt;&lt;property id=&quot;20300&quot; value=&quot;Slide 12 - &amp;quot;Storing &amp;amp; Retrieving Files&amp;quot;&quot;/&gt;&lt;property id=&quot;20307&quot; value=&quot;266&quot;/&gt;&lt;/object&gt;&lt;object type=&quot;3&quot; unique_id=&quot;16690&quot;&gt;&lt;property id=&quot;20148&quot; value=&quot;5&quot;/&gt;&lt;property id=&quot;20300&quot; value=&quot;Slide 13 - &amp;quot;Storing &amp;amp; Retrieving Files(Cont’d)&amp;quot;&quot;/&gt;&lt;property id=&quot;20307&quot; value=&quot;267&quot;/&gt;&lt;/object&gt;&lt;object type=&quot;3&quot; unique_id=&quot;16691&quot;&gt;&lt;property id=&quot;20148&quot; value=&quot;5&quot;/&gt;&lt;property id=&quot;20300&quot; value=&quot;Slide 14 - &amp;quot;HDFS Name Node Availability&amp;quot;&quot;/&gt;&lt;property id=&quot;20307&quot; value=&quot;268&quot;/&gt;&lt;/object&gt;&lt;object type=&quot;3&quot; unique_id=&quot;16692&quot;&gt;&lt;property id=&quot;20148&quot; value=&quot;5&quot;/&gt;&lt;property id=&quot;20300&quot; value=&quot;Slide 15 - &amp;quot;Hadoop FS Examples&amp;quot;&quot;/&gt;&lt;property id=&quot;20307&quot; value=&quot;269&quot;/&gt;&lt;/object&gt;&lt;object type=&quot;3&quot; unique_id=&quot;16693&quot;&gt;&lt;property id=&quot;20148&quot; value=&quot;5&quot;/&gt;&lt;property id=&quot;20300&quot; value=&quot;Slide 16 - &amp;quot;Hadoop Components : Map Reduce&amp;quot;&quot;/&gt;&lt;property id=&quot;20307&quot; value=&quot;270&quot;/&gt;&lt;/object&gt;&lt;object type=&quot;3&quot; unique_id=&quot;16694&quot;&gt;&lt;property id=&quot;20148&quot; value=&quot;5&quot;/&gt;&lt;property id=&quot;20300&quot; value=&quot;Slide 17 - &amp;quot;MapReduce explained&amp;quot;&quot;/&gt;&lt;property id=&quot;20307&quot; value=&quot;281&quot;/&gt;&lt;/object&gt;&lt;object type=&quot;3&quot; unique_id=&quot;16695&quot;&gt;&lt;property id=&quot;20148&quot; value=&quot;5&quot;/&gt;&lt;property id=&quot;20300&quot; value=&quot;Slide 18 - &amp;quot;Map Reduce  Components&amp;quot;&quot;/&gt;&lt;property id=&quot;20307&quot; value=&quot;271&quot;/&gt;&lt;/object&gt;&lt;object type=&quot;3&quot; unique_id=&quot;16696&quot;&gt;&lt;property id=&quot;20148&quot; value=&quot;5&quot;/&gt;&lt;property id=&quot;20300&quot; value=&quot;Slide 19 - &amp;quot;Map Reduce  Example : Word Count&amp;quot;&quot;/&gt;&lt;property id=&quot;20307&quot; value=&quot;272&quot;/&gt;&lt;/object&gt;&lt;object type=&quot;3&quot; unique_id=&quot;16697&quot;&gt;&lt;property id=&quot;20148&quot; value=&quot;5&quot;/&gt;&lt;property id=&quot;20300&quot; value=&quot;Slide 20 - &amp;quot;Map Reduce  Example : Shuffle &amp;amp; Sort&amp;quot;&quot;/&gt;&lt;property id=&quot;20307&quot; value=&quot;273&quot;/&gt;&lt;/object&gt;&lt;object type=&quot;3&quot; unique_id=&quot;16698&quot;&gt;&lt;property id=&quot;20148&quot; value=&quot;5&quot;/&gt;&lt;property id=&quot;20300&quot; value=&quot;Slide 21 - &amp;quot;Map Reduce  Example : Sum Reducer&amp;quot;&quot;/&gt;&lt;property id=&quot;20307&quot; value=&quot;274&quot;/&gt;&lt;/object&gt;&lt;object type=&quot;3&quot; unique_id=&quot;16699&quot;&gt;&lt;property id=&quot;20148&quot; value=&quot;5&quot;/&gt;&lt;property id=&quot;20300&quot; value=&quot;Slide 22 - &amp;quot;Mappers run in parallel&amp;quot;&quot;/&gt;&lt;property id=&quot;20307&quot; value=&quot;275&quot;/&gt;&lt;/object&gt;&lt;object type=&quot;3&quot; unique_id=&quot;16700&quot;&gt;&lt;property id=&quot;20148&quot; value=&quot;5&quot;/&gt;&lt;property id=&quot;20300&quot; value=&quot;Slide 23 - &amp;quot;MapReduce : The Mapper&amp;quot;&quot;/&gt;&lt;property id=&quot;20307&quot; value=&quot;276&quot;/&gt;&lt;/object&gt;&lt;object type=&quot;3&quot; unique_id=&quot;16701&quot;&gt;&lt;property id=&quot;20148&quot; value=&quot;5&quot;/&gt;&lt;property id=&quot;20300&quot; value=&quot;Slide 24 - &amp;quot;MapReduce : The Reducer&amp;quot;&quot;/&gt;&lt;property id=&quot;20307&quot; value=&quot;277&quot;/&gt;&lt;/object&gt;&lt;object type=&quot;3&quot; unique_id=&quot;16702&quot;&gt;&lt;property id=&quot;20148&quot; value=&quot;5&quot;/&gt;&lt;property id=&quot;20300&quot; value=&quot;Slide 25 - &amp;quot;Why is Simple Counting Words Relevant&amp;quot;&quot;/&gt;&lt;property id=&quot;20307&quot; value=&quot;278&quot;/&gt;&lt;/object&gt;&lt;object type=&quot;3&quot; unique_id=&quot;16703&quot;&gt;&lt;property id=&quot;20148&quot; value=&quot;5&quot;/&gt;&lt;property id=&quot;20300&quot; value=&quot;Slide 26 - &amp;quot;Analyzing Log Data&amp;quot;&quot;/&gt;&lt;property id=&quot;20307&quot; value=&quot;279&quot;/&gt;&lt;/object&gt;&lt;object type=&quot;3&quot; unique_id=&quot;16704&quot;&gt;&lt;property id=&quot;20148&quot; value=&quot;5&quot;/&gt;&lt;property id=&quot;20300&quot; value=&quot;Slide 27 - &amp;quot;Hadoop Environments&amp;quot;&quot;/&gt;&lt;property id=&quot;20307&quot; value=&quot;280&quot;/&gt;&lt;/object&gt;&lt;object type=&quot;3&quot; unique_id=&quot;16928&quot;&gt;&lt;property id=&quot;20148&quot; value=&quot;5&quot;/&gt;&lt;property id=&quot;20300&quot; value=&quot;Slide 3 - &amp;quot;Main Challenges for Hadoop&amp;quot;&quot;/&gt;&lt;property id=&quot;20307&quot; value=&quot;284&quot;/&gt;&lt;/object&gt;&lt;object type=&quot;3&quot; unique_id=&quot;16931&quot;&gt;&lt;property id=&quot;20148&quot; value=&quot;5&quot;/&gt;&lt;property id=&quot;20300&quot; value=&quot;Slide 4 - &amp;quot;Technology – Weakness &amp;amp; Strengths &amp;quot;&quot;/&gt;&lt;property id=&quot;20307&quot; value=&quot;285&quot;/&gt;&lt;/object&gt;&lt;/object&gt;&lt;object type=&quot;8&quot; unique_id=&quot;16731&quo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32589</TotalTime>
  <Words>1622</Words>
  <Application>Microsoft Office PowerPoint</Application>
  <PresentationFormat>On-screen Show (4:3)</PresentationFormat>
  <Paragraphs>154</Paragraphs>
  <Slides>27</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SimSun</vt:lpstr>
      <vt:lpstr>Arial</vt:lpstr>
      <vt:lpstr>Calibri</vt:lpstr>
      <vt:lpstr>Consolas</vt:lpstr>
      <vt:lpstr>Trebuchet MS</vt:lpstr>
      <vt:lpstr>Wingdings</vt:lpstr>
      <vt:lpstr>Default Design</vt:lpstr>
      <vt:lpstr>HDFS and Map Reduce</vt:lpstr>
      <vt:lpstr>Hadoop is not for all types of work</vt:lpstr>
      <vt:lpstr>Main Challenges for Hadoop</vt:lpstr>
      <vt:lpstr>Technology – Weakness &amp; Strengths </vt:lpstr>
      <vt:lpstr>HDFS  Basic Concepts</vt:lpstr>
      <vt:lpstr>HDFS  File Storage</vt:lpstr>
      <vt:lpstr>How Files are Stored in HDFS </vt:lpstr>
      <vt:lpstr>How Files are Stored in HDFS </vt:lpstr>
      <vt:lpstr>HDFS : Points to Note</vt:lpstr>
      <vt:lpstr>Options for Accessing HDFS</vt:lpstr>
      <vt:lpstr>Storing and Retrieving files</vt:lpstr>
      <vt:lpstr>Storing &amp; Retrieving Files</vt:lpstr>
      <vt:lpstr>Storing &amp; Retrieving Files(Cont’d)</vt:lpstr>
      <vt:lpstr>HDFS Name Node Availability</vt:lpstr>
      <vt:lpstr>Hadoop FS Examples</vt:lpstr>
      <vt:lpstr>Hadoop Components : Map Reduce</vt:lpstr>
      <vt:lpstr>MapReduce explained</vt:lpstr>
      <vt:lpstr>Map Reduce  Components</vt:lpstr>
      <vt:lpstr>Map Reduce  Example : Word Count</vt:lpstr>
      <vt:lpstr>Map Reduce  Example : Shuffle &amp; Sort</vt:lpstr>
      <vt:lpstr>Map Reduce  Example : Sum Reducer</vt:lpstr>
      <vt:lpstr>Mappers run in parallel</vt:lpstr>
      <vt:lpstr>MapReduce : The Mapper</vt:lpstr>
      <vt:lpstr>MapReduce : The Reducer</vt:lpstr>
      <vt:lpstr>Why is Simple Counting Words Relevant</vt:lpstr>
      <vt:lpstr>Analyzing Log Data</vt:lpstr>
      <vt:lpstr>Hadoop Environments</vt:lpstr>
    </vt:vector>
  </TitlesOfParts>
  <Company>Temasek Polytechnic • School of Informatics &amp;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 KUMAR SUNKARA</dc:creator>
  <cp:lastModifiedBy>Ramasamy Sakthivelu Maheswari</cp:lastModifiedBy>
  <cp:revision>141</cp:revision>
  <dcterms:created xsi:type="dcterms:W3CDTF">2009-05-04T09:45:38Z</dcterms:created>
  <dcterms:modified xsi:type="dcterms:W3CDTF">2016-05-06T06:43:33Z</dcterms:modified>
</cp:coreProperties>
</file>